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7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5" r:id="rId20"/>
    <p:sldId id="276" r:id="rId21"/>
    <p:sldId id="277" r:id="rId22"/>
    <p:sldId id="278" r:id="rId23"/>
    <p:sldId id="272" r:id="rId24"/>
    <p:sldId id="273" r:id="rId25"/>
    <p:sldId id="280" r:id="rId26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 wu" initials="dw" lastIdx="2" clrIdx="0">
    <p:extLst>
      <p:ext uri="{19B8F6BF-5375-455C-9EA6-DF929625EA0E}">
        <p15:presenceInfo xmlns:p15="http://schemas.microsoft.com/office/powerpoint/2012/main" userId="0a5b1aa2a2c3a1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40" d="100"/>
          <a:sy n="240" d="100"/>
        </p:scale>
        <p:origin x="174" y="-2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6T11:59:46.939" idx="1">
    <p:pos x="2904" y="39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280" units="cm"/>
          <inkml:channel name="Y" type="integer" min="-174" max="1050" units="cm"/>
          <inkml:channel name="T" type="integer" max="2.14748E9" units="dev"/>
        </inkml:traceFormat>
        <inkml:channelProperties>
          <inkml:channelProperty channel="X" name="resolution" value="168.28479" units="1/cm"/>
          <inkml:channelProperty channel="Y" name="resolution" value="70.34483" units="1/cm"/>
          <inkml:channelProperty channel="T" name="resolution" value="1" units="1/dev"/>
        </inkml:channelProperties>
      </inkml:inkSource>
      <inkml:timestamp xml:id="ts0" timeString="2020-11-02T15:35:15.0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1602 4709 0,'-26'0'78,"-19"0"-78,-8 0 0,-1 9 16,1-1-16,-1-8 15,1 9-15,17-9 16,1 9-16,8 0 16,9 0-16,9 0 15,0 0-15,1 9 16,-10-1-16,9 1 16,-9 0-16,0 0 15,9 0-15,0 0 16,1-1-16,-1 1 15,-9 9-15,9-9 16,0-1-16,0 10 16,0 0-16,0 0 15,0-1-15,1 1 16,-1 0-16,0-1 16,0-8-16,0 9 15,0-9-15,0-1 16,9 1-16,0 9 15,0 0-15,-9-1 16,0 1-16,0 9 16,1-10-16,-1-8 15,0 9-15,9 0 16,0-10-16,-9 10 16,9 0-16,0-9 15,-9 8-15,0 1 16,0 0-16,0-9 15,9 8-15,-9-8 16,9 0-16,-9 0 16,9-1-16,0-8 15,0 9-15,9 9 16,-9 0-16,9-1 16,0 1-16,-9-9 15,9 0-15,-9-1 0,9 1 16,0-9-16,0 9 15,0 0 1,0-9-16,-1-1 0,1 1 16,0 0-16,0 0 15,0 0-15,0 0 16,0 0-16,9 0 16,-9 0-1,-1 0-15,1-1 16,0 1-16,0 0 0,0 0 15,0 0 1,0 0-16,0 0 0,17 0 16,-17 0-16,18 0 15,-9-1-15,0 1 16,-9 0-16,8 0 16,-8-9-16,0 9 15,0 0-15,0-9 16,0 9-16,0-9 15,0 9-15,0-9 16,-1 0-16,1 0 16,0 0-1,-9 9-15,9-9 16,0 9 0,0-9-16,0 8 15,0-8-15,0 9 16,0 0-16,-1-9 15,1 9-15,0 0 16,0-9-16,0 0 16,0 0-16,-9 9 15,9-9-15,0 0 16,0 0 15,0 0-15,-1 9-16,1-9 15,0 0-15,0 9 0,0 0 16,0-9 0,0 0-16,0 9 15,0 0-15,0-1 16,-1-8-16,1 9 0,-9 0 16,9 0-1,0-9 1,-9-9 93,0 0-93,0 0-1,-9 9 17,0-8-17,0 8 1,1 0-16</inkml:trace>
  <inkml:trace contextRef="#ctx0" brushRef="#br0" timeOffset="202966.71">2635 5091 0,'9'0'78,"0"0"-78,-1 0 16,1 0-16,0 0 16,0 0-16,0 0 15,0 0 1,0 0 0,0 0-16,0 0 15,0 0-15,-1 0 16,10 0-16,-9 0 15,0 0-15,0 0 16,0-8-16,0 8 0,-9-9 16,9 9-1,0 0-15,-1-9 16,1 9-16,0-9 16,0 9-1,0 0 63,0 9-62,0-9 0,0 9-16,0-9 15,0 0-15,-9 9 16,8-9-16,-8 8 15,9-8-15,0 0 16,0 0-16,0 0 16,0 0-16,0 0 15,0 0-15,0 0 16,17 0 31,-17 0-47,0 0 15,0 0-15,0 0 16,0-8 0,0 8 15,0 0-31,0-9 16,0 9-16,-1-9 15,1 9-15,-9-9 16,9 9-16,0 0 109,0 9-109,0-9 16,0 9-16,0-9 15,0 0-15,0 9 16,8-9 0,-8 0-16,9 8 0,-9-8 15,0 0-15,0 0 16,0 0-16,0 0 16,-1 0-16,1 0 31,0 0-16,0 0-15,0 0 16,0 0 0,0 0-16,-9-8 31,9 8 16,0 0-47,0 0 15,-1 0-15,1 0 16,0 0 0,0 0-1,0 0-15,0 0 16,0-9 0,-9 0 30,9 9-14,0 0-17,0 0 63,-1 9-78,1-9 16,0 0 0,0 0-16,0 0 47,0 0 31,0 9-63,0-9 1</inkml:trace>
  <inkml:trace contextRef="#ctx0" brushRef="#br0" timeOffset="-193930.63">1282 6124 0,'9'0'234,"0"0"-218,-1 9-16,1-9 15,0 0-15,0 9 16,0-9 15,0 0-31,0 0 16,0 9-16,0-9 15,0 0 1,-1 0-16,1-9 16,0 9-16,0 0 15,0-9-15,0 9 16,9 0 93,-9 0-109,0 0 16,-1 0-16,1 0 15,9 0 64,-9 0-64,0 9-15,0-9 16,0 0-16,0 0 15,0 0-15,8 0 16,-8 0-16,0 0 16,0 0-1</inkml:trace>
  <inkml:trace contextRef="#ctx0" brushRef="#br0" timeOffset="-192712.03">1531 6044 0,'9'0'47,"0"9"-47,-9 0 16,9-9-16,0 9 15,0-1-15,-1 1 16,1-9-16,0 9 15,0-9-15,0 9 16,0 0 0,0-9 62,0 9-63,0-9 1,-9 9-16,9 0 16,-1-9-1,1 0 1,-9 9-16,9 0 16,0-1-16,0 1 15,0 0-15,0-9 0,-9 9 16,9-9-1,-18 0 79,0 0-78,0 0-1,0 9-15,0 0 16,0 0-16,0-9 16,1 9-1,-1-9 1,0 9 0,0-9-16,0 9 15,0-9-15,0 0 16,0 8-16,0-8 15,0 0-15,1 0 16,-1 0 0,0 0-16</inkml:trace>
  <inkml:trace contextRef="#ctx0" brushRef="#br0" timeOffset="-77617.89">3667 7602 0,'18'-9'62,"-9"0"-62,9 0 16,-9 0-16,0 0 16,8 0-16,-8 0 15,0 0-15,0 0 16,0 9-16,0 0 15,0-8-15,0 8 16,0-9-16,0 9 16,-1-9-16,1 9 15,0 0 1,0 0 0,0 9-1,0 0 1,0-9-16,0 8 15,0-8-15,0 9 16,-1 0-16,1-9 16,0 9-16,0-9 15,0 9-15,0-9 16,0 0-16,0 0 16,0 0-16,0 0 15,-1 0-15,1 0 16,0 0-16,0-9 15,0 9-15,0-9 16,0 0 0,0 9-16,0-9 15,0 1-15,-1-1 16,1 9-16,0-9 16,-9 0-16,9 9 15,0 0-15,0 0 16,0 0-1,0 0-15,0 0 16,0 0 0,-1 9-1,1 0 1,0-9-16,-9 9 16,9-9-1,9 0 63,-9 0-62,0 0 0,0 0-16,0-9 15,-1 0-15,1 9 16,0-9-16,0 9 15,-9-9 1,9 0-16,0 0 16,-9 0 15,18 9-31,8 0 16,1 0-16,0 0 15,8 0-15,-8 9 16,0-9-16,-18 9 15,0-9-15,-9 9 16,9-9 31,0 9-47,-1-9 16,1 9-16,-9 0 15,9 0 1,0-1-1,9 1 1,0 0-16,8 0 16,-8-9-16,9 9 15,0 0-15,-10-9 0,10 9 16,-18 0 0,9 0-16,-9-9 15,0 0-15,0 0 16,-1 0-16,1 0 0,0 0 15,18-9-15,0 9 16,8-9 0,1 0-16,-1 0 0,-8 0 15,0 0-15,0 0 16,-10 9-16,-8-9 16,-9 1-16,9 8 15,0-9-15,-9 0 31,0 0-15,9 9 93,0 9-93,0 0-16,0-9 16,0 0-16,-1 0 15,1 0-15,0 0 16,0 0-16,0 0 16,0 0-1,0 0-15,0 0 16,0 0-1,0 0 1,-1 0 0,1 0-1,0 0-15,0 0 16,0 0 0,0 0-16,0 0 15,0 0-15,0 9 16,0-9 15,0 0 0,-1 0 79,1 0-95,0 0 17,0 0-32,0 0 15,0 0-15,0 0 16,-18-9 328</inkml:trace>
  <inkml:trace contextRef="#ctx0" brushRef="#br0" timeOffset="-62250.93">3587 7797 0,'9'0'32,"0"0"-17,0 0 1,0 9-1,0-9 32,8 9-31,-8-9-16,0 0 16,0 0-16,0 0 15,0 0 32,0 0-31,0 0-1,0 0 1,0 9 0,-1-9-1,1 0-15,0 0 16,0 0-16,0 0 15,0 0 1,0 0 0,0 0-16,0-9 15,0 9-15,0-9 16,-1 0 0,1 9-16,0-9 15,0 9 1,0 0 93,0 0-93,-9 9 15</inkml:trace>
  <inkml:trace contextRef="#ctx0" brushRef="#br0" timeOffset="-58111.74">1851 8082 0,'9'0'31,"0"0"1,0 0 15,0 0-47,0 0 15,0 9-15,0-9 0,0 0 16,0 9-1,-1-9-15,1 9 16,0-9-16,0 9 16,0-9-1,9 0-15,-9-9 16,9 0-16,-1 0 16,10 0-16,-18 0 0,9 9 15,-9-9-15,0 1 16,-1 8-1,1 0-15,-9-9 0,9 9 16,0 0-16,0 0 16,0 0-16,0 0 15,0 9-15,0-9 16,0 8-16,-1 1 16,1-9-16,0 9 15,0-9-15,0 0 16,0 0-16,0 0 15,0 0-15,0 0 16,0 0-16,0-9 16,-1 9-1,1 0-15,0 0 16,0 0 0,0 0-1,0 0 1,0 0-1,0 0-15,0 0 16,0 0-16,-1 0 16,1 0-1,0 0 1,0 9 0,0-9-1,0 0-15,0 0 16,0 0 31,0 0-32,0 0-15,-1 0 16,1 9 15,0-9-31,0 0 16,0 0-16,0 0 15,0 9-15,0-9 16,0 9 0,0 0-16,-1-9 15,1 0-15,0 9 16,0-9 0,0 0 15,0 0-16,0 0 1,0 0-16,0 0 16,0 0-1,-1 0 32,19 0-31,-18 0-1,0 0-15,-18 0 188,0 0-141,0 0 31,0 0-62</inkml:trace>
  <inkml:trace contextRef="#ctx0" brushRef="#br0" timeOffset="97857.19">5412 5385 0,'9'9'171,"9"0"-171,-9-9 16,-1 0-16,1 9 16,0-9-1,0 0 1,0 0-16,0-9 16,0 9-16,9-9 15,-9 0-15,-1 0 16,1 0-16,0 0 15,0 1-15,0-1 16,0 0-16,0 9 16,0-9-16,0 9 15,0 0-15,-1 0 16,1 0 0,0 0 62,9 0-63,0 9 1,0 0-16,8 0 16,-8-1-16,9-8 15,-9 9-15,-1-9 16,-8 9-16,9-9 15,-9 0-15,0 0 16,0 0-16,0 0 16,9-9-16,-10 0 15,1 1-15,9 8 16,0-9-16,0 0 16,0 9-16,-10 0 15,1 0-15,0 0 16,9 0 93,9 0-109,-9 9 16,-9 0-16,-1-9 15,1 0 1,0 0-16,0 0 16,0 0-1,0 0 48,-9 8-48,9-8-15,0 9 32,9 0-32,-10-9 15,10 9-15,-9-9 16,9 9-16,-9-9 16,9 0-16,-9 0 15,8 0-15,1 0 16,9-9-16,-9 9 15,-1-9-15,1 0 16,-9 9-16,0 0 78,0 0-62,0-9 46,0 9-62,0 0 16,0 0-16,-1 0 16,1 0-16,0 0 78,0 0-63,0 0-15,0 0 16,0 0 15,0 0-15,0 0-1,0 0 17,8 0-17,-8 9-15,9-9 16,-9 0-16,0 0 16,0 0-16,0 0 15,0 0 32,-1 0-16,1 0 32,0 0-48,0 0-15,0 0 188,0 0-172,-18 0 1655,0 0-1639,0 0-17</inkml:trace>
  <inkml:trace contextRef="#ctx0" brushRef="#br0" timeOffset="120728.11">2341 7610 0,'0'0'0,"9"0"0,0 9 16,0-9-1,0 0 1,0 0-16,-1 0 15,1 0 1,0 0-16,0 0 16,0 0-1,0 0 1,0-9 0,0 9-16,0 0 15,0 0 1,-1 0-16,1 0 15,0 0-15,0 0 16,0 0-16,0 0 16,0 0-16,0 0 15,0 0-15,0 0 16,-1 9-16,1 0 16,0 0-16,0-9 15,0 0-15,0 9 16,0-9-1,0 0 1,0 0 0,0 0-1,-1 0-15,1-9 16,0 0-16,0 0 16,0 0-16,0 9 15,0-8-15,-9-1 16,9 0-16,0 9 15,0-9 1,-1 9 0,1 0-16,0 0 15,0 0 1,0 0 0,0 0-1,0 0 1,0 0-16,0 9 15,0-9 1,-1 0-16,1 0 16,0 9-1,0-9 32,0 0-31,9 0-16,9 9 15,-10-9-15,-8 0 16,0 0-16,0 0 16,0 0-16,0 0 15,0 0-15,0 0 16,0 0 0,8 0-1,10 0-15,-9 0 16,-9 0-16,0 0 0,0-9 15,0 9-15,-1 0 47,1 0-47,0 0 16,0 0-16,0 0 16,0 0-16,0 0 78,9-9-63,-9 9 63,-1 0-62,1 0-16,9 0 63,0 0-48,-9 0 1,0 0-16,0 9 15,0-9 32,-1 0-31,1 0 0,0 0-1,0 0 79,-9-9 297,0 0-376,0 0-15</inkml:trace>
  <inkml:trace contextRef="#ctx0" brushRef="#br0" timeOffset="130545.38">2893 8109 0,'-9'0'203,"-18"0"-203,18 0 16,0 0-1,-8 0-15,-1 0 16,9-9-16,-9 9 0,9-9 16,-9 9-1,10 0-15,-1-9 16,-9 9-16,9 0 0,-9 0 16,9 0-16,0 0 15,0 0-15,1 9 16,-1-9-16,0 0 15,0 9-15,0-9 16,0 0-16,0 0 16,0 0-16,0 0 15,0 0-15,1 0 16,-1 9 0,0-9-16,0 0 15,-9 0-15,9 0 16,-9 0-16,1 0 15,8 0-15,0 0 16,0 0-16,0 0 16,0 0-16,0 0 15,0 0-15,0 0 16,0 0-16,1 0 16,-1 0-16,0 0 15,0 0-15,0 0 16,0 0-16,0 0 15,-9 0-15,9 0 16,1 0-16,-1 0 16,0 0-16,0 0 15,-9 0-15,9 0 16,-9 0-16,9 0 16,0 0-16,1 0 15,-1 0-15,0 0 16,0 0-16,0 0 15,0 0-15,0 0 16,0 0-16,0 0 16,0 0-16,1 0 15,-1 0-15,0 0 16,0 9 0,0 0-16,-9 0 15,-9-9-15,10 9 16,8-9-16,-9 0 0,9 0 15,0 8-15,0-8 16,0 0-16,0 0 16,1 0-16,-1 0 15,0 0-15,0 0 16,0 9-16,0-9 16,0 0-16,0 0 15,0 0-15,0 0 16,1 0-16,-1 0 15,0 0 1,0 0 0,0 0-16,0 0 15,0 0-15,-9 0 16,1-9-16,8 9 16,0 0-16,9-8 15,-9 8 1,0-9 15,0 0-31,0 0 16,0 9-16,0-9 15,0 0-15,1 0 16,-1 0-16,0-9 16,0 10-16,9-1 15,0 0-15,0 0 16,-9 0-1,9 0 1,0 0-16,0 0 16,0 0-16,0 0 15,9 9-15,0-9 16,-9 1-16,9-1 16,0 0-16,-1 0 15,1 9-15,0-9 16,0 0-1,-9 0-15,9 9 0,0 0 16,0-9-16,0 0 16,9 0-1,-10 1-15,10-1 16,-9 0-16,0 0 0,0 0 16,0 0-16,0 0 15,0 9 1,0 0 46,-1-9-46,1 9 0,0 0 30,0 0-46,0 0 16,0 0-16,0 0 16,0 0-16,0 0 15,0 0-15,-1 0 16,1 0-16,0 0 16,9-9-16,-9 9 15,0 0-15,0 0 16,0 0-16,0 0 15,-1-9-15,1 9 16,0 0-16,0-8 31,0 8 1,0 0-17,9 0-15,0-9 16,-1 9-16,-8-9 15,0 9-15,0 0 16,0 0-16,0 0 16,0 0-1,0 0-15,0 0 16,-1 0-16,1 0 16,0 0-16,9 0 0,0 0 15,-9 0 1,0 0-16,9 9 15,-10-9-15,1 0 0,0 9 16,9-9-16,-9 0 16,0 0-16,0 8 15,0-8 1,0 0-16,-1 0 0,1 0 16,0 0-16,0 0 15,0 0-15,0 0 16,9 0-16,-9 0 15,17 0-15,1 0 16,0 0-16,8 0 16,-8 0-16,0 0 15,-1 0-15,-8 0 16,-9 0-16,0 0 31,9 0 47,-9 0-62,0 0 0,0 0 30,-1 0-30,1 9-16,0-9 16,0 0-16,0 0 62,0 9-62,0-9 16,0 0-16,0 0 15,0 9 32,-1 0-31,1 0-16,0-9 16,0 9-16,0-9 15,0 9 32,0-9-31,0 0-16,-9 9 15,9-9 17,0 0 14,-1 0 1,-8 9-31,9-1 15,0 1-15,-9 0-1,9-9-15,0 9 16,-9 0 0,0 0-16,9 0 15,-9 0 1,0 0 0,0 0-1,0-1 1,0 1-1,0 0-15,0 0 16,0 0 0,0 0-1,0 0 17,0 0-17,0 0-15,0 0 16,0 0-16,0-1 15,0 1-15,0 0 16,0 0 15,0 0-31,-9 0 16,0 0 15,0 0-15,9 0-16,-9-9 31,0 9-15,1-9-1,-1 0-15,0 0 16,0 0-16,0 0 16,0 0-1,9 8-15,-9-8 16,0 0-16,0 9 15,0-9-15,1 9 16,-1-9-16,0 0 16,0 9-16,0-9 15,0 0 173,0 0-188</inkml:trace>
  <inkml:trace contextRef="#ctx0" brushRef="#br0" timeOffset="136497.67">5492 5412 0,'0'-9'0,"0"0"15,9 0 1,-9 0-16,0 0 15,0 0-15,0 1 16,0-1-16,0-9 16,0 9-16,0 0 15,0 0-15,0 0 16,0 0 0,0 0-16,0 1 15,0-1-15,0 0 16,0 0-16,0 0 15,-9 0-15,9 0 16,0 0 0,0 0-1,-9 9 1,9-17 31,0 8-32,9 0-15,0 0 16,-9 0 0,0 0-16,9 9 15,-9-9-15,9 0 0,-9 0 16,9 0 0,0 1-16,-1 8 15,1-9-15,0 9 16,0-9-16,0 9 15,0 0 1,0 0-16,0 0 0,0 0 16,0 0-16,-1 0 15,1 0-15,0 0 16,0 0-16,0 0 16,0-9-16,0 9 15,9 0-15,-9 0 16,-1 0-16,1 0 15,0 0-15,0 0 16,0 0-16,0 0 16,0 0-16,0 0 15,0 0-15,0 0 16,-1 0-16,1 0 16,0 0-16,0 0 15,0 0-15,0 0 16,0 0-16,0 0 15,0 0-15,0 0 16,-1 0-16,1 0 16,0 0-16,0 0 15,0 0-15,9 0 16,-9 0-16,0-9 16,8 9-16,1 0 15,9 0-15,-9 0 16,9 0-16,-10-9 15,10 9-15,-18 0 16,0 0-16,0 0 16,0 0-1,-9-9 1,9 9 0,-1 0-16,1 0 15,0 0-15,0 0 16,0 0-16,18 0 0,-1-9 15,-8 9 1,9 0-16,0-9 16,-18 9-16,-1 0 15,1 0-15,0 0 0,0 0 16,0 0 0,0 0-16,0 0 15,0-9 1,0 9-16,0 0 0,-1 0 15,1 0 1,0 0 0,0 0-16,0 0 31,0 0-31,0 0 16,0 0-16,0 0 15,0 0-15,-1 0 16,1 0 15,0 9 0,0-9-31,0 9 16,0 0-16,0-9 16,0 0-16,0 0 15,-9 9-15,9-9 16,-1 0-16,-8 9 15,9-9 1,0 9-16,-9 0 16,9-9-16,0 9 15,0 0 1,0-1-16,0 1 16,0 0-16,0-9 15,-1 0-15,1 9 16,0 0-16,0-9 15,-9 9-15,9 0 16,0-9-16,0 18 94,0-9-94,-9-1 15,0 1 1,0 0-16,0 0 16,0 0-1,0 0-15,0 0 16,0 0-16,0 0 0,-9 0 16,9-1-1,-9 1-15,0 0 16,0 0-1,0 0-15,0-9 16,0 9-16,1 0 16,-1-9-1,0 9 1,0 0 15,0 0-31,-9-9 16,9 8-16,0-8 15,0 9-15,1-9 16,-1 0-16,0 0 16,0 0 77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280" units="cm"/>
          <inkml:channel name="Y" type="integer" min="-174" max="1050" units="cm"/>
          <inkml:channel name="T" type="integer" max="2.14748E9" units="dev"/>
        </inkml:traceFormat>
        <inkml:channelProperties>
          <inkml:channelProperty channel="X" name="resolution" value="168.28479" units="1/cm"/>
          <inkml:channelProperty channel="Y" name="resolution" value="70.34483" units="1/cm"/>
          <inkml:channelProperty channel="T" name="resolution" value="1" units="1/dev"/>
        </inkml:channelProperties>
      </inkml:inkSource>
      <inkml:timestamp xml:id="ts0" timeString="2020-11-02T15:50:52.4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2866 6302 0,'9'0'187,"0"0"-171,0-9-1,0 0-15,0 9 16,0-9-16,-1 0 16,1 0-16,0 1 15,0 8-15,0-9 16,0 0-16,0 0 15,0 0 1,0 9 0,0 0-1,0 0 1,8 9-16,-8 0 16,0 0-16,0 0 15,0-1-15,0-8 16,0 9-16,0-9 15,0 0-15,-1 0 16,1 0 0,0 0-1,0 0-15,0 0 0,0 0 16,0 0-16,0 0 16,-9-9-1,9 1 16,0-1 1,-1 0-32,1 9 0,0-9 15,0 9 110,0 0-109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280" units="cm"/>
          <inkml:channel name="Y" type="integer" min="-174" max="1050" units="cm"/>
          <inkml:channel name="T" type="integer" max="2.14748E9" units="dev"/>
        </inkml:traceFormat>
        <inkml:channelProperties>
          <inkml:channelProperty channel="X" name="resolution" value="168.28479" units="1/cm"/>
          <inkml:channelProperty channel="Y" name="resolution" value="70.34483" units="1/cm"/>
          <inkml:channelProperty channel="T" name="resolution" value="1" units="1/dev"/>
        </inkml:channelProperties>
      </inkml:inkSource>
      <inkml:timestamp xml:id="ts0" timeString="2020-11-02T16:00:55.5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5100 5367 0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0B12E-40CE-4B1F-AB68-131B893E4817}" type="datetimeFigureOut">
              <a:rPr lang="en-CA" smtClean="0"/>
              <a:t>2020-11-04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3FDC8-C034-4146-BB85-3FCCE6030E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911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III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III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III</a:t>
            </a: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III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III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88360" y="3224821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8" y="30365"/>
                </a:lnTo>
                <a:lnTo>
                  <a:pt x="43018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08744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186544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39031" y="323494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5"/>
                </a:moveTo>
                <a:lnTo>
                  <a:pt x="43018" y="30365"/>
                </a:lnTo>
                <a:lnTo>
                  <a:pt x="43018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49523" y="322466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59"/>
                </a:moveTo>
                <a:lnTo>
                  <a:pt x="0" y="0"/>
                </a:lnTo>
                <a:lnTo>
                  <a:pt x="43179" y="0"/>
                </a:lnTo>
                <a:lnTo>
                  <a:pt x="43179" y="30479"/>
                </a:lnTo>
                <a:lnTo>
                  <a:pt x="33019" y="30479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359683" y="321450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59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19" y="3048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5863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453663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631882" y="3227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542982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720782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19182" y="32145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631882" y="32399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619182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631882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886314" y="32145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99014" y="3227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99014" y="32399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810114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987914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88631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389901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53433" y="32145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166133" y="3227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166133" y="32399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140733" y="325260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166133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451032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423968" y="321849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15182" y="0"/>
                </a:moveTo>
                <a:lnTo>
                  <a:pt x="23609" y="0"/>
                </a:lnTo>
                <a:lnTo>
                  <a:pt x="30365" y="6756"/>
                </a:lnTo>
                <a:lnTo>
                  <a:pt x="30365" y="15182"/>
                </a:lnTo>
                <a:lnTo>
                  <a:pt x="30365" y="23609"/>
                </a:lnTo>
                <a:lnTo>
                  <a:pt x="23609" y="30365"/>
                </a:lnTo>
                <a:lnTo>
                  <a:pt x="15182" y="30365"/>
                </a:lnTo>
                <a:lnTo>
                  <a:pt x="6756" y="30365"/>
                </a:lnTo>
                <a:lnTo>
                  <a:pt x="0" y="23609"/>
                </a:lnTo>
                <a:lnTo>
                  <a:pt x="0" y="15182"/>
                </a:lnTo>
                <a:lnTo>
                  <a:pt x="0" y="6756"/>
                </a:lnTo>
                <a:lnTo>
                  <a:pt x="6756" y="0"/>
                </a:lnTo>
                <a:lnTo>
                  <a:pt x="15182" y="0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262" y="48795"/>
                </a:lnTo>
                <a:lnTo>
                  <a:pt x="43338" y="43338"/>
                </a:lnTo>
                <a:lnTo>
                  <a:pt x="48795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44967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45323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0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3170" y="874082"/>
            <a:ext cx="2443759" cy="484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6662" y="1622323"/>
            <a:ext cx="2236774" cy="1154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99296" y="3325810"/>
            <a:ext cx="106616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515554" y="3325810"/>
            <a:ext cx="693419" cy="121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III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25.png"/><Relationship Id="rId5" Type="http://schemas.openxmlformats.org/officeDocument/2006/relationships/image" Target="../media/image3.png"/><Relationship Id="rId10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9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8.png"/><Relationship Id="rId3" Type="http://schemas.openxmlformats.org/officeDocument/2006/relationships/image" Target="../media/image8.png"/><Relationship Id="rId7" Type="http://schemas.openxmlformats.org/officeDocument/2006/relationships/image" Target="../media/image34.png"/><Relationship Id="rId12" Type="http://schemas.openxmlformats.org/officeDocument/2006/relationships/image" Target="../media/image22.png"/><Relationship Id="rId17" Type="http://schemas.openxmlformats.org/officeDocument/2006/relationships/image" Target="../media/image41.png"/><Relationship Id="rId2" Type="http://schemas.openxmlformats.org/officeDocument/2006/relationships/image" Target="../media/image2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37.png"/><Relationship Id="rId5" Type="http://schemas.openxmlformats.org/officeDocument/2006/relationships/image" Target="../media/image33.png"/><Relationship Id="rId15" Type="http://schemas.openxmlformats.org/officeDocument/2006/relationships/image" Target="../media/image40.png"/><Relationship Id="rId10" Type="http://schemas.openxmlformats.org/officeDocument/2006/relationships/image" Target="../media/image3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8.png"/><Relationship Id="rId7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30.png"/><Relationship Id="rId4" Type="http://schemas.openxmlformats.org/officeDocument/2006/relationships/image" Target="../media/image9.png"/><Relationship Id="rId9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8.png"/><Relationship Id="rId7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11" Type="http://schemas.openxmlformats.org/officeDocument/2006/relationships/image" Target="../media/image50.png"/><Relationship Id="rId5" Type="http://schemas.openxmlformats.org/officeDocument/2006/relationships/image" Target="../media/image46.png"/><Relationship Id="rId10" Type="http://schemas.openxmlformats.org/officeDocument/2006/relationships/image" Target="../media/image30.png"/><Relationship Id="rId4" Type="http://schemas.openxmlformats.org/officeDocument/2006/relationships/image" Target="../media/image9.png"/><Relationship Id="rId9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2.png"/><Relationship Id="rId11" Type="http://schemas.openxmlformats.org/officeDocument/2006/relationships/image" Target="../media/image11.png"/><Relationship Id="rId5" Type="http://schemas.openxmlformats.org/officeDocument/2006/relationships/image" Target="../media/image51.png"/><Relationship Id="rId10" Type="http://schemas.openxmlformats.org/officeDocument/2006/relationships/image" Target="../media/image55.png"/><Relationship Id="rId4" Type="http://schemas.openxmlformats.org/officeDocument/2006/relationships/image" Target="../media/image9.png"/><Relationship Id="rId9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4.png"/><Relationship Id="rId10" Type="http://schemas.openxmlformats.org/officeDocument/2006/relationships/image" Target="../media/image56.pn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22.png"/><Relationship Id="rId5" Type="http://schemas.openxmlformats.org/officeDocument/2006/relationships/image" Target="../media/image57.png"/><Relationship Id="rId10" Type="http://schemas.openxmlformats.org/officeDocument/2006/relationships/image" Target="../media/image58.pn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omments" Target="../comments/comment1.xml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emf"/><Relationship Id="rId5" Type="http://schemas.openxmlformats.org/officeDocument/2006/relationships/customXml" Target="../ink/ink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emf"/><Relationship Id="rId5" Type="http://schemas.openxmlformats.org/officeDocument/2006/relationships/customXml" Target="../ink/ink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emf"/><Relationship Id="rId5" Type="http://schemas.openxmlformats.org/officeDocument/2006/relationships/customXml" Target="../ink/ink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6567" y="162331"/>
            <a:ext cx="312420" cy="1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Content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3667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194" y="811745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993" y="1340980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5286" y="1328280"/>
            <a:ext cx="114299" cy="114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793" y="1379080"/>
            <a:ext cx="3837191" cy="63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8786" y="862316"/>
            <a:ext cx="50799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786" y="913116"/>
            <a:ext cx="50799" cy="4278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194" y="856180"/>
            <a:ext cx="3989704" cy="535940"/>
          </a:xfrm>
          <a:custGeom>
            <a:avLst/>
            <a:gdLst/>
            <a:ahLst/>
            <a:cxnLst/>
            <a:rect l="l" t="t" r="r" b="b"/>
            <a:pathLst>
              <a:path w="3989704" h="535940">
                <a:moveTo>
                  <a:pt x="3989591" y="0"/>
                </a:moveTo>
                <a:lnTo>
                  <a:pt x="0" y="0"/>
                </a:lnTo>
                <a:lnTo>
                  <a:pt x="0" y="484800"/>
                </a:lnTo>
                <a:lnTo>
                  <a:pt x="4008" y="504525"/>
                </a:lnTo>
                <a:lnTo>
                  <a:pt x="14922" y="520677"/>
                </a:lnTo>
                <a:lnTo>
                  <a:pt x="31075" y="531591"/>
                </a:lnTo>
                <a:lnTo>
                  <a:pt x="50799" y="535600"/>
                </a:lnTo>
                <a:lnTo>
                  <a:pt x="3938791" y="535600"/>
                </a:lnTo>
                <a:lnTo>
                  <a:pt x="3958516" y="531591"/>
                </a:lnTo>
                <a:lnTo>
                  <a:pt x="3974669" y="520677"/>
                </a:lnTo>
                <a:lnTo>
                  <a:pt x="3985583" y="504524"/>
                </a:lnTo>
                <a:lnTo>
                  <a:pt x="3989591" y="484800"/>
                </a:lnTo>
                <a:lnTo>
                  <a:pt x="3989591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786" y="900416"/>
            <a:ext cx="0" cy="459740"/>
          </a:xfrm>
          <a:custGeom>
            <a:avLst/>
            <a:gdLst/>
            <a:ahLst/>
            <a:cxnLst/>
            <a:rect l="l" t="t" r="r" b="b"/>
            <a:pathLst>
              <a:path h="459740">
                <a:moveTo>
                  <a:pt x="0" y="459613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786" y="88771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786" y="87501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86231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843267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83170" y="874082"/>
            <a:ext cx="3101202" cy="444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1170" marR="5080" indent="-459105">
              <a:lnSpc>
                <a:spcPct val="106700"/>
              </a:lnSpc>
            </a:pPr>
            <a:r>
              <a:rPr lang="en-CA" spc="15" dirty="0"/>
              <a:t>COMP 2560</a:t>
            </a:r>
            <a:r>
              <a:rPr spc="15" dirty="0"/>
              <a:t> System</a:t>
            </a:r>
            <a:r>
              <a:rPr spc="-55" dirty="0"/>
              <a:t> </a:t>
            </a:r>
            <a:r>
              <a:rPr spc="15" dirty="0"/>
              <a:t>Programming:  Process Control</a:t>
            </a:r>
            <a:r>
              <a:rPr spc="-65" dirty="0"/>
              <a:t> </a:t>
            </a:r>
            <a:r>
              <a:rPr spc="5" dirty="0"/>
              <a:t>III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86662" y="1622323"/>
            <a:ext cx="2235200" cy="852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spc="-15" dirty="0">
                <a:latin typeface="Arial"/>
                <a:cs typeface="Arial"/>
              </a:rPr>
              <a:t>Courtesy of 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Dr. </a:t>
            </a:r>
            <a:r>
              <a:rPr sz="1000" spc="-15" dirty="0">
                <a:latin typeface="Arial"/>
                <a:cs typeface="Arial"/>
              </a:rPr>
              <a:t>B.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Boufama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lang="en-US" sz="1300" dirty="0">
                <a:latin typeface="Times New Roman"/>
                <a:cs typeface="Times New Roman"/>
              </a:rPr>
              <a:t>               </a:t>
            </a:r>
            <a:r>
              <a:rPr lang="en-US" sz="900" dirty="0">
                <a:latin typeface="Times New Roman"/>
                <a:cs typeface="Times New Roman"/>
              </a:rPr>
              <a:t>modified by Dan Wu</a:t>
            </a:r>
            <a:endParaRPr sz="1300" dirty="0">
              <a:latin typeface="Times New Roman"/>
              <a:cs typeface="Times New Roman"/>
            </a:endParaRPr>
          </a:p>
          <a:p>
            <a:pPr marL="475615" marR="467995" algn="ctr">
              <a:lnSpc>
                <a:spcPts val="950"/>
              </a:lnSpc>
              <a:spcBef>
                <a:spcPts val="5"/>
              </a:spcBef>
            </a:pPr>
            <a:r>
              <a:rPr sz="800" spc="-5" dirty="0">
                <a:latin typeface="Arial"/>
                <a:cs typeface="Arial"/>
              </a:rPr>
              <a:t>School of Computer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Science  University of</a:t>
            </a:r>
            <a:r>
              <a:rPr sz="800" spc="-6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Windsor</a:t>
            </a:r>
            <a:endParaRPr sz="800" dirty="0">
              <a:latin typeface="Arial"/>
              <a:cs typeface="Arial"/>
            </a:endParaRPr>
          </a:p>
          <a:p>
            <a:pPr algn="ctr">
              <a:lnSpc>
                <a:spcPts val="910"/>
              </a:lnSpc>
            </a:pPr>
            <a:r>
              <a:rPr sz="800" spc="-5" dirty="0">
                <a:latin typeface="Arial"/>
                <a:cs typeface="Arial"/>
              </a:rPr>
              <a:t>–</a:t>
            </a:r>
            <a:endParaRPr sz="800" dirty="0">
              <a:latin typeface="Arial"/>
              <a:cs typeface="Arial"/>
            </a:endParaRPr>
          </a:p>
          <a:p>
            <a:pPr marL="12700" marR="5080" algn="ctr">
              <a:lnSpc>
                <a:spcPts val="950"/>
              </a:lnSpc>
              <a:spcBef>
                <a:spcPts val="30"/>
              </a:spcBef>
            </a:pPr>
            <a:r>
              <a:rPr sz="800" dirty="0">
                <a:latin typeface="Arial"/>
                <a:cs typeface="Arial"/>
              </a:rPr>
              <a:t>Instructor: </a:t>
            </a:r>
            <a:r>
              <a:rPr sz="800" spc="-15" dirty="0">
                <a:latin typeface="Arial"/>
                <a:cs typeface="Arial"/>
              </a:rPr>
              <a:t>Dr. </a:t>
            </a:r>
            <a:r>
              <a:rPr lang="en-US" sz="800" spc="-5" dirty="0">
                <a:latin typeface="Arial"/>
                <a:cs typeface="Arial"/>
              </a:rPr>
              <a:t>Dan Wu </a:t>
            </a:r>
            <a:endParaRPr sz="800" dirty="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III</a:t>
            </a:r>
            <a:endParaRPr spc="-5" dirty="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F6A1C88A-1BD8-4759-9794-16F9C5D820C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0800" y="7627"/>
            <a:ext cx="1238250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0" marR="5080" indent="-8318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Differentiating a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process:</a:t>
            </a:r>
            <a:r>
              <a:rPr sz="600" b="1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exec()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Changing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directories:</a:t>
            </a:r>
            <a:r>
              <a:rPr sz="6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Courier New"/>
                <a:cs typeface="Courier New"/>
              </a:rPr>
              <a:t>chdir()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System scheduling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priority</a:t>
            </a:r>
            <a:endParaRPr sz="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</a:t>
            </a:r>
            <a:r>
              <a:rPr sz="600" b="1" spc="-9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groups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3667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36666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84047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194" y="845261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993" y="1384795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35286" y="1372095"/>
            <a:ext cx="114299" cy="1142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0793" y="1422895"/>
            <a:ext cx="3837191" cy="6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786" y="895819"/>
            <a:ext cx="50799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786" y="946619"/>
            <a:ext cx="50799" cy="4381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9194" y="889683"/>
            <a:ext cx="3989704" cy="546100"/>
          </a:xfrm>
          <a:custGeom>
            <a:avLst/>
            <a:gdLst/>
            <a:ahLst/>
            <a:cxnLst/>
            <a:rect l="l" t="t" r="r" b="b"/>
            <a:pathLst>
              <a:path w="3989704" h="546100">
                <a:moveTo>
                  <a:pt x="3989591" y="0"/>
                </a:moveTo>
                <a:lnTo>
                  <a:pt x="0" y="0"/>
                </a:lnTo>
                <a:lnTo>
                  <a:pt x="0" y="495112"/>
                </a:lnTo>
                <a:lnTo>
                  <a:pt x="4008" y="514836"/>
                </a:lnTo>
                <a:lnTo>
                  <a:pt x="14922" y="530989"/>
                </a:lnTo>
                <a:lnTo>
                  <a:pt x="31075" y="541903"/>
                </a:lnTo>
                <a:lnTo>
                  <a:pt x="50799" y="545911"/>
                </a:lnTo>
                <a:lnTo>
                  <a:pt x="3938791" y="545911"/>
                </a:lnTo>
                <a:lnTo>
                  <a:pt x="3958516" y="541903"/>
                </a:lnTo>
                <a:lnTo>
                  <a:pt x="3974669" y="530989"/>
                </a:lnTo>
                <a:lnTo>
                  <a:pt x="3985583" y="514836"/>
                </a:lnTo>
                <a:lnTo>
                  <a:pt x="3989591" y="495112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786" y="933920"/>
            <a:ext cx="0" cy="470534"/>
          </a:xfrm>
          <a:custGeom>
            <a:avLst/>
            <a:gdLst/>
            <a:ahLst/>
            <a:cxnLst/>
            <a:rect l="l" t="t" r="r" b="b"/>
            <a:pathLst>
              <a:path h="470534">
                <a:moveTo>
                  <a:pt x="0" y="469925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9212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9085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8958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786" y="876770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9194" y="1587525"/>
            <a:ext cx="3989704" cy="193675"/>
          </a:xfrm>
          <a:custGeom>
            <a:avLst/>
            <a:gdLst/>
            <a:ahLst/>
            <a:cxnLst/>
            <a:rect l="l" t="t" r="r" b="b"/>
            <a:pathLst>
              <a:path w="3989704" h="193675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193149"/>
                </a:lnTo>
                <a:lnTo>
                  <a:pt x="3989591" y="193149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9194" y="1768017"/>
            <a:ext cx="3989591" cy="506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9993" y="2468956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35286" y="2456256"/>
            <a:ext cx="114299" cy="1142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0793" y="2507056"/>
            <a:ext cx="3837191" cy="6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786" y="1631755"/>
            <a:ext cx="50799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786" y="1682555"/>
            <a:ext cx="50799" cy="78640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9194" y="1812300"/>
            <a:ext cx="3989704" cy="708025"/>
          </a:xfrm>
          <a:custGeom>
            <a:avLst/>
            <a:gdLst/>
            <a:ahLst/>
            <a:cxnLst/>
            <a:rect l="l" t="t" r="r" b="b"/>
            <a:pathLst>
              <a:path w="3989704" h="708025">
                <a:moveTo>
                  <a:pt x="3989591" y="0"/>
                </a:moveTo>
                <a:lnTo>
                  <a:pt x="0" y="0"/>
                </a:lnTo>
                <a:lnTo>
                  <a:pt x="0" y="656656"/>
                </a:lnTo>
                <a:lnTo>
                  <a:pt x="4008" y="676380"/>
                </a:lnTo>
                <a:lnTo>
                  <a:pt x="14922" y="692533"/>
                </a:lnTo>
                <a:lnTo>
                  <a:pt x="31075" y="703447"/>
                </a:lnTo>
                <a:lnTo>
                  <a:pt x="50799" y="707456"/>
                </a:lnTo>
                <a:lnTo>
                  <a:pt x="3938791" y="707455"/>
                </a:lnTo>
                <a:lnTo>
                  <a:pt x="3958516" y="703447"/>
                </a:lnTo>
                <a:lnTo>
                  <a:pt x="3974669" y="692533"/>
                </a:lnTo>
                <a:lnTo>
                  <a:pt x="3985583" y="676380"/>
                </a:lnTo>
                <a:lnTo>
                  <a:pt x="3989591" y="656656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786" y="1669855"/>
            <a:ext cx="0" cy="818515"/>
          </a:xfrm>
          <a:custGeom>
            <a:avLst/>
            <a:gdLst/>
            <a:ahLst/>
            <a:cxnLst/>
            <a:rect l="l" t="t" r="r" b="b"/>
            <a:pathLst>
              <a:path h="818514">
                <a:moveTo>
                  <a:pt x="0" y="818150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8786" y="165715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98786" y="164445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98786" y="163175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98786" y="1612706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45948" y="440448"/>
            <a:ext cx="4114800" cy="2058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Inheriting and changing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directory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213995" marR="236854">
              <a:lnSpc>
                <a:spcPct val="102699"/>
              </a:lnSpc>
            </a:pPr>
            <a:r>
              <a:rPr sz="1050" spc="-10" dirty="0">
                <a:latin typeface="Arial"/>
                <a:cs typeface="Arial"/>
              </a:rPr>
              <a:t>A </a:t>
            </a:r>
            <a:r>
              <a:rPr sz="1050" spc="-5" dirty="0">
                <a:latin typeface="Arial"/>
                <a:cs typeface="Arial"/>
              </a:rPr>
              <a:t>child process inherits its current working directory from its  parent.</a:t>
            </a:r>
            <a:endParaRPr sz="105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35"/>
              </a:spcBef>
            </a:pPr>
            <a:r>
              <a:rPr sz="1050" spc="-5" dirty="0">
                <a:latin typeface="Arial"/>
                <a:cs typeface="Arial"/>
              </a:rPr>
              <a:t>Each process can </a:t>
            </a:r>
            <a:r>
              <a:rPr sz="1050" spc="-10" dirty="0">
                <a:latin typeface="Arial"/>
                <a:cs typeface="Arial"/>
              </a:rPr>
              <a:t>change </a:t>
            </a:r>
            <a:r>
              <a:rPr sz="1050" spc="-5" dirty="0">
                <a:latin typeface="Arial"/>
                <a:cs typeface="Arial"/>
              </a:rPr>
              <a:t>its working directory using</a:t>
            </a:r>
            <a:r>
              <a:rPr sz="1050" spc="75" dirty="0">
                <a:latin typeface="Arial"/>
                <a:cs typeface="Arial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chdir()</a:t>
            </a:r>
            <a:r>
              <a:rPr sz="1050" spc="-5" dirty="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</a:pP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chdir()</a:t>
            </a:r>
            <a:r>
              <a:rPr sz="1050" spc="-3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synopsis:</a:t>
            </a:r>
            <a:endParaRPr sz="1050">
              <a:latin typeface="Arial"/>
              <a:cs typeface="Arial"/>
            </a:endParaRPr>
          </a:p>
          <a:p>
            <a:pPr marL="213995" marR="1099820">
              <a:lnSpc>
                <a:spcPct val="102600"/>
              </a:lnSpc>
              <a:spcBef>
                <a:spcPts val="250"/>
              </a:spcBef>
            </a:pPr>
            <a:r>
              <a:rPr sz="1050" spc="-10" dirty="0">
                <a:latin typeface="Courier New"/>
                <a:cs typeface="Courier New"/>
              </a:rPr>
              <a:t>int chdir(const char </a:t>
            </a:r>
            <a:r>
              <a:rPr sz="1575" spc="-15" baseline="-10582" dirty="0">
                <a:latin typeface="Courier New"/>
                <a:cs typeface="Courier New"/>
              </a:rPr>
              <a:t>* </a:t>
            </a:r>
            <a:r>
              <a:rPr sz="1050" spc="-10" dirty="0">
                <a:latin typeface="Courier New"/>
                <a:cs typeface="Courier New"/>
              </a:rPr>
              <a:t>pathName);  chdir()</a:t>
            </a:r>
            <a:r>
              <a:rPr sz="1050" spc="-23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returns 0 if successful -1 </a:t>
            </a:r>
            <a:r>
              <a:rPr sz="1050" spc="-10" dirty="0">
                <a:latin typeface="Arial"/>
                <a:cs typeface="Arial"/>
              </a:rPr>
              <a:t>otherwise.</a:t>
            </a:r>
            <a:endParaRPr sz="1050">
              <a:latin typeface="Arial"/>
              <a:cs typeface="Arial"/>
            </a:endParaRPr>
          </a:p>
          <a:p>
            <a:pPr marL="213995" marR="5080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It </a:t>
            </a:r>
            <a:r>
              <a:rPr sz="1050" spc="-15" dirty="0">
                <a:latin typeface="Arial"/>
                <a:cs typeface="Arial"/>
              </a:rPr>
              <a:t>fails </a:t>
            </a:r>
            <a:r>
              <a:rPr sz="1050" spc="-5" dirty="0">
                <a:latin typeface="Arial"/>
                <a:cs typeface="Arial"/>
              </a:rPr>
              <a:t>if the specified path </a:t>
            </a:r>
            <a:r>
              <a:rPr sz="1050" spc="-10" dirty="0">
                <a:latin typeface="Arial"/>
                <a:cs typeface="Arial"/>
              </a:rPr>
              <a:t>name </a:t>
            </a:r>
            <a:r>
              <a:rPr sz="1050" spc="-5" dirty="0">
                <a:latin typeface="Arial"/>
                <a:cs typeface="Arial"/>
              </a:rPr>
              <a:t>does not </a:t>
            </a:r>
            <a:r>
              <a:rPr sz="1050" spc="-15" dirty="0">
                <a:latin typeface="Arial"/>
                <a:cs typeface="Arial"/>
              </a:rPr>
              <a:t>exist </a:t>
            </a:r>
            <a:r>
              <a:rPr sz="1050" spc="-5" dirty="0">
                <a:latin typeface="Arial"/>
                <a:cs typeface="Arial"/>
              </a:rPr>
              <a:t>or if the process  does not </a:t>
            </a:r>
            <a:r>
              <a:rPr sz="1050" spc="-20" dirty="0">
                <a:latin typeface="Arial"/>
                <a:cs typeface="Arial"/>
              </a:rPr>
              <a:t>have </a:t>
            </a:r>
            <a:r>
              <a:rPr sz="1050" spc="-15" dirty="0">
                <a:latin typeface="Arial"/>
                <a:cs typeface="Arial"/>
              </a:rPr>
              <a:t>execute </a:t>
            </a:r>
            <a:r>
              <a:rPr sz="1050" spc="-5" dirty="0">
                <a:latin typeface="Arial"/>
                <a:cs typeface="Arial"/>
              </a:rPr>
              <a:t>permission from the</a:t>
            </a:r>
            <a:r>
              <a:rPr sz="1050" spc="105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directory.</a:t>
            </a:r>
            <a:endParaRPr sz="10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III</a:t>
            </a:r>
            <a:endParaRPr spc="-5" dirty="0"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xfrm>
            <a:off x="2399295" y="3325810"/>
            <a:ext cx="1325231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294F9D8D-ADFC-4850-BE1F-15789B1A6C4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10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0800" y="7627"/>
            <a:ext cx="1238250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0" marR="5080" indent="-8318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Differentiating a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process:</a:t>
            </a:r>
            <a:r>
              <a:rPr sz="600" b="1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exec()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Changing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directories:</a:t>
            </a:r>
            <a:r>
              <a:rPr sz="600" b="1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chdir()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System scheduling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priority</a:t>
            </a:r>
            <a:endParaRPr sz="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</a:t>
            </a:r>
            <a:r>
              <a:rPr sz="600" b="1" spc="-9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groups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3666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36666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84047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4713" y="834259"/>
            <a:ext cx="3556635" cy="73660"/>
          </a:xfrm>
          <a:custGeom>
            <a:avLst/>
            <a:gdLst/>
            <a:ahLst/>
            <a:cxnLst/>
            <a:rect l="l" t="t" r="r" b="b"/>
            <a:pathLst>
              <a:path w="3556635" h="73659">
                <a:moveTo>
                  <a:pt x="45281" y="0"/>
                </a:moveTo>
                <a:lnTo>
                  <a:pt x="27698" y="3573"/>
                </a:lnTo>
                <a:lnTo>
                  <a:pt x="13301" y="13301"/>
                </a:lnTo>
                <a:lnTo>
                  <a:pt x="3572" y="27699"/>
                </a:lnTo>
                <a:lnTo>
                  <a:pt x="0" y="45280"/>
                </a:lnTo>
                <a:lnTo>
                  <a:pt x="0" y="73433"/>
                </a:lnTo>
                <a:lnTo>
                  <a:pt x="3556162" y="73433"/>
                </a:lnTo>
                <a:lnTo>
                  <a:pt x="3556162" y="45280"/>
                </a:lnTo>
                <a:lnTo>
                  <a:pt x="3528461" y="3572"/>
                </a:lnTo>
                <a:lnTo>
                  <a:pt x="4528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993" y="2541231"/>
            <a:ext cx="90562" cy="905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4274" y="2529911"/>
            <a:ext cx="101881" cy="10188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5275" y="2575192"/>
            <a:ext cx="3420319" cy="566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0875" y="879325"/>
            <a:ext cx="45280" cy="905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0875" y="924606"/>
            <a:ext cx="45280" cy="16166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4713" y="873855"/>
            <a:ext cx="3556635" cy="1713230"/>
          </a:xfrm>
          <a:custGeom>
            <a:avLst/>
            <a:gdLst/>
            <a:ahLst/>
            <a:cxnLst/>
            <a:rect l="l" t="t" r="r" b="b"/>
            <a:pathLst>
              <a:path w="3556635" h="1713230">
                <a:moveTo>
                  <a:pt x="3556162" y="0"/>
                </a:moveTo>
                <a:lnTo>
                  <a:pt x="0" y="0"/>
                </a:lnTo>
                <a:lnTo>
                  <a:pt x="0" y="1667376"/>
                </a:lnTo>
                <a:lnTo>
                  <a:pt x="3572" y="1684958"/>
                </a:lnTo>
                <a:lnTo>
                  <a:pt x="13301" y="1699356"/>
                </a:lnTo>
                <a:lnTo>
                  <a:pt x="27699" y="1709084"/>
                </a:lnTo>
                <a:lnTo>
                  <a:pt x="45281" y="1712657"/>
                </a:lnTo>
                <a:lnTo>
                  <a:pt x="3510881" y="1712657"/>
                </a:lnTo>
                <a:lnTo>
                  <a:pt x="3528462" y="1709084"/>
                </a:lnTo>
                <a:lnTo>
                  <a:pt x="3542860" y="1699356"/>
                </a:lnTo>
                <a:lnTo>
                  <a:pt x="3552589" y="1684958"/>
                </a:lnTo>
                <a:lnTo>
                  <a:pt x="3556162" y="1667376"/>
                </a:lnTo>
                <a:lnTo>
                  <a:pt x="355616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70875" y="913286"/>
            <a:ext cx="0" cy="1645285"/>
          </a:xfrm>
          <a:custGeom>
            <a:avLst/>
            <a:gdLst/>
            <a:ahLst/>
            <a:cxnLst/>
            <a:rect l="l" t="t" r="r" b="b"/>
            <a:pathLst>
              <a:path h="1645285">
                <a:moveTo>
                  <a:pt x="0" y="1644925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70875" y="901965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1132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70875" y="890645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1132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70875" y="879325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1132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70875" y="862345"/>
            <a:ext cx="0" cy="17145"/>
          </a:xfrm>
          <a:custGeom>
            <a:avLst/>
            <a:gdLst/>
            <a:ahLst/>
            <a:cxnLst/>
            <a:rect l="l" t="t" r="r" b="b"/>
            <a:pathLst>
              <a:path h="17144">
                <a:moveTo>
                  <a:pt x="0" y="1698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774" y="914916"/>
            <a:ext cx="68465" cy="684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774" y="1068294"/>
            <a:ext cx="68465" cy="684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774" y="1375051"/>
            <a:ext cx="68465" cy="684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774" y="1835197"/>
            <a:ext cx="68465" cy="684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774" y="2141954"/>
            <a:ext cx="68465" cy="684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774" y="2448722"/>
            <a:ext cx="68465" cy="684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4713" y="2721937"/>
            <a:ext cx="3556635" cy="73660"/>
          </a:xfrm>
          <a:custGeom>
            <a:avLst/>
            <a:gdLst/>
            <a:ahLst/>
            <a:cxnLst/>
            <a:rect l="l" t="t" r="r" b="b"/>
            <a:pathLst>
              <a:path w="3556635" h="73660">
                <a:moveTo>
                  <a:pt x="45281" y="0"/>
                </a:moveTo>
                <a:lnTo>
                  <a:pt x="27698" y="3573"/>
                </a:lnTo>
                <a:lnTo>
                  <a:pt x="13301" y="13301"/>
                </a:lnTo>
                <a:lnTo>
                  <a:pt x="3572" y="27699"/>
                </a:lnTo>
                <a:lnTo>
                  <a:pt x="0" y="45280"/>
                </a:lnTo>
                <a:lnTo>
                  <a:pt x="0" y="73433"/>
                </a:lnTo>
                <a:lnTo>
                  <a:pt x="3556162" y="73433"/>
                </a:lnTo>
                <a:lnTo>
                  <a:pt x="3556162" y="45280"/>
                </a:lnTo>
                <a:lnTo>
                  <a:pt x="3528461" y="3572"/>
                </a:lnTo>
                <a:lnTo>
                  <a:pt x="45281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9993" y="3178223"/>
            <a:ext cx="90562" cy="905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14274" y="3166903"/>
            <a:ext cx="101881" cy="10188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5275" y="3212184"/>
            <a:ext cx="3420319" cy="566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70875" y="2767007"/>
            <a:ext cx="45280" cy="905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70875" y="2812288"/>
            <a:ext cx="45280" cy="3659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4713" y="2761537"/>
            <a:ext cx="3556635" cy="462280"/>
          </a:xfrm>
          <a:custGeom>
            <a:avLst/>
            <a:gdLst/>
            <a:ahLst/>
            <a:cxnLst/>
            <a:rect l="l" t="t" r="r" b="b"/>
            <a:pathLst>
              <a:path w="3556635" h="462280">
                <a:moveTo>
                  <a:pt x="3556162" y="0"/>
                </a:moveTo>
                <a:lnTo>
                  <a:pt x="0" y="0"/>
                </a:lnTo>
                <a:lnTo>
                  <a:pt x="0" y="416686"/>
                </a:lnTo>
                <a:lnTo>
                  <a:pt x="3572" y="434267"/>
                </a:lnTo>
                <a:lnTo>
                  <a:pt x="13301" y="448665"/>
                </a:lnTo>
                <a:lnTo>
                  <a:pt x="27699" y="458394"/>
                </a:lnTo>
                <a:lnTo>
                  <a:pt x="45281" y="461967"/>
                </a:lnTo>
                <a:lnTo>
                  <a:pt x="3510881" y="461967"/>
                </a:lnTo>
                <a:lnTo>
                  <a:pt x="3528462" y="458394"/>
                </a:lnTo>
                <a:lnTo>
                  <a:pt x="3542860" y="448665"/>
                </a:lnTo>
                <a:lnTo>
                  <a:pt x="3552589" y="434267"/>
                </a:lnTo>
                <a:lnTo>
                  <a:pt x="3556162" y="416686"/>
                </a:lnTo>
                <a:lnTo>
                  <a:pt x="3556162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70875" y="2800968"/>
            <a:ext cx="0" cy="394335"/>
          </a:xfrm>
          <a:custGeom>
            <a:avLst/>
            <a:gdLst/>
            <a:ahLst/>
            <a:cxnLst/>
            <a:rect l="l" t="t" r="r" b="b"/>
            <a:pathLst>
              <a:path h="394335">
                <a:moveTo>
                  <a:pt x="0" y="394235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70875" y="2789647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11320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70875" y="2778327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1132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70875" y="2767007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11320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70875" y="2750027"/>
            <a:ext cx="0" cy="17145"/>
          </a:xfrm>
          <a:custGeom>
            <a:avLst/>
            <a:gdLst/>
            <a:ahLst/>
            <a:cxnLst/>
            <a:rect l="l" t="t" r="r" b="b"/>
            <a:pathLst>
              <a:path h="17144">
                <a:moveTo>
                  <a:pt x="0" y="1698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45948" y="440448"/>
            <a:ext cx="3647440" cy="28216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System scheduling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priority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461009">
              <a:lnSpc>
                <a:spcPct val="100000"/>
              </a:lnSpc>
            </a:pPr>
            <a:r>
              <a:rPr sz="950" spc="10" dirty="0">
                <a:latin typeface="Arial"/>
                <a:cs typeface="Arial"/>
              </a:rPr>
              <a:t>Every process has a system scheduling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priority.</a:t>
            </a:r>
            <a:endParaRPr sz="950" dirty="0">
              <a:latin typeface="Arial"/>
              <a:cs typeface="Arial"/>
            </a:endParaRPr>
          </a:p>
          <a:p>
            <a:pPr marL="461009" marR="20955">
              <a:lnSpc>
                <a:spcPct val="105900"/>
              </a:lnSpc>
            </a:pPr>
            <a:r>
              <a:rPr sz="950" spc="10" dirty="0">
                <a:latin typeface="Arial"/>
                <a:cs typeface="Arial"/>
              </a:rPr>
              <a:t>Each process runs </a:t>
            </a:r>
            <a:r>
              <a:rPr sz="950" spc="5" dirty="0">
                <a:latin typeface="Arial"/>
                <a:cs typeface="Arial"/>
              </a:rPr>
              <a:t>at </a:t>
            </a:r>
            <a:r>
              <a:rPr sz="950" spc="10" dirty="0">
                <a:latin typeface="Arial"/>
                <a:cs typeface="Arial"/>
              </a:rPr>
              <a:t>a </a:t>
            </a:r>
            <a:r>
              <a:rPr sz="950" spc="5" dirty="0">
                <a:highlight>
                  <a:srgbClr val="FFFF00"/>
                </a:highlight>
                <a:latin typeface="Arial"/>
                <a:cs typeface="Arial"/>
              </a:rPr>
              <a:t>default </a:t>
            </a:r>
            <a:r>
              <a:rPr sz="950" spc="10" dirty="0">
                <a:highlight>
                  <a:srgbClr val="FFFF00"/>
                </a:highlight>
                <a:latin typeface="Arial"/>
                <a:cs typeface="Arial"/>
              </a:rPr>
              <a:t>system priority</a:t>
            </a:r>
            <a:r>
              <a:rPr sz="950" spc="10" dirty="0">
                <a:latin typeface="Arial"/>
                <a:cs typeface="Arial"/>
              </a:rPr>
              <a:t>: the priority  inherited from </a:t>
            </a:r>
            <a:r>
              <a:rPr sz="950" spc="5" dirty="0">
                <a:latin typeface="Arial"/>
                <a:cs typeface="Arial"/>
              </a:rPr>
              <a:t>its</a:t>
            </a:r>
            <a:r>
              <a:rPr sz="950" spc="-90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parent.</a:t>
            </a:r>
            <a:endParaRPr sz="950" dirty="0">
              <a:latin typeface="Arial"/>
              <a:cs typeface="Arial"/>
            </a:endParaRPr>
          </a:p>
          <a:p>
            <a:pPr marL="461009" marR="95250">
              <a:lnSpc>
                <a:spcPct val="105900"/>
              </a:lnSpc>
            </a:pPr>
            <a:r>
              <a:rPr sz="950" spc="10" dirty="0">
                <a:latin typeface="Arial"/>
                <a:cs typeface="Arial"/>
              </a:rPr>
              <a:t>The numerical </a:t>
            </a:r>
            <a:r>
              <a:rPr sz="950" spc="5" dirty="0">
                <a:latin typeface="Arial"/>
                <a:cs typeface="Arial"/>
              </a:rPr>
              <a:t>range of </a:t>
            </a:r>
            <a:r>
              <a:rPr sz="950" spc="10" dirty="0">
                <a:latin typeface="Arial"/>
                <a:cs typeface="Arial"/>
              </a:rPr>
              <a:t>priority </a:t>
            </a:r>
            <a:r>
              <a:rPr sz="950" spc="5" dirty="0">
                <a:latin typeface="Arial"/>
                <a:cs typeface="Arial"/>
              </a:rPr>
              <a:t>values is: </a:t>
            </a:r>
            <a:r>
              <a:rPr sz="950" spc="10" dirty="0">
                <a:latin typeface="Arial"/>
                <a:cs typeface="Arial"/>
              </a:rPr>
              <a:t>-20 </a:t>
            </a:r>
            <a:r>
              <a:rPr sz="950" spc="5" dirty="0">
                <a:latin typeface="Arial"/>
                <a:cs typeface="Arial"/>
              </a:rPr>
              <a:t>to </a:t>
            </a:r>
            <a:r>
              <a:rPr sz="950" spc="10" dirty="0">
                <a:latin typeface="Arial"/>
                <a:cs typeface="Arial"/>
              </a:rPr>
              <a:t>19 (Only  the super-user can get </a:t>
            </a:r>
            <a:r>
              <a:rPr sz="950" spc="5" dirty="0">
                <a:latin typeface="Arial"/>
                <a:cs typeface="Arial"/>
              </a:rPr>
              <a:t>negative values). </a:t>
            </a:r>
            <a:r>
              <a:rPr sz="950" spc="-5" dirty="0">
                <a:latin typeface="Arial"/>
                <a:cs typeface="Arial"/>
              </a:rPr>
              <a:t>However, </a:t>
            </a:r>
            <a:r>
              <a:rPr sz="950" spc="5" dirty="0">
                <a:latin typeface="Arial"/>
                <a:cs typeface="Arial"/>
              </a:rPr>
              <a:t>this  range </a:t>
            </a:r>
            <a:r>
              <a:rPr sz="950" dirty="0">
                <a:latin typeface="Arial"/>
                <a:cs typeface="Arial"/>
              </a:rPr>
              <a:t>differs </a:t>
            </a:r>
            <a:r>
              <a:rPr sz="950" spc="10" dirty="0">
                <a:latin typeface="Arial"/>
                <a:cs typeface="Arial"/>
              </a:rPr>
              <a:t>from one Unix </a:t>
            </a:r>
            <a:r>
              <a:rPr sz="950" spc="5" dirty="0">
                <a:latin typeface="Arial"/>
                <a:cs typeface="Arial"/>
              </a:rPr>
              <a:t>platform to</a:t>
            </a:r>
            <a:r>
              <a:rPr sz="950" spc="3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another.</a:t>
            </a:r>
          </a:p>
          <a:p>
            <a:pPr marL="461009">
              <a:lnSpc>
                <a:spcPct val="100000"/>
              </a:lnSpc>
              <a:spcBef>
                <a:spcPts val="65"/>
              </a:spcBef>
            </a:pPr>
            <a:r>
              <a:rPr sz="950" spc="10" dirty="0">
                <a:latin typeface="Arial"/>
                <a:cs typeface="Arial"/>
              </a:rPr>
              <a:t>The scheduling priority can be changed using the</a:t>
            </a:r>
            <a:r>
              <a:rPr sz="950" spc="-65" dirty="0">
                <a:latin typeface="Arial"/>
                <a:cs typeface="Arial"/>
              </a:rPr>
              <a:t> </a:t>
            </a:r>
            <a:r>
              <a:rPr sz="950" spc="10" dirty="0">
                <a:highlight>
                  <a:srgbClr val="FFFF00"/>
                </a:highlight>
                <a:latin typeface="Courier New"/>
                <a:cs typeface="Courier New"/>
              </a:rPr>
              <a:t>nice()</a:t>
            </a:r>
            <a:endParaRPr sz="950" dirty="0">
              <a:highlight>
                <a:srgbClr val="FFFF00"/>
              </a:highlight>
              <a:latin typeface="Courier New"/>
              <a:cs typeface="Courier New"/>
            </a:endParaRPr>
          </a:p>
          <a:p>
            <a:pPr marL="461009">
              <a:lnSpc>
                <a:spcPct val="100000"/>
              </a:lnSpc>
              <a:spcBef>
                <a:spcPts val="65"/>
              </a:spcBef>
            </a:pPr>
            <a:r>
              <a:rPr sz="950" spc="10" dirty="0">
                <a:latin typeface="Arial"/>
                <a:cs typeface="Arial"/>
              </a:rPr>
              <a:t>system</a:t>
            </a:r>
            <a:r>
              <a:rPr sz="950" spc="-70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call.</a:t>
            </a:r>
            <a:endParaRPr sz="950" dirty="0">
              <a:latin typeface="Arial"/>
              <a:cs typeface="Arial"/>
            </a:endParaRPr>
          </a:p>
          <a:p>
            <a:pPr marL="461009">
              <a:lnSpc>
                <a:spcPct val="100000"/>
              </a:lnSpc>
              <a:spcBef>
                <a:spcPts val="65"/>
              </a:spcBef>
            </a:pPr>
            <a:r>
              <a:rPr sz="950" spc="10" dirty="0">
                <a:latin typeface="Arial"/>
                <a:cs typeface="Arial"/>
              </a:rPr>
              <a:t>Priority </a:t>
            </a:r>
            <a:r>
              <a:rPr sz="950" spc="5" dirty="0">
                <a:latin typeface="Arial"/>
                <a:cs typeface="Arial"/>
              </a:rPr>
              <a:t>value </a:t>
            </a:r>
            <a:r>
              <a:rPr sz="950" spc="10" dirty="0">
                <a:latin typeface="Arial"/>
                <a:cs typeface="Arial"/>
              </a:rPr>
              <a:t>can also be changed</a:t>
            </a:r>
            <a:r>
              <a:rPr sz="950" spc="-75" dirty="0">
                <a:latin typeface="Arial"/>
                <a:cs typeface="Arial"/>
              </a:rPr>
              <a:t> </a:t>
            </a:r>
            <a:r>
              <a:rPr sz="950" spc="10" dirty="0">
                <a:latin typeface="Arial"/>
                <a:cs typeface="Arial"/>
              </a:rPr>
              <a:t>using</a:t>
            </a:r>
            <a:endParaRPr sz="950" dirty="0">
              <a:latin typeface="Arial"/>
              <a:cs typeface="Arial"/>
            </a:endParaRPr>
          </a:p>
          <a:p>
            <a:pPr marL="461009">
              <a:lnSpc>
                <a:spcPct val="100000"/>
              </a:lnSpc>
              <a:spcBef>
                <a:spcPts val="65"/>
              </a:spcBef>
            </a:pPr>
            <a:r>
              <a:rPr sz="950" spc="10" dirty="0">
                <a:highlight>
                  <a:srgbClr val="FFFF00"/>
                </a:highlight>
                <a:latin typeface="Courier New"/>
                <a:cs typeface="Courier New"/>
              </a:rPr>
              <a:t>setpriority()</a:t>
            </a:r>
            <a:r>
              <a:rPr sz="950" spc="10" dirty="0">
                <a:highlight>
                  <a:srgbClr val="FFFF00"/>
                </a:highlight>
                <a:latin typeface="Arial"/>
                <a:cs typeface="Arial"/>
              </a:rPr>
              <a:t>.</a:t>
            </a:r>
            <a:endParaRPr sz="950" dirty="0">
              <a:highlight>
                <a:srgbClr val="FFFF00"/>
              </a:highlight>
              <a:latin typeface="Arial"/>
              <a:cs typeface="Arial"/>
            </a:endParaRPr>
          </a:p>
          <a:p>
            <a:pPr marL="461009">
              <a:lnSpc>
                <a:spcPct val="100000"/>
              </a:lnSpc>
              <a:spcBef>
                <a:spcPts val="65"/>
              </a:spcBef>
            </a:pPr>
            <a:r>
              <a:rPr sz="950" spc="10" dirty="0">
                <a:latin typeface="Arial"/>
                <a:cs typeface="Arial"/>
              </a:rPr>
              <a:t>Priority </a:t>
            </a:r>
            <a:r>
              <a:rPr sz="950" spc="5" dirty="0">
                <a:latin typeface="Arial"/>
                <a:cs typeface="Arial"/>
              </a:rPr>
              <a:t>value </a:t>
            </a:r>
            <a:r>
              <a:rPr sz="950" spc="10" dirty="0">
                <a:latin typeface="Arial"/>
                <a:cs typeface="Arial"/>
              </a:rPr>
              <a:t>can be obtained using</a:t>
            </a:r>
            <a:r>
              <a:rPr sz="950" spc="-45" dirty="0">
                <a:latin typeface="Arial"/>
                <a:cs typeface="Arial"/>
              </a:rPr>
              <a:t> </a:t>
            </a:r>
            <a:r>
              <a:rPr sz="950" spc="10" dirty="0">
                <a:highlight>
                  <a:srgbClr val="FFFF00"/>
                </a:highlight>
                <a:latin typeface="Courier New"/>
                <a:cs typeface="Courier New"/>
              </a:rPr>
              <a:t>getpriority()</a:t>
            </a:r>
            <a:r>
              <a:rPr sz="950" spc="10" dirty="0">
                <a:highlight>
                  <a:srgbClr val="FFFF00"/>
                </a:highlight>
                <a:latin typeface="Arial"/>
                <a:cs typeface="Arial"/>
              </a:rPr>
              <a:t>.</a:t>
            </a:r>
            <a:endParaRPr sz="950" dirty="0">
              <a:highlight>
                <a:srgbClr val="FFFF00"/>
              </a:highlight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213995" marR="64769" algn="just">
              <a:lnSpc>
                <a:spcPct val="105900"/>
              </a:lnSpc>
            </a:pPr>
            <a:r>
              <a:rPr sz="950" spc="10" dirty="0">
                <a:latin typeface="Arial"/>
                <a:cs typeface="Arial"/>
              </a:rPr>
              <a:t>The priority </a:t>
            </a:r>
            <a:r>
              <a:rPr sz="950" spc="5" dirty="0">
                <a:latin typeface="Arial"/>
                <a:cs typeface="Arial"/>
              </a:rPr>
              <a:t>value affects </a:t>
            </a:r>
            <a:r>
              <a:rPr sz="950" spc="10" dirty="0">
                <a:latin typeface="Arial"/>
                <a:cs typeface="Arial"/>
              </a:rPr>
              <a:t>the amount </a:t>
            </a:r>
            <a:r>
              <a:rPr sz="950" spc="5" dirty="0">
                <a:latin typeface="Arial"/>
                <a:cs typeface="Arial"/>
              </a:rPr>
              <a:t>of </a:t>
            </a:r>
            <a:r>
              <a:rPr sz="950" spc="15" dirty="0">
                <a:latin typeface="Arial"/>
                <a:cs typeface="Arial"/>
              </a:rPr>
              <a:t>CPU </a:t>
            </a:r>
            <a:r>
              <a:rPr sz="950" spc="10" dirty="0">
                <a:latin typeface="Arial"/>
                <a:cs typeface="Arial"/>
              </a:rPr>
              <a:t>time </a:t>
            </a:r>
            <a:r>
              <a:rPr sz="950" spc="5" dirty="0">
                <a:latin typeface="Arial"/>
                <a:cs typeface="Arial"/>
              </a:rPr>
              <a:t>allocated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to  </a:t>
            </a:r>
            <a:r>
              <a:rPr sz="950" spc="10" dirty="0">
                <a:latin typeface="Arial"/>
                <a:cs typeface="Arial"/>
              </a:rPr>
              <a:t>the </a:t>
            </a:r>
            <a:r>
              <a:rPr sz="950" spc="5" dirty="0">
                <a:latin typeface="Arial"/>
                <a:cs typeface="Arial"/>
              </a:rPr>
              <a:t>process. </a:t>
            </a:r>
            <a:r>
              <a:rPr sz="950" spc="10" dirty="0">
                <a:highlight>
                  <a:srgbClr val="FFFF00"/>
                </a:highlight>
                <a:latin typeface="Arial"/>
                <a:cs typeface="Arial"/>
              </a:rPr>
              <a:t>The </a:t>
            </a:r>
            <a:r>
              <a:rPr lang="en-US" sz="950" spc="10" dirty="0">
                <a:highlight>
                  <a:srgbClr val="FFFF00"/>
                </a:highlight>
                <a:latin typeface="Arial"/>
                <a:cs typeface="Arial"/>
              </a:rPr>
              <a:t>higher</a:t>
            </a:r>
            <a:r>
              <a:rPr sz="950" spc="10" dirty="0">
                <a:highlight>
                  <a:srgbClr val="FFFF00"/>
                </a:highlight>
                <a:latin typeface="Arial"/>
                <a:cs typeface="Arial"/>
              </a:rPr>
              <a:t> the </a:t>
            </a:r>
            <a:r>
              <a:rPr sz="950" dirty="0">
                <a:highlight>
                  <a:srgbClr val="FFFF00"/>
                </a:highlight>
                <a:latin typeface="Arial"/>
                <a:cs typeface="Arial"/>
              </a:rPr>
              <a:t>value, </a:t>
            </a:r>
            <a:r>
              <a:rPr sz="950" spc="10" dirty="0">
                <a:highlight>
                  <a:srgbClr val="FFFF00"/>
                </a:highlight>
                <a:latin typeface="Arial"/>
                <a:cs typeface="Arial"/>
              </a:rPr>
              <a:t>the </a:t>
            </a:r>
            <a:r>
              <a:rPr lang="en-US" sz="950" spc="10" dirty="0">
                <a:highlight>
                  <a:srgbClr val="FFFF00"/>
                </a:highlight>
                <a:latin typeface="Arial"/>
                <a:cs typeface="Arial"/>
              </a:rPr>
              <a:t>lower</a:t>
            </a:r>
            <a:r>
              <a:rPr sz="95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950" spc="10" dirty="0">
                <a:highlight>
                  <a:srgbClr val="FFFF00"/>
                </a:highlight>
                <a:latin typeface="Arial"/>
                <a:cs typeface="Arial"/>
              </a:rPr>
              <a:t>the process</a:t>
            </a:r>
            <a:r>
              <a:rPr lang="en-US" sz="950" spc="10" dirty="0">
                <a:highlight>
                  <a:srgbClr val="FFFF00"/>
                </a:highlight>
                <a:latin typeface="Arial"/>
                <a:cs typeface="Arial"/>
              </a:rPr>
              <a:t>’ priority</a:t>
            </a:r>
            <a:r>
              <a:rPr sz="950" spc="5" dirty="0">
                <a:highlight>
                  <a:srgbClr val="FFFF00"/>
                </a:highlight>
                <a:latin typeface="Arial"/>
                <a:cs typeface="Arial"/>
              </a:rPr>
              <a:t>.</a:t>
            </a:r>
            <a:endParaRPr sz="950" dirty="0"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III</a:t>
            </a:r>
            <a:endParaRPr spc="-5" dirty="0"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394092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C2E5CF45-3123-48EA-A708-87DED74CA2C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11</a:t>
            </a:fld>
            <a:endParaRPr lang="en-CA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A56C70-8E03-41C8-A57A-36A0FF105467}"/>
              </a:ext>
            </a:extLst>
          </p:cNvPr>
          <p:cNvSpPr txBox="1"/>
          <p:nvPr/>
        </p:nvSpPr>
        <p:spPr>
          <a:xfrm>
            <a:off x="3870874" y="1068294"/>
            <a:ext cx="739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man 2 nice</a:t>
            </a:r>
            <a:endParaRPr lang="en-CA" sz="900" dirty="0"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0800" y="7627"/>
            <a:ext cx="1238250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0" marR="5080" indent="-8318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Differentiating a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process:</a:t>
            </a:r>
            <a:r>
              <a:rPr sz="600" b="1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exec()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Changing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directories:</a:t>
            </a:r>
            <a:r>
              <a:rPr sz="600" b="1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chdir()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System scheduling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priority</a:t>
            </a:r>
            <a:endParaRPr sz="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</a:t>
            </a:r>
            <a:r>
              <a:rPr sz="600" b="1" spc="-9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groups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3666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36666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84047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194" y="845261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993" y="2045461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35286" y="2032762"/>
            <a:ext cx="114299" cy="1142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0793" y="2083562"/>
            <a:ext cx="3837191" cy="6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786" y="895828"/>
            <a:ext cx="50799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786" y="946628"/>
            <a:ext cx="50799" cy="10988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9194" y="889692"/>
            <a:ext cx="3989704" cy="1207135"/>
          </a:xfrm>
          <a:custGeom>
            <a:avLst/>
            <a:gdLst/>
            <a:ahLst/>
            <a:cxnLst/>
            <a:rect l="l" t="t" r="r" b="b"/>
            <a:pathLst>
              <a:path w="3989704" h="1207135">
                <a:moveTo>
                  <a:pt x="3989591" y="0"/>
                </a:moveTo>
                <a:lnTo>
                  <a:pt x="0" y="0"/>
                </a:lnTo>
                <a:lnTo>
                  <a:pt x="0" y="1155770"/>
                </a:lnTo>
                <a:lnTo>
                  <a:pt x="4008" y="1175494"/>
                </a:lnTo>
                <a:lnTo>
                  <a:pt x="14922" y="1191647"/>
                </a:lnTo>
                <a:lnTo>
                  <a:pt x="31075" y="1202561"/>
                </a:lnTo>
                <a:lnTo>
                  <a:pt x="50799" y="1206569"/>
                </a:lnTo>
                <a:lnTo>
                  <a:pt x="3938791" y="1206569"/>
                </a:lnTo>
                <a:lnTo>
                  <a:pt x="3958516" y="1202561"/>
                </a:lnTo>
                <a:lnTo>
                  <a:pt x="3974669" y="1191647"/>
                </a:lnTo>
                <a:lnTo>
                  <a:pt x="3985583" y="1175494"/>
                </a:lnTo>
                <a:lnTo>
                  <a:pt x="3989591" y="1155770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786" y="933928"/>
            <a:ext cx="0" cy="1130935"/>
          </a:xfrm>
          <a:custGeom>
            <a:avLst/>
            <a:gdLst/>
            <a:ahLst/>
            <a:cxnLst/>
            <a:rect l="l" t="t" r="r" b="b"/>
            <a:pathLst>
              <a:path h="1130935">
                <a:moveTo>
                  <a:pt x="0" y="1130583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92122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9085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8958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786" y="876779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5948" y="440448"/>
            <a:ext cx="3768725" cy="166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645920" algn="ctr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Changing priority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nice()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marL="213995" algn="just">
              <a:lnSpc>
                <a:spcPct val="100000"/>
              </a:lnSpc>
            </a:pPr>
            <a:r>
              <a:rPr sz="1050" spc="-5" dirty="0">
                <a:latin typeface="Arial"/>
                <a:cs typeface="Arial"/>
              </a:rPr>
              <a:t>Synopsis:</a:t>
            </a:r>
            <a:endParaRPr sz="1050">
              <a:latin typeface="Arial"/>
              <a:cs typeface="Arial"/>
            </a:endParaRPr>
          </a:p>
          <a:p>
            <a:pPr marL="213995" algn="just">
              <a:lnSpc>
                <a:spcPct val="100000"/>
              </a:lnSpc>
              <a:spcBef>
                <a:spcPts val="35"/>
              </a:spcBef>
            </a:pPr>
            <a:r>
              <a:rPr sz="1050" spc="-10" dirty="0">
                <a:latin typeface="Courier New"/>
                <a:cs typeface="Courier New"/>
              </a:rPr>
              <a:t>int nice(int</a:t>
            </a:r>
            <a:r>
              <a:rPr sz="1050" spc="3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delta);</a:t>
            </a:r>
            <a:endParaRPr sz="1050">
              <a:latin typeface="Courier New"/>
              <a:cs typeface="Courier New"/>
            </a:endParaRPr>
          </a:p>
          <a:p>
            <a:pPr marL="213995" marR="15240" algn="just">
              <a:lnSpc>
                <a:spcPct val="102600"/>
              </a:lnSpc>
            </a:pPr>
            <a:r>
              <a:rPr sz="1050" spc="-10" dirty="0">
                <a:latin typeface="Courier New"/>
                <a:cs typeface="Courier New"/>
              </a:rPr>
              <a:t>nice() </a:t>
            </a:r>
            <a:r>
              <a:rPr sz="1050" spc="-5" dirty="0">
                <a:latin typeface="Arial"/>
                <a:cs typeface="Arial"/>
              </a:rPr>
              <a:t>adds </a:t>
            </a:r>
            <a:r>
              <a:rPr sz="1050" spc="-10" dirty="0">
                <a:latin typeface="Courier New"/>
                <a:cs typeface="Courier New"/>
              </a:rPr>
              <a:t>delta </a:t>
            </a:r>
            <a:r>
              <a:rPr sz="1050" spc="-5" dirty="0">
                <a:latin typeface="Arial"/>
                <a:cs typeface="Arial"/>
              </a:rPr>
              <a:t>to the process current </a:t>
            </a:r>
            <a:r>
              <a:rPr sz="1050" dirty="0">
                <a:latin typeface="Arial"/>
                <a:cs typeface="Arial"/>
              </a:rPr>
              <a:t>priority </a:t>
            </a:r>
            <a:r>
              <a:rPr sz="1050" spc="-15" dirty="0">
                <a:latin typeface="Arial"/>
                <a:cs typeface="Arial"/>
              </a:rPr>
              <a:t>value.  </a:t>
            </a:r>
            <a:r>
              <a:rPr sz="1050" spc="-5" dirty="0">
                <a:latin typeface="Arial"/>
                <a:cs typeface="Arial"/>
              </a:rPr>
              <a:t>Note that only super-user processes can </a:t>
            </a:r>
            <a:r>
              <a:rPr sz="1050" spc="-20" dirty="0">
                <a:latin typeface="Arial"/>
                <a:cs typeface="Arial"/>
              </a:rPr>
              <a:t>have </a:t>
            </a:r>
            <a:r>
              <a:rPr sz="1050" spc="-5" dirty="0">
                <a:latin typeface="Arial"/>
                <a:cs typeface="Arial"/>
              </a:rPr>
              <a:t>a </a:t>
            </a:r>
            <a:r>
              <a:rPr sz="1050" spc="-10" dirty="0">
                <a:latin typeface="Arial"/>
                <a:cs typeface="Arial"/>
              </a:rPr>
              <a:t>negative  </a:t>
            </a:r>
            <a:r>
              <a:rPr sz="1050" dirty="0">
                <a:latin typeface="Arial"/>
                <a:cs typeface="Arial"/>
              </a:rPr>
              <a:t>priority</a:t>
            </a:r>
            <a:r>
              <a:rPr sz="1050" spc="-75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value.</a:t>
            </a:r>
            <a:endParaRPr sz="1050">
              <a:latin typeface="Arial"/>
              <a:cs typeface="Arial"/>
            </a:endParaRPr>
          </a:p>
          <a:p>
            <a:pPr marL="213995" marR="5080" algn="just">
              <a:lnSpc>
                <a:spcPct val="102699"/>
              </a:lnSpc>
            </a:pPr>
            <a:r>
              <a:rPr sz="1050" spc="-10" dirty="0">
                <a:latin typeface="Courier New"/>
                <a:cs typeface="Courier New"/>
              </a:rPr>
              <a:t>nice() </a:t>
            </a:r>
            <a:r>
              <a:rPr sz="1050" spc="-5" dirty="0">
                <a:latin typeface="Arial"/>
                <a:cs typeface="Arial"/>
              </a:rPr>
              <a:t>returns the </a:t>
            </a:r>
            <a:r>
              <a:rPr sz="1050" spc="-15" dirty="0">
                <a:latin typeface="Arial"/>
                <a:cs typeface="Arial"/>
              </a:rPr>
              <a:t>new </a:t>
            </a:r>
            <a:r>
              <a:rPr sz="1050" dirty="0">
                <a:latin typeface="Arial"/>
                <a:cs typeface="Arial"/>
              </a:rPr>
              <a:t>priority </a:t>
            </a:r>
            <a:r>
              <a:rPr sz="1050" spc="-15" dirty="0">
                <a:latin typeface="Arial"/>
                <a:cs typeface="Arial"/>
              </a:rPr>
              <a:t>value </a:t>
            </a:r>
            <a:r>
              <a:rPr sz="1050" spc="-5" dirty="0">
                <a:latin typeface="Arial"/>
                <a:cs typeface="Arial"/>
              </a:rPr>
              <a:t>if successful and -1  </a:t>
            </a:r>
            <a:r>
              <a:rPr sz="1050" spc="-10" dirty="0">
                <a:latin typeface="Arial"/>
                <a:cs typeface="Arial"/>
              </a:rPr>
              <a:t>otherwise.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III</a:t>
            </a:r>
            <a:endParaRPr spc="-5" dirty="0"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2399295" y="3325810"/>
            <a:ext cx="1420673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4FFC83B-993F-4BE8-9950-8AC7B56724D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12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0800" y="7627"/>
            <a:ext cx="1238250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0" marR="5080" indent="-8318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Differentiating a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process:</a:t>
            </a:r>
            <a:r>
              <a:rPr sz="600" b="1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exec()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Changing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directories:</a:t>
            </a:r>
            <a:r>
              <a:rPr sz="600" b="1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chdir()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System scheduling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priority</a:t>
            </a:r>
            <a:endParaRPr sz="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</a:t>
            </a:r>
            <a:r>
              <a:rPr sz="600" b="1" spc="-9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groups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3666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36666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440448"/>
            <a:ext cx="327342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getpriority()</a:t>
            </a:r>
            <a:r>
              <a:rPr sz="1400" spc="-5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setpriority()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84047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3931" y="815882"/>
            <a:ext cx="2832735" cy="125730"/>
          </a:xfrm>
          <a:custGeom>
            <a:avLst/>
            <a:gdLst/>
            <a:ahLst/>
            <a:cxnLst/>
            <a:rect l="l" t="t" r="r" b="b"/>
            <a:pathLst>
              <a:path w="2832735" h="125730">
                <a:moveTo>
                  <a:pt x="36062" y="0"/>
                </a:moveTo>
                <a:lnTo>
                  <a:pt x="22060" y="2845"/>
                </a:lnTo>
                <a:lnTo>
                  <a:pt x="10593" y="10593"/>
                </a:lnTo>
                <a:lnTo>
                  <a:pt x="2845" y="22060"/>
                </a:lnTo>
                <a:lnTo>
                  <a:pt x="0" y="36062"/>
                </a:lnTo>
                <a:lnTo>
                  <a:pt x="0" y="125659"/>
                </a:lnTo>
                <a:lnTo>
                  <a:pt x="2832211" y="125659"/>
                </a:lnTo>
                <a:lnTo>
                  <a:pt x="2832211" y="36062"/>
                </a:lnTo>
                <a:lnTo>
                  <a:pt x="2810149" y="2845"/>
                </a:lnTo>
                <a:lnTo>
                  <a:pt x="3606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931" y="932555"/>
            <a:ext cx="2832211" cy="359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9994" y="1418007"/>
            <a:ext cx="72125" cy="72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11063" y="1408991"/>
            <a:ext cx="81141" cy="8114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6056" y="1445054"/>
            <a:ext cx="2724022" cy="450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56142" y="847281"/>
            <a:ext cx="36062" cy="721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56142" y="883344"/>
            <a:ext cx="36062" cy="5346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3931" y="963993"/>
            <a:ext cx="2832735" cy="490220"/>
          </a:xfrm>
          <a:custGeom>
            <a:avLst/>
            <a:gdLst/>
            <a:ahLst/>
            <a:cxnLst/>
            <a:rect l="l" t="t" r="r" b="b"/>
            <a:pathLst>
              <a:path w="2832735" h="490219">
                <a:moveTo>
                  <a:pt x="2832211" y="0"/>
                </a:moveTo>
                <a:lnTo>
                  <a:pt x="0" y="0"/>
                </a:lnTo>
                <a:lnTo>
                  <a:pt x="0" y="454014"/>
                </a:lnTo>
                <a:lnTo>
                  <a:pt x="2845" y="468016"/>
                </a:lnTo>
                <a:lnTo>
                  <a:pt x="10593" y="479483"/>
                </a:lnTo>
                <a:lnTo>
                  <a:pt x="22060" y="487231"/>
                </a:lnTo>
                <a:lnTo>
                  <a:pt x="36062" y="490077"/>
                </a:lnTo>
                <a:lnTo>
                  <a:pt x="2796148" y="490077"/>
                </a:lnTo>
                <a:lnTo>
                  <a:pt x="2810150" y="487231"/>
                </a:lnTo>
                <a:lnTo>
                  <a:pt x="2821617" y="479483"/>
                </a:lnTo>
                <a:lnTo>
                  <a:pt x="2829365" y="468016"/>
                </a:lnTo>
                <a:lnTo>
                  <a:pt x="2832211" y="454014"/>
                </a:lnTo>
                <a:lnTo>
                  <a:pt x="283221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56142" y="874329"/>
            <a:ext cx="0" cy="557530"/>
          </a:xfrm>
          <a:custGeom>
            <a:avLst/>
            <a:gdLst/>
            <a:ahLst/>
            <a:cxnLst/>
            <a:rect l="l" t="t" r="r" b="b"/>
            <a:pathLst>
              <a:path h="557530">
                <a:moveTo>
                  <a:pt x="0" y="557201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56142" y="865313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015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56142" y="856298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015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56142" y="847282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015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56142" y="833758"/>
            <a:ext cx="0" cy="13970"/>
          </a:xfrm>
          <a:custGeom>
            <a:avLst/>
            <a:gdLst/>
            <a:ahLst/>
            <a:cxnLst/>
            <a:rect l="l" t="t" r="r" b="b"/>
            <a:pathLst>
              <a:path h="13969">
                <a:moveTo>
                  <a:pt x="0" y="13523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37437" y="1052654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>
                <a:moveTo>
                  <a:pt x="0" y="0"/>
                </a:moveTo>
                <a:lnTo>
                  <a:pt x="29508" y="0"/>
                </a:lnTo>
              </a:path>
            </a:pathLst>
          </a:custGeom>
          <a:ln w="35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3931" y="1561925"/>
            <a:ext cx="2832735" cy="125730"/>
          </a:xfrm>
          <a:custGeom>
            <a:avLst/>
            <a:gdLst/>
            <a:ahLst/>
            <a:cxnLst/>
            <a:rect l="l" t="t" r="r" b="b"/>
            <a:pathLst>
              <a:path w="2832735" h="125730">
                <a:moveTo>
                  <a:pt x="36062" y="0"/>
                </a:moveTo>
                <a:lnTo>
                  <a:pt x="22060" y="2845"/>
                </a:lnTo>
                <a:lnTo>
                  <a:pt x="10593" y="10593"/>
                </a:lnTo>
                <a:lnTo>
                  <a:pt x="2845" y="22060"/>
                </a:lnTo>
                <a:lnTo>
                  <a:pt x="0" y="36062"/>
                </a:lnTo>
                <a:lnTo>
                  <a:pt x="0" y="125659"/>
                </a:lnTo>
                <a:lnTo>
                  <a:pt x="2832211" y="125659"/>
                </a:lnTo>
                <a:lnTo>
                  <a:pt x="2832211" y="36062"/>
                </a:lnTo>
                <a:lnTo>
                  <a:pt x="2810149" y="2845"/>
                </a:lnTo>
                <a:lnTo>
                  <a:pt x="3606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3931" y="1678607"/>
            <a:ext cx="2832211" cy="3592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9994" y="2176888"/>
            <a:ext cx="72125" cy="72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11063" y="2167872"/>
            <a:ext cx="81141" cy="8114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6056" y="2203935"/>
            <a:ext cx="2724022" cy="450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56142" y="1593327"/>
            <a:ext cx="36062" cy="721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56142" y="1629390"/>
            <a:ext cx="36062" cy="54749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3931" y="1710038"/>
            <a:ext cx="2832735" cy="502920"/>
          </a:xfrm>
          <a:custGeom>
            <a:avLst/>
            <a:gdLst/>
            <a:ahLst/>
            <a:cxnLst/>
            <a:rect l="l" t="t" r="r" b="b"/>
            <a:pathLst>
              <a:path w="2832735" h="502919">
                <a:moveTo>
                  <a:pt x="2832211" y="0"/>
                </a:moveTo>
                <a:lnTo>
                  <a:pt x="0" y="0"/>
                </a:lnTo>
                <a:lnTo>
                  <a:pt x="0" y="466850"/>
                </a:lnTo>
                <a:lnTo>
                  <a:pt x="2845" y="480852"/>
                </a:lnTo>
                <a:lnTo>
                  <a:pt x="10593" y="492319"/>
                </a:lnTo>
                <a:lnTo>
                  <a:pt x="22060" y="500067"/>
                </a:lnTo>
                <a:lnTo>
                  <a:pt x="36062" y="502912"/>
                </a:lnTo>
                <a:lnTo>
                  <a:pt x="2796148" y="502912"/>
                </a:lnTo>
                <a:lnTo>
                  <a:pt x="2810150" y="500067"/>
                </a:lnTo>
                <a:lnTo>
                  <a:pt x="2821617" y="492319"/>
                </a:lnTo>
                <a:lnTo>
                  <a:pt x="2829365" y="480852"/>
                </a:lnTo>
                <a:lnTo>
                  <a:pt x="2832211" y="466850"/>
                </a:lnTo>
                <a:lnTo>
                  <a:pt x="283221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56142" y="1620374"/>
            <a:ext cx="0" cy="570230"/>
          </a:xfrm>
          <a:custGeom>
            <a:avLst/>
            <a:gdLst/>
            <a:ahLst/>
            <a:cxnLst/>
            <a:rect l="l" t="t" r="r" b="b"/>
            <a:pathLst>
              <a:path h="570230">
                <a:moveTo>
                  <a:pt x="0" y="570037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56142" y="1611358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015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56142" y="1602343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015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56142" y="1593327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015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56142" y="1579804"/>
            <a:ext cx="0" cy="13970"/>
          </a:xfrm>
          <a:custGeom>
            <a:avLst/>
            <a:gdLst/>
            <a:ahLst/>
            <a:cxnLst/>
            <a:rect l="l" t="t" r="r" b="b"/>
            <a:pathLst>
              <a:path h="13969">
                <a:moveTo>
                  <a:pt x="0" y="13523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37437" y="1798696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>
                <a:moveTo>
                  <a:pt x="0" y="0"/>
                </a:moveTo>
                <a:lnTo>
                  <a:pt x="29508" y="0"/>
                </a:lnTo>
              </a:path>
            </a:pathLst>
          </a:custGeom>
          <a:ln w="35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3931" y="2320806"/>
            <a:ext cx="2832735" cy="59055"/>
          </a:xfrm>
          <a:custGeom>
            <a:avLst/>
            <a:gdLst/>
            <a:ahLst/>
            <a:cxnLst/>
            <a:rect l="l" t="t" r="r" b="b"/>
            <a:pathLst>
              <a:path w="2832735" h="59055">
                <a:moveTo>
                  <a:pt x="36062" y="0"/>
                </a:moveTo>
                <a:lnTo>
                  <a:pt x="22060" y="2845"/>
                </a:lnTo>
                <a:lnTo>
                  <a:pt x="10593" y="10593"/>
                </a:lnTo>
                <a:lnTo>
                  <a:pt x="2845" y="22060"/>
                </a:lnTo>
                <a:lnTo>
                  <a:pt x="0" y="36062"/>
                </a:lnTo>
                <a:lnTo>
                  <a:pt x="0" y="58484"/>
                </a:lnTo>
                <a:lnTo>
                  <a:pt x="2832211" y="58484"/>
                </a:lnTo>
                <a:lnTo>
                  <a:pt x="2832211" y="36062"/>
                </a:lnTo>
                <a:lnTo>
                  <a:pt x="2810149" y="2845"/>
                </a:lnTo>
                <a:lnTo>
                  <a:pt x="36062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9994" y="3192447"/>
            <a:ext cx="72125" cy="72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11063" y="3183431"/>
            <a:ext cx="81141" cy="8114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6056" y="3219494"/>
            <a:ext cx="2724022" cy="450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56142" y="2356701"/>
            <a:ext cx="36062" cy="721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56142" y="2392764"/>
            <a:ext cx="36062" cy="79968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3931" y="2352344"/>
            <a:ext cx="2832735" cy="876300"/>
          </a:xfrm>
          <a:custGeom>
            <a:avLst/>
            <a:gdLst/>
            <a:ahLst/>
            <a:cxnLst/>
            <a:rect l="l" t="t" r="r" b="b"/>
            <a:pathLst>
              <a:path w="2832735" h="876300">
                <a:moveTo>
                  <a:pt x="2832211" y="0"/>
                </a:moveTo>
                <a:lnTo>
                  <a:pt x="0" y="0"/>
                </a:lnTo>
                <a:lnTo>
                  <a:pt x="0" y="840102"/>
                </a:lnTo>
                <a:lnTo>
                  <a:pt x="2845" y="854104"/>
                </a:lnTo>
                <a:lnTo>
                  <a:pt x="10593" y="865571"/>
                </a:lnTo>
                <a:lnTo>
                  <a:pt x="22060" y="873319"/>
                </a:lnTo>
                <a:lnTo>
                  <a:pt x="36062" y="876165"/>
                </a:lnTo>
                <a:lnTo>
                  <a:pt x="2796148" y="876165"/>
                </a:lnTo>
                <a:lnTo>
                  <a:pt x="2810150" y="873319"/>
                </a:lnTo>
                <a:lnTo>
                  <a:pt x="2821617" y="865571"/>
                </a:lnTo>
                <a:lnTo>
                  <a:pt x="2829365" y="854104"/>
                </a:lnTo>
                <a:lnTo>
                  <a:pt x="2832211" y="840102"/>
                </a:lnTo>
                <a:lnTo>
                  <a:pt x="283221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56142" y="2383748"/>
            <a:ext cx="0" cy="822325"/>
          </a:xfrm>
          <a:custGeom>
            <a:avLst/>
            <a:gdLst/>
            <a:ahLst/>
            <a:cxnLst/>
            <a:rect l="l" t="t" r="r" b="b"/>
            <a:pathLst>
              <a:path h="822325">
                <a:moveTo>
                  <a:pt x="0" y="822222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56142" y="2374732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015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56142" y="2365717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015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56142" y="2356701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015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156142" y="2343178"/>
            <a:ext cx="0" cy="13970"/>
          </a:xfrm>
          <a:custGeom>
            <a:avLst/>
            <a:gdLst/>
            <a:ahLst/>
            <a:cxnLst/>
            <a:rect l="l" t="t" r="r" b="b"/>
            <a:pathLst>
              <a:path h="13969">
                <a:moveTo>
                  <a:pt x="0" y="13523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3000" y="2385828"/>
            <a:ext cx="54527" cy="5452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3000" y="2630145"/>
            <a:ext cx="54527" cy="5452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574996" y="2684672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>
                <a:moveTo>
                  <a:pt x="0" y="0"/>
                </a:moveTo>
                <a:lnTo>
                  <a:pt x="29508" y="0"/>
                </a:lnTo>
              </a:path>
            </a:pathLst>
          </a:custGeom>
          <a:ln w="35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3000" y="2874453"/>
            <a:ext cx="54527" cy="5452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3000" y="3118770"/>
            <a:ext cx="54527" cy="5452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47294" y="812881"/>
            <a:ext cx="2766060" cy="2403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0" dirty="0">
                <a:solidFill>
                  <a:srgbClr val="FFFFFF"/>
                </a:solidFill>
                <a:latin typeface="Courier New"/>
                <a:cs typeface="Courier New"/>
              </a:rPr>
              <a:t>getpriority()</a:t>
            </a:r>
            <a:endParaRPr sz="750" dirty="0">
              <a:latin typeface="Courier New"/>
              <a:cs typeface="Courier New"/>
            </a:endParaRPr>
          </a:p>
          <a:p>
            <a:pPr marL="12700" marR="125095">
              <a:lnSpc>
                <a:spcPct val="106900"/>
              </a:lnSpc>
              <a:spcBef>
                <a:spcPts val="190"/>
              </a:spcBef>
            </a:pPr>
            <a:r>
              <a:rPr sz="750" spc="10" dirty="0">
                <a:latin typeface="Arial"/>
                <a:cs typeface="Arial"/>
              </a:rPr>
              <a:t>Synopsis: </a:t>
            </a:r>
            <a:r>
              <a:rPr sz="750" spc="10" dirty="0">
                <a:latin typeface="Courier New"/>
                <a:cs typeface="Courier New"/>
              </a:rPr>
              <a:t>int getpriority(int which, id t</a:t>
            </a:r>
            <a:r>
              <a:rPr sz="750" spc="-70" dirty="0"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who);  </a:t>
            </a:r>
            <a:r>
              <a:rPr sz="750" spc="10" dirty="0">
                <a:latin typeface="Arial"/>
                <a:cs typeface="Arial"/>
              </a:rPr>
              <a:t>obtains the current scheduling priority of a </a:t>
            </a:r>
            <a:r>
              <a:rPr sz="750" spc="5" dirty="0">
                <a:latin typeface="Arial"/>
                <a:cs typeface="Arial"/>
              </a:rPr>
              <a:t>process</a:t>
            </a:r>
            <a:r>
              <a:rPr sz="750" spc="5" dirty="0">
                <a:highlight>
                  <a:srgbClr val="FFFF00"/>
                </a:highlight>
                <a:latin typeface="Arial"/>
                <a:cs typeface="Arial"/>
              </a:rPr>
              <a:t>, </a:t>
            </a:r>
            <a:r>
              <a:rPr sz="750" spc="10" dirty="0">
                <a:highlight>
                  <a:srgbClr val="FFFF00"/>
                </a:highlight>
                <a:latin typeface="Arial"/>
                <a:cs typeface="Arial"/>
              </a:rPr>
              <a:t>process  </a:t>
            </a:r>
            <a:r>
              <a:rPr sz="750" dirty="0">
                <a:highlight>
                  <a:srgbClr val="FFFF00"/>
                </a:highlight>
                <a:latin typeface="Arial"/>
                <a:cs typeface="Arial"/>
              </a:rPr>
              <a:t>group</a:t>
            </a:r>
            <a:r>
              <a:rPr sz="750" dirty="0">
                <a:latin typeface="Arial"/>
                <a:cs typeface="Arial"/>
              </a:rPr>
              <a:t>, </a:t>
            </a:r>
            <a:r>
              <a:rPr sz="750" spc="10" dirty="0">
                <a:latin typeface="Arial"/>
                <a:cs typeface="Arial"/>
              </a:rPr>
              <a:t>or </a:t>
            </a:r>
            <a:r>
              <a:rPr sz="750" dirty="0">
                <a:latin typeface="Arial"/>
                <a:cs typeface="Arial"/>
              </a:rPr>
              <a:t>user. </a:t>
            </a:r>
            <a:r>
              <a:rPr sz="750" spc="10" dirty="0">
                <a:latin typeface="Arial"/>
                <a:cs typeface="Arial"/>
              </a:rPr>
              <a:t>Returns the priority </a:t>
            </a:r>
            <a:r>
              <a:rPr sz="750" spc="5" dirty="0">
                <a:latin typeface="Arial"/>
                <a:cs typeface="Arial"/>
              </a:rPr>
              <a:t>value </a:t>
            </a:r>
            <a:r>
              <a:rPr sz="750" spc="10" dirty="0">
                <a:latin typeface="Arial"/>
                <a:cs typeface="Arial"/>
              </a:rPr>
              <a:t>on success, -1 on  </a:t>
            </a:r>
            <a:r>
              <a:rPr sz="750" dirty="0">
                <a:latin typeface="Arial"/>
                <a:cs typeface="Arial"/>
              </a:rPr>
              <a:t>failure.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50" spc="10" dirty="0">
                <a:solidFill>
                  <a:srgbClr val="FFFFFF"/>
                </a:solidFill>
                <a:latin typeface="Courier New"/>
                <a:cs typeface="Courier New"/>
              </a:rPr>
              <a:t>setpriority()</a:t>
            </a:r>
            <a:endParaRPr sz="750" dirty="0">
              <a:latin typeface="Courier New"/>
              <a:cs typeface="Courier New"/>
            </a:endParaRPr>
          </a:p>
          <a:p>
            <a:pPr marL="12700" marR="184150">
              <a:lnSpc>
                <a:spcPct val="106900"/>
              </a:lnSpc>
              <a:spcBef>
                <a:spcPts val="185"/>
              </a:spcBef>
            </a:pPr>
            <a:r>
              <a:rPr sz="750" spc="10" dirty="0">
                <a:latin typeface="Arial"/>
                <a:cs typeface="Arial"/>
              </a:rPr>
              <a:t>Synopsis: </a:t>
            </a:r>
            <a:r>
              <a:rPr sz="750" spc="10" dirty="0">
                <a:latin typeface="Courier New"/>
                <a:cs typeface="Courier New"/>
              </a:rPr>
              <a:t>int setpriority(int which, id t</a:t>
            </a:r>
            <a:r>
              <a:rPr sz="750" spc="-75" dirty="0"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who,  int</a:t>
            </a:r>
            <a:r>
              <a:rPr sz="750" spc="-35" dirty="0"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priority);</a:t>
            </a:r>
            <a:endParaRPr sz="750" dirty="0">
              <a:latin typeface="Courier New"/>
              <a:cs typeface="Courier New"/>
            </a:endParaRPr>
          </a:p>
          <a:p>
            <a:pPr marL="12700" marR="200660">
              <a:lnSpc>
                <a:spcPct val="106900"/>
              </a:lnSpc>
            </a:pPr>
            <a:r>
              <a:rPr sz="750" spc="10" dirty="0">
                <a:latin typeface="Arial"/>
                <a:cs typeface="Arial"/>
              </a:rPr>
              <a:t>sets the scheduling priority of a </a:t>
            </a:r>
            <a:r>
              <a:rPr sz="750" spc="5" dirty="0">
                <a:latin typeface="Arial"/>
                <a:cs typeface="Arial"/>
              </a:rPr>
              <a:t>process, </a:t>
            </a:r>
            <a:r>
              <a:rPr sz="750" spc="10" dirty="0">
                <a:highlight>
                  <a:srgbClr val="FFFF00"/>
                </a:highlight>
                <a:latin typeface="Arial"/>
                <a:cs typeface="Arial"/>
              </a:rPr>
              <a:t>process </a:t>
            </a:r>
            <a:r>
              <a:rPr sz="750" dirty="0">
                <a:highlight>
                  <a:srgbClr val="FFFF00"/>
                </a:highlight>
                <a:latin typeface="Arial"/>
                <a:cs typeface="Arial"/>
              </a:rPr>
              <a:t>group</a:t>
            </a:r>
            <a:r>
              <a:rPr sz="750" dirty="0">
                <a:latin typeface="Arial"/>
                <a:cs typeface="Arial"/>
              </a:rPr>
              <a:t>, </a:t>
            </a:r>
            <a:r>
              <a:rPr sz="750" spc="10" dirty="0">
                <a:latin typeface="Arial"/>
                <a:cs typeface="Arial"/>
              </a:rPr>
              <a:t>or  </a:t>
            </a:r>
            <a:r>
              <a:rPr sz="750" dirty="0">
                <a:latin typeface="Arial"/>
                <a:cs typeface="Arial"/>
              </a:rPr>
              <a:t>user. </a:t>
            </a:r>
            <a:r>
              <a:rPr sz="750" spc="10" dirty="0">
                <a:latin typeface="Arial"/>
                <a:cs typeface="Arial"/>
              </a:rPr>
              <a:t>Returns 0 on success, -1 on</a:t>
            </a:r>
            <a:r>
              <a:rPr sz="750" spc="30" dirty="0">
                <a:latin typeface="Arial"/>
                <a:cs typeface="Arial"/>
              </a:rPr>
              <a:t> </a:t>
            </a:r>
            <a:r>
              <a:rPr sz="750" dirty="0">
                <a:latin typeface="Arial"/>
                <a:cs typeface="Arial"/>
              </a:rPr>
              <a:t>failure.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208915">
              <a:lnSpc>
                <a:spcPct val="100000"/>
              </a:lnSpc>
            </a:pPr>
            <a:r>
              <a:rPr sz="750" spc="10" dirty="0">
                <a:latin typeface="Arial"/>
                <a:cs typeface="Arial"/>
              </a:rPr>
              <a:t>The </a:t>
            </a:r>
            <a:r>
              <a:rPr sz="750" spc="5" dirty="0">
                <a:latin typeface="Arial"/>
                <a:cs typeface="Arial"/>
              </a:rPr>
              <a:t>two </a:t>
            </a:r>
            <a:r>
              <a:rPr sz="750" spc="10" dirty="0">
                <a:latin typeface="Arial"/>
                <a:cs typeface="Arial"/>
              </a:rPr>
              <a:t>functions</a:t>
            </a:r>
            <a:r>
              <a:rPr sz="750" spc="-65" dirty="0">
                <a:latin typeface="Arial"/>
                <a:cs typeface="Arial"/>
              </a:rPr>
              <a:t> </a:t>
            </a:r>
            <a:r>
              <a:rPr sz="750" spc="10" dirty="0">
                <a:latin typeface="Arial"/>
                <a:cs typeface="Arial"/>
              </a:rPr>
              <a:t>require</a:t>
            </a:r>
            <a:endParaRPr sz="750" dirty="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  <a:spcBef>
                <a:spcPts val="60"/>
              </a:spcBef>
            </a:pPr>
            <a:r>
              <a:rPr sz="750" spc="10" dirty="0">
                <a:highlight>
                  <a:srgbClr val="FFFF00"/>
                </a:highlight>
                <a:latin typeface="Courier New"/>
                <a:cs typeface="Courier New"/>
              </a:rPr>
              <a:t>#include</a:t>
            </a:r>
            <a:r>
              <a:rPr sz="750" spc="20" dirty="0"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sz="750" spc="10" dirty="0">
                <a:highlight>
                  <a:srgbClr val="FFFF00"/>
                </a:highlight>
                <a:latin typeface="Courier New"/>
                <a:cs typeface="Courier New"/>
              </a:rPr>
              <a:t>&lt;sys/resource.h&gt;</a:t>
            </a:r>
            <a:endParaRPr sz="750" dirty="0">
              <a:highlight>
                <a:srgbClr val="FFFF00"/>
              </a:highlight>
              <a:latin typeface="Courier New"/>
              <a:cs typeface="Courier New"/>
            </a:endParaRPr>
          </a:p>
          <a:p>
            <a:pPr marL="208915" marR="27305">
              <a:lnSpc>
                <a:spcPct val="106900"/>
              </a:lnSpc>
            </a:pPr>
            <a:r>
              <a:rPr sz="750" spc="10" dirty="0">
                <a:highlight>
                  <a:srgbClr val="FFFF00"/>
                </a:highlight>
                <a:latin typeface="Courier New"/>
                <a:cs typeface="Courier New"/>
              </a:rPr>
              <a:t>which</a:t>
            </a:r>
            <a:r>
              <a:rPr sz="750" spc="-229" dirty="0">
                <a:latin typeface="Courier New"/>
                <a:cs typeface="Courier New"/>
              </a:rPr>
              <a:t> </a:t>
            </a:r>
            <a:r>
              <a:rPr sz="750" spc="5" dirty="0">
                <a:latin typeface="Arial"/>
                <a:cs typeface="Arial"/>
              </a:rPr>
              <a:t>identifies</a:t>
            </a:r>
            <a:r>
              <a:rPr sz="750" spc="10" dirty="0">
                <a:latin typeface="Arial"/>
                <a:cs typeface="Arial"/>
              </a:rPr>
              <a:t> whether </a:t>
            </a:r>
            <a:r>
              <a:rPr sz="750" spc="5" dirty="0">
                <a:latin typeface="Arial"/>
                <a:cs typeface="Arial"/>
              </a:rPr>
              <a:t>it</a:t>
            </a:r>
            <a:r>
              <a:rPr sz="750" spc="10" dirty="0">
                <a:latin typeface="Arial"/>
                <a:cs typeface="Arial"/>
              </a:rPr>
              <a:t> </a:t>
            </a:r>
            <a:r>
              <a:rPr sz="750" spc="5" dirty="0">
                <a:latin typeface="Arial"/>
                <a:cs typeface="Arial"/>
              </a:rPr>
              <a:t>is</a:t>
            </a:r>
            <a:r>
              <a:rPr sz="750" spc="10" dirty="0">
                <a:latin typeface="Arial"/>
                <a:cs typeface="Arial"/>
              </a:rPr>
              <a:t> a process (</a:t>
            </a:r>
            <a:r>
              <a:rPr sz="750" spc="10" dirty="0">
                <a:latin typeface="Courier New"/>
                <a:cs typeface="Courier New"/>
              </a:rPr>
              <a:t>PRIO</a:t>
            </a:r>
            <a:r>
              <a:rPr sz="750" spc="-170" dirty="0"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PROCESS</a:t>
            </a:r>
            <a:r>
              <a:rPr sz="750" spc="10" dirty="0">
                <a:latin typeface="Arial"/>
                <a:cs typeface="Arial"/>
              </a:rPr>
              <a:t>),  process</a:t>
            </a:r>
            <a:r>
              <a:rPr sz="750" spc="-60" dirty="0">
                <a:latin typeface="Arial"/>
                <a:cs typeface="Arial"/>
              </a:rPr>
              <a:t> </a:t>
            </a:r>
            <a:r>
              <a:rPr sz="750" spc="5" dirty="0">
                <a:latin typeface="Arial"/>
                <a:cs typeface="Arial"/>
              </a:rPr>
              <a:t>group...etc.</a:t>
            </a:r>
            <a:endParaRPr sz="750" dirty="0">
              <a:latin typeface="Arial"/>
              <a:cs typeface="Arial"/>
            </a:endParaRPr>
          </a:p>
          <a:p>
            <a:pPr marL="208915" marR="5080">
              <a:lnSpc>
                <a:spcPct val="106900"/>
              </a:lnSpc>
            </a:pPr>
            <a:r>
              <a:rPr sz="750" spc="10" dirty="0">
                <a:highlight>
                  <a:srgbClr val="FFFF00"/>
                </a:highlight>
                <a:latin typeface="Courier New"/>
                <a:cs typeface="Courier New"/>
              </a:rPr>
              <a:t>who</a:t>
            </a:r>
            <a:r>
              <a:rPr sz="750" spc="-235" dirty="0">
                <a:latin typeface="Courier New"/>
                <a:cs typeface="Courier New"/>
              </a:rPr>
              <a:t> </a:t>
            </a:r>
            <a:r>
              <a:rPr sz="750" spc="10" dirty="0">
                <a:latin typeface="Arial"/>
                <a:cs typeface="Arial"/>
              </a:rPr>
              <a:t>interpreted</a:t>
            </a:r>
            <a:r>
              <a:rPr sz="750" spc="5" dirty="0">
                <a:latin typeface="Arial"/>
                <a:cs typeface="Arial"/>
              </a:rPr>
              <a:t> </a:t>
            </a:r>
            <a:r>
              <a:rPr sz="750" spc="10" dirty="0">
                <a:latin typeface="Arial"/>
                <a:cs typeface="Arial"/>
              </a:rPr>
              <a:t>as</a:t>
            </a:r>
            <a:r>
              <a:rPr sz="750" spc="5" dirty="0">
                <a:latin typeface="Arial"/>
                <a:cs typeface="Arial"/>
              </a:rPr>
              <a:t> </a:t>
            </a:r>
            <a:r>
              <a:rPr sz="750" spc="10" dirty="0">
                <a:latin typeface="Arial"/>
                <a:cs typeface="Arial"/>
              </a:rPr>
              <a:t>a</a:t>
            </a:r>
            <a:r>
              <a:rPr sz="750" spc="5" dirty="0">
                <a:latin typeface="Arial"/>
                <a:cs typeface="Arial"/>
              </a:rPr>
              <a:t> </a:t>
            </a:r>
            <a:r>
              <a:rPr sz="750" spc="10" dirty="0">
                <a:latin typeface="Arial"/>
                <a:cs typeface="Arial"/>
              </a:rPr>
              <a:t>process</a:t>
            </a:r>
            <a:r>
              <a:rPr sz="750" spc="5" dirty="0">
                <a:latin typeface="Arial"/>
                <a:cs typeface="Arial"/>
              </a:rPr>
              <a:t> id, </a:t>
            </a:r>
            <a:r>
              <a:rPr sz="750" spc="10" dirty="0">
                <a:latin typeface="Arial"/>
                <a:cs typeface="Arial"/>
              </a:rPr>
              <a:t>group</a:t>
            </a:r>
            <a:r>
              <a:rPr sz="750" spc="5" dirty="0">
                <a:latin typeface="Arial"/>
                <a:cs typeface="Arial"/>
              </a:rPr>
              <a:t> id,...etc.</a:t>
            </a:r>
            <a:r>
              <a:rPr sz="750" spc="55" dirty="0">
                <a:latin typeface="Arial"/>
                <a:cs typeface="Arial"/>
              </a:rPr>
              <a:t> </a:t>
            </a:r>
            <a:r>
              <a:rPr sz="750" spc="5" dirty="0">
                <a:latin typeface="Arial"/>
                <a:cs typeface="Arial"/>
              </a:rPr>
              <a:t>If </a:t>
            </a:r>
            <a:r>
              <a:rPr sz="750" spc="10" dirty="0">
                <a:latin typeface="Courier New"/>
                <a:cs typeface="Courier New"/>
              </a:rPr>
              <a:t>who</a:t>
            </a:r>
            <a:r>
              <a:rPr sz="750" spc="-235" dirty="0">
                <a:latin typeface="Courier New"/>
                <a:cs typeface="Courier New"/>
              </a:rPr>
              <a:t> </a:t>
            </a:r>
            <a:r>
              <a:rPr sz="750" spc="5" dirty="0">
                <a:latin typeface="Arial"/>
                <a:cs typeface="Arial"/>
              </a:rPr>
              <a:t>is </a:t>
            </a:r>
            <a:r>
              <a:rPr sz="750" spc="10" dirty="0">
                <a:latin typeface="Arial"/>
                <a:cs typeface="Arial"/>
              </a:rPr>
              <a:t>0,  the </a:t>
            </a:r>
            <a:r>
              <a:rPr sz="750" spc="5" dirty="0">
                <a:latin typeface="Arial"/>
                <a:cs typeface="Arial"/>
              </a:rPr>
              <a:t>calling process, </a:t>
            </a:r>
            <a:r>
              <a:rPr sz="750" spc="10" dirty="0">
                <a:latin typeface="Arial"/>
                <a:cs typeface="Arial"/>
              </a:rPr>
              <a:t>(or </a:t>
            </a:r>
            <a:r>
              <a:rPr sz="750" spc="5" dirty="0">
                <a:latin typeface="Arial"/>
                <a:cs typeface="Arial"/>
              </a:rPr>
              <a:t>group,...etc) is </a:t>
            </a:r>
            <a:r>
              <a:rPr sz="750" spc="10" dirty="0">
                <a:latin typeface="Arial"/>
                <a:cs typeface="Arial"/>
              </a:rPr>
              <a:t>considered.  </a:t>
            </a:r>
            <a:r>
              <a:rPr sz="750" spc="10" dirty="0">
                <a:latin typeface="Courier New"/>
                <a:cs typeface="Courier New"/>
              </a:rPr>
              <a:t>priority</a:t>
            </a:r>
            <a:r>
              <a:rPr sz="750" spc="-215" dirty="0">
                <a:latin typeface="Courier New"/>
                <a:cs typeface="Courier New"/>
              </a:rPr>
              <a:t> </a:t>
            </a:r>
            <a:r>
              <a:rPr sz="750" spc="5" dirty="0">
                <a:latin typeface="Arial"/>
                <a:cs typeface="Arial"/>
              </a:rPr>
              <a:t>is </a:t>
            </a:r>
            <a:r>
              <a:rPr sz="750" spc="10" dirty="0">
                <a:latin typeface="Arial"/>
                <a:cs typeface="Arial"/>
              </a:rPr>
              <a:t>the priority </a:t>
            </a:r>
            <a:r>
              <a:rPr sz="750" spc="5" dirty="0">
                <a:latin typeface="Arial"/>
                <a:cs typeface="Arial"/>
              </a:rPr>
              <a:t>value (in </a:t>
            </a:r>
            <a:r>
              <a:rPr sz="750" spc="10" dirty="0">
                <a:latin typeface="Arial"/>
                <a:cs typeface="Arial"/>
              </a:rPr>
              <a:t>the appropriate </a:t>
            </a:r>
            <a:r>
              <a:rPr sz="750" spc="5" dirty="0">
                <a:latin typeface="Arial"/>
                <a:cs typeface="Arial"/>
              </a:rPr>
              <a:t>range).</a:t>
            </a:r>
            <a:endParaRPr sz="750" dirty="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III</a:t>
            </a:r>
            <a:endParaRPr spc="-5" dirty="0"/>
          </a:p>
        </p:txBody>
      </p: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xfrm>
            <a:off x="2399295" y="3325810"/>
            <a:ext cx="1325231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517B8B76-046C-4C43-8F37-CB3BD6A5C67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13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0800" y="7627"/>
            <a:ext cx="1238250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0" marR="5080" indent="-8318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Differentiating a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process:</a:t>
            </a:r>
            <a:r>
              <a:rPr sz="600" b="1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exec()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Changing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directories:</a:t>
            </a:r>
            <a:r>
              <a:rPr sz="600" b="1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chdir()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System scheduling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priority</a:t>
            </a:r>
            <a:endParaRPr sz="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</a:t>
            </a:r>
            <a:r>
              <a:rPr sz="600" b="1" spc="-9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groups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3666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36666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440448"/>
            <a:ext cx="238770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Example...</a:t>
            </a:r>
            <a:r>
              <a:rPr lang="en-US" sz="1400" spc="10" dirty="0">
                <a:solidFill>
                  <a:srgbClr val="FFFFFF"/>
                </a:solidFill>
                <a:latin typeface="Arial"/>
                <a:cs typeface="Arial"/>
              </a:rPr>
              <a:t> (</a:t>
            </a:r>
            <a:r>
              <a:rPr lang="en-US" sz="1400" spc="10" dirty="0" err="1">
                <a:solidFill>
                  <a:srgbClr val="FFFFFF"/>
                </a:solidFill>
                <a:latin typeface="Arial"/>
                <a:cs typeface="Arial"/>
              </a:rPr>
              <a:t>priority.c</a:t>
            </a:r>
            <a:r>
              <a:rPr lang="en-US" sz="1400" spc="1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84047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811975"/>
            <a:ext cx="1976755" cy="2410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dirty="0">
                <a:latin typeface="Courier New"/>
                <a:cs typeface="Courier New"/>
              </a:rPr>
              <a:t>#include</a:t>
            </a:r>
            <a:r>
              <a:rPr sz="400" spc="-105" dirty="0">
                <a:latin typeface="Courier New"/>
                <a:cs typeface="Courier New"/>
              </a:rPr>
              <a:t> </a:t>
            </a:r>
            <a:r>
              <a:rPr sz="400" dirty="0">
                <a:latin typeface="Courier New"/>
                <a:cs typeface="Courier New"/>
              </a:rPr>
              <a:t>&lt;unistd.h&gt;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400" dirty="0">
                <a:latin typeface="Courier New"/>
                <a:cs typeface="Courier New"/>
              </a:rPr>
              <a:t>#include</a:t>
            </a:r>
            <a:r>
              <a:rPr sz="400" spc="-105" dirty="0">
                <a:latin typeface="Courier New"/>
                <a:cs typeface="Courier New"/>
              </a:rPr>
              <a:t> </a:t>
            </a:r>
            <a:r>
              <a:rPr sz="400" dirty="0">
                <a:latin typeface="Courier New"/>
                <a:cs typeface="Courier New"/>
              </a:rPr>
              <a:t>&lt;stdio.h&gt;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400" dirty="0">
                <a:latin typeface="Courier New"/>
                <a:cs typeface="Courier New"/>
              </a:rPr>
              <a:t>#include</a:t>
            </a:r>
            <a:r>
              <a:rPr sz="400" spc="-105" dirty="0">
                <a:latin typeface="Courier New"/>
                <a:cs typeface="Courier New"/>
              </a:rPr>
              <a:t> </a:t>
            </a:r>
            <a:r>
              <a:rPr sz="400" dirty="0">
                <a:latin typeface="Courier New"/>
                <a:cs typeface="Courier New"/>
              </a:rPr>
              <a:t>&lt;sys/wait.h&gt;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400" dirty="0">
                <a:latin typeface="Courier New"/>
                <a:cs typeface="Courier New"/>
              </a:rPr>
              <a:t>#include</a:t>
            </a:r>
            <a:r>
              <a:rPr sz="400" spc="-105" dirty="0">
                <a:latin typeface="Courier New"/>
                <a:cs typeface="Courier New"/>
              </a:rPr>
              <a:t> </a:t>
            </a:r>
            <a:r>
              <a:rPr sz="400" dirty="0">
                <a:latin typeface="Courier New"/>
                <a:cs typeface="Courier New"/>
              </a:rPr>
              <a:t>&lt;stdlib.h&gt;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50" dirty="0">
              <a:latin typeface="Times New Roman"/>
              <a:cs typeface="Times New Roman"/>
            </a:endParaRPr>
          </a:p>
          <a:p>
            <a:pPr marL="73660" marR="919480" indent="-60960">
              <a:lnSpc>
                <a:spcPts val="430"/>
              </a:lnSpc>
            </a:pPr>
            <a:r>
              <a:rPr sz="600" baseline="6944" dirty="0">
                <a:latin typeface="Courier New"/>
                <a:cs typeface="Courier New"/>
              </a:rPr>
              <a:t>int main(int argc, char</a:t>
            </a:r>
            <a:r>
              <a:rPr sz="400" dirty="0">
                <a:latin typeface="Courier New"/>
                <a:cs typeface="Courier New"/>
              </a:rPr>
              <a:t>* </a:t>
            </a:r>
            <a:r>
              <a:rPr sz="600" baseline="6944" dirty="0">
                <a:latin typeface="Courier New"/>
                <a:cs typeface="Courier New"/>
              </a:rPr>
              <a:t>argv[])</a:t>
            </a:r>
            <a:r>
              <a:rPr sz="600" spc="-150" baseline="6944" dirty="0">
                <a:latin typeface="Courier New"/>
                <a:cs typeface="Courier New"/>
              </a:rPr>
              <a:t> </a:t>
            </a:r>
            <a:r>
              <a:rPr sz="600" baseline="6944" dirty="0">
                <a:latin typeface="Courier New"/>
                <a:cs typeface="Courier New"/>
              </a:rPr>
              <a:t>{  </a:t>
            </a:r>
            <a:r>
              <a:rPr sz="400" dirty="0">
                <a:latin typeface="Courier New"/>
                <a:cs typeface="Courier New"/>
              </a:rPr>
              <a:t>int</a:t>
            </a:r>
            <a:r>
              <a:rPr sz="400" spc="-105" dirty="0">
                <a:latin typeface="Courier New"/>
                <a:cs typeface="Courier New"/>
              </a:rPr>
              <a:t> </a:t>
            </a:r>
            <a:r>
              <a:rPr sz="400" dirty="0">
                <a:latin typeface="Courier New"/>
                <a:cs typeface="Courier New"/>
              </a:rPr>
              <a:t>pid;</a:t>
            </a:r>
          </a:p>
          <a:p>
            <a:pPr marL="378460" marR="218440" indent="-305435">
              <a:lnSpc>
                <a:spcPts val="500"/>
              </a:lnSpc>
              <a:spcBef>
                <a:spcPts val="10"/>
              </a:spcBef>
            </a:pPr>
            <a:r>
              <a:rPr sz="400" dirty="0">
                <a:latin typeface="Courier New"/>
                <a:cs typeface="Courier New"/>
              </a:rPr>
              <a:t>printf("I am the parent %d. My priority is %d\n",  getpid(),getpriority(PRIO_PROCESS,getpid()));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73660">
              <a:lnSpc>
                <a:spcPct val="100000"/>
              </a:lnSpc>
            </a:pPr>
            <a:r>
              <a:rPr sz="400" dirty="0">
                <a:latin typeface="Courier New"/>
                <a:cs typeface="Courier New"/>
              </a:rPr>
              <a:t>if ((pid =</a:t>
            </a:r>
            <a:r>
              <a:rPr sz="400" spc="-105" dirty="0">
                <a:latin typeface="Courier New"/>
                <a:cs typeface="Courier New"/>
              </a:rPr>
              <a:t> </a:t>
            </a:r>
            <a:r>
              <a:rPr sz="400" dirty="0">
                <a:latin typeface="Courier New"/>
                <a:cs typeface="Courier New"/>
              </a:rPr>
              <a:t>fork())==0){</a:t>
            </a:r>
          </a:p>
          <a:p>
            <a:pPr marL="378460" marR="218440" indent="-183515">
              <a:lnSpc>
                <a:spcPct val="103499"/>
              </a:lnSpc>
            </a:pPr>
            <a:r>
              <a:rPr sz="400" dirty="0">
                <a:latin typeface="Courier New"/>
                <a:cs typeface="Courier New"/>
              </a:rPr>
              <a:t>printf("I am the child %d. My priority is %d\n",  getpid(),getpriority(PRIO_PROCESS,getpid()));</a:t>
            </a:r>
          </a:p>
          <a:p>
            <a:pPr marL="195580" marR="187960">
              <a:lnSpc>
                <a:spcPct val="103499"/>
              </a:lnSpc>
            </a:pPr>
            <a:r>
              <a:rPr sz="400" dirty="0">
                <a:latin typeface="Courier New"/>
                <a:cs typeface="Courier New"/>
              </a:rPr>
              <a:t>printf("Child: nice(19) returns %d\n",nice(19));  printf("I am the child %d. My priority is now</a:t>
            </a:r>
            <a:r>
              <a:rPr sz="400" spc="-105" dirty="0">
                <a:latin typeface="Courier New"/>
                <a:cs typeface="Courier New"/>
              </a:rPr>
              <a:t> </a:t>
            </a:r>
            <a:r>
              <a:rPr sz="400" dirty="0">
                <a:latin typeface="Courier New"/>
                <a:cs typeface="Courier New"/>
              </a:rPr>
              <a:t>%d\n",</a:t>
            </a:r>
          </a:p>
          <a:p>
            <a:pPr marL="195580" marR="218440" indent="182880">
              <a:lnSpc>
                <a:spcPct val="103499"/>
              </a:lnSpc>
            </a:pPr>
            <a:r>
              <a:rPr sz="400" dirty="0">
                <a:latin typeface="Courier New"/>
                <a:cs typeface="Courier New"/>
              </a:rPr>
              <a:t>getpid(),getpriority(PRIO_PROCESS,getpid()));  exit(20);</a:t>
            </a:r>
          </a:p>
          <a:p>
            <a:pPr marL="73660">
              <a:lnSpc>
                <a:spcPct val="100000"/>
              </a:lnSpc>
              <a:spcBef>
                <a:spcPts val="20"/>
              </a:spcBef>
            </a:pPr>
            <a:r>
              <a:rPr sz="400" dirty="0">
                <a:latin typeface="Courier New"/>
                <a:cs typeface="Courier New"/>
              </a:rPr>
              <a:t>}</a:t>
            </a:r>
          </a:p>
          <a:p>
            <a:pPr marL="73660">
              <a:lnSpc>
                <a:spcPct val="100000"/>
              </a:lnSpc>
              <a:spcBef>
                <a:spcPts val="15"/>
              </a:spcBef>
            </a:pPr>
            <a:r>
              <a:rPr sz="400" dirty="0">
                <a:latin typeface="Courier New"/>
                <a:cs typeface="Courier New"/>
              </a:rPr>
              <a:t>else{</a:t>
            </a:r>
          </a:p>
          <a:p>
            <a:pPr marL="195580">
              <a:lnSpc>
                <a:spcPct val="100000"/>
              </a:lnSpc>
              <a:spcBef>
                <a:spcPts val="15"/>
              </a:spcBef>
            </a:pPr>
            <a:r>
              <a:rPr sz="400" dirty="0">
                <a:latin typeface="Courier New"/>
                <a:cs typeface="Courier New"/>
              </a:rPr>
              <a:t>sleep(5);</a:t>
            </a:r>
          </a:p>
          <a:p>
            <a:pPr marL="195580" marR="279400">
              <a:lnSpc>
                <a:spcPct val="103499"/>
              </a:lnSpc>
            </a:pPr>
            <a:r>
              <a:rPr sz="400" dirty="0">
                <a:latin typeface="Courier New"/>
                <a:cs typeface="Courier New"/>
              </a:rPr>
              <a:t>printf("Changing parent’s priority...\n");  printf("Parent: nice(10) returns</a:t>
            </a:r>
            <a:r>
              <a:rPr sz="400" spc="-100" dirty="0">
                <a:latin typeface="Courier New"/>
                <a:cs typeface="Courier New"/>
              </a:rPr>
              <a:t> </a:t>
            </a:r>
            <a:r>
              <a:rPr sz="400" dirty="0">
                <a:latin typeface="Courier New"/>
                <a:cs typeface="Courier New"/>
              </a:rPr>
              <a:t>%d\n",nice(10));  int</a:t>
            </a:r>
            <a:r>
              <a:rPr sz="400" spc="-105" dirty="0">
                <a:latin typeface="Courier New"/>
                <a:cs typeface="Courier New"/>
              </a:rPr>
              <a:t> </a:t>
            </a:r>
            <a:r>
              <a:rPr sz="400" dirty="0">
                <a:latin typeface="Courier New"/>
                <a:cs typeface="Courier New"/>
              </a:rPr>
              <a:t>status;</a:t>
            </a:r>
          </a:p>
          <a:p>
            <a:pPr marL="195580">
              <a:lnSpc>
                <a:spcPct val="100000"/>
              </a:lnSpc>
              <a:spcBef>
                <a:spcPts val="15"/>
              </a:spcBef>
            </a:pPr>
            <a:r>
              <a:rPr sz="400" dirty="0">
                <a:latin typeface="Courier New"/>
                <a:cs typeface="Courier New"/>
              </a:rPr>
              <a:t>int term_pid =</a:t>
            </a:r>
            <a:r>
              <a:rPr sz="400" spc="-105" dirty="0">
                <a:latin typeface="Courier New"/>
                <a:cs typeface="Courier New"/>
              </a:rPr>
              <a:t> </a:t>
            </a:r>
            <a:r>
              <a:rPr sz="400" dirty="0">
                <a:latin typeface="Courier New"/>
                <a:cs typeface="Courier New"/>
              </a:rPr>
              <a:t>wait(&amp;status);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195580" marR="1132840">
              <a:lnSpc>
                <a:spcPct val="103499"/>
              </a:lnSpc>
            </a:pPr>
            <a:r>
              <a:rPr sz="400" dirty="0">
                <a:latin typeface="Courier New"/>
                <a:cs typeface="Courier New"/>
              </a:rPr>
              <a:t>int new_pid =</a:t>
            </a:r>
            <a:r>
              <a:rPr sz="400" spc="-100" dirty="0">
                <a:latin typeface="Courier New"/>
                <a:cs typeface="Courier New"/>
              </a:rPr>
              <a:t> </a:t>
            </a:r>
            <a:r>
              <a:rPr sz="400" dirty="0">
                <a:latin typeface="Courier New"/>
                <a:cs typeface="Courier New"/>
              </a:rPr>
              <a:t>fork();  if (new_pid ==</a:t>
            </a:r>
            <a:r>
              <a:rPr sz="400" spc="-105" dirty="0">
                <a:latin typeface="Courier New"/>
                <a:cs typeface="Courier New"/>
              </a:rPr>
              <a:t> </a:t>
            </a:r>
            <a:r>
              <a:rPr sz="400" dirty="0">
                <a:latin typeface="Courier New"/>
                <a:cs typeface="Courier New"/>
              </a:rPr>
              <a:t>0){</a:t>
            </a:r>
          </a:p>
          <a:p>
            <a:pPr marL="500380" marR="96520" indent="-244475">
              <a:lnSpc>
                <a:spcPct val="103499"/>
              </a:lnSpc>
            </a:pPr>
            <a:r>
              <a:rPr sz="400" dirty="0">
                <a:latin typeface="Courier New"/>
                <a:cs typeface="Courier New"/>
              </a:rPr>
              <a:t>printf("I am the new child %d. My priority is %d\n",  getpid(),getpriority(PRIO_PROCESS,getpid()));</a:t>
            </a:r>
          </a:p>
          <a:p>
            <a:pPr marL="256540" marR="5080">
              <a:lnSpc>
                <a:spcPct val="103499"/>
              </a:lnSpc>
            </a:pPr>
            <a:r>
              <a:rPr sz="400" dirty="0">
                <a:latin typeface="Courier New"/>
                <a:cs typeface="Courier New"/>
              </a:rPr>
              <a:t>printf("New child: nice(5) returns %d\n",nice(5));  printf("I am the new child %d. My priority is now</a:t>
            </a:r>
            <a:r>
              <a:rPr sz="400" spc="-105" dirty="0">
                <a:latin typeface="Courier New"/>
                <a:cs typeface="Courier New"/>
              </a:rPr>
              <a:t> </a:t>
            </a:r>
            <a:r>
              <a:rPr sz="400" dirty="0">
                <a:latin typeface="Courier New"/>
                <a:cs typeface="Courier New"/>
              </a:rPr>
              <a:t>%d\n",</a:t>
            </a:r>
          </a:p>
          <a:p>
            <a:pPr marL="256540" marR="96520" indent="243840">
              <a:lnSpc>
                <a:spcPct val="103499"/>
              </a:lnSpc>
            </a:pPr>
            <a:r>
              <a:rPr sz="400" dirty="0">
                <a:latin typeface="Courier New"/>
                <a:cs typeface="Courier New"/>
              </a:rPr>
              <a:t>getpid(),getpriority(PRIO_PROCESS,getpid()));  exit(21);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sz="400" dirty="0">
                <a:latin typeface="Courier New"/>
                <a:cs typeface="Courier New"/>
              </a:rPr>
              <a:t>}</a:t>
            </a:r>
          </a:p>
          <a:p>
            <a:pPr marL="165100">
              <a:lnSpc>
                <a:spcPct val="100000"/>
              </a:lnSpc>
              <a:spcBef>
                <a:spcPts val="10"/>
              </a:spcBef>
            </a:pPr>
            <a:r>
              <a:rPr sz="400" dirty="0">
                <a:latin typeface="Courier New"/>
                <a:cs typeface="Courier New"/>
              </a:rPr>
              <a:t>else term_pid =</a:t>
            </a:r>
            <a:r>
              <a:rPr sz="400" spc="-105" dirty="0">
                <a:latin typeface="Courier New"/>
                <a:cs typeface="Courier New"/>
              </a:rPr>
              <a:t> </a:t>
            </a:r>
            <a:r>
              <a:rPr sz="400" dirty="0">
                <a:latin typeface="Courier New"/>
                <a:cs typeface="Courier New"/>
              </a:rPr>
              <a:t>wait(&amp;status);</a:t>
            </a:r>
          </a:p>
          <a:p>
            <a:pPr marL="73660">
              <a:lnSpc>
                <a:spcPct val="100000"/>
              </a:lnSpc>
              <a:spcBef>
                <a:spcPts val="10"/>
              </a:spcBef>
            </a:pPr>
            <a:r>
              <a:rPr sz="4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4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9" name="object 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III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399295" y="3325810"/>
            <a:ext cx="1325231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9FFA630-1432-4183-97BB-8F3B85ADF2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14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0800" y="7627"/>
            <a:ext cx="1238250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0" marR="5080" indent="-8318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Differentiating a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process:</a:t>
            </a:r>
            <a:r>
              <a:rPr sz="600" b="1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exec()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Changing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directories:</a:t>
            </a:r>
            <a:r>
              <a:rPr sz="600" b="1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chdir()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System scheduling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priority</a:t>
            </a:r>
            <a:endParaRPr sz="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</a:t>
            </a:r>
            <a:r>
              <a:rPr sz="600" b="1" spc="-9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groups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3666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36666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440448"/>
            <a:ext cx="17780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...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84047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6222" y="838699"/>
            <a:ext cx="2652395" cy="0"/>
          </a:xfrm>
          <a:custGeom>
            <a:avLst/>
            <a:gdLst/>
            <a:ahLst/>
            <a:cxnLst/>
            <a:rect l="l" t="t" r="r" b="b"/>
            <a:pathLst>
              <a:path w="2652395">
                <a:moveTo>
                  <a:pt x="0" y="0"/>
                </a:moveTo>
                <a:lnTo>
                  <a:pt x="2652280" y="0"/>
                </a:lnTo>
              </a:path>
            </a:pathLst>
          </a:custGeom>
          <a:ln w="54768">
            <a:solidFill>
              <a:srgbClr val="DDD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994" y="3195159"/>
            <a:ext cx="67543" cy="675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36288" y="3186717"/>
            <a:ext cx="75986" cy="759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3765" y="3220488"/>
            <a:ext cx="2550965" cy="42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78502" y="844929"/>
            <a:ext cx="33771" cy="675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78502" y="878701"/>
            <a:ext cx="33771" cy="23164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6222" y="840850"/>
            <a:ext cx="2652395" cy="2388235"/>
          </a:xfrm>
          <a:custGeom>
            <a:avLst/>
            <a:gdLst/>
            <a:ahLst/>
            <a:cxnLst/>
            <a:rect l="l" t="t" r="r" b="b"/>
            <a:pathLst>
              <a:path w="2652395" h="2388235">
                <a:moveTo>
                  <a:pt x="2652280" y="0"/>
                </a:moveTo>
                <a:lnTo>
                  <a:pt x="0" y="0"/>
                </a:lnTo>
                <a:lnTo>
                  <a:pt x="0" y="2354310"/>
                </a:lnTo>
                <a:lnTo>
                  <a:pt x="2664" y="2367422"/>
                </a:lnTo>
                <a:lnTo>
                  <a:pt x="9920" y="2378161"/>
                </a:lnTo>
                <a:lnTo>
                  <a:pt x="20658" y="2385416"/>
                </a:lnTo>
                <a:lnTo>
                  <a:pt x="33771" y="2388081"/>
                </a:lnTo>
                <a:lnTo>
                  <a:pt x="2618508" y="2388081"/>
                </a:lnTo>
                <a:lnTo>
                  <a:pt x="2631621" y="2385416"/>
                </a:lnTo>
                <a:lnTo>
                  <a:pt x="2642359" y="2378161"/>
                </a:lnTo>
                <a:lnTo>
                  <a:pt x="2649615" y="2367422"/>
                </a:lnTo>
                <a:lnTo>
                  <a:pt x="2652280" y="2354310"/>
                </a:lnTo>
                <a:lnTo>
                  <a:pt x="2652280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78502" y="870258"/>
            <a:ext cx="0" cy="2338070"/>
          </a:xfrm>
          <a:custGeom>
            <a:avLst/>
            <a:gdLst/>
            <a:ahLst/>
            <a:cxnLst/>
            <a:rect l="l" t="t" r="r" b="b"/>
            <a:pathLst>
              <a:path h="2338070">
                <a:moveTo>
                  <a:pt x="0" y="2337565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78502" y="861815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8442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78502" y="853372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8442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78502" y="844930"/>
            <a:ext cx="0" cy="8890"/>
          </a:xfrm>
          <a:custGeom>
            <a:avLst/>
            <a:gdLst/>
            <a:ahLst/>
            <a:cxnLst/>
            <a:rect l="l" t="t" r="r" b="b"/>
            <a:pathLst>
              <a:path h="8890">
                <a:moveTo>
                  <a:pt x="0" y="8442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78502" y="83226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64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47294" y="836049"/>
            <a:ext cx="2567940" cy="2284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10" dirty="0">
                <a:latin typeface="Arial"/>
                <a:cs typeface="Arial"/>
              </a:rPr>
              <a:t>The output of the </a:t>
            </a:r>
            <a:r>
              <a:rPr sz="700" spc="5" dirty="0">
                <a:latin typeface="Arial"/>
                <a:cs typeface="Arial"/>
              </a:rPr>
              <a:t>previous </a:t>
            </a:r>
            <a:r>
              <a:rPr sz="700" spc="10" dirty="0">
                <a:latin typeface="Arial"/>
                <a:cs typeface="Arial"/>
              </a:rPr>
              <a:t>program</a:t>
            </a:r>
            <a:r>
              <a:rPr sz="700" spc="-4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is:</a:t>
            </a:r>
            <a:endParaRPr sz="700">
              <a:latin typeface="Arial"/>
              <a:cs typeface="Arial"/>
            </a:endParaRPr>
          </a:p>
          <a:p>
            <a:pPr marL="12700" marR="447040">
              <a:lnSpc>
                <a:spcPct val="214500"/>
              </a:lnSpc>
              <a:spcBef>
                <a:spcPts val="795"/>
              </a:spcBef>
            </a:pPr>
            <a:r>
              <a:rPr sz="700" spc="15" dirty="0">
                <a:latin typeface="Courier New"/>
                <a:cs typeface="Courier New"/>
              </a:rPr>
              <a:t>I am the parent 9306. My priority is</a:t>
            </a:r>
            <a:r>
              <a:rPr sz="700" spc="-85" dirty="0"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0  I am the child 9307. My priority is 0  Child: nice(19) returns</a:t>
            </a:r>
            <a:r>
              <a:rPr sz="700" spc="-85" dirty="0"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19</a:t>
            </a:r>
            <a:endParaRPr sz="700">
              <a:latin typeface="Courier New"/>
              <a:cs typeface="Courier New"/>
            </a:endParaRPr>
          </a:p>
          <a:p>
            <a:pPr marL="12700" marR="226060">
              <a:lnSpc>
                <a:spcPct val="214500"/>
              </a:lnSpc>
            </a:pPr>
            <a:r>
              <a:rPr sz="700" spc="15" dirty="0">
                <a:latin typeface="Courier New"/>
                <a:cs typeface="Courier New"/>
              </a:rPr>
              <a:t>I am the child 9307. My priority is now</a:t>
            </a:r>
            <a:r>
              <a:rPr sz="700" spc="-85" dirty="0"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19  Changing parent’s</a:t>
            </a:r>
            <a:r>
              <a:rPr sz="700" spc="-85" dirty="0"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priority...</a:t>
            </a:r>
            <a:endParaRPr sz="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00" spc="15" dirty="0">
                <a:latin typeface="Courier New"/>
                <a:cs typeface="Courier New"/>
              </a:rPr>
              <a:t>Parent: nice(10) returns</a:t>
            </a:r>
            <a:r>
              <a:rPr sz="700" spc="-85" dirty="0"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10</a:t>
            </a:r>
            <a:endParaRPr sz="700">
              <a:latin typeface="Courier New"/>
              <a:cs typeface="Courier New"/>
            </a:endParaRPr>
          </a:p>
          <a:p>
            <a:pPr marL="12700" marR="226060">
              <a:lnSpc>
                <a:spcPct val="214500"/>
              </a:lnSpc>
            </a:pPr>
            <a:r>
              <a:rPr sz="700" spc="15" dirty="0">
                <a:latin typeface="Courier New"/>
                <a:cs typeface="Courier New"/>
              </a:rPr>
              <a:t>I am the new child 9308. My priority is</a:t>
            </a:r>
            <a:r>
              <a:rPr sz="700" spc="-85" dirty="0"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10  New child: nice(5) returns</a:t>
            </a:r>
            <a:r>
              <a:rPr sz="700" spc="-85" dirty="0"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15</a:t>
            </a:r>
            <a:endParaRPr sz="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00" spc="15" dirty="0">
                <a:latin typeface="Courier New"/>
                <a:cs typeface="Courier New"/>
              </a:rPr>
              <a:t>I am the new child 9308. My priority is now</a:t>
            </a:r>
            <a:r>
              <a:rPr sz="700" spc="-85" dirty="0">
                <a:latin typeface="Courier New"/>
                <a:cs typeface="Courier New"/>
              </a:rPr>
              <a:t> </a:t>
            </a:r>
            <a:r>
              <a:rPr sz="700" spc="15" dirty="0">
                <a:latin typeface="Courier New"/>
                <a:cs typeface="Courier New"/>
              </a:rPr>
              <a:t>15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III</a:t>
            </a:r>
            <a:endParaRPr spc="-5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2399295" y="3325810"/>
            <a:ext cx="1420673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84D39B39-ED87-4EB7-9187-6826B93B07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15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0800" y="7627"/>
            <a:ext cx="1238250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0" marR="5080" indent="-8318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Differentiating a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process:</a:t>
            </a:r>
            <a:r>
              <a:rPr sz="600" b="1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exec()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Changing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directories:</a:t>
            </a:r>
            <a:r>
              <a:rPr sz="600" b="1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chdir()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System scheduling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priority</a:t>
            </a:r>
            <a:endParaRPr sz="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</a:t>
            </a:r>
            <a:r>
              <a:rPr sz="600" b="1" spc="-9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groups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3666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36666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440448"/>
            <a:ext cx="223530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lang="en-US" sz="1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spc="10" dirty="0">
                <a:solidFill>
                  <a:srgbClr val="FFFFFF"/>
                </a:solidFill>
                <a:latin typeface="Arial"/>
                <a:cs typeface="Arial"/>
              </a:rPr>
              <a:t>(priority2.c)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...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84047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844464"/>
            <a:ext cx="2560955" cy="2362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0" dirty="0">
                <a:latin typeface="Courier New"/>
                <a:cs typeface="Courier New"/>
              </a:rPr>
              <a:t>#include</a:t>
            </a:r>
            <a:r>
              <a:rPr sz="550" spc="-20" dirty="0">
                <a:latin typeface="Courier New"/>
                <a:cs typeface="Courier New"/>
              </a:rPr>
              <a:t> </a:t>
            </a:r>
            <a:r>
              <a:rPr sz="550" spc="10" dirty="0">
                <a:latin typeface="Courier New"/>
                <a:cs typeface="Courier New"/>
              </a:rPr>
              <a:t>&lt;unistd.h&gt;</a:t>
            </a:r>
            <a:endParaRPr sz="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550" spc="10" dirty="0">
                <a:latin typeface="Courier New"/>
                <a:cs typeface="Courier New"/>
              </a:rPr>
              <a:t>#include</a:t>
            </a:r>
            <a:r>
              <a:rPr sz="550" spc="-20" dirty="0">
                <a:latin typeface="Courier New"/>
                <a:cs typeface="Courier New"/>
              </a:rPr>
              <a:t> </a:t>
            </a:r>
            <a:r>
              <a:rPr sz="550" spc="10" dirty="0">
                <a:latin typeface="Courier New"/>
                <a:cs typeface="Courier New"/>
              </a:rPr>
              <a:t>&lt;stdio.h&gt;</a:t>
            </a:r>
            <a:endParaRPr sz="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550" spc="10" dirty="0">
                <a:latin typeface="Courier New"/>
                <a:cs typeface="Courier New"/>
              </a:rPr>
              <a:t>#include</a:t>
            </a:r>
            <a:r>
              <a:rPr sz="550" spc="-10" dirty="0">
                <a:latin typeface="Courier New"/>
                <a:cs typeface="Courier New"/>
              </a:rPr>
              <a:t> </a:t>
            </a:r>
            <a:r>
              <a:rPr sz="550" spc="10" dirty="0">
                <a:latin typeface="Courier New"/>
                <a:cs typeface="Courier New"/>
              </a:rPr>
              <a:t>&lt;sys/wait.h&gt;</a:t>
            </a:r>
            <a:endParaRPr sz="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550" spc="10" dirty="0">
                <a:latin typeface="Courier New"/>
                <a:cs typeface="Courier New"/>
              </a:rPr>
              <a:t>#include</a:t>
            </a:r>
            <a:r>
              <a:rPr sz="550" spc="-20" dirty="0">
                <a:latin typeface="Courier New"/>
                <a:cs typeface="Courier New"/>
              </a:rPr>
              <a:t> </a:t>
            </a:r>
            <a:r>
              <a:rPr sz="550" spc="10" dirty="0">
                <a:latin typeface="Courier New"/>
                <a:cs typeface="Courier New"/>
              </a:rPr>
              <a:t>&lt;stdlib.h&gt;</a:t>
            </a:r>
            <a:endParaRPr sz="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00">
              <a:latin typeface="Times New Roman"/>
              <a:cs typeface="Times New Roman"/>
            </a:endParaRPr>
          </a:p>
          <a:p>
            <a:pPr marL="99695" marR="1054100" indent="-87630">
              <a:lnSpc>
                <a:spcPct val="108000"/>
              </a:lnSpc>
              <a:spcBef>
                <a:spcPts val="5"/>
              </a:spcBef>
            </a:pPr>
            <a:r>
              <a:rPr sz="550" spc="10" dirty="0">
                <a:latin typeface="Courier New"/>
                <a:cs typeface="Courier New"/>
              </a:rPr>
              <a:t>int main(int argc, char</a:t>
            </a:r>
            <a:r>
              <a:rPr sz="825" spc="15" baseline="-10101" dirty="0">
                <a:latin typeface="Courier New"/>
                <a:cs typeface="Courier New"/>
              </a:rPr>
              <a:t>* </a:t>
            </a:r>
            <a:r>
              <a:rPr sz="550" spc="10" dirty="0">
                <a:latin typeface="Courier New"/>
                <a:cs typeface="Courier New"/>
              </a:rPr>
              <a:t>argv[]) {  int</a:t>
            </a:r>
            <a:r>
              <a:rPr sz="550" spc="-65" dirty="0">
                <a:latin typeface="Courier New"/>
                <a:cs typeface="Courier New"/>
              </a:rPr>
              <a:t> </a:t>
            </a:r>
            <a:r>
              <a:rPr sz="550" spc="10" dirty="0">
                <a:latin typeface="Courier New"/>
                <a:cs typeface="Courier New"/>
              </a:rPr>
              <a:t>pid;</a:t>
            </a:r>
            <a:endParaRPr sz="550">
              <a:latin typeface="Courier New"/>
              <a:cs typeface="Courier New"/>
            </a:endParaRPr>
          </a:p>
          <a:p>
            <a:pPr marL="537210" marR="48260" indent="-437515">
              <a:lnSpc>
                <a:spcPct val="108000"/>
              </a:lnSpc>
            </a:pPr>
            <a:r>
              <a:rPr sz="550" spc="10" dirty="0">
                <a:latin typeface="Courier New"/>
                <a:cs typeface="Courier New"/>
              </a:rPr>
              <a:t>printf("I am the parent %d. My priority is %d\n",  getpid(),getpriority(PRIO_PROCESS,getpid()));</a:t>
            </a:r>
            <a:endParaRPr sz="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50">
              <a:latin typeface="Times New Roman"/>
              <a:cs typeface="Times New Roman"/>
            </a:endParaRPr>
          </a:p>
          <a:p>
            <a:pPr marL="99695">
              <a:lnSpc>
                <a:spcPct val="100000"/>
              </a:lnSpc>
            </a:pPr>
            <a:r>
              <a:rPr sz="550" spc="10" dirty="0">
                <a:latin typeface="Courier New"/>
                <a:cs typeface="Courier New"/>
              </a:rPr>
              <a:t>if ((pid =</a:t>
            </a:r>
            <a:r>
              <a:rPr sz="550" spc="-10" dirty="0">
                <a:latin typeface="Courier New"/>
                <a:cs typeface="Courier New"/>
              </a:rPr>
              <a:t> </a:t>
            </a:r>
            <a:r>
              <a:rPr sz="550" spc="10" dirty="0">
                <a:latin typeface="Courier New"/>
                <a:cs typeface="Courier New"/>
              </a:rPr>
              <a:t>fork())==0){</a:t>
            </a:r>
            <a:endParaRPr sz="550">
              <a:latin typeface="Courier New"/>
              <a:cs typeface="Courier New"/>
            </a:endParaRPr>
          </a:p>
          <a:p>
            <a:pPr marL="537210" marR="48260" indent="-262890">
              <a:lnSpc>
                <a:spcPct val="108000"/>
              </a:lnSpc>
            </a:pPr>
            <a:r>
              <a:rPr sz="550" spc="10" dirty="0">
                <a:latin typeface="Courier New"/>
                <a:cs typeface="Courier New"/>
              </a:rPr>
              <a:t>printf("I am the child %d. My priority is %d\n",  getpid(),getpriority(PRIO_PROCESS,getpid()));</a:t>
            </a:r>
            <a:endParaRPr sz="550">
              <a:latin typeface="Courier New"/>
              <a:cs typeface="Courier New"/>
            </a:endParaRPr>
          </a:p>
          <a:p>
            <a:pPr marL="274955">
              <a:lnSpc>
                <a:spcPct val="100000"/>
              </a:lnSpc>
              <a:spcBef>
                <a:spcPts val="55"/>
              </a:spcBef>
            </a:pPr>
            <a:r>
              <a:rPr sz="550" spc="10" dirty="0">
                <a:latin typeface="Courier New"/>
                <a:cs typeface="Courier New"/>
              </a:rPr>
              <a:t>setpriority(PRIO_PROCESS,getpid(),19);</a:t>
            </a:r>
            <a:endParaRPr sz="550">
              <a:latin typeface="Courier New"/>
              <a:cs typeface="Courier New"/>
            </a:endParaRPr>
          </a:p>
          <a:p>
            <a:pPr marL="537210" marR="5080" indent="-262890">
              <a:lnSpc>
                <a:spcPct val="108000"/>
              </a:lnSpc>
            </a:pPr>
            <a:r>
              <a:rPr sz="550" spc="10" dirty="0">
                <a:latin typeface="Courier New"/>
                <a:cs typeface="Courier New"/>
              </a:rPr>
              <a:t>printf("I am the child %d. My priority is now %d\n",  getpid(),getpriority(PRIO_PROCESS,getpid()));</a:t>
            </a:r>
            <a:endParaRPr sz="550">
              <a:latin typeface="Courier New"/>
              <a:cs typeface="Courier New"/>
            </a:endParaRPr>
          </a:p>
          <a:p>
            <a:pPr marL="274955">
              <a:lnSpc>
                <a:spcPct val="100000"/>
              </a:lnSpc>
              <a:spcBef>
                <a:spcPts val="50"/>
              </a:spcBef>
            </a:pPr>
            <a:r>
              <a:rPr sz="550" spc="10" dirty="0">
                <a:latin typeface="Courier New"/>
                <a:cs typeface="Courier New"/>
              </a:rPr>
              <a:t>exit(20);</a:t>
            </a:r>
            <a:endParaRPr sz="550">
              <a:latin typeface="Courier New"/>
              <a:cs typeface="Courier New"/>
            </a:endParaRPr>
          </a:p>
          <a:p>
            <a:pPr marL="99695">
              <a:lnSpc>
                <a:spcPct val="100000"/>
              </a:lnSpc>
              <a:spcBef>
                <a:spcPts val="50"/>
              </a:spcBef>
            </a:pPr>
            <a:r>
              <a:rPr sz="550" spc="10" dirty="0">
                <a:latin typeface="Courier New"/>
                <a:cs typeface="Courier New"/>
              </a:rPr>
              <a:t>}</a:t>
            </a:r>
            <a:endParaRPr sz="550">
              <a:latin typeface="Courier New"/>
              <a:cs typeface="Courier New"/>
            </a:endParaRPr>
          </a:p>
          <a:p>
            <a:pPr marL="99695">
              <a:lnSpc>
                <a:spcPct val="100000"/>
              </a:lnSpc>
              <a:spcBef>
                <a:spcPts val="50"/>
              </a:spcBef>
            </a:pPr>
            <a:r>
              <a:rPr sz="550" spc="10" dirty="0">
                <a:latin typeface="Courier New"/>
                <a:cs typeface="Courier New"/>
              </a:rPr>
              <a:t>else{</a:t>
            </a:r>
            <a:endParaRPr sz="550">
              <a:latin typeface="Courier New"/>
              <a:cs typeface="Courier New"/>
            </a:endParaRPr>
          </a:p>
          <a:p>
            <a:pPr marL="274955">
              <a:lnSpc>
                <a:spcPct val="100000"/>
              </a:lnSpc>
              <a:spcBef>
                <a:spcPts val="50"/>
              </a:spcBef>
            </a:pPr>
            <a:r>
              <a:rPr sz="550" spc="10" dirty="0">
                <a:latin typeface="Courier New"/>
                <a:cs typeface="Courier New"/>
              </a:rPr>
              <a:t>sleep(5);</a:t>
            </a:r>
            <a:endParaRPr sz="550">
              <a:latin typeface="Courier New"/>
              <a:cs typeface="Courier New"/>
            </a:endParaRPr>
          </a:p>
          <a:p>
            <a:pPr marL="274955" marR="135890">
              <a:lnSpc>
                <a:spcPct val="108000"/>
              </a:lnSpc>
            </a:pPr>
            <a:r>
              <a:rPr sz="550" spc="10" dirty="0">
                <a:latin typeface="Courier New"/>
                <a:cs typeface="Courier New"/>
              </a:rPr>
              <a:t>printf("Changing parent’s priority...\n");  printf("Parent: nice(10) returns %d\n",nice(10));  int</a:t>
            </a:r>
            <a:r>
              <a:rPr sz="550" spc="-50" dirty="0">
                <a:latin typeface="Courier New"/>
                <a:cs typeface="Courier New"/>
              </a:rPr>
              <a:t> </a:t>
            </a:r>
            <a:r>
              <a:rPr sz="550" spc="10" dirty="0">
                <a:latin typeface="Courier New"/>
                <a:cs typeface="Courier New"/>
              </a:rPr>
              <a:t>status;</a:t>
            </a:r>
            <a:endParaRPr sz="550">
              <a:latin typeface="Courier New"/>
              <a:cs typeface="Courier New"/>
            </a:endParaRPr>
          </a:p>
          <a:p>
            <a:pPr marL="274955">
              <a:lnSpc>
                <a:spcPct val="100000"/>
              </a:lnSpc>
              <a:spcBef>
                <a:spcPts val="50"/>
              </a:spcBef>
            </a:pPr>
            <a:r>
              <a:rPr sz="550" spc="10" dirty="0">
                <a:latin typeface="Courier New"/>
                <a:cs typeface="Courier New"/>
              </a:rPr>
              <a:t>int term_pid =</a:t>
            </a:r>
            <a:r>
              <a:rPr sz="550" spc="15" dirty="0">
                <a:latin typeface="Courier New"/>
                <a:cs typeface="Courier New"/>
              </a:rPr>
              <a:t> </a:t>
            </a:r>
            <a:r>
              <a:rPr sz="550" spc="10" dirty="0">
                <a:latin typeface="Courier New"/>
                <a:cs typeface="Courier New"/>
              </a:rPr>
              <a:t>wait(&amp;status);</a:t>
            </a:r>
            <a:endParaRPr sz="550">
              <a:latin typeface="Courier New"/>
              <a:cs typeface="Courier New"/>
            </a:endParaRPr>
          </a:p>
          <a:p>
            <a:pPr marL="99695">
              <a:lnSpc>
                <a:spcPct val="100000"/>
              </a:lnSpc>
              <a:spcBef>
                <a:spcPts val="50"/>
              </a:spcBef>
            </a:pPr>
            <a:r>
              <a:rPr sz="550" spc="10" dirty="0">
                <a:latin typeface="Courier New"/>
                <a:cs typeface="Courier New"/>
              </a:rPr>
              <a:t>}</a:t>
            </a:r>
            <a:endParaRPr sz="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550" spc="10" dirty="0">
                <a:latin typeface="Courier New"/>
                <a:cs typeface="Courier New"/>
              </a:rPr>
              <a:t>}</a:t>
            </a:r>
            <a:endParaRPr sz="5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III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821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D9AC6ED-0018-4332-80E7-C9AB5140347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16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0800" y="7627"/>
            <a:ext cx="1238250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0" marR="5080" indent="-8318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Differentiating a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process:</a:t>
            </a:r>
            <a:r>
              <a:rPr sz="600" b="1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exec()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Changing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directories:</a:t>
            </a:r>
            <a:r>
              <a:rPr sz="600" b="1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chdir()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System scheduling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priority</a:t>
            </a:r>
            <a:endParaRPr sz="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</a:t>
            </a:r>
            <a:r>
              <a:rPr sz="600" b="1" spc="-9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groups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3666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36666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84047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194" y="845261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993" y="2725559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35286" y="2712859"/>
            <a:ext cx="114299" cy="1142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0793" y="2763659"/>
            <a:ext cx="3837191" cy="6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786" y="895819"/>
            <a:ext cx="50799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786" y="946619"/>
            <a:ext cx="50799" cy="17789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9194" y="889683"/>
            <a:ext cx="3989704" cy="1887220"/>
          </a:xfrm>
          <a:custGeom>
            <a:avLst/>
            <a:gdLst/>
            <a:ahLst/>
            <a:cxnLst/>
            <a:rect l="l" t="t" r="r" b="b"/>
            <a:pathLst>
              <a:path w="3989704" h="1887220">
                <a:moveTo>
                  <a:pt x="3989591" y="0"/>
                </a:moveTo>
                <a:lnTo>
                  <a:pt x="0" y="0"/>
                </a:lnTo>
                <a:lnTo>
                  <a:pt x="0" y="1835876"/>
                </a:lnTo>
                <a:lnTo>
                  <a:pt x="4008" y="1855601"/>
                </a:lnTo>
                <a:lnTo>
                  <a:pt x="14922" y="1871753"/>
                </a:lnTo>
                <a:lnTo>
                  <a:pt x="31075" y="1882668"/>
                </a:lnTo>
                <a:lnTo>
                  <a:pt x="50799" y="1886676"/>
                </a:lnTo>
                <a:lnTo>
                  <a:pt x="3938791" y="1886676"/>
                </a:lnTo>
                <a:lnTo>
                  <a:pt x="3958516" y="1882667"/>
                </a:lnTo>
                <a:lnTo>
                  <a:pt x="3974669" y="1871753"/>
                </a:lnTo>
                <a:lnTo>
                  <a:pt x="3985583" y="1855601"/>
                </a:lnTo>
                <a:lnTo>
                  <a:pt x="3989591" y="1835876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786" y="933919"/>
            <a:ext cx="0" cy="1811020"/>
          </a:xfrm>
          <a:custGeom>
            <a:avLst/>
            <a:gdLst/>
            <a:ahLst/>
            <a:cxnLst/>
            <a:rect l="l" t="t" r="r" b="b"/>
            <a:pathLst>
              <a:path h="1811020">
                <a:moveTo>
                  <a:pt x="0" y="1810689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9212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9085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8958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786" y="876770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5948" y="440448"/>
            <a:ext cx="3801745" cy="2322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...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</a:pPr>
            <a:r>
              <a:rPr sz="1050" spc="-5" dirty="0">
                <a:latin typeface="Arial"/>
                <a:cs typeface="Arial"/>
              </a:rPr>
              <a:t>The output of the </a:t>
            </a:r>
            <a:r>
              <a:rPr sz="1050" spc="-10" dirty="0">
                <a:latin typeface="Arial"/>
                <a:cs typeface="Arial"/>
              </a:rPr>
              <a:t>previous program</a:t>
            </a:r>
            <a:r>
              <a:rPr sz="1050" spc="2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is:</a:t>
            </a:r>
            <a:endParaRPr sz="1050">
              <a:latin typeface="Arial"/>
              <a:cs typeface="Arial"/>
            </a:endParaRPr>
          </a:p>
          <a:p>
            <a:pPr marL="213995" marR="337185">
              <a:lnSpc>
                <a:spcPts val="2710"/>
              </a:lnSpc>
              <a:spcBef>
                <a:spcPts val="155"/>
              </a:spcBef>
            </a:pPr>
            <a:r>
              <a:rPr sz="1050" spc="-10" dirty="0">
                <a:latin typeface="Courier New"/>
                <a:cs typeface="Courier New"/>
              </a:rPr>
              <a:t>I am the parent 13557. My priority is 0  I am the child 13558. My priority is</a:t>
            </a:r>
            <a:r>
              <a:rPr sz="1050" spc="26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0</a:t>
            </a:r>
            <a:endParaRPr sz="1050">
              <a:latin typeface="Courier New"/>
              <a:cs typeface="Courier New"/>
            </a:endParaRPr>
          </a:p>
          <a:p>
            <a:pPr marL="213995" marR="5080">
              <a:lnSpc>
                <a:spcPts val="2710"/>
              </a:lnSpc>
            </a:pPr>
            <a:r>
              <a:rPr sz="1050" spc="-10" dirty="0">
                <a:latin typeface="Courier New"/>
                <a:cs typeface="Courier New"/>
              </a:rPr>
              <a:t>I am the child 13558. My priority is now 19  Changing parent’s</a:t>
            </a:r>
            <a:r>
              <a:rPr sz="1050" spc="7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priority...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</a:pPr>
            <a:r>
              <a:rPr sz="1050" spc="-10" dirty="0">
                <a:latin typeface="Courier New"/>
                <a:cs typeface="Courier New"/>
              </a:rPr>
              <a:t>Parent: nice(10) returns</a:t>
            </a:r>
            <a:r>
              <a:rPr sz="1050" spc="9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10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III</a:t>
            </a:r>
            <a:endParaRPr spc="-5" dirty="0"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9E215BE-E634-4E06-8ACB-6BD0891AF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17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0800" y="7627"/>
            <a:ext cx="1238250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0" marR="5080" indent="-8318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Differentiating a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process:</a:t>
            </a:r>
            <a:r>
              <a:rPr sz="600" b="1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exec()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Changing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directories:</a:t>
            </a:r>
            <a:r>
              <a:rPr sz="600" b="1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chdir()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System scheduling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priority</a:t>
            </a:r>
            <a:endParaRPr sz="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sz="6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groups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3666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36666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440448"/>
            <a:ext cx="357857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groups</a:t>
            </a:r>
            <a:r>
              <a:rPr lang="en-US" sz="1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900" spc="15" dirty="0">
                <a:solidFill>
                  <a:srgbClr val="FFFFFF"/>
                </a:solidFill>
                <a:latin typeface="Arial"/>
                <a:cs typeface="Arial"/>
              </a:rPr>
              <a:t>(Read Ch. 9, not required for this course)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84047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7744" y="828215"/>
            <a:ext cx="3318510" cy="68580"/>
          </a:xfrm>
          <a:custGeom>
            <a:avLst/>
            <a:gdLst/>
            <a:ahLst/>
            <a:cxnLst/>
            <a:rect l="l" t="t" r="r" b="b"/>
            <a:pathLst>
              <a:path w="3318510" h="68580">
                <a:moveTo>
                  <a:pt x="42249" y="0"/>
                </a:moveTo>
                <a:lnTo>
                  <a:pt x="25844" y="3333"/>
                </a:lnTo>
                <a:lnTo>
                  <a:pt x="12410" y="12410"/>
                </a:lnTo>
                <a:lnTo>
                  <a:pt x="3333" y="25844"/>
                </a:lnTo>
                <a:lnTo>
                  <a:pt x="0" y="42249"/>
                </a:lnTo>
                <a:lnTo>
                  <a:pt x="0" y="68516"/>
                </a:lnTo>
                <a:lnTo>
                  <a:pt x="3318063" y="68516"/>
                </a:lnTo>
                <a:lnTo>
                  <a:pt x="3318063" y="42249"/>
                </a:lnTo>
                <a:lnTo>
                  <a:pt x="3292217" y="3333"/>
                </a:lnTo>
                <a:lnTo>
                  <a:pt x="4224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993" y="2421828"/>
            <a:ext cx="84498" cy="844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82997" y="2411266"/>
            <a:ext cx="95060" cy="950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2243" y="2453516"/>
            <a:ext cx="3191315" cy="528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35808" y="870271"/>
            <a:ext cx="42249" cy="844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35808" y="912520"/>
            <a:ext cx="42249" cy="15093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7744" y="865167"/>
            <a:ext cx="3318510" cy="1598930"/>
          </a:xfrm>
          <a:custGeom>
            <a:avLst/>
            <a:gdLst/>
            <a:ahLst/>
            <a:cxnLst/>
            <a:rect l="l" t="t" r="r" b="b"/>
            <a:pathLst>
              <a:path w="3318510" h="1598930">
                <a:moveTo>
                  <a:pt x="3318063" y="0"/>
                </a:moveTo>
                <a:lnTo>
                  <a:pt x="0" y="0"/>
                </a:lnTo>
                <a:lnTo>
                  <a:pt x="0" y="1556661"/>
                </a:lnTo>
                <a:lnTo>
                  <a:pt x="3333" y="1573065"/>
                </a:lnTo>
                <a:lnTo>
                  <a:pt x="12410" y="1586499"/>
                </a:lnTo>
                <a:lnTo>
                  <a:pt x="25844" y="1595576"/>
                </a:lnTo>
                <a:lnTo>
                  <a:pt x="42249" y="1598910"/>
                </a:lnTo>
                <a:lnTo>
                  <a:pt x="3275814" y="1598910"/>
                </a:lnTo>
                <a:lnTo>
                  <a:pt x="3292218" y="1595576"/>
                </a:lnTo>
                <a:lnTo>
                  <a:pt x="3305652" y="1586499"/>
                </a:lnTo>
                <a:lnTo>
                  <a:pt x="3314729" y="1573065"/>
                </a:lnTo>
                <a:lnTo>
                  <a:pt x="3318063" y="1556661"/>
                </a:lnTo>
                <a:lnTo>
                  <a:pt x="3318063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35808" y="901958"/>
            <a:ext cx="0" cy="1536065"/>
          </a:xfrm>
          <a:custGeom>
            <a:avLst/>
            <a:gdLst/>
            <a:ahLst/>
            <a:cxnLst/>
            <a:rect l="l" t="t" r="r" b="b"/>
            <a:pathLst>
              <a:path h="1536064">
                <a:moveTo>
                  <a:pt x="0" y="1535713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35808" y="891396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562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35808" y="880834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562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35808" y="870272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562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35808" y="854428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843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8955" y="904391"/>
            <a:ext cx="63881" cy="6388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8955" y="1047500"/>
            <a:ext cx="63881" cy="6388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8955" y="1190609"/>
            <a:ext cx="63881" cy="6388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8955" y="1476838"/>
            <a:ext cx="63881" cy="6388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8955" y="2049284"/>
            <a:ext cx="63881" cy="6388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8955" y="2192394"/>
            <a:ext cx="63881" cy="6388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7744" y="2590425"/>
            <a:ext cx="3318510" cy="68580"/>
          </a:xfrm>
          <a:custGeom>
            <a:avLst/>
            <a:gdLst/>
            <a:ahLst/>
            <a:cxnLst/>
            <a:rect l="l" t="t" r="r" b="b"/>
            <a:pathLst>
              <a:path w="3318510" h="68580">
                <a:moveTo>
                  <a:pt x="42249" y="0"/>
                </a:moveTo>
                <a:lnTo>
                  <a:pt x="25844" y="3333"/>
                </a:lnTo>
                <a:lnTo>
                  <a:pt x="12410" y="12410"/>
                </a:lnTo>
                <a:lnTo>
                  <a:pt x="3333" y="25844"/>
                </a:lnTo>
                <a:lnTo>
                  <a:pt x="0" y="42249"/>
                </a:lnTo>
                <a:lnTo>
                  <a:pt x="0" y="68516"/>
                </a:lnTo>
                <a:lnTo>
                  <a:pt x="3318063" y="68516"/>
                </a:lnTo>
                <a:lnTo>
                  <a:pt x="3318063" y="42249"/>
                </a:lnTo>
                <a:lnTo>
                  <a:pt x="3292217" y="3333"/>
                </a:lnTo>
                <a:lnTo>
                  <a:pt x="4224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9993" y="3181345"/>
            <a:ext cx="84498" cy="844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82997" y="3170783"/>
            <a:ext cx="95060" cy="950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2243" y="3213032"/>
            <a:ext cx="3191315" cy="528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35808" y="2632485"/>
            <a:ext cx="42249" cy="844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35808" y="2674734"/>
            <a:ext cx="42249" cy="50661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7744" y="2627382"/>
            <a:ext cx="3318510" cy="596265"/>
          </a:xfrm>
          <a:custGeom>
            <a:avLst/>
            <a:gdLst/>
            <a:ahLst/>
            <a:cxnLst/>
            <a:rect l="l" t="t" r="r" b="b"/>
            <a:pathLst>
              <a:path w="3318510" h="596264">
                <a:moveTo>
                  <a:pt x="3318063" y="0"/>
                </a:moveTo>
                <a:lnTo>
                  <a:pt x="0" y="0"/>
                </a:lnTo>
                <a:lnTo>
                  <a:pt x="0" y="553963"/>
                </a:lnTo>
                <a:lnTo>
                  <a:pt x="3333" y="570368"/>
                </a:lnTo>
                <a:lnTo>
                  <a:pt x="12410" y="583802"/>
                </a:lnTo>
                <a:lnTo>
                  <a:pt x="25844" y="592879"/>
                </a:lnTo>
                <a:lnTo>
                  <a:pt x="42249" y="596212"/>
                </a:lnTo>
                <a:lnTo>
                  <a:pt x="3275814" y="596212"/>
                </a:lnTo>
                <a:lnTo>
                  <a:pt x="3292218" y="592878"/>
                </a:lnTo>
                <a:lnTo>
                  <a:pt x="3305652" y="583801"/>
                </a:lnTo>
                <a:lnTo>
                  <a:pt x="3314729" y="570368"/>
                </a:lnTo>
                <a:lnTo>
                  <a:pt x="3318063" y="553963"/>
                </a:lnTo>
                <a:lnTo>
                  <a:pt x="3318063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35808" y="2664172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533016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35808" y="2653610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562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35808" y="2643048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562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35808" y="2632486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562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35808" y="2616642"/>
            <a:ext cx="0" cy="15875"/>
          </a:xfrm>
          <a:custGeom>
            <a:avLst/>
            <a:gdLst/>
            <a:ahLst/>
            <a:cxnLst/>
            <a:rect l="l" t="t" r="r" b="b"/>
            <a:pathLst>
              <a:path h="15875">
                <a:moveTo>
                  <a:pt x="0" y="15843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8955" y="2665681"/>
            <a:ext cx="63881" cy="6388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8955" y="2951910"/>
            <a:ext cx="63881" cy="6388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77753" y="850176"/>
            <a:ext cx="2983230" cy="2356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2920">
              <a:lnSpc>
                <a:spcPct val="104299"/>
              </a:lnSpc>
            </a:pPr>
            <a:r>
              <a:rPr sz="900" dirty="0">
                <a:latin typeface="Arial"/>
                <a:cs typeface="Arial"/>
              </a:rPr>
              <a:t>Every process is a member of a process </a:t>
            </a:r>
            <a:r>
              <a:rPr sz="900" spc="-5" dirty="0">
                <a:latin typeface="Arial"/>
                <a:cs typeface="Arial"/>
              </a:rPr>
              <a:t>group.  </a:t>
            </a:r>
            <a:r>
              <a:rPr sz="900" dirty="0">
                <a:latin typeface="Arial"/>
                <a:cs typeface="Arial"/>
              </a:rPr>
              <a:t>A child inherits its process group from its</a:t>
            </a:r>
            <a:r>
              <a:rPr sz="900" spc="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parent.</a:t>
            </a:r>
            <a:endParaRPr sz="900">
              <a:latin typeface="Arial"/>
              <a:cs typeface="Arial"/>
            </a:endParaRPr>
          </a:p>
          <a:p>
            <a:pPr marL="12700" marR="231140">
              <a:lnSpc>
                <a:spcPct val="104299"/>
              </a:lnSpc>
            </a:pPr>
            <a:r>
              <a:rPr sz="900" dirty="0">
                <a:latin typeface="Arial"/>
                <a:cs typeface="Arial"/>
              </a:rPr>
              <a:t>When a process </a:t>
            </a:r>
            <a:r>
              <a:rPr sz="900" spc="-10" dirty="0">
                <a:latin typeface="Arial"/>
                <a:cs typeface="Arial"/>
              </a:rPr>
              <a:t>execs, </a:t>
            </a:r>
            <a:r>
              <a:rPr sz="900" dirty="0">
                <a:latin typeface="Arial"/>
                <a:cs typeface="Arial"/>
              </a:rPr>
              <a:t>its process group remains the  same.</a:t>
            </a:r>
            <a:endParaRPr sz="900">
              <a:latin typeface="Arial"/>
              <a:cs typeface="Arial"/>
            </a:endParaRPr>
          </a:p>
          <a:p>
            <a:pPr marL="12700" marR="62230">
              <a:lnSpc>
                <a:spcPct val="104299"/>
              </a:lnSpc>
            </a:pPr>
            <a:r>
              <a:rPr sz="900" dirty="0">
                <a:latin typeface="Arial"/>
                <a:cs typeface="Arial"/>
              </a:rPr>
              <a:t>A process </a:t>
            </a:r>
            <a:r>
              <a:rPr sz="900" spc="-10" dirty="0">
                <a:latin typeface="Arial"/>
                <a:cs typeface="Arial"/>
              </a:rPr>
              <a:t>may </a:t>
            </a:r>
            <a:r>
              <a:rPr sz="900" dirty="0">
                <a:latin typeface="Arial"/>
                <a:cs typeface="Arial"/>
              </a:rPr>
              <a:t>change its process group to a </a:t>
            </a:r>
            <a:r>
              <a:rPr sz="900" spc="-5" dirty="0">
                <a:latin typeface="Arial"/>
                <a:cs typeface="Arial"/>
              </a:rPr>
              <a:t>new value:  </a:t>
            </a:r>
            <a:r>
              <a:rPr sz="900" dirty="0">
                <a:latin typeface="Arial"/>
                <a:cs typeface="Arial"/>
              </a:rPr>
              <a:t>either to become a member of another group or to create  its </a:t>
            </a:r>
            <a:r>
              <a:rPr sz="900" spc="-5" dirty="0">
                <a:latin typeface="Arial"/>
                <a:cs typeface="Arial"/>
              </a:rPr>
              <a:t>own </a:t>
            </a:r>
            <a:r>
              <a:rPr sz="900" dirty="0">
                <a:latin typeface="Arial"/>
                <a:cs typeface="Arial"/>
              </a:rPr>
              <a:t>group (in which the process will initially be the  leader and sole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member).</a:t>
            </a:r>
            <a:endParaRPr sz="900">
              <a:latin typeface="Arial"/>
              <a:cs typeface="Arial"/>
            </a:endParaRPr>
          </a:p>
          <a:p>
            <a:pPr marL="12700" marR="434340">
              <a:lnSpc>
                <a:spcPct val="104299"/>
              </a:lnSpc>
            </a:pPr>
            <a:r>
              <a:rPr sz="900" dirty="0">
                <a:latin typeface="Arial"/>
                <a:cs typeface="Arial"/>
              </a:rPr>
              <a:t>One of the group members is the group </a:t>
            </a:r>
            <a:r>
              <a:rPr sz="900" spc="-5" dirty="0">
                <a:latin typeface="Arial"/>
                <a:cs typeface="Arial"/>
              </a:rPr>
              <a:t>leader.  </a:t>
            </a:r>
            <a:r>
              <a:rPr sz="900" dirty="0">
                <a:latin typeface="Arial"/>
                <a:cs typeface="Arial"/>
              </a:rPr>
              <a:t>Each member of the group has the group </a:t>
            </a:r>
            <a:r>
              <a:rPr sz="900" spc="-5" dirty="0">
                <a:latin typeface="Arial"/>
                <a:cs typeface="Arial"/>
              </a:rPr>
              <a:t>leader’s  </a:t>
            </a:r>
            <a:r>
              <a:rPr sz="900" dirty="0">
                <a:latin typeface="Arial"/>
                <a:cs typeface="Arial"/>
              </a:rPr>
              <a:t>process-ID as its</a:t>
            </a:r>
            <a:r>
              <a:rPr sz="900" spc="1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process-group-ID.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>
              <a:lnSpc>
                <a:spcPct val="104299"/>
              </a:lnSpc>
            </a:pPr>
            <a:r>
              <a:rPr sz="900" dirty="0">
                <a:latin typeface="Arial"/>
                <a:cs typeface="Arial"/>
              </a:rPr>
              <a:t>The kernel provides a system call to send a signal to each  member of a designated process </a:t>
            </a:r>
            <a:r>
              <a:rPr sz="900" spc="-5" dirty="0">
                <a:latin typeface="Arial"/>
                <a:cs typeface="Arial"/>
              </a:rPr>
              <a:t>group.</a:t>
            </a:r>
            <a:endParaRPr sz="900">
              <a:latin typeface="Arial"/>
              <a:cs typeface="Arial"/>
            </a:endParaRPr>
          </a:p>
          <a:p>
            <a:pPr marL="12700" marR="240029">
              <a:lnSpc>
                <a:spcPct val="104299"/>
              </a:lnSpc>
            </a:pPr>
            <a:r>
              <a:rPr sz="900" dirty="0">
                <a:latin typeface="Arial"/>
                <a:cs typeface="Arial"/>
              </a:rPr>
              <a:t>This would be used to </a:t>
            </a:r>
            <a:r>
              <a:rPr sz="900" spc="5" dirty="0">
                <a:latin typeface="Arial"/>
                <a:cs typeface="Arial"/>
              </a:rPr>
              <a:t>terminate </a:t>
            </a:r>
            <a:r>
              <a:rPr sz="900" dirty="0">
                <a:latin typeface="Arial"/>
                <a:cs typeface="Arial"/>
              </a:rPr>
              <a:t>the entire group as a  whole, </a:t>
            </a:r>
            <a:r>
              <a:rPr sz="900" spc="-5" dirty="0">
                <a:latin typeface="Arial"/>
                <a:cs typeface="Arial"/>
              </a:rPr>
              <a:t>but any </a:t>
            </a:r>
            <a:r>
              <a:rPr sz="900" dirty="0">
                <a:latin typeface="Arial"/>
                <a:cs typeface="Arial"/>
              </a:rPr>
              <a:t>signal can be broadcast in this</a:t>
            </a:r>
            <a:r>
              <a:rPr sz="900" spc="30" dirty="0">
                <a:latin typeface="Arial"/>
                <a:cs typeface="Arial"/>
              </a:rPr>
              <a:t> </a:t>
            </a:r>
            <a:r>
              <a:rPr sz="900" spc="-35" dirty="0">
                <a:latin typeface="Arial"/>
                <a:cs typeface="Arial"/>
              </a:rPr>
              <a:t>way.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III</a:t>
            </a:r>
            <a:endParaRPr spc="-5" dirty="0"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xfrm>
            <a:off x="2399295" y="3325810"/>
            <a:ext cx="1325231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id="{BFC240C8-A060-4FEF-8860-B736FE112C8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18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0800" y="7627"/>
            <a:ext cx="1238250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0" marR="5080" indent="-8318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Differentiating a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process:</a:t>
            </a:r>
            <a:r>
              <a:rPr sz="600" b="1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exec()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Changing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directories:</a:t>
            </a:r>
            <a:r>
              <a:rPr sz="600" b="1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chdir()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System scheduling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priority</a:t>
            </a:r>
            <a:endParaRPr sz="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sz="6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groups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3666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36666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84047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1213" y="1467543"/>
            <a:ext cx="3831590" cy="170180"/>
          </a:xfrm>
          <a:custGeom>
            <a:avLst/>
            <a:gdLst/>
            <a:ahLst/>
            <a:cxnLst/>
            <a:rect l="l" t="t" r="r" b="b"/>
            <a:pathLst>
              <a:path w="3831590" h="170180">
                <a:moveTo>
                  <a:pt x="48780" y="0"/>
                </a:moveTo>
                <a:lnTo>
                  <a:pt x="29839" y="3849"/>
                </a:lnTo>
                <a:lnTo>
                  <a:pt x="14329" y="14329"/>
                </a:lnTo>
                <a:lnTo>
                  <a:pt x="3849" y="29840"/>
                </a:lnTo>
                <a:lnTo>
                  <a:pt x="0" y="48780"/>
                </a:lnTo>
                <a:lnTo>
                  <a:pt x="0" y="169974"/>
                </a:lnTo>
                <a:lnTo>
                  <a:pt x="3831005" y="169974"/>
                </a:lnTo>
                <a:lnTo>
                  <a:pt x="3831005" y="48780"/>
                </a:lnTo>
                <a:lnTo>
                  <a:pt x="3801164" y="3849"/>
                </a:lnTo>
                <a:lnTo>
                  <a:pt x="48780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1213" y="1625373"/>
            <a:ext cx="3831005" cy="485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993" y="3172050"/>
            <a:ext cx="97561" cy="975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81243" y="3159855"/>
            <a:ext cx="109755" cy="1097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8774" y="3208636"/>
            <a:ext cx="3684663" cy="609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42218" y="1510028"/>
            <a:ext cx="48780" cy="975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42218" y="1558809"/>
            <a:ext cx="48780" cy="161324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1213" y="1667898"/>
            <a:ext cx="3831590" cy="1553210"/>
          </a:xfrm>
          <a:custGeom>
            <a:avLst/>
            <a:gdLst/>
            <a:ahLst/>
            <a:cxnLst/>
            <a:rect l="l" t="t" r="r" b="b"/>
            <a:pathLst>
              <a:path w="3831590" h="1553210">
                <a:moveTo>
                  <a:pt x="3831005" y="0"/>
                </a:moveTo>
                <a:lnTo>
                  <a:pt x="0" y="0"/>
                </a:lnTo>
                <a:lnTo>
                  <a:pt x="0" y="1504152"/>
                </a:lnTo>
                <a:lnTo>
                  <a:pt x="3849" y="1523092"/>
                </a:lnTo>
                <a:lnTo>
                  <a:pt x="14329" y="1538603"/>
                </a:lnTo>
                <a:lnTo>
                  <a:pt x="29840" y="1549083"/>
                </a:lnTo>
                <a:lnTo>
                  <a:pt x="48780" y="1552933"/>
                </a:lnTo>
                <a:lnTo>
                  <a:pt x="3782224" y="1552932"/>
                </a:lnTo>
                <a:lnTo>
                  <a:pt x="3801165" y="1549083"/>
                </a:lnTo>
                <a:lnTo>
                  <a:pt x="3816676" y="1538603"/>
                </a:lnTo>
                <a:lnTo>
                  <a:pt x="3827156" y="1523092"/>
                </a:lnTo>
                <a:lnTo>
                  <a:pt x="3831005" y="1504152"/>
                </a:lnTo>
                <a:lnTo>
                  <a:pt x="3831005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42218" y="1546614"/>
            <a:ext cx="0" cy="1644014"/>
          </a:xfrm>
          <a:custGeom>
            <a:avLst/>
            <a:gdLst/>
            <a:ahLst/>
            <a:cxnLst/>
            <a:rect l="l" t="t" r="r" b="b"/>
            <a:pathLst>
              <a:path h="1644014">
                <a:moveTo>
                  <a:pt x="0" y="1643729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42218" y="153441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195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2218" y="152222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194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42218" y="15100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195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42218" y="1491736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292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87806" y="1787813"/>
            <a:ext cx="40005" cy="0"/>
          </a:xfrm>
          <a:custGeom>
            <a:avLst/>
            <a:gdLst/>
            <a:ahLst/>
            <a:cxnLst/>
            <a:rect l="l" t="t" r="r" b="b"/>
            <a:pathLst>
              <a:path w="40005">
                <a:moveTo>
                  <a:pt x="0" y="0"/>
                </a:moveTo>
                <a:lnTo>
                  <a:pt x="39914" y="0"/>
                </a:lnTo>
              </a:path>
            </a:pathLst>
          </a:custGeom>
          <a:ln w="48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54103" y="1787813"/>
            <a:ext cx="40005" cy="0"/>
          </a:xfrm>
          <a:custGeom>
            <a:avLst/>
            <a:gdLst/>
            <a:ahLst/>
            <a:cxnLst/>
            <a:rect l="l" t="t" r="r" b="b"/>
            <a:pathLst>
              <a:path w="40005">
                <a:moveTo>
                  <a:pt x="0" y="0"/>
                </a:moveTo>
                <a:lnTo>
                  <a:pt x="39914" y="0"/>
                </a:lnTo>
              </a:path>
            </a:pathLst>
          </a:custGeom>
          <a:ln w="48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5799" y="1915740"/>
            <a:ext cx="73756" cy="737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5799" y="2246217"/>
            <a:ext cx="73756" cy="737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5799" y="2576682"/>
            <a:ext cx="73756" cy="737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5799" y="2907147"/>
            <a:ext cx="73756" cy="737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45948" y="440448"/>
            <a:ext cx="3952875" cy="275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setpgid()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  <a:spcBef>
                <a:spcPts val="5"/>
              </a:spcBef>
            </a:pPr>
            <a:r>
              <a:rPr sz="1050" spc="-5" dirty="0">
                <a:latin typeface="Courier New"/>
                <a:cs typeface="Courier New"/>
              </a:rPr>
              <a:t>#include</a:t>
            </a:r>
            <a:r>
              <a:rPr sz="1050" spc="-3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&lt;sys/types.h&gt;</a:t>
            </a:r>
            <a:endParaRPr sz="1050">
              <a:latin typeface="Courier New"/>
              <a:cs typeface="Courier New"/>
            </a:endParaRPr>
          </a:p>
          <a:p>
            <a:pPr marL="213995">
              <a:lnSpc>
                <a:spcPct val="100000"/>
              </a:lnSpc>
              <a:spcBef>
                <a:spcPts val="40"/>
              </a:spcBef>
            </a:pPr>
            <a:r>
              <a:rPr sz="1050" spc="-5" dirty="0">
                <a:latin typeface="Courier New"/>
                <a:cs typeface="Courier New"/>
              </a:rPr>
              <a:t>#include</a:t>
            </a:r>
            <a:r>
              <a:rPr sz="1050" spc="-4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&lt;unistd.h&gt;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</a:pP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setpgid()</a:t>
            </a:r>
            <a:endParaRPr sz="1050">
              <a:latin typeface="Courier New"/>
              <a:cs typeface="Courier New"/>
            </a:endParaRPr>
          </a:p>
          <a:p>
            <a:pPr marL="213995">
              <a:lnSpc>
                <a:spcPct val="100000"/>
              </a:lnSpc>
              <a:spcBef>
                <a:spcPts val="295"/>
              </a:spcBef>
            </a:pPr>
            <a:r>
              <a:rPr sz="1050" spc="-5" dirty="0">
                <a:latin typeface="Arial"/>
                <a:cs typeface="Arial"/>
              </a:rPr>
              <a:t>Synopsis: </a:t>
            </a:r>
            <a:r>
              <a:rPr sz="1050" spc="-5" dirty="0">
                <a:latin typeface="Courier New"/>
                <a:cs typeface="Courier New"/>
              </a:rPr>
              <a:t>int setpgid(pid t pid,pid t</a:t>
            </a:r>
            <a:r>
              <a:rPr sz="1050" spc="-409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pgid)</a:t>
            </a:r>
            <a:endParaRPr sz="1050">
              <a:latin typeface="Courier New"/>
              <a:cs typeface="Courier New"/>
            </a:endParaRPr>
          </a:p>
          <a:p>
            <a:pPr marL="480059" marR="5080">
              <a:lnSpc>
                <a:spcPct val="103299"/>
              </a:lnSpc>
              <a:spcBef>
                <a:spcPts val="280"/>
              </a:spcBef>
            </a:pPr>
            <a:r>
              <a:rPr sz="1050" spc="-5" dirty="0">
                <a:latin typeface="Arial"/>
                <a:cs typeface="Arial"/>
              </a:rPr>
              <a:t>sets the process group ID of the process, whose ID is </a:t>
            </a:r>
            <a:r>
              <a:rPr sz="1050" spc="-5" dirty="0">
                <a:latin typeface="Courier New"/>
                <a:cs typeface="Courier New"/>
              </a:rPr>
              <a:t>pid</a:t>
            </a:r>
            <a:r>
              <a:rPr sz="1050" spc="-5" dirty="0">
                <a:latin typeface="Arial"/>
                <a:cs typeface="Arial"/>
              </a:rPr>
              <a:t>,  to </a:t>
            </a:r>
            <a:r>
              <a:rPr sz="1050" spc="-5" dirty="0">
                <a:latin typeface="Courier New"/>
                <a:cs typeface="Courier New"/>
              </a:rPr>
              <a:t>pgid</a:t>
            </a:r>
            <a:r>
              <a:rPr sz="1050" spc="-5" dirty="0">
                <a:latin typeface="Arial"/>
                <a:cs typeface="Arial"/>
              </a:rPr>
              <a:t>. It </a:t>
            </a:r>
            <a:r>
              <a:rPr sz="1050" dirty="0">
                <a:latin typeface="Arial"/>
                <a:cs typeface="Arial"/>
              </a:rPr>
              <a:t>returns </a:t>
            </a:r>
            <a:r>
              <a:rPr sz="1050" spc="-5" dirty="0">
                <a:latin typeface="Arial"/>
                <a:cs typeface="Arial"/>
              </a:rPr>
              <a:t>0 if successful and -1</a:t>
            </a:r>
            <a:r>
              <a:rPr sz="1050" spc="9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otherwise.</a:t>
            </a:r>
            <a:endParaRPr sz="1050">
              <a:latin typeface="Arial"/>
              <a:cs typeface="Arial"/>
            </a:endParaRPr>
          </a:p>
          <a:p>
            <a:pPr marL="480059" marR="162560">
              <a:lnSpc>
                <a:spcPct val="103299"/>
              </a:lnSpc>
            </a:pPr>
            <a:r>
              <a:rPr sz="1050" spc="-5" dirty="0">
                <a:latin typeface="Arial"/>
                <a:cs typeface="Arial"/>
              </a:rPr>
              <a:t>If </a:t>
            </a:r>
            <a:r>
              <a:rPr sz="1050" spc="-5" dirty="0">
                <a:latin typeface="Courier New"/>
                <a:cs typeface="Courier New"/>
              </a:rPr>
              <a:t>pgid</a:t>
            </a:r>
            <a:r>
              <a:rPr sz="1050" spc="-28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is equal to </a:t>
            </a:r>
            <a:r>
              <a:rPr sz="1050" spc="-5" dirty="0">
                <a:latin typeface="Courier New"/>
                <a:cs typeface="Courier New"/>
              </a:rPr>
              <a:t>pid</a:t>
            </a:r>
            <a:r>
              <a:rPr sz="1050" spc="-5" dirty="0">
                <a:latin typeface="Arial"/>
                <a:cs typeface="Arial"/>
              </a:rPr>
              <a:t>, the process becomes a process  group</a:t>
            </a:r>
            <a:r>
              <a:rPr sz="1050" spc="-10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leader.</a:t>
            </a:r>
            <a:endParaRPr sz="1050">
              <a:latin typeface="Arial"/>
              <a:cs typeface="Arial"/>
            </a:endParaRPr>
          </a:p>
          <a:p>
            <a:pPr marL="480059">
              <a:lnSpc>
                <a:spcPct val="100000"/>
              </a:lnSpc>
              <a:spcBef>
                <a:spcPts val="45"/>
              </a:spcBef>
            </a:pPr>
            <a:r>
              <a:rPr sz="1050" spc="-5" dirty="0">
                <a:latin typeface="Arial"/>
                <a:cs typeface="Arial"/>
              </a:rPr>
              <a:t>If </a:t>
            </a:r>
            <a:r>
              <a:rPr sz="1050" spc="-5" dirty="0">
                <a:latin typeface="Courier New"/>
                <a:cs typeface="Courier New"/>
              </a:rPr>
              <a:t>pid</a:t>
            </a:r>
            <a:r>
              <a:rPr sz="1050" spc="-28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is equal to 0, the calling process group ID is set to</a:t>
            </a:r>
            <a:endParaRPr sz="1050">
              <a:latin typeface="Arial"/>
              <a:cs typeface="Arial"/>
            </a:endParaRPr>
          </a:p>
          <a:p>
            <a:pPr marL="480059">
              <a:lnSpc>
                <a:spcPct val="100000"/>
              </a:lnSpc>
              <a:spcBef>
                <a:spcPts val="40"/>
              </a:spcBef>
            </a:pPr>
            <a:r>
              <a:rPr sz="1050" spc="-5" dirty="0">
                <a:latin typeface="Courier New"/>
                <a:cs typeface="Courier New"/>
              </a:rPr>
              <a:t>pgid</a:t>
            </a:r>
            <a:r>
              <a:rPr sz="1050" spc="-5" dirty="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  <a:p>
            <a:pPr marL="480059" marR="83820">
              <a:lnSpc>
                <a:spcPct val="103299"/>
              </a:lnSpc>
            </a:pPr>
            <a:r>
              <a:rPr sz="1050" spc="-5" dirty="0">
                <a:latin typeface="Arial"/>
                <a:cs typeface="Arial"/>
              </a:rPr>
              <a:t>if</a:t>
            </a:r>
            <a:r>
              <a:rPr sz="1050" dirty="0">
                <a:latin typeface="Arial"/>
                <a:cs typeface="Arial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pgid</a:t>
            </a:r>
            <a:r>
              <a:rPr sz="1050" spc="-33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is</a:t>
            </a:r>
            <a:r>
              <a:rPr sz="105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equal</a:t>
            </a:r>
            <a:r>
              <a:rPr sz="105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0,</a:t>
            </a:r>
            <a:r>
              <a:rPr sz="105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the</a:t>
            </a:r>
            <a:r>
              <a:rPr sz="105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process</a:t>
            </a:r>
            <a:r>
              <a:rPr sz="105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specified</a:t>
            </a:r>
            <a:r>
              <a:rPr sz="1050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by</a:t>
            </a:r>
            <a:r>
              <a:rPr sz="1050" dirty="0">
                <a:latin typeface="Arial"/>
                <a:cs typeface="Arial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pid</a:t>
            </a:r>
            <a:r>
              <a:rPr sz="1050" spc="-33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becomes  a process group</a:t>
            </a:r>
            <a:r>
              <a:rPr sz="1050" spc="-7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leader.</a:t>
            </a:r>
            <a:endParaRPr sz="10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III</a:t>
            </a:r>
            <a:endParaRPr spc="-5"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xfrm>
            <a:off x="2399295" y="3325810"/>
            <a:ext cx="1325231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D2DAB34A-A5E1-42D7-9F5A-7FDB279B7B6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19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6567" y="162331"/>
            <a:ext cx="312420" cy="1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Content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3666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36666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5948" y="440448"/>
            <a:ext cx="66357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Content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684047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2031" y="1199248"/>
            <a:ext cx="188391" cy="188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5384" y="1228077"/>
            <a:ext cx="8191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EAEAF7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557" y="1204468"/>
            <a:ext cx="2099945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10" dirty="0">
                <a:solidFill>
                  <a:srgbClr val="3333B2"/>
                </a:solidFill>
                <a:latin typeface="Arial"/>
                <a:cs typeface="Arial"/>
              </a:rPr>
              <a:t>Differentiating </a:t>
            </a: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a process:</a:t>
            </a:r>
            <a:r>
              <a:rPr sz="1050" spc="1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333B2"/>
                </a:solidFill>
                <a:latin typeface="Courier New"/>
                <a:cs typeface="Courier New"/>
              </a:rPr>
              <a:t>exec()</a:t>
            </a:r>
            <a:endParaRPr sz="105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2031" y="1620012"/>
            <a:ext cx="188391" cy="188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5384" y="1648841"/>
            <a:ext cx="8191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EAEAF7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557" y="1625231"/>
            <a:ext cx="1966595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Changing directories:</a:t>
            </a:r>
            <a:r>
              <a:rPr sz="1050" spc="6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333B2"/>
                </a:solidFill>
                <a:latin typeface="Courier New"/>
                <a:cs typeface="Courier New"/>
              </a:rPr>
              <a:t>chdir()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2031" y="2040775"/>
            <a:ext cx="188391" cy="188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5384" y="2068665"/>
            <a:ext cx="8191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EAEAF7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6557" y="2045982"/>
            <a:ext cx="1646555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System scheduling</a:t>
            </a:r>
            <a:r>
              <a:rPr sz="1050" spc="-6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333B2"/>
                </a:solidFill>
                <a:latin typeface="Arial"/>
                <a:cs typeface="Arial"/>
              </a:rPr>
              <a:t>priority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2031" y="2461526"/>
            <a:ext cx="188391" cy="188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55384" y="2490368"/>
            <a:ext cx="8191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EAEAF7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6557" y="2466746"/>
            <a:ext cx="986790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Process</a:t>
            </a:r>
            <a:r>
              <a:rPr sz="1050" spc="-7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333B2"/>
                </a:solidFill>
                <a:latin typeface="Arial"/>
                <a:cs typeface="Arial"/>
              </a:rPr>
              <a:t>groups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III</a:t>
            </a:r>
            <a:endParaRPr spc="-5" dirty="0"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2399295" y="3325810"/>
            <a:ext cx="1325231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ECE4B3D-6160-4765-B67B-306C7F7614C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0800" y="7627"/>
            <a:ext cx="1238250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0" marR="5080" indent="-8318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Differentiating a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process:</a:t>
            </a:r>
            <a:r>
              <a:rPr sz="600" b="1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exec()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Changing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directories:</a:t>
            </a:r>
            <a:r>
              <a:rPr sz="600" b="1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chdir()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System scheduling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priority</a:t>
            </a:r>
            <a:endParaRPr sz="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sz="6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groups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3666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36666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84047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194" y="1497495"/>
            <a:ext cx="3989704" cy="177165"/>
          </a:xfrm>
          <a:custGeom>
            <a:avLst/>
            <a:gdLst/>
            <a:ahLst/>
            <a:cxnLst/>
            <a:rect l="l" t="t" r="r" b="b"/>
            <a:pathLst>
              <a:path w="3989704" h="177164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177010"/>
                </a:lnTo>
                <a:lnTo>
                  <a:pt x="3989591" y="177010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194" y="1661858"/>
            <a:ext cx="3989591" cy="506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993" y="2202154"/>
            <a:ext cx="101600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35286" y="2189454"/>
            <a:ext cx="114299" cy="1142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793" y="2240254"/>
            <a:ext cx="3837191" cy="634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786" y="1541735"/>
            <a:ext cx="50799" cy="101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786" y="1592535"/>
            <a:ext cx="50799" cy="6096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194" y="1706141"/>
            <a:ext cx="3989704" cy="547370"/>
          </a:xfrm>
          <a:custGeom>
            <a:avLst/>
            <a:gdLst/>
            <a:ahLst/>
            <a:cxnLst/>
            <a:rect l="l" t="t" r="r" b="b"/>
            <a:pathLst>
              <a:path w="3989704" h="547369">
                <a:moveTo>
                  <a:pt x="3989591" y="0"/>
                </a:moveTo>
                <a:lnTo>
                  <a:pt x="0" y="0"/>
                </a:lnTo>
                <a:lnTo>
                  <a:pt x="0" y="496013"/>
                </a:lnTo>
                <a:lnTo>
                  <a:pt x="4008" y="515738"/>
                </a:lnTo>
                <a:lnTo>
                  <a:pt x="14922" y="531890"/>
                </a:lnTo>
                <a:lnTo>
                  <a:pt x="31075" y="542805"/>
                </a:lnTo>
                <a:lnTo>
                  <a:pt x="50799" y="546813"/>
                </a:lnTo>
                <a:lnTo>
                  <a:pt x="3938791" y="546813"/>
                </a:lnTo>
                <a:lnTo>
                  <a:pt x="3958516" y="542804"/>
                </a:lnTo>
                <a:lnTo>
                  <a:pt x="3974669" y="531890"/>
                </a:lnTo>
                <a:lnTo>
                  <a:pt x="3985583" y="515738"/>
                </a:lnTo>
                <a:lnTo>
                  <a:pt x="3989591" y="496013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1579836"/>
            <a:ext cx="0" cy="641985"/>
          </a:xfrm>
          <a:custGeom>
            <a:avLst/>
            <a:gdLst/>
            <a:ahLst/>
            <a:cxnLst/>
            <a:rect l="l" t="t" r="r" b="b"/>
            <a:pathLst>
              <a:path h="641985">
                <a:moveTo>
                  <a:pt x="0" y="641368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156713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155443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786" y="154173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786" y="1522686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65936" y="1831022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96464" y="1831022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45948" y="440448"/>
            <a:ext cx="3979545" cy="1790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getpgid()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</a:pPr>
            <a:r>
              <a:rPr sz="1050" spc="-10" dirty="0">
                <a:latin typeface="Courier New"/>
                <a:cs typeface="Courier New"/>
              </a:rPr>
              <a:t>#include</a:t>
            </a:r>
            <a:r>
              <a:rPr sz="1050" spc="1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&lt;sys/types.h&gt;</a:t>
            </a:r>
            <a:endParaRPr sz="1050">
              <a:latin typeface="Courier New"/>
              <a:cs typeface="Courier New"/>
            </a:endParaRPr>
          </a:p>
          <a:p>
            <a:pPr marL="213995">
              <a:lnSpc>
                <a:spcPct val="100000"/>
              </a:lnSpc>
              <a:spcBef>
                <a:spcPts val="30"/>
              </a:spcBef>
            </a:pPr>
            <a:r>
              <a:rPr sz="1050" spc="-10" dirty="0">
                <a:latin typeface="Courier New"/>
                <a:cs typeface="Courier New"/>
              </a:rPr>
              <a:t>#include</a:t>
            </a:r>
            <a:r>
              <a:rPr sz="105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&lt;unistd.h&gt;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  <a:spcBef>
                <a:spcPts val="5"/>
              </a:spcBef>
            </a:pP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getpgid()</a:t>
            </a:r>
            <a:endParaRPr sz="1050">
              <a:latin typeface="Courier New"/>
              <a:cs typeface="Courier New"/>
            </a:endParaRPr>
          </a:p>
          <a:p>
            <a:pPr marL="213995">
              <a:lnSpc>
                <a:spcPct val="100000"/>
              </a:lnSpc>
              <a:spcBef>
                <a:spcPts val="300"/>
              </a:spcBef>
            </a:pPr>
            <a:r>
              <a:rPr sz="1050" spc="-5" dirty="0">
                <a:latin typeface="Arial"/>
                <a:cs typeface="Arial"/>
              </a:rPr>
              <a:t>Synopsis: </a:t>
            </a:r>
            <a:r>
              <a:rPr sz="1050" spc="-10" dirty="0">
                <a:latin typeface="Courier New"/>
                <a:cs typeface="Courier New"/>
              </a:rPr>
              <a:t>pid t getpgid(pid t</a:t>
            </a:r>
            <a:r>
              <a:rPr sz="1050" spc="-32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pid)</a:t>
            </a:r>
            <a:endParaRPr sz="1050">
              <a:latin typeface="Courier New"/>
              <a:cs typeface="Courier New"/>
            </a:endParaRPr>
          </a:p>
          <a:p>
            <a:pPr marL="213995">
              <a:lnSpc>
                <a:spcPct val="100000"/>
              </a:lnSpc>
              <a:spcBef>
                <a:spcPts val="30"/>
              </a:spcBef>
            </a:pPr>
            <a:r>
              <a:rPr sz="1050" spc="-5" dirty="0">
                <a:latin typeface="Arial"/>
                <a:cs typeface="Arial"/>
              </a:rPr>
              <a:t>returns the process </a:t>
            </a:r>
            <a:r>
              <a:rPr sz="1050" spc="-10" dirty="0">
                <a:latin typeface="Arial"/>
                <a:cs typeface="Arial"/>
              </a:rPr>
              <a:t>group </a:t>
            </a:r>
            <a:r>
              <a:rPr sz="1050" spc="-5" dirty="0">
                <a:latin typeface="Arial"/>
                <a:cs typeface="Arial"/>
              </a:rPr>
              <a:t>ID of the process with PID equal</a:t>
            </a:r>
            <a:r>
              <a:rPr sz="1050" spc="13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to</a:t>
            </a:r>
            <a:endParaRPr sz="105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30"/>
              </a:spcBef>
            </a:pPr>
            <a:r>
              <a:rPr sz="1050" spc="-5" dirty="0">
                <a:latin typeface="Courier New"/>
                <a:cs typeface="Courier New"/>
              </a:rPr>
              <a:t>pid</a:t>
            </a:r>
            <a:r>
              <a:rPr sz="1050" spc="-5" dirty="0">
                <a:latin typeface="Arial"/>
                <a:cs typeface="Arial"/>
              </a:rPr>
              <a:t>. If </a:t>
            </a:r>
            <a:r>
              <a:rPr sz="1050" spc="-10" dirty="0">
                <a:latin typeface="Courier New"/>
                <a:cs typeface="Courier New"/>
              </a:rPr>
              <a:t>pid </a:t>
            </a:r>
            <a:r>
              <a:rPr sz="1050" spc="-5" dirty="0">
                <a:latin typeface="Arial"/>
                <a:cs typeface="Arial"/>
              </a:rPr>
              <a:t>is 0, the calling process </a:t>
            </a:r>
            <a:r>
              <a:rPr sz="1050" spc="-10" dirty="0">
                <a:latin typeface="Arial"/>
                <a:cs typeface="Arial"/>
              </a:rPr>
              <a:t>group </a:t>
            </a:r>
            <a:r>
              <a:rPr sz="1050" spc="-5" dirty="0">
                <a:latin typeface="Arial"/>
                <a:cs typeface="Arial"/>
              </a:rPr>
              <a:t>ID is</a:t>
            </a:r>
            <a:r>
              <a:rPr sz="1050" spc="-10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returned.</a:t>
            </a:r>
            <a:endParaRPr sz="10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III</a:t>
            </a:r>
            <a:endParaRPr spc="-5" dirty="0"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2399295" y="3325810"/>
            <a:ext cx="1325231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F645B256-A7D3-4CFD-9CE0-EF43B090817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20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0800" y="7627"/>
            <a:ext cx="1238250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0" marR="5080" indent="-8318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Differentiating a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process:</a:t>
            </a:r>
            <a:r>
              <a:rPr sz="600" b="1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exec()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Changing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directories:</a:t>
            </a:r>
            <a:r>
              <a:rPr sz="600" b="1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chdir()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System scheduling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priority</a:t>
            </a:r>
            <a:endParaRPr sz="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sz="6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groups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3666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36666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440448"/>
            <a:ext cx="238770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lang="en-US" sz="1400" spc="15" dirty="0">
                <a:solidFill>
                  <a:srgbClr val="FFFFFF"/>
                </a:solidFill>
                <a:latin typeface="Arial"/>
                <a:cs typeface="Arial"/>
              </a:rPr>
              <a:t> (pgid1.c)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-15" y="632409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845642"/>
            <a:ext cx="3631565" cy="2352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dirty="0">
                <a:latin typeface="Courier New"/>
                <a:cs typeface="Courier New"/>
              </a:rPr>
              <a:t>#include</a:t>
            </a:r>
            <a:r>
              <a:rPr sz="600" spc="-11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&lt;stdio.h&gt;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600" dirty="0">
                <a:latin typeface="Courier New"/>
                <a:cs typeface="Courier New"/>
              </a:rPr>
              <a:t>#include</a:t>
            </a:r>
            <a:r>
              <a:rPr sz="600" spc="-11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&lt;unistd.h&gt;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600" dirty="0">
                <a:latin typeface="Courier New"/>
                <a:cs typeface="Courier New"/>
              </a:rPr>
              <a:t>#include</a:t>
            </a:r>
            <a:r>
              <a:rPr sz="600" spc="-11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&lt;stdlib.h&gt;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Courier New"/>
                <a:cs typeface="Courier New"/>
              </a:rPr>
              <a:t>#include</a:t>
            </a:r>
            <a:r>
              <a:rPr sz="600" spc="-11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&lt;sys/wait.h&gt;</a:t>
            </a:r>
          </a:p>
          <a:p>
            <a:pPr marL="57785" marR="2104390" indent="-45720">
              <a:lnSpc>
                <a:spcPct val="206700"/>
              </a:lnSpc>
            </a:pPr>
            <a:r>
              <a:rPr sz="600" dirty="0">
                <a:latin typeface="Courier New"/>
                <a:cs typeface="Courier New"/>
              </a:rPr>
              <a:t>int main(int argc, char</a:t>
            </a:r>
            <a:r>
              <a:rPr sz="600" spc="-125" dirty="0">
                <a:latin typeface="Courier New"/>
                <a:cs typeface="Courier New"/>
              </a:rPr>
              <a:t> </a:t>
            </a:r>
            <a:r>
              <a:rPr sz="900" baseline="-9259" dirty="0">
                <a:latin typeface="Courier New"/>
                <a:cs typeface="Courier New"/>
              </a:rPr>
              <a:t>*</a:t>
            </a:r>
            <a:r>
              <a:rPr sz="600" dirty="0">
                <a:latin typeface="Courier New"/>
                <a:cs typeface="Courier New"/>
              </a:rPr>
              <a:t>argv[]){  int pid =</a:t>
            </a:r>
            <a:r>
              <a:rPr sz="600" spc="-12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getpid();</a:t>
            </a:r>
          </a:p>
          <a:p>
            <a:pPr marL="57785">
              <a:lnSpc>
                <a:spcPct val="100000"/>
              </a:lnSpc>
              <a:spcBef>
                <a:spcPts val="25"/>
              </a:spcBef>
            </a:pPr>
            <a:r>
              <a:rPr sz="600" dirty="0">
                <a:latin typeface="Courier New"/>
                <a:cs typeface="Courier New"/>
              </a:rPr>
              <a:t>printf("Parent: PID = %d, PPID = %d, PGID =</a:t>
            </a:r>
            <a:r>
              <a:rPr sz="600" spc="-15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%d\n",pid,getppid(),getpgid(pid));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50" dirty="0">
              <a:latin typeface="Times New Roman"/>
              <a:cs typeface="Times New Roman"/>
            </a:endParaRPr>
          </a:p>
          <a:p>
            <a:pPr marL="57785">
              <a:lnSpc>
                <a:spcPct val="100000"/>
              </a:lnSpc>
            </a:pPr>
            <a:r>
              <a:rPr sz="600" dirty="0">
                <a:latin typeface="Courier New"/>
                <a:cs typeface="Courier New"/>
              </a:rPr>
              <a:t>if ((pid =</a:t>
            </a:r>
            <a:r>
              <a:rPr sz="600" spc="-12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fork())==0){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600" dirty="0">
              <a:latin typeface="Times New Roman"/>
              <a:cs typeface="Times New Roman"/>
            </a:endParaRPr>
          </a:p>
          <a:p>
            <a:pPr marL="560070" marR="1191260" indent="-365760">
              <a:lnSpc>
                <a:spcPct val="103299"/>
              </a:lnSpc>
            </a:pPr>
            <a:r>
              <a:rPr sz="600" dirty="0">
                <a:latin typeface="Courier New"/>
                <a:cs typeface="Courier New"/>
              </a:rPr>
              <a:t>printf("Child: PID = %d, PPID = %d, PGID =</a:t>
            </a:r>
            <a:r>
              <a:rPr sz="600" spc="-15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%d\n",  getpid(),getppid(),getpgid(getpid()));</a:t>
            </a:r>
          </a:p>
          <a:p>
            <a:pPr marL="194945">
              <a:lnSpc>
                <a:spcPct val="100000"/>
              </a:lnSpc>
              <a:spcBef>
                <a:spcPts val="20"/>
              </a:spcBef>
            </a:pPr>
            <a:r>
              <a:rPr sz="600" dirty="0">
                <a:latin typeface="Courier New"/>
                <a:cs typeface="Courier New"/>
              </a:rPr>
              <a:t>exit(1);</a:t>
            </a:r>
          </a:p>
          <a:p>
            <a:pPr marL="57785">
              <a:lnSpc>
                <a:spcPct val="100000"/>
              </a:lnSpc>
              <a:spcBef>
                <a:spcPts val="20"/>
              </a:spcBef>
            </a:pPr>
            <a:r>
              <a:rPr sz="600" dirty="0">
                <a:latin typeface="Courier New"/>
                <a:cs typeface="Courier New"/>
              </a:rPr>
              <a:t>}</a:t>
            </a:r>
          </a:p>
          <a:p>
            <a:pPr marL="57785">
              <a:lnSpc>
                <a:spcPct val="100000"/>
              </a:lnSpc>
              <a:spcBef>
                <a:spcPts val="20"/>
              </a:spcBef>
            </a:pPr>
            <a:r>
              <a:rPr sz="600" dirty="0">
                <a:latin typeface="Courier New"/>
                <a:cs typeface="Courier New"/>
              </a:rPr>
              <a:t>sleep(5);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6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00" dirty="0">
                <a:latin typeface="Arial"/>
                <a:cs typeface="Arial"/>
              </a:rPr>
              <a:t>Output:</a:t>
            </a:r>
          </a:p>
          <a:p>
            <a:pPr marL="12700" marR="1465580">
              <a:lnSpc>
                <a:spcPts val="1490"/>
              </a:lnSpc>
              <a:spcBef>
                <a:spcPts val="90"/>
              </a:spcBef>
            </a:pPr>
            <a:r>
              <a:rPr sz="600" dirty="0">
                <a:latin typeface="Courier New"/>
                <a:cs typeface="Courier New"/>
              </a:rPr>
              <a:t>Parent: PID = 20814, PPID = 20381, PGID =</a:t>
            </a:r>
            <a:r>
              <a:rPr sz="600" spc="-15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20814  Child: PID = 20815, PPID = 20814, PGID =</a:t>
            </a:r>
            <a:r>
              <a:rPr sz="600" spc="-15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20814</a:t>
            </a:r>
          </a:p>
        </p:txBody>
      </p:sp>
      <p:sp>
        <p:nvSpPr>
          <p:cNvPr id="9" name="object 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III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399295" y="3325810"/>
            <a:ext cx="1420673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1EF4FE1-267C-42B4-801D-BC15AF7D890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21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0800" y="7627"/>
            <a:ext cx="1238250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0" marR="5080" indent="-8318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Differentiating a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process:</a:t>
            </a:r>
            <a:r>
              <a:rPr sz="600" b="1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exec()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Changing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directories:</a:t>
            </a:r>
            <a:r>
              <a:rPr sz="600" b="1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chdir()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System scheduling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priority</a:t>
            </a:r>
            <a:endParaRPr sz="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sz="6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groups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3666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36666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440448"/>
            <a:ext cx="223530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Another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lang="en-US" sz="1400" spc="10" dirty="0">
                <a:solidFill>
                  <a:srgbClr val="FFFFFF"/>
                </a:solidFill>
                <a:latin typeface="Arial"/>
                <a:cs typeface="Arial"/>
              </a:rPr>
              <a:t> (pgid2.c)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84047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830221"/>
            <a:ext cx="3522345" cy="2220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dirty="0">
                <a:latin typeface="Courier New"/>
                <a:cs typeface="Courier New"/>
              </a:rPr>
              <a:t>#include</a:t>
            </a:r>
            <a:r>
              <a:rPr sz="500" spc="-60" dirty="0">
                <a:latin typeface="Courier New"/>
                <a:cs typeface="Courier New"/>
              </a:rPr>
              <a:t> </a:t>
            </a:r>
            <a:r>
              <a:rPr sz="500" dirty="0">
                <a:latin typeface="Courier New"/>
                <a:cs typeface="Courier New"/>
              </a:rPr>
              <a:t>&lt;stdio.h&gt;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500" dirty="0">
                <a:latin typeface="Courier New"/>
                <a:cs typeface="Courier New"/>
              </a:rPr>
              <a:t>#include</a:t>
            </a:r>
            <a:r>
              <a:rPr sz="500" spc="-55" dirty="0">
                <a:latin typeface="Courier New"/>
                <a:cs typeface="Courier New"/>
              </a:rPr>
              <a:t> </a:t>
            </a:r>
            <a:r>
              <a:rPr sz="500" dirty="0">
                <a:latin typeface="Courier New"/>
                <a:cs typeface="Courier New"/>
              </a:rPr>
              <a:t>&lt;unistd.h&gt;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500" dirty="0">
                <a:latin typeface="Courier New"/>
                <a:cs typeface="Courier New"/>
              </a:rPr>
              <a:t>#include</a:t>
            </a:r>
            <a:r>
              <a:rPr sz="500" spc="-55" dirty="0">
                <a:latin typeface="Courier New"/>
                <a:cs typeface="Courier New"/>
              </a:rPr>
              <a:t> </a:t>
            </a:r>
            <a:r>
              <a:rPr sz="500" dirty="0">
                <a:latin typeface="Courier New"/>
                <a:cs typeface="Courier New"/>
              </a:rPr>
              <a:t>&lt;stdlib.h&gt;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500" dirty="0">
                <a:latin typeface="Courier New"/>
                <a:cs typeface="Courier New"/>
              </a:rPr>
              <a:t>#include</a:t>
            </a:r>
            <a:r>
              <a:rPr sz="500" spc="-50" dirty="0">
                <a:latin typeface="Courier New"/>
                <a:cs typeface="Courier New"/>
              </a:rPr>
              <a:t> </a:t>
            </a:r>
            <a:r>
              <a:rPr sz="500" dirty="0">
                <a:latin typeface="Courier New"/>
                <a:cs typeface="Courier New"/>
              </a:rPr>
              <a:t>&lt;sys/wait.h&gt;</a:t>
            </a:r>
          </a:p>
          <a:p>
            <a:pPr marL="50800" marR="2233295" indent="-38735">
              <a:lnSpc>
                <a:spcPct val="194100"/>
              </a:lnSpc>
              <a:spcBef>
                <a:spcPts val="175"/>
              </a:spcBef>
            </a:pPr>
            <a:r>
              <a:rPr sz="750" baseline="11111" dirty="0">
                <a:latin typeface="Courier New"/>
                <a:cs typeface="Courier New"/>
              </a:rPr>
              <a:t>int main(int argc, char</a:t>
            </a:r>
            <a:r>
              <a:rPr sz="750" spc="-44" baseline="11111" dirty="0">
                <a:latin typeface="Courier New"/>
                <a:cs typeface="Courier New"/>
              </a:rPr>
              <a:t> </a:t>
            </a:r>
            <a:r>
              <a:rPr sz="500" dirty="0">
                <a:latin typeface="Courier New"/>
                <a:cs typeface="Courier New"/>
              </a:rPr>
              <a:t>*</a:t>
            </a:r>
            <a:r>
              <a:rPr sz="750" baseline="11111" dirty="0">
                <a:latin typeface="Courier New"/>
                <a:cs typeface="Courier New"/>
              </a:rPr>
              <a:t>argv[]){  </a:t>
            </a:r>
            <a:r>
              <a:rPr sz="500" dirty="0">
                <a:latin typeface="Courier New"/>
                <a:cs typeface="Courier New"/>
              </a:rPr>
              <a:t>int pid =</a:t>
            </a:r>
            <a:r>
              <a:rPr sz="500" spc="-60" dirty="0">
                <a:latin typeface="Courier New"/>
                <a:cs typeface="Courier New"/>
              </a:rPr>
              <a:t> </a:t>
            </a:r>
            <a:r>
              <a:rPr sz="500" dirty="0">
                <a:latin typeface="Courier New"/>
                <a:cs typeface="Courier New"/>
              </a:rPr>
              <a:t>getpid();</a:t>
            </a:r>
          </a:p>
          <a:p>
            <a:pPr marL="50800">
              <a:lnSpc>
                <a:spcPct val="100000"/>
              </a:lnSpc>
              <a:spcBef>
                <a:spcPts val="25"/>
              </a:spcBef>
            </a:pPr>
            <a:r>
              <a:rPr sz="500" dirty="0">
                <a:latin typeface="Courier New"/>
                <a:cs typeface="Courier New"/>
              </a:rPr>
              <a:t>printf("Parent: PID = %d, PPID = %d, PGID =</a:t>
            </a:r>
            <a:r>
              <a:rPr sz="500" spc="70" dirty="0">
                <a:latin typeface="Courier New"/>
                <a:cs typeface="Courier New"/>
              </a:rPr>
              <a:t> </a:t>
            </a:r>
            <a:r>
              <a:rPr sz="500" dirty="0">
                <a:latin typeface="Courier New"/>
                <a:cs typeface="Courier New"/>
              </a:rPr>
              <a:t>%d\n",pid,getppid(),getpgid(pid));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5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500" dirty="0">
                <a:latin typeface="Courier New"/>
                <a:cs typeface="Courier New"/>
              </a:rPr>
              <a:t>if ((pid =</a:t>
            </a:r>
            <a:r>
              <a:rPr sz="500" spc="-50" dirty="0">
                <a:latin typeface="Courier New"/>
                <a:cs typeface="Courier New"/>
              </a:rPr>
              <a:t> </a:t>
            </a:r>
            <a:r>
              <a:rPr sz="500" dirty="0">
                <a:latin typeface="Courier New"/>
                <a:cs typeface="Courier New"/>
              </a:rPr>
              <a:t>fork())==0){</a:t>
            </a:r>
          </a:p>
          <a:p>
            <a:pPr marL="166370" marR="5080">
              <a:lnSpc>
                <a:spcPct val="208800"/>
              </a:lnSpc>
            </a:pPr>
            <a:r>
              <a:rPr sz="500" dirty="0">
                <a:latin typeface="Courier New"/>
                <a:cs typeface="Courier New"/>
              </a:rPr>
              <a:t>printf("Child: PID = %d, PPID = %d, PGID = %d\n",getpid(),getppid(),getpgid(getpid()));  setpgid(0,0); //or</a:t>
            </a:r>
            <a:r>
              <a:rPr sz="500" spc="-10" dirty="0">
                <a:latin typeface="Courier New"/>
                <a:cs typeface="Courier New"/>
              </a:rPr>
              <a:t> </a:t>
            </a:r>
            <a:r>
              <a:rPr sz="500" dirty="0">
                <a:latin typeface="Courier New"/>
                <a:cs typeface="Courier New"/>
              </a:rPr>
              <a:t>setpgid(getpid(),0);</a:t>
            </a:r>
          </a:p>
          <a:p>
            <a:pPr marL="473709" marR="927100" indent="-307975">
              <a:lnSpc>
                <a:spcPct val="104400"/>
              </a:lnSpc>
            </a:pPr>
            <a:r>
              <a:rPr sz="500" dirty="0">
                <a:latin typeface="Courier New"/>
                <a:cs typeface="Courier New"/>
              </a:rPr>
              <a:t>printf("Child after setpgid: PID = %d, PPID = %d, PGID = %d\n",  getpid(),getppid(),getpgid(getpid()));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5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500" dirty="0">
                <a:latin typeface="Courier New"/>
                <a:cs typeface="Courier New"/>
              </a:rPr>
              <a:t>}</a:t>
            </a:r>
          </a:p>
          <a:p>
            <a:pPr marL="50800">
              <a:lnSpc>
                <a:spcPct val="100000"/>
              </a:lnSpc>
              <a:spcBef>
                <a:spcPts val="25"/>
              </a:spcBef>
            </a:pPr>
            <a:r>
              <a:rPr sz="500" dirty="0">
                <a:latin typeface="Courier New"/>
                <a:cs typeface="Courier New"/>
              </a:rPr>
              <a:t>sleep(5);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5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</a:pPr>
            <a:endParaRPr sz="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500" dirty="0">
                <a:latin typeface="Arial"/>
                <a:cs typeface="Arial"/>
              </a:rPr>
              <a:t>Output:</a:t>
            </a:r>
          </a:p>
          <a:p>
            <a:pPr marL="12700" marR="1695450">
              <a:lnSpc>
                <a:spcPts val="1250"/>
              </a:lnSpc>
              <a:spcBef>
                <a:spcPts val="75"/>
              </a:spcBef>
            </a:pPr>
            <a:r>
              <a:rPr sz="500" dirty="0">
                <a:latin typeface="Courier New"/>
                <a:cs typeface="Courier New"/>
              </a:rPr>
              <a:t>Parent: PID = 22295, PPID = 20381, PGID = 22295  Child: PID = 22296, PPID = 22295, PGID =</a:t>
            </a:r>
            <a:r>
              <a:rPr sz="500" spc="-10" dirty="0">
                <a:latin typeface="Courier New"/>
                <a:cs typeface="Courier New"/>
              </a:rPr>
              <a:t> </a:t>
            </a:r>
            <a:r>
              <a:rPr sz="500" dirty="0">
                <a:latin typeface="Courier New"/>
                <a:cs typeface="Courier New"/>
              </a:rPr>
              <a:t>22295</a:t>
            </a:r>
          </a:p>
        </p:txBody>
      </p:sp>
      <p:sp>
        <p:nvSpPr>
          <p:cNvPr id="9" name="object 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7294" y="3117171"/>
            <a:ext cx="2331085" cy="9271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00" dirty="0">
                <a:latin typeface="Courier New"/>
                <a:cs typeface="Courier New"/>
              </a:rPr>
              <a:t>Child after setpgid: PID = 22296, PPID = 22295, PGID =</a:t>
            </a:r>
            <a:r>
              <a:rPr sz="500" spc="20" dirty="0">
                <a:latin typeface="Courier New"/>
                <a:cs typeface="Courier New"/>
              </a:rPr>
              <a:t> </a:t>
            </a:r>
            <a:r>
              <a:rPr sz="500" dirty="0">
                <a:latin typeface="Courier New"/>
                <a:cs typeface="Courier New"/>
              </a:rPr>
              <a:t>22296</a:t>
            </a:r>
            <a:endParaRPr sz="5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III</a:t>
            </a:r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3535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BB8F41A-AD00-4494-A970-C4F727C4E16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22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0800" y="7627"/>
            <a:ext cx="1238250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0" marR="5080" indent="-8318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Differentiating a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process:</a:t>
            </a:r>
            <a:r>
              <a:rPr sz="600" b="1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exec()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Changing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directories:</a:t>
            </a:r>
            <a:r>
              <a:rPr sz="600" b="1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chdir()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System scheduling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priority</a:t>
            </a:r>
            <a:endParaRPr sz="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</a:t>
            </a:r>
            <a:r>
              <a:rPr sz="600" b="1" spc="-9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groups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3666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36666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84047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194" y="845261"/>
            <a:ext cx="3989704" cy="192405"/>
          </a:xfrm>
          <a:custGeom>
            <a:avLst/>
            <a:gdLst/>
            <a:ahLst/>
            <a:cxnLst/>
            <a:rect l="l" t="t" r="r" b="b"/>
            <a:pathLst>
              <a:path w="3989704" h="192405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192388"/>
                </a:lnTo>
                <a:lnTo>
                  <a:pt x="3989591" y="192388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00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194" y="1024991"/>
            <a:ext cx="3989591" cy="506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993" y="2119477"/>
            <a:ext cx="101600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35286" y="2106777"/>
            <a:ext cx="114299" cy="1142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793" y="2157577"/>
            <a:ext cx="3837191" cy="634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786" y="889500"/>
            <a:ext cx="50799" cy="101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786" y="940300"/>
            <a:ext cx="50799" cy="117917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194" y="1069283"/>
            <a:ext cx="3989704" cy="1101090"/>
          </a:xfrm>
          <a:custGeom>
            <a:avLst/>
            <a:gdLst/>
            <a:ahLst/>
            <a:cxnLst/>
            <a:rect l="l" t="t" r="r" b="b"/>
            <a:pathLst>
              <a:path w="3989704" h="1101089">
                <a:moveTo>
                  <a:pt x="3989591" y="0"/>
                </a:moveTo>
                <a:lnTo>
                  <a:pt x="0" y="0"/>
                </a:lnTo>
                <a:lnTo>
                  <a:pt x="0" y="1050194"/>
                </a:lnTo>
                <a:lnTo>
                  <a:pt x="4008" y="1069918"/>
                </a:lnTo>
                <a:lnTo>
                  <a:pt x="14922" y="1086071"/>
                </a:lnTo>
                <a:lnTo>
                  <a:pt x="31075" y="1096985"/>
                </a:lnTo>
                <a:lnTo>
                  <a:pt x="50799" y="1100994"/>
                </a:lnTo>
                <a:lnTo>
                  <a:pt x="3938791" y="1100993"/>
                </a:lnTo>
                <a:lnTo>
                  <a:pt x="3958516" y="1096985"/>
                </a:lnTo>
                <a:lnTo>
                  <a:pt x="3974669" y="1086071"/>
                </a:lnTo>
                <a:lnTo>
                  <a:pt x="3985583" y="1069918"/>
                </a:lnTo>
                <a:lnTo>
                  <a:pt x="3989591" y="1050194"/>
                </a:lnTo>
                <a:lnTo>
                  <a:pt x="3989591" y="0"/>
                </a:lnTo>
                <a:close/>
              </a:path>
            </a:pathLst>
          </a:custGeom>
          <a:solidFill>
            <a:srgbClr val="DAD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927600"/>
            <a:ext cx="0" cy="1210945"/>
          </a:xfrm>
          <a:custGeom>
            <a:avLst/>
            <a:gdLst/>
            <a:ahLst/>
            <a:cxnLst/>
            <a:rect l="l" t="t" r="r" b="b"/>
            <a:pathLst>
              <a:path h="1210945">
                <a:moveTo>
                  <a:pt x="0" y="1210927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91490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90220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786" y="88950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786" y="870450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1007" y="1499463"/>
            <a:ext cx="76809" cy="768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1007" y="1843608"/>
            <a:ext cx="76809" cy="768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45948" y="440448"/>
            <a:ext cx="3982720" cy="170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small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shell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program...</a:t>
            </a:r>
            <a:endParaRPr sz="1400" dirty="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1495"/>
              </a:spcBef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1050" dirty="0">
              <a:latin typeface="Arial"/>
              <a:cs typeface="Arial"/>
            </a:endParaRPr>
          </a:p>
          <a:p>
            <a:pPr marL="213995" marR="5080">
              <a:lnSpc>
                <a:spcPct val="102600"/>
              </a:lnSpc>
              <a:spcBef>
                <a:spcPts val="325"/>
              </a:spcBef>
            </a:pPr>
            <a:r>
              <a:rPr sz="1050" spc="-5" dirty="0">
                <a:latin typeface="Arial"/>
                <a:cs typeface="Arial"/>
              </a:rPr>
              <a:t>Write a </a:t>
            </a:r>
            <a:r>
              <a:rPr sz="1050" spc="-10" dirty="0">
                <a:latin typeface="Arial"/>
                <a:cs typeface="Arial"/>
              </a:rPr>
              <a:t>C program, </a:t>
            </a:r>
            <a:r>
              <a:rPr sz="1050" spc="-5" dirty="0">
                <a:latin typeface="Arial"/>
                <a:cs typeface="Arial"/>
              </a:rPr>
              <a:t>that </a:t>
            </a:r>
            <a:r>
              <a:rPr sz="1050" spc="-15" dirty="0">
                <a:latin typeface="Arial"/>
                <a:cs typeface="Arial"/>
              </a:rPr>
              <a:t>behaves </a:t>
            </a:r>
            <a:r>
              <a:rPr sz="1050" spc="-10" dirty="0">
                <a:latin typeface="Arial"/>
                <a:cs typeface="Arial"/>
              </a:rPr>
              <a:t>like </a:t>
            </a:r>
            <a:r>
              <a:rPr sz="1050" spc="-5" dirty="0">
                <a:latin typeface="Arial"/>
                <a:cs typeface="Arial"/>
              </a:rPr>
              <a:t>a small shell, to process  </a:t>
            </a:r>
            <a:r>
              <a:rPr sz="1050" spc="-10" dirty="0">
                <a:latin typeface="Arial"/>
                <a:cs typeface="Arial"/>
              </a:rPr>
              <a:t>commands </a:t>
            </a:r>
            <a:r>
              <a:rPr sz="1050" spc="-5" dirty="0">
                <a:latin typeface="Arial"/>
                <a:cs typeface="Arial"/>
              </a:rPr>
              <a:t>entered </a:t>
            </a:r>
            <a:r>
              <a:rPr sz="1050" spc="-20" dirty="0">
                <a:latin typeface="Arial"/>
                <a:cs typeface="Arial"/>
              </a:rPr>
              <a:t>by </a:t>
            </a:r>
            <a:r>
              <a:rPr sz="1050" spc="-5" dirty="0">
                <a:latin typeface="Arial"/>
                <a:cs typeface="Arial"/>
              </a:rPr>
              <a:t>the</a:t>
            </a:r>
            <a:r>
              <a:rPr sz="1050" spc="25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user.</a:t>
            </a:r>
            <a:endParaRPr sz="1050" dirty="0">
              <a:latin typeface="Arial"/>
              <a:cs typeface="Arial"/>
            </a:endParaRPr>
          </a:p>
          <a:p>
            <a:pPr marL="490855" marR="116839">
              <a:lnSpc>
                <a:spcPct val="102600"/>
              </a:lnSpc>
              <a:spcBef>
                <a:spcPts val="300"/>
              </a:spcBef>
            </a:pPr>
            <a:r>
              <a:rPr sz="1050" spc="-5" dirty="0">
                <a:latin typeface="Arial"/>
                <a:cs typeface="Arial"/>
              </a:rPr>
              <a:t>The </a:t>
            </a:r>
            <a:r>
              <a:rPr sz="1050" spc="-10" dirty="0">
                <a:latin typeface="Arial"/>
                <a:cs typeface="Arial"/>
              </a:rPr>
              <a:t>program </a:t>
            </a:r>
            <a:r>
              <a:rPr sz="1050" spc="-5" dirty="0">
                <a:latin typeface="Arial"/>
                <a:cs typeface="Arial"/>
              </a:rPr>
              <a:t>should </a:t>
            </a:r>
            <a:r>
              <a:rPr sz="1050" spc="-10" dirty="0">
                <a:latin typeface="Arial"/>
                <a:cs typeface="Arial"/>
              </a:rPr>
              <a:t>assemble commands </a:t>
            </a:r>
            <a:r>
              <a:rPr sz="1050" spc="-5" dirty="0">
                <a:latin typeface="Arial"/>
                <a:cs typeface="Arial"/>
              </a:rPr>
              <a:t>and </a:t>
            </a:r>
            <a:r>
              <a:rPr sz="1050" spc="-15" dirty="0">
                <a:latin typeface="Arial"/>
                <a:cs typeface="Arial"/>
              </a:rPr>
              <a:t>execute  </a:t>
            </a:r>
            <a:r>
              <a:rPr sz="1050" spc="-5" dirty="0">
                <a:latin typeface="Arial"/>
                <a:cs typeface="Arial"/>
              </a:rPr>
              <a:t>them, either in the </a:t>
            </a:r>
            <a:r>
              <a:rPr sz="1050" spc="-10" dirty="0">
                <a:latin typeface="Arial"/>
                <a:cs typeface="Arial"/>
              </a:rPr>
              <a:t>background </a:t>
            </a:r>
            <a:r>
              <a:rPr sz="1050" spc="-5" dirty="0">
                <a:latin typeface="Arial"/>
                <a:cs typeface="Arial"/>
              </a:rPr>
              <a:t>or</a:t>
            </a:r>
            <a:r>
              <a:rPr sz="1050" spc="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foreground.</a:t>
            </a:r>
            <a:endParaRPr sz="1050" dirty="0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35"/>
              </a:spcBef>
            </a:pPr>
            <a:r>
              <a:rPr sz="1050" spc="-5" dirty="0">
                <a:latin typeface="Arial"/>
                <a:cs typeface="Arial"/>
              </a:rPr>
              <a:t>The </a:t>
            </a:r>
            <a:r>
              <a:rPr sz="1050" spc="-10" dirty="0">
                <a:latin typeface="Arial"/>
                <a:cs typeface="Arial"/>
              </a:rPr>
              <a:t>commands/programs </a:t>
            </a:r>
            <a:r>
              <a:rPr sz="1050" spc="-5" dirty="0">
                <a:latin typeface="Arial"/>
                <a:cs typeface="Arial"/>
              </a:rPr>
              <a:t>location can be </a:t>
            </a:r>
            <a:r>
              <a:rPr sz="1050" spc="-10" dirty="0">
                <a:latin typeface="Arial"/>
                <a:cs typeface="Arial"/>
              </a:rPr>
              <a:t>anywhere</a:t>
            </a:r>
            <a:r>
              <a:rPr sz="1050" spc="8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in</a:t>
            </a:r>
            <a:endParaRPr sz="1050" dirty="0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35"/>
              </a:spcBef>
            </a:pPr>
            <a:r>
              <a:rPr sz="1050" spc="-10" dirty="0">
                <a:latin typeface="Arial"/>
                <a:cs typeface="Arial"/>
              </a:rPr>
              <a:t>$</a:t>
            </a:r>
            <a:r>
              <a:rPr sz="1050" spc="-10" dirty="0">
                <a:latin typeface="Courier New"/>
                <a:cs typeface="Courier New"/>
              </a:rPr>
              <a:t>PATH</a:t>
            </a:r>
            <a:r>
              <a:rPr sz="1050" spc="-30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and might </a:t>
            </a:r>
            <a:r>
              <a:rPr sz="1050" spc="-20" dirty="0">
                <a:latin typeface="Arial"/>
                <a:cs typeface="Arial"/>
              </a:rPr>
              <a:t>have </a:t>
            </a:r>
            <a:r>
              <a:rPr sz="1050" spc="-10" dirty="0">
                <a:latin typeface="Arial"/>
                <a:cs typeface="Arial"/>
              </a:rPr>
              <a:t>arguments.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III</a:t>
            </a:r>
            <a:endParaRPr spc="-5" dirty="0"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2399295" y="3325810"/>
            <a:ext cx="1325231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E592D94-6E16-4EA7-A8DB-BFCF0C2708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284916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0800" y="7627"/>
            <a:ext cx="1238250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0" marR="5080" indent="-8318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Differentiating a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process:</a:t>
            </a:r>
            <a:r>
              <a:rPr sz="600" b="1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exec()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Changing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directories:</a:t>
            </a:r>
            <a:r>
              <a:rPr sz="600" b="1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chdir()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System scheduling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priority</a:t>
            </a:r>
            <a:endParaRPr sz="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</a:t>
            </a:r>
            <a:r>
              <a:rPr sz="600" b="1" spc="-9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groups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3666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36666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440448"/>
            <a:ext cx="79756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Algo</a:t>
            </a:r>
            <a:r>
              <a:rPr sz="1400" spc="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ithm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84047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194" y="845261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993" y="2895028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35286" y="2882328"/>
            <a:ext cx="114299" cy="1142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793" y="2933128"/>
            <a:ext cx="3837191" cy="6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786" y="895830"/>
            <a:ext cx="50799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786" y="946630"/>
            <a:ext cx="50799" cy="194839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194" y="889693"/>
            <a:ext cx="3989704" cy="2056130"/>
          </a:xfrm>
          <a:custGeom>
            <a:avLst/>
            <a:gdLst/>
            <a:ahLst/>
            <a:cxnLst/>
            <a:rect l="l" t="t" r="r" b="b"/>
            <a:pathLst>
              <a:path w="3989704" h="2056130">
                <a:moveTo>
                  <a:pt x="3989591" y="0"/>
                </a:moveTo>
                <a:lnTo>
                  <a:pt x="0" y="0"/>
                </a:lnTo>
                <a:lnTo>
                  <a:pt x="0" y="2005335"/>
                </a:lnTo>
                <a:lnTo>
                  <a:pt x="4008" y="2025059"/>
                </a:lnTo>
                <a:lnTo>
                  <a:pt x="14922" y="2041212"/>
                </a:lnTo>
                <a:lnTo>
                  <a:pt x="31075" y="2052126"/>
                </a:lnTo>
                <a:lnTo>
                  <a:pt x="50799" y="2056134"/>
                </a:lnTo>
                <a:lnTo>
                  <a:pt x="3938791" y="2056134"/>
                </a:lnTo>
                <a:lnTo>
                  <a:pt x="3958516" y="2052126"/>
                </a:lnTo>
                <a:lnTo>
                  <a:pt x="3974669" y="2041212"/>
                </a:lnTo>
                <a:lnTo>
                  <a:pt x="3985583" y="2025059"/>
                </a:lnTo>
                <a:lnTo>
                  <a:pt x="3989591" y="2005335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933930"/>
            <a:ext cx="0" cy="1980564"/>
          </a:xfrm>
          <a:custGeom>
            <a:avLst/>
            <a:gdLst/>
            <a:ahLst/>
            <a:cxnLst/>
            <a:rect l="l" t="t" r="r" b="b"/>
            <a:pathLst>
              <a:path h="1980564">
                <a:moveTo>
                  <a:pt x="0" y="1980147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92123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90853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786" y="89583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786" y="876781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47294" y="867143"/>
            <a:ext cx="3184525" cy="2078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10" dirty="0">
                <a:latin typeface="Courier New"/>
                <a:cs typeface="Courier New"/>
              </a:rPr>
              <a:t>Algorithm:</a:t>
            </a:r>
            <a:endParaRPr sz="10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 marR="2498725">
              <a:lnSpc>
                <a:spcPct val="102699"/>
              </a:lnSpc>
            </a:pPr>
            <a:r>
              <a:rPr sz="1050" spc="-10" dirty="0">
                <a:latin typeface="Courier New"/>
                <a:cs typeface="Courier New"/>
              </a:rPr>
              <a:t>While(1)  begin</a:t>
            </a:r>
            <a:endParaRPr sz="1050" dirty="0">
              <a:latin typeface="Courier New"/>
              <a:cs typeface="Courier New"/>
            </a:endParaRPr>
          </a:p>
          <a:p>
            <a:pPr marL="178435" marR="836294">
              <a:lnSpc>
                <a:spcPct val="102600"/>
              </a:lnSpc>
            </a:pPr>
            <a:r>
              <a:rPr sz="1050" spc="-10" dirty="0">
                <a:latin typeface="Courier New"/>
                <a:cs typeface="Courier New"/>
              </a:rPr>
              <a:t>get command-line from user  assemble command args  duplicate current</a:t>
            </a:r>
            <a:r>
              <a:rPr sz="1050" spc="5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process</a:t>
            </a:r>
            <a:endParaRPr sz="1050" dirty="0">
              <a:latin typeface="Courier New"/>
              <a:cs typeface="Courier New"/>
            </a:endParaRPr>
          </a:p>
          <a:p>
            <a:pPr marL="178435" marR="5080">
              <a:lnSpc>
                <a:spcPct val="102699"/>
              </a:lnSpc>
            </a:pPr>
            <a:r>
              <a:rPr sz="1050" spc="-10" dirty="0">
                <a:latin typeface="Courier New"/>
                <a:cs typeface="Courier New"/>
              </a:rPr>
              <a:t>child should exec to the new program  if (foreground execution)</a:t>
            </a:r>
            <a:r>
              <a:rPr sz="1050" spc="10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then</a:t>
            </a:r>
            <a:endParaRPr sz="1050" dirty="0">
              <a:latin typeface="Courier New"/>
              <a:cs typeface="Courier New"/>
            </a:endParaRPr>
          </a:p>
          <a:p>
            <a:pPr marL="344805" marR="5080">
              <a:lnSpc>
                <a:spcPct val="102600"/>
              </a:lnSpc>
            </a:pPr>
            <a:r>
              <a:rPr sz="1050" spc="-10" dirty="0">
                <a:latin typeface="Courier New"/>
                <a:cs typeface="Courier New"/>
              </a:rPr>
              <a:t>parent process waits for its child  to</a:t>
            </a:r>
            <a:r>
              <a:rPr sz="1050" spc="-3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terminate</a:t>
            </a:r>
            <a:endParaRPr sz="1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spc="-10" dirty="0">
                <a:latin typeface="Courier New"/>
                <a:cs typeface="Courier New"/>
              </a:rPr>
              <a:t>end</a:t>
            </a:r>
            <a:endParaRPr sz="1050" dirty="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III</a:t>
            </a:r>
            <a:endParaRPr spc="-5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2399295" y="3325810"/>
            <a:ext cx="1420673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EC06AC0B-9CA0-4689-8541-CE662932DA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8993301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0800" y="7627"/>
            <a:ext cx="1238250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0" marR="5080" indent="-83185" algn="r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Differentiating a</a:t>
            </a:r>
            <a:r>
              <a:rPr sz="600" b="1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process:</a:t>
            </a:r>
            <a:r>
              <a:rPr sz="600" b="1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exec()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Changing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directories:</a:t>
            </a:r>
            <a:r>
              <a:rPr sz="600" b="1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chdir()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System scheduling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priority</a:t>
            </a:r>
            <a:endParaRPr sz="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</a:t>
            </a:r>
            <a:r>
              <a:rPr sz="600" b="1" spc="-9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groups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3666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36666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7" y="440448"/>
            <a:ext cx="360689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spc="15" dirty="0">
                <a:solidFill>
                  <a:srgbClr val="FFFFFF"/>
                </a:solidFill>
                <a:latin typeface="Arial"/>
                <a:cs typeface="Arial"/>
              </a:rPr>
              <a:t>More example code for process control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84047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194" y="845261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993" y="2895028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35286" y="2882328"/>
            <a:ext cx="114299" cy="1142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793" y="2933128"/>
            <a:ext cx="3837191" cy="6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786" y="895830"/>
            <a:ext cx="50799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786" y="946630"/>
            <a:ext cx="50799" cy="194839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7389" y="883348"/>
            <a:ext cx="3989704" cy="2056130"/>
          </a:xfrm>
          <a:custGeom>
            <a:avLst/>
            <a:gdLst/>
            <a:ahLst/>
            <a:cxnLst/>
            <a:rect l="l" t="t" r="r" b="b"/>
            <a:pathLst>
              <a:path w="3989704" h="2056130">
                <a:moveTo>
                  <a:pt x="3989591" y="0"/>
                </a:moveTo>
                <a:lnTo>
                  <a:pt x="0" y="0"/>
                </a:lnTo>
                <a:lnTo>
                  <a:pt x="0" y="2005335"/>
                </a:lnTo>
                <a:lnTo>
                  <a:pt x="4008" y="2025059"/>
                </a:lnTo>
                <a:lnTo>
                  <a:pt x="14922" y="2041212"/>
                </a:lnTo>
                <a:lnTo>
                  <a:pt x="31075" y="2052126"/>
                </a:lnTo>
                <a:lnTo>
                  <a:pt x="50799" y="2056134"/>
                </a:lnTo>
                <a:lnTo>
                  <a:pt x="3938791" y="2056134"/>
                </a:lnTo>
                <a:lnTo>
                  <a:pt x="3958516" y="2052126"/>
                </a:lnTo>
                <a:lnTo>
                  <a:pt x="3974669" y="2041212"/>
                </a:lnTo>
                <a:lnTo>
                  <a:pt x="3985583" y="2025059"/>
                </a:lnTo>
                <a:lnTo>
                  <a:pt x="3989591" y="2005335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933930"/>
            <a:ext cx="0" cy="1980564"/>
          </a:xfrm>
          <a:custGeom>
            <a:avLst/>
            <a:gdLst/>
            <a:ahLst/>
            <a:cxnLst/>
            <a:rect l="l" t="t" r="r" b="b"/>
            <a:pathLst>
              <a:path h="1980564">
                <a:moveTo>
                  <a:pt x="0" y="1980147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92123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90853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786" y="89583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786" y="876781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47294" y="867143"/>
            <a:ext cx="3184525" cy="2077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900" dirty="0" err="1">
                <a:latin typeface="Courier New"/>
                <a:cs typeface="Courier New"/>
              </a:rPr>
              <a:t>fork_example.c</a:t>
            </a:r>
            <a:endParaRPr lang="en-US"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900" dirty="0">
                <a:latin typeface="Courier New"/>
                <a:cs typeface="Courier New"/>
              </a:rPr>
              <a:t>Exec-</a:t>
            </a:r>
            <a:r>
              <a:rPr lang="en-US" sz="900" dirty="0" err="1">
                <a:latin typeface="Courier New"/>
                <a:cs typeface="Courier New"/>
              </a:rPr>
              <a:t>example.c</a:t>
            </a:r>
            <a:endParaRPr lang="en-US"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900" dirty="0" err="1">
                <a:latin typeface="Courier New"/>
                <a:cs typeface="Courier New"/>
              </a:rPr>
              <a:t>Execv-example.c</a:t>
            </a:r>
            <a:endParaRPr lang="en-US"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900" dirty="0" err="1">
                <a:latin typeface="Courier New"/>
                <a:cs typeface="Courier New"/>
              </a:rPr>
              <a:t>Myecho.c</a:t>
            </a:r>
            <a:endParaRPr lang="en-US"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900" dirty="0">
                <a:latin typeface="Courier New"/>
                <a:cs typeface="Courier New"/>
              </a:rPr>
              <a:t>runls3.c</a:t>
            </a:r>
          </a:p>
          <a:p>
            <a:pPr marL="12700">
              <a:lnSpc>
                <a:spcPct val="100000"/>
              </a:lnSpc>
            </a:pPr>
            <a:r>
              <a:rPr lang="en-US" sz="900" dirty="0" err="1">
                <a:latin typeface="Courier New"/>
                <a:cs typeface="Courier New"/>
              </a:rPr>
              <a:t>Docommand.c</a:t>
            </a:r>
            <a:endParaRPr lang="en-US"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lang="en-US"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900" dirty="0" err="1">
                <a:latin typeface="Courier New"/>
                <a:cs typeface="Courier New"/>
              </a:rPr>
              <a:t>Smallsh.h</a:t>
            </a:r>
            <a:endParaRPr lang="en-US"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900" dirty="0" err="1">
                <a:latin typeface="Courier New"/>
                <a:cs typeface="Courier New"/>
              </a:rPr>
              <a:t>Proc_line.c</a:t>
            </a:r>
            <a:r>
              <a:rPr lang="en-US" sz="900" dirty="0">
                <a:latin typeface="Courier New"/>
                <a:cs typeface="Courier New"/>
              </a:rPr>
              <a:t> </a:t>
            </a:r>
            <a:r>
              <a:rPr lang="en-US" sz="400" dirty="0">
                <a:latin typeface="Courier New"/>
                <a:cs typeface="Courier New"/>
              </a:rPr>
              <a:t>(b 18, b41)</a:t>
            </a:r>
            <a:endParaRPr lang="en-US"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900" dirty="0" err="1">
                <a:latin typeface="Courier New"/>
                <a:cs typeface="Courier New"/>
              </a:rPr>
              <a:t>Userin.c</a:t>
            </a:r>
            <a:endParaRPr lang="en-US"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900" dirty="0" err="1">
                <a:latin typeface="Courier New"/>
                <a:cs typeface="Courier New"/>
              </a:rPr>
              <a:t>Runcommand.c</a:t>
            </a:r>
            <a:endParaRPr lang="en-US"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900" dirty="0" err="1">
                <a:latin typeface="Courier New"/>
                <a:cs typeface="Courier New"/>
              </a:rPr>
              <a:t>Main_smallsh.c</a:t>
            </a:r>
            <a:r>
              <a:rPr lang="en-US" sz="900" dirty="0">
                <a:latin typeface="Courier New"/>
                <a:cs typeface="Courier New"/>
              </a:rPr>
              <a:t> </a:t>
            </a:r>
            <a:r>
              <a:rPr lang="en-US" sz="300" dirty="0">
                <a:latin typeface="Courier New"/>
                <a:cs typeface="Courier New"/>
              </a:rPr>
              <a:t>(b 11, check </a:t>
            </a:r>
            <a:r>
              <a:rPr lang="en-US" sz="300" dirty="0" err="1">
                <a:latin typeface="Courier New"/>
                <a:cs typeface="Courier New"/>
              </a:rPr>
              <a:t>inpbuf</a:t>
            </a:r>
            <a:r>
              <a:rPr lang="en-US" sz="300" dirty="0">
                <a:latin typeface="Courier New"/>
                <a:cs typeface="Courier New"/>
              </a:rPr>
              <a:t> </a:t>
            </a:r>
            <a:r>
              <a:rPr lang="en-US" sz="300" dirty="0" err="1">
                <a:latin typeface="Courier New"/>
                <a:cs typeface="Courier New"/>
              </a:rPr>
              <a:t>tokbuf</a:t>
            </a:r>
            <a:r>
              <a:rPr lang="en-US" sz="300" dirty="0">
                <a:latin typeface="Courier New"/>
                <a:cs typeface="Courier New"/>
              </a:rPr>
              <a:t>)</a:t>
            </a:r>
            <a:endParaRPr lang="en-US"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lang="en-US"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lang="en-US"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sz="900" dirty="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III</a:t>
            </a:r>
            <a:endParaRPr spc="-5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2399295" y="3325810"/>
            <a:ext cx="1420673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EC06AC0B-9CA0-4689-8541-CE662932DA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2311732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3666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053" y="535615"/>
            <a:ext cx="2901315" cy="60325"/>
          </a:xfrm>
          <a:custGeom>
            <a:avLst/>
            <a:gdLst/>
            <a:ahLst/>
            <a:cxnLst/>
            <a:rect l="l" t="t" r="r" b="b"/>
            <a:pathLst>
              <a:path w="2901315" h="60325">
                <a:moveTo>
                  <a:pt x="36940" y="0"/>
                </a:moveTo>
                <a:lnTo>
                  <a:pt x="22596" y="2915"/>
                </a:lnTo>
                <a:lnTo>
                  <a:pt x="10851" y="10851"/>
                </a:lnTo>
                <a:lnTo>
                  <a:pt x="2914" y="22597"/>
                </a:lnTo>
                <a:lnTo>
                  <a:pt x="0" y="36940"/>
                </a:lnTo>
                <a:lnTo>
                  <a:pt x="0" y="59906"/>
                </a:lnTo>
                <a:lnTo>
                  <a:pt x="2901111" y="59906"/>
                </a:lnTo>
                <a:lnTo>
                  <a:pt x="2901111" y="36940"/>
                </a:lnTo>
                <a:lnTo>
                  <a:pt x="2878513" y="2914"/>
                </a:lnTo>
                <a:lnTo>
                  <a:pt x="36940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9994" y="802822"/>
            <a:ext cx="73880" cy="73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77990" y="793587"/>
            <a:ext cx="83115" cy="831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6934" y="830527"/>
            <a:ext cx="2790290" cy="461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24165" y="572381"/>
            <a:ext cx="36940" cy="738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24165" y="609322"/>
            <a:ext cx="36940" cy="193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053" y="567919"/>
            <a:ext cx="2901315" cy="272415"/>
          </a:xfrm>
          <a:custGeom>
            <a:avLst/>
            <a:gdLst/>
            <a:ahLst/>
            <a:cxnLst/>
            <a:rect l="l" t="t" r="r" b="b"/>
            <a:pathLst>
              <a:path w="2901315" h="272415">
                <a:moveTo>
                  <a:pt x="2901111" y="0"/>
                </a:moveTo>
                <a:lnTo>
                  <a:pt x="0" y="0"/>
                </a:lnTo>
                <a:lnTo>
                  <a:pt x="0" y="234903"/>
                </a:lnTo>
                <a:lnTo>
                  <a:pt x="2914" y="249246"/>
                </a:lnTo>
                <a:lnTo>
                  <a:pt x="10851" y="260992"/>
                </a:lnTo>
                <a:lnTo>
                  <a:pt x="22596" y="268928"/>
                </a:lnTo>
                <a:lnTo>
                  <a:pt x="36940" y="271843"/>
                </a:lnTo>
                <a:lnTo>
                  <a:pt x="2864171" y="271843"/>
                </a:lnTo>
                <a:lnTo>
                  <a:pt x="2878514" y="268928"/>
                </a:lnTo>
                <a:lnTo>
                  <a:pt x="2890260" y="260992"/>
                </a:lnTo>
                <a:lnTo>
                  <a:pt x="2898196" y="249246"/>
                </a:lnTo>
                <a:lnTo>
                  <a:pt x="2901111" y="234903"/>
                </a:lnTo>
                <a:lnTo>
                  <a:pt x="290111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24165" y="600087"/>
            <a:ext cx="0" cy="217170"/>
          </a:xfrm>
          <a:custGeom>
            <a:avLst/>
            <a:gdLst/>
            <a:ahLst/>
            <a:cxnLst/>
            <a:rect l="l" t="t" r="r" b="b"/>
            <a:pathLst>
              <a:path h="217169">
                <a:moveTo>
                  <a:pt x="0" y="216588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24165" y="590852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234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24165" y="581617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234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24165" y="572382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234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4165" y="558529"/>
            <a:ext cx="0" cy="13970"/>
          </a:xfrm>
          <a:custGeom>
            <a:avLst/>
            <a:gdLst/>
            <a:ahLst/>
            <a:cxnLst/>
            <a:rect l="l" t="t" r="r" b="b"/>
            <a:pathLst>
              <a:path h="13970">
                <a:moveTo>
                  <a:pt x="0" y="13852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3053" y="950242"/>
            <a:ext cx="2901315" cy="142240"/>
          </a:xfrm>
          <a:custGeom>
            <a:avLst/>
            <a:gdLst/>
            <a:ahLst/>
            <a:cxnLst/>
            <a:rect l="l" t="t" r="r" b="b"/>
            <a:pathLst>
              <a:path w="2901315" h="142240">
                <a:moveTo>
                  <a:pt x="36940" y="0"/>
                </a:moveTo>
                <a:lnTo>
                  <a:pt x="22596" y="2915"/>
                </a:lnTo>
                <a:lnTo>
                  <a:pt x="10851" y="10851"/>
                </a:lnTo>
                <a:lnTo>
                  <a:pt x="2914" y="22597"/>
                </a:lnTo>
                <a:lnTo>
                  <a:pt x="0" y="36940"/>
                </a:lnTo>
                <a:lnTo>
                  <a:pt x="0" y="141914"/>
                </a:lnTo>
                <a:lnTo>
                  <a:pt x="2901111" y="141914"/>
                </a:lnTo>
                <a:lnTo>
                  <a:pt x="2901111" y="36940"/>
                </a:lnTo>
                <a:lnTo>
                  <a:pt x="2878513" y="2914"/>
                </a:lnTo>
                <a:lnTo>
                  <a:pt x="36940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3054" y="1082949"/>
            <a:ext cx="2901111" cy="368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9994" y="2271529"/>
            <a:ext cx="73880" cy="73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77990" y="2262294"/>
            <a:ext cx="83115" cy="831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6934" y="2299234"/>
            <a:ext cx="2790290" cy="461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24165" y="982409"/>
            <a:ext cx="36940" cy="738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24165" y="1019350"/>
            <a:ext cx="36940" cy="12521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3053" y="1115158"/>
            <a:ext cx="2901315" cy="1193800"/>
          </a:xfrm>
          <a:custGeom>
            <a:avLst/>
            <a:gdLst/>
            <a:ahLst/>
            <a:cxnLst/>
            <a:rect l="l" t="t" r="r" b="b"/>
            <a:pathLst>
              <a:path w="2901315" h="1193800">
                <a:moveTo>
                  <a:pt x="2901111" y="0"/>
                </a:moveTo>
                <a:lnTo>
                  <a:pt x="0" y="0"/>
                </a:lnTo>
                <a:lnTo>
                  <a:pt x="0" y="1156371"/>
                </a:lnTo>
                <a:lnTo>
                  <a:pt x="2914" y="1170714"/>
                </a:lnTo>
                <a:lnTo>
                  <a:pt x="10851" y="1182460"/>
                </a:lnTo>
                <a:lnTo>
                  <a:pt x="22596" y="1190396"/>
                </a:lnTo>
                <a:lnTo>
                  <a:pt x="36940" y="1193311"/>
                </a:lnTo>
                <a:lnTo>
                  <a:pt x="2864171" y="1193311"/>
                </a:lnTo>
                <a:lnTo>
                  <a:pt x="2878514" y="1190396"/>
                </a:lnTo>
                <a:lnTo>
                  <a:pt x="2890260" y="1182460"/>
                </a:lnTo>
                <a:lnTo>
                  <a:pt x="2898196" y="1170714"/>
                </a:lnTo>
                <a:lnTo>
                  <a:pt x="2901111" y="1156371"/>
                </a:lnTo>
                <a:lnTo>
                  <a:pt x="290111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24165" y="1010115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4">
                <a:moveTo>
                  <a:pt x="0" y="1275266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24165" y="100088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234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24165" y="991645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234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24165" y="98241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234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24165" y="968558"/>
            <a:ext cx="0" cy="13970"/>
          </a:xfrm>
          <a:custGeom>
            <a:avLst/>
            <a:gdLst/>
            <a:ahLst/>
            <a:cxnLst/>
            <a:rect l="l" t="t" r="r" b="b"/>
            <a:pathLst>
              <a:path h="13969">
                <a:moveTo>
                  <a:pt x="0" y="13852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5263" y="1142654"/>
            <a:ext cx="55853" cy="558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5263" y="1392915"/>
            <a:ext cx="55853" cy="558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5263" y="1643166"/>
            <a:ext cx="55853" cy="558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5263" y="1893418"/>
            <a:ext cx="55853" cy="558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3053" y="2418948"/>
            <a:ext cx="2901315" cy="60325"/>
          </a:xfrm>
          <a:custGeom>
            <a:avLst/>
            <a:gdLst/>
            <a:ahLst/>
            <a:cxnLst/>
            <a:rect l="l" t="t" r="r" b="b"/>
            <a:pathLst>
              <a:path w="2901315" h="60325">
                <a:moveTo>
                  <a:pt x="36940" y="0"/>
                </a:moveTo>
                <a:lnTo>
                  <a:pt x="22596" y="2915"/>
                </a:lnTo>
                <a:lnTo>
                  <a:pt x="10851" y="10851"/>
                </a:lnTo>
                <a:lnTo>
                  <a:pt x="2914" y="22597"/>
                </a:lnTo>
                <a:lnTo>
                  <a:pt x="0" y="36940"/>
                </a:lnTo>
                <a:lnTo>
                  <a:pt x="0" y="59906"/>
                </a:lnTo>
                <a:lnTo>
                  <a:pt x="2901111" y="59906"/>
                </a:lnTo>
                <a:lnTo>
                  <a:pt x="2901111" y="36940"/>
                </a:lnTo>
                <a:lnTo>
                  <a:pt x="2878513" y="2914"/>
                </a:lnTo>
                <a:lnTo>
                  <a:pt x="36940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9994" y="3186668"/>
            <a:ext cx="73880" cy="73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77990" y="3177433"/>
            <a:ext cx="83115" cy="831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6934" y="3214373"/>
            <a:ext cx="2790290" cy="461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24165" y="2455718"/>
            <a:ext cx="36940" cy="738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24165" y="2492658"/>
            <a:ext cx="36940" cy="69401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3053" y="2451256"/>
            <a:ext cx="2901315" cy="772795"/>
          </a:xfrm>
          <a:custGeom>
            <a:avLst/>
            <a:gdLst/>
            <a:ahLst/>
            <a:cxnLst/>
            <a:rect l="l" t="t" r="r" b="b"/>
            <a:pathLst>
              <a:path w="2901315" h="772794">
                <a:moveTo>
                  <a:pt x="2901111" y="0"/>
                </a:moveTo>
                <a:lnTo>
                  <a:pt x="0" y="0"/>
                </a:lnTo>
                <a:lnTo>
                  <a:pt x="0" y="735412"/>
                </a:lnTo>
                <a:lnTo>
                  <a:pt x="2914" y="749755"/>
                </a:lnTo>
                <a:lnTo>
                  <a:pt x="10851" y="761501"/>
                </a:lnTo>
                <a:lnTo>
                  <a:pt x="22596" y="769437"/>
                </a:lnTo>
                <a:lnTo>
                  <a:pt x="36940" y="772352"/>
                </a:lnTo>
                <a:lnTo>
                  <a:pt x="2864171" y="772352"/>
                </a:lnTo>
                <a:lnTo>
                  <a:pt x="2878514" y="769437"/>
                </a:lnTo>
                <a:lnTo>
                  <a:pt x="2890260" y="761501"/>
                </a:lnTo>
                <a:lnTo>
                  <a:pt x="2898196" y="749755"/>
                </a:lnTo>
                <a:lnTo>
                  <a:pt x="2901111" y="735412"/>
                </a:lnTo>
                <a:lnTo>
                  <a:pt x="290111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24165" y="2483423"/>
            <a:ext cx="0" cy="717550"/>
          </a:xfrm>
          <a:custGeom>
            <a:avLst/>
            <a:gdLst/>
            <a:ahLst/>
            <a:cxnLst/>
            <a:rect l="l" t="t" r="r" b="b"/>
            <a:pathLst>
              <a:path h="717550">
                <a:moveTo>
                  <a:pt x="0" y="717097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24165" y="2474188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234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24165" y="2464953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234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24165" y="2455718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234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24165" y="2441866"/>
            <a:ext cx="0" cy="13970"/>
          </a:xfrm>
          <a:custGeom>
            <a:avLst/>
            <a:gdLst/>
            <a:ahLst/>
            <a:cxnLst/>
            <a:rect l="l" t="t" r="r" b="b"/>
            <a:pathLst>
              <a:path h="13969">
                <a:moveTo>
                  <a:pt x="0" y="13852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47294" y="7627"/>
            <a:ext cx="2814320" cy="33418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8820" marR="957580" indent="-83185" algn="r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Differentiating a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process:</a:t>
            </a: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Courier New"/>
                <a:cs typeface="Courier New"/>
              </a:rPr>
              <a:t>exec()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Changing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directories:</a:t>
            </a:r>
            <a:r>
              <a:rPr sz="600" b="1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chdir()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System scheduling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priority</a:t>
            </a:r>
            <a:endParaRPr sz="600" dirty="0">
              <a:latin typeface="Arial"/>
              <a:cs typeface="Arial"/>
            </a:endParaRPr>
          </a:p>
          <a:p>
            <a:pPr marL="312420" algn="ctr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</a:t>
            </a:r>
            <a:r>
              <a:rPr sz="600" b="1" spc="-9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groups</a:t>
            </a:r>
            <a:endParaRPr sz="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 dirty="0">
              <a:latin typeface="Times New Roman"/>
              <a:cs typeface="Times New Roman"/>
            </a:endParaRPr>
          </a:p>
          <a:p>
            <a:pPr marL="12700" marR="5080">
              <a:lnSpc>
                <a:spcPct val="102600"/>
              </a:lnSpc>
              <a:spcBef>
                <a:spcPts val="405"/>
              </a:spcBef>
            </a:pPr>
            <a:r>
              <a:rPr sz="800" spc="-5" dirty="0">
                <a:latin typeface="Arial"/>
                <a:cs typeface="Arial"/>
              </a:rPr>
              <a:t>The </a:t>
            </a:r>
            <a:r>
              <a:rPr sz="800" spc="-5" dirty="0">
                <a:latin typeface="Courier New"/>
                <a:cs typeface="Courier New"/>
              </a:rPr>
              <a:t>exec()</a:t>
            </a:r>
            <a:r>
              <a:rPr sz="800" spc="-250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Arial"/>
                <a:cs typeface="Arial"/>
              </a:rPr>
              <a:t>family </a:t>
            </a:r>
            <a:r>
              <a:rPr sz="800" spc="-5" dirty="0">
                <a:latin typeface="Arial"/>
                <a:cs typeface="Arial"/>
              </a:rPr>
              <a:t>of system calls </a:t>
            </a:r>
            <a:r>
              <a:rPr sz="800" spc="-10" dirty="0">
                <a:latin typeface="Arial"/>
                <a:cs typeface="Arial"/>
              </a:rPr>
              <a:t>allows </a:t>
            </a:r>
            <a:r>
              <a:rPr sz="800" spc="-5" dirty="0">
                <a:latin typeface="Arial"/>
                <a:cs typeface="Arial"/>
              </a:rPr>
              <a:t>a process to replace  its current </a:t>
            </a:r>
            <a:r>
              <a:rPr sz="800" spc="-10" dirty="0">
                <a:latin typeface="Arial"/>
                <a:cs typeface="Arial"/>
              </a:rPr>
              <a:t>code, </a:t>
            </a:r>
            <a:r>
              <a:rPr sz="800" spc="-5" dirty="0">
                <a:latin typeface="Arial"/>
                <a:cs typeface="Arial"/>
              </a:rPr>
              <a:t>data and </a:t>
            </a:r>
            <a:r>
              <a:rPr sz="800" spc="-10" dirty="0">
                <a:latin typeface="Arial"/>
                <a:cs typeface="Arial"/>
              </a:rPr>
              <a:t>stack </a:t>
            </a:r>
            <a:r>
              <a:rPr sz="800" spc="-5" dirty="0">
                <a:latin typeface="Arial"/>
                <a:cs typeface="Arial"/>
              </a:rPr>
              <a:t>with those of another</a:t>
            </a:r>
            <a:r>
              <a:rPr sz="800" spc="3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program.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Synopsis</a:t>
            </a:r>
            <a:endParaRPr sz="800" dirty="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204"/>
              </a:spcBef>
            </a:pPr>
            <a:r>
              <a:rPr sz="800" spc="-5" dirty="0">
                <a:latin typeface="Courier New"/>
                <a:cs typeface="Courier New"/>
              </a:rPr>
              <a:t>int exec</a:t>
            </a:r>
            <a:r>
              <a:rPr sz="800" spc="-5" dirty="0">
                <a:highlight>
                  <a:srgbClr val="FFFF00"/>
                </a:highlight>
                <a:latin typeface="Courier New"/>
                <a:cs typeface="Courier New"/>
              </a:rPr>
              <a:t>l</a:t>
            </a:r>
            <a:r>
              <a:rPr sz="800" spc="-5" dirty="0">
                <a:latin typeface="Courier New"/>
                <a:cs typeface="Courier New"/>
              </a:rPr>
              <a:t>(const char </a:t>
            </a:r>
            <a:r>
              <a:rPr sz="1200" spc="-7" baseline="-10416" dirty="0">
                <a:latin typeface="Courier New"/>
                <a:cs typeface="Courier New"/>
              </a:rPr>
              <a:t>*</a:t>
            </a:r>
            <a:r>
              <a:rPr sz="800" spc="-5" dirty="0">
                <a:latin typeface="Courier New"/>
                <a:cs typeface="Courier New"/>
              </a:rPr>
              <a:t>path</a:t>
            </a:r>
            <a:r>
              <a:rPr lang="en-US" sz="800" spc="-5" dirty="0">
                <a:latin typeface="Courier New"/>
                <a:cs typeface="Courier New"/>
              </a:rPr>
              <a:t>name</a:t>
            </a:r>
            <a:r>
              <a:rPr sz="800" spc="-5" dirty="0">
                <a:latin typeface="Courier New"/>
                <a:cs typeface="Courier New"/>
              </a:rPr>
              <a:t>, [const</a:t>
            </a:r>
            <a:r>
              <a:rPr sz="800" spc="-7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char</a:t>
            </a:r>
            <a:endParaRPr sz="800" dirty="0">
              <a:latin typeface="Courier New"/>
              <a:cs typeface="Courier New"/>
            </a:endParaRPr>
          </a:p>
          <a:p>
            <a:pPr marL="213995">
              <a:lnSpc>
                <a:spcPct val="100000"/>
              </a:lnSpc>
              <a:spcBef>
                <a:spcPts val="25"/>
              </a:spcBef>
            </a:pPr>
            <a:r>
              <a:rPr sz="1200" spc="-7" baseline="-10416" dirty="0">
                <a:latin typeface="Courier New"/>
                <a:cs typeface="Courier New"/>
              </a:rPr>
              <a:t>*</a:t>
            </a:r>
            <a:r>
              <a:rPr sz="800" i="1" spc="-5" dirty="0">
                <a:latin typeface="Arial"/>
                <a:cs typeface="Arial"/>
              </a:rPr>
              <a:t>arg</a:t>
            </a:r>
            <a:r>
              <a:rPr sz="825" i="1" spc="-7" baseline="-15151" dirty="0">
                <a:latin typeface="Arial"/>
                <a:cs typeface="Arial"/>
              </a:rPr>
              <a:t>i </a:t>
            </a:r>
            <a:r>
              <a:rPr sz="800" spc="5" dirty="0">
                <a:latin typeface="Courier New"/>
                <a:cs typeface="Courier New"/>
              </a:rPr>
              <a:t>,]</a:t>
            </a:r>
            <a:r>
              <a:rPr sz="825" spc="7" baseline="30303" dirty="0">
                <a:latin typeface="Goudy Stout"/>
                <a:cs typeface="Goudy Stout"/>
              </a:rPr>
              <a:t>+</a:t>
            </a:r>
            <a:r>
              <a:rPr sz="825" spc="135" baseline="30303" dirty="0">
                <a:latin typeface="Goudy Stout"/>
                <a:cs typeface="Goudy Stout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NULL)</a:t>
            </a:r>
            <a:endParaRPr sz="800" dirty="0">
              <a:latin typeface="Courier New"/>
              <a:cs typeface="Courier New"/>
            </a:endParaRPr>
          </a:p>
          <a:p>
            <a:pPr marL="213995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latin typeface="Courier New"/>
                <a:cs typeface="Courier New"/>
              </a:rPr>
              <a:t>int exec</a:t>
            </a:r>
            <a:r>
              <a:rPr sz="800" spc="-5" dirty="0">
                <a:highlight>
                  <a:srgbClr val="FFFF00"/>
                </a:highlight>
                <a:latin typeface="Courier New"/>
                <a:cs typeface="Courier New"/>
              </a:rPr>
              <a:t>lp</a:t>
            </a:r>
            <a:r>
              <a:rPr sz="800" spc="-5" dirty="0">
                <a:latin typeface="Courier New"/>
                <a:cs typeface="Courier New"/>
              </a:rPr>
              <a:t>(const char </a:t>
            </a:r>
            <a:r>
              <a:rPr sz="1200" spc="-7" baseline="-10416" dirty="0">
                <a:latin typeface="Courier New"/>
                <a:cs typeface="Courier New"/>
              </a:rPr>
              <a:t>*</a:t>
            </a:r>
            <a:r>
              <a:rPr sz="800" spc="-5" dirty="0">
                <a:latin typeface="Courier New"/>
                <a:cs typeface="Courier New"/>
              </a:rPr>
              <a:t>path</a:t>
            </a:r>
            <a:r>
              <a:rPr lang="en-US" sz="800" spc="-5" dirty="0">
                <a:latin typeface="Courier New"/>
                <a:cs typeface="Courier New"/>
              </a:rPr>
              <a:t>name</a:t>
            </a:r>
            <a:r>
              <a:rPr sz="800" spc="-5" dirty="0">
                <a:latin typeface="Courier New"/>
                <a:cs typeface="Courier New"/>
              </a:rPr>
              <a:t>, [const</a:t>
            </a:r>
            <a:r>
              <a:rPr sz="800" spc="-7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char</a:t>
            </a:r>
            <a:r>
              <a:rPr lang="en-US" sz="800" spc="-5" dirty="0">
                <a:latin typeface="Courier New"/>
                <a:cs typeface="Courier New"/>
              </a:rPr>
              <a:t> </a:t>
            </a:r>
            <a:r>
              <a:rPr sz="1200" spc="-7" baseline="-10416" dirty="0">
                <a:latin typeface="Courier New"/>
                <a:cs typeface="Courier New"/>
              </a:rPr>
              <a:t>*</a:t>
            </a:r>
            <a:r>
              <a:rPr sz="800" i="1" spc="-5" dirty="0">
                <a:latin typeface="Arial"/>
                <a:cs typeface="Arial"/>
              </a:rPr>
              <a:t>arg</a:t>
            </a:r>
            <a:r>
              <a:rPr sz="825" i="1" spc="-7" baseline="-15151" dirty="0">
                <a:latin typeface="Arial"/>
                <a:cs typeface="Arial"/>
              </a:rPr>
              <a:t>i </a:t>
            </a:r>
            <a:r>
              <a:rPr sz="800" spc="5" dirty="0">
                <a:latin typeface="Courier New"/>
                <a:cs typeface="Courier New"/>
              </a:rPr>
              <a:t>,]</a:t>
            </a:r>
            <a:r>
              <a:rPr sz="825" spc="7" baseline="30303" dirty="0">
                <a:latin typeface="Goudy Stout"/>
                <a:cs typeface="Goudy Stout"/>
              </a:rPr>
              <a:t>+</a:t>
            </a:r>
            <a:r>
              <a:rPr sz="825" spc="135" baseline="30303" dirty="0">
                <a:latin typeface="Goudy Stout"/>
                <a:cs typeface="Goudy Stout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NULL)</a:t>
            </a:r>
            <a:endParaRPr sz="800" dirty="0">
              <a:latin typeface="Courier New"/>
              <a:cs typeface="Courier New"/>
            </a:endParaRPr>
          </a:p>
          <a:p>
            <a:pPr marL="213995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latin typeface="Courier New"/>
                <a:cs typeface="Courier New"/>
              </a:rPr>
              <a:t>int exec</a:t>
            </a:r>
            <a:r>
              <a:rPr sz="800" spc="-5" dirty="0">
                <a:highlight>
                  <a:srgbClr val="008080"/>
                </a:highlight>
                <a:latin typeface="Courier New"/>
                <a:cs typeface="Courier New"/>
              </a:rPr>
              <a:t>v</a:t>
            </a:r>
            <a:r>
              <a:rPr sz="800" spc="-5" dirty="0">
                <a:latin typeface="Courier New"/>
                <a:cs typeface="Courier New"/>
              </a:rPr>
              <a:t>(const char </a:t>
            </a:r>
            <a:r>
              <a:rPr sz="1200" spc="-7" baseline="-10416" dirty="0">
                <a:latin typeface="Courier New"/>
                <a:cs typeface="Courier New"/>
              </a:rPr>
              <a:t>*</a:t>
            </a:r>
            <a:r>
              <a:rPr lang="en-US" sz="1200" spc="-7" baseline="-10416" dirty="0">
                <a:latin typeface="Courier New"/>
                <a:cs typeface="Courier New"/>
              </a:rPr>
              <a:t>filename</a:t>
            </a:r>
            <a:r>
              <a:rPr sz="800" spc="-5" dirty="0">
                <a:latin typeface="Courier New"/>
                <a:cs typeface="Courier New"/>
              </a:rPr>
              <a:t>, const</a:t>
            </a:r>
            <a:r>
              <a:rPr sz="800" spc="-8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char</a:t>
            </a:r>
            <a:endParaRPr sz="800" dirty="0">
              <a:latin typeface="Courier New"/>
              <a:cs typeface="Courier New"/>
            </a:endParaRPr>
          </a:p>
          <a:p>
            <a:pPr marL="213995">
              <a:lnSpc>
                <a:spcPct val="100000"/>
              </a:lnSpc>
              <a:spcBef>
                <a:spcPts val="25"/>
              </a:spcBef>
            </a:pPr>
            <a:r>
              <a:rPr sz="1200" spc="-7" baseline="-10416" dirty="0">
                <a:latin typeface="Courier New"/>
                <a:cs typeface="Courier New"/>
              </a:rPr>
              <a:t>*</a:t>
            </a:r>
            <a:r>
              <a:rPr sz="800" spc="-5" dirty="0">
                <a:latin typeface="Courier New"/>
                <a:cs typeface="Courier New"/>
              </a:rPr>
              <a:t>argv[])</a:t>
            </a:r>
            <a:endParaRPr sz="800" dirty="0">
              <a:latin typeface="Courier New"/>
              <a:cs typeface="Courier New"/>
            </a:endParaRPr>
          </a:p>
          <a:p>
            <a:pPr marL="213995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latin typeface="Courier New"/>
                <a:cs typeface="Courier New"/>
              </a:rPr>
              <a:t>int exec</a:t>
            </a:r>
            <a:r>
              <a:rPr sz="800" spc="-5" dirty="0">
                <a:highlight>
                  <a:srgbClr val="008080"/>
                </a:highlight>
                <a:latin typeface="Courier New"/>
                <a:cs typeface="Courier New"/>
              </a:rPr>
              <a:t>vp</a:t>
            </a:r>
            <a:r>
              <a:rPr sz="800" spc="-5" dirty="0">
                <a:latin typeface="Courier New"/>
                <a:cs typeface="Courier New"/>
              </a:rPr>
              <a:t>(const char </a:t>
            </a:r>
            <a:r>
              <a:rPr sz="1200" spc="-7" baseline="-10416" dirty="0">
                <a:latin typeface="Courier New"/>
                <a:cs typeface="Courier New"/>
              </a:rPr>
              <a:t>*</a:t>
            </a:r>
            <a:r>
              <a:rPr lang="en-US" sz="1200" spc="-7" baseline="-10416" dirty="0">
                <a:latin typeface="Courier New"/>
                <a:cs typeface="Courier New"/>
              </a:rPr>
              <a:t>filename</a:t>
            </a:r>
            <a:r>
              <a:rPr sz="800" spc="-5" dirty="0">
                <a:latin typeface="Courier New"/>
                <a:cs typeface="Courier New"/>
              </a:rPr>
              <a:t>, const</a:t>
            </a:r>
            <a:r>
              <a:rPr sz="800" spc="-7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char</a:t>
            </a:r>
            <a:endParaRPr sz="800" dirty="0">
              <a:latin typeface="Courier New"/>
              <a:cs typeface="Courier New"/>
            </a:endParaRPr>
          </a:p>
          <a:p>
            <a:pPr marL="213995">
              <a:lnSpc>
                <a:spcPct val="100000"/>
              </a:lnSpc>
              <a:spcBef>
                <a:spcPts val="25"/>
              </a:spcBef>
            </a:pPr>
            <a:r>
              <a:rPr sz="1200" spc="-7" baseline="-10416" dirty="0">
                <a:latin typeface="Courier New"/>
                <a:cs typeface="Courier New"/>
              </a:rPr>
              <a:t>*</a:t>
            </a:r>
            <a:r>
              <a:rPr sz="800" spc="-5" dirty="0">
                <a:latin typeface="Courier New"/>
                <a:cs typeface="Courier New"/>
              </a:rPr>
              <a:t>argv[])</a:t>
            </a:r>
            <a:endParaRPr sz="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800" spc="-5" dirty="0">
                <a:latin typeface="Arial"/>
                <a:cs typeface="Arial"/>
              </a:rPr>
              <a:t>where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i</a:t>
            </a:r>
            <a:r>
              <a:rPr sz="800" i="1" spc="60" dirty="0">
                <a:latin typeface="Arial"/>
                <a:cs typeface="Arial"/>
              </a:rPr>
              <a:t> </a:t>
            </a:r>
            <a:r>
              <a:rPr sz="800" spc="-20" dirty="0">
                <a:latin typeface="Lucida Sans Unicode"/>
                <a:cs typeface="Lucida Sans Unicode"/>
              </a:rPr>
              <a:t>=</a:t>
            </a:r>
            <a:r>
              <a:rPr sz="800" spc="-40" dirty="0">
                <a:latin typeface="Lucida Sans Unicode"/>
                <a:cs typeface="Lucida Sans Unicode"/>
              </a:rPr>
              <a:t> </a:t>
            </a:r>
            <a:r>
              <a:rPr sz="800" spc="-5" dirty="0">
                <a:latin typeface="Arial"/>
                <a:cs typeface="Arial"/>
              </a:rPr>
              <a:t>0</a:t>
            </a:r>
            <a:r>
              <a:rPr sz="800" i="1" spc="-5" dirty="0">
                <a:latin typeface="Arial"/>
                <a:cs typeface="Arial"/>
              </a:rPr>
              <a:t>,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.</a:t>
            </a:r>
            <a:r>
              <a:rPr sz="800" i="1" spc="-95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.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.</a:t>
            </a:r>
            <a:r>
              <a:rPr sz="800" i="1" spc="-95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,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n</a:t>
            </a:r>
            <a:r>
              <a:rPr sz="800" i="1" spc="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and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25" spc="30" baseline="30303" dirty="0">
                <a:latin typeface="Goudy Stout"/>
                <a:cs typeface="Goudy Stout"/>
              </a:rPr>
              <a:t>+</a:t>
            </a:r>
            <a:r>
              <a:rPr sz="825" spc="-37" baseline="30303" dirty="0">
                <a:latin typeface="Goudy Stout"/>
                <a:cs typeface="Goudy Stout"/>
              </a:rPr>
              <a:t> </a:t>
            </a:r>
            <a:r>
              <a:rPr sz="800" spc="-5" dirty="0">
                <a:latin typeface="Arial"/>
                <a:cs typeface="Arial"/>
              </a:rPr>
              <a:t>means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one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or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more</a:t>
            </a:r>
            <a:r>
              <a:rPr sz="800" spc="-10" dirty="0">
                <a:latin typeface="Arial"/>
                <a:cs typeface="Arial"/>
              </a:rPr>
              <a:t> times.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marR="160020">
              <a:lnSpc>
                <a:spcPct val="102600"/>
              </a:lnSpc>
            </a:pPr>
            <a:r>
              <a:rPr sz="800" spc="-5" dirty="0">
                <a:latin typeface="Arial"/>
                <a:cs typeface="Arial"/>
              </a:rPr>
              <a:t>The </a:t>
            </a:r>
            <a:r>
              <a:rPr sz="800" spc="-10" dirty="0">
                <a:latin typeface="Arial"/>
                <a:cs typeface="Arial"/>
              </a:rPr>
              <a:t>difference between </a:t>
            </a:r>
            <a:r>
              <a:rPr sz="800" spc="-5" dirty="0">
                <a:latin typeface="Arial"/>
                <a:cs typeface="Arial"/>
              </a:rPr>
              <a:t>these 4 system calls has to do with  syntax.</a:t>
            </a:r>
            <a:endParaRPr sz="800" dirty="0">
              <a:latin typeface="Arial"/>
              <a:cs typeface="Arial"/>
            </a:endParaRPr>
          </a:p>
          <a:p>
            <a:pPr marL="12700" marR="166370">
              <a:lnSpc>
                <a:spcPct val="102600"/>
              </a:lnSpc>
            </a:pPr>
            <a:r>
              <a:rPr sz="800" spc="-5" dirty="0">
                <a:latin typeface="Courier New"/>
                <a:cs typeface="Courier New"/>
              </a:rPr>
              <a:t>exec</a:t>
            </a:r>
            <a:r>
              <a:rPr sz="800" spc="-5" dirty="0">
                <a:highlight>
                  <a:srgbClr val="FFFF00"/>
                </a:highlight>
                <a:latin typeface="Courier New"/>
                <a:cs typeface="Courier New"/>
              </a:rPr>
              <a:t>l</a:t>
            </a:r>
            <a:r>
              <a:rPr sz="800" spc="-5" dirty="0">
                <a:latin typeface="Courier New"/>
                <a:cs typeface="Courier New"/>
              </a:rPr>
              <a:t>()</a:t>
            </a:r>
            <a:r>
              <a:rPr sz="800" spc="-26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Arial"/>
                <a:cs typeface="Arial"/>
              </a:rPr>
              <a:t>and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exec</a:t>
            </a:r>
            <a:r>
              <a:rPr sz="800" spc="-5" dirty="0">
                <a:highlight>
                  <a:srgbClr val="008080"/>
                </a:highlight>
                <a:latin typeface="Courier New"/>
                <a:cs typeface="Courier New"/>
              </a:rPr>
              <a:t>v</a:t>
            </a:r>
            <a:r>
              <a:rPr sz="800" spc="-5" dirty="0">
                <a:latin typeface="Courier New"/>
                <a:cs typeface="Courier New"/>
              </a:rPr>
              <a:t>()</a:t>
            </a:r>
            <a:r>
              <a:rPr sz="800" spc="-26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Arial"/>
                <a:cs typeface="Arial"/>
              </a:rPr>
              <a:t>require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the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whole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pathname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of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the  </a:t>
            </a:r>
            <a:r>
              <a:rPr sz="800" spc="-15" dirty="0">
                <a:latin typeface="Arial"/>
                <a:cs typeface="Arial"/>
              </a:rPr>
              <a:t>executable </a:t>
            </a:r>
            <a:r>
              <a:rPr sz="800" spc="-10" dirty="0">
                <a:latin typeface="Arial"/>
                <a:cs typeface="Arial"/>
              </a:rPr>
              <a:t>program </a:t>
            </a:r>
            <a:r>
              <a:rPr sz="800" spc="-5" dirty="0">
                <a:latin typeface="Arial"/>
                <a:cs typeface="Arial"/>
              </a:rPr>
              <a:t>to be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supplied.</a:t>
            </a:r>
            <a:endParaRPr sz="800" dirty="0">
              <a:latin typeface="Arial"/>
              <a:cs typeface="Arial"/>
            </a:endParaRPr>
          </a:p>
          <a:p>
            <a:pPr marL="12700" marR="69850">
              <a:lnSpc>
                <a:spcPct val="102600"/>
              </a:lnSpc>
            </a:pPr>
            <a:r>
              <a:rPr sz="800" spc="-5" dirty="0">
                <a:latin typeface="Courier New"/>
                <a:cs typeface="Courier New"/>
              </a:rPr>
              <a:t>exec</a:t>
            </a:r>
            <a:r>
              <a:rPr sz="800" spc="-5" dirty="0">
                <a:highlight>
                  <a:srgbClr val="FFFF00"/>
                </a:highlight>
                <a:latin typeface="Courier New"/>
                <a:cs typeface="Courier New"/>
              </a:rPr>
              <a:t>lp</a:t>
            </a:r>
            <a:r>
              <a:rPr sz="800" spc="-5" dirty="0">
                <a:latin typeface="Courier New"/>
                <a:cs typeface="Courier New"/>
              </a:rPr>
              <a:t>()</a:t>
            </a:r>
            <a:r>
              <a:rPr sz="800" spc="-26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Arial"/>
                <a:cs typeface="Arial"/>
              </a:rPr>
              <a:t>and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exec</a:t>
            </a:r>
            <a:r>
              <a:rPr sz="800" spc="-5" dirty="0">
                <a:highlight>
                  <a:srgbClr val="008080"/>
                </a:highlight>
                <a:latin typeface="Courier New"/>
                <a:cs typeface="Courier New"/>
              </a:rPr>
              <a:t>vp</a:t>
            </a:r>
            <a:r>
              <a:rPr sz="800" spc="-5" dirty="0">
                <a:latin typeface="Courier New"/>
                <a:cs typeface="Courier New"/>
              </a:rPr>
              <a:t>()</a:t>
            </a:r>
            <a:r>
              <a:rPr sz="800" spc="-26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Arial"/>
                <a:cs typeface="Arial"/>
              </a:rPr>
              <a:t>use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the</a:t>
            </a:r>
            <a:r>
              <a:rPr sz="800" spc="-10" dirty="0">
                <a:latin typeface="Arial"/>
                <a:cs typeface="Arial"/>
              </a:rPr>
              <a:t> variable </a:t>
            </a:r>
            <a:r>
              <a:rPr sz="800" spc="-5" dirty="0">
                <a:latin typeface="Arial"/>
                <a:cs typeface="Arial"/>
              </a:rPr>
              <a:t>$</a:t>
            </a:r>
            <a:r>
              <a:rPr sz="800" spc="-5" dirty="0">
                <a:latin typeface="Courier New"/>
                <a:cs typeface="Courier New"/>
              </a:rPr>
              <a:t>PATH</a:t>
            </a:r>
            <a:r>
              <a:rPr sz="800" spc="-26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Arial"/>
                <a:cs typeface="Arial"/>
              </a:rPr>
              <a:t>to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find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the  </a:t>
            </a:r>
            <a:r>
              <a:rPr sz="800" spc="-10" dirty="0">
                <a:latin typeface="Arial"/>
                <a:cs typeface="Arial"/>
              </a:rPr>
              <a:t>program.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III</a:t>
            </a:r>
            <a:endParaRPr spc="-5" dirty="0"/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3535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0CEDE8AD-39E7-4253-8C65-7830590A25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3666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053" y="535615"/>
            <a:ext cx="2901315" cy="60325"/>
          </a:xfrm>
          <a:custGeom>
            <a:avLst/>
            <a:gdLst/>
            <a:ahLst/>
            <a:cxnLst/>
            <a:rect l="l" t="t" r="r" b="b"/>
            <a:pathLst>
              <a:path w="2901315" h="60325">
                <a:moveTo>
                  <a:pt x="36940" y="0"/>
                </a:moveTo>
                <a:lnTo>
                  <a:pt x="22596" y="2915"/>
                </a:lnTo>
                <a:lnTo>
                  <a:pt x="10851" y="10851"/>
                </a:lnTo>
                <a:lnTo>
                  <a:pt x="2914" y="22597"/>
                </a:lnTo>
                <a:lnTo>
                  <a:pt x="0" y="36940"/>
                </a:lnTo>
                <a:lnTo>
                  <a:pt x="0" y="59906"/>
                </a:lnTo>
                <a:lnTo>
                  <a:pt x="2901111" y="59906"/>
                </a:lnTo>
                <a:lnTo>
                  <a:pt x="2901111" y="36940"/>
                </a:lnTo>
                <a:lnTo>
                  <a:pt x="2878513" y="2914"/>
                </a:lnTo>
                <a:lnTo>
                  <a:pt x="36940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9994" y="802822"/>
            <a:ext cx="73880" cy="73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77990" y="793587"/>
            <a:ext cx="83115" cy="831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6934" y="830527"/>
            <a:ext cx="2790290" cy="461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24165" y="572381"/>
            <a:ext cx="36940" cy="738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24165" y="609322"/>
            <a:ext cx="36940" cy="193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4589" y="477982"/>
            <a:ext cx="2901315" cy="272415"/>
          </a:xfrm>
          <a:custGeom>
            <a:avLst/>
            <a:gdLst/>
            <a:ahLst/>
            <a:cxnLst/>
            <a:rect l="l" t="t" r="r" b="b"/>
            <a:pathLst>
              <a:path w="2901315" h="272415">
                <a:moveTo>
                  <a:pt x="2901111" y="0"/>
                </a:moveTo>
                <a:lnTo>
                  <a:pt x="0" y="0"/>
                </a:lnTo>
                <a:lnTo>
                  <a:pt x="0" y="234903"/>
                </a:lnTo>
                <a:lnTo>
                  <a:pt x="2914" y="249246"/>
                </a:lnTo>
                <a:lnTo>
                  <a:pt x="10851" y="260992"/>
                </a:lnTo>
                <a:lnTo>
                  <a:pt x="22596" y="268928"/>
                </a:lnTo>
                <a:lnTo>
                  <a:pt x="36940" y="271843"/>
                </a:lnTo>
                <a:lnTo>
                  <a:pt x="2864171" y="271843"/>
                </a:lnTo>
                <a:lnTo>
                  <a:pt x="2878514" y="268928"/>
                </a:lnTo>
                <a:lnTo>
                  <a:pt x="2890260" y="260992"/>
                </a:lnTo>
                <a:lnTo>
                  <a:pt x="2898196" y="249246"/>
                </a:lnTo>
                <a:lnTo>
                  <a:pt x="2901111" y="234903"/>
                </a:lnTo>
                <a:lnTo>
                  <a:pt x="290111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r>
              <a:rPr lang="en-US" sz="1100" b="1" u="sng" dirty="0"/>
              <a:t>Ignore the yellow ones for this course</a:t>
            </a:r>
            <a:endParaRPr sz="1100" b="1" u="sng" dirty="0"/>
          </a:p>
        </p:txBody>
      </p:sp>
      <p:sp>
        <p:nvSpPr>
          <p:cNvPr id="11" name="object 11"/>
          <p:cNvSpPr/>
          <p:nvPr/>
        </p:nvSpPr>
        <p:spPr>
          <a:xfrm>
            <a:off x="3224165" y="600087"/>
            <a:ext cx="0" cy="217170"/>
          </a:xfrm>
          <a:custGeom>
            <a:avLst/>
            <a:gdLst/>
            <a:ahLst/>
            <a:cxnLst/>
            <a:rect l="l" t="t" r="r" b="b"/>
            <a:pathLst>
              <a:path h="217169">
                <a:moveTo>
                  <a:pt x="0" y="216588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24165" y="590852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234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24165" y="581617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234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24165" y="572382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234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4165" y="558529"/>
            <a:ext cx="0" cy="13970"/>
          </a:xfrm>
          <a:custGeom>
            <a:avLst/>
            <a:gdLst/>
            <a:ahLst/>
            <a:cxnLst/>
            <a:rect l="l" t="t" r="r" b="b"/>
            <a:pathLst>
              <a:path h="13970">
                <a:moveTo>
                  <a:pt x="0" y="13852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3053" y="950242"/>
            <a:ext cx="2901315" cy="142240"/>
          </a:xfrm>
          <a:custGeom>
            <a:avLst/>
            <a:gdLst/>
            <a:ahLst/>
            <a:cxnLst/>
            <a:rect l="l" t="t" r="r" b="b"/>
            <a:pathLst>
              <a:path w="2901315" h="142240">
                <a:moveTo>
                  <a:pt x="36940" y="0"/>
                </a:moveTo>
                <a:lnTo>
                  <a:pt x="22596" y="2915"/>
                </a:lnTo>
                <a:lnTo>
                  <a:pt x="10851" y="10851"/>
                </a:lnTo>
                <a:lnTo>
                  <a:pt x="2914" y="22597"/>
                </a:lnTo>
                <a:lnTo>
                  <a:pt x="0" y="36940"/>
                </a:lnTo>
                <a:lnTo>
                  <a:pt x="0" y="141914"/>
                </a:lnTo>
                <a:lnTo>
                  <a:pt x="2901111" y="141914"/>
                </a:lnTo>
                <a:lnTo>
                  <a:pt x="2901111" y="36940"/>
                </a:lnTo>
                <a:lnTo>
                  <a:pt x="2878513" y="2914"/>
                </a:lnTo>
                <a:lnTo>
                  <a:pt x="36940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3054" y="1082949"/>
            <a:ext cx="2901111" cy="368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9994" y="2271529"/>
            <a:ext cx="73880" cy="73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77990" y="2262294"/>
            <a:ext cx="83115" cy="831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6934" y="2299234"/>
            <a:ext cx="2790290" cy="461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24165" y="982409"/>
            <a:ext cx="36940" cy="738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24165" y="1019350"/>
            <a:ext cx="36940" cy="12521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3053" y="1115158"/>
            <a:ext cx="2901315" cy="1193800"/>
          </a:xfrm>
          <a:custGeom>
            <a:avLst/>
            <a:gdLst/>
            <a:ahLst/>
            <a:cxnLst/>
            <a:rect l="l" t="t" r="r" b="b"/>
            <a:pathLst>
              <a:path w="2901315" h="1193800">
                <a:moveTo>
                  <a:pt x="2901111" y="0"/>
                </a:moveTo>
                <a:lnTo>
                  <a:pt x="0" y="0"/>
                </a:lnTo>
                <a:lnTo>
                  <a:pt x="0" y="1156371"/>
                </a:lnTo>
                <a:lnTo>
                  <a:pt x="2914" y="1170714"/>
                </a:lnTo>
                <a:lnTo>
                  <a:pt x="10851" y="1182460"/>
                </a:lnTo>
                <a:lnTo>
                  <a:pt x="22596" y="1190396"/>
                </a:lnTo>
                <a:lnTo>
                  <a:pt x="36940" y="1193311"/>
                </a:lnTo>
                <a:lnTo>
                  <a:pt x="2864171" y="1193311"/>
                </a:lnTo>
                <a:lnTo>
                  <a:pt x="2878514" y="1190396"/>
                </a:lnTo>
                <a:lnTo>
                  <a:pt x="2890260" y="1182460"/>
                </a:lnTo>
                <a:lnTo>
                  <a:pt x="2898196" y="1170714"/>
                </a:lnTo>
                <a:lnTo>
                  <a:pt x="2901111" y="1156371"/>
                </a:lnTo>
                <a:lnTo>
                  <a:pt x="290111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24165" y="1010115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4">
                <a:moveTo>
                  <a:pt x="0" y="1275266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24165" y="100088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234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24165" y="991645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234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24165" y="98241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234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24165" y="968558"/>
            <a:ext cx="0" cy="13970"/>
          </a:xfrm>
          <a:custGeom>
            <a:avLst/>
            <a:gdLst/>
            <a:ahLst/>
            <a:cxnLst/>
            <a:rect l="l" t="t" r="r" b="b"/>
            <a:pathLst>
              <a:path h="13969">
                <a:moveTo>
                  <a:pt x="0" y="13852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5263" y="1142654"/>
            <a:ext cx="55853" cy="558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5263" y="1392915"/>
            <a:ext cx="55853" cy="558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5263" y="1643166"/>
            <a:ext cx="55853" cy="558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5263" y="1893418"/>
            <a:ext cx="55853" cy="558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3053" y="2418948"/>
            <a:ext cx="2901315" cy="60325"/>
          </a:xfrm>
          <a:custGeom>
            <a:avLst/>
            <a:gdLst/>
            <a:ahLst/>
            <a:cxnLst/>
            <a:rect l="l" t="t" r="r" b="b"/>
            <a:pathLst>
              <a:path w="2901315" h="60325">
                <a:moveTo>
                  <a:pt x="36940" y="0"/>
                </a:moveTo>
                <a:lnTo>
                  <a:pt x="22596" y="2915"/>
                </a:lnTo>
                <a:lnTo>
                  <a:pt x="10851" y="10851"/>
                </a:lnTo>
                <a:lnTo>
                  <a:pt x="2914" y="22597"/>
                </a:lnTo>
                <a:lnTo>
                  <a:pt x="0" y="36940"/>
                </a:lnTo>
                <a:lnTo>
                  <a:pt x="0" y="59906"/>
                </a:lnTo>
                <a:lnTo>
                  <a:pt x="2901111" y="59906"/>
                </a:lnTo>
                <a:lnTo>
                  <a:pt x="2901111" y="36940"/>
                </a:lnTo>
                <a:lnTo>
                  <a:pt x="2878513" y="2914"/>
                </a:lnTo>
                <a:lnTo>
                  <a:pt x="36940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9994" y="3186668"/>
            <a:ext cx="73880" cy="73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77990" y="3177433"/>
            <a:ext cx="83115" cy="831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6934" y="3214373"/>
            <a:ext cx="2790290" cy="461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24165" y="2455718"/>
            <a:ext cx="36940" cy="738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24165" y="2492658"/>
            <a:ext cx="36940" cy="69401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3053" y="2451256"/>
            <a:ext cx="2901315" cy="772795"/>
          </a:xfrm>
          <a:custGeom>
            <a:avLst/>
            <a:gdLst/>
            <a:ahLst/>
            <a:cxnLst/>
            <a:rect l="l" t="t" r="r" b="b"/>
            <a:pathLst>
              <a:path w="2901315" h="772794">
                <a:moveTo>
                  <a:pt x="2901111" y="0"/>
                </a:moveTo>
                <a:lnTo>
                  <a:pt x="0" y="0"/>
                </a:lnTo>
                <a:lnTo>
                  <a:pt x="0" y="735412"/>
                </a:lnTo>
                <a:lnTo>
                  <a:pt x="2914" y="749755"/>
                </a:lnTo>
                <a:lnTo>
                  <a:pt x="10851" y="761501"/>
                </a:lnTo>
                <a:lnTo>
                  <a:pt x="22596" y="769437"/>
                </a:lnTo>
                <a:lnTo>
                  <a:pt x="36940" y="772352"/>
                </a:lnTo>
                <a:lnTo>
                  <a:pt x="2864171" y="772352"/>
                </a:lnTo>
                <a:lnTo>
                  <a:pt x="2878514" y="769437"/>
                </a:lnTo>
                <a:lnTo>
                  <a:pt x="2890260" y="761501"/>
                </a:lnTo>
                <a:lnTo>
                  <a:pt x="2898196" y="749755"/>
                </a:lnTo>
                <a:lnTo>
                  <a:pt x="2901111" y="735412"/>
                </a:lnTo>
                <a:lnTo>
                  <a:pt x="290111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24165" y="2483423"/>
            <a:ext cx="0" cy="717550"/>
          </a:xfrm>
          <a:custGeom>
            <a:avLst/>
            <a:gdLst/>
            <a:ahLst/>
            <a:cxnLst/>
            <a:rect l="l" t="t" r="r" b="b"/>
            <a:pathLst>
              <a:path h="717550">
                <a:moveTo>
                  <a:pt x="0" y="717097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24165" y="2474188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234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24165" y="2464953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234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24165" y="2455718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234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24165" y="2441866"/>
            <a:ext cx="0" cy="13970"/>
          </a:xfrm>
          <a:custGeom>
            <a:avLst/>
            <a:gdLst/>
            <a:ahLst/>
            <a:cxnLst/>
            <a:rect l="l" t="t" r="r" b="b"/>
            <a:pathLst>
              <a:path h="13969">
                <a:moveTo>
                  <a:pt x="0" y="13852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47294" y="7627"/>
            <a:ext cx="2814320" cy="51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8820" marR="957580" indent="-83185" algn="r">
              <a:lnSpc>
                <a:spcPct val="107700"/>
              </a:lnSpc>
            </a:pPr>
            <a:r>
              <a:rPr lang="en-CA" sz="600" b="1" spc="-5" dirty="0">
                <a:solidFill>
                  <a:srgbClr val="FFFFFF"/>
                </a:solidFill>
                <a:latin typeface="Arial"/>
                <a:cs typeface="Arial"/>
              </a:rPr>
              <a:t>Differentiating a</a:t>
            </a:r>
            <a:r>
              <a:rPr lang="en-CA" sz="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CA" sz="600" b="1" spc="-5" dirty="0">
                <a:solidFill>
                  <a:srgbClr val="FFFFFF"/>
                </a:solidFill>
                <a:latin typeface="Arial"/>
                <a:cs typeface="Arial"/>
              </a:rPr>
              <a:t>process:</a:t>
            </a:r>
            <a:r>
              <a:rPr lang="en-CA" sz="6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CA" sz="600" spc="-5" dirty="0">
                <a:solidFill>
                  <a:srgbClr val="FFFFFF"/>
                </a:solidFill>
                <a:latin typeface="Courier New"/>
                <a:cs typeface="Courier New"/>
              </a:rPr>
              <a:t>exec()  </a:t>
            </a:r>
            <a:r>
              <a:rPr lang="en-CA" sz="600" b="1" spc="-5" dirty="0">
                <a:solidFill>
                  <a:srgbClr val="7F7F7F"/>
                </a:solidFill>
                <a:latin typeface="Arial"/>
                <a:cs typeface="Arial"/>
              </a:rPr>
              <a:t>Changing</a:t>
            </a:r>
            <a:r>
              <a:rPr lang="en-CA" sz="600" b="1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lang="en-CA" sz="600" b="1" spc="-5" dirty="0">
                <a:solidFill>
                  <a:srgbClr val="7F7F7F"/>
                </a:solidFill>
                <a:latin typeface="Arial"/>
                <a:cs typeface="Arial"/>
              </a:rPr>
              <a:t>directories:</a:t>
            </a:r>
            <a:r>
              <a:rPr lang="en-CA" sz="600" b="1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lang="en-CA" sz="600" spc="-5" dirty="0" err="1">
                <a:solidFill>
                  <a:srgbClr val="7F7F7F"/>
                </a:solidFill>
                <a:latin typeface="Courier New"/>
                <a:cs typeface="Courier New"/>
              </a:rPr>
              <a:t>chdir</a:t>
            </a:r>
            <a:r>
              <a:rPr lang="en-CA" sz="600" spc="-5" dirty="0">
                <a:solidFill>
                  <a:srgbClr val="7F7F7F"/>
                </a:solidFill>
                <a:latin typeface="Courier New"/>
                <a:cs typeface="Courier New"/>
              </a:rPr>
              <a:t>()  </a:t>
            </a:r>
            <a:r>
              <a:rPr lang="en-CA" sz="600" b="1" spc="-5" dirty="0">
                <a:solidFill>
                  <a:srgbClr val="7F7F7F"/>
                </a:solidFill>
                <a:latin typeface="Arial"/>
                <a:cs typeface="Arial"/>
              </a:rPr>
              <a:t>System scheduling</a:t>
            </a:r>
            <a:r>
              <a:rPr lang="en-CA" sz="600" b="1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lang="en-CA" sz="600" b="1" spc="-5" dirty="0">
                <a:solidFill>
                  <a:srgbClr val="7F7F7F"/>
                </a:solidFill>
                <a:latin typeface="Arial"/>
                <a:cs typeface="Arial"/>
              </a:rPr>
              <a:t>priority</a:t>
            </a:r>
            <a:endParaRPr lang="en-CA" sz="600" dirty="0">
              <a:latin typeface="Arial"/>
              <a:cs typeface="Arial"/>
            </a:endParaRPr>
          </a:p>
          <a:p>
            <a:pPr marL="312420" algn="ctr">
              <a:lnSpc>
                <a:spcPct val="100000"/>
              </a:lnSpc>
              <a:spcBef>
                <a:spcPts val="55"/>
              </a:spcBef>
            </a:pPr>
            <a:r>
              <a:rPr lang="en-CA" sz="600" b="1" spc="-5" dirty="0">
                <a:solidFill>
                  <a:srgbClr val="7F7F7F"/>
                </a:solidFill>
                <a:latin typeface="Arial"/>
                <a:cs typeface="Arial"/>
              </a:rPr>
              <a:t>Process</a:t>
            </a:r>
            <a:r>
              <a:rPr lang="en-CA" sz="600" b="1" spc="-9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lang="en-CA" sz="600" b="1" spc="-5" dirty="0">
                <a:solidFill>
                  <a:srgbClr val="7F7F7F"/>
                </a:solidFill>
                <a:latin typeface="Arial"/>
                <a:cs typeface="Arial"/>
              </a:rPr>
              <a:t>groups</a:t>
            </a:r>
            <a:endParaRPr lang="en-CA" sz="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CA" sz="700" dirty="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III</a:t>
            </a:r>
            <a:endParaRPr spc="-5" dirty="0"/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3535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0CEDE8AD-39E7-4253-8C65-7830590A25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</a:t>
            </a:fld>
            <a:endParaRPr lang="en-CA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35173C96-7792-48FC-BAB6-7A093DF754F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649998"/>
            <a:ext cx="4610100" cy="216075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7BF14CB5-7F68-40BD-BE94-90FE0574154B}"/>
              </a:ext>
            </a:extLst>
          </p:cNvPr>
          <p:cNvSpPr txBox="1"/>
          <p:nvPr/>
        </p:nvSpPr>
        <p:spPr>
          <a:xfrm>
            <a:off x="347294" y="2949575"/>
            <a:ext cx="2186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man exec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1239398518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0800" y="7627"/>
            <a:ext cx="1238250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0" marR="5080" indent="-83185" algn="r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Differentiating a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process:</a:t>
            </a: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Courier New"/>
                <a:cs typeface="Courier New"/>
              </a:rPr>
              <a:t>exec()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Changing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directories:</a:t>
            </a:r>
            <a:r>
              <a:rPr sz="600" b="1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chdir()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System scheduling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priority</a:t>
            </a:r>
            <a:endParaRPr sz="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</a:t>
            </a:r>
            <a:r>
              <a:rPr sz="600" b="1" spc="-9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groups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3666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194" y="563245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993" y="1619008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5286" y="1606309"/>
            <a:ext cx="114299" cy="114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793" y="1657108"/>
            <a:ext cx="3837191" cy="63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8786" y="613810"/>
            <a:ext cx="50799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786" y="664610"/>
            <a:ext cx="50799" cy="9543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194" y="1353820"/>
            <a:ext cx="3989704" cy="1062355"/>
          </a:xfrm>
          <a:custGeom>
            <a:avLst/>
            <a:gdLst/>
            <a:ahLst/>
            <a:cxnLst/>
            <a:rect l="l" t="t" r="r" b="b"/>
            <a:pathLst>
              <a:path w="3989704" h="1062355">
                <a:moveTo>
                  <a:pt x="3989591" y="0"/>
                </a:moveTo>
                <a:lnTo>
                  <a:pt x="0" y="0"/>
                </a:lnTo>
                <a:lnTo>
                  <a:pt x="0" y="1011335"/>
                </a:lnTo>
                <a:lnTo>
                  <a:pt x="4008" y="1031059"/>
                </a:lnTo>
                <a:lnTo>
                  <a:pt x="14922" y="1047212"/>
                </a:lnTo>
                <a:lnTo>
                  <a:pt x="31075" y="1058126"/>
                </a:lnTo>
                <a:lnTo>
                  <a:pt x="50799" y="1062135"/>
                </a:lnTo>
                <a:lnTo>
                  <a:pt x="3938791" y="1062134"/>
                </a:lnTo>
                <a:lnTo>
                  <a:pt x="3958516" y="1058126"/>
                </a:lnTo>
                <a:lnTo>
                  <a:pt x="3974669" y="1047212"/>
                </a:lnTo>
                <a:lnTo>
                  <a:pt x="3985583" y="1031059"/>
                </a:lnTo>
                <a:lnTo>
                  <a:pt x="3989591" y="1011335"/>
                </a:lnTo>
                <a:lnTo>
                  <a:pt x="3989591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786" y="651910"/>
            <a:ext cx="0" cy="986155"/>
          </a:xfrm>
          <a:custGeom>
            <a:avLst/>
            <a:gdLst/>
            <a:ahLst/>
            <a:cxnLst/>
            <a:rect l="l" t="t" r="r" b="b"/>
            <a:pathLst>
              <a:path h="986155">
                <a:moveTo>
                  <a:pt x="0" y="986148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786" y="63921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786" y="62651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61381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594761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1007" y="654837"/>
            <a:ext cx="76809" cy="768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1007" y="826909"/>
            <a:ext cx="76809" cy="768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1007" y="998994"/>
            <a:ext cx="76809" cy="768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1007" y="1343139"/>
            <a:ext cx="76809" cy="768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24395" y="1349375"/>
            <a:ext cx="3578225" cy="978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10" dirty="0">
                <a:latin typeface="Arial"/>
                <a:cs typeface="Arial"/>
              </a:rPr>
              <a:t>A </a:t>
            </a:r>
            <a:r>
              <a:rPr sz="1050" spc="-5" dirty="0">
                <a:latin typeface="Arial"/>
                <a:cs typeface="Arial"/>
              </a:rPr>
              <a:t>successful call to </a:t>
            </a:r>
            <a:r>
              <a:rPr sz="1050" spc="-10" dirty="0">
                <a:latin typeface="Courier New"/>
                <a:cs typeface="Courier New"/>
              </a:rPr>
              <a:t>exec()</a:t>
            </a:r>
            <a:r>
              <a:rPr sz="1050" spc="-260" dirty="0">
                <a:latin typeface="Courier New"/>
                <a:cs typeface="Courier New"/>
              </a:rPr>
              <a:t> </a:t>
            </a:r>
            <a:r>
              <a:rPr sz="1050" spc="-20" dirty="0">
                <a:latin typeface="Arial"/>
                <a:cs typeface="Arial"/>
              </a:rPr>
              <a:t>never </a:t>
            </a:r>
            <a:r>
              <a:rPr sz="1050" spc="-5" dirty="0">
                <a:latin typeface="Arial"/>
                <a:cs typeface="Arial"/>
              </a:rPr>
              <a:t>returns.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spc="-10" dirty="0">
                <a:latin typeface="Courier New"/>
                <a:cs typeface="Courier New"/>
              </a:rPr>
              <a:t>exec()</a:t>
            </a:r>
            <a:r>
              <a:rPr sz="1050" spc="-29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returns -1 if not successful.</a:t>
            </a:r>
            <a:endParaRPr sz="105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</a:pPr>
            <a:r>
              <a:rPr sz="1050" spc="-20" dirty="0">
                <a:latin typeface="Arial"/>
                <a:cs typeface="Arial"/>
              </a:rPr>
              <a:t>For </a:t>
            </a:r>
            <a:r>
              <a:rPr sz="1050" spc="-5" dirty="0">
                <a:latin typeface="Arial"/>
                <a:cs typeface="Arial"/>
              </a:rPr>
              <a:t>both </a:t>
            </a:r>
            <a:r>
              <a:rPr sz="1050" spc="-10" dirty="0">
                <a:latin typeface="Courier New"/>
                <a:cs typeface="Courier New"/>
              </a:rPr>
              <a:t>execl() </a:t>
            </a:r>
            <a:r>
              <a:rPr sz="1050" spc="-5" dirty="0">
                <a:latin typeface="Arial"/>
                <a:cs typeface="Arial"/>
              </a:rPr>
              <a:t>and </a:t>
            </a:r>
            <a:r>
              <a:rPr sz="1050" spc="-10" dirty="0">
                <a:latin typeface="Courier New"/>
                <a:cs typeface="Courier New"/>
              </a:rPr>
              <a:t>execlp() </a:t>
            </a:r>
            <a:r>
              <a:rPr sz="1050" i="1" spc="-5" dirty="0">
                <a:latin typeface="Arial"/>
                <a:cs typeface="Arial"/>
              </a:rPr>
              <a:t>arg</a:t>
            </a:r>
            <a:r>
              <a:rPr sz="1200" spc="-7" baseline="-13888" dirty="0">
                <a:latin typeface="Arial"/>
                <a:cs typeface="Arial"/>
              </a:rPr>
              <a:t>0 </a:t>
            </a:r>
            <a:r>
              <a:rPr sz="1050" spc="-10" dirty="0">
                <a:latin typeface="Arial"/>
                <a:cs typeface="Arial"/>
              </a:rPr>
              <a:t>must </a:t>
            </a:r>
            <a:r>
              <a:rPr sz="1050" spc="-5" dirty="0">
                <a:latin typeface="Arial"/>
                <a:cs typeface="Arial"/>
              </a:rPr>
              <a:t>be the</a:t>
            </a:r>
            <a:r>
              <a:rPr lang="en-US" sz="1050" spc="-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name  </a:t>
            </a:r>
            <a:r>
              <a:rPr sz="1050" spc="-5" dirty="0">
                <a:latin typeface="Arial"/>
                <a:cs typeface="Arial"/>
              </a:rPr>
              <a:t>of the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program.</a:t>
            </a:r>
            <a:endParaRPr sz="1050" dirty="0">
              <a:latin typeface="Arial"/>
              <a:cs typeface="Arial"/>
            </a:endParaRPr>
          </a:p>
          <a:p>
            <a:pPr marL="12700" marR="287655">
              <a:lnSpc>
                <a:spcPct val="102600"/>
              </a:lnSpc>
            </a:pPr>
            <a:r>
              <a:rPr sz="1050" spc="-20" dirty="0">
                <a:latin typeface="Arial"/>
                <a:cs typeface="Arial"/>
              </a:rPr>
              <a:t>For </a:t>
            </a:r>
            <a:r>
              <a:rPr sz="1050" spc="-5" dirty="0">
                <a:latin typeface="Arial"/>
                <a:cs typeface="Arial"/>
              </a:rPr>
              <a:t>both </a:t>
            </a:r>
            <a:r>
              <a:rPr sz="1050" spc="-10" dirty="0">
                <a:latin typeface="Courier New"/>
                <a:cs typeface="Courier New"/>
              </a:rPr>
              <a:t>execv() </a:t>
            </a:r>
            <a:r>
              <a:rPr sz="1050" spc="-5" dirty="0">
                <a:latin typeface="Arial"/>
                <a:cs typeface="Arial"/>
              </a:rPr>
              <a:t>and </a:t>
            </a:r>
            <a:r>
              <a:rPr sz="1050" spc="-10" dirty="0">
                <a:latin typeface="Courier New"/>
                <a:cs typeface="Courier New"/>
              </a:rPr>
              <a:t>execvp() </a:t>
            </a:r>
            <a:r>
              <a:rPr sz="1050" i="1" spc="-10" dirty="0">
                <a:latin typeface="Arial"/>
                <a:cs typeface="Arial"/>
              </a:rPr>
              <a:t>arg</a:t>
            </a:r>
            <a:r>
              <a:rPr sz="1050" spc="-10" dirty="0">
                <a:latin typeface="Lucida Sans Unicode"/>
                <a:cs typeface="Lucida Sans Unicode"/>
              </a:rPr>
              <a:t>[</a:t>
            </a:r>
            <a:r>
              <a:rPr sz="1050" spc="-10" dirty="0">
                <a:latin typeface="Arial"/>
                <a:cs typeface="Arial"/>
              </a:rPr>
              <a:t>0</a:t>
            </a:r>
            <a:r>
              <a:rPr sz="1050" spc="-10" dirty="0">
                <a:latin typeface="Lucida Sans Unicode"/>
                <a:cs typeface="Lucida Sans Unicode"/>
              </a:rPr>
              <a:t>] </a:t>
            </a:r>
            <a:r>
              <a:rPr sz="1050" spc="-10" dirty="0">
                <a:latin typeface="Arial"/>
                <a:cs typeface="Arial"/>
              </a:rPr>
              <a:t>must </a:t>
            </a:r>
            <a:r>
              <a:rPr sz="1050" spc="-5" dirty="0">
                <a:latin typeface="Arial"/>
                <a:cs typeface="Arial"/>
              </a:rPr>
              <a:t>be the  </a:t>
            </a:r>
            <a:r>
              <a:rPr sz="1050" spc="-10" dirty="0">
                <a:latin typeface="Arial"/>
                <a:cs typeface="Arial"/>
              </a:rPr>
              <a:t>name </a:t>
            </a:r>
            <a:r>
              <a:rPr sz="1050" spc="-5" dirty="0">
                <a:latin typeface="Arial"/>
                <a:cs typeface="Arial"/>
              </a:rPr>
              <a:t>of the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program.</a:t>
            </a:r>
            <a:r>
              <a:rPr lang="en-CA" sz="1050" spc="-10" dirty="0">
                <a:latin typeface="Arial"/>
                <a:cs typeface="Arial"/>
              </a:rPr>
              <a:t>   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III</a:t>
            </a:r>
            <a:endParaRPr spc="-5" dirty="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2399295" y="3325810"/>
            <a:ext cx="1325231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46F053EB-A729-4BEE-8B70-E3AA03E95A9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0800" y="7627"/>
            <a:ext cx="1238250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0" marR="5080" indent="-83185" algn="r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Differentiating a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process:</a:t>
            </a: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Courier New"/>
                <a:cs typeface="Courier New"/>
              </a:rPr>
              <a:t>exec()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Changing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directories:</a:t>
            </a:r>
            <a:r>
              <a:rPr sz="600" b="1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chdir()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System scheduling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priority</a:t>
            </a:r>
            <a:endParaRPr sz="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</a:t>
            </a:r>
            <a:r>
              <a:rPr sz="600" b="1" spc="-9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groups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3666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36666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440448"/>
            <a:ext cx="307350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 using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0" dirty="0" err="1">
                <a:solidFill>
                  <a:srgbClr val="FFFFFF"/>
                </a:solidFill>
                <a:latin typeface="Courier New"/>
                <a:cs typeface="Courier New"/>
              </a:rPr>
              <a:t>execl</a:t>
            </a:r>
            <a:r>
              <a:rPr lang="en-US" sz="1400" spc="20" dirty="0">
                <a:solidFill>
                  <a:srgbClr val="FFFFFF"/>
                </a:solidFill>
                <a:latin typeface="Courier New"/>
                <a:cs typeface="Courier New"/>
              </a:rPr>
              <a:t> (execl1.c)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84047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851741"/>
            <a:ext cx="3849370" cy="2258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10" dirty="0">
                <a:latin typeface="Courier New"/>
                <a:cs typeface="Courier New"/>
              </a:rPr>
              <a:t>#include</a:t>
            </a:r>
            <a:r>
              <a:rPr sz="600" spc="-60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&lt;unistd.h&gt;</a:t>
            </a:r>
            <a:endParaRPr sz="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spc="10" dirty="0">
                <a:latin typeface="Courier New"/>
                <a:cs typeface="Courier New"/>
              </a:rPr>
              <a:t>#include</a:t>
            </a:r>
            <a:r>
              <a:rPr sz="600" spc="-65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&lt;stdio.h&gt;</a:t>
            </a:r>
            <a:endParaRPr sz="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spc="10" dirty="0">
                <a:latin typeface="Courier New"/>
                <a:cs typeface="Courier New"/>
              </a:rPr>
              <a:t>#include</a:t>
            </a:r>
            <a:r>
              <a:rPr sz="600" spc="-60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&lt;sys/wait.h&gt;</a:t>
            </a:r>
            <a:endParaRPr sz="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spc="10" dirty="0">
                <a:latin typeface="Courier New"/>
                <a:cs typeface="Courier New"/>
              </a:rPr>
              <a:t>#include</a:t>
            </a:r>
            <a:r>
              <a:rPr sz="600" spc="-60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&lt;stdlib.h&gt;</a:t>
            </a:r>
            <a:endParaRPr sz="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50" dirty="0">
              <a:latin typeface="Times New Roman"/>
              <a:cs typeface="Times New Roman"/>
            </a:endParaRPr>
          </a:p>
          <a:p>
            <a:pPr marL="106680" marR="2223770" indent="-94615">
              <a:lnSpc>
                <a:spcPct val="106900"/>
              </a:lnSpc>
            </a:pPr>
            <a:r>
              <a:rPr sz="600" spc="10" dirty="0">
                <a:latin typeface="Courier New"/>
                <a:cs typeface="Courier New"/>
              </a:rPr>
              <a:t>int main(int argc, char</a:t>
            </a:r>
            <a:r>
              <a:rPr sz="900" spc="15" baseline="-9259" dirty="0">
                <a:latin typeface="Courier New"/>
                <a:cs typeface="Courier New"/>
              </a:rPr>
              <a:t>* </a:t>
            </a:r>
            <a:r>
              <a:rPr sz="600" spc="10" dirty="0">
                <a:latin typeface="Courier New"/>
                <a:cs typeface="Courier New"/>
              </a:rPr>
              <a:t>argv[])</a:t>
            </a:r>
            <a:r>
              <a:rPr sz="600" spc="-45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{  int</a:t>
            </a:r>
            <a:r>
              <a:rPr sz="600" spc="-80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pid;</a:t>
            </a:r>
            <a:endParaRPr sz="600" dirty="0">
              <a:latin typeface="Courier New"/>
              <a:cs typeface="Courier New"/>
            </a:endParaRPr>
          </a:p>
          <a:p>
            <a:pPr marL="106680">
              <a:lnSpc>
                <a:spcPct val="100000"/>
              </a:lnSpc>
              <a:spcBef>
                <a:spcPts val="45"/>
              </a:spcBef>
            </a:pPr>
            <a:r>
              <a:rPr sz="600" spc="10" dirty="0">
                <a:latin typeface="Courier New"/>
                <a:cs typeface="Courier New"/>
              </a:rPr>
              <a:t>printf("Before: process id</a:t>
            </a:r>
            <a:r>
              <a:rPr sz="600" spc="-25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%d\n",getpid());</a:t>
            </a:r>
            <a:endParaRPr sz="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00" dirty="0">
              <a:latin typeface="Times New Roman"/>
              <a:cs typeface="Times New Roman"/>
            </a:endParaRPr>
          </a:p>
          <a:p>
            <a:pPr marL="106680">
              <a:lnSpc>
                <a:spcPct val="100000"/>
              </a:lnSpc>
            </a:pPr>
            <a:r>
              <a:rPr sz="600" spc="10" dirty="0">
                <a:latin typeface="Courier New"/>
                <a:cs typeface="Courier New"/>
              </a:rPr>
              <a:t>if ((pid =</a:t>
            </a:r>
            <a:r>
              <a:rPr sz="600" spc="-60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fork())==0){</a:t>
            </a:r>
            <a:endParaRPr sz="600" dirty="0">
              <a:latin typeface="Courier New"/>
              <a:cs typeface="Courier New"/>
            </a:endParaRPr>
          </a:p>
          <a:p>
            <a:pPr marL="295910" marR="1704339">
              <a:lnSpc>
                <a:spcPct val="106900"/>
              </a:lnSpc>
            </a:pPr>
            <a:r>
              <a:rPr sz="600" spc="10" dirty="0">
                <a:latin typeface="Courier New"/>
                <a:cs typeface="Courier New"/>
              </a:rPr>
              <a:t>printf("I am the child</a:t>
            </a:r>
            <a:r>
              <a:rPr sz="600" spc="-35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%d\n",getpid());  sleep(5);</a:t>
            </a:r>
            <a:endParaRPr sz="600" dirty="0">
              <a:latin typeface="Courier New"/>
              <a:cs typeface="Courier New"/>
            </a:endParaRPr>
          </a:p>
          <a:p>
            <a:pPr marL="295910" marR="1090295">
              <a:lnSpc>
                <a:spcPct val="106900"/>
              </a:lnSpc>
            </a:pPr>
            <a:r>
              <a:rPr sz="600" spc="10" dirty="0">
                <a:latin typeface="Courier New"/>
                <a:cs typeface="Courier New"/>
              </a:rPr>
              <a:t>printf("Listing content of current</a:t>
            </a:r>
            <a:r>
              <a:rPr sz="600" spc="-10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directory...\n");  execl("/bin/ls","ls","-l",</a:t>
            </a:r>
            <a:r>
              <a:rPr lang="en-US" sz="600" spc="10" dirty="0">
                <a:latin typeface="Courier New"/>
                <a:cs typeface="Courier New"/>
              </a:rPr>
              <a:t> “-t”, </a:t>
            </a:r>
            <a:r>
              <a:rPr sz="600" spc="10" dirty="0">
                <a:latin typeface="Courier New"/>
                <a:cs typeface="Courier New"/>
              </a:rPr>
              <a:t>(char</a:t>
            </a:r>
            <a:r>
              <a:rPr sz="600" spc="-30" dirty="0">
                <a:latin typeface="Courier New"/>
                <a:cs typeface="Courier New"/>
              </a:rPr>
              <a:t> </a:t>
            </a:r>
            <a:r>
              <a:rPr sz="900" spc="15" baseline="-9259" dirty="0">
                <a:latin typeface="Courier New"/>
                <a:cs typeface="Courier New"/>
              </a:rPr>
              <a:t>*</a:t>
            </a:r>
            <a:r>
              <a:rPr sz="600" spc="10" dirty="0">
                <a:latin typeface="Courier New"/>
                <a:cs typeface="Courier New"/>
              </a:rPr>
              <a:t>)0);</a:t>
            </a:r>
            <a:endParaRPr sz="600" dirty="0">
              <a:latin typeface="Courier New"/>
              <a:cs typeface="Courier New"/>
            </a:endParaRPr>
          </a:p>
          <a:p>
            <a:pPr marL="106680">
              <a:lnSpc>
                <a:spcPct val="100000"/>
              </a:lnSpc>
              <a:spcBef>
                <a:spcPts val="45"/>
              </a:spcBef>
            </a:pPr>
            <a:r>
              <a:rPr sz="600" spc="10" dirty="0">
                <a:latin typeface="Courier New"/>
                <a:cs typeface="Courier New"/>
              </a:rPr>
              <a:t>}</a:t>
            </a:r>
            <a:endParaRPr sz="600" dirty="0">
              <a:latin typeface="Courier New"/>
              <a:cs typeface="Courier New"/>
            </a:endParaRPr>
          </a:p>
          <a:p>
            <a:pPr marL="106680">
              <a:lnSpc>
                <a:spcPct val="100000"/>
              </a:lnSpc>
              <a:spcBef>
                <a:spcPts val="45"/>
              </a:spcBef>
            </a:pPr>
            <a:r>
              <a:rPr sz="600" spc="10" dirty="0">
                <a:latin typeface="Courier New"/>
                <a:cs typeface="Courier New"/>
              </a:rPr>
              <a:t>else{</a:t>
            </a:r>
            <a:endParaRPr sz="600" dirty="0">
              <a:latin typeface="Courier New"/>
              <a:cs typeface="Courier New"/>
            </a:endParaRPr>
          </a:p>
          <a:p>
            <a:pPr marL="295910" marR="1609725">
              <a:lnSpc>
                <a:spcPct val="106900"/>
              </a:lnSpc>
            </a:pPr>
            <a:r>
              <a:rPr sz="600" spc="10" dirty="0">
                <a:latin typeface="Courier New"/>
                <a:cs typeface="Courier New"/>
              </a:rPr>
              <a:t>printf("I am the parent %d\n",</a:t>
            </a:r>
            <a:r>
              <a:rPr sz="600" spc="-30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getpid());  int</a:t>
            </a:r>
            <a:r>
              <a:rPr sz="600" spc="-75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status;</a:t>
            </a:r>
            <a:endParaRPr sz="600" dirty="0">
              <a:latin typeface="Courier New"/>
              <a:cs typeface="Courier New"/>
            </a:endParaRPr>
          </a:p>
          <a:p>
            <a:pPr marL="295910">
              <a:lnSpc>
                <a:spcPct val="100000"/>
              </a:lnSpc>
              <a:spcBef>
                <a:spcPts val="50"/>
              </a:spcBef>
            </a:pPr>
            <a:r>
              <a:rPr sz="600" spc="10" dirty="0">
                <a:latin typeface="Courier New"/>
                <a:cs typeface="Courier New"/>
              </a:rPr>
              <a:t>int term_pid =</a:t>
            </a:r>
            <a:r>
              <a:rPr sz="600" spc="-50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wait(&amp;status);</a:t>
            </a:r>
            <a:endParaRPr sz="600" dirty="0">
              <a:latin typeface="Courier New"/>
              <a:cs typeface="Courier New"/>
            </a:endParaRPr>
          </a:p>
          <a:p>
            <a:pPr marL="295910" marR="5080">
              <a:lnSpc>
                <a:spcPct val="106900"/>
              </a:lnSpc>
            </a:pPr>
            <a:r>
              <a:rPr sz="600" spc="10" dirty="0">
                <a:latin typeface="Courier New"/>
                <a:cs typeface="Courier New"/>
              </a:rPr>
              <a:t>printf("Child %d has listed the content of current directory\n", term_pid);  exit(1);</a:t>
            </a:r>
            <a:endParaRPr sz="600" dirty="0">
              <a:latin typeface="Courier New"/>
              <a:cs typeface="Courier New"/>
            </a:endParaRPr>
          </a:p>
          <a:p>
            <a:pPr marL="106680">
              <a:lnSpc>
                <a:spcPct val="100000"/>
              </a:lnSpc>
              <a:spcBef>
                <a:spcPts val="50"/>
              </a:spcBef>
            </a:pPr>
            <a:r>
              <a:rPr sz="600" spc="10" dirty="0">
                <a:latin typeface="Courier New"/>
                <a:cs typeface="Courier New"/>
              </a:rPr>
              <a:t>}</a:t>
            </a:r>
            <a:endParaRPr sz="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600" spc="10" dirty="0">
                <a:latin typeface="Courier New"/>
                <a:cs typeface="Courier New"/>
              </a:rPr>
              <a:t>}</a:t>
            </a:r>
            <a:endParaRPr sz="6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III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97399F-2B97-450B-8930-944A20D2C2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6</a:t>
            </a:fld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737C781-6BE4-47CB-920A-60239203F261}"/>
                  </a:ext>
                </a:extLst>
              </p14:cNvPr>
              <p14:cNvContentPartPr/>
              <p14:nvPr/>
            </p14:nvContentPartPr>
            <p14:xfrm>
              <a:off x="278640" y="1695240"/>
              <a:ext cx="2160360" cy="1249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737C781-6BE4-47CB-920A-60239203F2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9280" y="1685880"/>
                <a:ext cx="2179080" cy="1268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0800" y="7627"/>
            <a:ext cx="1238250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0" marR="5080" indent="-83185" algn="r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Differentiating a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process:</a:t>
            </a: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Courier New"/>
                <a:cs typeface="Courier New"/>
              </a:rPr>
              <a:t>exec()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Changing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directories:</a:t>
            </a:r>
            <a:r>
              <a:rPr sz="600" b="1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chdir()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System scheduling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priority</a:t>
            </a:r>
            <a:endParaRPr sz="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</a:t>
            </a:r>
            <a:r>
              <a:rPr sz="600" b="1" spc="-9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groups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3666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36666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440448"/>
            <a:ext cx="418660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 using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0" dirty="0" err="1">
                <a:solidFill>
                  <a:srgbClr val="FFFFFF"/>
                </a:solidFill>
                <a:latin typeface="Courier New"/>
                <a:cs typeface="Courier New"/>
              </a:rPr>
              <a:t>execlp</a:t>
            </a:r>
            <a:r>
              <a:rPr lang="en-US" sz="1400" spc="20" dirty="0">
                <a:solidFill>
                  <a:srgbClr val="FFFFFF"/>
                </a:solidFill>
                <a:latin typeface="Courier New"/>
                <a:cs typeface="Courier New"/>
              </a:rPr>
              <a:t> (execlp1.c)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84047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851924"/>
            <a:ext cx="3985260" cy="2138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-10" dirty="0">
                <a:latin typeface="Courier New"/>
                <a:cs typeface="Courier New"/>
              </a:rPr>
              <a:t>#include</a:t>
            </a:r>
            <a:r>
              <a:rPr sz="650" spc="-25" dirty="0">
                <a:latin typeface="Courier New"/>
                <a:cs typeface="Courier New"/>
              </a:rPr>
              <a:t> </a:t>
            </a:r>
            <a:r>
              <a:rPr sz="650" spc="-10" dirty="0">
                <a:latin typeface="Courier New"/>
                <a:cs typeface="Courier New"/>
              </a:rPr>
              <a:t>&lt;unistd.h&gt;</a:t>
            </a:r>
            <a:endParaRPr sz="6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650" spc="-10" dirty="0">
                <a:latin typeface="Courier New"/>
                <a:cs typeface="Courier New"/>
              </a:rPr>
              <a:t>#include</a:t>
            </a:r>
            <a:r>
              <a:rPr sz="650" spc="-30" dirty="0">
                <a:latin typeface="Courier New"/>
                <a:cs typeface="Courier New"/>
              </a:rPr>
              <a:t> </a:t>
            </a:r>
            <a:r>
              <a:rPr sz="650" spc="-10" dirty="0">
                <a:latin typeface="Courier New"/>
                <a:cs typeface="Courier New"/>
              </a:rPr>
              <a:t>&lt;stdio.h&gt;</a:t>
            </a:r>
            <a:endParaRPr sz="6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650" spc="-10" dirty="0">
                <a:latin typeface="Courier New"/>
                <a:cs typeface="Courier New"/>
              </a:rPr>
              <a:t>#include</a:t>
            </a:r>
            <a:r>
              <a:rPr sz="650" spc="-15" dirty="0">
                <a:latin typeface="Courier New"/>
                <a:cs typeface="Courier New"/>
              </a:rPr>
              <a:t> </a:t>
            </a:r>
            <a:r>
              <a:rPr sz="650" spc="-10" dirty="0">
                <a:latin typeface="Courier New"/>
                <a:cs typeface="Courier New"/>
              </a:rPr>
              <a:t>&lt;sys/wait.h&gt;</a:t>
            </a:r>
            <a:endParaRPr sz="6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650" spc="-10" dirty="0">
                <a:latin typeface="Courier New"/>
                <a:cs typeface="Courier New"/>
              </a:rPr>
              <a:t>#include</a:t>
            </a:r>
            <a:r>
              <a:rPr sz="650" spc="-25" dirty="0">
                <a:latin typeface="Courier New"/>
                <a:cs typeface="Courier New"/>
              </a:rPr>
              <a:t> </a:t>
            </a:r>
            <a:r>
              <a:rPr sz="650" spc="-10" dirty="0">
                <a:latin typeface="Courier New"/>
                <a:cs typeface="Courier New"/>
              </a:rPr>
              <a:t>&lt;stdlib.h&gt;</a:t>
            </a:r>
            <a:endParaRPr sz="6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650" dirty="0">
              <a:latin typeface="Times New Roman"/>
              <a:cs typeface="Times New Roman"/>
            </a:endParaRPr>
          </a:p>
          <a:p>
            <a:pPr marL="109855" marR="2302510" indent="-97790">
              <a:lnSpc>
                <a:spcPct val="102200"/>
              </a:lnSpc>
            </a:pPr>
            <a:r>
              <a:rPr sz="650" spc="-10" dirty="0">
                <a:latin typeface="Courier New"/>
                <a:cs typeface="Courier New"/>
              </a:rPr>
              <a:t>int main(int argc, char</a:t>
            </a:r>
            <a:r>
              <a:rPr sz="975" spc="-15" baseline="-8547" dirty="0">
                <a:latin typeface="Courier New"/>
                <a:cs typeface="Courier New"/>
              </a:rPr>
              <a:t>* </a:t>
            </a:r>
            <a:r>
              <a:rPr sz="650" spc="-10" dirty="0">
                <a:latin typeface="Courier New"/>
                <a:cs typeface="Courier New"/>
              </a:rPr>
              <a:t>argv[]) {  int</a:t>
            </a:r>
            <a:r>
              <a:rPr sz="650" spc="-80" dirty="0">
                <a:latin typeface="Courier New"/>
                <a:cs typeface="Courier New"/>
              </a:rPr>
              <a:t> </a:t>
            </a:r>
            <a:r>
              <a:rPr sz="650" spc="-10" dirty="0">
                <a:latin typeface="Courier New"/>
                <a:cs typeface="Courier New"/>
              </a:rPr>
              <a:t>pid;</a:t>
            </a:r>
            <a:endParaRPr sz="650" dirty="0">
              <a:latin typeface="Courier New"/>
              <a:cs typeface="Courier New"/>
            </a:endParaRPr>
          </a:p>
          <a:p>
            <a:pPr marL="109855">
              <a:lnSpc>
                <a:spcPct val="100000"/>
              </a:lnSpc>
              <a:spcBef>
                <a:spcPts val="15"/>
              </a:spcBef>
            </a:pPr>
            <a:r>
              <a:rPr sz="650" spc="-10" dirty="0">
                <a:latin typeface="Courier New"/>
                <a:cs typeface="Courier New"/>
              </a:rPr>
              <a:t>printf("Before: process id</a:t>
            </a:r>
            <a:r>
              <a:rPr sz="650" spc="80" dirty="0">
                <a:latin typeface="Courier New"/>
                <a:cs typeface="Courier New"/>
              </a:rPr>
              <a:t> </a:t>
            </a:r>
            <a:r>
              <a:rPr sz="650" spc="-10" dirty="0">
                <a:latin typeface="Courier New"/>
                <a:cs typeface="Courier New"/>
              </a:rPr>
              <a:t>%d\n",getpid());</a:t>
            </a:r>
            <a:endParaRPr sz="6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00" dirty="0">
              <a:latin typeface="Times New Roman"/>
              <a:cs typeface="Times New Roman"/>
            </a:endParaRPr>
          </a:p>
          <a:p>
            <a:pPr marL="109855">
              <a:lnSpc>
                <a:spcPct val="100000"/>
              </a:lnSpc>
              <a:spcBef>
                <a:spcPts val="5"/>
              </a:spcBef>
            </a:pPr>
            <a:r>
              <a:rPr sz="650" spc="-10" dirty="0">
                <a:latin typeface="Courier New"/>
                <a:cs typeface="Courier New"/>
              </a:rPr>
              <a:t>if ((pid =</a:t>
            </a:r>
            <a:r>
              <a:rPr sz="650" spc="-15" dirty="0">
                <a:latin typeface="Courier New"/>
                <a:cs typeface="Courier New"/>
              </a:rPr>
              <a:t> </a:t>
            </a:r>
            <a:r>
              <a:rPr sz="650" spc="-10" dirty="0">
                <a:latin typeface="Courier New"/>
                <a:cs typeface="Courier New"/>
              </a:rPr>
              <a:t>fork())==0){</a:t>
            </a:r>
            <a:endParaRPr sz="650" dirty="0">
              <a:latin typeface="Courier New"/>
              <a:cs typeface="Courier New"/>
            </a:endParaRPr>
          </a:p>
          <a:p>
            <a:pPr marL="305435" marR="1764664">
              <a:lnSpc>
                <a:spcPct val="102200"/>
              </a:lnSpc>
            </a:pPr>
            <a:r>
              <a:rPr sz="650" spc="-10" dirty="0">
                <a:latin typeface="Courier New"/>
                <a:cs typeface="Courier New"/>
              </a:rPr>
              <a:t>printf("I am the child %d\n",getpid());  sleep(5);</a:t>
            </a:r>
            <a:endParaRPr sz="650" dirty="0">
              <a:latin typeface="Courier New"/>
              <a:cs typeface="Courier New"/>
            </a:endParaRPr>
          </a:p>
          <a:p>
            <a:pPr marL="305435" marR="1129030">
              <a:lnSpc>
                <a:spcPct val="102200"/>
              </a:lnSpc>
            </a:pPr>
            <a:r>
              <a:rPr sz="650" spc="-10" dirty="0">
                <a:latin typeface="Courier New"/>
                <a:cs typeface="Courier New"/>
              </a:rPr>
              <a:t>printf("Listing content of current directory...\n");  execlp("ls","ls","-l",(char</a:t>
            </a:r>
            <a:r>
              <a:rPr sz="650" spc="50" dirty="0">
                <a:latin typeface="Courier New"/>
                <a:cs typeface="Courier New"/>
              </a:rPr>
              <a:t> </a:t>
            </a:r>
            <a:r>
              <a:rPr sz="975" spc="-15" baseline="-8547" dirty="0">
                <a:latin typeface="Courier New"/>
                <a:cs typeface="Courier New"/>
              </a:rPr>
              <a:t>*</a:t>
            </a:r>
            <a:r>
              <a:rPr sz="650" spc="-10" dirty="0">
                <a:latin typeface="Courier New"/>
                <a:cs typeface="Courier New"/>
              </a:rPr>
              <a:t>)0);</a:t>
            </a:r>
            <a:endParaRPr sz="650" dirty="0">
              <a:latin typeface="Courier New"/>
              <a:cs typeface="Courier New"/>
            </a:endParaRPr>
          </a:p>
          <a:p>
            <a:pPr marL="109855">
              <a:lnSpc>
                <a:spcPct val="100000"/>
              </a:lnSpc>
              <a:spcBef>
                <a:spcPts val="15"/>
              </a:spcBef>
            </a:pPr>
            <a:r>
              <a:rPr sz="650" spc="-10" dirty="0">
                <a:latin typeface="Courier New"/>
                <a:cs typeface="Courier New"/>
              </a:rPr>
              <a:t>}</a:t>
            </a:r>
            <a:endParaRPr sz="650" dirty="0">
              <a:latin typeface="Courier New"/>
              <a:cs typeface="Courier New"/>
            </a:endParaRPr>
          </a:p>
          <a:p>
            <a:pPr marL="109855">
              <a:lnSpc>
                <a:spcPct val="100000"/>
              </a:lnSpc>
              <a:spcBef>
                <a:spcPts val="15"/>
              </a:spcBef>
            </a:pPr>
            <a:r>
              <a:rPr sz="650" spc="-10" dirty="0">
                <a:latin typeface="Courier New"/>
                <a:cs typeface="Courier New"/>
              </a:rPr>
              <a:t>else{</a:t>
            </a:r>
            <a:endParaRPr sz="650" dirty="0">
              <a:latin typeface="Courier New"/>
              <a:cs typeface="Courier New"/>
            </a:endParaRPr>
          </a:p>
          <a:p>
            <a:pPr marL="305435" marR="1666875">
              <a:lnSpc>
                <a:spcPct val="102200"/>
              </a:lnSpc>
            </a:pPr>
            <a:r>
              <a:rPr sz="650" spc="-10" dirty="0">
                <a:latin typeface="Courier New"/>
                <a:cs typeface="Courier New"/>
              </a:rPr>
              <a:t>printf("I am the parent %d\n", getpid());  int</a:t>
            </a:r>
            <a:r>
              <a:rPr sz="650" spc="-65" dirty="0">
                <a:latin typeface="Courier New"/>
                <a:cs typeface="Courier New"/>
              </a:rPr>
              <a:t> </a:t>
            </a:r>
            <a:r>
              <a:rPr sz="650" spc="-10" dirty="0">
                <a:latin typeface="Courier New"/>
                <a:cs typeface="Courier New"/>
              </a:rPr>
              <a:t>status;</a:t>
            </a:r>
            <a:endParaRPr sz="650" dirty="0">
              <a:latin typeface="Courier New"/>
              <a:cs typeface="Courier New"/>
            </a:endParaRPr>
          </a:p>
          <a:p>
            <a:pPr marL="305435">
              <a:lnSpc>
                <a:spcPct val="100000"/>
              </a:lnSpc>
              <a:spcBef>
                <a:spcPts val="15"/>
              </a:spcBef>
            </a:pPr>
            <a:r>
              <a:rPr sz="650" spc="-10" dirty="0">
                <a:latin typeface="Courier New"/>
                <a:cs typeface="Courier New"/>
              </a:rPr>
              <a:t>int term_pid =</a:t>
            </a:r>
            <a:r>
              <a:rPr sz="650" spc="15" dirty="0">
                <a:latin typeface="Courier New"/>
                <a:cs typeface="Courier New"/>
              </a:rPr>
              <a:t> </a:t>
            </a:r>
            <a:r>
              <a:rPr sz="650" spc="-10" dirty="0">
                <a:latin typeface="Courier New"/>
                <a:cs typeface="Courier New"/>
              </a:rPr>
              <a:t>wait(&amp;status);</a:t>
            </a:r>
            <a:endParaRPr sz="650" dirty="0">
              <a:latin typeface="Courier New"/>
              <a:cs typeface="Courier New"/>
            </a:endParaRPr>
          </a:p>
          <a:p>
            <a:pPr marL="305435" marR="5080">
              <a:lnSpc>
                <a:spcPct val="102200"/>
              </a:lnSpc>
            </a:pPr>
            <a:r>
              <a:rPr sz="650" spc="-10" dirty="0">
                <a:latin typeface="Courier New"/>
                <a:cs typeface="Courier New"/>
              </a:rPr>
              <a:t>printf("Child %d has listed the content of current directory\n", term_pid);  exit(1);</a:t>
            </a:r>
            <a:endParaRPr sz="65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3615" y="3040198"/>
            <a:ext cx="64135" cy="920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00" dirty="0">
                <a:latin typeface="Courier New"/>
                <a:cs typeface="Courier New"/>
              </a:rPr>
              <a:t>}</a:t>
            </a:r>
            <a:endParaRPr sz="5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294" y="3119190"/>
            <a:ext cx="64135" cy="920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00" dirty="0">
                <a:latin typeface="Courier New"/>
                <a:cs typeface="Courier New"/>
              </a:rPr>
              <a:t>}</a:t>
            </a:r>
            <a:endParaRPr sz="5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III</a:t>
            </a: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2399295" y="3325810"/>
            <a:ext cx="1325231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7858A61-60E7-484F-BE62-3BA3621EFE3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7</a:t>
            </a:fld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C6CD795-4D49-4BDE-81BB-816BB1DB1CC5}"/>
                  </a:ext>
                </a:extLst>
              </p14:cNvPr>
              <p14:cNvContentPartPr/>
              <p14:nvPr/>
            </p14:nvContentPartPr>
            <p14:xfrm>
              <a:off x="1031760" y="2236680"/>
              <a:ext cx="135000" cy="32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C6CD795-4D49-4BDE-81BB-816BB1DB1CC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2400" y="2227320"/>
                <a:ext cx="153720" cy="51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0800" y="7627"/>
            <a:ext cx="1238250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0" marR="5080" indent="-83185" algn="r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Differentiating a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process:</a:t>
            </a: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Courier New"/>
                <a:cs typeface="Courier New"/>
              </a:rPr>
              <a:t>exec()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Changing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directories:</a:t>
            </a:r>
            <a:r>
              <a:rPr sz="600" b="1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chdir()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System scheduling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priority</a:t>
            </a:r>
            <a:endParaRPr sz="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</a:t>
            </a:r>
            <a:r>
              <a:rPr sz="600" b="1" spc="-9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groups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3666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36666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440448"/>
            <a:ext cx="375930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 using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0" dirty="0" err="1">
                <a:solidFill>
                  <a:srgbClr val="FFFFFF"/>
                </a:solidFill>
                <a:latin typeface="Courier New"/>
                <a:cs typeface="Courier New"/>
              </a:rPr>
              <a:t>execv</a:t>
            </a:r>
            <a:r>
              <a:rPr lang="en-US" sz="1400" spc="20" dirty="0">
                <a:solidFill>
                  <a:srgbClr val="FFFFFF"/>
                </a:solidFill>
                <a:latin typeface="Courier New"/>
                <a:cs typeface="Courier New"/>
              </a:rPr>
              <a:t> (execv1.c)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84047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829181"/>
            <a:ext cx="3116580" cy="2224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dirty="0">
                <a:latin typeface="Courier New"/>
                <a:cs typeface="Courier New"/>
              </a:rPr>
              <a:t>#include</a:t>
            </a:r>
            <a:r>
              <a:rPr sz="500" spc="-105" dirty="0">
                <a:latin typeface="Courier New"/>
                <a:cs typeface="Courier New"/>
              </a:rPr>
              <a:t> </a:t>
            </a:r>
            <a:r>
              <a:rPr sz="500" dirty="0">
                <a:latin typeface="Courier New"/>
                <a:cs typeface="Courier New"/>
              </a:rPr>
              <a:t>&lt;unistd.h&gt;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500" dirty="0">
                <a:latin typeface="Courier New"/>
                <a:cs typeface="Courier New"/>
              </a:rPr>
              <a:t>#include</a:t>
            </a:r>
            <a:r>
              <a:rPr sz="500" spc="-105" dirty="0">
                <a:latin typeface="Courier New"/>
                <a:cs typeface="Courier New"/>
              </a:rPr>
              <a:t> </a:t>
            </a:r>
            <a:r>
              <a:rPr sz="500" dirty="0">
                <a:latin typeface="Courier New"/>
                <a:cs typeface="Courier New"/>
              </a:rPr>
              <a:t>&lt;stdio.h&gt;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500" dirty="0">
                <a:latin typeface="Courier New"/>
                <a:cs typeface="Courier New"/>
              </a:rPr>
              <a:t>#include</a:t>
            </a:r>
            <a:r>
              <a:rPr sz="500" spc="-105" dirty="0">
                <a:latin typeface="Courier New"/>
                <a:cs typeface="Courier New"/>
              </a:rPr>
              <a:t> </a:t>
            </a:r>
            <a:r>
              <a:rPr sz="500" dirty="0">
                <a:latin typeface="Courier New"/>
                <a:cs typeface="Courier New"/>
              </a:rPr>
              <a:t>&lt;sys/wait.h&gt;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500" dirty="0">
                <a:latin typeface="Courier New"/>
                <a:cs typeface="Courier New"/>
              </a:rPr>
              <a:t>#include</a:t>
            </a:r>
            <a:r>
              <a:rPr sz="500" spc="-105" dirty="0">
                <a:latin typeface="Courier New"/>
                <a:cs typeface="Courier New"/>
              </a:rPr>
              <a:t> </a:t>
            </a:r>
            <a:r>
              <a:rPr sz="500" dirty="0">
                <a:latin typeface="Courier New"/>
                <a:cs typeface="Courier New"/>
              </a:rPr>
              <a:t>&lt;stdlib.h&gt;</a:t>
            </a:r>
          </a:p>
          <a:p>
            <a:pPr>
              <a:lnSpc>
                <a:spcPct val="100000"/>
              </a:lnSpc>
            </a:pPr>
            <a:endParaRPr sz="700" dirty="0">
              <a:latin typeface="Times New Roman"/>
              <a:cs typeface="Times New Roman"/>
            </a:endParaRPr>
          </a:p>
          <a:p>
            <a:pPr marL="88900" marR="1798320" indent="-76835">
              <a:lnSpc>
                <a:spcPts val="530"/>
              </a:lnSpc>
            </a:pPr>
            <a:r>
              <a:rPr sz="750" baseline="11111" dirty="0">
                <a:latin typeface="Courier New"/>
                <a:cs typeface="Courier New"/>
              </a:rPr>
              <a:t>int main(int argc, char</a:t>
            </a:r>
            <a:r>
              <a:rPr sz="500" dirty="0">
                <a:latin typeface="Courier New"/>
                <a:cs typeface="Courier New"/>
              </a:rPr>
              <a:t>* </a:t>
            </a:r>
            <a:r>
              <a:rPr sz="750" baseline="11111" dirty="0">
                <a:latin typeface="Courier New"/>
                <a:cs typeface="Courier New"/>
              </a:rPr>
              <a:t>argv[])</a:t>
            </a:r>
            <a:r>
              <a:rPr sz="750" spc="-150" baseline="11111" dirty="0">
                <a:latin typeface="Courier New"/>
                <a:cs typeface="Courier New"/>
              </a:rPr>
              <a:t> </a:t>
            </a:r>
            <a:r>
              <a:rPr sz="750" baseline="11111" dirty="0">
                <a:latin typeface="Courier New"/>
                <a:cs typeface="Courier New"/>
              </a:rPr>
              <a:t>{  </a:t>
            </a:r>
            <a:r>
              <a:rPr sz="500" dirty="0">
                <a:latin typeface="Courier New"/>
                <a:cs typeface="Courier New"/>
              </a:rPr>
              <a:t>int</a:t>
            </a:r>
            <a:r>
              <a:rPr sz="500" spc="-105" dirty="0">
                <a:latin typeface="Courier New"/>
                <a:cs typeface="Courier New"/>
              </a:rPr>
              <a:t> </a:t>
            </a:r>
            <a:r>
              <a:rPr sz="500" dirty="0">
                <a:latin typeface="Courier New"/>
                <a:cs typeface="Courier New"/>
              </a:rPr>
              <a:t>pid;</a:t>
            </a:r>
          </a:p>
          <a:p>
            <a:pPr marL="88900">
              <a:lnSpc>
                <a:spcPct val="100000"/>
              </a:lnSpc>
              <a:spcBef>
                <a:spcPts val="15"/>
              </a:spcBef>
            </a:pPr>
            <a:r>
              <a:rPr sz="500" dirty="0">
                <a:latin typeface="Courier New"/>
                <a:cs typeface="Courier New"/>
              </a:rPr>
              <a:t>printf("Before: process id</a:t>
            </a:r>
            <a:r>
              <a:rPr sz="500" spc="-105" dirty="0">
                <a:latin typeface="Courier New"/>
                <a:cs typeface="Courier New"/>
              </a:rPr>
              <a:t> </a:t>
            </a:r>
            <a:r>
              <a:rPr sz="500" dirty="0">
                <a:latin typeface="Courier New"/>
                <a:cs typeface="Courier New"/>
              </a:rPr>
              <a:t>%d\n",getpid());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50" dirty="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500" dirty="0">
                <a:latin typeface="Courier New"/>
                <a:cs typeface="Courier New"/>
              </a:rPr>
              <a:t>if ((pid =</a:t>
            </a:r>
            <a:r>
              <a:rPr sz="500" spc="-105" dirty="0">
                <a:latin typeface="Courier New"/>
                <a:cs typeface="Courier New"/>
              </a:rPr>
              <a:t> </a:t>
            </a:r>
            <a:r>
              <a:rPr sz="500" dirty="0">
                <a:latin typeface="Courier New"/>
                <a:cs typeface="Courier New"/>
              </a:rPr>
              <a:t>fork())==0){</a:t>
            </a:r>
          </a:p>
          <a:p>
            <a:pPr marL="241300" marR="1378585">
              <a:lnSpc>
                <a:spcPct val="103699"/>
              </a:lnSpc>
            </a:pPr>
            <a:r>
              <a:rPr sz="500" dirty="0">
                <a:latin typeface="Courier New"/>
                <a:cs typeface="Courier New"/>
              </a:rPr>
              <a:t>printf("I am the child</a:t>
            </a:r>
            <a:r>
              <a:rPr sz="500" spc="-100" dirty="0">
                <a:latin typeface="Courier New"/>
                <a:cs typeface="Courier New"/>
              </a:rPr>
              <a:t> </a:t>
            </a:r>
            <a:r>
              <a:rPr sz="500" dirty="0">
                <a:latin typeface="Courier New"/>
                <a:cs typeface="Courier New"/>
              </a:rPr>
              <a:t>%d\n",getpid());  sleep(5);</a:t>
            </a: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500" dirty="0">
                <a:latin typeface="Courier New"/>
                <a:cs typeface="Courier New"/>
              </a:rPr>
              <a:t>printf("Listing content of current</a:t>
            </a:r>
            <a:r>
              <a:rPr sz="500" spc="-105" dirty="0">
                <a:latin typeface="Courier New"/>
                <a:cs typeface="Courier New"/>
              </a:rPr>
              <a:t> </a:t>
            </a:r>
            <a:r>
              <a:rPr sz="500" dirty="0">
                <a:latin typeface="Courier New"/>
                <a:cs typeface="Courier New"/>
              </a:rPr>
              <a:t>directory...\n");</a:t>
            </a:r>
          </a:p>
          <a:p>
            <a:pPr marL="241300">
              <a:lnSpc>
                <a:spcPts val="565"/>
              </a:lnSpc>
              <a:spcBef>
                <a:spcPts val="105"/>
              </a:spcBef>
            </a:pPr>
            <a:r>
              <a:rPr sz="750" baseline="11111" dirty="0">
                <a:latin typeface="Courier New"/>
                <a:cs typeface="Courier New"/>
              </a:rPr>
              <a:t>char</a:t>
            </a:r>
            <a:r>
              <a:rPr sz="500" dirty="0">
                <a:latin typeface="Courier New"/>
                <a:cs typeface="Courier New"/>
              </a:rPr>
              <a:t>* </a:t>
            </a:r>
            <a:r>
              <a:rPr sz="750" baseline="11111" dirty="0">
                <a:latin typeface="Courier New"/>
                <a:cs typeface="Courier New"/>
              </a:rPr>
              <a:t>arg_list[3] = {"ls", "-l", (char</a:t>
            </a:r>
            <a:r>
              <a:rPr sz="750" spc="-157" baseline="11111" dirty="0">
                <a:latin typeface="Courier New"/>
                <a:cs typeface="Courier New"/>
              </a:rPr>
              <a:t> </a:t>
            </a:r>
            <a:r>
              <a:rPr sz="500" dirty="0">
                <a:latin typeface="Courier New"/>
                <a:cs typeface="Courier New"/>
              </a:rPr>
              <a:t>*</a:t>
            </a:r>
            <a:r>
              <a:rPr sz="750" baseline="11111" dirty="0">
                <a:latin typeface="Courier New"/>
                <a:cs typeface="Courier New"/>
              </a:rPr>
              <a:t>)0};</a:t>
            </a:r>
          </a:p>
          <a:p>
            <a:pPr marL="241300">
              <a:lnSpc>
                <a:spcPts val="565"/>
              </a:lnSpc>
            </a:pPr>
            <a:r>
              <a:rPr sz="500" dirty="0">
                <a:latin typeface="Courier New"/>
                <a:cs typeface="Courier New"/>
              </a:rPr>
              <a:t>//</a:t>
            </a:r>
            <a:r>
              <a:rPr sz="500" spc="-105" dirty="0">
                <a:latin typeface="Courier New"/>
                <a:cs typeface="Courier New"/>
              </a:rPr>
              <a:t> </a:t>
            </a:r>
            <a:r>
              <a:rPr sz="500" dirty="0">
                <a:latin typeface="Courier New"/>
                <a:cs typeface="Courier New"/>
              </a:rPr>
              <a:t>OR</a:t>
            </a:r>
          </a:p>
          <a:p>
            <a:pPr marL="241300">
              <a:lnSpc>
                <a:spcPts val="565"/>
              </a:lnSpc>
              <a:spcBef>
                <a:spcPts val="110"/>
              </a:spcBef>
            </a:pPr>
            <a:r>
              <a:rPr sz="750" baseline="11111" dirty="0">
                <a:latin typeface="Courier New"/>
                <a:cs typeface="Courier New"/>
              </a:rPr>
              <a:t>// char</a:t>
            </a:r>
            <a:r>
              <a:rPr sz="500" dirty="0">
                <a:latin typeface="Courier New"/>
                <a:cs typeface="Courier New"/>
              </a:rPr>
              <a:t>*</a:t>
            </a:r>
            <a:r>
              <a:rPr sz="500" spc="-105" dirty="0">
                <a:latin typeface="Courier New"/>
                <a:cs typeface="Courier New"/>
              </a:rPr>
              <a:t> </a:t>
            </a:r>
            <a:r>
              <a:rPr sz="750" baseline="11111" dirty="0">
                <a:latin typeface="Courier New"/>
                <a:cs typeface="Courier New"/>
              </a:rPr>
              <a:t>arg_list[3];</a:t>
            </a:r>
          </a:p>
          <a:p>
            <a:pPr marL="241300">
              <a:lnSpc>
                <a:spcPts val="565"/>
              </a:lnSpc>
            </a:pPr>
            <a:r>
              <a:rPr sz="500" dirty="0">
                <a:latin typeface="Courier New"/>
                <a:cs typeface="Courier New"/>
              </a:rPr>
              <a:t>// arg_list[0] =</a:t>
            </a:r>
            <a:r>
              <a:rPr sz="500" spc="-105" dirty="0">
                <a:latin typeface="Courier New"/>
                <a:cs typeface="Courier New"/>
              </a:rPr>
              <a:t> </a:t>
            </a:r>
            <a:r>
              <a:rPr sz="500" dirty="0">
                <a:latin typeface="Courier New"/>
                <a:cs typeface="Courier New"/>
              </a:rPr>
              <a:t>"ls";</a:t>
            </a: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500" dirty="0">
                <a:latin typeface="Courier New"/>
                <a:cs typeface="Courier New"/>
              </a:rPr>
              <a:t>// arg_list[1] =</a:t>
            </a:r>
            <a:r>
              <a:rPr sz="500" spc="-105" dirty="0">
                <a:latin typeface="Courier New"/>
                <a:cs typeface="Courier New"/>
              </a:rPr>
              <a:t> </a:t>
            </a:r>
            <a:r>
              <a:rPr sz="500" dirty="0">
                <a:latin typeface="Courier New"/>
                <a:cs typeface="Courier New"/>
              </a:rPr>
              <a:t>"-l";</a:t>
            </a: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500" dirty="0">
                <a:latin typeface="Courier New"/>
                <a:cs typeface="Courier New"/>
              </a:rPr>
              <a:t>// arg_list[2] =</a:t>
            </a:r>
            <a:r>
              <a:rPr sz="500" spc="-105" dirty="0">
                <a:latin typeface="Courier New"/>
                <a:cs typeface="Courier New"/>
              </a:rPr>
              <a:t> </a:t>
            </a:r>
            <a:r>
              <a:rPr sz="500" dirty="0">
                <a:latin typeface="Courier New"/>
                <a:cs typeface="Courier New"/>
              </a:rPr>
              <a:t>0;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5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500" dirty="0">
                <a:latin typeface="Courier New"/>
                <a:cs typeface="Courier New"/>
              </a:rPr>
              <a:t>execv("/bin/ls",arg_list);</a:t>
            </a:r>
          </a:p>
          <a:p>
            <a:pPr marL="88900">
              <a:lnSpc>
                <a:spcPct val="100000"/>
              </a:lnSpc>
              <a:spcBef>
                <a:spcPts val="20"/>
              </a:spcBef>
            </a:pPr>
            <a:r>
              <a:rPr sz="500" dirty="0">
                <a:latin typeface="Courier New"/>
                <a:cs typeface="Courier New"/>
              </a:rPr>
              <a:t>}</a:t>
            </a:r>
          </a:p>
          <a:p>
            <a:pPr marL="88900">
              <a:lnSpc>
                <a:spcPct val="100000"/>
              </a:lnSpc>
              <a:spcBef>
                <a:spcPts val="20"/>
              </a:spcBef>
            </a:pPr>
            <a:r>
              <a:rPr sz="500" dirty="0">
                <a:latin typeface="Courier New"/>
                <a:cs typeface="Courier New"/>
              </a:rPr>
              <a:t>else{</a:t>
            </a:r>
          </a:p>
          <a:p>
            <a:pPr marL="241300" marR="1302385">
              <a:lnSpc>
                <a:spcPct val="103699"/>
              </a:lnSpc>
            </a:pPr>
            <a:r>
              <a:rPr sz="500" dirty="0">
                <a:latin typeface="Courier New"/>
                <a:cs typeface="Courier New"/>
              </a:rPr>
              <a:t>printf("I am the parent %d\n",</a:t>
            </a:r>
            <a:r>
              <a:rPr sz="500" spc="-100" dirty="0">
                <a:latin typeface="Courier New"/>
                <a:cs typeface="Courier New"/>
              </a:rPr>
              <a:t> </a:t>
            </a:r>
            <a:r>
              <a:rPr sz="500" dirty="0">
                <a:latin typeface="Courier New"/>
                <a:cs typeface="Courier New"/>
              </a:rPr>
              <a:t>getpid());  int</a:t>
            </a:r>
            <a:r>
              <a:rPr sz="500" spc="-105" dirty="0">
                <a:latin typeface="Courier New"/>
                <a:cs typeface="Courier New"/>
              </a:rPr>
              <a:t> </a:t>
            </a:r>
            <a:r>
              <a:rPr sz="500" dirty="0">
                <a:latin typeface="Courier New"/>
                <a:cs typeface="Courier New"/>
              </a:rPr>
              <a:t>status;</a:t>
            </a:r>
          </a:p>
          <a:p>
            <a:pPr marL="241300">
              <a:lnSpc>
                <a:spcPct val="100000"/>
              </a:lnSpc>
              <a:spcBef>
                <a:spcPts val="25"/>
              </a:spcBef>
            </a:pPr>
            <a:r>
              <a:rPr sz="500" dirty="0">
                <a:latin typeface="Courier New"/>
                <a:cs typeface="Courier New"/>
              </a:rPr>
              <a:t>int term_pid =</a:t>
            </a:r>
            <a:r>
              <a:rPr sz="500" spc="-105" dirty="0">
                <a:latin typeface="Courier New"/>
                <a:cs typeface="Courier New"/>
              </a:rPr>
              <a:t> </a:t>
            </a:r>
            <a:r>
              <a:rPr sz="500" dirty="0">
                <a:latin typeface="Courier New"/>
                <a:cs typeface="Courier New"/>
              </a:rPr>
              <a:t>wait(&amp;status);</a:t>
            </a:r>
          </a:p>
          <a:p>
            <a:pPr marL="241300" marR="5080">
              <a:lnSpc>
                <a:spcPct val="103699"/>
              </a:lnSpc>
            </a:pPr>
            <a:r>
              <a:rPr sz="500" dirty="0">
                <a:latin typeface="Courier New"/>
                <a:cs typeface="Courier New"/>
              </a:rPr>
              <a:t>printf("Child %d has listed the content of current directory\n",</a:t>
            </a:r>
            <a:r>
              <a:rPr sz="500" spc="-105" dirty="0">
                <a:latin typeface="Courier New"/>
                <a:cs typeface="Courier New"/>
              </a:rPr>
              <a:t> </a:t>
            </a:r>
            <a:r>
              <a:rPr sz="500" dirty="0">
                <a:latin typeface="Courier New"/>
                <a:cs typeface="Courier New"/>
              </a:rPr>
              <a:t>term_pid);  exit(1);</a:t>
            </a:r>
          </a:p>
        </p:txBody>
      </p:sp>
      <p:sp>
        <p:nvSpPr>
          <p:cNvPr id="9" name="object 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3615" y="3040198"/>
            <a:ext cx="64135" cy="920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00" dirty="0">
                <a:latin typeface="Courier New"/>
                <a:cs typeface="Courier New"/>
              </a:rPr>
              <a:t>}</a:t>
            </a:r>
            <a:endParaRPr sz="5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294" y="3119190"/>
            <a:ext cx="64135" cy="920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00" dirty="0">
                <a:latin typeface="Courier New"/>
                <a:cs typeface="Courier New"/>
              </a:rPr>
              <a:t>}</a:t>
            </a:r>
            <a:endParaRPr sz="5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III</a:t>
            </a: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2399295" y="3325810"/>
            <a:ext cx="1420673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4D36EA8-CEC4-4C4B-80C7-4420F6B2DC2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8</a:t>
            </a:fld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9CABA7C-9E63-4770-B4F1-02E3591719D9}"/>
                  </a:ext>
                </a:extLst>
              </p14:cNvPr>
              <p14:cNvContentPartPr/>
              <p14:nvPr/>
            </p14:nvContentPartPr>
            <p14:xfrm>
              <a:off x="1836000" y="193212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9CABA7C-9E63-4770-B4F1-02E3591719D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26640" y="19227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0800" y="7627"/>
            <a:ext cx="1238250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0" marR="5080" indent="-83185" algn="r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Differentiating a</a:t>
            </a:r>
            <a:r>
              <a:rPr sz="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process:</a:t>
            </a:r>
            <a:r>
              <a:rPr sz="6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Courier New"/>
                <a:cs typeface="Courier New"/>
              </a:rPr>
              <a:t>exec()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Changing</a:t>
            </a:r>
            <a:r>
              <a:rPr sz="600" b="1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directories:</a:t>
            </a:r>
            <a:r>
              <a:rPr sz="600" b="1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Courier New"/>
                <a:cs typeface="Courier New"/>
              </a:rPr>
              <a:t>chdir()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System scheduling</a:t>
            </a:r>
            <a:r>
              <a:rPr sz="600" b="1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priority</a:t>
            </a:r>
            <a:endParaRPr sz="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5"/>
              </a:spcBef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</a:t>
            </a:r>
            <a:r>
              <a:rPr sz="600" b="1" spc="-9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groups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3666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36666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440448"/>
            <a:ext cx="383550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 using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0" dirty="0" err="1">
                <a:solidFill>
                  <a:srgbClr val="FFFFFF"/>
                </a:solidFill>
                <a:latin typeface="Courier New"/>
                <a:cs typeface="Courier New"/>
              </a:rPr>
              <a:t>execvp</a:t>
            </a:r>
            <a:r>
              <a:rPr lang="en-US" sz="1400" spc="20" dirty="0">
                <a:solidFill>
                  <a:srgbClr val="FFFFFF"/>
                </a:solidFill>
                <a:latin typeface="Courier New"/>
                <a:cs typeface="Courier New"/>
              </a:rPr>
              <a:t> (execvp1.c)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84047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829181"/>
            <a:ext cx="3116580" cy="2382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dirty="0">
                <a:latin typeface="Courier New"/>
                <a:cs typeface="Courier New"/>
              </a:rPr>
              <a:t>#include</a:t>
            </a:r>
            <a:r>
              <a:rPr sz="500" spc="-105" dirty="0">
                <a:latin typeface="Courier New"/>
                <a:cs typeface="Courier New"/>
              </a:rPr>
              <a:t> </a:t>
            </a:r>
            <a:r>
              <a:rPr sz="500" dirty="0">
                <a:latin typeface="Courier New"/>
                <a:cs typeface="Courier New"/>
              </a:rPr>
              <a:t>&lt;unistd.h&gt;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500" dirty="0">
                <a:latin typeface="Courier New"/>
                <a:cs typeface="Courier New"/>
              </a:rPr>
              <a:t>#include</a:t>
            </a:r>
            <a:r>
              <a:rPr sz="500" spc="-105" dirty="0">
                <a:latin typeface="Courier New"/>
                <a:cs typeface="Courier New"/>
              </a:rPr>
              <a:t> </a:t>
            </a:r>
            <a:r>
              <a:rPr sz="500" dirty="0">
                <a:latin typeface="Courier New"/>
                <a:cs typeface="Courier New"/>
              </a:rPr>
              <a:t>&lt;stdio.h&gt;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500" dirty="0">
                <a:latin typeface="Courier New"/>
                <a:cs typeface="Courier New"/>
              </a:rPr>
              <a:t>#include</a:t>
            </a:r>
            <a:r>
              <a:rPr sz="500" spc="-105" dirty="0">
                <a:latin typeface="Courier New"/>
                <a:cs typeface="Courier New"/>
              </a:rPr>
              <a:t> </a:t>
            </a:r>
            <a:r>
              <a:rPr sz="500" dirty="0">
                <a:latin typeface="Courier New"/>
                <a:cs typeface="Courier New"/>
              </a:rPr>
              <a:t>&lt;sys/wait.h&gt;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500" dirty="0">
                <a:latin typeface="Courier New"/>
                <a:cs typeface="Courier New"/>
              </a:rPr>
              <a:t>#include</a:t>
            </a:r>
            <a:r>
              <a:rPr sz="500" spc="-105" dirty="0">
                <a:latin typeface="Courier New"/>
                <a:cs typeface="Courier New"/>
              </a:rPr>
              <a:t> </a:t>
            </a:r>
            <a:r>
              <a:rPr sz="500" dirty="0">
                <a:latin typeface="Courier New"/>
                <a:cs typeface="Courier New"/>
              </a:rPr>
              <a:t>&lt;stdlib.h&gt;</a:t>
            </a:r>
          </a:p>
          <a:p>
            <a:pPr>
              <a:lnSpc>
                <a:spcPct val="100000"/>
              </a:lnSpc>
            </a:pPr>
            <a:endParaRPr sz="700" dirty="0">
              <a:latin typeface="Times New Roman"/>
              <a:cs typeface="Times New Roman"/>
            </a:endParaRPr>
          </a:p>
          <a:p>
            <a:pPr marL="88900" marR="1798320" indent="-76835">
              <a:lnSpc>
                <a:spcPts val="530"/>
              </a:lnSpc>
            </a:pPr>
            <a:r>
              <a:rPr sz="750" baseline="11111" dirty="0">
                <a:latin typeface="Courier New"/>
                <a:cs typeface="Courier New"/>
              </a:rPr>
              <a:t>int main(int argc, char</a:t>
            </a:r>
            <a:r>
              <a:rPr sz="500" dirty="0">
                <a:latin typeface="Courier New"/>
                <a:cs typeface="Courier New"/>
              </a:rPr>
              <a:t>* </a:t>
            </a:r>
            <a:r>
              <a:rPr sz="750" baseline="11111" dirty="0">
                <a:latin typeface="Courier New"/>
                <a:cs typeface="Courier New"/>
              </a:rPr>
              <a:t>argv[])</a:t>
            </a:r>
            <a:r>
              <a:rPr sz="750" spc="-150" baseline="11111" dirty="0">
                <a:latin typeface="Courier New"/>
                <a:cs typeface="Courier New"/>
              </a:rPr>
              <a:t> </a:t>
            </a:r>
            <a:r>
              <a:rPr sz="750" baseline="11111" dirty="0">
                <a:latin typeface="Courier New"/>
                <a:cs typeface="Courier New"/>
              </a:rPr>
              <a:t>{  </a:t>
            </a:r>
            <a:r>
              <a:rPr sz="500" dirty="0">
                <a:latin typeface="Courier New"/>
                <a:cs typeface="Courier New"/>
              </a:rPr>
              <a:t>int</a:t>
            </a:r>
            <a:r>
              <a:rPr sz="500" spc="-105" dirty="0">
                <a:latin typeface="Courier New"/>
                <a:cs typeface="Courier New"/>
              </a:rPr>
              <a:t> </a:t>
            </a:r>
            <a:r>
              <a:rPr sz="500" dirty="0">
                <a:latin typeface="Courier New"/>
                <a:cs typeface="Courier New"/>
              </a:rPr>
              <a:t>pid;</a:t>
            </a:r>
          </a:p>
          <a:p>
            <a:pPr marL="88900">
              <a:lnSpc>
                <a:spcPct val="100000"/>
              </a:lnSpc>
              <a:spcBef>
                <a:spcPts val="15"/>
              </a:spcBef>
            </a:pPr>
            <a:r>
              <a:rPr sz="500" dirty="0">
                <a:latin typeface="Courier New"/>
                <a:cs typeface="Courier New"/>
              </a:rPr>
              <a:t>printf("Before: process id</a:t>
            </a:r>
            <a:r>
              <a:rPr sz="500" spc="-105" dirty="0">
                <a:latin typeface="Courier New"/>
                <a:cs typeface="Courier New"/>
              </a:rPr>
              <a:t> </a:t>
            </a:r>
            <a:r>
              <a:rPr sz="500" dirty="0">
                <a:latin typeface="Courier New"/>
                <a:cs typeface="Courier New"/>
              </a:rPr>
              <a:t>%d\n",getpid());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50" dirty="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500" dirty="0">
                <a:latin typeface="Courier New"/>
                <a:cs typeface="Courier New"/>
              </a:rPr>
              <a:t>if ((pid =</a:t>
            </a:r>
            <a:r>
              <a:rPr sz="500" spc="-105" dirty="0">
                <a:latin typeface="Courier New"/>
                <a:cs typeface="Courier New"/>
              </a:rPr>
              <a:t> </a:t>
            </a:r>
            <a:r>
              <a:rPr sz="500" dirty="0">
                <a:latin typeface="Courier New"/>
                <a:cs typeface="Courier New"/>
              </a:rPr>
              <a:t>fork())==0){</a:t>
            </a:r>
          </a:p>
          <a:p>
            <a:pPr marL="241300" marR="1378585">
              <a:lnSpc>
                <a:spcPct val="103699"/>
              </a:lnSpc>
            </a:pPr>
            <a:r>
              <a:rPr sz="500" dirty="0">
                <a:latin typeface="Courier New"/>
                <a:cs typeface="Courier New"/>
              </a:rPr>
              <a:t>printf("I am the child</a:t>
            </a:r>
            <a:r>
              <a:rPr sz="500" spc="-100" dirty="0">
                <a:latin typeface="Courier New"/>
                <a:cs typeface="Courier New"/>
              </a:rPr>
              <a:t> </a:t>
            </a:r>
            <a:r>
              <a:rPr sz="500" dirty="0">
                <a:latin typeface="Courier New"/>
                <a:cs typeface="Courier New"/>
              </a:rPr>
              <a:t>%d\n",getpid());  sleep(5);</a:t>
            </a: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500" dirty="0">
                <a:latin typeface="Courier New"/>
                <a:cs typeface="Courier New"/>
              </a:rPr>
              <a:t>printf("Listing content of current</a:t>
            </a:r>
            <a:r>
              <a:rPr sz="500" spc="-105" dirty="0">
                <a:latin typeface="Courier New"/>
                <a:cs typeface="Courier New"/>
              </a:rPr>
              <a:t> </a:t>
            </a:r>
            <a:r>
              <a:rPr sz="500" dirty="0">
                <a:latin typeface="Courier New"/>
                <a:cs typeface="Courier New"/>
              </a:rPr>
              <a:t>directory...\n");</a:t>
            </a:r>
          </a:p>
          <a:p>
            <a:pPr marL="241300">
              <a:lnSpc>
                <a:spcPts val="565"/>
              </a:lnSpc>
              <a:spcBef>
                <a:spcPts val="105"/>
              </a:spcBef>
            </a:pPr>
            <a:r>
              <a:rPr sz="750" baseline="11111" dirty="0">
                <a:latin typeface="Courier New"/>
                <a:cs typeface="Courier New"/>
              </a:rPr>
              <a:t>char</a:t>
            </a:r>
            <a:r>
              <a:rPr sz="500" dirty="0">
                <a:latin typeface="Courier New"/>
                <a:cs typeface="Courier New"/>
              </a:rPr>
              <a:t>* </a:t>
            </a:r>
            <a:r>
              <a:rPr sz="750" baseline="11111" dirty="0">
                <a:latin typeface="Courier New"/>
                <a:cs typeface="Courier New"/>
              </a:rPr>
              <a:t>arg_list[3] = {"ls", "-l", (char</a:t>
            </a:r>
            <a:r>
              <a:rPr sz="750" spc="-157" baseline="11111" dirty="0">
                <a:latin typeface="Courier New"/>
                <a:cs typeface="Courier New"/>
              </a:rPr>
              <a:t> </a:t>
            </a:r>
            <a:r>
              <a:rPr sz="500" dirty="0">
                <a:latin typeface="Courier New"/>
                <a:cs typeface="Courier New"/>
              </a:rPr>
              <a:t>*</a:t>
            </a:r>
            <a:r>
              <a:rPr sz="750" baseline="11111" dirty="0">
                <a:latin typeface="Courier New"/>
                <a:cs typeface="Courier New"/>
              </a:rPr>
              <a:t>)0};</a:t>
            </a:r>
          </a:p>
          <a:p>
            <a:pPr marL="241300">
              <a:lnSpc>
                <a:spcPts val="565"/>
              </a:lnSpc>
            </a:pPr>
            <a:r>
              <a:rPr sz="500" dirty="0">
                <a:latin typeface="Courier New"/>
                <a:cs typeface="Courier New"/>
              </a:rPr>
              <a:t>//</a:t>
            </a:r>
            <a:r>
              <a:rPr sz="500" spc="-105" dirty="0">
                <a:latin typeface="Courier New"/>
                <a:cs typeface="Courier New"/>
              </a:rPr>
              <a:t> </a:t>
            </a:r>
            <a:r>
              <a:rPr sz="500" dirty="0">
                <a:latin typeface="Courier New"/>
                <a:cs typeface="Courier New"/>
              </a:rPr>
              <a:t>OR</a:t>
            </a:r>
          </a:p>
          <a:p>
            <a:pPr marL="241300">
              <a:lnSpc>
                <a:spcPts val="565"/>
              </a:lnSpc>
              <a:spcBef>
                <a:spcPts val="110"/>
              </a:spcBef>
            </a:pPr>
            <a:r>
              <a:rPr sz="750" baseline="11111" dirty="0">
                <a:latin typeface="Courier New"/>
                <a:cs typeface="Courier New"/>
              </a:rPr>
              <a:t>// char</a:t>
            </a:r>
            <a:r>
              <a:rPr sz="500" dirty="0">
                <a:latin typeface="Courier New"/>
                <a:cs typeface="Courier New"/>
              </a:rPr>
              <a:t>*</a:t>
            </a:r>
            <a:r>
              <a:rPr sz="500" spc="-105" dirty="0">
                <a:latin typeface="Courier New"/>
                <a:cs typeface="Courier New"/>
              </a:rPr>
              <a:t> </a:t>
            </a:r>
            <a:r>
              <a:rPr sz="750" baseline="11111" dirty="0">
                <a:latin typeface="Courier New"/>
                <a:cs typeface="Courier New"/>
              </a:rPr>
              <a:t>arg_list[3];</a:t>
            </a:r>
          </a:p>
          <a:p>
            <a:pPr marL="241300">
              <a:lnSpc>
                <a:spcPts val="565"/>
              </a:lnSpc>
            </a:pPr>
            <a:r>
              <a:rPr sz="500" dirty="0">
                <a:latin typeface="Courier New"/>
                <a:cs typeface="Courier New"/>
              </a:rPr>
              <a:t>// arg_list[0] =</a:t>
            </a:r>
            <a:r>
              <a:rPr sz="500" spc="-105" dirty="0">
                <a:latin typeface="Courier New"/>
                <a:cs typeface="Courier New"/>
              </a:rPr>
              <a:t> </a:t>
            </a:r>
            <a:r>
              <a:rPr sz="500" dirty="0">
                <a:latin typeface="Courier New"/>
                <a:cs typeface="Courier New"/>
              </a:rPr>
              <a:t>"ls";</a:t>
            </a: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500" dirty="0">
                <a:latin typeface="Courier New"/>
                <a:cs typeface="Courier New"/>
              </a:rPr>
              <a:t>// arg_list[1] =</a:t>
            </a:r>
            <a:r>
              <a:rPr sz="500" spc="-105" dirty="0">
                <a:latin typeface="Courier New"/>
                <a:cs typeface="Courier New"/>
              </a:rPr>
              <a:t> </a:t>
            </a:r>
            <a:r>
              <a:rPr sz="500" dirty="0">
                <a:latin typeface="Courier New"/>
                <a:cs typeface="Courier New"/>
              </a:rPr>
              <a:t>"-l";</a:t>
            </a: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500" dirty="0">
                <a:latin typeface="Courier New"/>
                <a:cs typeface="Courier New"/>
              </a:rPr>
              <a:t>// arg_list[2] =</a:t>
            </a:r>
            <a:r>
              <a:rPr sz="500" spc="-105" dirty="0">
                <a:latin typeface="Courier New"/>
                <a:cs typeface="Courier New"/>
              </a:rPr>
              <a:t> </a:t>
            </a:r>
            <a:r>
              <a:rPr sz="500" dirty="0">
                <a:latin typeface="Courier New"/>
                <a:cs typeface="Courier New"/>
              </a:rPr>
              <a:t>0;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5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500" dirty="0">
                <a:latin typeface="Courier New"/>
                <a:cs typeface="Courier New"/>
              </a:rPr>
              <a:t>execvp("ls",arg_list);</a:t>
            </a:r>
          </a:p>
          <a:p>
            <a:pPr marL="88900">
              <a:lnSpc>
                <a:spcPct val="100000"/>
              </a:lnSpc>
              <a:spcBef>
                <a:spcPts val="20"/>
              </a:spcBef>
            </a:pPr>
            <a:r>
              <a:rPr sz="500" dirty="0">
                <a:latin typeface="Courier New"/>
                <a:cs typeface="Courier New"/>
              </a:rPr>
              <a:t>}</a:t>
            </a:r>
          </a:p>
          <a:p>
            <a:pPr marL="88900">
              <a:lnSpc>
                <a:spcPct val="100000"/>
              </a:lnSpc>
              <a:spcBef>
                <a:spcPts val="20"/>
              </a:spcBef>
            </a:pPr>
            <a:r>
              <a:rPr sz="500" dirty="0">
                <a:latin typeface="Courier New"/>
                <a:cs typeface="Courier New"/>
              </a:rPr>
              <a:t>else{</a:t>
            </a:r>
          </a:p>
          <a:p>
            <a:pPr marL="241300" marR="1302385">
              <a:lnSpc>
                <a:spcPct val="103699"/>
              </a:lnSpc>
            </a:pPr>
            <a:r>
              <a:rPr sz="500" dirty="0">
                <a:latin typeface="Courier New"/>
                <a:cs typeface="Courier New"/>
              </a:rPr>
              <a:t>printf("I am the parent %d\n",</a:t>
            </a:r>
            <a:r>
              <a:rPr sz="500" spc="-100" dirty="0">
                <a:latin typeface="Courier New"/>
                <a:cs typeface="Courier New"/>
              </a:rPr>
              <a:t> </a:t>
            </a:r>
            <a:r>
              <a:rPr sz="500" dirty="0">
                <a:latin typeface="Courier New"/>
                <a:cs typeface="Courier New"/>
              </a:rPr>
              <a:t>getpid());  int</a:t>
            </a:r>
            <a:r>
              <a:rPr sz="500" spc="-105" dirty="0">
                <a:latin typeface="Courier New"/>
                <a:cs typeface="Courier New"/>
              </a:rPr>
              <a:t> </a:t>
            </a:r>
            <a:r>
              <a:rPr sz="500" dirty="0">
                <a:latin typeface="Courier New"/>
                <a:cs typeface="Courier New"/>
              </a:rPr>
              <a:t>status;</a:t>
            </a:r>
          </a:p>
          <a:p>
            <a:pPr marL="241300">
              <a:lnSpc>
                <a:spcPct val="100000"/>
              </a:lnSpc>
              <a:spcBef>
                <a:spcPts val="25"/>
              </a:spcBef>
            </a:pPr>
            <a:r>
              <a:rPr sz="500" dirty="0">
                <a:latin typeface="Courier New"/>
                <a:cs typeface="Courier New"/>
              </a:rPr>
              <a:t>int term_pid =</a:t>
            </a:r>
            <a:r>
              <a:rPr sz="500" spc="-105" dirty="0">
                <a:latin typeface="Courier New"/>
                <a:cs typeface="Courier New"/>
              </a:rPr>
              <a:t> </a:t>
            </a:r>
            <a:r>
              <a:rPr sz="500" dirty="0">
                <a:latin typeface="Courier New"/>
                <a:cs typeface="Courier New"/>
              </a:rPr>
              <a:t>wait(&amp;status);</a:t>
            </a:r>
          </a:p>
          <a:p>
            <a:pPr marL="241300" marR="5080">
              <a:lnSpc>
                <a:spcPct val="103699"/>
              </a:lnSpc>
            </a:pPr>
            <a:r>
              <a:rPr sz="500" dirty="0">
                <a:latin typeface="Courier New"/>
                <a:cs typeface="Courier New"/>
              </a:rPr>
              <a:t>printf("Child %d has listed the content of current directory\n",</a:t>
            </a:r>
            <a:r>
              <a:rPr sz="500" spc="-105" dirty="0">
                <a:latin typeface="Courier New"/>
                <a:cs typeface="Courier New"/>
              </a:rPr>
              <a:t> </a:t>
            </a:r>
            <a:r>
              <a:rPr sz="500" dirty="0">
                <a:latin typeface="Courier New"/>
                <a:cs typeface="Courier New"/>
              </a:rPr>
              <a:t>term_pid);  exit(1);</a:t>
            </a:r>
          </a:p>
          <a:p>
            <a:pPr marL="88900">
              <a:lnSpc>
                <a:spcPct val="100000"/>
              </a:lnSpc>
              <a:spcBef>
                <a:spcPts val="20"/>
              </a:spcBef>
            </a:pPr>
            <a:r>
              <a:rPr sz="5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5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9" name="object 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Process Control III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399295" y="3325810"/>
            <a:ext cx="1420673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 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A3961F3-E72E-45E7-ADAA-D09A7EDCF4A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9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</TotalTime>
  <Words>3519</Words>
  <Application>Microsoft Office PowerPoint</Application>
  <PresentationFormat>Custom</PresentationFormat>
  <Paragraphs>452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Courier New</vt:lpstr>
      <vt:lpstr>Goudy Stout</vt:lpstr>
      <vt:lpstr>Lucida Sans Unicode</vt:lpstr>
      <vt:lpstr>Times New Roman</vt:lpstr>
      <vt:lpstr>Office Theme</vt:lpstr>
      <vt:lpstr>COMP 2560 System Programming:  Process Control III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60-256 System Programming: Process Control III</dc:title>
  <dc:subject>Process Control III</dc:subject>
  <dc:creator>by Dr. B. Boufama</dc:creator>
  <cp:lastModifiedBy>dan wu</cp:lastModifiedBy>
  <cp:revision>52</cp:revision>
  <dcterms:created xsi:type="dcterms:W3CDTF">2019-09-06T21:27:28Z</dcterms:created>
  <dcterms:modified xsi:type="dcterms:W3CDTF">2020-11-04T16:38:25Z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2006-10-12T00:00:00Z</vt:filetime>
  </property>
  <property fmtid="{D5CDD505-2E9C-101B-9397-08002B2CF9AE}" pid="3" name="Creator">
    <vt:lpwstr>LaTeX with beamer class version 3.01</vt:lpwstr>
  </property>
  <property fmtid="{D5CDD505-2E9C-101B-9397-08002B2CF9AE}" pid="4" name="LastSaved">
    <vt:filetime>2006-10-12T00:00:00Z</vt:filetime>
  </property>
</Properties>
</file>