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45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EBB6-DE7A-450C-BCC0-D1B39BDCDB08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BECA0-4154-434C-BDFE-E8C03D6790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7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802708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73694"/>
            <a:ext cx="3915511" cy="145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71065" y="3325810"/>
            <a:ext cx="337819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4.png"/><Relationship Id="rId10" Type="http://schemas.openxmlformats.org/officeDocument/2006/relationships/image" Target="../media/image58.png"/><Relationship Id="rId4" Type="http://schemas.openxmlformats.org/officeDocument/2006/relationships/image" Target="../media/image41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4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41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5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67.png"/><Relationship Id="rId9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.png"/><Relationship Id="rId7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74037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3" y="1307134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286" y="1294435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3" y="1345234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790937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41737"/>
            <a:ext cx="50799" cy="465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784800"/>
            <a:ext cx="3989704" cy="573405"/>
          </a:xfrm>
          <a:custGeom>
            <a:avLst/>
            <a:gdLst/>
            <a:ahLst/>
            <a:cxnLst/>
            <a:rect l="l" t="t" r="r" b="b"/>
            <a:pathLst>
              <a:path w="3989704" h="573405">
                <a:moveTo>
                  <a:pt x="3989591" y="0"/>
                </a:moveTo>
                <a:lnTo>
                  <a:pt x="0" y="0"/>
                </a:lnTo>
                <a:lnTo>
                  <a:pt x="0" y="522334"/>
                </a:lnTo>
                <a:lnTo>
                  <a:pt x="4008" y="542058"/>
                </a:lnTo>
                <a:lnTo>
                  <a:pt x="14922" y="558211"/>
                </a:lnTo>
                <a:lnTo>
                  <a:pt x="31075" y="569125"/>
                </a:lnTo>
                <a:lnTo>
                  <a:pt x="50799" y="573133"/>
                </a:lnTo>
                <a:lnTo>
                  <a:pt x="3938791" y="573133"/>
                </a:lnTo>
                <a:lnTo>
                  <a:pt x="3958516" y="569125"/>
                </a:lnTo>
                <a:lnTo>
                  <a:pt x="3974669" y="558211"/>
                </a:lnTo>
                <a:lnTo>
                  <a:pt x="3985583" y="542058"/>
                </a:lnTo>
                <a:lnTo>
                  <a:pt x="3989591" y="522334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786" y="829037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5">
                <a:moveTo>
                  <a:pt x="0" y="49714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786" y="8163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786" y="8036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7909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77188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83170" y="802708"/>
            <a:ext cx="3152005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219" marR="5080" indent="-859155">
              <a:lnSpc>
                <a:spcPct val="106700"/>
              </a:lnSpc>
            </a:pPr>
            <a:r>
              <a:rPr lang="en-CA" spc="15" dirty="0"/>
              <a:t>COMP-2560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Signals</a:t>
            </a:r>
            <a:r>
              <a:rPr spc="-85" dirty="0"/>
              <a:t> </a:t>
            </a:r>
            <a:r>
              <a:rPr spc="5" dirty="0"/>
              <a:t>I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6662" y="1588478"/>
            <a:ext cx="2235200" cy="85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300" dirty="0">
                <a:latin typeface="Times New Roman"/>
                <a:cs typeface="Times New Roman"/>
              </a:rPr>
              <a:t>             </a:t>
            </a:r>
            <a:r>
              <a:rPr lang="en-US" sz="1050" dirty="0">
                <a:latin typeface="Times New Roman"/>
                <a:cs typeface="Times New Roman"/>
              </a:rPr>
              <a:t>modified by  </a:t>
            </a:r>
            <a:r>
              <a:rPr lang="en-US" sz="1050" smtClean="0">
                <a:latin typeface="Times New Roman"/>
                <a:cs typeface="Times New Roman"/>
              </a:rPr>
              <a:t>Dr. Dan </a:t>
            </a:r>
            <a:r>
              <a:rPr lang="en-US" sz="1050" dirty="0">
                <a:latin typeface="Times New Roman"/>
                <a:cs typeface="Times New Roman"/>
              </a:rPr>
              <a:t>Wu</a:t>
            </a:r>
            <a:endParaRPr sz="13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dirty="0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EED85BD-3B31-44CE-AF73-F9430D02AF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045" y="455137"/>
            <a:ext cx="3608704" cy="148590"/>
          </a:xfrm>
          <a:custGeom>
            <a:avLst/>
            <a:gdLst/>
            <a:ahLst/>
            <a:cxnLst/>
            <a:rect l="l" t="t" r="r" b="b"/>
            <a:pathLst>
              <a:path w="3608704" h="148590">
                <a:moveTo>
                  <a:pt x="45949" y="0"/>
                </a:moveTo>
                <a:lnTo>
                  <a:pt x="28107" y="3625"/>
                </a:lnTo>
                <a:lnTo>
                  <a:pt x="13497" y="13497"/>
                </a:lnTo>
                <a:lnTo>
                  <a:pt x="3625" y="28108"/>
                </a:lnTo>
                <a:lnTo>
                  <a:pt x="0" y="45948"/>
                </a:lnTo>
                <a:lnTo>
                  <a:pt x="0" y="148138"/>
                </a:lnTo>
                <a:lnTo>
                  <a:pt x="3608625" y="148138"/>
                </a:lnTo>
                <a:lnTo>
                  <a:pt x="3608625" y="45948"/>
                </a:lnTo>
                <a:lnTo>
                  <a:pt x="3580516" y="3625"/>
                </a:lnTo>
                <a:lnTo>
                  <a:pt x="4594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7294" y="442570"/>
            <a:ext cx="551815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latin typeface="Courier New"/>
                <a:cs typeface="Courier New"/>
              </a:rPr>
              <a:t>SIGALRM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4045" y="591824"/>
            <a:ext cx="3608625" cy="4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3" y="1234353"/>
            <a:ext cx="91898" cy="91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5234" y="1222866"/>
            <a:ext cx="103384" cy="103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943" y="1268815"/>
            <a:ext cx="3470778" cy="57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2670" y="495142"/>
            <a:ext cx="45948" cy="91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2670" y="541091"/>
            <a:ext cx="45948" cy="693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045" y="631879"/>
            <a:ext cx="3608704" cy="648970"/>
          </a:xfrm>
          <a:custGeom>
            <a:avLst/>
            <a:gdLst/>
            <a:ahLst/>
            <a:cxnLst/>
            <a:rect l="l" t="t" r="r" b="b"/>
            <a:pathLst>
              <a:path w="3608704" h="648969">
                <a:moveTo>
                  <a:pt x="3608625" y="0"/>
                </a:moveTo>
                <a:lnTo>
                  <a:pt x="0" y="0"/>
                </a:lnTo>
                <a:lnTo>
                  <a:pt x="0" y="602474"/>
                </a:lnTo>
                <a:lnTo>
                  <a:pt x="3625" y="620315"/>
                </a:lnTo>
                <a:lnTo>
                  <a:pt x="13497" y="634925"/>
                </a:lnTo>
                <a:lnTo>
                  <a:pt x="28107" y="644797"/>
                </a:lnTo>
                <a:lnTo>
                  <a:pt x="45949" y="648423"/>
                </a:lnTo>
                <a:lnTo>
                  <a:pt x="3562676" y="648422"/>
                </a:lnTo>
                <a:lnTo>
                  <a:pt x="3580517" y="644797"/>
                </a:lnTo>
                <a:lnTo>
                  <a:pt x="3595128" y="634925"/>
                </a:lnTo>
                <a:lnTo>
                  <a:pt x="3604999" y="620315"/>
                </a:lnTo>
                <a:lnTo>
                  <a:pt x="3608625" y="602474"/>
                </a:lnTo>
                <a:lnTo>
                  <a:pt x="360862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2670" y="529604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4">
                <a:moveTo>
                  <a:pt x="0" y="72198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2670" y="51811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4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2670" y="506629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4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22670" y="495142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4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2670" y="477911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23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496" y="673544"/>
            <a:ext cx="69475" cy="69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496" y="829185"/>
            <a:ext cx="69475" cy="69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496" y="984826"/>
            <a:ext cx="69475" cy="69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4045" y="1417724"/>
            <a:ext cx="3608704" cy="154305"/>
          </a:xfrm>
          <a:custGeom>
            <a:avLst/>
            <a:gdLst/>
            <a:ahLst/>
            <a:cxnLst/>
            <a:rect l="l" t="t" r="r" b="b"/>
            <a:pathLst>
              <a:path w="3608704" h="154305">
                <a:moveTo>
                  <a:pt x="45949" y="0"/>
                </a:moveTo>
                <a:lnTo>
                  <a:pt x="28107" y="3625"/>
                </a:lnTo>
                <a:lnTo>
                  <a:pt x="13497" y="13497"/>
                </a:lnTo>
                <a:lnTo>
                  <a:pt x="3625" y="28108"/>
                </a:lnTo>
                <a:lnTo>
                  <a:pt x="0" y="45948"/>
                </a:lnTo>
                <a:lnTo>
                  <a:pt x="0" y="153840"/>
                </a:lnTo>
                <a:lnTo>
                  <a:pt x="3608625" y="153840"/>
                </a:lnTo>
                <a:lnTo>
                  <a:pt x="3608625" y="45948"/>
                </a:lnTo>
                <a:lnTo>
                  <a:pt x="3580516" y="3625"/>
                </a:lnTo>
                <a:lnTo>
                  <a:pt x="4594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4045" y="1560121"/>
            <a:ext cx="3608625" cy="45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993" y="3172659"/>
            <a:ext cx="91898" cy="91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5234" y="3161172"/>
            <a:ext cx="103384" cy="103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943" y="3207121"/>
            <a:ext cx="3470778" cy="57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2670" y="1457737"/>
            <a:ext cx="45948" cy="91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2670" y="1503686"/>
            <a:ext cx="45948" cy="16689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4045" y="1600176"/>
            <a:ext cx="3608704" cy="1618615"/>
          </a:xfrm>
          <a:custGeom>
            <a:avLst/>
            <a:gdLst/>
            <a:ahLst/>
            <a:cxnLst/>
            <a:rect l="l" t="t" r="r" b="b"/>
            <a:pathLst>
              <a:path w="3608704" h="1618614">
                <a:moveTo>
                  <a:pt x="3608625" y="0"/>
                </a:moveTo>
                <a:lnTo>
                  <a:pt x="0" y="0"/>
                </a:lnTo>
                <a:lnTo>
                  <a:pt x="0" y="1572483"/>
                </a:lnTo>
                <a:lnTo>
                  <a:pt x="3625" y="1590324"/>
                </a:lnTo>
                <a:lnTo>
                  <a:pt x="13497" y="1604934"/>
                </a:lnTo>
                <a:lnTo>
                  <a:pt x="28107" y="1614806"/>
                </a:lnTo>
                <a:lnTo>
                  <a:pt x="45949" y="1618432"/>
                </a:lnTo>
                <a:lnTo>
                  <a:pt x="3562676" y="1618432"/>
                </a:lnTo>
                <a:lnTo>
                  <a:pt x="3580517" y="1614806"/>
                </a:lnTo>
                <a:lnTo>
                  <a:pt x="3595128" y="1604934"/>
                </a:lnTo>
                <a:lnTo>
                  <a:pt x="3604999" y="1590324"/>
                </a:lnTo>
                <a:lnTo>
                  <a:pt x="3608625" y="1572483"/>
                </a:lnTo>
                <a:lnTo>
                  <a:pt x="360862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22670" y="1492199"/>
            <a:ext cx="0" cy="1697989"/>
          </a:xfrm>
          <a:custGeom>
            <a:avLst/>
            <a:gdLst/>
            <a:ahLst/>
            <a:cxnLst/>
            <a:rect l="l" t="t" r="r" b="b"/>
            <a:pathLst>
              <a:path h="1697989">
                <a:moveTo>
                  <a:pt x="0" y="169769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2670" y="1480712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4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2670" y="146922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4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22670" y="145773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4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2670" y="144050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23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496" y="2144927"/>
            <a:ext cx="69475" cy="69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8496" y="2456209"/>
            <a:ext cx="69475" cy="69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496" y="2611850"/>
            <a:ext cx="69475" cy="69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7294" y="624655"/>
            <a:ext cx="3542665" cy="257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>
              <a:lnSpc>
                <a:spcPct val="100000"/>
              </a:lnSpc>
            </a:pPr>
            <a:r>
              <a:rPr sz="950" spc="20" dirty="0">
                <a:highlight>
                  <a:srgbClr val="FFFF00"/>
                </a:highlight>
                <a:latin typeface="Courier New"/>
                <a:cs typeface="Courier New"/>
              </a:rPr>
              <a:t>SIGALRM</a:t>
            </a:r>
            <a:r>
              <a:rPr sz="950" spc="-375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Arial"/>
                <a:cs typeface="Arial"/>
              </a:rPr>
              <a:t>is </a:t>
            </a:r>
            <a:r>
              <a:rPr sz="950" spc="20" dirty="0">
                <a:latin typeface="Arial"/>
                <a:cs typeface="Arial"/>
              </a:rPr>
              <a:t>an alarm </a:t>
            </a:r>
            <a:r>
              <a:rPr sz="950" spc="10" dirty="0">
                <a:latin typeface="Arial"/>
                <a:cs typeface="Arial"/>
              </a:rPr>
              <a:t>clock </a:t>
            </a:r>
            <a:r>
              <a:rPr sz="950" spc="15" dirty="0">
                <a:latin typeface="Arial"/>
                <a:cs typeface="Arial"/>
              </a:rPr>
              <a:t>signal.</a:t>
            </a:r>
            <a:endParaRPr sz="950" dirty="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85"/>
              </a:spcBef>
            </a:pPr>
            <a:r>
              <a:rPr sz="950" spc="15" dirty="0">
                <a:latin typeface="Arial"/>
                <a:cs typeface="Arial"/>
              </a:rPr>
              <a:t>This signal can </a:t>
            </a:r>
            <a:r>
              <a:rPr sz="950" spc="20" dirty="0">
                <a:latin typeface="Arial"/>
                <a:cs typeface="Arial"/>
              </a:rPr>
              <a:t>be </a:t>
            </a:r>
            <a:r>
              <a:rPr sz="950" spc="15" dirty="0">
                <a:latin typeface="Arial"/>
                <a:cs typeface="Arial"/>
              </a:rPr>
              <a:t>sent using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alarm()</a:t>
            </a:r>
            <a:r>
              <a:rPr sz="950" spc="20" dirty="0">
                <a:latin typeface="Arial"/>
                <a:cs typeface="Arial"/>
              </a:rPr>
              <a:t>.</a:t>
            </a:r>
            <a:endParaRPr sz="950" dirty="0">
              <a:latin typeface="Arial"/>
              <a:cs typeface="Arial"/>
            </a:endParaRPr>
          </a:p>
          <a:p>
            <a:pPr marL="262890" marR="5080">
              <a:lnSpc>
                <a:spcPct val="107500"/>
              </a:lnSpc>
            </a:pPr>
            <a:r>
              <a:rPr sz="950" spc="20" dirty="0">
                <a:latin typeface="Arial"/>
                <a:cs typeface="Arial"/>
              </a:rPr>
              <a:t>The </a:t>
            </a:r>
            <a:r>
              <a:rPr sz="950" spc="10" dirty="0">
                <a:latin typeface="Arial"/>
                <a:cs typeface="Arial"/>
              </a:rPr>
              <a:t>default </a:t>
            </a:r>
            <a:r>
              <a:rPr sz="950" spc="15" dirty="0">
                <a:latin typeface="Arial"/>
                <a:cs typeface="Arial"/>
              </a:rPr>
              <a:t>handler of </a:t>
            </a:r>
            <a:r>
              <a:rPr sz="950" spc="20" dirty="0">
                <a:latin typeface="Courier New"/>
                <a:cs typeface="Courier New"/>
              </a:rPr>
              <a:t>SIGALRM</a:t>
            </a:r>
            <a:r>
              <a:rPr sz="950" spc="-375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Arial"/>
                <a:cs typeface="Arial"/>
              </a:rPr>
              <a:t>displays </a:t>
            </a:r>
            <a:r>
              <a:rPr sz="950" spc="20" dirty="0">
                <a:latin typeface="Arial"/>
                <a:cs typeface="Arial"/>
              </a:rPr>
              <a:t>”Alarm </a:t>
            </a:r>
            <a:r>
              <a:rPr sz="950" spc="10" dirty="0">
                <a:latin typeface="Arial"/>
                <a:cs typeface="Arial"/>
              </a:rPr>
              <a:t>clock” </a:t>
            </a:r>
            <a:r>
              <a:rPr sz="950" spc="20" dirty="0">
                <a:latin typeface="Arial"/>
                <a:cs typeface="Arial"/>
              </a:rPr>
              <a:t>and  </a:t>
            </a: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terminates</a:t>
            </a:r>
            <a:r>
              <a:rPr sz="950" spc="15" dirty="0">
                <a:latin typeface="Arial"/>
                <a:cs typeface="Arial"/>
              </a:rPr>
              <a:t> the process receiving the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signal.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FFFFFF"/>
                </a:solidFill>
                <a:latin typeface="Courier New"/>
                <a:cs typeface="Courier New"/>
              </a:rPr>
              <a:t>alarm()</a:t>
            </a:r>
            <a:endParaRPr sz="950" dirty="0">
              <a:latin typeface="Courier New"/>
              <a:cs typeface="Courier New"/>
            </a:endParaRPr>
          </a:p>
          <a:p>
            <a:pPr marL="12700" marR="55244">
              <a:lnSpc>
                <a:spcPct val="107500"/>
              </a:lnSpc>
              <a:spcBef>
                <a:spcPts val="220"/>
              </a:spcBef>
            </a:pPr>
            <a:r>
              <a:rPr sz="950" spc="15" dirty="0">
                <a:latin typeface="Arial"/>
                <a:cs typeface="Arial"/>
              </a:rPr>
              <a:t>Synopsis:</a:t>
            </a:r>
            <a:r>
              <a:rPr sz="950" b="1" spc="15" dirty="0">
                <a:latin typeface="Arial"/>
                <a:cs typeface="Arial"/>
              </a:rPr>
              <a:t> </a:t>
            </a:r>
            <a:r>
              <a:rPr sz="950" b="1" spc="20" dirty="0">
                <a:highlight>
                  <a:srgbClr val="FFFF00"/>
                </a:highlight>
                <a:latin typeface="Courier New"/>
                <a:cs typeface="Courier New"/>
              </a:rPr>
              <a:t>unsigned int alarm(unsigned int n)  </a:t>
            </a:r>
            <a:r>
              <a:rPr sz="950" spc="15" dirty="0">
                <a:latin typeface="Arial"/>
                <a:cs typeface="Arial"/>
              </a:rPr>
              <a:t>Asks the kernel to send </a:t>
            </a:r>
            <a:r>
              <a:rPr sz="950" spc="20" dirty="0">
                <a:latin typeface="Arial"/>
                <a:cs typeface="Arial"/>
              </a:rPr>
              <a:t>a </a:t>
            </a:r>
            <a:r>
              <a:rPr sz="950" b="1" spc="20" dirty="0">
                <a:highlight>
                  <a:srgbClr val="FFFF00"/>
                </a:highlight>
                <a:latin typeface="Courier New"/>
                <a:cs typeface="Courier New"/>
              </a:rPr>
              <a:t>SIGALRM</a:t>
            </a:r>
            <a:r>
              <a:rPr sz="950" spc="-300" dirty="0">
                <a:latin typeface="Courier New"/>
                <a:cs typeface="Courier New"/>
              </a:rPr>
              <a:t> </a:t>
            </a:r>
            <a:r>
              <a:rPr sz="950" spc="15" dirty="0">
                <a:latin typeface="Arial"/>
                <a:cs typeface="Arial"/>
              </a:rPr>
              <a:t>to the </a:t>
            </a:r>
            <a:r>
              <a:rPr sz="950" spc="10" dirty="0">
                <a:latin typeface="Arial"/>
                <a:cs typeface="Arial"/>
              </a:rPr>
              <a:t>calling </a:t>
            </a:r>
            <a:r>
              <a:rPr sz="950" spc="15" dirty="0">
                <a:latin typeface="Arial"/>
                <a:cs typeface="Arial"/>
              </a:rPr>
              <a:t>process </a:t>
            </a:r>
            <a:r>
              <a:rPr sz="950" spc="10" dirty="0">
                <a:latin typeface="Arial"/>
                <a:cs typeface="Arial"/>
              </a:rPr>
              <a:t>after  </a:t>
            </a:r>
            <a:r>
              <a:rPr sz="950" spc="20" dirty="0">
                <a:latin typeface="Courier New"/>
                <a:cs typeface="Courier New"/>
              </a:rPr>
              <a:t>n</a:t>
            </a:r>
            <a:r>
              <a:rPr sz="950" spc="-390" dirty="0">
                <a:latin typeface="Courier New"/>
                <a:cs typeface="Courier New"/>
              </a:rPr>
              <a:t> </a:t>
            </a:r>
            <a:r>
              <a:rPr sz="950" spc="15" dirty="0">
                <a:latin typeface="Arial"/>
                <a:cs typeface="Arial"/>
              </a:rPr>
              <a:t>seconds.</a:t>
            </a:r>
            <a:endParaRPr sz="950" dirty="0">
              <a:latin typeface="Arial"/>
              <a:cs typeface="Arial"/>
            </a:endParaRPr>
          </a:p>
          <a:p>
            <a:pPr marL="262890" marR="255270">
              <a:lnSpc>
                <a:spcPct val="107500"/>
              </a:lnSpc>
              <a:spcBef>
                <a:spcPts val="270"/>
              </a:spcBef>
            </a:pPr>
            <a:r>
              <a:rPr sz="950" spc="10" dirty="0">
                <a:latin typeface="Arial"/>
                <a:cs typeface="Arial"/>
              </a:rPr>
              <a:t>If </a:t>
            </a:r>
            <a:r>
              <a:rPr sz="950" spc="20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previous </a:t>
            </a:r>
            <a:r>
              <a:rPr sz="950" spc="20" dirty="0">
                <a:latin typeface="Arial"/>
                <a:cs typeface="Arial"/>
              </a:rPr>
              <a:t>alarm </a:t>
            </a:r>
            <a:r>
              <a:rPr sz="950" spc="15" dirty="0">
                <a:latin typeface="Arial"/>
                <a:cs typeface="Arial"/>
              </a:rPr>
              <a:t>has </a:t>
            </a:r>
            <a:r>
              <a:rPr sz="950" spc="20" dirty="0">
                <a:latin typeface="Arial"/>
                <a:cs typeface="Arial"/>
              </a:rPr>
              <a:t>been been </a:t>
            </a:r>
            <a:r>
              <a:rPr sz="950" spc="15" dirty="0">
                <a:latin typeface="Arial"/>
                <a:cs typeface="Arial"/>
              </a:rPr>
              <a:t>scheduled, </a:t>
            </a:r>
            <a:r>
              <a:rPr sz="950" spc="5" dirty="0">
                <a:latin typeface="Arial"/>
                <a:cs typeface="Arial"/>
              </a:rPr>
              <a:t>it </a:t>
            </a:r>
            <a:r>
              <a:rPr sz="950" spc="10" dirty="0">
                <a:latin typeface="Arial"/>
                <a:cs typeface="Arial"/>
              </a:rPr>
              <a:t>will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be  </a:t>
            </a:r>
            <a:r>
              <a:rPr sz="950" spc="15" dirty="0">
                <a:latin typeface="Arial"/>
                <a:cs typeface="Arial"/>
              </a:rPr>
              <a:t>rescheduled: </a:t>
            </a:r>
            <a:r>
              <a:rPr sz="950" spc="20" dirty="0">
                <a:latin typeface="Arial"/>
                <a:cs typeface="Arial"/>
              </a:rPr>
              <a:t>alarm </a:t>
            </a:r>
            <a:r>
              <a:rPr sz="950" spc="15" dirty="0">
                <a:latin typeface="Arial"/>
                <a:cs typeface="Arial"/>
              </a:rPr>
              <a:t>requests are not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stacked.</a:t>
            </a:r>
            <a:endParaRPr sz="950" dirty="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85"/>
              </a:spcBef>
            </a:pPr>
            <a:r>
              <a:rPr sz="950" spc="10" dirty="0">
                <a:latin typeface="Arial"/>
                <a:cs typeface="Arial"/>
              </a:rPr>
              <a:t>If </a:t>
            </a:r>
            <a:r>
              <a:rPr sz="950" spc="15" dirty="0">
                <a:latin typeface="Courier New"/>
                <a:cs typeface="Courier New"/>
              </a:rPr>
              <a:t>n=0</a:t>
            </a:r>
            <a:r>
              <a:rPr sz="950" spc="15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any </a:t>
            </a:r>
            <a:r>
              <a:rPr sz="950" spc="15" dirty="0">
                <a:latin typeface="Arial"/>
                <a:cs typeface="Arial"/>
              </a:rPr>
              <a:t>pending </a:t>
            </a:r>
            <a:r>
              <a:rPr sz="950" spc="20" dirty="0">
                <a:latin typeface="Arial"/>
                <a:cs typeface="Arial"/>
              </a:rPr>
              <a:t>alarm </a:t>
            </a:r>
            <a:r>
              <a:rPr sz="950" spc="10" dirty="0">
                <a:latin typeface="Arial"/>
                <a:cs typeface="Arial"/>
              </a:rPr>
              <a:t>will </a:t>
            </a:r>
            <a:r>
              <a:rPr sz="950" spc="20" dirty="0">
                <a:latin typeface="Arial"/>
                <a:cs typeface="Arial"/>
              </a:rPr>
              <a:t>be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cancelled.</a:t>
            </a:r>
            <a:endParaRPr sz="950" dirty="0">
              <a:latin typeface="Arial"/>
              <a:cs typeface="Arial"/>
            </a:endParaRPr>
          </a:p>
          <a:p>
            <a:pPr marL="262890" marR="8890">
              <a:lnSpc>
                <a:spcPct val="107500"/>
              </a:lnSpc>
            </a:pPr>
            <a:r>
              <a:rPr sz="950" spc="10" dirty="0">
                <a:latin typeface="Arial"/>
                <a:cs typeface="Arial"/>
              </a:rPr>
              <a:t>If </a:t>
            </a:r>
            <a:r>
              <a:rPr sz="950" spc="15" dirty="0">
                <a:latin typeface="Arial"/>
                <a:cs typeface="Arial"/>
              </a:rPr>
              <a:t>there </a:t>
            </a:r>
            <a:r>
              <a:rPr sz="950" spc="10" dirty="0">
                <a:latin typeface="Arial"/>
                <a:cs typeface="Arial"/>
              </a:rPr>
              <a:t>is </a:t>
            </a:r>
            <a:r>
              <a:rPr sz="950" spc="20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previous </a:t>
            </a:r>
            <a:r>
              <a:rPr sz="950" spc="20" dirty="0">
                <a:latin typeface="Arial"/>
                <a:cs typeface="Arial"/>
              </a:rPr>
              <a:t>alarm </a:t>
            </a:r>
            <a:r>
              <a:rPr sz="950" spc="15" dirty="0">
                <a:latin typeface="Arial"/>
                <a:cs typeface="Arial"/>
              </a:rPr>
              <a:t>request with time remaining,  </a:t>
            </a:r>
            <a:r>
              <a:rPr sz="950" spc="20" dirty="0">
                <a:latin typeface="Courier New"/>
                <a:cs typeface="Courier New"/>
              </a:rPr>
              <a:t>alarm() </a:t>
            </a:r>
            <a:r>
              <a:rPr sz="950" spc="15" dirty="0">
                <a:latin typeface="Arial"/>
                <a:cs typeface="Arial"/>
              </a:rPr>
              <a:t>returns </a:t>
            </a:r>
            <a:r>
              <a:rPr sz="950" spc="20" dirty="0">
                <a:latin typeface="Arial"/>
                <a:cs typeface="Arial"/>
              </a:rPr>
              <a:t>a </a:t>
            </a:r>
            <a:r>
              <a:rPr sz="950" spc="15" dirty="0">
                <a:latin typeface="Arial"/>
                <a:cs typeface="Arial"/>
              </a:rPr>
              <a:t>non-zero </a:t>
            </a:r>
            <a:r>
              <a:rPr sz="950" spc="10" dirty="0">
                <a:latin typeface="Arial"/>
                <a:cs typeface="Arial"/>
              </a:rPr>
              <a:t>value </a:t>
            </a:r>
            <a:r>
              <a:rPr sz="950" spc="15" dirty="0">
                <a:latin typeface="Arial"/>
                <a:cs typeface="Arial"/>
              </a:rPr>
              <a:t>that </a:t>
            </a:r>
            <a:r>
              <a:rPr sz="950" spc="10" dirty="0">
                <a:latin typeface="Arial"/>
                <a:cs typeface="Arial"/>
              </a:rPr>
              <a:t>is </a:t>
            </a:r>
            <a:r>
              <a:rPr sz="950" spc="15" dirty="0">
                <a:latin typeface="Arial"/>
                <a:cs typeface="Arial"/>
              </a:rPr>
              <a:t>the number of  seconds </a:t>
            </a:r>
            <a:r>
              <a:rPr sz="950" spc="10" dirty="0">
                <a:latin typeface="Arial"/>
                <a:cs typeface="Arial"/>
              </a:rPr>
              <a:t>until </a:t>
            </a:r>
            <a:r>
              <a:rPr sz="950" spc="15" dirty="0">
                <a:latin typeface="Arial"/>
                <a:cs typeface="Arial"/>
              </a:rPr>
              <a:t>the </a:t>
            </a:r>
            <a:r>
              <a:rPr sz="950" spc="10" dirty="0">
                <a:latin typeface="Arial"/>
                <a:cs typeface="Arial"/>
              </a:rPr>
              <a:t>previous </a:t>
            </a:r>
            <a:r>
              <a:rPr sz="950" spc="15" dirty="0">
                <a:latin typeface="Arial"/>
                <a:cs typeface="Arial"/>
              </a:rPr>
              <a:t>request would </a:t>
            </a:r>
            <a:r>
              <a:rPr sz="950" spc="5" dirty="0">
                <a:latin typeface="Arial"/>
                <a:cs typeface="Arial"/>
              </a:rPr>
              <a:t>have </a:t>
            </a:r>
            <a:r>
              <a:rPr sz="950" spc="15" dirty="0">
                <a:latin typeface="Arial"/>
                <a:cs typeface="Arial"/>
              </a:rPr>
              <a:t>generated </a:t>
            </a:r>
            <a:r>
              <a:rPr sz="950" spc="20" dirty="0">
                <a:latin typeface="Arial"/>
                <a:cs typeface="Arial"/>
              </a:rPr>
              <a:t>a  </a:t>
            </a:r>
            <a:r>
              <a:rPr sz="950" spc="20" dirty="0">
                <a:latin typeface="Courier New"/>
                <a:cs typeface="Courier New"/>
              </a:rPr>
              <a:t>SIGALRM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15" dirty="0">
                <a:latin typeface="Arial"/>
                <a:cs typeface="Arial"/>
              </a:rPr>
              <a:t>signal.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Otherwise,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alarm()</a:t>
            </a:r>
            <a:r>
              <a:rPr sz="950" spc="-310" dirty="0">
                <a:latin typeface="Courier New"/>
                <a:cs typeface="Courier New"/>
              </a:rPr>
              <a:t> </a:t>
            </a:r>
            <a:r>
              <a:rPr sz="950" spc="15" dirty="0">
                <a:latin typeface="Arial"/>
                <a:cs typeface="Arial"/>
              </a:rPr>
              <a:t>returns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0.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886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776AF225-0645-48D0-9C61-2964D9FC17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30DFD1-7C9A-44C7-ADAF-EC615AD711DD}"/>
              </a:ext>
            </a:extLst>
          </p:cNvPr>
          <p:cNvSpPr txBox="1"/>
          <p:nvPr/>
        </p:nvSpPr>
        <p:spPr>
          <a:xfrm>
            <a:off x="3981450" y="1806575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 alarm</a:t>
            </a:r>
            <a:endParaRPr lang="en-CA" sz="100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225334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Example</a:t>
            </a:r>
            <a:r>
              <a:rPr lang="en-US" spc="15" dirty="0"/>
              <a:t> </a:t>
            </a:r>
            <a:r>
              <a:rPr lang="en-US" sz="1050" spc="15" dirty="0"/>
              <a:t>(</a:t>
            </a:r>
            <a:r>
              <a:rPr lang="en-US" sz="1050" spc="15" dirty="0" err="1"/>
              <a:t>alarm.c</a:t>
            </a:r>
            <a:r>
              <a:rPr lang="en-US" sz="1050" spc="15" dirty="0"/>
              <a:t>)</a:t>
            </a:r>
            <a:endParaRPr spc="15" dirty="0"/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687" y="717922"/>
            <a:ext cx="2851785" cy="137795"/>
          </a:xfrm>
          <a:custGeom>
            <a:avLst/>
            <a:gdLst/>
            <a:ahLst/>
            <a:cxnLst/>
            <a:rect l="l" t="t" r="r" b="b"/>
            <a:pathLst>
              <a:path w="2851785" h="137794">
                <a:moveTo>
                  <a:pt x="36306" y="0"/>
                </a:moveTo>
                <a:lnTo>
                  <a:pt x="22209" y="2865"/>
                </a:lnTo>
                <a:lnTo>
                  <a:pt x="10664" y="10665"/>
                </a:lnTo>
                <a:lnTo>
                  <a:pt x="2864" y="22209"/>
                </a:lnTo>
                <a:lnTo>
                  <a:pt x="0" y="36306"/>
                </a:lnTo>
                <a:lnTo>
                  <a:pt x="0" y="137500"/>
                </a:lnTo>
                <a:lnTo>
                  <a:pt x="2851361" y="137500"/>
                </a:lnTo>
                <a:lnTo>
                  <a:pt x="2851361" y="36306"/>
                </a:lnTo>
                <a:lnTo>
                  <a:pt x="2829150" y="2864"/>
                </a:lnTo>
                <a:lnTo>
                  <a:pt x="36306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687" y="846384"/>
            <a:ext cx="2851361" cy="36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443881"/>
            <a:ext cx="72613" cy="72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9665" y="2434805"/>
            <a:ext cx="81689" cy="81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300" y="2471112"/>
            <a:ext cx="2742441" cy="45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5048" y="749541"/>
            <a:ext cx="36306" cy="72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5048" y="785848"/>
            <a:ext cx="36306" cy="1658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687" y="878033"/>
            <a:ext cx="2851785" cy="1602740"/>
          </a:xfrm>
          <a:custGeom>
            <a:avLst/>
            <a:gdLst/>
            <a:ahLst/>
            <a:cxnLst/>
            <a:rect l="l" t="t" r="r" b="b"/>
            <a:pathLst>
              <a:path w="2851785" h="1602739">
                <a:moveTo>
                  <a:pt x="2851361" y="0"/>
                </a:moveTo>
                <a:lnTo>
                  <a:pt x="0" y="0"/>
                </a:lnTo>
                <a:lnTo>
                  <a:pt x="0" y="1565849"/>
                </a:lnTo>
                <a:lnTo>
                  <a:pt x="2864" y="1579946"/>
                </a:lnTo>
                <a:lnTo>
                  <a:pt x="10665" y="1591490"/>
                </a:lnTo>
                <a:lnTo>
                  <a:pt x="22209" y="1599290"/>
                </a:lnTo>
                <a:lnTo>
                  <a:pt x="36306" y="1602155"/>
                </a:lnTo>
                <a:lnTo>
                  <a:pt x="2815054" y="1602155"/>
                </a:lnTo>
                <a:lnTo>
                  <a:pt x="2829151" y="1599290"/>
                </a:lnTo>
                <a:lnTo>
                  <a:pt x="2840695" y="1591490"/>
                </a:lnTo>
                <a:lnTo>
                  <a:pt x="2848496" y="1579946"/>
                </a:lnTo>
                <a:lnTo>
                  <a:pt x="2851361" y="1565849"/>
                </a:lnTo>
                <a:lnTo>
                  <a:pt x="285136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5048" y="776772"/>
            <a:ext cx="0" cy="1680845"/>
          </a:xfrm>
          <a:custGeom>
            <a:avLst/>
            <a:gdLst/>
            <a:ahLst/>
            <a:cxnLst/>
            <a:rect l="l" t="t" r="r" b="b"/>
            <a:pathLst>
              <a:path h="1680845">
                <a:moveTo>
                  <a:pt x="0" y="168072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5048" y="76769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7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5048" y="75861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7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5048" y="74954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7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5048" y="735927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61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687" y="2588773"/>
            <a:ext cx="2851785" cy="59055"/>
          </a:xfrm>
          <a:custGeom>
            <a:avLst/>
            <a:gdLst/>
            <a:ahLst/>
            <a:cxnLst/>
            <a:rect l="l" t="t" r="r" b="b"/>
            <a:pathLst>
              <a:path w="2851785" h="59055">
                <a:moveTo>
                  <a:pt x="36306" y="0"/>
                </a:moveTo>
                <a:lnTo>
                  <a:pt x="22209" y="2865"/>
                </a:lnTo>
                <a:lnTo>
                  <a:pt x="10664" y="10665"/>
                </a:lnTo>
                <a:lnTo>
                  <a:pt x="2864" y="22209"/>
                </a:lnTo>
                <a:lnTo>
                  <a:pt x="0" y="36306"/>
                </a:lnTo>
                <a:lnTo>
                  <a:pt x="0" y="58879"/>
                </a:lnTo>
                <a:lnTo>
                  <a:pt x="2851361" y="58879"/>
                </a:lnTo>
                <a:lnTo>
                  <a:pt x="2851361" y="36306"/>
                </a:lnTo>
                <a:lnTo>
                  <a:pt x="2829150" y="2864"/>
                </a:lnTo>
                <a:lnTo>
                  <a:pt x="3630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994" y="3192872"/>
            <a:ext cx="72613" cy="72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9665" y="3183795"/>
            <a:ext cx="81689" cy="81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300" y="3220102"/>
            <a:ext cx="2742441" cy="45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5048" y="2624916"/>
            <a:ext cx="36306" cy="726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5048" y="2661223"/>
            <a:ext cx="36306" cy="5316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687" y="2620530"/>
            <a:ext cx="2851785" cy="608965"/>
          </a:xfrm>
          <a:custGeom>
            <a:avLst/>
            <a:gdLst/>
            <a:ahLst/>
            <a:cxnLst/>
            <a:rect l="l" t="t" r="r" b="b"/>
            <a:pathLst>
              <a:path w="2851785" h="608964">
                <a:moveTo>
                  <a:pt x="2851361" y="0"/>
                </a:moveTo>
                <a:lnTo>
                  <a:pt x="0" y="0"/>
                </a:lnTo>
                <a:lnTo>
                  <a:pt x="0" y="572342"/>
                </a:lnTo>
                <a:lnTo>
                  <a:pt x="2864" y="586439"/>
                </a:lnTo>
                <a:lnTo>
                  <a:pt x="10665" y="597983"/>
                </a:lnTo>
                <a:lnTo>
                  <a:pt x="22209" y="605783"/>
                </a:lnTo>
                <a:lnTo>
                  <a:pt x="36306" y="608648"/>
                </a:lnTo>
                <a:lnTo>
                  <a:pt x="2815054" y="608648"/>
                </a:lnTo>
                <a:lnTo>
                  <a:pt x="2829151" y="605783"/>
                </a:lnTo>
                <a:lnTo>
                  <a:pt x="2840695" y="597983"/>
                </a:lnTo>
                <a:lnTo>
                  <a:pt x="2848496" y="586439"/>
                </a:lnTo>
                <a:lnTo>
                  <a:pt x="2851361" y="572342"/>
                </a:lnTo>
                <a:lnTo>
                  <a:pt x="285136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5048" y="2652146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5">
                <a:moveTo>
                  <a:pt x="0" y="55434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5048" y="264306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7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5048" y="263399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7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75048" y="262491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7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75048" y="2611301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61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4" y="721444"/>
            <a:ext cx="2639695" cy="251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CA" sz="75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lang="en-CA" sz="7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lang="en-CA" sz="750" spc="15" dirty="0">
                <a:latin typeface="Courier New"/>
                <a:cs typeface="Courier New"/>
              </a:rPr>
              <a:t>#include</a:t>
            </a:r>
            <a:r>
              <a:rPr lang="en-CA" sz="750" spc="-40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&lt;</a:t>
            </a:r>
            <a:r>
              <a:rPr lang="en-CA" sz="750" spc="15" dirty="0" err="1">
                <a:latin typeface="Courier New"/>
                <a:cs typeface="Courier New"/>
              </a:rPr>
              <a:t>stdio.h</a:t>
            </a:r>
            <a:r>
              <a:rPr lang="en-CA" sz="750" spc="15" dirty="0">
                <a:latin typeface="Courier New"/>
                <a:cs typeface="Courier New"/>
              </a:rPr>
              <a:t>&gt;</a:t>
            </a:r>
            <a:endParaRPr lang="en-CA" sz="75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lang="en-CA" sz="750" spc="15" dirty="0">
                <a:latin typeface="Courier New"/>
                <a:cs typeface="Courier New"/>
              </a:rPr>
              <a:t>#include</a:t>
            </a:r>
            <a:r>
              <a:rPr lang="en-CA" sz="750" spc="-40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&lt;</a:t>
            </a:r>
            <a:r>
              <a:rPr lang="en-CA" sz="750" spc="15" dirty="0" err="1">
                <a:latin typeface="Courier New"/>
                <a:cs typeface="Courier New"/>
              </a:rPr>
              <a:t>unistd.h</a:t>
            </a:r>
            <a:r>
              <a:rPr lang="en-CA" sz="750" spc="15" dirty="0">
                <a:latin typeface="Courier New"/>
                <a:cs typeface="Courier New"/>
              </a:rPr>
              <a:t>&gt;</a:t>
            </a:r>
            <a:endParaRPr lang="en-CA" sz="75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lang="en-CA" sz="750" spc="15" dirty="0">
                <a:latin typeface="Courier New"/>
                <a:cs typeface="Courier New"/>
              </a:rPr>
              <a:t>#include</a:t>
            </a:r>
            <a:r>
              <a:rPr lang="en-CA" sz="750" spc="-40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&lt;</a:t>
            </a:r>
            <a:r>
              <a:rPr lang="en-CA" sz="750" spc="15" dirty="0" err="1">
                <a:latin typeface="Courier New"/>
                <a:cs typeface="Courier New"/>
              </a:rPr>
              <a:t>stdlib.h</a:t>
            </a:r>
            <a:r>
              <a:rPr lang="en-CA" sz="750" spc="15" dirty="0">
                <a:latin typeface="Courier New"/>
                <a:cs typeface="Courier New"/>
              </a:rPr>
              <a:t>&gt;</a:t>
            </a:r>
            <a:endParaRPr lang="en-CA"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CA" sz="800" dirty="0">
              <a:latin typeface="Times New Roman"/>
              <a:cs typeface="Times New Roman"/>
            </a:endParaRPr>
          </a:p>
          <a:p>
            <a:pPr marL="131445" marR="658495" indent="-119380">
              <a:lnSpc>
                <a:spcPct val="107600"/>
              </a:lnSpc>
            </a:pPr>
            <a:r>
              <a:rPr lang="en-CA" sz="750" spc="15" dirty="0">
                <a:latin typeface="Courier New"/>
                <a:cs typeface="Courier New"/>
              </a:rPr>
              <a:t>int main(int </a:t>
            </a:r>
            <a:r>
              <a:rPr lang="en-CA" sz="750" spc="15" dirty="0" err="1">
                <a:latin typeface="Courier New"/>
                <a:cs typeface="Courier New"/>
              </a:rPr>
              <a:t>argc</a:t>
            </a:r>
            <a:r>
              <a:rPr lang="en-CA" sz="750" spc="15" dirty="0">
                <a:latin typeface="Courier New"/>
                <a:cs typeface="Courier New"/>
              </a:rPr>
              <a:t>, char</a:t>
            </a:r>
            <a:r>
              <a:rPr lang="en-CA" sz="750" spc="-10" dirty="0">
                <a:latin typeface="Courier New"/>
                <a:cs typeface="Courier New"/>
              </a:rPr>
              <a:t> </a:t>
            </a:r>
            <a:r>
              <a:rPr lang="en-CA" sz="1125" spc="22" baseline="-11111" dirty="0">
                <a:latin typeface="Courier New"/>
                <a:cs typeface="Courier New"/>
              </a:rPr>
              <a:t>*</a:t>
            </a:r>
            <a:r>
              <a:rPr lang="en-CA" sz="750" spc="15" dirty="0" err="1">
                <a:latin typeface="Courier New"/>
                <a:cs typeface="Courier New"/>
              </a:rPr>
              <a:t>argv</a:t>
            </a:r>
            <a:r>
              <a:rPr lang="en-CA" sz="750" spc="15" dirty="0">
                <a:latin typeface="Courier New"/>
                <a:cs typeface="Courier New"/>
              </a:rPr>
              <a:t>[]){  alarm(4);</a:t>
            </a:r>
            <a:endParaRPr lang="en-CA" sz="750" dirty="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65"/>
              </a:spcBef>
            </a:pPr>
            <a:r>
              <a:rPr lang="en-CA" sz="750" spc="15" dirty="0">
                <a:latin typeface="Courier New"/>
                <a:cs typeface="Courier New"/>
              </a:rPr>
              <a:t>while(1){</a:t>
            </a:r>
            <a:endParaRPr lang="en-CA" sz="750" dirty="0">
              <a:latin typeface="Courier New"/>
              <a:cs typeface="Courier New"/>
            </a:endParaRPr>
          </a:p>
          <a:p>
            <a:pPr marL="250190" marR="777240">
              <a:lnSpc>
                <a:spcPct val="107600"/>
              </a:lnSpc>
            </a:pPr>
            <a:r>
              <a:rPr lang="en-CA" sz="750" spc="15" dirty="0" err="1">
                <a:latin typeface="Courier New"/>
                <a:cs typeface="Courier New"/>
              </a:rPr>
              <a:t>printf</a:t>
            </a:r>
            <a:r>
              <a:rPr lang="en-CA" sz="750" spc="15" dirty="0">
                <a:latin typeface="Courier New"/>
                <a:cs typeface="Courier New"/>
              </a:rPr>
              <a:t>("Going to</a:t>
            </a:r>
            <a:r>
              <a:rPr lang="en-CA" sz="750" spc="-20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sleep\n");  sleep(1);</a:t>
            </a:r>
            <a:endParaRPr lang="en-CA" sz="750" dirty="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70"/>
              </a:spcBef>
            </a:pPr>
            <a:r>
              <a:rPr lang="en-CA" sz="750" spc="15" dirty="0">
                <a:latin typeface="Courier New"/>
                <a:cs typeface="Courier New"/>
              </a:rPr>
              <a:t>}</a:t>
            </a:r>
            <a:endParaRPr lang="en-CA" sz="750" dirty="0">
              <a:latin typeface="Courier New"/>
              <a:cs typeface="Courier New"/>
            </a:endParaRPr>
          </a:p>
          <a:p>
            <a:pPr marL="131445" marR="5080">
              <a:lnSpc>
                <a:spcPct val="107600"/>
              </a:lnSpc>
            </a:pPr>
            <a:r>
              <a:rPr lang="en-CA" sz="750" spc="15" dirty="0" err="1">
                <a:latin typeface="Courier New"/>
                <a:cs typeface="Courier New"/>
              </a:rPr>
              <a:t>printf</a:t>
            </a:r>
            <a:r>
              <a:rPr lang="en-CA" sz="750" spc="15" dirty="0">
                <a:latin typeface="Courier New"/>
                <a:cs typeface="Courier New"/>
              </a:rPr>
              <a:t>("Exiting\n");//will not be executed  exit(0);</a:t>
            </a:r>
            <a:endParaRPr lang="en-CA" sz="75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70"/>
              </a:spcBef>
            </a:pPr>
            <a:r>
              <a:rPr lang="en-CA" sz="750" spc="15" dirty="0">
                <a:latin typeface="Courier New"/>
                <a:cs typeface="Courier New"/>
              </a:rPr>
              <a:t>}</a:t>
            </a:r>
            <a:endParaRPr lang="en-CA"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CA" sz="950" dirty="0">
              <a:latin typeface="Times New Roman"/>
              <a:cs typeface="Times New Roman"/>
            </a:endParaRPr>
          </a:p>
          <a:p>
            <a:pPr marL="12700" marR="1786889" algn="just">
              <a:lnSpc>
                <a:spcPct val="107600"/>
              </a:lnSpc>
            </a:pPr>
            <a:r>
              <a:rPr lang="en-CA" sz="750" spc="15" dirty="0">
                <a:latin typeface="Courier New"/>
                <a:cs typeface="Courier New"/>
              </a:rPr>
              <a:t>Going to</a:t>
            </a:r>
            <a:r>
              <a:rPr lang="en-CA" sz="750" spc="-55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sleep  Going to</a:t>
            </a:r>
            <a:r>
              <a:rPr lang="en-CA" sz="750" spc="-55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sleep  Going to</a:t>
            </a:r>
            <a:r>
              <a:rPr lang="en-CA" sz="750" spc="-55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sleep  Going to</a:t>
            </a:r>
            <a:r>
              <a:rPr lang="en-CA" sz="750" spc="-55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sleep  Alarm</a:t>
            </a:r>
            <a:r>
              <a:rPr lang="en-CA" sz="750" spc="-60" dirty="0">
                <a:latin typeface="Courier New"/>
                <a:cs typeface="Courier New"/>
              </a:rPr>
              <a:t> </a:t>
            </a:r>
            <a:r>
              <a:rPr lang="en-CA" sz="750" spc="15" dirty="0">
                <a:latin typeface="Courier New"/>
                <a:cs typeface="Courier New"/>
              </a:rPr>
              <a:t>clock</a:t>
            </a:r>
            <a:endParaRPr lang="en-CA" sz="75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2241AAB6-7E66-49CC-99F9-4B5BCB303F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2921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alarm()</a:t>
            </a:r>
            <a:r>
              <a:rPr spc="-535" dirty="0">
                <a:latin typeface="Courier New"/>
                <a:cs typeface="Courier New"/>
              </a:rPr>
              <a:t> </a:t>
            </a:r>
            <a:r>
              <a:rPr spc="15" dirty="0"/>
              <a:t>and </a:t>
            </a:r>
            <a:r>
              <a:rPr spc="20" dirty="0">
                <a:latin typeface="Courier New"/>
                <a:cs typeface="Courier New"/>
              </a:rPr>
              <a:t>fork()</a:t>
            </a:r>
            <a:r>
              <a:rPr lang="en-US" spc="20" dirty="0">
                <a:latin typeface="Courier New"/>
                <a:cs typeface="Courier New"/>
              </a:rPr>
              <a:t> </a:t>
            </a:r>
            <a:r>
              <a:rPr lang="en-US" sz="1100" spc="20" dirty="0">
                <a:latin typeface="Courier New"/>
                <a:cs typeface="Courier New"/>
              </a:rPr>
              <a:t>(alarm2.c)</a:t>
            </a:r>
            <a:endParaRPr spc="2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814" y="731622"/>
            <a:ext cx="3391535" cy="70485"/>
          </a:xfrm>
          <a:custGeom>
            <a:avLst/>
            <a:gdLst/>
            <a:ahLst/>
            <a:cxnLst/>
            <a:rect l="l" t="t" r="r" b="b"/>
            <a:pathLst>
              <a:path w="3391535" h="70484">
                <a:moveTo>
                  <a:pt x="43179" y="0"/>
                </a:moveTo>
                <a:lnTo>
                  <a:pt x="26413" y="3407"/>
                </a:lnTo>
                <a:lnTo>
                  <a:pt x="12683" y="12684"/>
                </a:lnTo>
                <a:lnTo>
                  <a:pt x="3407" y="26414"/>
                </a:lnTo>
                <a:lnTo>
                  <a:pt x="0" y="43179"/>
                </a:lnTo>
                <a:lnTo>
                  <a:pt x="0" y="70026"/>
                </a:lnTo>
                <a:lnTo>
                  <a:pt x="3391153" y="70026"/>
                </a:lnTo>
                <a:lnTo>
                  <a:pt x="3391153" y="43179"/>
                </a:lnTo>
                <a:lnTo>
                  <a:pt x="3364737" y="3407"/>
                </a:lnTo>
                <a:lnTo>
                  <a:pt x="4317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3" y="896764"/>
            <a:ext cx="86360" cy="86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3992" y="885969"/>
            <a:ext cx="97154" cy="97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173" y="929149"/>
            <a:ext cx="3261613" cy="53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7967" y="774603"/>
            <a:ext cx="43179" cy="86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7967" y="817783"/>
            <a:ext cx="43179" cy="78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814" y="769387"/>
            <a:ext cx="3391535" cy="170815"/>
          </a:xfrm>
          <a:custGeom>
            <a:avLst/>
            <a:gdLst/>
            <a:ahLst/>
            <a:cxnLst/>
            <a:rect l="l" t="t" r="r" b="b"/>
            <a:pathLst>
              <a:path w="3391535" h="170815">
                <a:moveTo>
                  <a:pt x="3391153" y="0"/>
                </a:moveTo>
                <a:lnTo>
                  <a:pt x="0" y="0"/>
                </a:lnTo>
                <a:lnTo>
                  <a:pt x="0" y="127376"/>
                </a:lnTo>
                <a:lnTo>
                  <a:pt x="3407" y="144142"/>
                </a:lnTo>
                <a:lnTo>
                  <a:pt x="12684" y="157872"/>
                </a:lnTo>
                <a:lnTo>
                  <a:pt x="26413" y="167149"/>
                </a:lnTo>
                <a:lnTo>
                  <a:pt x="43179" y="170556"/>
                </a:lnTo>
                <a:lnTo>
                  <a:pt x="3347973" y="170556"/>
                </a:lnTo>
                <a:lnTo>
                  <a:pt x="3364738" y="167149"/>
                </a:lnTo>
                <a:lnTo>
                  <a:pt x="3378468" y="157872"/>
                </a:lnTo>
                <a:lnTo>
                  <a:pt x="3387745" y="144142"/>
                </a:lnTo>
                <a:lnTo>
                  <a:pt x="3391153" y="127376"/>
                </a:lnTo>
                <a:lnTo>
                  <a:pt x="3391153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7967" y="806988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10596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7967" y="79619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9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7967" y="785399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9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7967" y="774604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79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7967" y="758411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19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7294" y="761683"/>
            <a:ext cx="3160395" cy="2453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Arial"/>
                <a:cs typeface="Arial"/>
              </a:rPr>
              <a:t>A </a:t>
            </a:r>
            <a:r>
              <a:rPr sz="900" spc="10" dirty="0">
                <a:latin typeface="Arial"/>
                <a:cs typeface="Arial"/>
              </a:rPr>
              <a:t>call to </a:t>
            </a:r>
            <a:r>
              <a:rPr sz="900" spc="15" dirty="0">
                <a:latin typeface="Courier New"/>
                <a:cs typeface="Courier New"/>
              </a:rPr>
              <a:t>fork()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sz="900" b="1" spc="10" dirty="0">
                <a:highlight>
                  <a:srgbClr val="FFFF00"/>
                </a:highlight>
                <a:latin typeface="Arial"/>
                <a:cs typeface="Arial"/>
              </a:rPr>
              <a:t>clears</a:t>
            </a:r>
            <a:r>
              <a:rPr sz="900" spc="10" dirty="0">
                <a:latin typeface="Arial"/>
                <a:cs typeface="Arial"/>
              </a:rPr>
              <a:t> pending </a:t>
            </a:r>
            <a:r>
              <a:rPr sz="900" spc="15" dirty="0">
                <a:latin typeface="Arial"/>
                <a:cs typeface="Arial"/>
              </a:rPr>
              <a:t>alarms </a:t>
            </a:r>
            <a:r>
              <a:rPr sz="900" spc="10" dirty="0">
                <a:latin typeface="Arial"/>
                <a:cs typeface="Arial"/>
              </a:rPr>
              <a:t>in the child process.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15" dirty="0">
                <a:latin typeface="Courier New"/>
                <a:cs typeface="Courier New"/>
              </a:rPr>
              <a:t>#include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&lt;fcntl.h&gt;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spc="15" dirty="0">
                <a:latin typeface="Courier New"/>
                <a:cs typeface="Courier New"/>
              </a:rPr>
              <a:t>#include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&lt;unistd.h&gt;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spc="15" dirty="0">
                <a:latin typeface="Courier New"/>
                <a:cs typeface="Courier New"/>
              </a:rPr>
              <a:t>#include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&lt;stdio.h&gt;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spc="15" dirty="0">
                <a:latin typeface="Courier New"/>
                <a:cs typeface="Courier New"/>
              </a:rPr>
              <a:t>#include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&lt;stdlib.h&gt;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53670" marR="2362200" indent="-141605">
              <a:lnSpc>
                <a:spcPct val="106600"/>
              </a:lnSpc>
            </a:pPr>
            <a:r>
              <a:rPr sz="900" spc="15" dirty="0">
                <a:latin typeface="Courier New"/>
                <a:cs typeface="Courier New"/>
              </a:rPr>
              <a:t>int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main(){  alarm(4);</a:t>
            </a:r>
            <a:endParaRPr sz="900" dirty="0">
              <a:latin typeface="Courier New"/>
              <a:cs typeface="Courier New"/>
            </a:endParaRPr>
          </a:p>
          <a:p>
            <a:pPr marL="153670" marR="1938020">
              <a:lnSpc>
                <a:spcPct val="106600"/>
              </a:lnSpc>
            </a:pPr>
            <a:r>
              <a:rPr sz="900" spc="15" dirty="0">
                <a:latin typeface="Courier New"/>
                <a:cs typeface="Courier New"/>
              </a:rPr>
              <a:t>int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pid=fork();  while(1){</a:t>
            </a:r>
            <a:endParaRPr sz="900" dirty="0">
              <a:latin typeface="Courier New"/>
              <a:cs typeface="Courier New"/>
            </a:endParaRPr>
          </a:p>
          <a:p>
            <a:pPr marL="365760" marR="172085">
              <a:lnSpc>
                <a:spcPct val="106600"/>
              </a:lnSpc>
            </a:pPr>
            <a:r>
              <a:rPr sz="900" spc="15" dirty="0">
                <a:latin typeface="Courier New"/>
                <a:cs typeface="Courier New"/>
              </a:rPr>
              <a:t>if(pid==0)printf("I am the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child\n");  else printf("I am the parent\n");  sleep(1);</a:t>
            </a:r>
            <a:endParaRPr sz="900" dirty="0">
              <a:latin typeface="Courier New"/>
              <a:cs typeface="Courier New"/>
            </a:endParaRPr>
          </a:p>
          <a:p>
            <a:pPr marL="153670">
              <a:lnSpc>
                <a:spcPct val="100000"/>
              </a:lnSpc>
              <a:spcBef>
                <a:spcPts val="70"/>
              </a:spcBef>
            </a:pPr>
            <a:r>
              <a:rPr sz="900" spc="15" dirty="0">
                <a:latin typeface="Courier New"/>
                <a:cs typeface="Courier New"/>
              </a:rPr>
              <a:t>}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spc="15" dirty="0">
                <a:latin typeface="Courier New"/>
                <a:cs typeface="Courier New"/>
              </a:rPr>
              <a:t>}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466C9F2-2B70-42FF-B2FC-F8F75981C2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493" y="456236"/>
            <a:ext cx="3652520" cy="178435"/>
          </a:xfrm>
          <a:custGeom>
            <a:avLst/>
            <a:gdLst/>
            <a:ahLst/>
            <a:cxnLst/>
            <a:rect l="l" t="t" r="r" b="b"/>
            <a:pathLst>
              <a:path w="3652520" h="178434">
                <a:moveTo>
                  <a:pt x="46500" y="0"/>
                </a:moveTo>
                <a:lnTo>
                  <a:pt x="28445" y="3669"/>
                </a:lnTo>
                <a:lnTo>
                  <a:pt x="13659" y="13659"/>
                </a:lnTo>
                <a:lnTo>
                  <a:pt x="3669" y="28445"/>
                </a:lnTo>
                <a:lnTo>
                  <a:pt x="0" y="46500"/>
                </a:lnTo>
                <a:lnTo>
                  <a:pt x="0" y="177946"/>
                </a:lnTo>
                <a:lnTo>
                  <a:pt x="3651952" y="177946"/>
                </a:lnTo>
                <a:lnTo>
                  <a:pt x="3651952" y="46500"/>
                </a:lnTo>
                <a:lnTo>
                  <a:pt x="3623505" y="3669"/>
                </a:lnTo>
                <a:lnTo>
                  <a:pt x="4650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7294" y="457579"/>
            <a:ext cx="1780539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/>
              <a:t>Output of the previous</a:t>
            </a:r>
            <a:r>
              <a:rPr sz="1000" spc="-20" dirty="0"/>
              <a:t> </a:t>
            </a:r>
            <a:r>
              <a:rPr sz="1000" spc="-10" dirty="0"/>
              <a:t>example</a:t>
            </a:r>
            <a:endParaRPr sz="1000"/>
          </a:p>
        </p:txBody>
      </p:sp>
      <p:sp>
        <p:nvSpPr>
          <p:cNvPr id="16" name="object 16"/>
          <p:cNvSpPr/>
          <p:nvPr/>
        </p:nvSpPr>
        <p:spPr>
          <a:xfrm>
            <a:off x="313493" y="622593"/>
            <a:ext cx="3651952" cy="46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3" y="2652469"/>
            <a:ext cx="93001" cy="93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7320" y="2640844"/>
            <a:ext cx="104626" cy="1046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494" y="2687345"/>
            <a:ext cx="3512450" cy="5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5445" y="496731"/>
            <a:ext cx="46500" cy="9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5445" y="543232"/>
            <a:ext cx="46500" cy="2109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493" y="663139"/>
            <a:ext cx="3652520" cy="2036445"/>
          </a:xfrm>
          <a:custGeom>
            <a:avLst/>
            <a:gdLst/>
            <a:ahLst/>
            <a:cxnLst/>
            <a:rect l="l" t="t" r="r" b="b"/>
            <a:pathLst>
              <a:path w="3652520" h="2036445">
                <a:moveTo>
                  <a:pt x="3651952" y="0"/>
                </a:moveTo>
                <a:lnTo>
                  <a:pt x="0" y="0"/>
                </a:lnTo>
                <a:lnTo>
                  <a:pt x="0" y="1989329"/>
                </a:lnTo>
                <a:lnTo>
                  <a:pt x="3669" y="2007385"/>
                </a:lnTo>
                <a:lnTo>
                  <a:pt x="13659" y="2022170"/>
                </a:lnTo>
                <a:lnTo>
                  <a:pt x="28445" y="2032161"/>
                </a:lnTo>
                <a:lnTo>
                  <a:pt x="46500" y="2035830"/>
                </a:lnTo>
                <a:lnTo>
                  <a:pt x="3605451" y="2035830"/>
                </a:lnTo>
                <a:lnTo>
                  <a:pt x="3623506" y="2032161"/>
                </a:lnTo>
                <a:lnTo>
                  <a:pt x="3638292" y="2022170"/>
                </a:lnTo>
                <a:lnTo>
                  <a:pt x="3648283" y="2007385"/>
                </a:lnTo>
                <a:lnTo>
                  <a:pt x="3651952" y="1989329"/>
                </a:lnTo>
                <a:lnTo>
                  <a:pt x="36519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5445" y="531607"/>
            <a:ext cx="0" cy="2138680"/>
          </a:xfrm>
          <a:custGeom>
            <a:avLst/>
            <a:gdLst/>
            <a:ahLst/>
            <a:cxnLst/>
            <a:rect l="l" t="t" r="r" b="b"/>
            <a:pathLst>
              <a:path h="2138680">
                <a:moveTo>
                  <a:pt x="0" y="213830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5445" y="51998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2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5445" y="50835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2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5445" y="496732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2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5445" y="47929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43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493" y="2838031"/>
            <a:ext cx="3652520" cy="75565"/>
          </a:xfrm>
          <a:custGeom>
            <a:avLst/>
            <a:gdLst/>
            <a:ahLst/>
            <a:cxnLst/>
            <a:rect l="l" t="t" r="r" b="b"/>
            <a:pathLst>
              <a:path w="3652520" h="75564">
                <a:moveTo>
                  <a:pt x="46500" y="0"/>
                </a:moveTo>
                <a:lnTo>
                  <a:pt x="28445" y="3669"/>
                </a:lnTo>
                <a:lnTo>
                  <a:pt x="13659" y="13659"/>
                </a:lnTo>
                <a:lnTo>
                  <a:pt x="3669" y="28445"/>
                </a:lnTo>
                <a:lnTo>
                  <a:pt x="0" y="46500"/>
                </a:lnTo>
                <a:lnTo>
                  <a:pt x="0" y="75411"/>
                </a:lnTo>
                <a:lnTo>
                  <a:pt x="3651952" y="75411"/>
                </a:lnTo>
                <a:lnTo>
                  <a:pt x="3651952" y="46500"/>
                </a:lnTo>
                <a:lnTo>
                  <a:pt x="3623505" y="3669"/>
                </a:lnTo>
                <a:lnTo>
                  <a:pt x="46500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3" y="3172627"/>
            <a:ext cx="93001" cy="93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07320" y="3161002"/>
            <a:ext cx="104626" cy="1046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494" y="3207503"/>
            <a:ext cx="3512450" cy="5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5445" y="2884321"/>
            <a:ext cx="46500" cy="93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5445" y="2930822"/>
            <a:ext cx="46500" cy="2418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493" y="2878704"/>
            <a:ext cx="3652520" cy="340995"/>
          </a:xfrm>
          <a:custGeom>
            <a:avLst/>
            <a:gdLst/>
            <a:ahLst/>
            <a:cxnLst/>
            <a:rect l="l" t="t" r="r" b="b"/>
            <a:pathLst>
              <a:path w="3652520" h="340994">
                <a:moveTo>
                  <a:pt x="3651952" y="0"/>
                </a:moveTo>
                <a:lnTo>
                  <a:pt x="0" y="0"/>
                </a:lnTo>
                <a:lnTo>
                  <a:pt x="0" y="293923"/>
                </a:lnTo>
                <a:lnTo>
                  <a:pt x="3669" y="311978"/>
                </a:lnTo>
                <a:lnTo>
                  <a:pt x="13659" y="326764"/>
                </a:lnTo>
                <a:lnTo>
                  <a:pt x="28445" y="336754"/>
                </a:lnTo>
                <a:lnTo>
                  <a:pt x="46500" y="340423"/>
                </a:lnTo>
                <a:lnTo>
                  <a:pt x="3605451" y="340423"/>
                </a:lnTo>
                <a:lnTo>
                  <a:pt x="3623506" y="336754"/>
                </a:lnTo>
                <a:lnTo>
                  <a:pt x="3638292" y="326764"/>
                </a:lnTo>
                <a:lnTo>
                  <a:pt x="3648283" y="311978"/>
                </a:lnTo>
                <a:lnTo>
                  <a:pt x="3651952" y="293923"/>
                </a:lnTo>
                <a:lnTo>
                  <a:pt x="36519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5445" y="2919197"/>
            <a:ext cx="0" cy="271145"/>
          </a:xfrm>
          <a:custGeom>
            <a:avLst/>
            <a:gdLst/>
            <a:ahLst/>
            <a:cxnLst/>
            <a:rect l="l" t="t" r="r" b="b"/>
            <a:pathLst>
              <a:path h="271144">
                <a:moveTo>
                  <a:pt x="0" y="27086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65445" y="290757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2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5445" y="289594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2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5445" y="2884322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2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5445" y="2866884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3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7294" y="634390"/>
            <a:ext cx="3134995" cy="256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72310">
              <a:lnSpc>
                <a:spcPct val="103400"/>
              </a:lnSpc>
            </a:pPr>
            <a:r>
              <a:rPr sz="1000" spc="-5" dirty="0">
                <a:latin typeface="Courier New"/>
                <a:cs typeface="Courier New"/>
              </a:rPr>
              <a:t>I am the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parent  I am the child  I am the child  I am the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parent  I am the child  I am the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parent  I am the child  I am the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parent  Alarm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clock</a:t>
            </a:r>
            <a:endParaRPr sz="1000">
              <a:latin typeface="Courier New"/>
              <a:cs typeface="Courier New"/>
            </a:endParaRPr>
          </a:p>
          <a:p>
            <a:pPr marL="12700" marR="2048510" algn="just">
              <a:lnSpc>
                <a:spcPct val="103400"/>
              </a:lnSpc>
            </a:pPr>
            <a:r>
              <a:rPr sz="1000" spc="-5" dirty="0">
                <a:latin typeface="Courier New"/>
                <a:cs typeface="Courier New"/>
              </a:rPr>
              <a:t>I am the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child  I am the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child  I am the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child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</a:pPr>
            <a:r>
              <a:rPr sz="1000" spc="-5" dirty="0">
                <a:latin typeface="Arial"/>
                <a:cs typeface="Arial"/>
              </a:rPr>
              <a:t>Note that the call to </a:t>
            </a:r>
            <a:r>
              <a:rPr sz="1000" spc="-5" dirty="0">
                <a:latin typeface="Courier New"/>
                <a:cs typeface="Courier New"/>
              </a:rPr>
              <a:t>alarm()</a:t>
            </a:r>
            <a:r>
              <a:rPr sz="1000" spc="-2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had no </a:t>
            </a:r>
            <a:r>
              <a:rPr sz="1000" spc="-10" dirty="0">
                <a:latin typeface="Arial"/>
                <a:cs typeface="Arial"/>
              </a:rPr>
              <a:t>effect </a:t>
            </a:r>
            <a:r>
              <a:rPr sz="1000" spc="-5" dirty="0">
                <a:latin typeface="Arial"/>
                <a:cs typeface="Arial"/>
              </a:rPr>
              <a:t>on the child  process.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1264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A3DA5E2A-9161-4E90-B0A8-B7F5B52E26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30508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alarm()</a:t>
            </a:r>
            <a:r>
              <a:rPr spc="-535" dirty="0">
                <a:latin typeface="Courier New"/>
                <a:cs typeface="Courier New"/>
              </a:rPr>
              <a:t> </a:t>
            </a:r>
            <a:r>
              <a:rPr spc="15" dirty="0"/>
              <a:t>and </a:t>
            </a:r>
            <a:r>
              <a:rPr spc="20" dirty="0">
                <a:latin typeface="Courier New"/>
                <a:cs typeface="Courier New"/>
              </a:rPr>
              <a:t>exec()</a:t>
            </a:r>
            <a:r>
              <a:rPr lang="en-US" sz="900" spc="20" dirty="0">
                <a:latin typeface="Courier New"/>
                <a:cs typeface="Courier New"/>
              </a:rPr>
              <a:t>(alarm3.c, </a:t>
            </a:r>
            <a:r>
              <a:rPr lang="en-US" sz="900" spc="20" dirty="0" err="1">
                <a:latin typeface="Courier New"/>
                <a:cs typeface="Courier New"/>
              </a:rPr>
              <a:t>donothing.c</a:t>
            </a:r>
            <a:r>
              <a:rPr lang="en-US" sz="900" spc="20" dirty="0">
                <a:latin typeface="Courier New"/>
                <a:cs typeface="Courier New"/>
              </a:rPr>
              <a:t>)</a:t>
            </a:r>
            <a:endParaRPr spc="2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099" y="729380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30">
                <a:moveTo>
                  <a:pt x="0" y="0"/>
                </a:moveTo>
                <a:lnTo>
                  <a:pt x="2347754" y="0"/>
                </a:lnTo>
              </a:path>
            </a:pathLst>
          </a:custGeom>
          <a:ln w="48480">
            <a:solidFill>
              <a:srgbClr val="EDC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022647"/>
            <a:ext cx="59788" cy="59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0487" y="1015174"/>
            <a:ext cx="67261" cy="67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888" y="1045068"/>
            <a:ext cx="2258072" cy="37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7854" y="734900"/>
            <a:ext cx="29894" cy="5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77854" y="764794"/>
            <a:ext cx="29894" cy="2578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099" y="731289"/>
            <a:ext cx="2348230" cy="321310"/>
          </a:xfrm>
          <a:custGeom>
            <a:avLst/>
            <a:gdLst/>
            <a:ahLst/>
            <a:cxnLst/>
            <a:rect l="l" t="t" r="r" b="b"/>
            <a:pathLst>
              <a:path w="2348230" h="321309">
                <a:moveTo>
                  <a:pt x="2347754" y="0"/>
                </a:moveTo>
                <a:lnTo>
                  <a:pt x="0" y="0"/>
                </a:lnTo>
                <a:lnTo>
                  <a:pt x="0" y="291358"/>
                </a:lnTo>
                <a:lnTo>
                  <a:pt x="2358" y="302965"/>
                </a:lnTo>
                <a:lnTo>
                  <a:pt x="8781" y="312471"/>
                </a:lnTo>
                <a:lnTo>
                  <a:pt x="18286" y="318893"/>
                </a:lnTo>
                <a:lnTo>
                  <a:pt x="29894" y="321252"/>
                </a:lnTo>
                <a:lnTo>
                  <a:pt x="2317860" y="321252"/>
                </a:lnTo>
                <a:lnTo>
                  <a:pt x="2329467" y="318893"/>
                </a:lnTo>
                <a:lnTo>
                  <a:pt x="2338973" y="312471"/>
                </a:lnTo>
                <a:lnTo>
                  <a:pt x="2345396" y="302965"/>
                </a:lnTo>
                <a:lnTo>
                  <a:pt x="2347754" y="291358"/>
                </a:lnTo>
                <a:lnTo>
                  <a:pt x="2347754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77854" y="757321"/>
            <a:ext cx="0" cy="276860"/>
          </a:xfrm>
          <a:custGeom>
            <a:avLst/>
            <a:gdLst/>
            <a:ahLst/>
            <a:cxnLst/>
            <a:rect l="l" t="t" r="r" b="b"/>
            <a:pathLst>
              <a:path h="276859">
                <a:moveTo>
                  <a:pt x="0" y="27653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77854" y="749847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473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7854" y="742374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473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7854" y="73490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473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77854" y="72369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1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725" y="316117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4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4" y="723184"/>
            <a:ext cx="2275205" cy="25768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0"/>
              </a:spcBef>
            </a:pPr>
            <a:r>
              <a:rPr sz="650" spc="-10" dirty="0">
                <a:latin typeface="Arial"/>
                <a:cs typeface="Arial"/>
              </a:rPr>
              <a:t>A new </a:t>
            </a:r>
            <a:r>
              <a:rPr sz="650" spc="-5" dirty="0">
                <a:latin typeface="Arial"/>
                <a:cs typeface="Arial"/>
              </a:rPr>
              <a:t>process image created </a:t>
            </a:r>
            <a:r>
              <a:rPr sz="650" spc="-15" dirty="0">
                <a:latin typeface="Arial"/>
                <a:cs typeface="Arial"/>
              </a:rPr>
              <a:t>by </a:t>
            </a:r>
            <a:r>
              <a:rPr sz="650" spc="-5" dirty="0">
                <a:latin typeface="Arial"/>
                <a:cs typeface="Arial"/>
              </a:rPr>
              <a:t>one of the </a:t>
            </a:r>
            <a:r>
              <a:rPr sz="650" spc="-5" dirty="0">
                <a:highlight>
                  <a:srgbClr val="FFFF00"/>
                </a:highlight>
                <a:latin typeface="Courier New"/>
                <a:cs typeface="Courier New"/>
              </a:rPr>
              <a:t>exec</a:t>
            </a:r>
            <a:r>
              <a:rPr sz="650" spc="-24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650" spc="-5" dirty="0">
                <a:highlight>
                  <a:srgbClr val="FFFF00"/>
                </a:highlight>
                <a:latin typeface="Arial"/>
                <a:cs typeface="Arial"/>
              </a:rPr>
              <a:t>system calls  inherits</a:t>
            </a:r>
            <a:r>
              <a:rPr sz="650" spc="-5" dirty="0">
                <a:latin typeface="Arial"/>
                <a:cs typeface="Arial"/>
              </a:rPr>
              <a:t> the time left to an alarm signal in the old </a:t>
            </a:r>
            <a:r>
              <a:rPr sz="650" spc="-10" dirty="0">
                <a:latin typeface="Arial"/>
                <a:cs typeface="Arial"/>
              </a:rPr>
              <a:t>process’s  image.</a:t>
            </a:r>
            <a:endParaRPr sz="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-5" dirty="0">
                <a:latin typeface="Courier New"/>
                <a:cs typeface="Courier New"/>
              </a:rPr>
              <a:t>#include</a:t>
            </a:r>
            <a:r>
              <a:rPr sz="650" spc="-10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&lt;fcntl.h&gt;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#include</a:t>
            </a:r>
            <a:r>
              <a:rPr sz="650" spc="-10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&lt;unistd.h&gt;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#include</a:t>
            </a:r>
            <a:r>
              <a:rPr sz="650" spc="-10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&lt;stdio.h&gt;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#include</a:t>
            </a:r>
            <a:r>
              <a:rPr sz="650" spc="-10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&lt;stdlib.h&gt;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61594" marR="1520825" indent="-49530">
              <a:lnSpc>
                <a:spcPct val="102200"/>
              </a:lnSpc>
            </a:pPr>
            <a:r>
              <a:rPr sz="650" spc="-5" dirty="0">
                <a:latin typeface="Courier New"/>
                <a:cs typeface="Courier New"/>
              </a:rPr>
              <a:t>int main(){  alarm(4);  if(fork()==0){</a:t>
            </a:r>
            <a:endParaRPr sz="650" dirty="0">
              <a:latin typeface="Courier New"/>
              <a:cs typeface="Courier New"/>
            </a:endParaRPr>
          </a:p>
          <a:p>
            <a:pPr marL="159385">
              <a:lnSpc>
                <a:spcPct val="100000"/>
              </a:lnSpc>
              <a:spcBef>
                <a:spcPts val="10"/>
              </a:spcBef>
            </a:pPr>
            <a:r>
              <a:rPr sz="650" spc="-5" dirty="0">
                <a:latin typeface="Courier New"/>
                <a:cs typeface="Courier New"/>
              </a:rPr>
              <a:t>alarm(5);</a:t>
            </a:r>
            <a:endParaRPr sz="650" dirty="0">
              <a:latin typeface="Courier New"/>
              <a:cs typeface="Courier New"/>
            </a:endParaRPr>
          </a:p>
          <a:p>
            <a:pPr marL="159385" marR="786765">
              <a:lnSpc>
                <a:spcPct val="102200"/>
              </a:lnSpc>
            </a:pPr>
            <a:r>
              <a:rPr sz="650" spc="-5" dirty="0">
                <a:latin typeface="Courier New"/>
                <a:cs typeface="Courier New"/>
              </a:rPr>
              <a:t>printf("I am the</a:t>
            </a:r>
            <a:r>
              <a:rPr sz="650" spc="-10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child\n");  sleep(2);</a:t>
            </a:r>
            <a:endParaRPr sz="650" dirty="0">
              <a:latin typeface="Courier New"/>
              <a:cs typeface="Courier New"/>
            </a:endParaRPr>
          </a:p>
          <a:p>
            <a:pPr marL="159385">
              <a:lnSpc>
                <a:spcPct val="100000"/>
              </a:lnSpc>
              <a:spcBef>
                <a:spcPts val="20"/>
              </a:spcBef>
            </a:pPr>
            <a:r>
              <a:rPr sz="650" spc="-5" dirty="0">
                <a:latin typeface="Courier New"/>
                <a:cs typeface="Courier New"/>
              </a:rPr>
              <a:t>execl("./do_nothing","do_nothing",NULL);</a:t>
            </a:r>
            <a:endParaRPr sz="6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else</a:t>
            </a:r>
            <a:r>
              <a:rPr sz="650" spc="-10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while(1){</a:t>
            </a:r>
            <a:endParaRPr sz="650" dirty="0">
              <a:latin typeface="Courier New"/>
              <a:cs typeface="Courier New"/>
            </a:endParaRPr>
          </a:p>
          <a:p>
            <a:pPr marL="403860" marR="493395">
              <a:lnSpc>
                <a:spcPct val="102200"/>
              </a:lnSpc>
            </a:pPr>
            <a:r>
              <a:rPr sz="650" spc="-5" dirty="0">
                <a:latin typeface="Courier New"/>
                <a:cs typeface="Courier New"/>
              </a:rPr>
              <a:t>printf("I am the</a:t>
            </a:r>
            <a:r>
              <a:rPr sz="650" spc="-10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parent\n");  sleep(1);</a:t>
            </a:r>
            <a:endParaRPr sz="650" dirty="0">
              <a:latin typeface="Courier New"/>
              <a:cs typeface="Courier New"/>
            </a:endParaRPr>
          </a:p>
          <a:p>
            <a:pPr marR="1605915" algn="ctr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5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2700" marR="57785">
              <a:lnSpc>
                <a:spcPct val="102200"/>
              </a:lnSpc>
              <a:spcBef>
                <a:spcPts val="5"/>
              </a:spcBef>
            </a:pPr>
            <a:r>
              <a:rPr sz="650" spc="-5" dirty="0">
                <a:latin typeface="Courier New"/>
                <a:cs typeface="Courier New"/>
              </a:rPr>
              <a:t>do</a:t>
            </a:r>
            <a:r>
              <a:rPr sz="650" spc="-165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Courier New"/>
                <a:cs typeface="Courier New"/>
              </a:rPr>
              <a:t>nothing</a:t>
            </a:r>
            <a:r>
              <a:rPr sz="650" spc="-220" dirty="0">
                <a:latin typeface="Courier New"/>
                <a:cs typeface="Courier New"/>
              </a:rPr>
              <a:t> </a:t>
            </a:r>
            <a:r>
              <a:rPr sz="650" spc="-5" dirty="0">
                <a:latin typeface="Arial"/>
                <a:cs typeface="Arial"/>
              </a:rPr>
              <a:t>is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</a:t>
            </a:r>
            <a:r>
              <a:rPr sz="650" spc="-10" dirty="0">
                <a:latin typeface="Arial"/>
                <a:cs typeface="Arial"/>
              </a:rPr>
              <a:t> program </a:t>
            </a:r>
            <a:r>
              <a:rPr sz="650" spc="-5" dirty="0">
                <a:latin typeface="Arial"/>
                <a:cs typeface="Arial"/>
              </a:rPr>
              <a:t>with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an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infinite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loop</a:t>
            </a:r>
            <a:r>
              <a:rPr sz="650" spc="-10" dirty="0">
                <a:latin typeface="Arial"/>
                <a:cs typeface="Arial"/>
              </a:rPr>
              <a:t> displaying </a:t>
            </a:r>
            <a:r>
              <a:rPr sz="650" spc="-5" dirty="0">
                <a:latin typeface="Arial"/>
                <a:cs typeface="Arial"/>
              </a:rPr>
              <a:t>”Do  nothing </a:t>
            </a:r>
            <a:r>
              <a:rPr sz="650" spc="-10" dirty="0">
                <a:latin typeface="Arial"/>
                <a:cs typeface="Arial"/>
              </a:rPr>
              <a:t>program” every </a:t>
            </a:r>
            <a:r>
              <a:rPr sz="650" spc="-5" dirty="0">
                <a:latin typeface="Arial"/>
                <a:cs typeface="Arial"/>
              </a:rPr>
              <a:t>one</a:t>
            </a:r>
            <a:r>
              <a:rPr sz="650" spc="-5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second.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2E887D4-1489-4F21-A1FD-969DC20203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464807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98"/>
                </a:lnTo>
                <a:lnTo>
                  <a:pt x="3989591" y="19439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646544"/>
            <a:ext cx="398959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3" y="219580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286" y="2183104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3" y="2233904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509036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559836"/>
            <a:ext cx="50799" cy="1635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4" y="690830"/>
            <a:ext cx="3989704" cy="1556385"/>
          </a:xfrm>
          <a:custGeom>
            <a:avLst/>
            <a:gdLst/>
            <a:ahLst/>
            <a:cxnLst/>
            <a:rect l="l" t="t" r="r" b="b"/>
            <a:pathLst>
              <a:path w="3989704" h="1556385">
                <a:moveTo>
                  <a:pt x="3989591" y="0"/>
                </a:moveTo>
                <a:lnTo>
                  <a:pt x="0" y="0"/>
                </a:lnTo>
                <a:lnTo>
                  <a:pt x="0" y="1504974"/>
                </a:lnTo>
                <a:lnTo>
                  <a:pt x="4008" y="1524699"/>
                </a:lnTo>
                <a:lnTo>
                  <a:pt x="14922" y="1540852"/>
                </a:lnTo>
                <a:lnTo>
                  <a:pt x="31075" y="1551766"/>
                </a:lnTo>
                <a:lnTo>
                  <a:pt x="50799" y="1555774"/>
                </a:lnTo>
                <a:lnTo>
                  <a:pt x="3938791" y="1555774"/>
                </a:lnTo>
                <a:lnTo>
                  <a:pt x="3958516" y="1551765"/>
                </a:lnTo>
                <a:lnTo>
                  <a:pt x="3974669" y="1540851"/>
                </a:lnTo>
                <a:lnTo>
                  <a:pt x="3985583" y="1524699"/>
                </a:lnTo>
                <a:lnTo>
                  <a:pt x="3989591" y="1504974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547136"/>
            <a:ext cx="0" cy="1668145"/>
          </a:xfrm>
          <a:custGeom>
            <a:avLst/>
            <a:gdLst/>
            <a:ahLst/>
            <a:cxnLst/>
            <a:rect l="l" t="t" r="r" b="b"/>
            <a:pathLst>
              <a:path h="1668145">
                <a:moveTo>
                  <a:pt x="0" y="166771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5344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5217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5090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48998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239853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3" y="309345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286" y="3080753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3" y="3131553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786" y="244909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786" y="2499898"/>
            <a:ext cx="50799" cy="5935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4" y="2442961"/>
            <a:ext cx="3989704" cy="701675"/>
          </a:xfrm>
          <a:custGeom>
            <a:avLst/>
            <a:gdLst/>
            <a:ahLst/>
            <a:cxnLst/>
            <a:rect l="l" t="t" r="r" b="b"/>
            <a:pathLst>
              <a:path w="3989704" h="701675">
                <a:moveTo>
                  <a:pt x="3989591" y="0"/>
                </a:moveTo>
                <a:lnTo>
                  <a:pt x="0" y="0"/>
                </a:lnTo>
                <a:lnTo>
                  <a:pt x="0" y="650491"/>
                </a:lnTo>
                <a:lnTo>
                  <a:pt x="4008" y="670216"/>
                </a:lnTo>
                <a:lnTo>
                  <a:pt x="14922" y="686368"/>
                </a:lnTo>
                <a:lnTo>
                  <a:pt x="31075" y="697283"/>
                </a:lnTo>
                <a:lnTo>
                  <a:pt x="50799" y="701291"/>
                </a:lnTo>
                <a:lnTo>
                  <a:pt x="3938791" y="701291"/>
                </a:lnTo>
                <a:lnTo>
                  <a:pt x="3958516" y="697282"/>
                </a:lnTo>
                <a:lnTo>
                  <a:pt x="3974669" y="686368"/>
                </a:lnTo>
                <a:lnTo>
                  <a:pt x="3985583" y="670216"/>
                </a:lnTo>
                <a:lnTo>
                  <a:pt x="3989591" y="650491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2487198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62530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24744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24617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2449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243004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1796" y="256583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4" y="465315"/>
            <a:ext cx="3683000" cy="266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Output of the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  <a:p>
            <a:pPr marL="12700" marR="2415540">
              <a:lnSpc>
                <a:spcPct val="102600"/>
              </a:lnSpc>
              <a:spcBef>
                <a:spcPts val="210"/>
              </a:spcBef>
            </a:pPr>
            <a:r>
              <a:rPr sz="1050" spc="-10" dirty="0">
                <a:latin typeface="Courier New"/>
                <a:cs typeface="Courier New"/>
              </a:rPr>
              <a:t>I am the parent  I am the child  I am the</a:t>
            </a:r>
            <a:r>
              <a:rPr sz="1050" spc="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parent</a:t>
            </a:r>
            <a:endParaRPr sz="1050">
              <a:latin typeface="Courier New"/>
              <a:cs typeface="Courier New"/>
            </a:endParaRPr>
          </a:p>
          <a:p>
            <a:pPr marL="12700" marR="216598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Do nothing program  I am the parent  Do nothing program  I am the parent  Alarm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clock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Do nothing</a:t>
            </a:r>
            <a:r>
              <a:rPr sz="1050" spc="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program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tabLst>
                <a:tab pos="1675130" algn="l"/>
              </a:tabLst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do nothing program terminates because of  the</a:t>
            </a:r>
            <a:r>
              <a:rPr sz="1050" spc="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alarm(5)</a:t>
            </a:r>
            <a:r>
              <a:rPr sz="1050" spc="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call.	It terminates</a:t>
            </a:r>
            <a:r>
              <a:rPr sz="1050" spc="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after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the  time left when exec is called (roughly about  5-2=3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seconds)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89948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7DFB69-9E95-4860-8518-25B91A9A48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4016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Handling</a:t>
            </a:r>
            <a:r>
              <a:rPr spc="-80" dirty="0"/>
              <a:t> </a:t>
            </a:r>
            <a:r>
              <a:rPr spc="15" dirty="0"/>
              <a:t>signals</a:t>
            </a:r>
            <a:r>
              <a:rPr lang="en-US" spc="15" dirty="0"/>
              <a:t> </a:t>
            </a:r>
            <a:endParaRPr spc="15" dirty="0"/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962" y="743287"/>
            <a:ext cx="3851275" cy="80010"/>
          </a:xfrm>
          <a:custGeom>
            <a:avLst/>
            <a:gdLst/>
            <a:ahLst/>
            <a:cxnLst/>
            <a:rect l="l" t="t" r="r" b="b"/>
            <a:pathLst>
              <a:path w="3851275" h="80009">
                <a:moveTo>
                  <a:pt x="49032" y="0"/>
                </a:moveTo>
                <a:lnTo>
                  <a:pt x="29993" y="3869"/>
                </a:lnTo>
                <a:lnTo>
                  <a:pt x="14402" y="14403"/>
                </a:lnTo>
                <a:lnTo>
                  <a:pt x="3868" y="29993"/>
                </a:lnTo>
                <a:lnTo>
                  <a:pt x="0" y="49031"/>
                </a:lnTo>
                <a:lnTo>
                  <a:pt x="0" y="79516"/>
                </a:lnTo>
                <a:lnTo>
                  <a:pt x="3850753" y="79516"/>
                </a:lnTo>
                <a:lnTo>
                  <a:pt x="3850753" y="49031"/>
                </a:lnTo>
                <a:lnTo>
                  <a:pt x="3820758" y="3868"/>
                </a:lnTo>
                <a:lnTo>
                  <a:pt x="4903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3" y="1428266"/>
            <a:ext cx="98064" cy="98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0426" y="1416008"/>
            <a:ext cx="110321" cy="1103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026" y="1465040"/>
            <a:ext cx="3703657" cy="6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1716" y="792093"/>
            <a:ext cx="49031" cy="98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1716" y="841125"/>
            <a:ext cx="49031" cy="587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962" y="786170"/>
            <a:ext cx="3851275" cy="691515"/>
          </a:xfrm>
          <a:custGeom>
            <a:avLst/>
            <a:gdLst/>
            <a:ahLst/>
            <a:cxnLst/>
            <a:rect l="l" t="t" r="r" b="b"/>
            <a:pathLst>
              <a:path w="3851275" h="691515">
                <a:moveTo>
                  <a:pt x="3850753" y="0"/>
                </a:moveTo>
                <a:lnTo>
                  <a:pt x="0" y="0"/>
                </a:lnTo>
                <a:lnTo>
                  <a:pt x="0" y="642095"/>
                </a:lnTo>
                <a:lnTo>
                  <a:pt x="3868" y="661134"/>
                </a:lnTo>
                <a:lnTo>
                  <a:pt x="14403" y="676724"/>
                </a:lnTo>
                <a:lnTo>
                  <a:pt x="29993" y="687258"/>
                </a:lnTo>
                <a:lnTo>
                  <a:pt x="49032" y="691127"/>
                </a:lnTo>
                <a:lnTo>
                  <a:pt x="3801721" y="691127"/>
                </a:lnTo>
                <a:lnTo>
                  <a:pt x="3820759" y="687258"/>
                </a:lnTo>
                <a:lnTo>
                  <a:pt x="3836350" y="676724"/>
                </a:lnTo>
                <a:lnTo>
                  <a:pt x="3846884" y="661133"/>
                </a:lnTo>
                <a:lnTo>
                  <a:pt x="3850753" y="642095"/>
                </a:lnTo>
                <a:lnTo>
                  <a:pt x="3850753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1716" y="828867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5">
                <a:moveTo>
                  <a:pt x="0" y="61778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1716" y="8166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5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1716" y="8043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5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1716" y="792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5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1716" y="773707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8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6448" y="831704"/>
            <a:ext cx="74136" cy="74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448" y="1163872"/>
            <a:ext cx="74136" cy="74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962" y="1623941"/>
            <a:ext cx="3851275" cy="171450"/>
          </a:xfrm>
          <a:custGeom>
            <a:avLst/>
            <a:gdLst/>
            <a:ahLst/>
            <a:cxnLst/>
            <a:rect l="l" t="t" r="r" b="b"/>
            <a:pathLst>
              <a:path w="3851275" h="171450">
                <a:moveTo>
                  <a:pt x="49032" y="0"/>
                </a:moveTo>
                <a:lnTo>
                  <a:pt x="29993" y="3869"/>
                </a:lnTo>
                <a:lnTo>
                  <a:pt x="14402" y="14403"/>
                </a:lnTo>
                <a:lnTo>
                  <a:pt x="3868" y="29993"/>
                </a:lnTo>
                <a:lnTo>
                  <a:pt x="0" y="49031"/>
                </a:lnTo>
                <a:lnTo>
                  <a:pt x="0" y="170850"/>
                </a:lnTo>
                <a:lnTo>
                  <a:pt x="3850753" y="170850"/>
                </a:lnTo>
                <a:lnTo>
                  <a:pt x="3850753" y="49031"/>
                </a:lnTo>
                <a:lnTo>
                  <a:pt x="3820758" y="3868"/>
                </a:lnTo>
                <a:lnTo>
                  <a:pt x="4903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962" y="1782584"/>
            <a:ext cx="3850753" cy="488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993" y="3169802"/>
            <a:ext cx="98064" cy="98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0426" y="3157545"/>
            <a:ext cx="110321" cy="1103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026" y="3206577"/>
            <a:ext cx="3703657" cy="6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1716" y="1666637"/>
            <a:ext cx="49031" cy="98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1716" y="1715669"/>
            <a:ext cx="49031" cy="14541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962" y="1825320"/>
            <a:ext cx="3851275" cy="1393825"/>
          </a:xfrm>
          <a:custGeom>
            <a:avLst/>
            <a:gdLst/>
            <a:ahLst/>
            <a:cxnLst/>
            <a:rect l="l" t="t" r="r" b="b"/>
            <a:pathLst>
              <a:path w="3851275" h="1393825">
                <a:moveTo>
                  <a:pt x="3850753" y="0"/>
                </a:moveTo>
                <a:lnTo>
                  <a:pt x="0" y="0"/>
                </a:lnTo>
                <a:lnTo>
                  <a:pt x="0" y="1344482"/>
                </a:lnTo>
                <a:lnTo>
                  <a:pt x="3868" y="1363520"/>
                </a:lnTo>
                <a:lnTo>
                  <a:pt x="14403" y="1379110"/>
                </a:lnTo>
                <a:lnTo>
                  <a:pt x="29993" y="1389645"/>
                </a:lnTo>
                <a:lnTo>
                  <a:pt x="49032" y="1393514"/>
                </a:lnTo>
                <a:lnTo>
                  <a:pt x="3801721" y="1393513"/>
                </a:lnTo>
                <a:lnTo>
                  <a:pt x="3820759" y="1389644"/>
                </a:lnTo>
                <a:lnTo>
                  <a:pt x="3836350" y="1379110"/>
                </a:lnTo>
                <a:lnTo>
                  <a:pt x="3846884" y="1363520"/>
                </a:lnTo>
                <a:lnTo>
                  <a:pt x="3850753" y="1344482"/>
                </a:lnTo>
                <a:lnTo>
                  <a:pt x="385075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1716" y="1703411"/>
            <a:ext cx="0" cy="1485265"/>
          </a:xfrm>
          <a:custGeom>
            <a:avLst/>
            <a:gdLst/>
            <a:ahLst/>
            <a:cxnLst/>
            <a:rect l="l" t="t" r="r" b="b"/>
            <a:pathLst>
              <a:path h="1485264">
                <a:moveTo>
                  <a:pt x="0" y="148477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1716" y="16911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5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1716" y="16788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5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1716" y="16666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5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61716" y="1648250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8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6448" y="2407156"/>
            <a:ext cx="74136" cy="74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6448" y="2739325"/>
            <a:ext cx="74136" cy="74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2968" y="3145642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120" y="0"/>
                </a:lnTo>
              </a:path>
            </a:pathLst>
          </a:custGeom>
          <a:ln w="4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1894" y="759655"/>
            <a:ext cx="4200258" cy="215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080">
              <a:lnSpc>
                <a:spcPct val="103800"/>
              </a:lnSpc>
            </a:pPr>
            <a:r>
              <a:rPr lang="en-CA" sz="1050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 process can specify what to do when a </a:t>
            </a:r>
            <a:r>
              <a:rPr sz="1050" spc="5" dirty="0">
                <a:latin typeface="Arial"/>
                <a:cs typeface="Arial"/>
              </a:rPr>
              <a:t>particular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signal  is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received.</a:t>
            </a:r>
            <a:endParaRPr sz="1050" dirty="0">
              <a:latin typeface="Arial"/>
              <a:cs typeface="Arial"/>
            </a:endParaRPr>
          </a:p>
          <a:p>
            <a:pPr marL="114300" marR="124460">
              <a:lnSpc>
                <a:spcPct val="103800"/>
              </a:lnSpc>
            </a:pPr>
            <a:r>
              <a:rPr sz="1050" dirty="0">
                <a:latin typeface="Arial"/>
                <a:cs typeface="Arial"/>
              </a:rPr>
              <a:t>In </a:t>
            </a:r>
            <a:r>
              <a:rPr sz="1050" spc="-5" dirty="0">
                <a:latin typeface="Arial"/>
                <a:cs typeface="Arial"/>
              </a:rPr>
              <a:t>particular, </a:t>
            </a:r>
            <a:r>
              <a:rPr sz="1050" dirty="0">
                <a:latin typeface="Arial"/>
                <a:cs typeface="Arial"/>
              </a:rPr>
              <a:t>the </a:t>
            </a:r>
            <a:r>
              <a:rPr sz="1050" b="1" dirty="0">
                <a:latin typeface="Courier New"/>
                <a:cs typeface="Courier New"/>
              </a:rPr>
              <a:t>signal()</a:t>
            </a:r>
            <a:r>
              <a:rPr sz="1050" b="1" spc="-330" dirty="0">
                <a:latin typeface="Courier New"/>
                <a:cs typeface="Courier New"/>
              </a:rPr>
              <a:t> </a:t>
            </a:r>
            <a:r>
              <a:rPr sz="1050" dirty="0">
                <a:latin typeface="Arial"/>
                <a:cs typeface="Arial"/>
              </a:rPr>
              <a:t>system call </a:t>
            </a:r>
            <a:r>
              <a:rPr sz="1050" spc="-10" dirty="0">
                <a:latin typeface="Arial"/>
                <a:cs typeface="Arial"/>
              </a:rPr>
              <a:t>may </a:t>
            </a:r>
            <a:r>
              <a:rPr sz="1050" dirty="0">
                <a:latin typeface="Arial"/>
                <a:cs typeface="Arial"/>
              </a:rPr>
              <a:t>be used to  </a:t>
            </a:r>
            <a:r>
              <a:rPr sz="1050" spc="-5" dirty="0">
                <a:latin typeface="Arial"/>
                <a:cs typeface="Arial"/>
              </a:rPr>
              <a:t>override </a:t>
            </a:r>
            <a:r>
              <a:rPr sz="105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default </a:t>
            </a:r>
            <a:r>
              <a:rPr sz="1050" dirty="0">
                <a:latin typeface="Arial"/>
                <a:cs typeface="Arial"/>
              </a:rPr>
              <a:t>kernel-supplied action (or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handler).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signal()</a:t>
            </a:r>
            <a:endParaRPr sz="1050" dirty="0">
              <a:latin typeface="Courier New"/>
              <a:cs typeface="Courier New"/>
            </a:endParaRPr>
          </a:p>
          <a:p>
            <a:pPr marL="12700" marR="1347470">
              <a:lnSpc>
                <a:spcPct val="103800"/>
              </a:lnSpc>
              <a:spcBef>
                <a:spcPts val="260"/>
              </a:spcBef>
            </a:pPr>
            <a:r>
              <a:rPr sz="1050" b="1" dirty="0">
                <a:latin typeface="Arial"/>
                <a:cs typeface="Arial"/>
              </a:rPr>
              <a:t>Synopsis: </a:t>
            </a:r>
            <a:endParaRPr lang="en-US" sz="1050" b="1" dirty="0">
              <a:latin typeface="Arial"/>
              <a:cs typeface="Arial"/>
            </a:endParaRPr>
          </a:p>
          <a:p>
            <a:pPr marL="12700" marR="1347470">
              <a:lnSpc>
                <a:spcPct val="103800"/>
              </a:lnSpc>
              <a:spcBef>
                <a:spcPts val="260"/>
              </a:spcBef>
            </a:pPr>
            <a:r>
              <a:rPr sz="800" b="1" dirty="0">
                <a:highlight>
                  <a:srgbClr val="FFFF00"/>
                </a:highlight>
                <a:latin typeface="Courier New"/>
                <a:cs typeface="Courier New"/>
              </a:rPr>
              <a:t>void(</a:t>
            </a:r>
            <a:r>
              <a:rPr sz="1100" b="1" baseline="-10582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800" b="1" dirty="0">
                <a:highlight>
                  <a:srgbClr val="FFFF00"/>
                </a:highlight>
                <a:latin typeface="Courier New"/>
                <a:cs typeface="Courier New"/>
              </a:rPr>
              <a:t>signal(</a:t>
            </a:r>
            <a:r>
              <a:rPr sz="800" b="1" dirty="0" err="1">
                <a:highlight>
                  <a:srgbClr val="FFFF00"/>
                </a:highlight>
                <a:latin typeface="Courier New"/>
                <a:cs typeface="Courier New"/>
              </a:rPr>
              <a:t>i</a:t>
            </a:r>
            <a:r>
              <a:rPr lang="en-CA" sz="800" b="1" dirty="0" err="1">
                <a:highlight>
                  <a:srgbClr val="FFFF00"/>
                </a:highlight>
                <a:latin typeface="Courier New"/>
                <a:cs typeface="Courier New"/>
              </a:rPr>
              <a:t>nt</a:t>
            </a:r>
            <a:r>
              <a:rPr lang="en-CA" sz="800" b="1" dirty="0">
                <a:highlight>
                  <a:srgbClr val="FFFF00"/>
                </a:highlight>
                <a:latin typeface="Courier New"/>
                <a:cs typeface="Courier New"/>
              </a:rPr>
              <a:t> sign</a:t>
            </a:r>
            <a:r>
              <a:rPr sz="800" b="1" dirty="0" err="1">
                <a:highlight>
                  <a:srgbClr val="FFFF00"/>
                </a:highlight>
                <a:latin typeface="Courier New"/>
                <a:cs typeface="Courier New"/>
              </a:rPr>
              <a:t>o,void</a:t>
            </a:r>
            <a:r>
              <a:rPr sz="800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sz="1100" b="1" baseline="-10582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800" b="1" dirty="0">
                <a:highlight>
                  <a:srgbClr val="FFFF00"/>
                </a:highlight>
                <a:latin typeface="Courier New"/>
                <a:cs typeface="Courier New"/>
              </a:rPr>
              <a:t>func)(int)))(int)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lang="en-US" sz="800" dirty="0">
                <a:latin typeface="Courier New"/>
                <a:cs typeface="Courier New"/>
              </a:rPr>
              <a:t>(1410 COMP?)</a:t>
            </a:r>
          </a:p>
          <a:p>
            <a:pPr marL="12700" marR="1347470">
              <a:lnSpc>
                <a:spcPct val="103800"/>
              </a:lnSpc>
              <a:spcBef>
                <a:spcPts val="260"/>
              </a:spcBef>
            </a:pPr>
            <a:r>
              <a:rPr sz="700" dirty="0">
                <a:latin typeface="Arial"/>
                <a:cs typeface="Arial"/>
              </a:rPr>
              <a:t>This system call has </a:t>
            </a:r>
            <a:r>
              <a:rPr sz="700" spc="-5" dirty="0">
                <a:latin typeface="Arial"/>
                <a:cs typeface="Arial"/>
              </a:rPr>
              <a:t>two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arguments:</a:t>
            </a:r>
          </a:p>
          <a:p>
            <a:pPr marL="280035" marR="145415">
              <a:lnSpc>
                <a:spcPct val="103800"/>
              </a:lnSpc>
              <a:spcBef>
                <a:spcPts val="285"/>
              </a:spcBef>
            </a:pPr>
            <a:r>
              <a:rPr sz="700" dirty="0">
                <a:latin typeface="Courier New"/>
                <a:cs typeface="Courier New"/>
              </a:rPr>
              <a:t>int signo</a:t>
            </a:r>
            <a:r>
              <a:rPr sz="700" dirty="0">
                <a:latin typeface="Arial"/>
                <a:cs typeface="Arial"/>
              </a:rPr>
              <a:t>: the signal </a:t>
            </a:r>
            <a:r>
              <a:rPr sz="700" spc="-5" dirty="0">
                <a:latin typeface="Arial"/>
                <a:cs typeface="Arial"/>
              </a:rPr>
              <a:t>number </a:t>
            </a:r>
            <a:r>
              <a:rPr sz="700" dirty="0">
                <a:latin typeface="Arial"/>
                <a:cs typeface="Arial"/>
              </a:rPr>
              <a:t>to be </a:t>
            </a:r>
            <a:r>
              <a:rPr sz="700" spc="-5" dirty="0">
                <a:latin typeface="Arial"/>
                <a:cs typeface="Arial"/>
              </a:rPr>
              <a:t>reprogrammed, </a:t>
            </a:r>
            <a:r>
              <a:rPr sz="700" dirty="0">
                <a:latin typeface="Arial"/>
                <a:cs typeface="Arial"/>
              </a:rPr>
              <a:t>a  constant from the </a:t>
            </a:r>
            <a:r>
              <a:rPr sz="700" spc="-5" dirty="0">
                <a:latin typeface="Arial"/>
                <a:cs typeface="Arial"/>
              </a:rPr>
              <a:t>previous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table.</a:t>
            </a:r>
            <a:endParaRPr sz="700" dirty="0">
              <a:latin typeface="Arial"/>
              <a:cs typeface="Arial"/>
            </a:endParaRPr>
          </a:p>
          <a:p>
            <a:pPr marL="280035" marR="52705">
              <a:lnSpc>
                <a:spcPct val="103800"/>
              </a:lnSpc>
            </a:pPr>
            <a:r>
              <a:rPr sz="700" dirty="0">
                <a:latin typeface="Courier New"/>
                <a:cs typeface="Courier New"/>
              </a:rPr>
              <a:t>void (</a:t>
            </a:r>
            <a:r>
              <a:rPr sz="1050" baseline="-10582" dirty="0">
                <a:latin typeface="Courier New"/>
                <a:cs typeface="Courier New"/>
              </a:rPr>
              <a:t>*</a:t>
            </a:r>
            <a:r>
              <a:rPr sz="700" dirty="0">
                <a:latin typeface="Courier New"/>
                <a:cs typeface="Courier New"/>
              </a:rPr>
              <a:t>func)(int)</a:t>
            </a:r>
            <a:r>
              <a:rPr sz="700" dirty="0">
                <a:latin typeface="Arial"/>
                <a:cs typeface="Arial"/>
              </a:rPr>
              <a:t>: the address of a user-defined  function,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or</a:t>
            </a:r>
            <a:r>
              <a:rPr sz="700" spc="-5" dirty="0">
                <a:latin typeface="Arial"/>
                <a:cs typeface="Arial"/>
              </a:rPr>
              <a:t> </a:t>
            </a:r>
            <a:endParaRPr lang="en-US" sz="700" spc="-5" dirty="0">
              <a:latin typeface="Arial"/>
              <a:cs typeface="Arial"/>
            </a:endParaRPr>
          </a:p>
          <a:p>
            <a:pPr marL="280035" marR="52705">
              <a:lnSpc>
                <a:spcPct val="103800"/>
              </a:lnSpc>
            </a:pPr>
            <a:r>
              <a:rPr lang="en-US" sz="700" spc="-5" dirty="0">
                <a:latin typeface="Arial"/>
                <a:cs typeface="Arial"/>
              </a:rPr>
              <a:t>                                       </a:t>
            </a:r>
            <a:r>
              <a:rPr sz="700" b="1" dirty="0">
                <a:latin typeface="Courier New"/>
                <a:cs typeface="Courier New"/>
              </a:rPr>
              <a:t>SIGIGN</a:t>
            </a:r>
            <a:r>
              <a:rPr sz="700" spc="-345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ignore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signal</a:t>
            </a:r>
            <a:r>
              <a:rPr sz="700" spc="-5" dirty="0">
                <a:latin typeface="Arial"/>
                <a:cs typeface="Arial"/>
              </a:rPr>
              <a:t> (except </a:t>
            </a:r>
            <a:r>
              <a:rPr sz="700" dirty="0">
                <a:latin typeface="Courier New"/>
                <a:cs typeface="Courier New"/>
              </a:rPr>
              <a:t>SIGKILL  </a:t>
            </a:r>
            <a:r>
              <a:rPr sz="700" dirty="0">
                <a:latin typeface="Arial"/>
                <a:cs typeface="Arial"/>
              </a:rPr>
              <a:t>and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Courier New"/>
                <a:cs typeface="Courier New"/>
              </a:rPr>
              <a:t>SIGSTOP</a:t>
            </a:r>
            <a:r>
              <a:rPr sz="700" dirty="0">
                <a:latin typeface="Arial"/>
                <a:cs typeface="Arial"/>
              </a:rPr>
              <a:t>),</a:t>
            </a:r>
            <a:r>
              <a:rPr sz="700" spc="-5" dirty="0">
                <a:latin typeface="Arial"/>
                <a:cs typeface="Arial"/>
              </a:rPr>
              <a:t> </a:t>
            </a:r>
            <a:endParaRPr lang="en-US" sz="700" spc="-5" dirty="0">
              <a:latin typeface="Arial"/>
              <a:cs typeface="Arial"/>
            </a:endParaRPr>
          </a:p>
          <a:p>
            <a:pPr marL="280035" marR="52705">
              <a:lnSpc>
                <a:spcPct val="103800"/>
              </a:lnSpc>
            </a:pPr>
            <a:r>
              <a:rPr lang="en-US" sz="700" spc="-5" dirty="0">
                <a:latin typeface="Arial"/>
                <a:cs typeface="Arial"/>
              </a:rPr>
              <a:t>                                       </a:t>
            </a:r>
            <a:r>
              <a:rPr sz="700" dirty="0">
                <a:latin typeface="Arial"/>
                <a:cs typeface="Arial"/>
              </a:rPr>
              <a:t>or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b="1" dirty="0">
                <a:latin typeface="Courier New"/>
                <a:cs typeface="Courier New"/>
              </a:rPr>
              <a:t>SIGDFL</a:t>
            </a:r>
            <a:r>
              <a:rPr sz="700" spc="-345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use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the</a:t>
            </a:r>
            <a:r>
              <a:rPr sz="700" spc="-5" dirty="0">
                <a:latin typeface="Arial"/>
                <a:cs typeface="Arial"/>
              </a:rPr>
              <a:t> default </a:t>
            </a:r>
            <a:r>
              <a:rPr sz="700" spc="-10" dirty="0">
                <a:latin typeface="Arial"/>
                <a:cs typeface="Arial"/>
              </a:rPr>
              <a:t>handler.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37F84629-D413-40B4-A7AA-C06BA5344A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27438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About the prototype </a:t>
            </a:r>
            <a:r>
              <a:rPr spc="10" dirty="0"/>
              <a:t>of</a:t>
            </a:r>
            <a:r>
              <a:rPr spc="-85" dirty="0"/>
              <a:t> </a:t>
            </a:r>
            <a:r>
              <a:rPr spc="20" dirty="0">
                <a:latin typeface="Courier New"/>
                <a:cs typeface="Courier New"/>
              </a:rPr>
              <a:t>signal()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304" y="746591"/>
            <a:ext cx="3981450" cy="82550"/>
          </a:xfrm>
          <a:custGeom>
            <a:avLst/>
            <a:gdLst/>
            <a:ahLst/>
            <a:cxnLst/>
            <a:rect l="l" t="t" r="r" b="b"/>
            <a:pathLst>
              <a:path w="3981450" h="82550">
                <a:moveTo>
                  <a:pt x="50689" y="0"/>
                </a:moveTo>
                <a:lnTo>
                  <a:pt x="31007" y="4000"/>
                </a:lnTo>
                <a:lnTo>
                  <a:pt x="14889" y="14890"/>
                </a:lnTo>
                <a:lnTo>
                  <a:pt x="3999" y="31007"/>
                </a:lnTo>
                <a:lnTo>
                  <a:pt x="0" y="50689"/>
                </a:lnTo>
                <a:lnTo>
                  <a:pt x="0" y="82204"/>
                </a:lnTo>
                <a:lnTo>
                  <a:pt x="3980934" y="82204"/>
                </a:lnTo>
                <a:lnTo>
                  <a:pt x="3980934" y="50689"/>
                </a:lnTo>
                <a:lnTo>
                  <a:pt x="3966043" y="14890"/>
                </a:lnTo>
                <a:lnTo>
                  <a:pt x="3930244" y="0"/>
                </a:lnTo>
                <a:lnTo>
                  <a:pt x="5068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3" y="948057"/>
            <a:ext cx="101379" cy="101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6876" y="935385"/>
            <a:ext cx="114051" cy="114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83" y="986074"/>
            <a:ext cx="3828865" cy="63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0238" y="797046"/>
            <a:ext cx="50689" cy="101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0238" y="847736"/>
            <a:ext cx="50689" cy="1003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304" y="790923"/>
            <a:ext cx="3981450" cy="208279"/>
          </a:xfrm>
          <a:custGeom>
            <a:avLst/>
            <a:gdLst/>
            <a:ahLst/>
            <a:cxnLst/>
            <a:rect l="l" t="t" r="r" b="b"/>
            <a:pathLst>
              <a:path w="3981450" h="208280">
                <a:moveTo>
                  <a:pt x="3980934" y="0"/>
                </a:moveTo>
                <a:lnTo>
                  <a:pt x="0" y="0"/>
                </a:lnTo>
                <a:lnTo>
                  <a:pt x="0" y="157134"/>
                </a:lnTo>
                <a:lnTo>
                  <a:pt x="3999" y="176816"/>
                </a:lnTo>
                <a:lnTo>
                  <a:pt x="14890" y="192933"/>
                </a:lnTo>
                <a:lnTo>
                  <a:pt x="31007" y="203824"/>
                </a:lnTo>
                <a:lnTo>
                  <a:pt x="50689" y="207824"/>
                </a:lnTo>
                <a:lnTo>
                  <a:pt x="3930244" y="207823"/>
                </a:lnTo>
                <a:lnTo>
                  <a:pt x="3949926" y="203824"/>
                </a:lnTo>
                <a:lnTo>
                  <a:pt x="3966043" y="192933"/>
                </a:lnTo>
                <a:lnTo>
                  <a:pt x="3976934" y="176816"/>
                </a:lnTo>
                <a:lnTo>
                  <a:pt x="3980934" y="157134"/>
                </a:lnTo>
                <a:lnTo>
                  <a:pt x="398093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0238" y="835063"/>
            <a:ext cx="0" cy="132080"/>
          </a:xfrm>
          <a:custGeom>
            <a:avLst/>
            <a:gdLst/>
            <a:ahLst/>
            <a:cxnLst/>
            <a:rect l="l" t="t" r="r" b="b"/>
            <a:pathLst>
              <a:path h="132080">
                <a:moveTo>
                  <a:pt x="0" y="13200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0238" y="822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0238" y="8097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0238" y="7970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0238" y="77803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0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304" y="1150347"/>
            <a:ext cx="3981450" cy="82550"/>
          </a:xfrm>
          <a:custGeom>
            <a:avLst/>
            <a:gdLst/>
            <a:ahLst/>
            <a:cxnLst/>
            <a:rect l="l" t="t" r="r" b="b"/>
            <a:pathLst>
              <a:path w="3981450" h="82550">
                <a:moveTo>
                  <a:pt x="50689" y="0"/>
                </a:moveTo>
                <a:lnTo>
                  <a:pt x="31007" y="4000"/>
                </a:lnTo>
                <a:lnTo>
                  <a:pt x="14889" y="14890"/>
                </a:lnTo>
                <a:lnTo>
                  <a:pt x="3999" y="31007"/>
                </a:lnTo>
                <a:lnTo>
                  <a:pt x="0" y="50689"/>
                </a:lnTo>
                <a:lnTo>
                  <a:pt x="0" y="82204"/>
                </a:lnTo>
                <a:lnTo>
                  <a:pt x="3980934" y="82204"/>
                </a:lnTo>
                <a:lnTo>
                  <a:pt x="3980934" y="50689"/>
                </a:lnTo>
                <a:lnTo>
                  <a:pt x="3966043" y="14890"/>
                </a:lnTo>
                <a:lnTo>
                  <a:pt x="3930244" y="0"/>
                </a:lnTo>
                <a:lnTo>
                  <a:pt x="5068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3" y="2178031"/>
            <a:ext cx="101379" cy="101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6876" y="2165359"/>
            <a:ext cx="114051" cy="114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683" y="2216049"/>
            <a:ext cx="3828865" cy="63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0238" y="1200797"/>
            <a:ext cx="50689" cy="101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0238" y="1251486"/>
            <a:ext cx="50689" cy="9265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304" y="1194673"/>
            <a:ext cx="3981450" cy="1034415"/>
          </a:xfrm>
          <a:custGeom>
            <a:avLst/>
            <a:gdLst/>
            <a:ahLst/>
            <a:cxnLst/>
            <a:rect l="l" t="t" r="r" b="b"/>
            <a:pathLst>
              <a:path w="3981450" h="1034414">
                <a:moveTo>
                  <a:pt x="3980934" y="0"/>
                </a:moveTo>
                <a:lnTo>
                  <a:pt x="0" y="0"/>
                </a:lnTo>
                <a:lnTo>
                  <a:pt x="0" y="983358"/>
                </a:lnTo>
                <a:lnTo>
                  <a:pt x="3999" y="1003039"/>
                </a:lnTo>
                <a:lnTo>
                  <a:pt x="14890" y="1019157"/>
                </a:lnTo>
                <a:lnTo>
                  <a:pt x="31007" y="1030048"/>
                </a:lnTo>
                <a:lnTo>
                  <a:pt x="50689" y="1034047"/>
                </a:lnTo>
                <a:lnTo>
                  <a:pt x="3930244" y="1034047"/>
                </a:lnTo>
                <a:lnTo>
                  <a:pt x="3949926" y="1030047"/>
                </a:lnTo>
                <a:lnTo>
                  <a:pt x="3966043" y="1019157"/>
                </a:lnTo>
                <a:lnTo>
                  <a:pt x="3976934" y="1003039"/>
                </a:lnTo>
                <a:lnTo>
                  <a:pt x="3980934" y="983358"/>
                </a:lnTo>
                <a:lnTo>
                  <a:pt x="398093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0238" y="1238814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95822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0238" y="12261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0238" y="12134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0238" y="12007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0238" y="118178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0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723" y="1244440"/>
            <a:ext cx="76642" cy="76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723" y="1587838"/>
            <a:ext cx="76642" cy="76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723" y="1931248"/>
            <a:ext cx="76642" cy="76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304" y="2380322"/>
            <a:ext cx="3981450" cy="82550"/>
          </a:xfrm>
          <a:custGeom>
            <a:avLst/>
            <a:gdLst/>
            <a:ahLst/>
            <a:cxnLst/>
            <a:rect l="l" t="t" r="r" b="b"/>
            <a:pathLst>
              <a:path w="3981450" h="82550">
                <a:moveTo>
                  <a:pt x="50689" y="0"/>
                </a:moveTo>
                <a:lnTo>
                  <a:pt x="31007" y="4000"/>
                </a:lnTo>
                <a:lnTo>
                  <a:pt x="14889" y="14890"/>
                </a:lnTo>
                <a:lnTo>
                  <a:pt x="3999" y="31007"/>
                </a:lnTo>
                <a:lnTo>
                  <a:pt x="0" y="50689"/>
                </a:lnTo>
                <a:lnTo>
                  <a:pt x="0" y="82204"/>
                </a:lnTo>
                <a:lnTo>
                  <a:pt x="3980934" y="82204"/>
                </a:lnTo>
                <a:lnTo>
                  <a:pt x="3980934" y="50689"/>
                </a:lnTo>
                <a:lnTo>
                  <a:pt x="3966043" y="14890"/>
                </a:lnTo>
                <a:lnTo>
                  <a:pt x="3930244" y="0"/>
                </a:lnTo>
                <a:lnTo>
                  <a:pt x="5068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3" y="3163098"/>
            <a:ext cx="101379" cy="101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26876" y="3150426"/>
            <a:ext cx="114051" cy="114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0683" y="3201116"/>
            <a:ext cx="3828865" cy="63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0238" y="2430774"/>
            <a:ext cx="50689" cy="101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0238" y="2481464"/>
            <a:ext cx="50689" cy="681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304" y="2424652"/>
            <a:ext cx="3981450" cy="789305"/>
          </a:xfrm>
          <a:custGeom>
            <a:avLst/>
            <a:gdLst/>
            <a:ahLst/>
            <a:cxnLst/>
            <a:rect l="l" t="t" r="r" b="b"/>
            <a:pathLst>
              <a:path w="3981450" h="789305">
                <a:moveTo>
                  <a:pt x="3980934" y="0"/>
                </a:moveTo>
                <a:lnTo>
                  <a:pt x="0" y="0"/>
                </a:lnTo>
                <a:lnTo>
                  <a:pt x="0" y="738447"/>
                </a:lnTo>
                <a:lnTo>
                  <a:pt x="3999" y="758128"/>
                </a:lnTo>
                <a:lnTo>
                  <a:pt x="14890" y="774246"/>
                </a:lnTo>
                <a:lnTo>
                  <a:pt x="31007" y="785136"/>
                </a:lnTo>
                <a:lnTo>
                  <a:pt x="50689" y="789136"/>
                </a:lnTo>
                <a:lnTo>
                  <a:pt x="3930244" y="789136"/>
                </a:lnTo>
                <a:lnTo>
                  <a:pt x="3949926" y="785136"/>
                </a:lnTo>
                <a:lnTo>
                  <a:pt x="3966043" y="774246"/>
                </a:lnTo>
                <a:lnTo>
                  <a:pt x="3976934" y="758128"/>
                </a:lnTo>
                <a:lnTo>
                  <a:pt x="3980934" y="738447"/>
                </a:lnTo>
                <a:lnTo>
                  <a:pt x="398093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0238" y="2468792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71331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0238" y="2456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0238" y="24434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0238" y="2430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7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90238" y="241176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0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0723" y="2718068"/>
            <a:ext cx="76642" cy="76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7294" y="786511"/>
            <a:ext cx="3833495" cy="223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Courier New"/>
                <a:cs typeface="Courier New"/>
              </a:rPr>
              <a:t>void (</a:t>
            </a:r>
            <a:r>
              <a:rPr sz="1575" spc="30" baseline="-10582" dirty="0">
                <a:latin typeface="Courier New"/>
                <a:cs typeface="Courier New"/>
              </a:rPr>
              <a:t>*</a:t>
            </a:r>
            <a:r>
              <a:rPr sz="1050" spc="20" dirty="0">
                <a:latin typeface="Courier New"/>
                <a:cs typeface="Courier New"/>
              </a:rPr>
              <a:t>signal(...)</a:t>
            </a:r>
            <a:r>
              <a:rPr sz="1050" spc="20" dirty="0">
                <a:latin typeface="Tahoma"/>
                <a:cs typeface="Tahoma"/>
              </a:rPr>
              <a:t>)</a:t>
            </a:r>
            <a:r>
              <a:rPr sz="1200" spc="30" baseline="-13888" dirty="0">
                <a:latin typeface="Arial"/>
                <a:cs typeface="Arial"/>
              </a:rPr>
              <a:t>1</a:t>
            </a:r>
            <a:r>
              <a:rPr sz="1050" spc="20" dirty="0">
                <a:latin typeface="Tahoma"/>
                <a:cs typeface="Tahoma"/>
              </a:rPr>
              <a:t>(</a:t>
            </a:r>
            <a:r>
              <a:rPr sz="1050" i="1" spc="20" dirty="0">
                <a:latin typeface="Arial"/>
                <a:cs typeface="Arial"/>
              </a:rPr>
              <a:t>int</a:t>
            </a:r>
            <a:r>
              <a:rPr sz="1050" i="1" spc="-229" dirty="0">
                <a:latin typeface="Arial"/>
                <a:cs typeface="Arial"/>
              </a:rPr>
              <a:t> </a:t>
            </a:r>
            <a:r>
              <a:rPr sz="1050" spc="25" dirty="0">
                <a:latin typeface="Tahoma"/>
                <a:cs typeface="Tahoma"/>
              </a:rPr>
              <a:t>)</a:t>
            </a:r>
            <a:r>
              <a:rPr sz="1200" spc="37" baseline="-13888" dirty="0">
                <a:latin typeface="Arial"/>
                <a:cs typeface="Arial"/>
              </a:rPr>
              <a:t>2</a:t>
            </a:r>
            <a:r>
              <a:rPr sz="1050" spc="25" dirty="0"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88925" marR="440055">
              <a:lnSpc>
                <a:spcPct val="107300"/>
              </a:lnSpc>
              <a:spcBef>
                <a:spcPts val="5"/>
              </a:spcBef>
            </a:pPr>
            <a:r>
              <a:rPr sz="1050" spc="20" dirty="0">
                <a:latin typeface="Arial"/>
                <a:cs typeface="Arial"/>
              </a:rPr>
              <a:t>The </a:t>
            </a:r>
            <a:r>
              <a:rPr sz="1050" spc="15" dirty="0">
                <a:latin typeface="Arial"/>
                <a:cs typeface="Arial"/>
              </a:rPr>
              <a:t>pair </a:t>
            </a:r>
            <a:r>
              <a:rPr sz="1050" spc="20" dirty="0">
                <a:latin typeface="Tahoma"/>
                <a:cs typeface="Tahoma"/>
              </a:rPr>
              <a:t>( </a:t>
            </a:r>
            <a:r>
              <a:rPr sz="1050" spc="5" dirty="0">
                <a:latin typeface="Tahoma"/>
                <a:cs typeface="Tahoma"/>
              </a:rPr>
              <a:t>)</a:t>
            </a:r>
            <a:r>
              <a:rPr sz="1200" spc="7" baseline="-13888" dirty="0">
                <a:latin typeface="Arial"/>
                <a:cs typeface="Arial"/>
              </a:rPr>
              <a:t>1 </a:t>
            </a:r>
            <a:r>
              <a:rPr sz="1050" spc="10" dirty="0">
                <a:latin typeface="Arial"/>
                <a:cs typeface="Arial"/>
              </a:rPr>
              <a:t>is </a:t>
            </a:r>
            <a:r>
              <a:rPr sz="1050" spc="15" dirty="0">
                <a:latin typeface="Arial"/>
                <a:cs typeface="Arial"/>
              </a:rPr>
              <a:t>there </a:t>
            </a:r>
            <a:r>
              <a:rPr sz="1050" spc="20" dirty="0">
                <a:latin typeface="Arial"/>
                <a:cs typeface="Arial"/>
              </a:rPr>
              <a:t>because </a:t>
            </a:r>
            <a:r>
              <a:rPr sz="1050" spc="20" dirty="0">
                <a:latin typeface="Courier New"/>
                <a:cs typeface="Courier New"/>
              </a:rPr>
              <a:t>signal()</a:t>
            </a:r>
            <a:r>
              <a:rPr sz="1050" spc="-330" dirty="0">
                <a:latin typeface="Courier New"/>
                <a:cs typeface="Courier New"/>
              </a:rPr>
              <a:t> </a:t>
            </a:r>
            <a:r>
              <a:rPr sz="1050" spc="20" dirty="0">
                <a:latin typeface="Arial"/>
                <a:cs typeface="Arial"/>
              </a:rPr>
              <a:t>returns a  </a:t>
            </a:r>
            <a:r>
              <a:rPr sz="1050" spc="15" dirty="0">
                <a:latin typeface="Arial"/>
                <a:cs typeface="Arial"/>
              </a:rPr>
              <a:t>function, not </a:t>
            </a:r>
            <a:r>
              <a:rPr sz="1050" spc="20" dirty="0">
                <a:latin typeface="Arial"/>
                <a:cs typeface="Arial"/>
              </a:rPr>
              <a:t>a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value.</a:t>
            </a:r>
            <a:endParaRPr sz="1050">
              <a:latin typeface="Arial"/>
              <a:cs typeface="Arial"/>
            </a:endParaRPr>
          </a:p>
          <a:p>
            <a:pPr marL="288925" marR="74295">
              <a:lnSpc>
                <a:spcPct val="107300"/>
              </a:lnSpc>
            </a:pPr>
            <a:r>
              <a:rPr sz="1050" spc="10" dirty="0">
                <a:latin typeface="Tahoma"/>
                <a:cs typeface="Tahoma"/>
              </a:rPr>
              <a:t>(</a:t>
            </a:r>
            <a:r>
              <a:rPr sz="1050" i="1" spc="10" dirty="0">
                <a:latin typeface="Arial"/>
                <a:cs typeface="Arial"/>
              </a:rPr>
              <a:t>int </a:t>
            </a:r>
            <a:r>
              <a:rPr sz="1050" spc="5" dirty="0">
                <a:latin typeface="Tahoma"/>
                <a:cs typeface="Tahoma"/>
              </a:rPr>
              <a:t>)</a:t>
            </a:r>
            <a:r>
              <a:rPr sz="1200" spc="7" baseline="-13888" dirty="0">
                <a:latin typeface="Arial"/>
                <a:cs typeface="Arial"/>
              </a:rPr>
              <a:t>2 </a:t>
            </a:r>
            <a:r>
              <a:rPr sz="1050" spc="10" dirty="0">
                <a:latin typeface="Arial"/>
                <a:cs typeface="Arial"/>
              </a:rPr>
              <a:t>is </a:t>
            </a:r>
            <a:r>
              <a:rPr sz="1050" spc="15" dirty="0">
                <a:latin typeface="Arial"/>
                <a:cs typeface="Arial"/>
              </a:rPr>
              <a:t>there </a:t>
            </a:r>
            <a:r>
              <a:rPr sz="1050" spc="20" dirty="0">
                <a:latin typeface="Arial"/>
                <a:cs typeface="Arial"/>
              </a:rPr>
              <a:t>because </a:t>
            </a:r>
            <a:r>
              <a:rPr sz="1050" spc="20" dirty="0">
                <a:latin typeface="Courier New"/>
                <a:cs typeface="Courier New"/>
              </a:rPr>
              <a:t>signal()</a:t>
            </a:r>
            <a:r>
              <a:rPr sz="1050" spc="-459" dirty="0">
                <a:latin typeface="Courier New"/>
                <a:cs typeface="Courier New"/>
              </a:rPr>
              <a:t> </a:t>
            </a:r>
            <a:r>
              <a:rPr sz="1050" spc="20" dirty="0">
                <a:latin typeface="Arial"/>
                <a:cs typeface="Arial"/>
              </a:rPr>
              <a:t>returns a </a:t>
            </a:r>
            <a:r>
              <a:rPr sz="1050" spc="15" dirty="0">
                <a:latin typeface="Arial"/>
                <a:cs typeface="Arial"/>
              </a:rPr>
              <a:t>function that  </a:t>
            </a:r>
            <a:r>
              <a:rPr sz="1050" spc="10" dirty="0">
                <a:latin typeface="Arial"/>
                <a:cs typeface="Arial"/>
              </a:rPr>
              <a:t>takes </a:t>
            </a:r>
            <a:r>
              <a:rPr sz="1050" spc="20" dirty="0">
                <a:latin typeface="Arial"/>
                <a:cs typeface="Arial"/>
              </a:rPr>
              <a:t>one </a:t>
            </a:r>
            <a:r>
              <a:rPr sz="1050" spc="15" dirty="0">
                <a:latin typeface="Arial"/>
                <a:cs typeface="Arial"/>
              </a:rPr>
              <a:t>parameter of type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20" dirty="0">
                <a:latin typeface="Courier New"/>
                <a:cs typeface="Courier New"/>
              </a:rPr>
              <a:t>int</a:t>
            </a:r>
            <a:r>
              <a:rPr sz="1050" spc="2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288925" marR="5080">
              <a:lnSpc>
                <a:spcPct val="107300"/>
              </a:lnSpc>
            </a:pPr>
            <a:r>
              <a:rPr sz="1050" spc="20" dirty="0">
                <a:latin typeface="Arial"/>
                <a:cs typeface="Arial"/>
              </a:rPr>
              <a:t>Because </a:t>
            </a:r>
            <a:r>
              <a:rPr sz="1050" spc="15" dirty="0">
                <a:latin typeface="Arial"/>
                <a:cs typeface="Arial"/>
              </a:rPr>
              <a:t>of the </a:t>
            </a:r>
            <a:r>
              <a:rPr sz="1575" spc="22" baseline="-10582" dirty="0">
                <a:latin typeface="Courier New"/>
                <a:cs typeface="Courier New"/>
              </a:rPr>
              <a:t>*</a:t>
            </a:r>
            <a:r>
              <a:rPr sz="1050" spc="15" dirty="0">
                <a:latin typeface="Arial"/>
                <a:cs typeface="Arial"/>
              </a:rPr>
              <a:t>, </a:t>
            </a:r>
            <a:r>
              <a:rPr sz="1050" spc="20" dirty="0">
                <a:latin typeface="Courier New"/>
                <a:cs typeface="Courier New"/>
              </a:rPr>
              <a:t>signal()</a:t>
            </a:r>
            <a:r>
              <a:rPr sz="1050" spc="-375" dirty="0">
                <a:latin typeface="Courier New"/>
                <a:cs typeface="Courier New"/>
              </a:rPr>
              <a:t> </a:t>
            </a:r>
            <a:r>
              <a:rPr sz="1050" spc="20" dirty="0">
                <a:latin typeface="Arial"/>
                <a:cs typeface="Arial"/>
              </a:rPr>
              <a:t>returns </a:t>
            </a:r>
            <a:r>
              <a:rPr sz="1050" spc="15" dirty="0">
                <a:latin typeface="Arial"/>
                <a:cs typeface="Arial"/>
              </a:rPr>
              <a:t>the address(pointer)  of </a:t>
            </a:r>
            <a:r>
              <a:rPr sz="1050" spc="20" dirty="0">
                <a:latin typeface="Arial"/>
                <a:cs typeface="Arial"/>
              </a:rPr>
              <a:t>a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function.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latin typeface="Arial"/>
                <a:cs typeface="Arial"/>
              </a:rPr>
              <a:t>What does </a:t>
            </a:r>
            <a:r>
              <a:rPr sz="1050" spc="15" dirty="0">
                <a:latin typeface="Arial"/>
                <a:cs typeface="Arial"/>
              </a:rPr>
              <a:t>the </a:t>
            </a:r>
            <a:r>
              <a:rPr sz="1050" spc="20" dirty="0">
                <a:latin typeface="Courier New"/>
                <a:cs typeface="Courier New"/>
              </a:rPr>
              <a:t>signal()</a:t>
            </a:r>
            <a:r>
              <a:rPr sz="1050" spc="-380" dirty="0">
                <a:latin typeface="Courier New"/>
                <a:cs typeface="Courier New"/>
              </a:rPr>
              <a:t> </a:t>
            </a:r>
            <a:r>
              <a:rPr sz="1050" spc="20" dirty="0">
                <a:latin typeface="Arial"/>
                <a:cs typeface="Arial"/>
              </a:rPr>
              <a:t>system </a:t>
            </a:r>
            <a:r>
              <a:rPr sz="1050" spc="10" dirty="0">
                <a:latin typeface="Arial"/>
                <a:cs typeface="Arial"/>
              </a:rPr>
              <a:t>call exactly </a:t>
            </a:r>
            <a:r>
              <a:rPr sz="1050" spc="20" dirty="0">
                <a:latin typeface="Arial"/>
                <a:cs typeface="Arial"/>
              </a:rPr>
              <a:t>return?</a:t>
            </a:r>
            <a:endParaRPr sz="105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685"/>
              </a:spcBef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15" dirty="0">
                <a:latin typeface="Arial"/>
                <a:cs typeface="Arial"/>
              </a:rPr>
              <a:t>successful, </a:t>
            </a:r>
            <a:r>
              <a:rPr sz="1050" spc="20" dirty="0">
                <a:latin typeface="Courier New"/>
                <a:cs typeface="Courier New"/>
              </a:rPr>
              <a:t>signal()</a:t>
            </a:r>
            <a:r>
              <a:rPr sz="1050" spc="-340" dirty="0">
                <a:latin typeface="Courier New"/>
                <a:cs typeface="Courier New"/>
              </a:rPr>
              <a:t> </a:t>
            </a:r>
            <a:r>
              <a:rPr sz="1050" spc="20" dirty="0">
                <a:latin typeface="Arial"/>
                <a:cs typeface="Arial"/>
              </a:rPr>
              <a:t>returns </a:t>
            </a:r>
            <a:r>
              <a:rPr sz="1050" spc="15" dirty="0">
                <a:latin typeface="Arial"/>
                <a:cs typeface="Arial"/>
              </a:rPr>
              <a:t>the </a:t>
            </a:r>
            <a:r>
              <a:rPr sz="1050" spc="10" dirty="0">
                <a:latin typeface="Arial"/>
                <a:cs typeface="Arial"/>
              </a:rPr>
              <a:t>previous </a:t>
            </a:r>
            <a:r>
              <a:rPr sz="1050" spc="20" dirty="0">
                <a:latin typeface="Courier New"/>
                <a:cs typeface="Courier New"/>
              </a:rPr>
              <a:t>func()</a:t>
            </a:r>
            <a:endParaRPr sz="105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85"/>
              </a:spcBef>
            </a:pPr>
            <a:r>
              <a:rPr sz="1050" spc="10" dirty="0">
                <a:latin typeface="Arial"/>
                <a:cs typeface="Arial"/>
              </a:rPr>
              <a:t>value </a:t>
            </a:r>
            <a:r>
              <a:rPr sz="1050" spc="15" dirty="0">
                <a:latin typeface="Arial"/>
                <a:cs typeface="Arial"/>
              </a:rPr>
              <a:t>associated with </a:t>
            </a:r>
            <a:r>
              <a:rPr sz="1050" spc="20" dirty="0">
                <a:latin typeface="Courier New"/>
                <a:cs typeface="Courier New"/>
              </a:rPr>
              <a:t>signo</a:t>
            </a:r>
            <a:r>
              <a:rPr sz="1050" spc="-325" dirty="0">
                <a:latin typeface="Courier New"/>
                <a:cs typeface="Courier New"/>
              </a:rPr>
              <a:t> </a:t>
            </a:r>
            <a:r>
              <a:rPr sz="1050" spc="15" dirty="0">
                <a:latin typeface="Arial"/>
                <a:cs typeface="Arial"/>
              </a:rPr>
              <a:t>(the </a:t>
            </a:r>
            <a:r>
              <a:rPr sz="1050" spc="10" dirty="0">
                <a:latin typeface="Arial"/>
                <a:cs typeface="Arial"/>
              </a:rPr>
              <a:t>previous </a:t>
            </a:r>
            <a:r>
              <a:rPr sz="1050" spc="15" dirty="0">
                <a:latin typeface="Arial"/>
                <a:cs typeface="Arial"/>
              </a:rPr>
              <a:t>handler) </a:t>
            </a:r>
            <a:r>
              <a:rPr sz="1050" spc="-5" dirty="0">
                <a:latin typeface="Arial"/>
                <a:cs typeface="Arial"/>
              </a:rPr>
              <a:t>or,</a:t>
            </a:r>
            <a:endParaRPr sz="10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0723" y="3061466"/>
            <a:ext cx="76642" cy="76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3618" y="313812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476" y="0"/>
                </a:lnTo>
              </a:path>
            </a:pathLst>
          </a:custGeom>
          <a:ln w="5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3794" y="2996197"/>
            <a:ext cx="1722755" cy="196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20" dirty="0">
                <a:latin typeface="Courier New"/>
                <a:cs typeface="Courier New"/>
              </a:rPr>
              <a:t>SIG</a:t>
            </a:r>
            <a:r>
              <a:rPr sz="1050" spc="-260" dirty="0">
                <a:latin typeface="Courier New"/>
                <a:cs typeface="Courier New"/>
              </a:rPr>
              <a:t> </a:t>
            </a:r>
            <a:r>
              <a:rPr sz="1050" spc="20" dirty="0">
                <a:latin typeface="Courier New"/>
                <a:cs typeface="Courier New"/>
              </a:rPr>
              <a:t>ERR</a:t>
            </a:r>
            <a:r>
              <a:rPr sz="1050" spc="-34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Arial"/>
                <a:cs typeface="Arial"/>
              </a:rPr>
              <a:t>(i.e.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-1)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otherwise.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56CF8B6-58F1-4FDF-B9FB-562FE1AAE4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2492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Example: ignoring </a:t>
            </a:r>
            <a:r>
              <a:rPr spc="20" dirty="0">
                <a:latin typeface="Courier New"/>
                <a:cs typeface="Courier New"/>
              </a:rPr>
              <a:t>CTRL-C</a:t>
            </a:r>
            <a:r>
              <a:rPr spc="-420" dirty="0">
                <a:latin typeface="Courier New"/>
                <a:cs typeface="Courier New"/>
              </a:rPr>
              <a:t> </a:t>
            </a:r>
            <a:r>
              <a:rPr spc="15" dirty="0"/>
              <a:t>and </a:t>
            </a:r>
            <a:r>
              <a:rPr spc="20" dirty="0">
                <a:latin typeface="Courier New"/>
                <a:cs typeface="Courier New"/>
              </a:rPr>
              <a:t>CTR-Z</a:t>
            </a:r>
            <a:r>
              <a:rPr lang="en-US" sz="1200" spc="20" dirty="0">
                <a:latin typeface="Courier New"/>
                <a:cs typeface="Courier New"/>
              </a:rPr>
              <a:t>(</a:t>
            </a:r>
            <a:r>
              <a:rPr lang="en-US" sz="1200" spc="20" dirty="0" err="1">
                <a:latin typeface="Courier New"/>
                <a:cs typeface="Courier New"/>
              </a:rPr>
              <a:t>ctrl_cz.c</a:t>
            </a:r>
            <a:r>
              <a:rPr lang="en-US" sz="1200" spc="20" dirty="0">
                <a:latin typeface="Courier New"/>
                <a:cs typeface="Courier New"/>
              </a:rPr>
              <a:t>)</a:t>
            </a:r>
            <a:endParaRPr spc="2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781987"/>
            <a:ext cx="3332479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1212850" indent="-127635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int main(int argc, char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argv[]){  int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i;</a:t>
            </a:r>
            <a:endParaRPr sz="800" dirty="0">
              <a:latin typeface="Courier New"/>
              <a:cs typeface="Courier New"/>
            </a:endParaRPr>
          </a:p>
          <a:p>
            <a:pPr marL="139700" marR="68580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void (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oldHandler1)(); //to save default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handlers  void (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oldHandler2)(); //for CTRL-C and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CTRL-Z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39700" marR="68580">
              <a:lnSpc>
                <a:spcPct val="108000"/>
              </a:lnSpc>
              <a:tabLst>
                <a:tab pos="2238375" algn="l"/>
              </a:tabLst>
            </a:pPr>
            <a:r>
              <a:rPr sz="800" spc="20" dirty="0">
                <a:latin typeface="Courier New"/>
                <a:cs typeface="Courier New"/>
              </a:rPr>
              <a:t>oldHandler1=signal(2,</a:t>
            </a:r>
            <a:r>
              <a:rPr sz="800" spc="3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SIG_IGN);	//ignore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CTRL-C  oldHandler2=signal(</a:t>
            </a:r>
            <a:r>
              <a:rPr sz="800" b="1" spc="20" dirty="0">
                <a:highlight>
                  <a:srgbClr val="FFFF00"/>
                </a:highlight>
                <a:latin typeface="Courier New"/>
                <a:cs typeface="Courier New"/>
              </a:rPr>
              <a:t>24</a:t>
            </a:r>
            <a:r>
              <a:rPr sz="800" spc="20" dirty="0">
                <a:latin typeface="Courier New"/>
                <a:cs typeface="Courier New"/>
              </a:rPr>
              <a:t>, SIG_IGN); // ignore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CTRL-Z  for(i=1; i&lt;=10;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i++){</a:t>
            </a:r>
            <a:endParaRPr sz="800" dirty="0">
              <a:latin typeface="Courier New"/>
              <a:cs typeface="Courier New"/>
            </a:endParaRPr>
          </a:p>
          <a:p>
            <a:pPr marL="266700" marR="5080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printf("I am not sensitive to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CTRL-C/CTRL-Z\n");  sleep(1);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 marL="139700" marR="450215" algn="just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signal(2, oldHandler1); // restore default  signal(24, oldHandler2); // restore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default  for(i=1; i&lt;=10;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i++){</a:t>
            </a:r>
            <a:endParaRPr sz="800" dirty="0">
              <a:latin typeface="Courier New"/>
              <a:cs typeface="Courier New"/>
            </a:endParaRPr>
          </a:p>
          <a:p>
            <a:pPr marL="266700" marR="259079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printf("I am sensitive to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CTRL-C/CTRL-Z\n");  sleep(1);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0"/>
              </a:spcBef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33FB215-7248-4101-9A68-6041130FC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32"/>
            <a:ext cx="4607989" cy="477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27715"/>
            <a:ext cx="4076700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pc="15" dirty="0"/>
              <a:t>Example </a:t>
            </a:r>
            <a:r>
              <a:rPr spc="10" dirty="0"/>
              <a:t>1: </a:t>
            </a:r>
            <a:r>
              <a:rPr spc="15" dirty="0"/>
              <a:t>replacing a </a:t>
            </a:r>
            <a:r>
              <a:rPr spc="5" dirty="0"/>
              <a:t>default </a:t>
            </a:r>
            <a:r>
              <a:rPr spc="15" dirty="0"/>
              <a:t>handler </a:t>
            </a:r>
            <a:r>
              <a:rPr dirty="0"/>
              <a:t>by </a:t>
            </a:r>
            <a:r>
              <a:rPr spc="15" dirty="0"/>
              <a:t>our </a:t>
            </a:r>
            <a:r>
              <a:rPr spc="10" dirty="0"/>
              <a:t>own  </a:t>
            </a:r>
            <a:r>
              <a:rPr spc="15" dirty="0"/>
              <a:t>one-time</a:t>
            </a:r>
            <a:r>
              <a:rPr spc="-75" dirty="0"/>
              <a:t> </a:t>
            </a:r>
            <a:r>
              <a:rPr spc="15" dirty="0"/>
              <a:t>handler</a:t>
            </a:r>
            <a:r>
              <a:rPr lang="en-US" spc="15" dirty="0"/>
              <a:t> (</a:t>
            </a:r>
            <a:r>
              <a:rPr lang="en-US" spc="15" dirty="0" err="1"/>
              <a:t>alarm_handler.c</a:t>
            </a:r>
            <a:r>
              <a:rPr lang="en-US" spc="15" dirty="0"/>
              <a:t>)</a:t>
            </a:r>
            <a:endParaRPr spc="15" dirty="0"/>
          </a:p>
        </p:txBody>
      </p:sp>
      <p:sp>
        <p:nvSpPr>
          <p:cNvPr id="16" name="object 16"/>
          <p:cNvSpPr/>
          <p:nvPr/>
        </p:nvSpPr>
        <p:spPr>
          <a:xfrm>
            <a:off x="0" y="81335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986177"/>
            <a:ext cx="3034030" cy="211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20" dirty="0">
                <a:latin typeface="Courier New"/>
                <a:cs typeface="Courier New"/>
              </a:rPr>
              <a:t>#include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20" dirty="0">
                <a:latin typeface="Courier New"/>
                <a:cs typeface="Courier New"/>
              </a:rPr>
              <a:t>&lt;stdio.h&gt;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20" dirty="0">
                <a:latin typeface="Courier New"/>
                <a:cs typeface="Courier New"/>
              </a:rPr>
              <a:t>#include</a:t>
            </a:r>
            <a:r>
              <a:rPr sz="600" spc="-45" dirty="0">
                <a:latin typeface="Courier New"/>
                <a:cs typeface="Courier New"/>
              </a:rPr>
              <a:t> </a:t>
            </a:r>
            <a:r>
              <a:rPr sz="600" spc="20" dirty="0">
                <a:latin typeface="Courier New"/>
                <a:cs typeface="Courier New"/>
              </a:rPr>
              <a:t>&lt;signal.h&gt;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20" dirty="0">
                <a:latin typeface="Courier New"/>
                <a:cs typeface="Courier New"/>
              </a:rPr>
              <a:t>#include</a:t>
            </a:r>
            <a:r>
              <a:rPr sz="600" spc="-45" dirty="0">
                <a:latin typeface="Courier New"/>
                <a:cs typeface="Courier New"/>
              </a:rPr>
              <a:t> </a:t>
            </a:r>
            <a:r>
              <a:rPr sz="600" spc="20" dirty="0">
                <a:latin typeface="Courier New"/>
                <a:cs typeface="Courier New"/>
              </a:rPr>
              <a:t>&lt;unistd.h&gt;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0" dirty="0">
                <a:latin typeface="Courier New"/>
                <a:cs typeface="Courier New"/>
              </a:rPr>
              <a:t>void</a:t>
            </a:r>
            <a:r>
              <a:rPr sz="600" spc="-35" dirty="0">
                <a:latin typeface="Courier New"/>
                <a:cs typeface="Courier New"/>
              </a:rPr>
              <a:t> </a:t>
            </a:r>
            <a:r>
              <a:rPr sz="600" spc="20" dirty="0">
                <a:latin typeface="Courier New"/>
                <a:cs typeface="Courier New"/>
              </a:rPr>
              <a:t>alarm_handler(int);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0" dirty="0">
                <a:latin typeface="Courier New"/>
                <a:cs typeface="Courier New"/>
              </a:rPr>
              <a:t>void alarm_handler(int</a:t>
            </a:r>
            <a:r>
              <a:rPr sz="600" spc="-25" dirty="0">
                <a:latin typeface="Courier New"/>
                <a:cs typeface="Courier New"/>
              </a:rPr>
              <a:t> </a:t>
            </a:r>
            <a:r>
              <a:rPr sz="600" spc="20" dirty="0">
                <a:latin typeface="Courier New"/>
                <a:cs typeface="Courier New"/>
              </a:rPr>
              <a:t>dummy){</a:t>
            </a:r>
            <a:endParaRPr sz="600" dirty="0">
              <a:latin typeface="Courier New"/>
              <a:cs typeface="Courier New"/>
            </a:endParaRPr>
          </a:p>
          <a:p>
            <a:pPr marL="109220" marR="5080">
              <a:lnSpc>
                <a:spcPct val="109900"/>
              </a:lnSpc>
            </a:pPr>
            <a:r>
              <a:rPr sz="600" spc="20" dirty="0">
                <a:latin typeface="Courier New"/>
                <a:cs typeface="Courier New"/>
              </a:rPr>
              <a:t>printf("I got an alarm, I took care of signal %d\n", dummy);  alarm(3);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20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20" dirty="0">
                <a:latin typeface="Courier New"/>
                <a:cs typeface="Courier New"/>
              </a:rPr>
              <a:t>int main(int argc, char</a:t>
            </a:r>
            <a:r>
              <a:rPr sz="600" spc="-25" dirty="0">
                <a:latin typeface="Courier New"/>
                <a:cs typeface="Courier New"/>
              </a:rPr>
              <a:t> </a:t>
            </a:r>
            <a:r>
              <a:rPr sz="900" spc="30" baseline="-9259" dirty="0">
                <a:latin typeface="Courier New"/>
                <a:cs typeface="Courier New"/>
              </a:rPr>
              <a:t>*</a:t>
            </a:r>
            <a:r>
              <a:rPr sz="600" spc="20" dirty="0">
                <a:latin typeface="Courier New"/>
                <a:cs typeface="Courier New"/>
              </a:rPr>
              <a:t>argv[]){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109220" marR="829944">
              <a:lnSpc>
                <a:spcPct val="109900"/>
              </a:lnSpc>
            </a:pPr>
            <a:r>
              <a:rPr sz="600" spc="20" dirty="0">
                <a:latin typeface="Courier New"/>
                <a:cs typeface="Courier New"/>
              </a:rPr>
              <a:t>signal(14, alarm_handler);//install</a:t>
            </a:r>
            <a:r>
              <a:rPr sz="600" dirty="0">
                <a:latin typeface="Courier New"/>
                <a:cs typeface="Courier New"/>
              </a:rPr>
              <a:t> </a:t>
            </a:r>
            <a:r>
              <a:rPr sz="600" spc="20" dirty="0">
                <a:latin typeface="Courier New"/>
                <a:cs typeface="Courier New"/>
              </a:rPr>
              <a:t>handler  alarm(3);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  <a:spcBef>
                <a:spcPts val="5"/>
              </a:spcBef>
            </a:pPr>
            <a:r>
              <a:rPr sz="600" spc="20" dirty="0">
                <a:latin typeface="Courier New"/>
                <a:cs typeface="Courier New"/>
              </a:rPr>
              <a:t>while(1){</a:t>
            </a:r>
            <a:endParaRPr sz="600" dirty="0">
              <a:latin typeface="Courier New"/>
              <a:cs typeface="Courier New"/>
            </a:endParaRPr>
          </a:p>
          <a:p>
            <a:pPr marL="206375" marR="1605915">
              <a:lnSpc>
                <a:spcPct val="109900"/>
              </a:lnSpc>
            </a:pPr>
            <a:r>
              <a:rPr sz="600" spc="20" dirty="0">
                <a:latin typeface="Courier New"/>
                <a:cs typeface="Courier New"/>
              </a:rPr>
              <a:t>printf("I am</a:t>
            </a:r>
            <a:r>
              <a:rPr sz="600" spc="-35" dirty="0">
                <a:latin typeface="Courier New"/>
                <a:cs typeface="Courier New"/>
              </a:rPr>
              <a:t> </a:t>
            </a:r>
            <a:r>
              <a:rPr sz="600" spc="20" dirty="0">
                <a:latin typeface="Courier New"/>
                <a:cs typeface="Courier New"/>
              </a:rPr>
              <a:t>working\n");  sleep(1);</a:t>
            </a:r>
            <a:endParaRPr sz="600" dirty="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70"/>
              </a:spcBef>
            </a:pPr>
            <a:r>
              <a:rPr sz="600" spc="20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20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886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14CBBCC-29BD-4253-A2EF-1AD40DB9D8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6567" y="11310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2031" y="1260563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384" y="128939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557" y="1265783"/>
            <a:ext cx="74930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2031" y="1761197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5384" y="1790026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557" y="1766417"/>
            <a:ext cx="100393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 smtClean="0">
                <a:solidFill>
                  <a:srgbClr val="3333B2"/>
                </a:solidFill>
                <a:latin typeface="Arial"/>
                <a:cs typeface="Arial"/>
              </a:rPr>
              <a:t>Signal</a:t>
            </a:r>
            <a:r>
              <a:rPr sz="1050" spc="-85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concepts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2031" y="2261831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5384" y="228973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557" y="2267051"/>
            <a:ext cx="104203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Handling</a:t>
            </a:r>
            <a:r>
              <a:rPr sz="1050" spc="-8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signals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1BACD5E-8E12-426E-99A4-15A9482563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32"/>
            <a:ext cx="4607989" cy="477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27715"/>
            <a:ext cx="4076700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pc="15" dirty="0"/>
              <a:t>Example </a:t>
            </a:r>
            <a:r>
              <a:rPr spc="10" dirty="0"/>
              <a:t>1: </a:t>
            </a:r>
            <a:r>
              <a:rPr spc="15" dirty="0"/>
              <a:t>replacing a </a:t>
            </a:r>
            <a:r>
              <a:rPr spc="5" dirty="0"/>
              <a:t>default </a:t>
            </a:r>
            <a:r>
              <a:rPr spc="15" dirty="0"/>
              <a:t>handler </a:t>
            </a:r>
            <a:r>
              <a:rPr dirty="0"/>
              <a:t>by </a:t>
            </a:r>
            <a:r>
              <a:rPr spc="15" dirty="0"/>
              <a:t>our </a:t>
            </a:r>
            <a:r>
              <a:rPr spc="10" dirty="0"/>
              <a:t>own  </a:t>
            </a:r>
            <a:r>
              <a:rPr spc="15" dirty="0"/>
              <a:t>one-time</a:t>
            </a:r>
            <a:r>
              <a:rPr spc="-75" dirty="0"/>
              <a:t> </a:t>
            </a:r>
            <a:r>
              <a:rPr spc="15" dirty="0"/>
              <a:t>handler</a:t>
            </a:r>
            <a:r>
              <a:rPr lang="en-US" spc="15" dirty="0"/>
              <a:t> (</a:t>
            </a:r>
            <a:r>
              <a:rPr lang="en-US" spc="15" dirty="0" err="1"/>
              <a:t>alarm_handler.c</a:t>
            </a:r>
            <a:r>
              <a:rPr lang="en-US" spc="15" dirty="0"/>
              <a:t>)</a:t>
            </a:r>
            <a:endParaRPr spc="15" dirty="0"/>
          </a:p>
        </p:txBody>
      </p:sp>
      <p:sp>
        <p:nvSpPr>
          <p:cNvPr id="16" name="object 16"/>
          <p:cNvSpPr/>
          <p:nvPr/>
        </p:nvSpPr>
        <p:spPr>
          <a:xfrm>
            <a:off x="0" y="813358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974559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98"/>
                </a:lnTo>
                <a:lnTo>
                  <a:pt x="3989591" y="19439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1156309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3" y="251763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286" y="2504935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3" y="2555735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786" y="1018804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786" y="1069604"/>
            <a:ext cx="50799" cy="14480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4" y="1200598"/>
            <a:ext cx="3989704" cy="1368425"/>
          </a:xfrm>
          <a:custGeom>
            <a:avLst/>
            <a:gdLst/>
            <a:ahLst/>
            <a:cxnLst/>
            <a:rect l="l" t="t" r="r" b="b"/>
            <a:pathLst>
              <a:path w="3989704" h="1368425">
                <a:moveTo>
                  <a:pt x="3989591" y="0"/>
                </a:moveTo>
                <a:lnTo>
                  <a:pt x="0" y="0"/>
                </a:lnTo>
                <a:lnTo>
                  <a:pt x="0" y="1317037"/>
                </a:lnTo>
                <a:lnTo>
                  <a:pt x="4008" y="1336761"/>
                </a:lnTo>
                <a:lnTo>
                  <a:pt x="14922" y="1352914"/>
                </a:lnTo>
                <a:lnTo>
                  <a:pt x="31075" y="1363828"/>
                </a:lnTo>
                <a:lnTo>
                  <a:pt x="50799" y="1367837"/>
                </a:lnTo>
                <a:lnTo>
                  <a:pt x="3938791" y="1367836"/>
                </a:lnTo>
                <a:lnTo>
                  <a:pt x="3958516" y="1363828"/>
                </a:lnTo>
                <a:lnTo>
                  <a:pt x="3974669" y="1352914"/>
                </a:lnTo>
                <a:lnTo>
                  <a:pt x="3985583" y="1336761"/>
                </a:lnTo>
                <a:lnTo>
                  <a:pt x="3989591" y="1317037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056904"/>
            <a:ext cx="0" cy="1480185"/>
          </a:xfrm>
          <a:custGeom>
            <a:avLst/>
            <a:gdLst/>
            <a:ahLst/>
            <a:cxnLst/>
            <a:rect l="l" t="t" r="r" b="b"/>
            <a:pathLst>
              <a:path h="1480185">
                <a:moveTo>
                  <a:pt x="0" y="147978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104420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03150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0188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99975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4" y="975068"/>
            <a:ext cx="3350895" cy="1518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Output of the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 dirty="0">
              <a:latin typeface="Arial"/>
              <a:cs typeface="Arial"/>
            </a:endParaRPr>
          </a:p>
          <a:p>
            <a:pPr marL="12700" marR="2332355" algn="just">
              <a:lnSpc>
                <a:spcPct val="102600"/>
              </a:lnSpc>
              <a:spcBef>
                <a:spcPts val="240"/>
              </a:spcBef>
            </a:pPr>
            <a:r>
              <a:rPr sz="1050" spc="-10" dirty="0">
                <a:latin typeface="Courier New"/>
                <a:cs typeface="Courier New"/>
              </a:rPr>
              <a:t>I am working  I am working  I am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working</a:t>
            </a:r>
            <a:endParaRPr sz="1050" dirty="0">
              <a:latin typeface="Courier New"/>
              <a:cs typeface="Courier New"/>
            </a:endParaRPr>
          </a:p>
          <a:p>
            <a:pPr marL="12700" marR="508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 got an alarm, I took care of signal 14  I am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working</a:t>
            </a:r>
            <a:endParaRPr sz="1050" dirty="0">
              <a:latin typeface="Courier New"/>
              <a:cs typeface="Courier New"/>
            </a:endParaRPr>
          </a:p>
          <a:p>
            <a:pPr marL="12700" marR="2332355" algn="just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 am working  I am working  </a:t>
            </a:r>
            <a:endParaRPr lang="en-US" sz="1050" spc="-10" dirty="0">
              <a:latin typeface="Courier New"/>
              <a:cs typeface="Courier New"/>
            </a:endParaRPr>
          </a:p>
          <a:p>
            <a:pPr marL="12700" marR="2332355" algn="just">
              <a:lnSpc>
                <a:spcPct val="102600"/>
              </a:lnSpc>
            </a:pPr>
            <a:r>
              <a:rPr lang="en-US" sz="1050" spc="-10" dirty="0">
                <a:latin typeface="Courier New"/>
                <a:cs typeface="Courier New"/>
              </a:rPr>
              <a:t>…..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AC17159-AACB-4003-8F3C-3C39DE74D9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0767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Example </a:t>
            </a:r>
            <a:r>
              <a:rPr spc="10" dirty="0"/>
              <a:t>2: </a:t>
            </a:r>
            <a:r>
              <a:rPr spc="15" dirty="0"/>
              <a:t>replacing a </a:t>
            </a:r>
            <a:r>
              <a:rPr spc="5" dirty="0"/>
              <a:t>default </a:t>
            </a:r>
            <a:r>
              <a:rPr spc="15" dirty="0"/>
              <a:t>handler </a:t>
            </a:r>
            <a:r>
              <a:rPr dirty="0"/>
              <a:t>by </a:t>
            </a:r>
            <a:r>
              <a:rPr spc="15" dirty="0"/>
              <a:t>our</a:t>
            </a:r>
            <a:r>
              <a:rPr spc="55" dirty="0"/>
              <a:t> </a:t>
            </a:r>
            <a:r>
              <a:rPr spc="10" dirty="0"/>
              <a:t>own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762115"/>
            <a:ext cx="319405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&lt;stdio.h&gt;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5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&lt;signal.h&gt;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50" spc="10" dirty="0">
                <a:latin typeface="Courier New"/>
                <a:cs typeface="Courier New"/>
              </a:rPr>
              <a:t>#include</a:t>
            </a:r>
            <a:r>
              <a:rPr sz="650" spc="-5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&lt;unistd.h&gt;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void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alarm_handler(int);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void alarm_handler(int</a:t>
            </a:r>
            <a:r>
              <a:rPr sz="650" spc="-3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dummy){</a:t>
            </a:r>
            <a:endParaRPr sz="650" dirty="0">
              <a:latin typeface="Courier New"/>
              <a:cs typeface="Courier New"/>
            </a:endParaRPr>
          </a:p>
          <a:p>
            <a:pPr marL="114300" marR="5080">
              <a:lnSpc>
                <a:spcPct val="106800"/>
              </a:lnSpc>
            </a:pPr>
            <a:r>
              <a:rPr sz="650" spc="10" dirty="0">
                <a:latin typeface="Courier New"/>
                <a:cs typeface="Courier New"/>
              </a:rPr>
              <a:t>printf("I got an alarm, I took care of signal %d\n", dummy);  signal(14, alarm_handler); //install</a:t>
            </a:r>
            <a:r>
              <a:rPr sz="65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handler</a:t>
            </a:r>
            <a:endParaRPr sz="650" dirty="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50"/>
              </a:spcBef>
            </a:pPr>
            <a:r>
              <a:rPr sz="650" spc="10" dirty="0">
                <a:latin typeface="Courier New"/>
                <a:cs typeface="Courier New"/>
              </a:rPr>
              <a:t>alarm(3);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50" spc="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int main(int argc, char</a:t>
            </a:r>
            <a:r>
              <a:rPr sz="650" spc="-25" dirty="0">
                <a:latin typeface="Courier New"/>
                <a:cs typeface="Courier New"/>
              </a:rPr>
              <a:t> </a:t>
            </a:r>
            <a:r>
              <a:rPr sz="975" spc="15" baseline="-8547" dirty="0">
                <a:latin typeface="Courier New"/>
                <a:cs typeface="Courier New"/>
              </a:rPr>
              <a:t>*</a:t>
            </a:r>
            <a:r>
              <a:rPr sz="650" spc="10" dirty="0">
                <a:latin typeface="Courier New"/>
                <a:cs typeface="Courier New"/>
              </a:rPr>
              <a:t>argv[]){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14300" marR="822325">
              <a:lnSpc>
                <a:spcPct val="106800"/>
              </a:lnSpc>
              <a:spcBef>
                <a:spcPts val="5"/>
              </a:spcBef>
              <a:tabLst>
                <a:tab pos="1494155" algn="l"/>
              </a:tabLst>
            </a:pPr>
            <a:r>
              <a:rPr sz="650" spc="10" dirty="0">
                <a:latin typeface="Courier New"/>
                <a:cs typeface="Courier New"/>
              </a:rPr>
              <a:t>signal(14, alarm_handler);//install handler  alarm(3);	// for first</a:t>
            </a:r>
            <a:r>
              <a:rPr sz="650" spc="-6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time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650" spc="10" dirty="0">
                <a:latin typeface="Courier New"/>
                <a:cs typeface="Courier New"/>
              </a:rPr>
              <a:t>while(1){</a:t>
            </a:r>
            <a:endParaRPr sz="650" dirty="0">
              <a:latin typeface="Courier New"/>
              <a:cs typeface="Courier New"/>
            </a:endParaRPr>
          </a:p>
          <a:p>
            <a:pPr marL="216535" marR="1691005">
              <a:lnSpc>
                <a:spcPct val="106800"/>
              </a:lnSpc>
            </a:pPr>
            <a:r>
              <a:rPr sz="650" spc="10" dirty="0">
                <a:latin typeface="Courier New"/>
                <a:cs typeface="Courier New"/>
              </a:rPr>
              <a:t>printf("I am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10" dirty="0">
                <a:latin typeface="Courier New"/>
                <a:cs typeface="Courier New"/>
              </a:rPr>
              <a:t>working\n");  sleep(1);</a:t>
            </a:r>
            <a:endParaRPr sz="650" dirty="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55"/>
              </a:spcBef>
            </a:pPr>
            <a:r>
              <a:rPr sz="650" spc="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50" spc="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15FC0E2-07D0-4F3A-B19B-E78847D197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8F2B8-26FF-45BA-B9EB-28B43D40CB0B}"/>
              </a:ext>
            </a:extLst>
          </p:cNvPr>
          <p:cNvSpPr txBox="1"/>
          <p:nvPr/>
        </p:nvSpPr>
        <p:spPr>
          <a:xfrm>
            <a:off x="2399296" y="762115"/>
            <a:ext cx="192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alarm_handler2.c</a:t>
            </a:r>
            <a:endParaRPr lang="en-CA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0767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Example </a:t>
            </a:r>
            <a:r>
              <a:rPr spc="10" dirty="0"/>
              <a:t>2: </a:t>
            </a:r>
            <a:r>
              <a:rPr spc="15" dirty="0"/>
              <a:t>replacing a </a:t>
            </a:r>
            <a:r>
              <a:rPr spc="5" dirty="0"/>
              <a:t>default </a:t>
            </a:r>
            <a:r>
              <a:rPr spc="15" dirty="0"/>
              <a:t>handler </a:t>
            </a:r>
            <a:r>
              <a:rPr dirty="0"/>
              <a:t>by </a:t>
            </a:r>
            <a:r>
              <a:rPr spc="15" dirty="0"/>
              <a:t>our</a:t>
            </a:r>
            <a:r>
              <a:rPr spc="55" dirty="0"/>
              <a:t> </a:t>
            </a:r>
            <a:r>
              <a:rPr spc="10" dirty="0"/>
              <a:t>own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960" y="735317"/>
            <a:ext cx="3536950" cy="172720"/>
          </a:xfrm>
          <a:custGeom>
            <a:avLst/>
            <a:gdLst/>
            <a:ahLst/>
            <a:cxnLst/>
            <a:rect l="l" t="t" r="r" b="b"/>
            <a:pathLst>
              <a:path w="3536950" h="172719">
                <a:moveTo>
                  <a:pt x="45033" y="0"/>
                </a:moveTo>
                <a:lnTo>
                  <a:pt x="27547" y="3553"/>
                </a:lnTo>
                <a:lnTo>
                  <a:pt x="13228" y="13228"/>
                </a:lnTo>
                <a:lnTo>
                  <a:pt x="3553" y="27548"/>
                </a:lnTo>
                <a:lnTo>
                  <a:pt x="0" y="45033"/>
                </a:lnTo>
                <a:lnTo>
                  <a:pt x="0" y="172332"/>
                </a:lnTo>
                <a:lnTo>
                  <a:pt x="3536733" y="172332"/>
                </a:lnTo>
                <a:lnTo>
                  <a:pt x="3536733" y="45033"/>
                </a:lnTo>
                <a:lnTo>
                  <a:pt x="3509183" y="3553"/>
                </a:lnTo>
                <a:lnTo>
                  <a:pt x="45033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960" y="896436"/>
            <a:ext cx="3536732" cy="44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3" y="3171031"/>
            <a:ext cx="90067" cy="90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5401" y="3159773"/>
            <a:ext cx="101325" cy="101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5027" y="3204807"/>
            <a:ext cx="3401632" cy="56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1693" y="774537"/>
            <a:ext cx="45033" cy="90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51693" y="819571"/>
            <a:ext cx="45033" cy="23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960" y="935696"/>
            <a:ext cx="3536950" cy="2280920"/>
          </a:xfrm>
          <a:custGeom>
            <a:avLst/>
            <a:gdLst/>
            <a:ahLst/>
            <a:cxnLst/>
            <a:rect l="l" t="t" r="r" b="b"/>
            <a:pathLst>
              <a:path w="3536950" h="2280920">
                <a:moveTo>
                  <a:pt x="3536733" y="0"/>
                </a:moveTo>
                <a:lnTo>
                  <a:pt x="0" y="0"/>
                </a:lnTo>
                <a:lnTo>
                  <a:pt x="0" y="2235336"/>
                </a:lnTo>
                <a:lnTo>
                  <a:pt x="3553" y="2252821"/>
                </a:lnTo>
                <a:lnTo>
                  <a:pt x="13228" y="2267140"/>
                </a:lnTo>
                <a:lnTo>
                  <a:pt x="27547" y="2276816"/>
                </a:lnTo>
                <a:lnTo>
                  <a:pt x="45033" y="2280369"/>
                </a:lnTo>
                <a:lnTo>
                  <a:pt x="3491699" y="2280369"/>
                </a:lnTo>
                <a:lnTo>
                  <a:pt x="3509185" y="2276815"/>
                </a:lnTo>
                <a:lnTo>
                  <a:pt x="3523504" y="2267140"/>
                </a:lnTo>
                <a:lnTo>
                  <a:pt x="3533179" y="2252821"/>
                </a:lnTo>
                <a:lnTo>
                  <a:pt x="3536733" y="2235336"/>
                </a:lnTo>
                <a:lnTo>
                  <a:pt x="353673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1693" y="808313"/>
            <a:ext cx="0" cy="2379980"/>
          </a:xfrm>
          <a:custGeom>
            <a:avLst/>
            <a:gdLst/>
            <a:ahLst/>
            <a:cxnLst/>
            <a:rect l="l" t="t" r="r" b="b"/>
            <a:pathLst>
              <a:path h="2379980">
                <a:moveTo>
                  <a:pt x="0" y="237960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1693" y="797055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5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1693" y="78579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5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1693" y="774538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5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1693" y="757650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88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3" y="738960"/>
            <a:ext cx="3133667" cy="247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Output of the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950" dirty="0">
              <a:latin typeface="Arial"/>
              <a:cs typeface="Arial"/>
            </a:endParaRPr>
          </a:p>
          <a:p>
            <a:pPr marL="12700" marR="2068195" algn="just">
              <a:lnSpc>
                <a:spcPct val="105400"/>
              </a:lnSpc>
              <a:spcBef>
                <a:spcPts val="215"/>
              </a:spcBef>
            </a:pPr>
            <a:r>
              <a:rPr sz="950" spc="10" dirty="0">
                <a:latin typeface="Courier New"/>
                <a:cs typeface="Courier New"/>
              </a:rPr>
              <a:t>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  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  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</a:t>
            </a:r>
            <a:endParaRPr sz="950" dirty="0">
              <a:latin typeface="Courier New"/>
              <a:cs typeface="Courier New"/>
            </a:endParaRPr>
          </a:p>
          <a:p>
            <a:pPr marL="12700" marR="5080">
              <a:lnSpc>
                <a:spcPct val="105400"/>
              </a:lnSpc>
            </a:pPr>
            <a:r>
              <a:rPr sz="950" spc="10" dirty="0">
                <a:latin typeface="Courier New"/>
                <a:cs typeface="Courier New"/>
              </a:rPr>
              <a:t>I got an alarm, I took care of signal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14  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</a:t>
            </a:r>
            <a:endParaRPr sz="950" dirty="0">
              <a:latin typeface="Courier New"/>
              <a:cs typeface="Courier New"/>
            </a:endParaRPr>
          </a:p>
          <a:p>
            <a:pPr marL="12700" marR="2068195">
              <a:lnSpc>
                <a:spcPct val="105400"/>
              </a:lnSpc>
            </a:pPr>
            <a:r>
              <a:rPr sz="950" spc="10" dirty="0">
                <a:latin typeface="Courier New"/>
                <a:cs typeface="Courier New"/>
              </a:rPr>
              <a:t>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  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</a:t>
            </a:r>
            <a:endParaRPr sz="950" dirty="0">
              <a:latin typeface="Courier New"/>
              <a:cs typeface="Courier New"/>
            </a:endParaRPr>
          </a:p>
          <a:p>
            <a:pPr marL="12700" marR="5080">
              <a:lnSpc>
                <a:spcPct val="105400"/>
              </a:lnSpc>
            </a:pPr>
            <a:r>
              <a:rPr sz="950" spc="10" dirty="0">
                <a:latin typeface="Courier New"/>
                <a:cs typeface="Courier New"/>
              </a:rPr>
              <a:t>I got an alarm, I took care of signal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14  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</a:t>
            </a:r>
            <a:endParaRPr sz="950" dirty="0">
              <a:latin typeface="Courier New"/>
              <a:cs typeface="Courier New"/>
            </a:endParaRPr>
          </a:p>
          <a:p>
            <a:pPr marL="12700" marR="2068195">
              <a:lnSpc>
                <a:spcPct val="105400"/>
              </a:lnSpc>
            </a:pPr>
            <a:r>
              <a:rPr sz="950" spc="10" dirty="0">
                <a:latin typeface="Courier New"/>
                <a:cs typeface="Courier New"/>
              </a:rPr>
              <a:t>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  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</a:t>
            </a:r>
            <a:endParaRPr sz="950" dirty="0">
              <a:latin typeface="Courier New"/>
              <a:cs typeface="Courier New"/>
            </a:endParaRPr>
          </a:p>
          <a:p>
            <a:pPr marL="12700" marR="5080">
              <a:lnSpc>
                <a:spcPct val="105400"/>
              </a:lnSpc>
            </a:pPr>
            <a:r>
              <a:rPr sz="950" spc="10" dirty="0">
                <a:latin typeface="Courier New"/>
                <a:cs typeface="Courier New"/>
              </a:rPr>
              <a:t>I got an alarm, I took care of signal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14  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</a:t>
            </a:r>
            <a:endParaRPr sz="95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Courier New"/>
                <a:cs typeface="Courier New"/>
              </a:rPr>
              <a:t>I am</a:t>
            </a:r>
            <a:r>
              <a:rPr sz="950" spc="-9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working</a:t>
            </a:r>
            <a:endParaRPr sz="95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Courier New"/>
                <a:cs typeface="Courier New"/>
              </a:rPr>
              <a:t>...</a:t>
            </a:r>
            <a:endParaRPr sz="950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5239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E872AF03-1686-45A0-AF1D-8E5FAB4FA8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1984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signal()</a:t>
            </a:r>
            <a:r>
              <a:rPr spc="-535" dirty="0">
                <a:latin typeface="Courier New"/>
                <a:cs typeface="Courier New"/>
              </a:rPr>
              <a:t> </a:t>
            </a:r>
            <a:r>
              <a:rPr spc="15" dirty="0"/>
              <a:t>and </a:t>
            </a:r>
            <a:r>
              <a:rPr spc="20" dirty="0">
                <a:latin typeface="Courier New"/>
                <a:cs typeface="Courier New"/>
              </a:rPr>
              <a:t>fork()</a:t>
            </a:r>
            <a:r>
              <a:rPr lang="en-US" spc="20" dirty="0">
                <a:latin typeface="Courier New"/>
                <a:cs typeface="Courier New"/>
              </a:rPr>
              <a:t> </a:t>
            </a:r>
            <a:r>
              <a:rPr lang="en-US" sz="1100" spc="20" dirty="0" err="1">
                <a:latin typeface="Courier New"/>
                <a:cs typeface="Courier New"/>
              </a:rPr>
              <a:t>signal_fork.c</a:t>
            </a:r>
            <a:endParaRPr spc="2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508" y="736647"/>
            <a:ext cx="2551430" cy="0"/>
          </a:xfrm>
          <a:custGeom>
            <a:avLst/>
            <a:gdLst/>
            <a:ahLst/>
            <a:cxnLst/>
            <a:rect l="l" t="t" r="r" b="b"/>
            <a:pathLst>
              <a:path w="2551430">
                <a:moveTo>
                  <a:pt x="0" y="0"/>
                </a:moveTo>
                <a:lnTo>
                  <a:pt x="2551264" y="0"/>
                </a:lnTo>
              </a:path>
            </a:pathLst>
          </a:custGeom>
          <a:ln w="52682">
            <a:solidFill>
              <a:srgbClr val="DD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935325"/>
            <a:ext cx="64971" cy="64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8165" y="927203"/>
            <a:ext cx="73092" cy="73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479" y="959689"/>
            <a:ext cx="2453807" cy="406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8772" y="742640"/>
            <a:ext cx="32485" cy="649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8772" y="775125"/>
            <a:ext cx="32485" cy="160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508" y="738716"/>
            <a:ext cx="2551430" cy="229235"/>
          </a:xfrm>
          <a:custGeom>
            <a:avLst/>
            <a:gdLst/>
            <a:ahLst/>
            <a:cxnLst/>
            <a:rect l="l" t="t" r="r" b="b"/>
            <a:pathLst>
              <a:path w="2551430" h="229234">
                <a:moveTo>
                  <a:pt x="2551264" y="0"/>
                </a:moveTo>
                <a:lnTo>
                  <a:pt x="0" y="0"/>
                </a:lnTo>
                <a:lnTo>
                  <a:pt x="0" y="196609"/>
                </a:lnTo>
                <a:lnTo>
                  <a:pt x="2563" y="209222"/>
                </a:lnTo>
                <a:lnTo>
                  <a:pt x="9542" y="219551"/>
                </a:lnTo>
                <a:lnTo>
                  <a:pt x="19872" y="226531"/>
                </a:lnTo>
                <a:lnTo>
                  <a:pt x="32485" y="229094"/>
                </a:lnTo>
                <a:lnTo>
                  <a:pt x="2518778" y="229094"/>
                </a:lnTo>
                <a:lnTo>
                  <a:pt x="2531391" y="226531"/>
                </a:lnTo>
                <a:lnTo>
                  <a:pt x="2541721" y="219551"/>
                </a:lnTo>
                <a:lnTo>
                  <a:pt x="2548700" y="209222"/>
                </a:lnTo>
                <a:lnTo>
                  <a:pt x="2551264" y="196609"/>
                </a:lnTo>
                <a:lnTo>
                  <a:pt x="255126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78772" y="76700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50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78772" y="758883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812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8772" y="75076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8121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8772" y="742640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8121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78772" y="7304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8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4" y="730719"/>
            <a:ext cx="3427729" cy="235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2340">
              <a:lnSpc>
                <a:spcPts val="869"/>
              </a:lnSpc>
            </a:pPr>
            <a:r>
              <a:rPr sz="700" spc="-5" dirty="0">
                <a:latin typeface="Arial"/>
                <a:cs typeface="Arial"/>
              </a:rPr>
              <a:t>A child process </a:t>
            </a:r>
            <a:r>
              <a:rPr sz="700" dirty="0">
                <a:latin typeface="Arial"/>
                <a:cs typeface="Arial"/>
              </a:rPr>
              <a:t>inherits </a:t>
            </a:r>
            <a:r>
              <a:rPr sz="700" spc="-5" dirty="0">
                <a:latin typeface="Arial"/>
                <a:cs typeface="Arial"/>
              </a:rPr>
              <a:t>the signal setting from its parent </a:t>
            </a:r>
            <a:r>
              <a:rPr sz="700" dirty="0">
                <a:latin typeface="Arial"/>
                <a:cs typeface="Arial"/>
              </a:rPr>
              <a:t>during  </a:t>
            </a:r>
            <a:r>
              <a:rPr sz="700" spc="-5" dirty="0">
                <a:latin typeface="Arial"/>
                <a:cs typeface="Arial"/>
              </a:rPr>
              <a:t>a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fork()</a:t>
            </a:r>
            <a:r>
              <a:rPr sz="700" spc="-5" dirty="0"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18745" marR="1652905" indent="-106680">
              <a:lnSpc>
                <a:spcPct val="103099"/>
              </a:lnSpc>
            </a:pPr>
            <a:r>
              <a:rPr sz="700" spc="-5" dirty="0">
                <a:latin typeface="Courier New"/>
                <a:cs typeface="Courier New"/>
              </a:rPr>
              <a:t>int main(int argc, char </a:t>
            </a:r>
            <a:r>
              <a:rPr sz="1050" spc="-7" baseline="-7936" dirty="0">
                <a:latin typeface="Courier New"/>
                <a:cs typeface="Courier New"/>
              </a:rPr>
              <a:t>*</a:t>
            </a:r>
            <a:r>
              <a:rPr sz="700" spc="-5" dirty="0">
                <a:latin typeface="Courier New"/>
                <a:cs typeface="Courier New"/>
              </a:rPr>
              <a:t>argv[]){  int</a:t>
            </a:r>
            <a:r>
              <a:rPr sz="700" spc="-9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i;</a:t>
            </a:r>
            <a:endParaRPr sz="700" dirty="0">
              <a:latin typeface="Courier New"/>
              <a:cs typeface="Courier New"/>
            </a:endParaRPr>
          </a:p>
          <a:p>
            <a:pPr marL="118745" marR="695960">
              <a:lnSpc>
                <a:spcPct val="103099"/>
              </a:lnSpc>
            </a:pPr>
            <a:r>
              <a:rPr sz="700" spc="-5" dirty="0">
                <a:latin typeface="Courier New"/>
                <a:cs typeface="Courier New"/>
              </a:rPr>
              <a:t>void (</a:t>
            </a:r>
            <a:r>
              <a:rPr sz="1050" spc="-7" baseline="-7936" dirty="0">
                <a:latin typeface="Courier New"/>
                <a:cs typeface="Courier New"/>
              </a:rPr>
              <a:t>*</a:t>
            </a:r>
            <a:r>
              <a:rPr sz="700" spc="-5" dirty="0">
                <a:latin typeface="Courier New"/>
                <a:cs typeface="Courier New"/>
              </a:rPr>
              <a:t>oldHandler1)(); //to save default handlers  void (</a:t>
            </a:r>
            <a:r>
              <a:rPr sz="1050" spc="-7" baseline="-7936" dirty="0">
                <a:latin typeface="Courier New"/>
                <a:cs typeface="Courier New"/>
              </a:rPr>
              <a:t>*</a:t>
            </a:r>
            <a:r>
              <a:rPr sz="700" spc="-5" dirty="0">
                <a:latin typeface="Courier New"/>
                <a:cs typeface="Courier New"/>
              </a:rPr>
              <a:t>oldHandler2)(); //for CTRL-C and</a:t>
            </a:r>
            <a:r>
              <a:rPr sz="700" spc="3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CTRL-Z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8745" marR="695960">
              <a:lnSpc>
                <a:spcPct val="103099"/>
              </a:lnSpc>
            </a:pPr>
            <a:r>
              <a:rPr sz="700" spc="-5" dirty="0">
                <a:latin typeface="Courier New"/>
                <a:cs typeface="Courier New"/>
              </a:rPr>
              <a:t>oldHandler1=signal(2, SIG_IGN); //ignore CTRL-C  oldHandler2=signal(24, SIG_IGN); // ignore</a:t>
            </a:r>
            <a:r>
              <a:rPr sz="700" spc="5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CTRL-Z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if(fork()!=0)</a:t>
            </a:r>
            <a:endParaRPr sz="700" dirty="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for(i=1; i&lt;=10;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i++){</a:t>
            </a:r>
            <a:endParaRPr sz="700" dirty="0">
              <a:latin typeface="Courier New"/>
              <a:cs typeface="Courier New"/>
            </a:endParaRPr>
          </a:p>
          <a:p>
            <a:pPr marL="331470" marR="111125">
              <a:lnSpc>
                <a:spcPct val="103099"/>
              </a:lnSpc>
            </a:pPr>
            <a:r>
              <a:rPr sz="700" spc="-5" dirty="0">
                <a:latin typeface="Courier New"/>
                <a:cs typeface="Courier New"/>
              </a:rPr>
              <a:t>printf("Parent: I am not sensitive to CTRL-C/CTRL-Z\n");  sleep(1);</a:t>
            </a:r>
            <a:endParaRPr sz="700" dirty="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latin typeface="Courier New"/>
                <a:cs typeface="Courier New"/>
              </a:rPr>
              <a:t>else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while(1){</a:t>
            </a:r>
            <a:endParaRPr sz="700" dirty="0">
              <a:latin typeface="Courier New"/>
              <a:cs typeface="Courier New"/>
            </a:endParaRPr>
          </a:p>
          <a:p>
            <a:pPr marL="437515" marR="5080">
              <a:lnSpc>
                <a:spcPct val="103200"/>
              </a:lnSpc>
            </a:pPr>
            <a:r>
              <a:rPr sz="700" spc="-5" dirty="0">
                <a:latin typeface="Courier New"/>
                <a:cs typeface="Courier New"/>
              </a:rPr>
              <a:t>printf("Child: I am not sensitive to CTRL-C/CTRL-Z?\n");  sleep(1);</a:t>
            </a:r>
            <a:endParaRPr sz="700" dirty="0"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3912" y="2090500"/>
            <a:ext cx="2438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-5" dirty="0">
                <a:latin typeface="Arial"/>
                <a:cs typeface="Arial"/>
              </a:rPr>
              <a:t>Both the child and parent are insensitive to</a:t>
            </a:r>
            <a:r>
              <a:rPr sz="700" b="1" spc="65" dirty="0">
                <a:latin typeface="Arial"/>
                <a:cs typeface="Arial"/>
              </a:rPr>
              <a:t> </a:t>
            </a:r>
            <a:r>
              <a:rPr sz="700" b="1" spc="-5" dirty="0">
                <a:latin typeface="Courier New"/>
                <a:cs typeface="Courier New"/>
              </a:rPr>
              <a:t>CTRL-C/CTRL-Z</a:t>
            </a:r>
            <a:r>
              <a:rPr sz="700" b="1" spc="-5" dirty="0">
                <a:latin typeface="Arial"/>
                <a:cs typeface="Arial"/>
              </a:rPr>
              <a:t>.</a:t>
            </a:r>
            <a:endParaRPr sz="700" b="1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28033" y="3171946"/>
            <a:ext cx="10922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u="heavy" spc="-5" dirty="0">
                <a:latin typeface="Times New Roman"/>
                <a:cs typeface="Times New Roman"/>
              </a:rPr>
              <a:t> </a:t>
            </a:r>
            <a:r>
              <a:rPr sz="700" u="heavy" spc="-45" dirty="0"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912DD20-520B-4EC5-9432-3C43905F51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1961514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signal()</a:t>
            </a:r>
            <a:r>
              <a:rPr spc="-535" dirty="0">
                <a:latin typeface="Courier New"/>
                <a:cs typeface="Courier New"/>
              </a:rPr>
              <a:t> </a:t>
            </a:r>
            <a:r>
              <a:rPr spc="15" dirty="0"/>
              <a:t>and </a:t>
            </a:r>
            <a:r>
              <a:rPr spc="20" dirty="0">
                <a:latin typeface="Courier New"/>
                <a:cs typeface="Courier New"/>
              </a:rPr>
              <a:t>exec()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3" y="129576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286" y="1283068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3" y="1333868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786" y="797376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786" y="848176"/>
            <a:ext cx="50799" cy="447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791240"/>
            <a:ext cx="3989704" cy="555625"/>
          </a:xfrm>
          <a:custGeom>
            <a:avLst/>
            <a:gdLst/>
            <a:ahLst/>
            <a:cxnLst/>
            <a:rect l="l" t="t" r="r" b="b"/>
            <a:pathLst>
              <a:path w="3989704" h="555625">
                <a:moveTo>
                  <a:pt x="3989591" y="0"/>
                </a:moveTo>
                <a:lnTo>
                  <a:pt x="0" y="0"/>
                </a:lnTo>
                <a:lnTo>
                  <a:pt x="0" y="504528"/>
                </a:lnTo>
                <a:lnTo>
                  <a:pt x="4008" y="524253"/>
                </a:lnTo>
                <a:lnTo>
                  <a:pt x="14922" y="540405"/>
                </a:lnTo>
                <a:lnTo>
                  <a:pt x="31075" y="551319"/>
                </a:lnTo>
                <a:lnTo>
                  <a:pt x="50799" y="555328"/>
                </a:lnTo>
                <a:lnTo>
                  <a:pt x="3938791" y="555328"/>
                </a:lnTo>
                <a:lnTo>
                  <a:pt x="3958516" y="551319"/>
                </a:lnTo>
                <a:lnTo>
                  <a:pt x="3974669" y="540405"/>
                </a:lnTo>
                <a:lnTo>
                  <a:pt x="3985583" y="524252"/>
                </a:lnTo>
                <a:lnTo>
                  <a:pt x="3989591" y="50452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835476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47934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8227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8100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7973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77832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04844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22052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4" y="735639"/>
            <a:ext cx="3538854" cy="88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650240" indent="-277495">
              <a:lnSpc>
                <a:spcPct val="125299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a process </a:t>
            </a:r>
            <a:r>
              <a:rPr sz="1050" spc="-10" dirty="0">
                <a:latin typeface="Arial"/>
                <a:cs typeface="Arial"/>
              </a:rPr>
              <a:t>performs </a:t>
            </a:r>
            <a:r>
              <a:rPr sz="1050" spc="-5" dirty="0">
                <a:latin typeface="Arial"/>
                <a:cs typeface="Arial"/>
              </a:rPr>
              <a:t>an </a:t>
            </a:r>
            <a:r>
              <a:rPr sz="1050" spc="-5" dirty="0">
                <a:latin typeface="Courier New"/>
                <a:cs typeface="Courier New"/>
              </a:rPr>
              <a:t>exec()</a:t>
            </a:r>
            <a:r>
              <a:rPr sz="1050" spc="-5" dirty="0">
                <a:latin typeface="Arial"/>
                <a:cs typeface="Arial"/>
              </a:rPr>
              <a:t>,  </a:t>
            </a:r>
            <a:r>
              <a:rPr sz="1050" spc="-10" dirty="0">
                <a:latin typeface="Arial"/>
                <a:cs typeface="Arial"/>
              </a:rPr>
              <a:t>previously </a:t>
            </a:r>
            <a:r>
              <a:rPr sz="1050" spc="-5" dirty="0">
                <a:latin typeface="Arial"/>
                <a:cs typeface="Arial"/>
              </a:rPr>
              <a:t>ignored signals remain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ignored,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installed handlers are set </a:t>
            </a:r>
            <a:r>
              <a:rPr sz="1050" spc="-15" dirty="0">
                <a:latin typeface="Arial"/>
                <a:cs typeface="Arial"/>
              </a:rPr>
              <a:t>back </a:t>
            </a:r>
            <a:r>
              <a:rPr sz="1050" spc="-5" dirty="0">
                <a:latin typeface="Arial"/>
                <a:cs typeface="Arial"/>
              </a:rPr>
              <a:t>to the </a:t>
            </a:r>
            <a:r>
              <a:rPr sz="1050" spc="-10" dirty="0">
                <a:latin typeface="Arial"/>
                <a:cs typeface="Arial"/>
              </a:rPr>
              <a:t>default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handler.</a:t>
            </a:r>
            <a:endParaRPr lang="en-CA" sz="1050" spc="-15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050" spc="-15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050" spc="-15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B3CF1A5B-E94B-4452-9DFC-8C78A17202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Signal concepts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261302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Stacked vs. </a:t>
            </a:r>
            <a:r>
              <a:rPr spc="15" dirty="0"/>
              <a:t>non </a:t>
            </a:r>
            <a:r>
              <a:rPr spc="5" dirty="0"/>
              <a:t>stacked</a:t>
            </a:r>
            <a:r>
              <a:rPr spc="60" dirty="0"/>
              <a:t> </a:t>
            </a:r>
            <a:r>
              <a:rPr spc="15" dirty="0"/>
              <a:t>signals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7468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3" y="128517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286" y="1272476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3" y="1323276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786" y="79737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786" y="848179"/>
            <a:ext cx="50799" cy="436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791243"/>
            <a:ext cx="3989704" cy="544830"/>
          </a:xfrm>
          <a:custGeom>
            <a:avLst/>
            <a:gdLst/>
            <a:ahLst/>
            <a:cxnLst/>
            <a:rect l="l" t="t" r="r" b="b"/>
            <a:pathLst>
              <a:path w="3989704" h="544830">
                <a:moveTo>
                  <a:pt x="3989591" y="0"/>
                </a:moveTo>
                <a:lnTo>
                  <a:pt x="0" y="0"/>
                </a:lnTo>
                <a:lnTo>
                  <a:pt x="0" y="493933"/>
                </a:lnTo>
                <a:lnTo>
                  <a:pt x="4008" y="513657"/>
                </a:lnTo>
                <a:lnTo>
                  <a:pt x="14922" y="529810"/>
                </a:lnTo>
                <a:lnTo>
                  <a:pt x="31075" y="540724"/>
                </a:lnTo>
                <a:lnTo>
                  <a:pt x="50799" y="544733"/>
                </a:lnTo>
                <a:lnTo>
                  <a:pt x="3938791" y="544732"/>
                </a:lnTo>
                <a:lnTo>
                  <a:pt x="3958516" y="540724"/>
                </a:lnTo>
                <a:lnTo>
                  <a:pt x="3974669" y="529810"/>
                </a:lnTo>
                <a:lnTo>
                  <a:pt x="3985583" y="513657"/>
                </a:lnTo>
                <a:lnTo>
                  <a:pt x="3989591" y="493933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835479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5">
                <a:moveTo>
                  <a:pt x="0" y="46874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822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810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797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7783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1487906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2481"/>
                </a:lnTo>
                <a:lnTo>
                  <a:pt x="3989591" y="1824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4" y="1657731"/>
            <a:ext cx="398959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993" y="219802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5286" y="2185327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793" y="2236127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786" y="153213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786" y="1582937"/>
            <a:ext cx="50799" cy="615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94" y="1702013"/>
            <a:ext cx="3989704" cy="547370"/>
          </a:xfrm>
          <a:custGeom>
            <a:avLst/>
            <a:gdLst/>
            <a:ahLst/>
            <a:cxnLst/>
            <a:rect l="l" t="t" r="r" b="b"/>
            <a:pathLst>
              <a:path w="3989704" h="547369">
                <a:moveTo>
                  <a:pt x="3989591" y="0"/>
                </a:moveTo>
                <a:lnTo>
                  <a:pt x="0" y="0"/>
                </a:lnTo>
                <a:lnTo>
                  <a:pt x="0" y="496013"/>
                </a:lnTo>
                <a:lnTo>
                  <a:pt x="4008" y="515738"/>
                </a:lnTo>
                <a:lnTo>
                  <a:pt x="14922" y="531890"/>
                </a:lnTo>
                <a:lnTo>
                  <a:pt x="31075" y="542805"/>
                </a:lnTo>
                <a:lnTo>
                  <a:pt x="50799" y="546813"/>
                </a:lnTo>
                <a:lnTo>
                  <a:pt x="3938791" y="546813"/>
                </a:lnTo>
                <a:lnTo>
                  <a:pt x="3958516" y="542804"/>
                </a:lnTo>
                <a:lnTo>
                  <a:pt x="3974669" y="531890"/>
                </a:lnTo>
                <a:lnTo>
                  <a:pt x="3985583" y="515738"/>
                </a:lnTo>
                <a:lnTo>
                  <a:pt x="3989591" y="496013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786" y="1570237"/>
            <a:ext cx="0" cy="647065"/>
          </a:xfrm>
          <a:custGeom>
            <a:avLst/>
            <a:gdLst/>
            <a:ahLst/>
            <a:cxnLst/>
            <a:rect l="l" t="t" r="r" b="b"/>
            <a:pathLst>
              <a:path h="647064">
                <a:moveTo>
                  <a:pt x="0" y="6468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786" y="15575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786" y="15448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786" y="15321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786" y="151308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4" y="773694"/>
            <a:ext cx="3867150" cy="1772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Except </a:t>
            </a:r>
            <a:r>
              <a:rPr sz="1050" spc="-5" dirty="0">
                <a:latin typeface="Courier New"/>
                <a:cs typeface="Courier New"/>
              </a:rPr>
              <a:t>SIGCHLD</a:t>
            </a:r>
            <a:r>
              <a:rPr sz="1050" spc="-5" dirty="0">
                <a:latin typeface="Arial"/>
                <a:cs typeface="Arial"/>
              </a:rPr>
              <a:t>, signals are not </a:t>
            </a:r>
            <a:r>
              <a:rPr sz="1050" spc="-15" dirty="0">
                <a:latin typeface="Arial"/>
                <a:cs typeface="Arial"/>
              </a:rPr>
              <a:t>stacked. </a:t>
            </a:r>
            <a:r>
              <a:rPr sz="1050" spc="-10" dirty="0">
                <a:latin typeface="Arial"/>
                <a:cs typeface="Arial"/>
              </a:rPr>
              <a:t>Therefore, </a:t>
            </a:r>
            <a:r>
              <a:rPr sz="1050" spc="-5" dirty="0">
                <a:latin typeface="Arial"/>
                <a:cs typeface="Arial"/>
              </a:rPr>
              <a:t>if a 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of signals are sent to a process only one of the signals  is actually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processed.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to think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050" dirty="0">
              <a:latin typeface="Arial"/>
              <a:cs typeface="Arial"/>
            </a:endParaRPr>
          </a:p>
          <a:p>
            <a:pPr marL="12700" marR="33655">
              <a:lnSpc>
                <a:spcPct val="102600"/>
              </a:lnSpc>
              <a:spcBef>
                <a:spcPts val="240"/>
              </a:spcBef>
            </a:pPr>
            <a:r>
              <a:rPr sz="1050" spc="-5" dirty="0">
                <a:latin typeface="Arial"/>
                <a:cs typeface="Arial"/>
              </a:rPr>
              <a:t>Modify the Mini Shell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15" dirty="0">
                <a:latin typeface="Arial"/>
                <a:cs typeface="Arial"/>
              </a:rPr>
              <a:t>we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studied in the </a:t>
            </a:r>
            <a:r>
              <a:rPr sz="1050" spc="-10" dirty="0">
                <a:latin typeface="Arial"/>
                <a:cs typeface="Arial"/>
              </a:rPr>
              <a:t>previous  </a:t>
            </a:r>
            <a:r>
              <a:rPr sz="1050" spc="-5" dirty="0">
                <a:latin typeface="Arial"/>
                <a:cs typeface="Arial"/>
              </a:rPr>
              <a:t>lecture so the terminating child processes running in the  </a:t>
            </a:r>
            <a:r>
              <a:rPr sz="1050" spc="-10" dirty="0">
                <a:latin typeface="Arial"/>
                <a:cs typeface="Arial"/>
              </a:rPr>
              <a:t>background </a:t>
            </a:r>
            <a:r>
              <a:rPr sz="1050" spc="-5" dirty="0">
                <a:latin typeface="Arial"/>
                <a:cs typeface="Arial"/>
              </a:rPr>
              <a:t>do not </a:t>
            </a:r>
            <a:r>
              <a:rPr sz="1050" spc="-10" dirty="0">
                <a:latin typeface="Arial"/>
                <a:cs typeface="Arial"/>
              </a:rPr>
              <a:t>become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zombies.</a:t>
            </a:r>
            <a:endParaRPr lang="en-CA" sz="1050" spc="-10" dirty="0">
              <a:latin typeface="Arial"/>
              <a:cs typeface="Arial"/>
            </a:endParaRPr>
          </a:p>
          <a:p>
            <a:pPr marL="12700" marR="33655">
              <a:lnSpc>
                <a:spcPct val="102600"/>
              </a:lnSpc>
              <a:spcBef>
                <a:spcPts val="240"/>
              </a:spcBef>
            </a:pPr>
            <a:endParaRPr lang="en-US" sz="1050" spc="-10" dirty="0">
              <a:latin typeface="Arial"/>
              <a:cs typeface="Arial"/>
            </a:endParaRPr>
          </a:p>
          <a:p>
            <a:pPr marL="12700" marR="33655">
              <a:lnSpc>
                <a:spcPct val="102600"/>
              </a:lnSpc>
              <a:spcBef>
                <a:spcPts val="240"/>
              </a:spcBef>
            </a:pPr>
            <a:r>
              <a:rPr lang="en-US" sz="1050" spc="-10" dirty="0">
                <a:latin typeface="Arial"/>
                <a:cs typeface="Arial"/>
              </a:rPr>
              <a:t>Hint: study the SIGCHLD signal.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8065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66C70B41-1BF8-41B1-94B6-F173B3688E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65D0AD-5AC5-4138-B2C7-AEF6DBA757F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/>
              <a:t>COMP-2560 System</a:t>
            </a:r>
            <a:r>
              <a:rPr lang="en-CA" spc="-35"/>
              <a:t> </a:t>
            </a:r>
            <a:r>
              <a:rPr lang="en-CA" spc="-5"/>
              <a:t>Programming</a:t>
            </a:r>
            <a:endParaRPr lang="en-CA" spc="-5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E7F6E-4785-4E99-9C72-3DBD742C80A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lang="en-US" spc="-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C79D-FB62-482A-A3FA-BD29067D8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88092-DD31-40D0-94F5-8DF03066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276"/>
            <a:ext cx="4610100" cy="21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5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 concepts  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929" y="457350"/>
            <a:ext cx="3696335" cy="182245"/>
          </a:xfrm>
          <a:custGeom>
            <a:avLst/>
            <a:gdLst/>
            <a:ahLst/>
            <a:cxnLst/>
            <a:rect l="l" t="t" r="r" b="b"/>
            <a:pathLst>
              <a:path w="3696335" h="182245">
                <a:moveTo>
                  <a:pt x="47065" y="0"/>
                </a:moveTo>
                <a:lnTo>
                  <a:pt x="28790" y="3713"/>
                </a:lnTo>
                <a:lnTo>
                  <a:pt x="13825" y="13825"/>
                </a:lnTo>
                <a:lnTo>
                  <a:pt x="3713" y="28790"/>
                </a:lnTo>
                <a:lnTo>
                  <a:pt x="0" y="47064"/>
                </a:lnTo>
                <a:lnTo>
                  <a:pt x="0" y="181903"/>
                </a:lnTo>
                <a:lnTo>
                  <a:pt x="3696276" y="181903"/>
                </a:lnTo>
                <a:lnTo>
                  <a:pt x="3696276" y="47064"/>
                </a:lnTo>
                <a:lnTo>
                  <a:pt x="3667484" y="3713"/>
                </a:lnTo>
                <a:lnTo>
                  <a:pt x="470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7294" y="460250"/>
            <a:ext cx="44640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/>
              <a:t>Signals</a:t>
            </a:r>
            <a:endParaRPr sz="1000"/>
          </a:p>
        </p:txBody>
      </p:sp>
      <p:sp>
        <p:nvSpPr>
          <p:cNvPr id="16" name="object 16"/>
          <p:cNvSpPr/>
          <p:nvPr/>
        </p:nvSpPr>
        <p:spPr>
          <a:xfrm>
            <a:off x="312929" y="627537"/>
            <a:ext cx="3696276" cy="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3" y="966889"/>
            <a:ext cx="94130" cy="94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0374" y="955123"/>
            <a:ext cx="105896" cy="105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7059" y="1002188"/>
            <a:ext cx="3555081" cy="58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9206" y="498338"/>
            <a:ext cx="47064" cy="941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09206" y="545403"/>
            <a:ext cx="47064" cy="4214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929" y="668563"/>
            <a:ext cx="3696335" cy="345440"/>
          </a:xfrm>
          <a:custGeom>
            <a:avLst/>
            <a:gdLst/>
            <a:ahLst/>
            <a:cxnLst/>
            <a:rect l="l" t="t" r="r" b="b"/>
            <a:pathLst>
              <a:path w="3696335" h="345440">
                <a:moveTo>
                  <a:pt x="3696276" y="0"/>
                </a:moveTo>
                <a:lnTo>
                  <a:pt x="0" y="0"/>
                </a:lnTo>
                <a:lnTo>
                  <a:pt x="0" y="298325"/>
                </a:lnTo>
                <a:lnTo>
                  <a:pt x="3713" y="316600"/>
                </a:lnTo>
                <a:lnTo>
                  <a:pt x="13825" y="331565"/>
                </a:lnTo>
                <a:lnTo>
                  <a:pt x="28790" y="341677"/>
                </a:lnTo>
                <a:lnTo>
                  <a:pt x="47065" y="345390"/>
                </a:lnTo>
                <a:lnTo>
                  <a:pt x="3649211" y="345390"/>
                </a:lnTo>
                <a:lnTo>
                  <a:pt x="3667486" y="341676"/>
                </a:lnTo>
                <a:lnTo>
                  <a:pt x="3682451" y="331565"/>
                </a:lnTo>
                <a:lnTo>
                  <a:pt x="3692563" y="316600"/>
                </a:lnTo>
                <a:lnTo>
                  <a:pt x="3696276" y="298325"/>
                </a:lnTo>
                <a:lnTo>
                  <a:pt x="369627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9206" y="533637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4">
                <a:moveTo>
                  <a:pt x="0" y="45090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09206" y="52187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6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9206" y="51010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6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9206" y="498339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6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09206" y="480689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6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929" y="1154715"/>
            <a:ext cx="3696335" cy="180340"/>
          </a:xfrm>
          <a:custGeom>
            <a:avLst/>
            <a:gdLst/>
            <a:ahLst/>
            <a:cxnLst/>
            <a:rect l="l" t="t" r="r" b="b"/>
            <a:pathLst>
              <a:path w="3696335" h="180340">
                <a:moveTo>
                  <a:pt x="47065" y="0"/>
                </a:moveTo>
                <a:lnTo>
                  <a:pt x="28790" y="3713"/>
                </a:lnTo>
                <a:lnTo>
                  <a:pt x="13825" y="13825"/>
                </a:lnTo>
                <a:lnTo>
                  <a:pt x="3713" y="28790"/>
                </a:lnTo>
                <a:lnTo>
                  <a:pt x="0" y="47064"/>
                </a:lnTo>
                <a:lnTo>
                  <a:pt x="0" y="180041"/>
                </a:lnTo>
                <a:lnTo>
                  <a:pt x="3696276" y="180041"/>
                </a:lnTo>
                <a:lnTo>
                  <a:pt x="3696276" y="47064"/>
                </a:lnTo>
                <a:lnTo>
                  <a:pt x="3667484" y="3713"/>
                </a:lnTo>
                <a:lnTo>
                  <a:pt x="470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929" y="1323031"/>
            <a:ext cx="3696276" cy="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3" y="3167469"/>
            <a:ext cx="94130" cy="941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0374" y="3155703"/>
            <a:ext cx="105896" cy="105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059" y="3202768"/>
            <a:ext cx="3555081" cy="58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9206" y="1195700"/>
            <a:ext cx="47064" cy="941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09206" y="1242765"/>
            <a:ext cx="47064" cy="1924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929" y="1364063"/>
            <a:ext cx="3696335" cy="1851025"/>
          </a:xfrm>
          <a:custGeom>
            <a:avLst/>
            <a:gdLst/>
            <a:ahLst/>
            <a:cxnLst/>
            <a:rect l="l" t="t" r="r" b="b"/>
            <a:pathLst>
              <a:path w="3696335" h="1851025">
                <a:moveTo>
                  <a:pt x="3696276" y="0"/>
                </a:moveTo>
                <a:lnTo>
                  <a:pt x="0" y="0"/>
                </a:lnTo>
                <a:lnTo>
                  <a:pt x="0" y="1803406"/>
                </a:lnTo>
                <a:lnTo>
                  <a:pt x="3713" y="1821680"/>
                </a:lnTo>
                <a:lnTo>
                  <a:pt x="13825" y="1836645"/>
                </a:lnTo>
                <a:lnTo>
                  <a:pt x="28790" y="1846757"/>
                </a:lnTo>
                <a:lnTo>
                  <a:pt x="47065" y="1850471"/>
                </a:lnTo>
                <a:lnTo>
                  <a:pt x="3649211" y="1850470"/>
                </a:lnTo>
                <a:lnTo>
                  <a:pt x="3667486" y="1846757"/>
                </a:lnTo>
                <a:lnTo>
                  <a:pt x="3682451" y="1836645"/>
                </a:lnTo>
                <a:lnTo>
                  <a:pt x="3692563" y="1821680"/>
                </a:lnTo>
                <a:lnTo>
                  <a:pt x="3696276" y="1803406"/>
                </a:lnTo>
                <a:lnTo>
                  <a:pt x="369627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9206" y="1230999"/>
            <a:ext cx="0" cy="1954530"/>
          </a:xfrm>
          <a:custGeom>
            <a:avLst/>
            <a:gdLst/>
            <a:ahLst/>
            <a:cxnLst/>
            <a:rect l="l" t="t" r="r" b="b"/>
            <a:pathLst>
              <a:path h="1954530">
                <a:moveTo>
                  <a:pt x="0" y="195411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09206" y="1219233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6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09206" y="120746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6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9206" y="119570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76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9206" y="11780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1375" y="1760749"/>
            <a:ext cx="71162" cy="71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1375" y="1920171"/>
            <a:ext cx="71162" cy="71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375" y="2079604"/>
            <a:ext cx="71162" cy="71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375" y="2239026"/>
            <a:ext cx="71162" cy="71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1375" y="2398447"/>
            <a:ext cx="71162" cy="71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1375" y="2557869"/>
            <a:ext cx="71162" cy="71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1375" y="2717290"/>
            <a:ext cx="71162" cy="71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7294" y="652596"/>
            <a:ext cx="3469004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3255">
              <a:lnSpc>
                <a:spcPct val="104600"/>
              </a:lnSpc>
            </a:pPr>
            <a:r>
              <a:rPr sz="1000" dirty="0">
                <a:latin typeface="Arial"/>
                <a:cs typeface="Arial"/>
              </a:rPr>
              <a:t>Signals </a:t>
            </a:r>
            <a:r>
              <a:rPr sz="1000" spc="5" dirty="0">
                <a:latin typeface="Arial"/>
                <a:cs typeface="Arial"/>
              </a:rPr>
              <a:t>are one </a:t>
            </a:r>
            <a:r>
              <a:rPr sz="1000" spc="-15" dirty="0">
                <a:latin typeface="Arial"/>
                <a:cs typeface="Arial"/>
              </a:rPr>
              <a:t>way </a:t>
            </a:r>
            <a:r>
              <a:rPr sz="1000" dirty="0">
                <a:latin typeface="Arial"/>
                <a:cs typeface="Arial"/>
              </a:rPr>
              <a:t>of performing </a:t>
            </a:r>
            <a:r>
              <a:rPr sz="1000" dirty="0">
                <a:highlight>
                  <a:srgbClr val="FFFF00"/>
                </a:highlight>
                <a:latin typeface="Arial"/>
                <a:cs typeface="Arial"/>
              </a:rPr>
              <a:t>inter-process  communication</a:t>
            </a:r>
            <a:r>
              <a:rPr sz="1000" dirty="0">
                <a:latin typeface="Arial"/>
                <a:cs typeface="Arial"/>
              </a:rPr>
              <a:t> (in addition to </a:t>
            </a:r>
            <a:r>
              <a:rPr sz="1000" spc="5" dirty="0">
                <a:latin typeface="Arial"/>
                <a:cs typeface="Arial"/>
              </a:rPr>
              <a:t>pipes and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sockets).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signals?</a:t>
            </a:r>
            <a:endParaRPr sz="1000" dirty="0">
              <a:latin typeface="Arial"/>
              <a:cs typeface="Arial"/>
            </a:endParaRPr>
          </a:p>
          <a:p>
            <a:pPr marL="12700" marR="537845">
              <a:lnSpc>
                <a:spcPct val="104600"/>
              </a:lnSpc>
              <a:spcBef>
                <a:spcPts val="295"/>
              </a:spcBef>
            </a:pPr>
            <a:r>
              <a:rPr sz="1000" dirty="0">
                <a:latin typeface="Arial"/>
                <a:cs typeface="Arial"/>
              </a:rPr>
              <a:t>Programs must </a:t>
            </a:r>
            <a:r>
              <a:rPr sz="1000" spc="5" dirty="0">
                <a:latin typeface="Arial"/>
                <a:cs typeface="Arial"/>
              </a:rPr>
              <a:t>sometimes </a:t>
            </a:r>
            <a:r>
              <a:rPr sz="1000" dirty="0">
                <a:latin typeface="Arial"/>
                <a:cs typeface="Arial"/>
              </a:rPr>
              <a:t>deal with unexpected or  unpredictable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events:</a:t>
            </a:r>
            <a:endParaRPr sz="1000" dirty="0">
              <a:latin typeface="Arial"/>
              <a:cs typeface="Arial"/>
            </a:endParaRPr>
          </a:p>
          <a:p>
            <a:pPr marL="269240" marR="557530">
              <a:lnSpc>
                <a:spcPct val="104600"/>
              </a:lnSpc>
              <a:spcBef>
                <a:spcPts val="275"/>
              </a:spcBef>
            </a:pPr>
            <a:r>
              <a:rPr sz="1000" spc="5" dirty="0">
                <a:latin typeface="Arial"/>
                <a:cs typeface="Arial"/>
              </a:rPr>
              <a:t>A termination request from the user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dirty="0">
                <a:latin typeface="Courier New"/>
                <a:cs typeface="Courier New"/>
              </a:rPr>
              <a:t>CTRL-C</a:t>
            </a:r>
            <a:r>
              <a:rPr sz="1000" dirty="0">
                <a:latin typeface="Arial"/>
                <a:cs typeface="Arial"/>
              </a:rPr>
              <a:t>).  </a:t>
            </a:r>
            <a:r>
              <a:rPr sz="1000" spc="5" dirty="0">
                <a:latin typeface="Arial"/>
                <a:cs typeface="Arial"/>
              </a:rPr>
              <a:t>A suspend request from the user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dirty="0">
                <a:latin typeface="Courier New"/>
                <a:cs typeface="Courier New"/>
              </a:rPr>
              <a:t>CTRL-Z</a:t>
            </a:r>
            <a:r>
              <a:rPr sz="1000" dirty="0">
                <a:latin typeface="Arial"/>
                <a:cs typeface="Arial"/>
              </a:rPr>
              <a:t>).</a:t>
            </a:r>
          </a:p>
          <a:p>
            <a:pPr marL="269240" marR="1544955">
              <a:lnSpc>
                <a:spcPct val="104600"/>
              </a:lnSpc>
            </a:pPr>
            <a:r>
              <a:rPr sz="1000" spc="5" dirty="0">
                <a:latin typeface="Arial"/>
                <a:cs typeface="Arial"/>
              </a:rPr>
              <a:t>The death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spc="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child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process.  </a:t>
            </a:r>
            <a:r>
              <a:rPr sz="1000" spc="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floating-point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error.</a:t>
            </a:r>
            <a:endParaRPr sz="1000" dirty="0">
              <a:latin typeface="Arial"/>
              <a:cs typeface="Arial"/>
            </a:endParaRPr>
          </a:p>
          <a:p>
            <a:pPr marL="269240" marR="2308225">
              <a:lnSpc>
                <a:spcPct val="104600"/>
              </a:lnSpc>
            </a:pPr>
            <a:r>
              <a:rPr sz="1000" spc="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alarm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clock.  </a:t>
            </a:r>
            <a:r>
              <a:rPr sz="1000" spc="5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power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failure.</a:t>
            </a:r>
            <a:endParaRPr sz="1000" dirty="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5"/>
              </a:spcBef>
            </a:pPr>
            <a:r>
              <a:rPr sz="1000" dirty="0">
                <a:latin typeface="Arial"/>
                <a:cs typeface="Arial"/>
              </a:rPr>
              <a:t>...</a:t>
            </a:r>
          </a:p>
          <a:p>
            <a:pPr marL="12700" marR="5080">
              <a:lnSpc>
                <a:spcPct val="104600"/>
              </a:lnSpc>
              <a:spcBef>
                <a:spcPts val="275"/>
              </a:spcBef>
            </a:pPr>
            <a:r>
              <a:rPr sz="1000" spc="5" dirty="0">
                <a:latin typeface="Arial"/>
                <a:cs typeface="Arial"/>
              </a:rPr>
              <a:t>These </a:t>
            </a:r>
            <a:r>
              <a:rPr sz="1000" spc="-10" dirty="0">
                <a:latin typeface="Arial"/>
                <a:cs typeface="Arial"/>
              </a:rPr>
              <a:t>events </a:t>
            </a:r>
            <a:r>
              <a:rPr sz="1000" spc="5" dirty="0">
                <a:latin typeface="Arial"/>
                <a:cs typeface="Arial"/>
              </a:rPr>
              <a:t>are sometimes </a:t>
            </a:r>
            <a:r>
              <a:rPr sz="1000" dirty="0">
                <a:latin typeface="Arial"/>
                <a:cs typeface="Arial"/>
              </a:rPr>
              <a:t>called </a:t>
            </a:r>
            <a:r>
              <a:rPr sz="1000" b="1" spc="5" dirty="0">
                <a:latin typeface="Arial"/>
                <a:cs typeface="Arial"/>
              </a:rPr>
              <a:t>interrupts </a:t>
            </a:r>
            <a:r>
              <a:rPr sz="1000" spc="5" dirty="0">
                <a:latin typeface="Arial"/>
                <a:cs typeface="Arial"/>
              </a:rPr>
              <a:t>because </a:t>
            </a:r>
            <a:r>
              <a:rPr sz="1000" spc="-5" dirty="0">
                <a:latin typeface="Arial"/>
                <a:cs typeface="Arial"/>
              </a:rPr>
              <a:t>they 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5" dirty="0">
                <a:latin typeface="Arial"/>
                <a:cs typeface="Arial"/>
              </a:rPr>
              <a:t>interrupt the </a:t>
            </a:r>
            <a:r>
              <a:rPr sz="1000" dirty="0">
                <a:latin typeface="Arial"/>
                <a:cs typeface="Arial"/>
              </a:rPr>
              <a:t>program to </a:t>
            </a:r>
            <a:r>
              <a:rPr sz="1000" spc="5" dirty="0">
                <a:latin typeface="Arial"/>
                <a:cs typeface="Arial"/>
              </a:rPr>
              <a:t>be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processed.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17002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5448C6E2-09F1-4CB7-8417-A1DB9AE2DE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464807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28"/>
                </a:lnTo>
                <a:lnTo>
                  <a:pt x="3989591" y="19432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646480"/>
            <a:ext cx="398959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3" y="152891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286" y="1516215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3" y="156701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50903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559839"/>
            <a:ext cx="50799" cy="96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4" y="690762"/>
            <a:ext cx="3989704" cy="889000"/>
          </a:xfrm>
          <a:custGeom>
            <a:avLst/>
            <a:gdLst/>
            <a:ahLst/>
            <a:cxnLst/>
            <a:rect l="l" t="t" r="r" b="b"/>
            <a:pathLst>
              <a:path w="3989704" h="889000">
                <a:moveTo>
                  <a:pt x="3989591" y="0"/>
                </a:moveTo>
                <a:lnTo>
                  <a:pt x="0" y="0"/>
                </a:lnTo>
                <a:lnTo>
                  <a:pt x="0" y="838152"/>
                </a:lnTo>
                <a:lnTo>
                  <a:pt x="4008" y="857876"/>
                </a:lnTo>
                <a:lnTo>
                  <a:pt x="14922" y="874029"/>
                </a:lnTo>
                <a:lnTo>
                  <a:pt x="31075" y="884943"/>
                </a:lnTo>
                <a:lnTo>
                  <a:pt x="50799" y="888952"/>
                </a:lnTo>
                <a:lnTo>
                  <a:pt x="3938791" y="888951"/>
                </a:lnTo>
                <a:lnTo>
                  <a:pt x="3958516" y="884943"/>
                </a:lnTo>
                <a:lnTo>
                  <a:pt x="3974669" y="874029"/>
                </a:lnTo>
                <a:lnTo>
                  <a:pt x="3985583" y="857876"/>
                </a:lnTo>
                <a:lnTo>
                  <a:pt x="3989591" y="83815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547139"/>
            <a:ext cx="0" cy="1001394"/>
          </a:xfrm>
          <a:custGeom>
            <a:avLst/>
            <a:gdLst/>
            <a:ahLst/>
            <a:cxnLst/>
            <a:rect l="l" t="t" r="r" b="b"/>
            <a:pathLst>
              <a:path h="1001394">
                <a:moveTo>
                  <a:pt x="0" y="100082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5344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5217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5090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48999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73682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08097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731645"/>
            <a:ext cx="3989704" cy="195580"/>
          </a:xfrm>
          <a:custGeom>
            <a:avLst/>
            <a:gdLst/>
            <a:ahLst/>
            <a:cxnLst/>
            <a:rect l="l" t="t" r="r" b="b"/>
            <a:pathLst>
              <a:path w="3989704" h="1955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5436"/>
                </a:lnTo>
                <a:lnTo>
                  <a:pt x="3989591" y="195436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1914423"/>
            <a:ext cx="398959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3" y="262285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286" y="2610155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3" y="2660954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775885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1826685"/>
            <a:ext cx="50799" cy="7961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4" y="1958717"/>
            <a:ext cx="3989704" cy="715010"/>
          </a:xfrm>
          <a:custGeom>
            <a:avLst/>
            <a:gdLst/>
            <a:ahLst/>
            <a:cxnLst/>
            <a:rect l="l" t="t" r="r" b="b"/>
            <a:pathLst>
              <a:path w="3989704" h="715010">
                <a:moveTo>
                  <a:pt x="3989591" y="0"/>
                </a:moveTo>
                <a:lnTo>
                  <a:pt x="0" y="0"/>
                </a:lnTo>
                <a:lnTo>
                  <a:pt x="0" y="664137"/>
                </a:lnTo>
                <a:lnTo>
                  <a:pt x="4008" y="683862"/>
                </a:lnTo>
                <a:lnTo>
                  <a:pt x="14922" y="700015"/>
                </a:lnTo>
                <a:lnTo>
                  <a:pt x="31075" y="710929"/>
                </a:lnTo>
                <a:lnTo>
                  <a:pt x="50799" y="714937"/>
                </a:lnTo>
                <a:lnTo>
                  <a:pt x="3938791" y="714937"/>
                </a:lnTo>
                <a:lnTo>
                  <a:pt x="3958516" y="710929"/>
                </a:lnTo>
                <a:lnTo>
                  <a:pt x="3974669" y="700014"/>
                </a:lnTo>
                <a:lnTo>
                  <a:pt x="3985583" y="683862"/>
                </a:lnTo>
                <a:lnTo>
                  <a:pt x="3989591" y="664137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813985"/>
            <a:ext cx="0" cy="828040"/>
          </a:xfrm>
          <a:custGeom>
            <a:avLst/>
            <a:gdLst/>
            <a:ahLst/>
            <a:cxnLst/>
            <a:rect l="l" t="t" r="r" b="b"/>
            <a:pathLst>
              <a:path h="828039">
                <a:moveTo>
                  <a:pt x="0" y="82791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8012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7885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7758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786" y="175683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07" y="200477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007" y="217684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1007" y="252100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7294" y="463296"/>
            <a:ext cx="3830954" cy="218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can send a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signal?</a:t>
            </a:r>
            <a:endParaRPr sz="1050" dirty="0">
              <a:latin typeface="Arial"/>
              <a:cs typeface="Arial"/>
            </a:endParaRPr>
          </a:p>
          <a:p>
            <a:pPr marL="289560" marR="508000">
              <a:lnSpc>
                <a:spcPct val="102600"/>
              </a:lnSpc>
              <a:spcBef>
                <a:spcPts val="325"/>
              </a:spcBef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such an </a:t>
            </a:r>
            <a:r>
              <a:rPr sz="1050" spc="-20" dirty="0">
                <a:latin typeface="Arial"/>
                <a:cs typeface="Arial"/>
              </a:rPr>
              <a:t>event </a:t>
            </a:r>
            <a:r>
              <a:rPr sz="1050" spc="-10" dirty="0">
                <a:latin typeface="Arial"/>
                <a:cs typeface="Arial"/>
              </a:rPr>
              <a:t>occurs,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the kernel </a:t>
            </a:r>
            <a:r>
              <a:rPr sz="1050" spc="-5" dirty="0">
                <a:latin typeface="Arial"/>
                <a:cs typeface="Arial"/>
              </a:rPr>
              <a:t>sends the  appropriate process an </a:t>
            </a:r>
            <a:r>
              <a:rPr sz="1050" spc="-10" dirty="0">
                <a:latin typeface="Arial"/>
                <a:cs typeface="Arial"/>
              </a:rPr>
              <a:t>event-specific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signal.</a:t>
            </a:r>
            <a:endParaRPr sz="1050" dirty="0">
              <a:latin typeface="Arial"/>
              <a:cs typeface="Arial"/>
            </a:endParaRPr>
          </a:p>
          <a:p>
            <a:pPr marL="289560" marR="43815" algn="just">
              <a:lnSpc>
                <a:spcPct val="102600"/>
              </a:lnSpc>
            </a:pPr>
            <a:r>
              <a:rPr sz="105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1050" spc="-5" dirty="0">
                <a:latin typeface="Arial"/>
                <a:cs typeface="Arial"/>
              </a:rPr>
              <a:t>can send a signal to another process (as long  as it has permission). </a:t>
            </a: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example, </a:t>
            </a:r>
            <a:r>
              <a:rPr sz="1050" spc="-5" dirty="0">
                <a:latin typeface="Arial"/>
                <a:cs typeface="Arial"/>
              </a:rPr>
              <a:t>a parent process can  send a ”kill” signal to its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child.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The defined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1050" dirty="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355"/>
              </a:spcBef>
            </a:pPr>
            <a:r>
              <a:rPr sz="1050" spc="-5" dirty="0">
                <a:latin typeface="Arial"/>
                <a:cs typeface="Arial"/>
              </a:rPr>
              <a:t>Every signal has a </a:t>
            </a:r>
            <a:r>
              <a:rPr sz="1050" spc="-10" dirty="0">
                <a:latin typeface="Arial"/>
                <a:cs typeface="Arial"/>
              </a:rPr>
              <a:t>name </a:t>
            </a:r>
            <a:r>
              <a:rPr sz="1050" spc="-5" dirty="0">
                <a:latin typeface="Arial"/>
                <a:cs typeface="Arial"/>
              </a:rPr>
              <a:t>that begins with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SIG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Signal </a:t>
            </a:r>
            <a:r>
              <a:rPr sz="1050" spc="-10" dirty="0">
                <a:latin typeface="Arial"/>
                <a:cs typeface="Arial"/>
              </a:rPr>
              <a:t>names </a:t>
            </a:r>
            <a:r>
              <a:rPr sz="1050" spc="-5" dirty="0">
                <a:latin typeface="Arial"/>
                <a:cs typeface="Arial"/>
              </a:rPr>
              <a:t>are all defined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positive </a:t>
            </a:r>
            <a:r>
              <a:rPr sz="1050" spc="-5" dirty="0">
                <a:latin typeface="Arial"/>
                <a:cs typeface="Arial"/>
              </a:rPr>
              <a:t>integer constants  in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</a:t>
            </a:r>
            <a:r>
              <a:rPr lang="en-US" sz="1050" spc="-10" dirty="0">
                <a:latin typeface="Courier New"/>
                <a:cs typeface="Courier New"/>
              </a:rPr>
              <a:t>/</a:t>
            </a:r>
            <a:r>
              <a:rPr lang="en-US" sz="1050" spc="-10" dirty="0" err="1">
                <a:latin typeface="Courier New"/>
                <a:cs typeface="Courier New"/>
              </a:rPr>
              <a:t>usr</a:t>
            </a:r>
            <a:r>
              <a:rPr lang="en-US" sz="1050" spc="-10" dirty="0">
                <a:latin typeface="Courier New"/>
                <a:cs typeface="Courier New"/>
              </a:rPr>
              <a:t>/include</a:t>
            </a:r>
            <a:r>
              <a:rPr sz="1050" spc="-10" dirty="0">
                <a:latin typeface="Courier New"/>
                <a:cs typeface="Courier New"/>
              </a:rPr>
              <a:t>/</a:t>
            </a:r>
            <a:r>
              <a:rPr lang="en-US" sz="1050" spc="-10" dirty="0">
                <a:latin typeface="Courier New"/>
                <a:cs typeface="Courier New"/>
              </a:rPr>
              <a:t>bits/</a:t>
            </a:r>
            <a:r>
              <a:rPr sz="1050" spc="-10" dirty="0">
                <a:latin typeface="Courier New"/>
                <a:cs typeface="Courier New"/>
              </a:rPr>
              <a:t>sig</a:t>
            </a:r>
            <a:r>
              <a:rPr lang="en-CA" sz="1050" spc="-10" dirty="0">
                <a:latin typeface="Courier New"/>
                <a:cs typeface="Courier New"/>
              </a:rPr>
              <a:t>num</a:t>
            </a:r>
            <a:r>
              <a:rPr lang="en-US" sz="1050" spc="-10" dirty="0">
                <a:latin typeface="Courier New"/>
                <a:cs typeface="Courier New"/>
              </a:rPr>
              <a:t>-</a:t>
            </a:r>
            <a:r>
              <a:rPr lang="en-US" sz="1050" spc="-10" dirty="0" err="1">
                <a:latin typeface="Courier New"/>
                <a:cs typeface="Courier New"/>
              </a:rPr>
              <a:t>generic</a:t>
            </a:r>
            <a:r>
              <a:rPr sz="1050" spc="-10" dirty="0" err="1">
                <a:latin typeface="Courier New"/>
                <a:cs typeface="Courier New"/>
              </a:rPr>
              <a:t>.h</a:t>
            </a:r>
            <a:r>
              <a:rPr sz="1050" spc="-10" dirty="0">
                <a:latin typeface="Courier New"/>
                <a:cs typeface="Courier New"/>
              </a:rPr>
              <a:t>&gt;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35"/>
              </a:spcBef>
            </a:pP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example: </a:t>
            </a:r>
            <a:r>
              <a:rPr sz="1050" spc="-5" dirty="0">
                <a:latin typeface="Courier New"/>
                <a:cs typeface="Courier New"/>
              </a:rPr>
              <a:t>SIGABRT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5" dirty="0">
                <a:latin typeface="Courier New"/>
                <a:cs typeface="Courier New"/>
              </a:rPr>
              <a:t>SIGINT</a:t>
            </a:r>
            <a:r>
              <a:rPr sz="1050" spc="-5" dirty="0">
                <a:latin typeface="Arial"/>
                <a:cs typeface="Arial"/>
              </a:rPr>
              <a:t>,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SIGALRM</a:t>
            </a:r>
            <a:r>
              <a:rPr sz="1050" spc="-5" dirty="0">
                <a:latin typeface="Arial"/>
                <a:cs typeface="Arial"/>
              </a:rPr>
              <a:t>,...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3D8AD5B6-2DB6-478A-BD17-CDF7330D72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464807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28"/>
                </a:lnTo>
                <a:lnTo>
                  <a:pt x="3989591" y="19432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646480"/>
            <a:ext cx="398959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3" y="117679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286" y="1164095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3" y="1214894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509034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559834"/>
            <a:ext cx="50799" cy="616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4" y="690758"/>
            <a:ext cx="3989704" cy="537210"/>
          </a:xfrm>
          <a:custGeom>
            <a:avLst/>
            <a:gdLst/>
            <a:ahLst/>
            <a:cxnLst/>
            <a:rect l="l" t="t" r="r" b="b"/>
            <a:pathLst>
              <a:path w="3989704" h="537210">
                <a:moveTo>
                  <a:pt x="3989591" y="0"/>
                </a:moveTo>
                <a:lnTo>
                  <a:pt x="0" y="0"/>
                </a:lnTo>
                <a:lnTo>
                  <a:pt x="0" y="486037"/>
                </a:lnTo>
                <a:lnTo>
                  <a:pt x="4008" y="505761"/>
                </a:lnTo>
                <a:lnTo>
                  <a:pt x="14922" y="521914"/>
                </a:lnTo>
                <a:lnTo>
                  <a:pt x="31075" y="532828"/>
                </a:lnTo>
                <a:lnTo>
                  <a:pt x="50799" y="536836"/>
                </a:lnTo>
                <a:lnTo>
                  <a:pt x="3938791" y="536836"/>
                </a:lnTo>
                <a:lnTo>
                  <a:pt x="3958516" y="532828"/>
                </a:lnTo>
                <a:lnTo>
                  <a:pt x="3974669" y="521914"/>
                </a:lnTo>
                <a:lnTo>
                  <a:pt x="3985583" y="505761"/>
                </a:lnTo>
                <a:lnTo>
                  <a:pt x="3989591" y="486037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547134"/>
            <a:ext cx="0" cy="648970"/>
          </a:xfrm>
          <a:custGeom>
            <a:avLst/>
            <a:gdLst/>
            <a:ahLst/>
            <a:cxnLst/>
            <a:rect l="l" t="t" r="r" b="b"/>
            <a:pathLst>
              <a:path h="648969">
                <a:moveTo>
                  <a:pt x="0" y="64870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5344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5217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5090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48998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73793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731" y="1345081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28"/>
                </a:lnTo>
                <a:lnTo>
                  <a:pt x="3989591" y="19432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3" y="248271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286" y="2470010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42376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474568"/>
            <a:ext cx="50799" cy="10081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4491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4364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4237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40471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007" y="1862683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07" y="203476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007" y="2206841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463296"/>
            <a:ext cx="3842385" cy="2013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Handling a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signal</a:t>
            </a:r>
            <a:endParaRPr sz="105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30"/>
              </a:spcBef>
            </a:pPr>
            <a:r>
              <a:rPr sz="1050" spc="-10" dirty="0">
                <a:latin typeface="Arial"/>
                <a:cs typeface="Arial"/>
              </a:rPr>
              <a:t>A programmer </a:t>
            </a:r>
            <a:r>
              <a:rPr sz="1050" spc="-20" dirty="0">
                <a:latin typeface="Arial"/>
                <a:cs typeface="Arial"/>
              </a:rPr>
              <a:t>may </a:t>
            </a:r>
            <a:r>
              <a:rPr sz="1050" spc="-10" dirty="0">
                <a:latin typeface="Arial"/>
                <a:cs typeface="Arial"/>
              </a:rPr>
              <a:t>arrange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dirty="0">
                <a:latin typeface="Arial"/>
                <a:cs typeface="Arial"/>
              </a:rPr>
              <a:t>particular </a:t>
            </a:r>
            <a:r>
              <a:rPr sz="1050" spc="-5" dirty="0">
                <a:latin typeface="Arial"/>
                <a:cs typeface="Arial"/>
              </a:rPr>
              <a:t>signal to be 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ignored </a:t>
            </a:r>
            <a:r>
              <a:rPr sz="1050" spc="-5" dirty="0">
                <a:latin typeface="Arial"/>
                <a:cs typeface="Arial"/>
              </a:rPr>
              <a:t>or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processed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means </a:t>
            </a:r>
            <a:r>
              <a:rPr sz="1050" spc="-5" dirty="0">
                <a:latin typeface="Arial"/>
                <a:cs typeface="Arial"/>
              </a:rPr>
              <a:t>of a special piece of code  called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signal-handler</a:t>
            </a:r>
            <a:r>
              <a:rPr sz="1100" b="1" spc="-10" dirty="0">
                <a:latin typeface="Arial"/>
                <a:cs typeface="Arial"/>
              </a:rPr>
              <a:t>.</a:t>
            </a:r>
            <a:r>
              <a:rPr lang="en-US" sz="1100" b="1" spc="-10" dirty="0">
                <a:latin typeface="Arial"/>
                <a:cs typeface="Arial"/>
              </a:rPr>
              <a:t>  </a:t>
            </a:r>
            <a:endParaRPr sz="11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What can a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programmer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do?</a:t>
            </a:r>
            <a:endParaRPr sz="1050" dirty="0">
              <a:latin typeface="Arial"/>
              <a:cs typeface="Arial"/>
            </a:endParaRPr>
          </a:p>
          <a:p>
            <a:pPr marL="289560" marR="53975" indent="-277495">
              <a:lnSpc>
                <a:spcPct val="125299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Note that a </a:t>
            </a:r>
            <a:r>
              <a:rPr sz="1050" spc="-10" dirty="0">
                <a:latin typeface="Arial"/>
                <a:cs typeface="Arial"/>
              </a:rPr>
              <a:t>programmer </a:t>
            </a:r>
            <a:r>
              <a:rPr sz="1050" spc="-20" dirty="0">
                <a:latin typeface="Arial"/>
                <a:cs typeface="Arial"/>
              </a:rPr>
              <a:t>may </a:t>
            </a:r>
            <a:r>
              <a:rPr sz="1050" spc="-5" dirty="0">
                <a:latin typeface="Arial"/>
                <a:cs typeface="Arial"/>
              </a:rPr>
              <a:t>choose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dirty="0">
                <a:latin typeface="Arial"/>
                <a:cs typeface="Arial"/>
              </a:rPr>
              <a:t>particular </a:t>
            </a:r>
            <a:r>
              <a:rPr sz="1050" spc="-5" dirty="0">
                <a:latin typeface="Arial"/>
                <a:cs typeface="Arial"/>
              </a:rPr>
              <a:t>signal to:  trigger a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user-supplied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signal-handler</a:t>
            </a:r>
            <a:r>
              <a:rPr sz="1050" spc="-275" dirty="0">
                <a:latin typeface="Courier New"/>
                <a:cs typeface="Courier New"/>
              </a:rPr>
              <a:t> </a:t>
            </a:r>
            <a:r>
              <a:rPr sz="1050" spc="-25" dirty="0">
                <a:latin typeface="Arial"/>
                <a:cs typeface="Arial"/>
              </a:rPr>
              <a:t>or,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trigger the </a:t>
            </a:r>
            <a:r>
              <a:rPr sz="1050" spc="-10" dirty="0">
                <a:solidFill>
                  <a:srgbClr val="FF0000"/>
                </a:solidFill>
                <a:latin typeface="Arial"/>
                <a:cs typeface="Arial"/>
              </a:rPr>
              <a:t>default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kernel-supplied </a:t>
            </a:r>
            <a:r>
              <a:rPr sz="1050" spc="-10" dirty="0">
                <a:latin typeface="Courier New"/>
                <a:cs typeface="Courier New"/>
              </a:rPr>
              <a:t>handler</a:t>
            </a:r>
            <a:r>
              <a:rPr sz="1050" spc="-275" dirty="0">
                <a:latin typeface="Courier New"/>
                <a:cs typeface="Courier New"/>
              </a:rPr>
              <a:t> </a:t>
            </a:r>
            <a:r>
              <a:rPr sz="1050" spc="-25" dirty="0">
                <a:latin typeface="Arial"/>
                <a:cs typeface="Arial"/>
              </a:rPr>
              <a:t>or,</a:t>
            </a:r>
            <a:endParaRPr sz="1050" dirty="0">
              <a:latin typeface="Arial"/>
              <a:cs typeface="Arial"/>
            </a:endParaRPr>
          </a:p>
          <a:p>
            <a:pPr marL="289560" marR="7620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be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ignored</a:t>
            </a:r>
            <a:r>
              <a:rPr sz="1050" spc="-5" dirty="0">
                <a:latin typeface="Arial"/>
                <a:cs typeface="Arial"/>
              </a:rPr>
              <a:t>, this works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most signals </a:t>
            </a:r>
            <a:r>
              <a:rPr sz="1400" b="1" u="sng" spc="-15" dirty="0">
                <a:latin typeface="Arial"/>
                <a:cs typeface="Arial"/>
              </a:rPr>
              <a:t>except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two  </a:t>
            </a:r>
            <a:r>
              <a:rPr sz="1050" spc="-5" dirty="0">
                <a:latin typeface="Arial"/>
                <a:cs typeface="Arial"/>
              </a:rPr>
              <a:t>signals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SIGKILL</a:t>
            </a:r>
            <a:r>
              <a:rPr sz="1050" spc="-3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and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SIGSTOP</a:t>
            </a:r>
            <a:r>
              <a:rPr sz="1050" spc="-3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that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cannot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be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ignored.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DED77E2-2D29-49C9-99F0-D357DB1A8F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464807"/>
            <a:ext cx="3989704" cy="193675"/>
          </a:xfrm>
          <a:custGeom>
            <a:avLst/>
            <a:gdLst/>
            <a:ahLst/>
            <a:cxnLst/>
            <a:rect l="l" t="t" r="r" b="b"/>
            <a:pathLst>
              <a:path w="3989704" h="19367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3496"/>
                </a:lnTo>
                <a:lnTo>
                  <a:pt x="3989591" y="193496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645642"/>
            <a:ext cx="398959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3" y="225544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286" y="2242744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3" y="2293543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509036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559836"/>
            <a:ext cx="50799" cy="1695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4" y="689928"/>
            <a:ext cx="3989704" cy="1616710"/>
          </a:xfrm>
          <a:custGeom>
            <a:avLst/>
            <a:gdLst/>
            <a:ahLst/>
            <a:cxnLst/>
            <a:rect l="l" t="t" r="r" b="b"/>
            <a:pathLst>
              <a:path w="3989704" h="1616710">
                <a:moveTo>
                  <a:pt x="3989591" y="0"/>
                </a:moveTo>
                <a:lnTo>
                  <a:pt x="0" y="0"/>
                </a:lnTo>
                <a:lnTo>
                  <a:pt x="0" y="1565515"/>
                </a:lnTo>
                <a:lnTo>
                  <a:pt x="4008" y="1585240"/>
                </a:lnTo>
                <a:lnTo>
                  <a:pt x="14922" y="1601393"/>
                </a:lnTo>
                <a:lnTo>
                  <a:pt x="31075" y="1612307"/>
                </a:lnTo>
                <a:lnTo>
                  <a:pt x="50799" y="1616315"/>
                </a:lnTo>
                <a:lnTo>
                  <a:pt x="3938791" y="1616315"/>
                </a:lnTo>
                <a:lnTo>
                  <a:pt x="3958516" y="1612306"/>
                </a:lnTo>
                <a:lnTo>
                  <a:pt x="3974669" y="1601392"/>
                </a:lnTo>
                <a:lnTo>
                  <a:pt x="3985583" y="1585240"/>
                </a:lnTo>
                <a:lnTo>
                  <a:pt x="3989591" y="1565515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547136"/>
            <a:ext cx="0" cy="1727835"/>
          </a:xfrm>
          <a:custGeom>
            <a:avLst/>
            <a:gdLst/>
            <a:ahLst/>
            <a:cxnLst/>
            <a:rect l="l" t="t" r="r" b="b"/>
            <a:pathLst>
              <a:path h="1727835">
                <a:moveTo>
                  <a:pt x="0" y="172735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5344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5217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5090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48998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94712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11921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46335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635429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80750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464413"/>
            <a:ext cx="3801745" cy="173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kernel-supplied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handler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default </a:t>
            </a:r>
            <a:r>
              <a:rPr sz="1050" spc="-5" dirty="0">
                <a:latin typeface="Arial"/>
                <a:cs typeface="Arial"/>
              </a:rPr>
              <a:t>handler usually </a:t>
            </a:r>
            <a:r>
              <a:rPr sz="1050" spc="-10" dirty="0">
                <a:latin typeface="Arial"/>
                <a:cs typeface="Arial"/>
              </a:rPr>
              <a:t>performs </a:t>
            </a:r>
            <a:r>
              <a:rPr sz="1050" spc="-5" dirty="0">
                <a:latin typeface="Arial"/>
                <a:cs typeface="Arial"/>
              </a:rPr>
              <a:t>one of the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followings:</a:t>
            </a:r>
            <a:endParaRPr sz="1050" dirty="0">
              <a:latin typeface="Arial"/>
              <a:cs typeface="Arial"/>
            </a:endParaRPr>
          </a:p>
          <a:p>
            <a:pPr marL="289560" marR="34925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terminates</a:t>
            </a:r>
            <a:r>
              <a:rPr sz="1050" spc="-5" dirty="0">
                <a:latin typeface="Arial"/>
                <a:cs typeface="Arial"/>
              </a:rPr>
              <a:t> the process and </a:t>
            </a:r>
            <a:r>
              <a:rPr sz="1050" spc="-10" dirty="0">
                <a:latin typeface="Arial"/>
                <a:cs typeface="Arial"/>
              </a:rPr>
              <a:t>generates </a:t>
            </a:r>
            <a:r>
              <a:rPr sz="1050" spc="-5" dirty="0">
                <a:latin typeface="Arial"/>
                <a:cs typeface="Arial"/>
              </a:rPr>
              <a:t>a core file (</a:t>
            </a:r>
            <a:r>
              <a:rPr sz="1050" spc="-5" dirty="0">
                <a:latin typeface="Courier New"/>
                <a:cs typeface="Courier New"/>
              </a:rPr>
              <a:t>dump</a:t>
            </a:r>
            <a:r>
              <a:rPr sz="1050" spc="-5" dirty="0">
                <a:latin typeface="Arial"/>
                <a:cs typeface="Arial"/>
              </a:rPr>
              <a:t>).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terminates</a:t>
            </a:r>
            <a:r>
              <a:rPr sz="1050" spc="-5" dirty="0">
                <a:latin typeface="Arial"/>
                <a:cs typeface="Arial"/>
              </a:rPr>
              <a:t> the process without </a:t>
            </a:r>
            <a:r>
              <a:rPr sz="1050" spc="-10" dirty="0">
                <a:latin typeface="Arial"/>
                <a:cs typeface="Arial"/>
              </a:rPr>
              <a:t>generating </a:t>
            </a:r>
            <a:r>
              <a:rPr sz="1050" spc="-5" dirty="0">
                <a:latin typeface="Arial"/>
                <a:cs typeface="Arial"/>
              </a:rPr>
              <a:t>a core file  (</a:t>
            </a:r>
            <a:r>
              <a:rPr sz="1050" spc="-5" dirty="0">
                <a:latin typeface="Courier New"/>
                <a:cs typeface="Courier New"/>
              </a:rPr>
              <a:t>quit</a:t>
            </a:r>
            <a:r>
              <a:rPr sz="1050" spc="-5" dirty="0">
                <a:latin typeface="Arial"/>
                <a:cs typeface="Arial"/>
              </a:rPr>
              <a:t>).</a:t>
            </a:r>
            <a:endParaRPr sz="1050" dirty="0">
              <a:latin typeface="Arial"/>
              <a:cs typeface="Arial"/>
            </a:endParaRPr>
          </a:p>
          <a:p>
            <a:pPr marL="289560" marR="1674495">
              <a:lnSpc>
                <a:spcPct val="102600"/>
              </a:lnSpc>
            </a:pP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ignores </a:t>
            </a:r>
            <a:r>
              <a:rPr sz="1050" spc="-5" dirty="0">
                <a:latin typeface="Arial"/>
                <a:cs typeface="Arial"/>
              </a:rPr>
              <a:t>signal (</a:t>
            </a:r>
            <a:r>
              <a:rPr sz="1050" spc="-5" dirty="0">
                <a:latin typeface="Courier New"/>
                <a:cs typeface="Courier New"/>
              </a:rPr>
              <a:t>ignore</a:t>
            </a:r>
            <a:r>
              <a:rPr sz="1050" spc="-5" dirty="0">
                <a:latin typeface="Arial"/>
                <a:cs typeface="Arial"/>
              </a:rPr>
              <a:t>).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suspends</a:t>
            </a:r>
            <a:r>
              <a:rPr sz="1050" spc="-5" dirty="0">
                <a:latin typeface="Arial"/>
                <a:cs typeface="Arial"/>
              </a:rPr>
              <a:t> process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spc="-10" dirty="0">
                <a:latin typeface="Courier New"/>
                <a:cs typeface="Courier New"/>
              </a:rPr>
              <a:t>suspend</a:t>
            </a:r>
            <a:r>
              <a:rPr sz="1050" spc="-1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resumes </a:t>
            </a:r>
            <a:r>
              <a:rPr sz="1050" spc="-5" dirty="0">
                <a:latin typeface="Arial"/>
                <a:cs typeface="Arial"/>
              </a:rPr>
              <a:t>process: if the process </a:t>
            </a:r>
            <a:r>
              <a:rPr sz="1050" spc="-15" dirty="0">
                <a:latin typeface="Arial"/>
                <a:cs typeface="Arial"/>
              </a:rPr>
              <a:t>was </a:t>
            </a:r>
            <a:r>
              <a:rPr sz="1050" spc="-5" dirty="0">
                <a:latin typeface="Arial"/>
                <a:cs typeface="Arial"/>
              </a:rPr>
              <a:t>stopped, the </a:t>
            </a:r>
            <a:r>
              <a:rPr sz="1050" spc="-10" dirty="0">
                <a:latin typeface="Arial"/>
                <a:cs typeface="Arial"/>
              </a:rPr>
              <a:t>default  </a:t>
            </a:r>
            <a:r>
              <a:rPr sz="1050" spc="-5" dirty="0">
                <a:latin typeface="Arial"/>
                <a:cs typeface="Arial"/>
              </a:rPr>
              <a:t>action is to </a:t>
            </a:r>
            <a:r>
              <a:rPr sz="1050" spc="-10" dirty="0">
                <a:latin typeface="Arial"/>
                <a:cs typeface="Arial"/>
              </a:rPr>
              <a:t>continue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process, otherwise, </a:t>
            </a:r>
            <a:r>
              <a:rPr sz="1050" spc="-5" dirty="0">
                <a:latin typeface="Arial"/>
                <a:cs typeface="Arial"/>
              </a:rPr>
              <a:t>the signal is  ignored.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D07B806-6FB9-4288-AD45-7347F2BDAD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41684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A </a:t>
            </a:r>
            <a:r>
              <a:rPr spc="10" dirty="0"/>
              <a:t>list of</a:t>
            </a:r>
            <a:r>
              <a:rPr spc="-90" dirty="0"/>
              <a:t> </a:t>
            </a:r>
            <a:r>
              <a:rPr spc="10" dirty="0"/>
              <a:t>signals...</a:t>
            </a:r>
            <a:r>
              <a:rPr lang="en-CA" spc="10" dirty="0"/>
              <a:t> </a:t>
            </a:r>
            <a:r>
              <a:rPr lang="en-CA" sz="1100" spc="10" dirty="0"/>
              <a:t>(</a:t>
            </a:r>
            <a:r>
              <a:rPr lang="en-CA" sz="800" spc="10" dirty="0"/>
              <a:t>always use the name, not the value in your program</a:t>
            </a:r>
            <a:r>
              <a:rPr lang="en-CA" sz="1100" spc="10" dirty="0"/>
              <a:t>)</a:t>
            </a:r>
            <a:endParaRPr spc="10" dirty="0"/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59994" y="910893"/>
          <a:ext cx="3112782" cy="223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64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Name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-10" dirty="0">
                          <a:latin typeface="Arial"/>
                          <a:cs typeface="Arial"/>
                        </a:rPr>
                        <a:t>Value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Action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Description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SIGHUP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hang-up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SIGINT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interrupt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4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SIGQUIT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SIGILL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8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 dirty="0">
                          <a:latin typeface="Arial"/>
                          <a:cs typeface="Arial"/>
                        </a:rPr>
                        <a:t>instruction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SIGTRAP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trace trap(used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debuggers)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64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SIGABRT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10" dirty="0">
                          <a:latin typeface="Arial"/>
                          <a:cs typeface="Arial"/>
                        </a:rPr>
                        <a:t>abort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SIGEMT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emulator trap</a:t>
                      </a:r>
                      <a:r>
                        <a:rPr sz="8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 dirty="0">
                          <a:latin typeface="Arial"/>
                          <a:cs typeface="Arial"/>
                        </a:rPr>
                        <a:t>instruction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SIGFPE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8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exception</a:t>
                      </a: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64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SIGKILL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kill</a:t>
                      </a:r>
                      <a:r>
                        <a:rPr sz="8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(fatal)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SIGBUS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bus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error </a:t>
                      </a:r>
                      <a:r>
                        <a:rPr sz="850" spc="5" dirty="0">
                          <a:latin typeface="Arial"/>
                          <a:cs typeface="Arial"/>
                        </a:rPr>
                        <a:t>(bad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address)</a:t>
                      </a: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SIGSEGV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segmentation</a:t>
                      </a:r>
                      <a:r>
                        <a:rPr sz="8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fault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64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SIGSYS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dump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bad argument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50" spc="5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8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call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SIGPIPE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pipe/socket</a:t>
                      </a:r>
                      <a:r>
                        <a:rPr sz="8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error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SIGALARM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alarm</a:t>
                      </a:r>
                      <a:r>
                        <a:rPr sz="8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clock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653"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SIGTERM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quit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termination</a:t>
                      </a:r>
                      <a:r>
                        <a:rPr sz="8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signal</a:t>
                      </a:r>
                    </a:p>
                  </a:txBody>
                  <a:tcPr marL="0" marR="0" marT="0" marB="0">
                    <a:lnL w="3984">
                      <a:solidFill>
                        <a:srgbClr val="000000"/>
                      </a:solidFill>
                      <a:prstDash val="solid"/>
                    </a:lnL>
                    <a:lnR w="3984">
                      <a:solidFill>
                        <a:srgbClr val="000000"/>
                      </a:solidFill>
                      <a:prstDash val="solid"/>
                    </a:lnR>
                    <a:lnT w="3984">
                      <a:solidFill>
                        <a:srgbClr val="000000"/>
                      </a:solidFill>
                      <a:prstDash val="solid"/>
                    </a:lnT>
                    <a:lnB w="39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CAD887-228A-4D71-B346-B612098311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8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948" y="342011"/>
            <a:ext cx="430508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A </a:t>
            </a:r>
            <a:r>
              <a:rPr spc="10" dirty="0"/>
              <a:t>list of </a:t>
            </a:r>
            <a:r>
              <a:rPr spc="15" dirty="0"/>
              <a:t>signals</a:t>
            </a:r>
            <a:r>
              <a:rPr spc="-100" dirty="0"/>
              <a:t> </a:t>
            </a:r>
            <a:r>
              <a:rPr spc="5" dirty="0"/>
              <a:t>(Cont’d)</a:t>
            </a:r>
            <a:r>
              <a:rPr lang="en-US" spc="5" dirty="0"/>
              <a:t> </a:t>
            </a:r>
            <a:r>
              <a:rPr lang="en-US" sz="700" spc="5" dirty="0"/>
              <a:t>CAUTION: the values are platform dependent</a:t>
            </a:r>
            <a:endParaRPr spc="5" dirty="0"/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59994" y="874227"/>
          <a:ext cx="2858584" cy="2279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347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Name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Action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Description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SIGUSR1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quit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user signal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SIGUSR2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quit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user signal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47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SIGCHLD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ignore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child status</a:t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changed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SIGPWR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ignore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75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fail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SIGWINCH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ignore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window size</a:t>
                      </a:r>
                      <a:r>
                        <a:rPr sz="7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change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347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SIGURG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ignore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urgent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socket</a:t>
                      </a:r>
                      <a:r>
                        <a:rPr sz="7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condition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SIGPOLL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exit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pollable</a:t>
                      </a:r>
                      <a:r>
                        <a:rPr sz="7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event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SIGSTOP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suspend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stops a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process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347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SIGSTP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suspend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interactive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stop</a:t>
                      </a:r>
                      <a:r>
                        <a:rPr sz="7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signal(CTR-Z)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SIGCONT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ignore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Continue executing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7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stopped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SIGTTIN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quit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Background</a:t>
                      </a:r>
                      <a:r>
                        <a:rPr sz="7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process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attempt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read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SIGTTOU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quit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Background</a:t>
                      </a:r>
                      <a:r>
                        <a:rPr sz="7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process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attempt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write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0347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SIGVTALARM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quit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timer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expired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SIGPROF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quit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profiling timer</a:t>
                      </a:r>
                      <a:r>
                        <a:rPr sz="7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expired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SIGXCPU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dump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CPU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time limit</a:t>
                      </a:r>
                      <a:r>
                        <a:rPr sz="7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exceeded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355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SIGXFSZ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31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dump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limit</a:t>
                      </a:r>
                      <a:r>
                        <a:rPr sz="7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exceeded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4">
                      <a:solidFill>
                        <a:srgbClr val="000000"/>
                      </a:solidFill>
                      <a:prstDash val="solid"/>
                    </a:lnL>
                    <a:lnR w="3434">
                      <a:solidFill>
                        <a:srgbClr val="000000"/>
                      </a:solidFill>
                      <a:prstDash val="solid"/>
                    </a:lnR>
                    <a:lnT w="3434">
                      <a:solidFill>
                        <a:srgbClr val="000000"/>
                      </a:solidFill>
                      <a:prstDash val="solid"/>
                    </a:lnT>
                    <a:lnB w="34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CEFBF91-008F-499F-A364-25DA972BDB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828" y="7627"/>
            <a:ext cx="6330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735" algn="just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 concepts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Handling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464807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79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2481"/>
                </a:lnTo>
                <a:lnTo>
                  <a:pt x="3989591" y="1824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634631"/>
            <a:ext cx="398959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3" y="203245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286" y="2019757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3" y="2070557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50903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559837"/>
            <a:ext cx="50799" cy="1472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4" y="678913"/>
            <a:ext cx="3989704" cy="1404620"/>
          </a:xfrm>
          <a:custGeom>
            <a:avLst/>
            <a:gdLst/>
            <a:ahLst/>
            <a:cxnLst/>
            <a:rect l="l" t="t" r="r" b="b"/>
            <a:pathLst>
              <a:path w="3989704" h="1404620">
                <a:moveTo>
                  <a:pt x="3989591" y="0"/>
                </a:moveTo>
                <a:lnTo>
                  <a:pt x="0" y="0"/>
                </a:lnTo>
                <a:lnTo>
                  <a:pt x="0" y="1353544"/>
                </a:lnTo>
                <a:lnTo>
                  <a:pt x="4008" y="1373268"/>
                </a:lnTo>
                <a:lnTo>
                  <a:pt x="14922" y="1389421"/>
                </a:lnTo>
                <a:lnTo>
                  <a:pt x="31075" y="1400335"/>
                </a:lnTo>
                <a:lnTo>
                  <a:pt x="50799" y="1404343"/>
                </a:lnTo>
                <a:lnTo>
                  <a:pt x="3938791" y="1404343"/>
                </a:lnTo>
                <a:lnTo>
                  <a:pt x="3958516" y="1400335"/>
                </a:lnTo>
                <a:lnTo>
                  <a:pt x="3974669" y="1389421"/>
                </a:lnTo>
                <a:lnTo>
                  <a:pt x="3985583" y="1373268"/>
                </a:lnTo>
                <a:lnTo>
                  <a:pt x="3989591" y="1353544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547137"/>
            <a:ext cx="0" cy="1504950"/>
          </a:xfrm>
          <a:custGeom>
            <a:avLst/>
            <a:gdLst/>
            <a:ahLst/>
            <a:cxnLst/>
            <a:rect l="l" t="t" r="r" b="b"/>
            <a:pathLst>
              <a:path h="1504950">
                <a:moveTo>
                  <a:pt x="0" y="150436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5344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5217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5090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48998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726084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070229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58645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463296"/>
            <a:ext cx="3802379" cy="1517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CTRL-C</a:t>
            </a:r>
            <a:r>
              <a:rPr sz="105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CTRL-Z</a:t>
            </a:r>
            <a:endParaRPr sz="1050" dirty="0">
              <a:latin typeface="Courier New"/>
              <a:cs typeface="Courier New"/>
            </a:endParaRPr>
          </a:p>
          <a:p>
            <a:pPr marL="289560" marR="5080">
              <a:lnSpc>
                <a:spcPct val="102699"/>
              </a:lnSpc>
              <a:spcBef>
                <a:spcPts val="235"/>
              </a:spcBef>
            </a:pPr>
            <a:r>
              <a:rPr sz="1050" spc="-5" dirty="0">
                <a:latin typeface="Arial"/>
                <a:cs typeface="Arial"/>
              </a:rPr>
              <a:t>The easiest </a:t>
            </a:r>
            <a:r>
              <a:rPr sz="1050" spc="-25" dirty="0">
                <a:latin typeface="Arial"/>
                <a:cs typeface="Arial"/>
              </a:rPr>
              <a:t>way </a:t>
            </a:r>
            <a:r>
              <a:rPr sz="1050" spc="-5" dirty="0">
                <a:latin typeface="Arial"/>
                <a:cs typeface="Arial"/>
              </a:rPr>
              <a:t>to send a signal to a </a:t>
            </a:r>
            <a:r>
              <a:rPr sz="1050" spc="-10" dirty="0">
                <a:latin typeface="Arial"/>
                <a:cs typeface="Arial"/>
              </a:rPr>
              <a:t>foreground </a:t>
            </a:r>
            <a:r>
              <a:rPr sz="1050" spc="-5" dirty="0">
                <a:latin typeface="Arial"/>
                <a:cs typeface="Arial"/>
              </a:rPr>
              <a:t>process  is to press </a:t>
            </a:r>
            <a:r>
              <a:rPr sz="1050" spc="-10" dirty="0">
                <a:latin typeface="Courier New"/>
                <a:cs typeface="Courier New"/>
              </a:rPr>
              <a:t>CTRL-C</a:t>
            </a:r>
            <a:r>
              <a:rPr sz="1050" spc="-3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or </a:t>
            </a:r>
            <a:r>
              <a:rPr sz="1050" spc="-5" dirty="0">
                <a:latin typeface="Courier New"/>
                <a:cs typeface="Courier New"/>
              </a:rPr>
              <a:t>CTRL-Z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289560" marR="368935" algn="just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By pressing </a:t>
            </a:r>
            <a:r>
              <a:rPr sz="1050" spc="-5" dirty="0">
                <a:latin typeface="Courier New"/>
                <a:cs typeface="Courier New"/>
              </a:rPr>
              <a:t>CTRL-C</a:t>
            </a:r>
            <a:r>
              <a:rPr sz="1050" spc="-5" dirty="0">
                <a:latin typeface="Arial"/>
                <a:cs typeface="Arial"/>
              </a:rPr>
              <a:t>, a signal </a:t>
            </a:r>
            <a:r>
              <a:rPr sz="1050" b="1" spc="-10" dirty="0">
                <a:highlight>
                  <a:srgbClr val="FFFF00"/>
                </a:highlight>
                <a:latin typeface="Courier New"/>
                <a:cs typeface="Courier New"/>
              </a:rPr>
              <a:t>SIGINT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sent to all  processes in the current </a:t>
            </a:r>
            <a:r>
              <a:rPr sz="1050" spc="-10" dirty="0">
                <a:latin typeface="Arial"/>
                <a:cs typeface="Arial"/>
              </a:rPr>
              <a:t>foreground </a:t>
            </a:r>
            <a:r>
              <a:rPr sz="1050" spc="-15" dirty="0">
                <a:latin typeface="Arial"/>
                <a:cs typeface="Arial"/>
              </a:rPr>
              <a:t>job. </a:t>
            </a:r>
            <a:r>
              <a:rPr sz="1050" spc="-5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default, 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SIGINT</a:t>
            </a:r>
            <a:r>
              <a:rPr sz="1050" spc="-31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terminates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 dirty="0">
              <a:latin typeface="Arial"/>
              <a:cs typeface="Arial"/>
            </a:endParaRPr>
          </a:p>
          <a:p>
            <a:pPr marL="289560" marR="368935" algn="just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By pressing </a:t>
            </a:r>
            <a:r>
              <a:rPr sz="1050" spc="-5" dirty="0">
                <a:latin typeface="Courier New"/>
                <a:cs typeface="Courier New"/>
              </a:rPr>
              <a:t>CTRL-Z</a:t>
            </a:r>
            <a:r>
              <a:rPr sz="1050" spc="-5" dirty="0">
                <a:latin typeface="Arial"/>
                <a:cs typeface="Arial"/>
              </a:rPr>
              <a:t>, a signal </a:t>
            </a:r>
            <a:r>
              <a:rPr sz="1050" b="1" spc="-10" dirty="0">
                <a:highlight>
                  <a:srgbClr val="FFFF00"/>
                </a:highlight>
                <a:latin typeface="Courier New"/>
                <a:cs typeface="Courier New"/>
              </a:rPr>
              <a:t>SIGSTP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sent to all  processes in the current </a:t>
            </a:r>
            <a:r>
              <a:rPr sz="1050" spc="-10" dirty="0">
                <a:latin typeface="Arial"/>
                <a:cs typeface="Arial"/>
              </a:rPr>
              <a:t>foreground </a:t>
            </a:r>
            <a:r>
              <a:rPr sz="1050" spc="-15" dirty="0">
                <a:latin typeface="Arial"/>
                <a:cs typeface="Arial"/>
              </a:rPr>
              <a:t>job. </a:t>
            </a:r>
            <a:r>
              <a:rPr sz="1050" spc="-5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default, 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SIGSTP</a:t>
            </a:r>
            <a:r>
              <a:rPr sz="1050" spc="-34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suspends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659F2DA-1036-47DC-A4DC-099531B5B9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2226</Words>
  <Application>Microsoft Office PowerPoint</Application>
  <PresentationFormat>Custom</PresentationFormat>
  <Paragraphs>473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Tahoma</vt:lpstr>
      <vt:lpstr>Times New Roman</vt:lpstr>
      <vt:lpstr>Office Theme</vt:lpstr>
      <vt:lpstr>COMP-2560 System Programming:  Signals I</vt:lpstr>
      <vt:lpstr>Content</vt:lpstr>
      <vt:lpstr>Signals</vt:lpstr>
      <vt:lpstr>PowerPoint Presentation</vt:lpstr>
      <vt:lpstr>PowerPoint Presentation</vt:lpstr>
      <vt:lpstr>PowerPoint Presentation</vt:lpstr>
      <vt:lpstr>A list of signals... (always use the name, not the value in your program)</vt:lpstr>
      <vt:lpstr>A list of signals (Cont’d) CAUTION: the values are platform dependent</vt:lpstr>
      <vt:lpstr>PowerPoint Presentation</vt:lpstr>
      <vt:lpstr>SIGALRM</vt:lpstr>
      <vt:lpstr>Example (alarm.c)</vt:lpstr>
      <vt:lpstr>alarm() and fork() (alarm2.c)</vt:lpstr>
      <vt:lpstr>Output of the previous example</vt:lpstr>
      <vt:lpstr>alarm() and exec()(alarm3.c, donothing.c)</vt:lpstr>
      <vt:lpstr>PowerPoint Presentation</vt:lpstr>
      <vt:lpstr>Handling signals </vt:lpstr>
      <vt:lpstr>About the prototype of signal()</vt:lpstr>
      <vt:lpstr>Example: ignoring CTRL-C and CTR-Z(ctrl_cz.c)</vt:lpstr>
      <vt:lpstr>Example 1: replacing a default handler by our own  one-time handler (alarm_handler.c)</vt:lpstr>
      <vt:lpstr>Example 1: replacing a default handler by our own  one-time handler (alarm_handler.c)</vt:lpstr>
      <vt:lpstr>Example 2: replacing a default handler by our own</vt:lpstr>
      <vt:lpstr>Example 2: replacing a default handler by our own</vt:lpstr>
      <vt:lpstr>signal() and fork() signal_fork.c</vt:lpstr>
      <vt:lpstr>signal() and exec()</vt:lpstr>
      <vt:lpstr>Stacked vs. non stacked signals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Signals I</dc:title>
  <dc:subject>Signals I</dc:subject>
  <dc:creator>by Dr. B. Boufama</dc:creator>
  <cp:lastModifiedBy>Abedalrhman Alkhateeb</cp:lastModifiedBy>
  <cp:revision>62</cp:revision>
  <dcterms:created xsi:type="dcterms:W3CDTF">2019-09-06T21:28:09Z</dcterms:created>
  <dcterms:modified xsi:type="dcterms:W3CDTF">2021-03-06T15:23:50Z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2006-10-23T00:00:00Z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2006-10-23T00:00:00Z</vt:filetime>
  </property>
</Properties>
</file>