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861" y="-1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CA20-93C4-46D0-BF63-DCB64BBFAD74}" type="datetimeFigureOut">
              <a:rPr lang="en-CA" smtClean="0"/>
              <a:t>2021-03-06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69739-F0CB-4B6A-8C14-8D0A836D25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3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88360" y="322482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087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8654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9031" y="323494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5"/>
                </a:moveTo>
                <a:lnTo>
                  <a:pt x="43018" y="30365"/>
                </a:lnTo>
                <a:lnTo>
                  <a:pt x="43018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9523" y="3224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79"/>
                </a:lnTo>
                <a:lnTo>
                  <a:pt x="33019" y="30479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59683" y="32145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59"/>
                </a:moveTo>
                <a:lnTo>
                  <a:pt x="0" y="0"/>
                </a:lnTo>
                <a:lnTo>
                  <a:pt x="43179" y="0"/>
                </a:lnTo>
                <a:lnTo>
                  <a:pt x="43179" y="30480"/>
                </a:lnTo>
                <a:lnTo>
                  <a:pt x="33019" y="3048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58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53663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31882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429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720782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19182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31882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619182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631882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6314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99014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9014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101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987914" y="32208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886314" y="32526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899014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1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3433" y="32145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66133" y="32272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166133" y="32399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140733" y="32526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6133" y="326530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51032" y="324498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1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23968" y="321849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15182" y="0"/>
                </a:moveTo>
                <a:lnTo>
                  <a:pt x="23609" y="0"/>
                </a:lnTo>
                <a:lnTo>
                  <a:pt x="30365" y="6756"/>
                </a:lnTo>
                <a:lnTo>
                  <a:pt x="30365" y="15182"/>
                </a:lnTo>
                <a:lnTo>
                  <a:pt x="30365" y="23609"/>
                </a:lnTo>
                <a:lnTo>
                  <a:pt x="23609" y="30365"/>
                </a:lnTo>
                <a:lnTo>
                  <a:pt x="15182" y="30365"/>
                </a:lnTo>
                <a:lnTo>
                  <a:pt x="6756" y="30365"/>
                </a:lnTo>
                <a:lnTo>
                  <a:pt x="0" y="23609"/>
                </a:lnTo>
                <a:lnTo>
                  <a:pt x="0" y="15182"/>
                </a:lnTo>
                <a:lnTo>
                  <a:pt x="0" y="6756"/>
                </a:lnTo>
                <a:lnTo>
                  <a:pt x="6756" y="0"/>
                </a:lnTo>
                <a:lnTo>
                  <a:pt x="15182" y="0"/>
                </a:lnTo>
                <a:close/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3443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91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4496752" y="32145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5"/>
                </a:lnTo>
                <a:lnTo>
                  <a:pt x="7461" y="43338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532312" y="3232289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59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0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170" y="857394"/>
            <a:ext cx="2443759" cy="48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62" y="1643176"/>
            <a:ext cx="2236774" cy="1154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5810"/>
            <a:ext cx="106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49958" y="3325823"/>
            <a:ext cx="358775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8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9507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1361820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1349121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1399921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845623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896423"/>
            <a:ext cx="50799" cy="465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839487"/>
            <a:ext cx="3989704" cy="573405"/>
          </a:xfrm>
          <a:custGeom>
            <a:avLst/>
            <a:gdLst/>
            <a:ahLst/>
            <a:cxnLst/>
            <a:rect l="l" t="t" r="r" b="b"/>
            <a:pathLst>
              <a:path w="3989704" h="573405">
                <a:moveTo>
                  <a:pt x="3989591" y="0"/>
                </a:moveTo>
                <a:lnTo>
                  <a:pt x="0" y="0"/>
                </a:lnTo>
                <a:lnTo>
                  <a:pt x="0" y="522334"/>
                </a:lnTo>
                <a:lnTo>
                  <a:pt x="4008" y="542058"/>
                </a:lnTo>
                <a:lnTo>
                  <a:pt x="14922" y="558211"/>
                </a:lnTo>
                <a:lnTo>
                  <a:pt x="31075" y="569125"/>
                </a:lnTo>
                <a:lnTo>
                  <a:pt x="50799" y="573133"/>
                </a:lnTo>
                <a:lnTo>
                  <a:pt x="3938791" y="573133"/>
                </a:lnTo>
                <a:lnTo>
                  <a:pt x="3958516" y="569125"/>
                </a:lnTo>
                <a:lnTo>
                  <a:pt x="3974669" y="558211"/>
                </a:lnTo>
                <a:lnTo>
                  <a:pt x="3985583" y="542058"/>
                </a:lnTo>
                <a:lnTo>
                  <a:pt x="3989591" y="522334"/>
                </a:lnTo>
                <a:lnTo>
                  <a:pt x="3989591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83723"/>
            <a:ext cx="0" cy="497205"/>
          </a:xfrm>
          <a:custGeom>
            <a:avLst/>
            <a:gdLst/>
            <a:ahLst/>
            <a:cxnLst/>
            <a:rect l="l" t="t" r="r" b="b"/>
            <a:pathLst>
              <a:path h="497205">
                <a:moveTo>
                  <a:pt x="0" y="49714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710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8583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8456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82657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76250" y="857394"/>
            <a:ext cx="3822425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5819" marR="5080" indent="-833755" algn="l">
              <a:lnSpc>
                <a:spcPct val="106700"/>
              </a:lnSpc>
            </a:pPr>
            <a:r>
              <a:rPr lang="en-CA" spc="15" dirty="0"/>
              <a:t>                  COMP-2560</a:t>
            </a:r>
            <a:r>
              <a:rPr spc="15" dirty="0"/>
              <a:t> System</a:t>
            </a:r>
            <a:r>
              <a:rPr lang="en-US" spc="-55" dirty="0"/>
              <a:t/>
            </a:r>
            <a:br>
              <a:rPr lang="en-US" spc="-55" dirty="0"/>
            </a:br>
            <a:r>
              <a:rPr spc="15" dirty="0"/>
              <a:t>Programming:  Signals</a:t>
            </a:r>
            <a:r>
              <a:rPr spc="-80" dirty="0"/>
              <a:t> </a:t>
            </a:r>
            <a:r>
              <a:rPr lang="en-US" spc="-80" dirty="0"/>
              <a:t> </a:t>
            </a:r>
            <a:r>
              <a:rPr spc="5" dirty="0"/>
              <a:t>II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662" y="1643176"/>
            <a:ext cx="2235200" cy="980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5" dirty="0">
                <a:latin typeface="Arial"/>
                <a:cs typeface="Arial"/>
              </a:rPr>
              <a:t>Courtesy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Dr. </a:t>
            </a:r>
            <a:r>
              <a:rPr sz="1000" spc="-15" dirty="0">
                <a:latin typeface="Arial"/>
                <a:cs typeface="Arial"/>
              </a:rPr>
              <a:t>B.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Boufama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1300" dirty="0">
                <a:latin typeface="Times New Roman"/>
                <a:cs typeface="Times New Roman"/>
              </a:rPr>
              <a:t>           </a:t>
            </a:r>
            <a:r>
              <a:rPr lang="en-US" sz="900" dirty="0">
                <a:latin typeface="Times New Roman"/>
                <a:cs typeface="Times New Roman"/>
              </a:rPr>
              <a:t>modified by </a:t>
            </a:r>
            <a:r>
              <a:rPr lang="en-US" sz="900" dirty="0" smtClean="0">
                <a:latin typeface="Times New Roman"/>
                <a:cs typeface="Times New Roman"/>
              </a:rPr>
              <a:t>Dr. Dan </a:t>
            </a:r>
            <a:r>
              <a:rPr lang="en-US" sz="900" dirty="0">
                <a:latin typeface="Times New Roman"/>
                <a:cs typeface="Times New Roman"/>
              </a:rPr>
              <a:t>Wu</a:t>
            </a:r>
            <a:endParaRPr sz="900" dirty="0">
              <a:latin typeface="Times New Roman"/>
              <a:cs typeface="Times New Roman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endParaRPr lang="en-US" sz="800" spc="-5" dirty="0">
              <a:latin typeface="Arial"/>
              <a:cs typeface="Arial"/>
            </a:endParaRPr>
          </a:p>
          <a:p>
            <a:pPr marL="475615" marR="467995" algn="ctr">
              <a:lnSpc>
                <a:spcPts val="950"/>
              </a:lnSpc>
              <a:spcBef>
                <a:spcPts val="5"/>
              </a:spcBef>
            </a:pPr>
            <a:r>
              <a:rPr sz="800" spc="-5" dirty="0">
                <a:latin typeface="Arial"/>
                <a:cs typeface="Arial"/>
              </a:rPr>
              <a:t>School of Computer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Science  University of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Windsor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0"/>
              </a:lnSpc>
            </a:pPr>
            <a:r>
              <a:rPr sz="800" spc="-5" dirty="0">
                <a:latin typeface="Arial"/>
                <a:cs typeface="Arial"/>
              </a:rPr>
              <a:t>–</a:t>
            </a:r>
            <a:endParaRPr sz="800" dirty="0">
              <a:latin typeface="Arial"/>
              <a:cs typeface="Arial"/>
            </a:endParaRPr>
          </a:p>
          <a:p>
            <a:pPr marL="12700" marR="5080" algn="ctr">
              <a:lnSpc>
                <a:spcPts val="950"/>
              </a:lnSpc>
              <a:spcBef>
                <a:spcPts val="30"/>
              </a:spcBef>
            </a:pPr>
            <a:r>
              <a:rPr sz="800" dirty="0">
                <a:latin typeface="Arial"/>
                <a:cs typeface="Arial"/>
              </a:rPr>
              <a:t>Instructor: </a:t>
            </a:r>
            <a:r>
              <a:rPr sz="800" spc="-15" dirty="0">
                <a:latin typeface="Arial"/>
                <a:cs typeface="Arial"/>
              </a:rPr>
              <a:t>Dr. </a:t>
            </a:r>
            <a:r>
              <a:rPr lang="en-US" sz="800" spc="-15" dirty="0" smtClean="0">
                <a:latin typeface="Arial"/>
                <a:cs typeface="Arial"/>
              </a:rPr>
              <a:t>Abed Alkhateeb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59395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4BBAE02-8F44-4486-B4D6-6161736615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845261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6338"/>
                </a:lnTo>
                <a:lnTo>
                  <a:pt x="3989591" y="19633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8941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3078568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3065869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3116669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89500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0300"/>
            <a:ext cx="50799" cy="2138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073234"/>
            <a:ext cx="3989704" cy="2056130"/>
          </a:xfrm>
          <a:custGeom>
            <a:avLst/>
            <a:gdLst/>
            <a:ahLst/>
            <a:cxnLst/>
            <a:rect l="l" t="t" r="r" b="b"/>
            <a:pathLst>
              <a:path w="3989704" h="2056130">
                <a:moveTo>
                  <a:pt x="3989591" y="0"/>
                </a:moveTo>
                <a:lnTo>
                  <a:pt x="0" y="0"/>
                </a:lnTo>
                <a:lnTo>
                  <a:pt x="0" y="2005335"/>
                </a:lnTo>
                <a:lnTo>
                  <a:pt x="4008" y="2025059"/>
                </a:lnTo>
                <a:lnTo>
                  <a:pt x="14922" y="2041212"/>
                </a:lnTo>
                <a:lnTo>
                  <a:pt x="31075" y="2052126"/>
                </a:lnTo>
                <a:lnTo>
                  <a:pt x="50799" y="2056134"/>
                </a:lnTo>
                <a:lnTo>
                  <a:pt x="3938791" y="2056134"/>
                </a:lnTo>
                <a:lnTo>
                  <a:pt x="3958516" y="2052126"/>
                </a:lnTo>
                <a:lnTo>
                  <a:pt x="3974669" y="2041212"/>
                </a:lnTo>
                <a:lnTo>
                  <a:pt x="3985583" y="2025059"/>
                </a:lnTo>
                <a:lnTo>
                  <a:pt x="3989591" y="2005335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27600"/>
            <a:ext cx="0" cy="2170430"/>
          </a:xfrm>
          <a:custGeom>
            <a:avLst/>
            <a:gdLst/>
            <a:ahLst/>
            <a:cxnLst/>
            <a:rect l="l" t="t" r="r" b="b"/>
            <a:pathLst>
              <a:path h="2170430">
                <a:moveTo>
                  <a:pt x="0" y="2170017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149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022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895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70451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948" y="440448"/>
            <a:ext cx="3321050" cy="268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Parent-Child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synchronization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1400">
              <a:latin typeface="Arial"/>
              <a:cs typeface="Arial"/>
            </a:endParaRPr>
          </a:p>
          <a:p>
            <a:pPr marL="213995" marR="1188720">
              <a:lnSpc>
                <a:spcPct val="112400"/>
              </a:lnSpc>
              <a:spcBef>
                <a:spcPts val="134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Output of 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previous program  </a:t>
            </a:r>
            <a:r>
              <a:rPr sz="1050" spc="-10" dirty="0">
                <a:latin typeface="Courier New"/>
                <a:cs typeface="Courier New"/>
              </a:rPr>
              <a:t>Parent is running  Switching</a:t>
            </a:r>
            <a:endParaRPr sz="1050">
              <a:latin typeface="Courier New"/>
              <a:cs typeface="Courier New"/>
            </a:endParaRPr>
          </a:p>
          <a:p>
            <a:pPr marL="213995" marR="176911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Child is running  Switching</a:t>
            </a:r>
            <a:endParaRPr sz="1050">
              <a:latin typeface="Courier New"/>
              <a:cs typeface="Courier New"/>
            </a:endParaRPr>
          </a:p>
          <a:p>
            <a:pPr marL="213995" marR="168592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Parent is running  Switching</a:t>
            </a:r>
            <a:endParaRPr sz="1050">
              <a:latin typeface="Courier New"/>
              <a:cs typeface="Courier New"/>
            </a:endParaRPr>
          </a:p>
          <a:p>
            <a:pPr marL="213995" marR="1769110">
              <a:lnSpc>
                <a:spcPct val="102699"/>
              </a:lnSpc>
            </a:pPr>
            <a:r>
              <a:rPr sz="1050" spc="-10" dirty="0">
                <a:latin typeface="Courier New"/>
                <a:cs typeface="Courier New"/>
              </a:rPr>
              <a:t>Child is running  Switching</a:t>
            </a:r>
            <a:endParaRPr sz="1050">
              <a:latin typeface="Courier New"/>
              <a:cs typeface="Courier New"/>
            </a:endParaRPr>
          </a:p>
          <a:p>
            <a:pPr marL="213995" marR="1685925">
              <a:lnSpc>
                <a:spcPct val="1026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Parent is running  Switching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Child is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running</a:t>
            </a:r>
            <a:endParaRPr sz="105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...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4B36935-8C77-464A-96C2-817C99C44D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411685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non-blocking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wait()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(</a:t>
            </a:r>
            <a:r>
              <a:rPr lang="en-US"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nbwait.c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38378"/>
            <a:ext cx="2052002" cy="236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&lt;stdio.h&gt;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&lt;stdlib.h&gt;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&lt;unistd.h&gt;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&lt;signal.h&gt;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#include</a:t>
            </a:r>
            <a:r>
              <a:rPr sz="550" spc="-6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&lt;sys/wait.h&gt;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96520" marR="763270" indent="-84455">
              <a:lnSpc>
                <a:spcPct val="104099"/>
              </a:lnSpc>
              <a:spcBef>
                <a:spcPts val="5"/>
              </a:spcBef>
            </a:pPr>
            <a:r>
              <a:rPr sz="550" dirty="0">
                <a:latin typeface="Courier New"/>
                <a:cs typeface="Courier New"/>
              </a:rPr>
              <a:t>void childDeath(int</a:t>
            </a:r>
            <a:r>
              <a:rPr sz="550" spc="-5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dummy){  pid_t</a:t>
            </a:r>
            <a:r>
              <a:rPr sz="550" spc="-8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pid;</a:t>
            </a: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int</a:t>
            </a:r>
            <a:r>
              <a:rPr sz="550" spc="-8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status;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pid =</a:t>
            </a:r>
            <a:r>
              <a:rPr sz="550" spc="-7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wait(&amp;status);</a:t>
            </a: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printf("Child %d has terminated\n",</a:t>
            </a:r>
            <a:r>
              <a:rPr sz="550" spc="-3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pid);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96520" marR="510540" indent="-84455">
              <a:lnSpc>
                <a:spcPts val="590"/>
              </a:lnSpc>
              <a:spcBef>
                <a:spcPts val="5"/>
              </a:spcBef>
            </a:pPr>
            <a:r>
              <a:rPr sz="825" baseline="10101" dirty="0">
                <a:latin typeface="Courier New"/>
                <a:cs typeface="Courier New"/>
              </a:rPr>
              <a:t>int main(int argc, char</a:t>
            </a:r>
            <a:r>
              <a:rPr sz="825" spc="-75" baseline="10101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*</a:t>
            </a:r>
            <a:r>
              <a:rPr sz="825" baseline="10101" dirty="0">
                <a:latin typeface="Courier New"/>
                <a:cs typeface="Courier New"/>
              </a:rPr>
              <a:t>argv[]){  </a:t>
            </a:r>
            <a:r>
              <a:rPr sz="550" dirty="0">
                <a:latin typeface="Courier New"/>
                <a:cs typeface="Courier New"/>
              </a:rPr>
              <a:t>pid_t</a:t>
            </a:r>
            <a:r>
              <a:rPr sz="550" spc="-8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pid;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550" dirty="0">
                <a:latin typeface="Courier New"/>
                <a:cs typeface="Courier New"/>
              </a:rPr>
              <a:t>while(1){</a:t>
            </a:r>
          </a:p>
          <a:p>
            <a:pPr marL="180975" marR="552450">
              <a:lnSpc>
                <a:spcPct val="104099"/>
              </a:lnSpc>
            </a:pPr>
            <a:r>
              <a:rPr sz="550" dirty="0">
                <a:latin typeface="Courier New"/>
                <a:cs typeface="Courier New"/>
              </a:rPr>
              <a:t>signal(SIGCHLD,</a:t>
            </a:r>
            <a:r>
              <a:rPr sz="550" spc="-50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childDeath);  if((pid=fork())==0){</a:t>
            </a:r>
          </a:p>
          <a:p>
            <a:pPr marL="265430" marR="847725">
              <a:lnSpc>
                <a:spcPct val="104099"/>
              </a:lnSpc>
            </a:pPr>
            <a:r>
              <a:rPr sz="550" dirty="0">
                <a:latin typeface="Courier New"/>
                <a:cs typeface="Courier New"/>
              </a:rPr>
              <a:t>sleep(random()%20);  exit(0);</a:t>
            </a:r>
          </a:p>
          <a:p>
            <a:pPr marL="180975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 marL="180975" marR="5080">
              <a:lnSpc>
                <a:spcPct val="104099"/>
              </a:lnSpc>
            </a:pPr>
            <a:r>
              <a:rPr sz="550" dirty="0">
                <a:latin typeface="Courier New"/>
                <a:cs typeface="Courier New"/>
              </a:rPr>
              <a:t>printf("Created a child, pid=%d\n",</a:t>
            </a:r>
            <a:r>
              <a:rPr sz="550" spc="-35" dirty="0">
                <a:latin typeface="Courier New"/>
                <a:cs typeface="Courier New"/>
              </a:rPr>
              <a:t> </a:t>
            </a:r>
            <a:r>
              <a:rPr sz="550" dirty="0">
                <a:latin typeface="Courier New"/>
                <a:cs typeface="Courier New"/>
              </a:rPr>
              <a:t>pid);  sleep(2);</a:t>
            </a: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345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44770CA-4430-441B-841F-2D2C6AF1A7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3934C-2ADB-424D-9401-24FFD1AF2624}"/>
              </a:ext>
            </a:extLst>
          </p:cNvPr>
          <p:cNvSpPr txBox="1"/>
          <p:nvPr/>
        </p:nvSpPr>
        <p:spPr>
          <a:xfrm>
            <a:off x="2686050" y="142557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SIGCHLD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06065"/>
            <a:ext cx="88201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groups: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review 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Control</a:t>
            </a:r>
            <a:r>
              <a:rPr sz="600" b="1" spc="-7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845261"/>
            <a:ext cx="3989704" cy="194945"/>
          </a:xfrm>
          <a:custGeom>
            <a:avLst/>
            <a:gdLst/>
            <a:ahLst/>
            <a:cxnLst/>
            <a:rect l="l" t="t" r="r" b="b"/>
            <a:pathLst>
              <a:path w="3989704" h="194944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4328"/>
                </a:lnTo>
                <a:lnTo>
                  <a:pt x="3989591" y="19432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026934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2436126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2423427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474226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89503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40303"/>
            <a:ext cx="50799" cy="14958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071226"/>
            <a:ext cx="3989704" cy="1952858"/>
          </a:xfrm>
          <a:custGeom>
            <a:avLst/>
            <a:gdLst/>
            <a:ahLst/>
            <a:cxnLst/>
            <a:rect l="l" t="t" r="r" b="b"/>
            <a:pathLst>
              <a:path w="3989704" h="1416050">
                <a:moveTo>
                  <a:pt x="3989591" y="0"/>
                </a:moveTo>
                <a:lnTo>
                  <a:pt x="0" y="0"/>
                </a:lnTo>
                <a:lnTo>
                  <a:pt x="0" y="1364900"/>
                </a:lnTo>
                <a:lnTo>
                  <a:pt x="4008" y="1384624"/>
                </a:lnTo>
                <a:lnTo>
                  <a:pt x="14922" y="1400777"/>
                </a:lnTo>
                <a:lnTo>
                  <a:pt x="31075" y="1411691"/>
                </a:lnTo>
                <a:lnTo>
                  <a:pt x="50799" y="1415700"/>
                </a:lnTo>
                <a:lnTo>
                  <a:pt x="3938791" y="1415699"/>
                </a:lnTo>
                <a:lnTo>
                  <a:pt x="3958516" y="1411691"/>
                </a:lnTo>
                <a:lnTo>
                  <a:pt x="3974669" y="1400777"/>
                </a:lnTo>
                <a:lnTo>
                  <a:pt x="3985583" y="1384624"/>
                </a:lnTo>
                <a:lnTo>
                  <a:pt x="3989591" y="1364900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27603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152757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149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9022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895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87045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328420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50049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67257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016722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948" y="440448"/>
            <a:ext cx="4040504" cy="2474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12010" algn="ctr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groups: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endParaRPr sz="140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495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groups:</a:t>
            </a:r>
            <a:r>
              <a:rPr sz="10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endParaRPr sz="1050" dirty="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365"/>
              </a:spcBef>
            </a:pPr>
            <a:r>
              <a:rPr sz="1050" spc="-5" dirty="0">
                <a:latin typeface="Arial"/>
                <a:cs typeface="Arial"/>
              </a:rPr>
              <a:t>Unix </a:t>
            </a:r>
            <a:r>
              <a:rPr sz="1050" spc="-10" dirty="0">
                <a:latin typeface="Arial"/>
                <a:cs typeface="Arial"/>
              </a:rPr>
              <a:t>organizes </a:t>
            </a:r>
            <a:r>
              <a:rPr sz="1050" spc="-5" dirty="0">
                <a:latin typeface="Arial"/>
                <a:cs typeface="Arial"/>
              </a:rPr>
              <a:t>processes as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f</a:t>
            </a:r>
            <a:r>
              <a:rPr lang="en-CA" sz="1050" spc="-15" dirty="0">
                <a:latin typeface="Arial"/>
                <a:cs typeface="Arial"/>
              </a:rPr>
              <a:t>o</a:t>
            </a:r>
            <a:r>
              <a:rPr sz="1050" spc="-15" dirty="0" err="1">
                <a:latin typeface="Arial"/>
                <a:cs typeface="Arial"/>
              </a:rPr>
              <a:t>llows</a:t>
            </a:r>
            <a:r>
              <a:rPr sz="1050" spc="-15" dirty="0">
                <a:latin typeface="Arial"/>
                <a:cs typeface="Arial"/>
              </a:rPr>
              <a:t>:</a:t>
            </a:r>
            <a:endParaRPr sz="1050" dirty="0">
              <a:latin typeface="Arial"/>
              <a:cs typeface="Arial"/>
            </a:endParaRPr>
          </a:p>
          <a:p>
            <a:pPr marL="490855" marR="379095">
              <a:lnSpc>
                <a:spcPct val="102699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Every process is a </a:t>
            </a:r>
            <a:r>
              <a:rPr sz="1050" spc="-10" dirty="0">
                <a:latin typeface="Arial"/>
                <a:cs typeface="Arial"/>
              </a:rPr>
              <a:t>member </a:t>
            </a:r>
            <a:r>
              <a:rPr sz="1050" spc="-5" dirty="0">
                <a:latin typeface="Arial"/>
                <a:cs typeface="Arial"/>
              </a:rPr>
              <a:t>of a </a:t>
            </a:r>
            <a:r>
              <a:rPr sz="1050" spc="-10" dirty="0">
                <a:latin typeface="Courier New"/>
                <a:cs typeface="Courier New"/>
              </a:rPr>
              <a:t>process </a:t>
            </a:r>
            <a:r>
              <a:rPr sz="1050" spc="-5" dirty="0">
                <a:latin typeface="Courier New"/>
                <a:cs typeface="Courier New"/>
              </a:rPr>
              <a:t>group</a:t>
            </a:r>
            <a:r>
              <a:rPr sz="1050" spc="-5" dirty="0">
                <a:latin typeface="Arial"/>
                <a:cs typeface="Arial"/>
              </a:rPr>
              <a:t>. 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child inherits its </a:t>
            </a:r>
            <a:r>
              <a:rPr sz="1050" spc="-10" dirty="0">
                <a:latin typeface="Courier New"/>
                <a:cs typeface="Courier New"/>
              </a:rPr>
              <a:t>process group </a:t>
            </a:r>
            <a:r>
              <a:rPr sz="1050" spc="-5" dirty="0">
                <a:latin typeface="Arial"/>
                <a:cs typeface="Arial"/>
              </a:rPr>
              <a:t>from its</a:t>
            </a:r>
            <a:r>
              <a:rPr sz="1050" spc="-185" dirty="0">
                <a:latin typeface="Arial"/>
                <a:cs typeface="Arial"/>
              </a:rPr>
              <a:t> </a:t>
            </a:r>
            <a:r>
              <a:rPr lang="en-CA" sz="1050" spc="-18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parent.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When </a:t>
            </a:r>
            <a:r>
              <a:rPr sz="1050" spc="-5" dirty="0">
                <a:latin typeface="Arial"/>
                <a:cs typeface="Arial"/>
              </a:rPr>
              <a:t>a process </a:t>
            </a:r>
            <a:r>
              <a:rPr sz="1050" spc="-10" dirty="0">
                <a:latin typeface="Courier New"/>
                <a:cs typeface="Courier New"/>
              </a:rPr>
              <a:t>exec</a:t>
            </a:r>
            <a:r>
              <a:rPr sz="1050" spc="-10" dirty="0">
                <a:latin typeface="Arial"/>
                <a:cs typeface="Arial"/>
              </a:rPr>
              <a:t>s, </a:t>
            </a:r>
            <a:r>
              <a:rPr sz="1050" spc="-5" dirty="0">
                <a:latin typeface="Arial"/>
                <a:cs typeface="Arial"/>
              </a:rPr>
              <a:t>its </a:t>
            </a:r>
            <a:r>
              <a:rPr sz="1050" spc="-10" dirty="0">
                <a:latin typeface="Courier New"/>
                <a:cs typeface="Courier New"/>
              </a:rPr>
              <a:t>process group </a:t>
            </a:r>
            <a:r>
              <a:rPr sz="1050" spc="-5" dirty="0">
                <a:latin typeface="Arial"/>
                <a:cs typeface="Arial"/>
              </a:rPr>
              <a:t>remains the  </a:t>
            </a:r>
            <a:r>
              <a:rPr sz="1050" spc="-10" dirty="0">
                <a:latin typeface="Arial"/>
                <a:cs typeface="Arial"/>
              </a:rPr>
              <a:t>same.</a:t>
            </a:r>
            <a:endParaRPr sz="1050" dirty="0">
              <a:latin typeface="Arial"/>
              <a:cs typeface="Arial"/>
            </a:endParaRPr>
          </a:p>
          <a:p>
            <a:pPr marL="490855" marR="5334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process </a:t>
            </a:r>
            <a:r>
              <a:rPr sz="1050" spc="-20" dirty="0">
                <a:latin typeface="Arial"/>
                <a:cs typeface="Arial"/>
              </a:rPr>
              <a:t>may </a:t>
            </a:r>
            <a:r>
              <a:rPr sz="1050" spc="-5" dirty="0">
                <a:latin typeface="Arial"/>
                <a:cs typeface="Arial"/>
              </a:rPr>
              <a:t>change its </a:t>
            </a:r>
            <a:r>
              <a:rPr sz="1050" spc="-10" dirty="0">
                <a:latin typeface="Courier New"/>
                <a:cs typeface="Courier New"/>
              </a:rPr>
              <a:t>process group </a:t>
            </a:r>
            <a:r>
              <a:rPr sz="1050" spc="-5" dirty="0">
                <a:latin typeface="Arial"/>
                <a:cs typeface="Arial"/>
              </a:rPr>
              <a:t>to a </a:t>
            </a:r>
            <a:r>
              <a:rPr sz="1050" spc="-15" dirty="0">
                <a:latin typeface="Arial"/>
                <a:cs typeface="Arial"/>
              </a:rPr>
              <a:t>new  value </a:t>
            </a:r>
            <a:r>
              <a:rPr sz="1050" spc="-5" dirty="0">
                <a:latin typeface="Arial"/>
                <a:cs typeface="Arial"/>
              </a:rPr>
              <a:t>using </a:t>
            </a:r>
            <a:r>
              <a:rPr sz="1050" spc="-5" dirty="0">
                <a:latin typeface="Courier New"/>
                <a:cs typeface="Courier New"/>
              </a:rPr>
              <a:t>setpgid()</a:t>
            </a:r>
            <a:r>
              <a:rPr sz="1050" spc="-5" dirty="0">
                <a:latin typeface="Arial"/>
                <a:cs typeface="Arial"/>
              </a:rPr>
              <a:t>. </a:t>
            </a:r>
            <a:r>
              <a:rPr sz="1050" spc="-10" dirty="0">
                <a:latin typeface="Arial"/>
                <a:cs typeface="Arial"/>
              </a:rPr>
              <a:t>See </a:t>
            </a:r>
            <a:r>
              <a:rPr sz="1050" spc="-5" dirty="0">
                <a:latin typeface="Arial"/>
                <a:cs typeface="Arial"/>
              </a:rPr>
              <a:t>lecture on Process Control 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more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details.</a:t>
            </a:r>
            <a:endParaRPr lang="en-CA" sz="1050" spc="-10" dirty="0">
              <a:latin typeface="Arial"/>
              <a:cs typeface="Arial"/>
            </a:endParaRPr>
          </a:p>
          <a:p>
            <a:pPr marL="490855" marR="53340">
              <a:lnSpc>
                <a:spcPct val="102600"/>
              </a:lnSpc>
            </a:pPr>
            <a:endParaRPr lang="en-US" sz="1050" spc="-10" dirty="0">
              <a:latin typeface="Arial"/>
              <a:cs typeface="Arial"/>
            </a:endParaRPr>
          </a:p>
          <a:p>
            <a:pPr marL="490855" marR="53340">
              <a:lnSpc>
                <a:spcPct val="102600"/>
              </a:lnSpc>
            </a:pPr>
            <a:endParaRPr lang="en-US" sz="1050" spc="-10" dirty="0">
              <a:latin typeface="Arial"/>
              <a:cs typeface="Arial"/>
            </a:endParaRPr>
          </a:p>
          <a:p>
            <a:pPr marL="490855" marR="53340">
              <a:lnSpc>
                <a:spcPct val="102600"/>
              </a:lnSpc>
            </a:pPr>
            <a:r>
              <a:rPr lang="en-US" sz="1050" spc="-10" dirty="0">
                <a:latin typeface="Arial"/>
                <a:cs typeface="Arial"/>
              </a:rPr>
              <a:t>(also see “process 3” slide 18-22)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787156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8CA59E9-7690-44B9-B8C2-08E69A0B8C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06065"/>
            <a:ext cx="88201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 groups: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review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845261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071992"/>
            <a:ext cx="101600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059292"/>
            <a:ext cx="114299" cy="114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10092"/>
            <a:ext cx="3837191" cy="6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95827"/>
            <a:ext cx="50799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6627"/>
            <a:ext cx="50799" cy="1125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889691"/>
            <a:ext cx="3989704" cy="1233170"/>
          </a:xfrm>
          <a:custGeom>
            <a:avLst/>
            <a:gdLst/>
            <a:ahLst/>
            <a:cxnLst/>
            <a:rect l="l" t="t" r="r" b="b"/>
            <a:pathLst>
              <a:path w="3989704" h="1233170">
                <a:moveTo>
                  <a:pt x="3989591" y="0"/>
                </a:moveTo>
                <a:lnTo>
                  <a:pt x="0" y="0"/>
                </a:lnTo>
                <a:lnTo>
                  <a:pt x="0" y="1182301"/>
                </a:lnTo>
                <a:lnTo>
                  <a:pt x="4008" y="1202025"/>
                </a:lnTo>
                <a:lnTo>
                  <a:pt x="14922" y="1218178"/>
                </a:lnTo>
                <a:lnTo>
                  <a:pt x="31075" y="1229092"/>
                </a:lnTo>
                <a:lnTo>
                  <a:pt x="50799" y="1233100"/>
                </a:lnTo>
                <a:lnTo>
                  <a:pt x="3938791" y="1233100"/>
                </a:lnTo>
                <a:lnTo>
                  <a:pt x="3958516" y="1229092"/>
                </a:lnTo>
                <a:lnTo>
                  <a:pt x="3974669" y="1218178"/>
                </a:lnTo>
                <a:lnTo>
                  <a:pt x="3985583" y="1202025"/>
                </a:lnTo>
                <a:lnTo>
                  <a:pt x="3989591" y="1182301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33928"/>
            <a:ext cx="0" cy="1157605"/>
          </a:xfrm>
          <a:custGeom>
            <a:avLst/>
            <a:gdLst/>
            <a:ahLst/>
            <a:cxnLst/>
            <a:rect l="l" t="t" r="r" b="b"/>
            <a:pathLst>
              <a:path h="1157605">
                <a:moveTo>
                  <a:pt x="0" y="115711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212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085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9582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76778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007" y="935748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279893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451965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796122"/>
            <a:ext cx="76809" cy="768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5948" y="440448"/>
            <a:ext cx="4072890" cy="1592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lang="en-CA" sz="700" spc="15" dirty="0" err="1">
                <a:solidFill>
                  <a:srgbClr val="FFFFFF"/>
                </a:solidFill>
                <a:latin typeface="Arial"/>
                <a:cs typeface="Arial"/>
              </a:rPr>
              <a:t>ch.</a:t>
            </a:r>
            <a:r>
              <a:rPr lang="en-CA" sz="700" spc="15" dirty="0">
                <a:solidFill>
                  <a:srgbClr val="FFFFFF"/>
                </a:solidFill>
                <a:latin typeface="Arial"/>
                <a:cs typeface="Arial"/>
              </a:rPr>
              <a:t> 9</a:t>
            </a:r>
            <a:r>
              <a:rPr lang="en-CA" sz="14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90855" marR="55245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Every process </a:t>
            </a:r>
            <a:r>
              <a:rPr sz="1050" spc="-20" dirty="0">
                <a:latin typeface="Arial"/>
                <a:cs typeface="Arial"/>
              </a:rPr>
              <a:t>may have </a:t>
            </a:r>
            <a:r>
              <a:rPr sz="1050" spc="-5" dirty="0">
                <a:latin typeface="Arial"/>
                <a:cs typeface="Arial"/>
              </a:rPr>
              <a:t>an associated </a:t>
            </a:r>
            <a:r>
              <a:rPr sz="1050" spc="-10" dirty="0">
                <a:latin typeface="Courier New"/>
                <a:cs typeface="Courier New"/>
              </a:rPr>
              <a:t>control  </a:t>
            </a:r>
            <a:r>
              <a:rPr sz="1050" spc="-5" dirty="0">
                <a:latin typeface="Courier New"/>
                <a:cs typeface="Courier New"/>
              </a:rPr>
              <a:t>terminal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490855" marR="156845" algn="just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child inherits its </a:t>
            </a:r>
            <a:r>
              <a:rPr sz="1050" spc="-10" dirty="0">
                <a:latin typeface="Courier New"/>
                <a:cs typeface="Courier New"/>
              </a:rPr>
              <a:t>control terminal </a:t>
            </a:r>
            <a:r>
              <a:rPr sz="1050" spc="-5" dirty="0">
                <a:latin typeface="Arial"/>
                <a:cs typeface="Arial"/>
              </a:rPr>
              <a:t>from its parent. 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process </a:t>
            </a:r>
            <a:r>
              <a:rPr sz="1050" spc="-5" dirty="0">
                <a:latin typeface="Courier New"/>
                <a:cs typeface="Courier New"/>
              </a:rPr>
              <a:t>execs</a:t>
            </a:r>
            <a:r>
              <a:rPr sz="1050" spc="-5" dirty="0">
                <a:latin typeface="Arial"/>
                <a:cs typeface="Arial"/>
              </a:rPr>
              <a:t>, its </a:t>
            </a:r>
            <a:r>
              <a:rPr sz="1050" spc="-10" dirty="0">
                <a:latin typeface="Courier New"/>
                <a:cs typeface="Courier New"/>
              </a:rPr>
              <a:t>control terminal </a:t>
            </a:r>
            <a:r>
              <a:rPr sz="1050" spc="-5" dirty="0">
                <a:latin typeface="Arial"/>
                <a:cs typeface="Arial"/>
              </a:rPr>
              <a:t>remains the  </a:t>
            </a:r>
            <a:r>
              <a:rPr sz="1050" spc="-10" dirty="0">
                <a:latin typeface="Arial"/>
                <a:cs typeface="Arial"/>
              </a:rPr>
              <a:t>same.</a:t>
            </a:r>
            <a:endParaRPr sz="1050" dirty="0">
              <a:latin typeface="Arial"/>
              <a:cs typeface="Arial"/>
            </a:endParaRPr>
          </a:p>
          <a:p>
            <a:pPr marL="490855" marR="508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Every terminal is associated with a </a:t>
            </a:r>
            <a:r>
              <a:rPr sz="1050" spc="-10" dirty="0">
                <a:latin typeface="Courier New"/>
                <a:cs typeface="Courier New"/>
              </a:rPr>
              <a:t>control </a:t>
            </a:r>
            <a:r>
              <a:rPr sz="1050" spc="-5" dirty="0">
                <a:latin typeface="Courier New"/>
                <a:cs typeface="Courier New"/>
              </a:rPr>
              <a:t>process</a:t>
            </a:r>
            <a:r>
              <a:rPr sz="1050" spc="-5" dirty="0">
                <a:latin typeface="Arial"/>
                <a:cs typeface="Arial"/>
              </a:rPr>
              <a:t>, a  piece of </a:t>
            </a:r>
            <a:r>
              <a:rPr sz="1050" spc="-10" dirty="0">
                <a:latin typeface="Arial"/>
                <a:cs typeface="Arial"/>
              </a:rPr>
              <a:t>software </a:t>
            </a:r>
            <a:r>
              <a:rPr sz="1050" spc="-5" dirty="0">
                <a:latin typeface="Arial"/>
                <a:cs typeface="Arial"/>
              </a:rPr>
              <a:t>that </a:t>
            </a:r>
            <a:r>
              <a:rPr sz="1050" spc="-10" dirty="0">
                <a:latin typeface="Arial"/>
                <a:cs typeface="Arial"/>
              </a:rPr>
              <a:t>manages </a:t>
            </a:r>
            <a:r>
              <a:rPr sz="1050" spc="-5" dirty="0">
                <a:latin typeface="Arial"/>
                <a:cs typeface="Arial"/>
              </a:rPr>
              <a:t>the</a:t>
            </a:r>
            <a:r>
              <a:rPr sz="1050" spc="10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terminal.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755077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E2276A8-0462-45E6-9BF2-7731B2C746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06065"/>
            <a:ext cx="88201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 groups: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review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440448"/>
            <a:ext cx="251079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shell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terminals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01" y="1062955"/>
            <a:ext cx="2842895" cy="139700"/>
          </a:xfrm>
          <a:custGeom>
            <a:avLst/>
            <a:gdLst/>
            <a:ahLst/>
            <a:cxnLst/>
            <a:rect l="l" t="t" r="r" b="b"/>
            <a:pathLst>
              <a:path w="2842895" h="139700">
                <a:moveTo>
                  <a:pt x="36192" y="0"/>
                </a:moveTo>
                <a:lnTo>
                  <a:pt x="22139" y="2855"/>
                </a:lnTo>
                <a:lnTo>
                  <a:pt x="10631" y="10631"/>
                </a:lnTo>
                <a:lnTo>
                  <a:pt x="2855" y="22139"/>
                </a:lnTo>
                <a:lnTo>
                  <a:pt x="0" y="36192"/>
                </a:lnTo>
                <a:lnTo>
                  <a:pt x="0" y="139239"/>
                </a:lnTo>
                <a:lnTo>
                  <a:pt x="2842384" y="139239"/>
                </a:lnTo>
                <a:lnTo>
                  <a:pt x="2842384" y="36192"/>
                </a:lnTo>
                <a:lnTo>
                  <a:pt x="2820244" y="2855"/>
                </a:lnTo>
                <a:lnTo>
                  <a:pt x="3619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01" y="1193185"/>
            <a:ext cx="2842384" cy="36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994" y="2047517"/>
            <a:ext cx="72384" cy="7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0946" y="2038469"/>
            <a:ext cx="81432" cy="81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186" y="2074661"/>
            <a:ext cx="2733807" cy="452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66186" y="1094472"/>
            <a:ext cx="36192" cy="72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6186" y="1130665"/>
            <a:ext cx="36192" cy="9168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01" y="1224731"/>
            <a:ext cx="2842895" cy="859155"/>
          </a:xfrm>
          <a:custGeom>
            <a:avLst/>
            <a:gdLst/>
            <a:ahLst/>
            <a:cxnLst/>
            <a:rect l="l" t="t" r="r" b="b"/>
            <a:pathLst>
              <a:path w="2842895" h="859155">
                <a:moveTo>
                  <a:pt x="2842384" y="0"/>
                </a:moveTo>
                <a:lnTo>
                  <a:pt x="0" y="0"/>
                </a:lnTo>
                <a:lnTo>
                  <a:pt x="0" y="822786"/>
                </a:lnTo>
                <a:lnTo>
                  <a:pt x="2855" y="836838"/>
                </a:lnTo>
                <a:lnTo>
                  <a:pt x="10631" y="848346"/>
                </a:lnTo>
                <a:lnTo>
                  <a:pt x="22139" y="856122"/>
                </a:lnTo>
                <a:lnTo>
                  <a:pt x="36192" y="858978"/>
                </a:lnTo>
                <a:lnTo>
                  <a:pt x="2806192" y="858978"/>
                </a:lnTo>
                <a:lnTo>
                  <a:pt x="2820245" y="856122"/>
                </a:lnTo>
                <a:lnTo>
                  <a:pt x="2831753" y="848346"/>
                </a:lnTo>
                <a:lnTo>
                  <a:pt x="2839528" y="836838"/>
                </a:lnTo>
                <a:lnTo>
                  <a:pt x="2842384" y="822786"/>
                </a:lnTo>
                <a:lnTo>
                  <a:pt x="284238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6186" y="1121617"/>
            <a:ext cx="0" cy="939800"/>
          </a:xfrm>
          <a:custGeom>
            <a:avLst/>
            <a:gdLst/>
            <a:ahLst/>
            <a:cxnLst/>
            <a:rect l="l" t="t" r="r" b="b"/>
            <a:pathLst>
              <a:path h="939800">
                <a:moveTo>
                  <a:pt x="0" y="9394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6186" y="111256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4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6186" y="110352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4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6186" y="1094473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4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6186" y="1080901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7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334" y="1258340"/>
            <a:ext cx="54723" cy="54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334" y="1626119"/>
            <a:ext cx="54723" cy="54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334" y="1871314"/>
            <a:ext cx="54723" cy="54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801" y="2191952"/>
            <a:ext cx="2842895" cy="139065"/>
          </a:xfrm>
          <a:custGeom>
            <a:avLst/>
            <a:gdLst/>
            <a:ahLst/>
            <a:cxnLst/>
            <a:rect l="l" t="t" r="r" b="b"/>
            <a:pathLst>
              <a:path w="2842895" h="139064">
                <a:moveTo>
                  <a:pt x="36192" y="0"/>
                </a:moveTo>
                <a:lnTo>
                  <a:pt x="22139" y="2855"/>
                </a:lnTo>
                <a:lnTo>
                  <a:pt x="10631" y="10631"/>
                </a:lnTo>
                <a:lnTo>
                  <a:pt x="2855" y="22139"/>
                </a:lnTo>
                <a:lnTo>
                  <a:pt x="0" y="36192"/>
                </a:lnTo>
                <a:lnTo>
                  <a:pt x="0" y="138449"/>
                </a:lnTo>
                <a:lnTo>
                  <a:pt x="2842384" y="138449"/>
                </a:lnTo>
                <a:lnTo>
                  <a:pt x="2842384" y="36192"/>
                </a:lnTo>
                <a:lnTo>
                  <a:pt x="2820244" y="2855"/>
                </a:lnTo>
                <a:lnTo>
                  <a:pt x="3619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801" y="2321385"/>
            <a:ext cx="2842384" cy="36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94" y="3193886"/>
            <a:ext cx="72384" cy="7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20946" y="3184838"/>
            <a:ext cx="81432" cy="81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186" y="3221030"/>
            <a:ext cx="2733807" cy="452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6186" y="2223469"/>
            <a:ext cx="36192" cy="72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6186" y="2259661"/>
            <a:ext cx="36192" cy="934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801" y="2352938"/>
            <a:ext cx="2842895" cy="877569"/>
          </a:xfrm>
          <a:custGeom>
            <a:avLst/>
            <a:gdLst/>
            <a:ahLst/>
            <a:cxnLst/>
            <a:rect l="l" t="t" r="r" b="b"/>
            <a:pathLst>
              <a:path w="2842895" h="877569">
                <a:moveTo>
                  <a:pt x="2842384" y="0"/>
                </a:moveTo>
                <a:lnTo>
                  <a:pt x="0" y="0"/>
                </a:lnTo>
                <a:lnTo>
                  <a:pt x="0" y="840948"/>
                </a:lnTo>
                <a:lnTo>
                  <a:pt x="2855" y="855000"/>
                </a:lnTo>
                <a:lnTo>
                  <a:pt x="10631" y="866509"/>
                </a:lnTo>
                <a:lnTo>
                  <a:pt x="22139" y="874284"/>
                </a:lnTo>
                <a:lnTo>
                  <a:pt x="36192" y="877140"/>
                </a:lnTo>
                <a:lnTo>
                  <a:pt x="2806192" y="877140"/>
                </a:lnTo>
                <a:lnTo>
                  <a:pt x="2820245" y="874284"/>
                </a:lnTo>
                <a:lnTo>
                  <a:pt x="2831753" y="866508"/>
                </a:lnTo>
                <a:lnTo>
                  <a:pt x="2839528" y="855000"/>
                </a:lnTo>
                <a:lnTo>
                  <a:pt x="2842384" y="840948"/>
                </a:lnTo>
                <a:lnTo>
                  <a:pt x="2842384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6186" y="2250613"/>
            <a:ext cx="0" cy="956944"/>
          </a:xfrm>
          <a:custGeom>
            <a:avLst/>
            <a:gdLst/>
            <a:ahLst/>
            <a:cxnLst/>
            <a:rect l="l" t="t" r="r" b="b"/>
            <a:pathLst>
              <a:path h="956944">
                <a:moveTo>
                  <a:pt x="0" y="95684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6186" y="2241565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47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6186" y="2232517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4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6186" y="222346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04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66186" y="2209897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57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334" y="2385753"/>
            <a:ext cx="54723" cy="54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3334" y="2876134"/>
            <a:ext cx="54723" cy="547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294" y="762990"/>
            <a:ext cx="2771775" cy="245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">
              <a:lnSpc>
                <a:spcPct val="107300"/>
              </a:lnSpc>
            </a:pPr>
            <a:r>
              <a:rPr sz="750" spc="15" dirty="0">
                <a:latin typeface="Arial"/>
                <a:cs typeface="Arial"/>
              </a:rPr>
              <a:t>When an </a:t>
            </a:r>
            <a:r>
              <a:rPr sz="750" spc="5" dirty="0">
                <a:latin typeface="Arial"/>
                <a:cs typeface="Arial"/>
              </a:rPr>
              <a:t>interactive </a:t>
            </a:r>
            <a:r>
              <a:rPr sz="750" spc="10" dirty="0">
                <a:latin typeface="Arial"/>
                <a:cs typeface="Arial"/>
              </a:rPr>
              <a:t>shell starts, </a:t>
            </a:r>
            <a:r>
              <a:rPr sz="750" spc="5" dirty="0">
                <a:latin typeface="Arial"/>
                <a:cs typeface="Arial"/>
              </a:rPr>
              <a:t>it is </a:t>
            </a:r>
            <a:r>
              <a:rPr sz="750" spc="10" dirty="0">
                <a:latin typeface="Arial"/>
                <a:cs typeface="Arial"/>
              </a:rPr>
              <a:t>the control process of </a:t>
            </a:r>
            <a:r>
              <a:rPr sz="750" spc="5" dirty="0">
                <a:latin typeface="Arial"/>
                <a:cs typeface="Arial"/>
              </a:rPr>
              <a:t>its  </a:t>
            </a:r>
            <a:r>
              <a:rPr sz="750" spc="10" dirty="0">
                <a:latin typeface="Arial"/>
                <a:cs typeface="Arial"/>
              </a:rPr>
              <a:t>control</a:t>
            </a:r>
            <a:r>
              <a:rPr sz="750" spc="-5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terminal:</a:t>
            </a:r>
            <a:endParaRPr sz="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sz="75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750" spc="5" dirty="0">
                <a:solidFill>
                  <a:srgbClr val="FFFFFF"/>
                </a:solidFill>
                <a:latin typeface="Arial"/>
                <a:cs typeface="Arial"/>
              </a:rPr>
              <a:t>foreground</a:t>
            </a:r>
            <a:r>
              <a:rPr sz="7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750" dirty="0">
              <a:latin typeface="Arial"/>
              <a:cs typeface="Arial"/>
            </a:endParaRPr>
          </a:p>
          <a:p>
            <a:pPr marL="209550" marR="40640">
              <a:lnSpc>
                <a:spcPct val="107300"/>
              </a:lnSpc>
              <a:spcBef>
                <a:spcPts val="229"/>
              </a:spcBef>
            </a:pPr>
            <a:r>
              <a:rPr sz="750" spc="15" dirty="0">
                <a:latin typeface="Arial"/>
                <a:cs typeface="Arial"/>
              </a:rPr>
              <a:t>When a </a:t>
            </a:r>
            <a:r>
              <a:rPr sz="750" spc="10" dirty="0">
                <a:latin typeface="Arial"/>
                <a:cs typeface="Arial"/>
              </a:rPr>
              <a:t>shell </a:t>
            </a:r>
            <a:r>
              <a:rPr sz="750" spc="5" dirty="0">
                <a:latin typeface="Arial"/>
                <a:cs typeface="Arial"/>
              </a:rPr>
              <a:t>executes </a:t>
            </a:r>
            <a:r>
              <a:rPr sz="750" spc="15" dirty="0">
                <a:latin typeface="Arial"/>
                <a:cs typeface="Arial"/>
              </a:rPr>
              <a:t>a </a:t>
            </a:r>
            <a:r>
              <a:rPr sz="750" spc="5" dirty="0">
                <a:latin typeface="Arial"/>
                <a:cs typeface="Arial"/>
              </a:rPr>
              <a:t>foreground </a:t>
            </a:r>
            <a:r>
              <a:rPr sz="750" spc="10" dirty="0">
                <a:latin typeface="Arial"/>
                <a:cs typeface="Arial"/>
              </a:rPr>
              <a:t>process, the child  shell changes </a:t>
            </a:r>
            <a:r>
              <a:rPr sz="750" spc="5" dirty="0">
                <a:latin typeface="Arial"/>
                <a:cs typeface="Arial"/>
              </a:rPr>
              <a:t>its </a:t>
            </a:r>
            <a:r>
              <a:rPr sz="750" spc="15" dirty="0">
                <a:latin typeface="Courier New"/>
                <a:cs typeface="Courier New"/>
              </a:rPr>
              <a:t>group process </a:t>
            </a:r>
            <a:r>
              <a:rPr sz="750" spc="10" dirty="0">
                <a:latin typeface="Arial"/>
                <a:cs typeface="Arial"/>
              </a:rPr>
              <a:t>number to </a:t>
            </a:r>
            <a:r>
              <a:rPr sz="750" spc="5" dirty="0">
                <a:latin typeface="Arial"/>
                <a:cs typeface="Arial"/>
              </a:rPr>
              <a:t>its </a:t>
            </a:r>
            <a:r>
              <a:rPr sz="750" spc="10" dirty="0">
                <a:latin typeface="Courier New"/>
                <a:cs typeface="Courier New"/>
              </a:rPr>
              <a:t>pid</a:t>
            </a:r>
            <a:r>
              <a:rPr sz="750" spc="10" dirty="0">
                <a:latin typeface="Arial"/>
                <a:cs typeface="Arial"/>
              </a:rPr>
              <a:t>,  </a:t>
            </a:r>
            <a:r>
              <a:rPr sz="750" spc="15" dirty="0">
                <a:latin typeface="Courier New"/>
                <a:cs typeface="Courier New"/>
              </a:rPr>
              <a:t>execs</a:t>
            </a:r>
            <a:r>
              <a:rPr sz="750" spc="-26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Arial"/>
                <a:cs typeface="Arial"/>
              </a:rPr>
              <a:t>the </a:t>
            </a:r>
            <a:r>
              <a:rPr sz="750" spc="15" dirty="0">
                <a:latin typeface="Arial"/>
                <a:cs typeface="Arial"/>
              </a:rPr>
              <a:t>command </a:t>
            </a:r>
            <a:r>
              <a:rPr sz="750" spc="10" dirty="0">
                <a:latin typeface="Arial"/>
                <a:cs typeface="Arial"/>
              </a:rPr>
              <a:t>and, </a:t>
            </a:r>
            <a:r>
              <a:rPr sz="750" spc="5" dirty="0">
                <a:latin typeface="Arial"/>
                <a:cs typeface="Arial"/>
              </a:rPr>
              <a:t>takes </a:t>
            </a:r>
            <a:r>
              <a:rPr sz="750" spc="10" dirty="0">
                <a:latin typeface="Arial"/>
                <a:cs typeface="Arial"/>
              </a:rPr>
              <a:t>control of the terminal.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In 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this case, signals generated from the terminal </a:t>
            </a:r>
            <a:r>
              <a:rPr sz="750" spc="15" dirty="0">
                <a:latin typeface="Arial"/>
                <a:cs typeface="Arial"/>
              </a:rPr>
              <a:t>go </a:t>
            </a:r>
            <a:r>
              <a:rPr sz="750" spc="10" dirty="0">
                <a:latin typeface="Arial"/>
                <a:cs typeface="Arial"/>
              </a:rPr>
              <a:t>to the  </a:t>
            </a:r>
            <a:r>
              <a:rPr sz="750" spc="15" dirty="0">
                <a:latin typeface="Arial"/>
                <a:cs typeface="Arial"/>
              </a:rPr>
              <a:t>command and </a:t>
            </a:r>
            <a:r>
              <a:rPr sz="750" spc="10" dirty="0">
                <a:latin typeface="Arial"/>
                <a:cs typeface="Arial"/>
              </a:rPr>
              <a:t>not to the parent</a:t>
            </a:r>
            <a:r>
              <a:rPr sz="750" spc="-80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shell.</a:t>
            </a:r>
            <a:endParaRPr sz="750" dirty="0">
              <a:latin typeface="Arial"/>
              <a:cs typeface="Arial"/>
            </a:endParaRPr>
          </a:p>
          <a:p>
            <a:pPr marL="209550" marR="189865">
              <a:lnSpc>
                <a:spcPct val="107300"/>
              </a:lnSpc>
            </a:pPr>
            <a:r>
              <a:rPr sz="750" spc="15" dirty="0">
                <a:latin typeface="Arial"/>
                <a:cs typeface="Arial"/>
              </a:rPr>
              <a:t>When </a:t>
            </a:r>
            <a:r>
              <a:rPr sz="750" spc="10" dirty="0">
                <a:latin typeface="Arial"/>
                <a:cs typeface="Arial"/>
              </a:rPr>
              <a:t>the </a:t>
            </a:r>
            <a:r>
              <a:rPr sz="750" spc="15" dirty="0">
                <a:latin typeface="Arial"/>
                <a:cs typeface="Arial"/>
              </a:rPr>
              <a:t>command </a:t>
            </a:r>
            <a:r>
              <a:rPr sz="750" spc="10" dirty="0">
                <a:latin typeface="Arial"/>
                <a:cs typeface="Arial"/>
              </a:rPr>
              <a:t>terminates, the parent shell </a:t>
            </a:r>
            <a:r>
              <a:rPr sz="750" spc="5" dirty="0">
                <a:latin typeface="Arial"/>
                <a:cs typeface="Arial"/>
              </a:rPr>
              <a:t>takes  back </a:t>
            </a:r>
            <a:r>
              <a:rPr sz="750" spc="10" dirty="0">
                <a:latin typeface="Arial"/>
                <a:cs typeface="Arial"/>
              </a:rPr>
              <a:t>the control of the</a:t>
            </a:r>
            <a:r>
              <a:rPr sz="750" spc="-3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terminal.</a:t>
            </a:r>
            <a:endParaRPr sz="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Executing background</a:t>
            </a:r>
            <a:r>
              <a:rPr sz="7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750" dirty="0">
              <a:latin typeface="Arial"/>
              <a:cs typeface="Arial"/>
            </a:endParaRPr>
          </a:p>
          <a:p>
            <a:pPr marL="209550" marR="5080">
              <a:lnSpc>
                <a:spcPct val="107300"/>
              </a:lnSpc>
              <a:spcBef>
                <a:spcPts val="225"/>
              </a:spcBef>
            </a:pPr>
            <a:r>
              <a:rPr sz="750" spc="15" dirty="0">
                <a:latin typeface="Arial"/>
                <a:cs typeface="Arial"/>
              </a:rPr>
              <a:t>When a </a:t>
            </a:r>
            <a:r>
              <a:rPr sz="750" spc="10" dirty="0">
                <a:latin typeface="Arial"/>
                <a:cs typeface="Arial"/>
              </a:rPr>
              <a:t>shell </a:t>
            </a:r>
            <a:r>
              <a:rPr sz="750" spc="5" dirty="0">
                <a:latin typeface="Arial"/>
                <a:cs typeface="Arial"/>
              </a:rPr>
              <a:t>executes </a:t>
            </a:r>
            <a:r>
              <a:rPr sz="750" spc="15" dirty="0">
                <a:latin typeface="Arial"/>
                <a:cs typeface="Arial"/>
              </a:rPr>
              <a:t>a </a:t>
            </a:r>
            <a:r>
              <a:rPr sz="750" spc="10" dirty="0">
                <a:latin typeface="Arial"/>
                <a:cs typeface="Arial"/>
              </a:rPr>
              <a:t>background process, the child  shell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changes</a:t>
            </a:r>
            <a:r>
              <a:rPr sz="750" spc="5" dirty="0">
                <a:latin typeface="Arial"/>
                <a:cs typeface="Arial"/>
              </a:rPr>
              <a:t> its </a:t>
            </a:r>
            <a:r>
              <a:rPr sz="750" spc="15" dirty="0">
                <a:latin typeface="Courier New"/>
                <a:cs typeface="Courier New"/>
              </a:rPr>
              <a:t>group process</a:t>
            </a:r>
            <a:r>
              <a:rPr sz="750" spc="-23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Arial"/>
                <a:cs typeface="Arial"/>
              </a:rPr>
              <a:t>number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to</a:t>
            </a:r>
            <a:r>
              <a:rPr sz="750" spc="5" dirty="0">
                <a:latin typeface="Arial"/>
                <a:cs typeface="Arial"/>
              </a:rPr>
              <a:t> its </a:t>
            </a:r>
            <a:r>
              <a:rPr sz="750" spc="15" dirty="0">
                <a:latin typeface="Courier New"/>
                <a:cs typeface="Courier New"/>
              </a:rPr>
              <a:t>pid</a:t>
            </a:r>
            <a:r>
              <a:rPr sz="750" spc="-23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Arial"/>
                <a:cs typeface="Arial"/>
              </a:rPr>
              <a:t>then  </a:t>
            </a:r>
            <a:r>
              <a:rPr sz="750" spc="15" dirty="0">
                <a:latin typeface="Courier New"/>
                <a:cs typeface="Courier New"/>
              </a:rPr>
              <a:t>exec</a:t>
            </a:r>
            <a:r>
              <a:rPr sz="750" spc="15" dirty="0">
                <a:latin typeface="Arial"/>
                <a:cs typeface="Arial"/>
              </a:rPr>
              <a:t>s </a:t>
            </a:r>
            <a:r>
              <a:rPr sz="750" spc="10" dirty="0">
                <a:latin typeface="Arial"/>
                <a:cs typeface="Arial"/>
              </a:rPr>
              <a:t>the </a:t>
            </a:r>
            <a:r>
              <a:rPr sz="750" spc="15" dirty="0">
                <a:latin typeface="Arial"/>
                <a:cs typeface="Arial"/>
              </a:rPr>
              <a:t>command. </a:t>
            </a:r>
            <a:r>
              <a:rPr sz="750" dirty="0">
                <a:latin typeface="Arial"/>
                <a:cs typeface="Arial"/>
              </a:rPr>
              <a:t>However, </a:t>
            </a:r>
            <a:r>
              <a:rPr sz="750" spc="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750" spc="10" dirty="0">
                <a:solidFill>
                  <a:srgbClr val="FF0000"/>
                </a:solidFill>
                <a:latin typeface="Arial"/>
                <a:cs typeface="Arial"/>
              </a:rPr>
              <a:t>does not </a:t>
            </a:r>
            <a:r>
              <a:rPr sz="750" spc="5" dirty="0">
                <a:solidFill>
                  <a:srgbClr val="FF0000"/>
                </a:solidFill>
                <a:latin typeface="Arial"/>
                <a:cs typeface="Arial"/>
              </a:rPr>
              <a:t>take </a:t>
            </a:r>
            <a:r>
              <a:rPr sz="750" spc="10" dirty="0">
                <a:solidFill>
                  <a:srgbClr val="FF0000"/>
                </a:solidFill>
                <a:latin typeface="Arial"/>
                <a:cs typeface="Arial"/>
              </a:rPr>
              <a:t>control of  the</a:t>
            </a:r>
            <a:r>
              <a:rPr sz="7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FF0000"/>
                </a:solidFill>
                <a:latin typeface="Arial"/>
                <a:cs typeface="Arial"/>
              </a:rPr>
              <a:t>terminal</a:t>
            </a:r>
            <a:r>
              <a:rPr sz="750" spc="10" dirty="0">
                <a:latin typeface="Arial"/>
                <a:cs typeface="Arial"/>
              </a:rPr>
              <a:t>.</a:t>
            </a:r>
            <a:endParaRPr sz="750" dirty="0">
              <a:latin typeface="Arial"/>
              <a:cs typeface="Arial"/>
            </a:endParaRPr>
          </a:p>
          <a:p>
            <a:pPr marL="209550" marR="40640">
              <a:lnSpc>
                <a:spcPct val="107300"/>
              </a:lnSpc>
            </a:pPr>
            <a:r>
              <a:rPr sz="750" spc="10" dirty="0">
                <a:latin typeface="Arial"/>
                <a:cs typeface="Arial"/>
              </a:rPr>
              <a:t>In this case, signals generated from the terminal </a:t>
            </a:r>
            <a:r>
              <a:rPr sz="750" spc="15" dirty="0">
                <a:latin typeface="Arial"/>
                <a:cs typeface="Arial"/>
              </a:rPr>
              <a:t>go </a:t>
            </a:r>
            <a:r>
              <a:rPr sz="750" spc="10" dirty="0">
                <a:latin typeface="Arial"/>
                <a:cs typeface="Arial"/>
              </a:rPr>
              <a:t>to</a:t>
            </a:r>
            <a:r>
              <a:rPr sz="750" spc="-45" dirty="0">
                <a:latin typeface="Arial"/>
                <a:cs typeface="Arial"/>
              </a:rPr>
              <a:t> </a:t>
            </a:r>
            <a:r>
              <a:rPr sz="750" spc="10" dirty="0">
                <a:latin typeface="Arial"/>
                <a:cs typeface="Arial"/>
              </a:rPr>
              <a:t>the  original parent shell which </a:t>
            </a:r>
            <a:r>
              <a:rPr sz="750" spc="5" dirty="0">
                <a:latin typeface="Arial"/>
                <a:cs typeface="Arial"/>
              </a:rPr>
              <a:t>is still </a:t>
            </a:r>
            <a:r>
              <a:rPr sz="750" spc="10" dirty="0">
                <a:latin typeface="Arial"/>
                <a:cs typeface="Arial"/>
              </a:rPr>
              <a:t>the </a:t>
            </a:r>
            <a:r>
              <a:rPr sz="750" spc="5" dirty="0">
                <a:latin typeface="Arial"/>
                <a:cs typeface="Arial"/>
              </a:rPr>
              <a:t>terminal’s </a:t>
            </a:r>
            <a:r>
              <a:rPr sz="750" spc="10" dirty="0">
                <a:latin typeface="Arial"/>
                <a:cs typeface="Arial"/>
              </a:rPr>
              <a:t>control  process.</a:t>
            </a:r>
            <a:endParaRPr sz="75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4297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DB1A6415-4874-4F8D-968A-A6E807C707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06065"/>
            <a:ext cx="88201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 groups: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review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69"/>
            <a:ext cx="4607989" cy="477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426153"/>
            <a:ext cx="3761740" cy="444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7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CTRL-C</a:t>
            </a:r>
            <a:r>
              <a:rPr sz="1400" spc="-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goes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 all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 process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lang="en-US" sz="1400" spc="10" dirty="0" err="1">
                <a:solidFill>
                  <a:srgbClr val="FFFFFF"/>
                </a:solidFill>
                <a:latin typeface="Arial"/>
                <a:cs typeface="Arial"/>
              </a:rPr>
              <a:t>ctrlc.c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11796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700" y="1039863"/>
            <a:ext cx="1908175" cy="0"/>
          </a:xfrm>
          <a:custGeom>
            <a:avLst/>
            <a:gdLst/>
            <a:ahLst/>
            <a:cxnLst/>
            <a:rect l="l" t="t" r="r" b="b"/>
            <a:pathLst>
              <a:path w="1908175">
                <a:moveTo>
                  <a:pt x="0" y="0"/>
                </a:moveTo>
                <a:lnTo>
                  <a:pt x="1907942" y="0"/>
                </a:lnTo>
              </a:path>
            </a:pathLst>
          </a:custGeom>
          <a:ln w="39398">
            <a:solidFill>
              <a:srgbClr val="EDCE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1191030"/>
            <a:ext cx="48588" cy="48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274" y="1184957"/>
            <a:ext cx="54661" cy="546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288" y="1209251"/>
            <a:ext cx="1835060" cy="3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3642" y="1044349"/>
            <a:ext cx="24293" cy="48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3642" y="1068643"/>
            <a:ext cx="24293" cy="122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700" y="1041415"/>
            <a:ext cx="1908175" cy="173990"/>
          </a:xfrm>
          <a:custGeom>
            <a:avLst/>
            <a:gdLst/>
            <a:ahLst/>
            <a:cxnLst/>
            <a:rect l="l" t="t" r="r" b="b"/>
            <a:pathLst>
              <a:path w="1908175" h="173990">
                <a:moveTo>
                  <a:pt x="1907942" y="0"/>
                </a:moveTo>
                <a:lnTo>
                  <a:pt x="0" y="0"/>
                </a:lnTo>
                <a:lnTo>
                  <a:pt x="0" y="149616"/>
                </a:lnTo>
                <a:lnTo>
                  <a:pt x="1916" y="159049"/>
                </a:lnTo>
                <a:lnTo>
                  <a:pt x="7136" y="166773"/>
                </a:lnTo>
                <a:lnTo>
                  <a:pt x="14861" y="171993"/>
                </a:lnTo>
                <a:lnTo>
                  <a:pt x="24294" y="173910"/>
                </a:lnTo>
                <a:lnTo>
                  <a:pt x="1883648" y="173910"/>
                </a:lnTo>
                <a:lnTo>
                  <a:pt x="1893081" y="171993"/>
                </a:lnTo>
                <a:lnTo>
                  <a:pt x="1900805" y="166773"/>
                </a:lnTo>
                <a:lnTo>
                  <a:pt x="1906025" y="159049"/>
                </a:lnTo>
                <a:lnTo>
                  <a:pt x="1907942" y="149616"/>
                </a:lnTo>
                <a:lnTo>
                  <a:pt x="190794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3642" y="1062570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4">
                <a:moveTo>
                  <a:pt x="0" y="13757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3642" y="1056496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073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3642" y="1050423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073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3642" y="104435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6073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3642" y="103523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11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1037885"/>
            <a:ext cx="2172335" cy="20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10" dirty="0">
                <a:latin typeface="Arial"/>
                <a:cs typeface="Arial"/>
              </a:rPr>
              <a:t>When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CTRL-C</a:t>
            </a:r>
            <a:r>
              <a:rPr sz="500" spc="-15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Arial"/>
                <a:cs typeface="Arial"/>
              </a:rPr>
              <a:t>is typed, </a:t>
            </a:r>
            <a:r>
              <a:rPr sz="500" spc="10" dirty="0">
                <a:latin typeface="Courier New"/>
                <a:cs typeface="Courier New"/>
              </a:rPr>
              <a:t>SIGINT</a:t>
            </a:r>
            <a:r>
              <a:rPr sz="500" spc="-155" dirty="0">
                <a:latin typeface="Courier New"/>
                <a:cs typeface="Courier New"/>
              </a:rPr>
              <a:t> </a:t>
            </a:r>
            <a:r>
              <a:rPr sz="500" spc="5" dirty="0">
                <a:latin typeface="Arial"/>
                <a:cs typeface="Arial"/>
              </a:rPr>
              <a:t>is </a:t>
            </a:r>
            <a:r>
              <a:rPr sz="500" spc="10" dirty="0">
                <a:latin typeface="Arial"/>
                <a:cs typeface="Arial"/>
              </a:rPr>
              <a:t>sent</a:t>
            </a:r>
            <a:r>
              <a:rPr sz="500" spc="5" dirty="0">
                <a:latin typeface="Arial"/>
                <a:cs typeface="Arial"/>
              </a:rPr>
              <a:t> to all </a:t>
            </a:r>
            <a:r>
              <a:rPr sz="500" spc="10" dirty="0">
                <a:latin typeface="Arial"/>
                <a:cs typeface="Arial"/>
              </a:rPr>
              <a:t>processes</a:t>
            </a:r>
            <a:r>
              <a:rPr sz="500" spc="5" dirty="0">
                <a:latin typeface="Arial"/>
                <a:cs typeface="Arial"/>
              </a:rPr>
              <a:t> in </a:t>
            </a:r>
            <a:r>
              <a:rPr sz="500" spc="10" dirty="0">
                <a:latin typeface="Arial"/>
                <a:cs typeface="Arial"/>
              </a:rPr>
              <a:t>the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spc="10" dirty="0">
                <a:latin typeface="Courier New"/>
                <a:cs typeface="Courier New"/>
              </a:rPr>
              <a:t>process group </a:t>
            </a:r>
            <a:r>
              <a:rPr sz="500" spc="5" dirty="0">
                <a:latin typeface="Arial"/>
                <a:cs typeface="Arial"/>
              </a:rPr>
              <a:t>of </a:t>
            </a:r>
            <a:r>
              <a:rPr sz="500" spc="10" dirty="0">
                <a:latin typeface="Arial"/>
                <a:cs typeface="Arial"/>
              </a:rPr>
              <a:t>the </a:t>
            </a:r>
            <a:r>
              <a:rPr sz="500" spc="5" dirty="0">
                <a:latin typeface="Arial"/>
                <a:cs typeface="Arial"/>
              </a:rPr>
              <a:t>terminal’s </a:t>
            </a:r>
            <a:r>
              <a:rPr sz="500" spc="10" dirty="0">
                <a:latin typeface="Courier New"/>
                <a:cs typeface="Courier New"/>
              </a:rPr>
              <a:t>control</a:t>
            </a:r>
            <a:r>
              <a:rPr sz="500" spc="-16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process</a:t>
            </a:r>
            <a:r>
              <a:rPr sz="500" spc="10" dirty="0">
                <a:latin typeface="Arial"/>
                <a:cs typeface="Arial"/>
              </a:rPr>
              <a:t>.</a:t>
            </a:r>
            <a:endParaRPr sz="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4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&lt;stdio.h&gt;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4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&lt;stdlib.h&gt;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4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&lt;unistd.h&gt;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4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&lt;signal.h&gt;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10" dirty="0">
                <a:latin typeface="Courier New"/>
                <a:cs typeface="Courier New"/>
              </a:rPr>
              <a:t>void</a:t>
            </a:r>
            <a:r>
              <a:rPr sz="500" spc="-2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CTRL_handler(int);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spc="10" dirty="0">
                <a:latin typeface="Courier New"/>
                <a:cs typeface="Courier New"/>
              </a:rPr>
              <a:t>void CTRL_handler(int</a:t>
            </a:r>
            <a:r>
              <a:rPr sz="500" spc="-1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dummy){</a:t>
            </a:r>
            <a:endParaRPr sz="500" dirty="0">
              <a:latin typeface="Courier New"/>
              <a:cs typeface="Courier New"/>
            </a:endParaRPr>
          </a:p>
          <a:p>
            <a:pPr marL="92075" marR="5080">
              <a:lnSpc>
                <a:spcPct val="108000"/>
              </a:lnSpc>
            </a:pPr>
            <a:r>
              <a:rPr sz="500" spc="10" dirty="0">
                <a:latin typeface="Courier New"/>
                <a:cs typeface="Courier New"/>
              </a:rPr>
              <a:t>printf("Process %d got a CTRL-C, exit\n", getpid());  exit(2);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10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92075" marR="839469" indent="-80010">
              <a:lnSpc>
                <a:spcPts val="560"/>
              </a:lnSpc>
              <a:spcBef>
                <a:spcPts val="5"/>
              </a:spcBef>
            </a:pPr>
            <a:r>
              <a:rPr sz="750" spc="15" baseline="11111" dirty="0">
                <a:latin typeface="Courier New"/>
                <a:cs typeface="Courier New"/>
              </a:rPr>
              <a:t>int main(int argc, char </a:t>
            </a:r>
            <a:r>
              <a:rPr sz="500" spc="10" dirty="0">
                <a:latin typeface="Courier New"/>
                <a:cs typeface="Courier New"/>
              </a:rPr>
              <a:t>*</a:t>
            </a:r>
            <a:r>
              <a:rPr sz="750" spc="15" baseline="11111" dirty="0">
                <a:latin typeface="Courier New"/>
                <a:cs typeface="Courier New"/>
              </a:rPr>
              <a:t>argv[]){  </a:t>
            </a:r>
            <a:r>
              <a:rPr sz="500" spc="10" dirty="0">
                <a:latin typeface="Courier New"/>
                <a:cs typeface="Courier New"/>
              </a:rPr>
              <a:t>int</a:t>
            </a:r>
            <a:r>
              <a:rPr sz="500" spc="-8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i;</a:t>
            </a:r>
            <a:endParaRPr sz="500" dirty="0">
              <a:latin typeface="Courier New"/>
              <a:cs typeface="Courier New"/>
            </a:endParaRPr>
          </a:p>
          <a:p>
            <a:pPr marL="370205" marR="44450" indent="-278765">
              <a:lnSpc>
                <a:spcPts val="650"/>
              </a:lnSpc>
              <a:spcBef>
                <a:spcPts val="15"/>
              </a:spcBef>
            </a:pPr>
            <a:r>
              <a:rPr sz="500" spc="10" dirty="0">
                <a:latin typeface="Courier New"/>
                <a:cs typeface="Courier New"/>
              </a:rPr>
              <a:t>printf("First process, PID=%d, PPID=%d, PGID=%d\n",  getpid(), getppid(),</a:t>
            </a:r>
            <a:r>
              <a:rPr sz="50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getpgid(0));</a:t>
            </a:r>
            <a:endParaRPr sz="5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5"/>
              </a:spcBef>
            </a:pPr>
            <a:r>
              <a:rPr sz="500" spc="10" dirty="0">
                <a:latin typeface="Courier New"/>
                <a:cs typeface="Courier New"/>
              </a:rPr>
              <a:t>signal(SIGINT,</a:t>
            </a:r>
            <a:r>
              <a:rPr sz="500" spc="-1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CTRL_handler);</a:t>
            </a:r>
            <a:endParaRPr sz="500" dirty="0">
              <a:latin typeface="Courier New"/>
              <a:cs typeface="Courier New"/>
            </a:endParaRPr>
          </a:p>
          <a:p>
            <a:pPr marL="171450" marR="1316355" indent="-80010">
              <a:lnSpc>
                <a:spcPct val="108000"/>
              </a:lnSpc>
            </a:pPr>
            <a:r>
              <a:rPr sz="500" spc="10" dirty="0" smtClean="0">
                <a:latin typeface="Courier New"/>
                <a:cs typeface="Courier New"/>
              </a:rPr>
              <a:t>for(</a:t>
            </a:r>
            <a:r>
              <a:rPr sz="500" spc="10" dirty="0" err="1" smtClean="0">
                <a:latin typeface="Courier New"/>
                <a:cs typeface="Courier New"/>
              </a:rPr>
              <a:t>i</a:t>
            </a:r>
            <a:r>
              <a:rPr sz="500" spc="10" dirty="0" smtClean="0">
                <a:latin typeface="Courier New"/>
                <a:cs typeface="Courier New"/>
              </a:rPr>
              <a:t>=1; </a:t>
            </a:r>
            <a:r>
              <a:rPr sz="500" spc="10" dirty="0" err="1" smtClean="0">
                <a:latin typeface="Courier New"/>
                <a:cs typeface="Courier New"/>
              </a:rPr>
              <a:t>i</a:t>
            </a:r>
            <a:r>
              <a:rPr sz="500" spc="10" dirty="0" smtClean="0">
                <a:latin typeface="Courier New"/>
                <a:cs typeface="Courier New"/>
              </a:rPr>
              <a:t>&lt;=3;</a:t>
            </a:r>
            <a:r>
              <a:rPr sz="500" spc="-40" dirty="0" smtClean="0">
                <a:latin typeface="Courier New"/>
                <a:cs typeface="Courier New"/>
              </a:rPr>
              <a:t> </a:t>
            </a:r>
            <a:r>
              <a:rPr sz="500" spc="10" dirty="0" err="1" smtClean="0">
                <a:latin typeface="Courier New"/>
                <a:cs typeface="Courier New"/>
              </a:rPr>
              <a:t>i</a:t>
            </a:r>
            <a:r>
              <a:rPr sz="500" spc="10" dirty="0" smtClean="0">
                <a:latin typeface="Courier New"/>
                <a:cs typeface="Courier New"/>
              </a:rPr>
              <a:t>++)  fork();</a:t>
            </a:r>
            <a:endParaRPr sz="500" dirty="0" smtClean="0">
              <a:latin typeface="Courier New"/>
              <a:cs typeface="Courier New"/>
            </a:endParaRPr>
          </a:p>
          <a:p>
            <a:pPr marL="92075" marR="123825">
              <a:lnSpc>
                <a:spcPct val="108000"/>
              </a:lnSpc>
            </a:pPr>
            <a:r>
              <a:rPr sz="500" spc="10" dirty="0" err="1" smtClean="0">
                <a:latin typeface="Courier New"/>
                <a:cs typeface="Courier New"/>
              </a:rPr>
              <a:t>printf</a:t>
            </a:r>
            <a:r>
              <a:rPr sz="500" spc="10" dirty="0" smtClean="0">
                <a:latin typeface="Courier New"/>
                <a:cs typeface="Courier New"/>
              </a:rPr>
              <a:t>("PID=%d PGID=%d\n", </a:t>
            </a:r>
            <a:r>
              <a:rPr sz="500" spc="10" dirty="0" err="1" smtClean="0">
                <a:latin typeface="Courier New"/>
                <a:cs typeface="Courier New"/>
              </a:rPr>
              <a:t>getpid</a:t>
            </a:r>
            <a:r>
              <a:rPr sz="500" spc="10" dirty="0" smtClean="0">
                <a:latin typeface="Courier New"/>
                <a:cs typeface="Courier New"/>
              </a:rPr>
              <a:t>(), </a:t>
            </a:r>
            <a:r>
              <a:rPr sz="500" spc="10" dirty="0" err="1" smtClean="0">
                <a:latin typeface="Courier New"/>
                <a:cs typeface="Courier New"/>
              </a:rPr>
              <a:t>getpgid</a:t>
            </a:r>
            <a:r>
              <a:rPr sz="500" spc="10" dirty="0" smtClean="0">
                <a:latin typeface="Courier New"/>
                <a:cs typeface="Courier New"/>
              </a:rPr>
              <a:t>(0));  pause();</a:t>
            </a:r>
            <a:endParaRPr sz="5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spc="10" dirty="0" smtClean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B7E88A8-4978-405E-8444-33CA149AB3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06065"/>
            <a:ext cx="88201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 groups: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review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948" y="440448"/>
            <a:ext cx="324612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example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1 running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foreground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600" y="972404"/>
            <a:ext cx="3015615" cy="62865"/>
          </a:xfrm>
          <a:custGeom>
            <a:avLst/>
            <a:gdLst/>
            <a:ahLst/>
            <a:cxnLst/>
            <a:rect l="l" t="t" r="r" b="b"/>
            <a:pathLst>
              <a:path w="3015615" h="62865">
                <a:moveTo>
                  <a:pt x="38393" y="0"/>
                </a:moveTo>
                <a:lnTo>
                  <a:pt x="23485" y="3029"/>
                </a:lnTo>
                <a:lnTo>
                  <a:pt x="11277" y="11278"/>
                </a:lnTo>
                <a:lnTo>
                  <a:pt x="3029" y="23486"/>
                </a:lnTo>
                <a:lnTo>
                  <a:pt x="0" y="38393"/>
                </a:lnTo>
                <a:lnTo>
                  <a:pt x="0" y="62263"/>
                </a:lnTo>
                <a:lnTo>
                  <a:pt x="3015253" y="62263"/>
                </a:lnTo>
                <a:lnTo>
                  <a:pt x="3015253" y="38393"/>
                </a:lnTo>
                <a:lnTo>
                  <a:pt x="2991766" y="3029"/>
                </a:lnTo>
                <a:lnTo>
                  <a:pt x="3839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4" y="3186968"/>
            <a:ext cx="76787" cy="76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8862" y="3177370"/>
            <a:ext cx="86385" cy="86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387" y="3215763"/>
            <a:ext cx="2900072" cy="4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6854" y="1010631"/>
            <a:ext cx="38393" cy="76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6854" y="1049025"/>
            <a:ext cx="38393" cy="21379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600" y="1005993"/>
            <a:ext cx="3015615" cy="2219960"/>
          </a:xfrm>
          <a:custGeom>
            <a:avLst/>
            <a:gdLst/>
            <a:ahLst/>
            <a:cxnLst/>
            <a:rect l="l" t="t" r="r" b="b"/>
            <a:pathLst>
              <a:path w="3015615" h="2219960">
                <a:moveTo>
                  <a:pt x="3015253" y="0"/>
                </a:moveTo>
                <a:lnTo>
                  <a:pt x="0" y="0"/>
                </a:lnTo>
                <a:lnTo>
                  <a:pt x="0" y="2180974"/>
                </a:lnTo>
                <a:lnTo>
                  <a:pt x="3029" y="2195881"/>
                </a:lnTo>
                <a:lnTo>
                  <a:pt x="11278" y="2208089"/>
                </a:lnTo>
                <a:lnTo>
                  <a:pt x="23486" y="2216338"/>
                </a:lnTo>
                <a:lnTo>
                  <a:pt x="38393" y="2219367"/>
                </a:lnTo>
                <a:lnTo>
                  <a:pt x="2976859" y="2219367"/>
                </a:lnTo>
                <a:lnTo>
                  <a:pt x="2991767" y="2216338"/>
                </a:lnTo>
                <a:lnTo>
                  <a:pt x="3003975" y="2208089"/>
                </a:lnTo>
                <a:lnTo>
                  <a:pt x="3012223" y="2195881"/>
                </a:lnTo>
                <a:lnTo>
                  <a:pt x="3015253" y="2180974"/>
                </a:lnTo>
                <a:lnTo>
                  <a:pt x="3015253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6854" y="1039426"/>
            <a:ext cx="0" cy="2162175"/>
          </a:xfrm>
          <a:custGeom>
            <a:avLst/>
            <a:gdLst/>
            <a:ahLst/>
            <a:cxnLst/>
            <a:rect l="l" t="t" r="r" b="b"/>
            <a:pathLst>
              <a:path h="2162175">
                <a:moveTo>
                  <a:pt x="0" y="2161938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6854" y="1029828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9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6854" y="1020230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9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36854" y="1010632"/>
            <a:ext cx="0" cy="10160"/>
          </a:xfrm>
          <a:custGeom>
            <a:avLst/>
            <a:gdLst/>
            <a:ahLst/>
            <a:cxnLst/>
            <a:rect l="l" t="t" r="r" b="b"/>
            <a:pathLst>
              <a:path h="10159">
                <a:moveTo>
                  <a:pt x="0" y="959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6854" y="996234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0" y="14397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4" y="772440"/>
            <a:ext cx="2853055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0" dirty="0">
                <a:latin typeface="Courier New"/>
                <a:cs typeface="Courier New"/>
              </a:rPr>
              <a:t>CTRL-C</a:t>
            </a:r>
            <a:r>
              <a:rPr sz="800" spc="-254" dirty="0">
                <a:latin typeface="Courier New"/>
                <a:cs typeface="Courier New"/>
              </a:rPr>
              <a:t> </a:t>
            </a:r>
            <a:r>
              <a:rPr sz="800" spc="5" dirty="0">
                <a:latin typeface="Arial"/>
                <a:cs typeface="Arial"/>
              </a:rPr>
              <a:t>is </a:t>
            </a:r>
            <a:r>
              <a:rPr sz="800" spc="10" dirty="0">
                <a:latin typeface="Arial"/>
                <a:cs typeface="Arial"/>
              </a:rPr>
              <a:t>pressed </a:t>
            </a:r>
            <a:r>
              <a:rPr sz="800" spc="5" dirty="0">
                <a:latin typeface="Arial"/>
                <a:cs typeface="Arial"/>
              </a:rPr>
              <a:t>after all </a:t>
            </a:r>
            <a:r>
              <a:rPr sz="800" spc="10" dirty="0">
                <a:latin typeface="Arial"/>
                <a:cs typeface="Arial"/>
              </a:rPr>
              <a:t>the processes are created: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6700"/>
              </a:lnSpc>
              <a:spcBef>
                <a:spcPts val="710"/>
              </a:spcBef>
            </a:pPr>
            <a:r>
              <a:rPr sz="800" spc="10" dirty="0">
                <a:latin typeface="Courier New"/>
                <a:cs typeface="Courier New"/>
              </a:rPr>
              <a:t>First process, PID=3928, PPID=3885, PGID=3928  PID=3928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</a:t>
            </a:r>
            <a:endParaRPr sz="800">
              <a:latin typeface="Courier New"/>
              <a:cs typeface="Courier New"/>
            </a:endParaRPr>
          </a:p>
          <a:p>
            <a:pPr marL="12700" marR="1701164" algn="just">
              <a:lnSpc>
                <a:spcPct val="106700"/>
              </a:lnSpc>
            </a:pPr>
            <a:r>
              <a:rPr sz="800" spc="10" dirty="0">
                <a:latin typeface="Courier New"/>
                <a:cs typeface="Courier New"/>
              </a:rPr>
              <a:t>PID=3931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  PID=3929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  PID=3930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  PID=3932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  PID=3933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  PID=3934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  PID=3935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PGID=3928</a:t>
            </a:r>
            <a:endParaRPr sz="800">
              <a:latin typeface="Courier New"/>
              <a:cs typeface="Courier New"/>
            </a:endParaRPr>
          </a:p>
          <a:p>
            <a:pPr marL="12700" marR="758825">
              <a:lnSpc>
                <a:spcPct val="106700"/>
              </a:lnSpc>
            </a:pPr>
            <a:r>
              <a:rPr sz="800" spc="10" dirty="0">
                <a:latin typeface="Courier New"/>
                <a:cs typeface="Courier New"/>
              </a:rPr>
              <a:t>ˆCProcess 3932 got a CTRL-C, exit  Process 3930 got a CTRL-C, exit  Process 3929 got a CTRL-C, exit  Process 3935 got a CTRL-C, exit  Process 3931 got a CTRL-C, exit  Process 3928 got a CTRL-C, exit  Process 3934 got a CTRL-C, exit  Process 3933 got a CTRL-C,</a:t>
            </a:r>
            <a:r>
              <a:rPr sz="800" spc="25" dirty="0">
                <a:latin typeface="Courier New"/>
                <a:cs typeface="Courier New"/>
              </a:rPr>
              <a:t> </a:t>
            </a:r>
            <a:r>
              <a:rPr sz="800" spc="10" dirty="0">
                <a:latin typeface="Courier New"/>
                <a:cs typeface="Courier New"/>
              </a:rPr>
              <a:t>exit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4EDD731-0E70-44D7-B79A-8160C75D23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99296" y="106065"/>
            <a:ext cx="88201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700"/>
              </a:lnSpc>
            </a:pP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Process groups:</a:t>
            </a:r>
            <a:r>
              <a:rPr sz="600" b="1" spc="-40" dirty="0">
                <a:solidFill>
                  <a:srgbClr val="9898D8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9898D8"/>
                </a:solidFill>
                <a:latin typeface="Arial"/>
                <a:cs typeface="Arial"/>
              </a:rPr>
              <a:t>review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5948" y="440448"/>
            <a:ext cx="317332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CTRL-C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(ctrlc2.c)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863450"/>
            <a:ext cx="2913380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Courier New"/>
                <a:cs typeface="Courier New"/>
              </a:rPr>
              <a:t>void CTRL_handler(int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dummy){</a:t>
            </a:r>
          </a:p>
          <a:p>
            <a:pPr marL="119380" marR="58419">
              <a:lnSpc>
                <a:spcPct val="103800"/>
              </a:lnSpc>
            </a:pPr>
            <a:r>
              <a:rPr sz="700" dirty="0">
                <a:latin typeface="Courier New"/>
                <a:cs typeface="Courier New"/>
              </a:rPr>
              <a:t>printf("Process%d got CTR-C, exiting\n",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getpid());  exit(0);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9380" marR="1127760" indent="-107314">
              <a:lnSpc>
                <a:spcPct val="103800"/>
              </a:lnSpc>
            </a:pPr>
            <a:r>
              <a:rPr sz="700" dirty="0">
                <a:latin typeface="Courier New"/>
                <a:cs typeface="Courier New"/>
              </a:rPr>
              <a:t>int main(int argc, char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1050" baseline="-7936" dirty="0">
                <a:latin typeface="Courier New"/>
                <a:cs typeface="Courier New"/>
              </a:rPr>
              <a:t>*</a:t>
            </a:r>
            <a:r>
              <a:rPr sz="700" dirty="0">
                <a:latin typeface="Courier New"/>
                <a:cs typeface="Courier New"/>
              </a:rPr>
              <a:t>argv[]){  int i,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pid;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9380" marR="1501775">
              <a:lnSpc>
                <a:spcPct val="103800"/>
              </a:lnSpc>
            </a:pPr>
            <a:r>
              <a:rPr sz="700" dirty="0">
                <a:latin typeface="Courier New"/>
                <a:cs typeface="Courier New"/>
              </a:rPr>
              <a:t>signal(2,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CTRL_handler);  if((pid=fork()) ==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0){</a:t>
            </a:r>
          </a:p>
          <a:p>
            <a:pPr marL="172720" marR="165100">
              <a:lnSpc>
                <a:spcPct val="103800"/>
              </a:lnSpc>
            </a:pPr>
            <a:r>
              <a:rPr sz="700" dirty="0">
                <a:latin typeface="Courier New"/>
                <a:cs typeface="Courier New"/>
              </a:rPr>
              <a:t>setpgid(0, getpid());//child is in its own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group  printf("PID=%d,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PGID=%d\n",getpid(),getpgid(0));</a:t>
            </a:r>
          </a:p>
          <a:p>
            <a:pPr marL="11938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}else</a:t>
            </a:r>
          </a:p>
          <a:p>
            <a:pPr marL="226060">
              <a:lnSpc>
                <a:spcPct val="100000"/>
              </a:lnSpc>
              <a:spcBef>
                <a:spcPts val="25"/>
              </a:spcBef>
            </a:pPr>
            <a:r>
              <a:rPr sz="700" dirty="0">
                <a:latin typeface="Courier New"/>
                <a:cs typeface="Courier New"/>
              </a:rPr>
              <a:t>printf("PID=%d, PGID=%d\n", getpid(),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getpgid(0));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700" dirty="0">
                <a:latin typeface="Courier New"/>
                <a:cs typeface="Courier New"/>
              </a:rPr>
              <a:t>for(i=1; i&lt;=10;</a:t>
            </a:r>
            <a:r>
              <a:rPr sz="700" spc="-8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i++){</a:t>
            </a:r>
          </a:p>
          <a:p>
            <a:pPr marL="226060" marR="111760">
              <a:lnSpc>
                <a:spcPct val="103800"/>
              </a:lnSpc>
            </a:pPr>
            <a:r>
              <a:rPr sz="700" dirty="0">
                <a:latin typeface="Courier New"/>
                <a:cs typeface="Courier New"/>
              </a:rPr>
              <a:t>printf("Process %d is still alive\n",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getpid());  sleep(2);</a:t>
            </a:r>
          </a:p>
          <a:p>
            <a:pPr marL="11938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3166230"/>
            <a:ext cx="1861820" cy="2806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dirty="0">
                <a:latin typeface="Arial"/>
                <a:cs typeface="Arial"/>
              </a:rPr>
              <a:t>What happens when </a:t>
            </a:r>
            <a:r>
              <a:rPr sz="700" spc="-5" dirty="0">
                <a:latin typeface="Arial"/>
                <a:cs typeface="Arial"/>
              </a:rPr>
              <a:t>we </a:t>
            </a:r>
            <a:r>
              <a:rPr sz="700" dirty="0">
                <a:latin typeface="Arial"/>
                <a:cs typeface="Arial"/>
              </a:rPr>
              <a:t>press</a:t>
            </a:r>
            <a:r>
              <a:rPr sz="700" spc="-70" dirty="0">
                <a:latin typeface="Arial"/>
                <a:cs typeface="Arial"/>
              </a:rPr>
              <a:t> </a:t>
            </a:r>
            <a:r>
              <a:rPr sz="700" dirty="0">
                <a:latin typeface="Courier New"/>
                <a:cs typeface="Courier New"/>
              </a:rPr>
              <a:t>CTRL-C</a:t>
            </a:r>
            <a:r>
              <a:rPr sz="700" dirty="0">
                <a:latin typeface="Arial"/>
                <a:cs typeface="Arial"/>
              </a:rPr>
              <a:t>?</a:t>
            </a:r>
            <a:endParaRPr sz="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9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r>
              <a:rPr sz="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53BCFB-B833-447E-8134-FE22EE1243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440448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1508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143914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120305"/>
            <a:ext cx="184340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Review all signals</a:t>
            </a:r>
          </a:p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SIGALRM default action?</a:t>
            </a:r>
          </a:p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man signal</a:t>
            </a:r>
          </a:p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man 7 signal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493761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52260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775" y="1822020"/>
            <a:ext cx="184340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More signal examples</a:t>
            </a:r>
          </a:p>
          <a:p>
            <a:pPr marL="12700">
              <a:lnSpc>
                <a:spcPct val="100000"/>
              </a:lnSpc>
            </a:pP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ouch.c</a:t>
            </a: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</a:p>
          <a:p>
            <a:pPr marL="12700">
              <a:lnSpc>
                <a:spcPct val="100000"/>
              </a:lnSpc>
            </a:pP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intquit.c</a:t>
            </a: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  </a:t>
            </a:r>
          </a:p>
          <a:p>
            <a:pPr marL="12700">
              <a:lnSpc>
                <a:spcPct val="100000"/>
              </a:lnSpc>
            </a:pP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sigaction.c</a:t>
            </a: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synchro.c</a:t>
            </a: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quickreply.c</a:t>
            </a: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050" spc="-5" dirty="0" err="1">
                <a:solidFill>
                  <a:srgbClr val="3333B2"/>
                </a:solidFill>
                <a:latin typeface="Arial"/>
                <a:cs typeface="Arial"/>
              </a:rPr>
              <a:t>tml.c</a:t>
            </a:r>
            <a:endParaRPr lang="en-US" sz="1050" spc="-5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sleep1.c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1872450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1900339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31" y="225112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2279955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3023" y="248405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023" y="2656141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59395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863E5D-CE87-43F8-9009-27906492AD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7713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6567" y="162331"/>
            <a:ext cx="312420" cy="11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948" y="440448"/>
            <a:ext cx="663575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Content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31" y="111508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84" y="1143914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557" y="1120305"/>
            <a:ext cx="139636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Suspending a</a:t>
            </a:r>
            <a:r>
              <a:rPr sz="1050" spc="-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</a:t>
            </a:r>
            <a:r>
              <a:rPr lang="en-US" sz="105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031" y="1493761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5384" y="1522603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557" y="1498981"/>
            <a:ext cx="184340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Sending a signal to a</a:t>
            </a:r>
            <a:r>
              <a:rPr sz="105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031" y="1872450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5384" y="1900339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557" y="1877657"/>
            <a:ext cx="63373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Examples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2031" y="2251125"/>
            <a:ext cx="188391" cy="1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5384" y="2279955"/>
            <a:ext cx="81915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EAEAF7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3023" y="2484056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023" y="2656141"/>
            <a:ext cx="76809" cy="768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6557" y="2251986"/>
            <a:ext cx="224536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marR="5080" indent="-163195">
              <a:lnSpc>
                <a:spcPct val="102600"/>
              </a:lnSpc>
            </a:pP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Process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groups </a:t>
            </a:r>
            <a:r>
              <a:rPr sz="1050" spc="-5" dirty="0">
                <a:solidFill>
                  <a:srgbClr val="3333B2"/>
                </a:solidFill>
                <a:latin typeface="Arial"/>
                <a:cs typeface="Arial"/>
              </a:rPr>
              <a:t>and control terminal  </a:t>
            </a:r>
            <a:r>
              <a:rPr sz="1050" spc="-5" dirty="0">
                <a:latin typeface="Arial"/>
                <a:cs typeface="Arial"/>
              </a:rPr>
              <a:t>Process </a:t>
            </a:r>
            <a:r>
              <a:rPr sz="1050" spc="-10" dirty="0">
                <a:latin typeface="Arial"/>
                <a:cs typeface="Arial"/>
              </a:rPr>
              <a:t>groups: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review</a:t>
            </a:r>
            <a:endParaRPr sz="105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35"/>
              </a:spcBef>
            </a:pPr>
            <a:r>
              <a:rPr sz="1050" spc="-5" dirty="0">
                <a:latin typeface="Arial"/>
                <a:cs typeface="Arial"/>
              </a:rPr>
              <a:t>Control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terminal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59395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863E5D-CE87-43F8-9009-27906492AD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1828164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Suspending a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845261"/>
            <a:ext cx="3989704" cy="170815"/>
          </a:xfrm>
          <a:custGeom>
            <a:avLst/>
            <a:gdLst/>
            <a:ahLst/>
            <a:cxnLst/>
            <a:rect l="l" t="t" r="r" b="b"/>
            <a:pathLst>
              <a:path w="3989704" h="170815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70221"/>
                </a:lnTo>
                <a:lnTo>
                  <a:pt x="3989591" y="170221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4" y="1002830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2269388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35286" y="2256688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793" y="2307488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889503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940303"/>
            <a:ext cx="50799" cy="13290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194" y="1047119"/>
            <a:ext cx="3989704" cy="1273175"/>
          </a:xfrm>
          <a:custGeom>
            <a:avLst/>
            <a:gdLst/>
            <a:ahLst/>
            <a:cxnLst/>
            <a:rect l="l" t="t" r="r" b="b"/>
            <a:pathLst>
              <a:path w="3989704" h="1273175">
                <a:moveTo>
                  <a:pt x="3989591" y="0"/>
                </a:moveTo>
                <a:lnTo>
                  <a:pt x="0" y="0"/>
                </a:lnTo>
                <a:lnTo>
                  <a:pt x="0" y="1222268"/>
                </a:lnTo>
                <a:lnTo>
                  <a:pt x="4008" y="1241993"/>
                </a:lnTo>
                <a:lnTo>
                  <a:pt x="14922" y="1258146"/>
                </a:lnTo>
                <a:lnTo>
                  <a:pt x="31075" y="1269060"/>
                </a:lnTo>
                <a:lnTo>
                  <a:pt x="50799" y="1273068"/>
                </a:lnTo>
                <a:lnTo>
                  <a:pt x="3938791" y="1273068"/>
                </a:lnTo>
                <a:lnTo>
                  <a:pt x="3958516" y="1269059"/>
                </a:lnTo>
                <a:lnTo>
                  <a:pt x="3974669" y="1258145"/>
                </a:lnTo>
                <a:lnTo>
                  <a:pt x="3985583" y="1241993"/>
                </a:lnTo>
                <a:lnTo>
                  <a:pt x="3989591" y="122226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27603"/>
            <a:ext cx="0" cy="1361440"/>
          </a:xfrm>
          <a:custGeom>
            <a:avLst/>
            <a:gdLst/>
            <a:ahLst/>
            <a:cxnLst/>
            <a:rect l="l" t="t" r="r" b="b"/>
            <a:pathLst>
              <a:path h="1361439">
                <a:moveTo>
                  <a:pt x="0" y="1360834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149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9022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8950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98786" y="870454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007" y="1305217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1649361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007" y="1821446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007" y="2165591"/>
            <a:ext cx="76809" cy="768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7294" y="828725"/>
            <a:ext cx="3545840" cy="1393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pause()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Synopsis: </a:t>
            </a:r>
            <a:r>
              <a:rPr sz="1050" spc="-10" dirty="0">
                <a:latin typeface="Courier New"/>
                <a:cs typeface="Courier New"/>
              </a:rPr>
              <a:t>int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pause(void);</a:t>
            </a:r>
            <a:endParaRPr sz="1050" dirty="0">
              <a:latin typeface="Courier New"/>
              <a:cs typeface="Courier New"/>
            </a:endParaRPr>
          </a:p>
          <a:p>
            <a:pPr marL="289560" marR="171450">
              <a:lnSpc>
                <a:spcPct val="102600"/>
              </a:lnSpc>
              <a:spcBef>
                <a:spcPts val="295"/>
              </a:spcBef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pause() </a:t>
            </a:r>
            <a:r>
              <a:rPr sz="1050" spc="-5" dirty="0">
                <a:latin typeface="Arial"/>
                <a:cs typeface="Arial"/>
              </a:rPr>
              <a:t>suspends the calling process until it  </a:t>
            </a:r>
            <a:r>
              <a:rPr sz="1050" spc="-10" dirty="0">
                <a:latin typeface="Arial"/>
                <a:cs typeface="Arial"/>
              </a:rPr>
              <a:t>receives </a:t>
            </a:r>
            <a:r>
              <a:rPr sz="1050" spc="-5" dirty="0">
                <a:latin typeface="Arial"/>
                <a:cs typeface="Arial"/>
              </a:rPr>
              <a:t>a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signal.</a:t>
            </a:r>
            <a:endParaRPr sz="1050" dirty="0">
              <a:latin typeface="Arial"/>
              <a:cs typeface="Arial"/>
            </a:endParaRPr>
          </a:p>
          <a:p>
            <a:pPr marL="289560" marR="30480">
              <a:lnSpc>
                <a:spcPct val="102600"/>
              </a:lnSpc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" dirty="0">
                <a:latin typeface="Arial"/>
                <a:cs typeface="Arial"/>
              </a:rPr>
              <a:t>call to </a:t>
            </a:r>
            <a:r>
              <a:rPr sz="1050" spc="-10" dirty="0">
                <a:latin typeface="Courier New"/>
                <a:cs typeface="Courier New"/>
              </a:rPr>
              <a:t>pause() </a:t>
            </a:r>
            <a:r>
              <a:rPr sz="1050" spc="-5" dirty="0">
                <a:latin typeface="Arial"/>
                <a:cs typeface="Arial"/>
              </a:rPr>
              <a:t>does not </a:t>
            </a:r>
            <a:r>
              <a:rPr sz="1050" dirty="0">
                <a:latin typeface="Arial"/>
                <a:cs typeface="Arial"/>
              </a:rPr>
              <a:t>return </a:t>
            </a:r>
            <a:r>
              <a:rPr sz="1050" spc="-10" dirty="0">
                <a:latin typeface="Arial"/>
                <a:cs typeface="Arial"/>
              </a:rPr>
              <a:t>anything </a:t>
            </a:r>
            <a:r>
              <a:rPr sz="1050" spc="-5" dirty="0">
                <a:latin typeface="Arial"/>
                <a:cs typeface="Arial"/>
              </a:rPr>
              <a:t>useful.  The signal </a:t>
            </a:r>
            <a:r>
              <a:rPr sz="1050" spc="-10" dirty="0">
                <a:latin typeface="Arial"/>
                <a:cs typeface="Arial"/>
              </a:rPr>
              <a:t>must </a:t>
            </a:r>
            <a:r>
              <a:rPr sz="1050" spc="-5" dirty="0">
                <a:latin typeface="Arial"/>
                <a:cs typeface="Arial"/>
              </a:rPr>
              <a:t>be one that is not currently set to be  ignored </a:t>
            </a:r>
            <a:r>
              <a:rPr sz="1050" spc="-20" dirty="0">
                <a:latin typeface="Arial"/>
                <a:cs typeface="Arial"/>
              </a:rPr>
              <a:t>by </a:t>
            </a:r>
            <a:r>
              <a:rPr sz="1050" spc="-5" dirty="0">
                <a:latin typeface="Arial"/>
                <a:cs typeface="Arial"/>
              </a:rPr>
              <a:t>the calling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process.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050" spc="-10" dirty="0">
                <a:latin typeface="Courier New"/>
                <a:cs typeface="Courier New"/>
              </a:rPr>
              <a:t>pause()</a:t>
            </a:r>
            <a:r>
              <a:rPr sz="1050" spc="-2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</a:t>
            </a:r>
            <a:r>
              <a:rPr lang="en-CA" sz="1050" spc="-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typically used to </a:t>
            </a:r>
            <a:r>
              <a:rPr sz="1050" spc="-10" dirty="0">
                <a:latin typeface="Arial"/>
                <a:cs typeface="Arial"/>
              </a:rPr>
              <a:t>wait </a:t>
            </a:r>
            <a:r>
              <a:rPr sz="1050" spc="-1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a signal.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59395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16D96EA-167C-4DA3-A8B7-84B966E4E2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69B7-2152-4BCF-A784-77E400B419AA}"/>
              </a:ext>
            </a:extLst>
          </p:cNvPr>
          <p:cNvSpPr txBox="1"/>
          <p:nvPr/>
        </p:nvSpPr>
        <p:spPr>
          <a:xfrm>
            <a:off x="933450" y="264477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man pause  </a:t>
            </a:r>
            <a:r>
              <a:rPr lang="en-CA" sz="700" dirty="0"/>
              <a:t>(man wait)</a:t>
            </a:r>
          </a:p>
          <a:p>
            <a:endParaRPr lang="en-CA" sz="700" dirty="0"/>
          </a:p>
          <a:p>
            <a:r>
              <a:rPr lang="en-CA" sz="700" dirty="0"/>
              <a:t>See page 6 process 2 </a:t>
            </a:r>
            <a:r>
              <a:rPr lang="en-CA" sz="700" dirty="0" smtClean="0"/>
              <a:t>slides, </a:t>
            </a:r>
            <a:r>
              <a:rPr lang="en-CA" sz="700" dirty="0"/>
              <a:t>also see page 20 in the same slide </a:t>
            </a:r>
            <a:r>
              <a:rPr lang="en-CA" sz="400" dirty="0"/>
              <a:t>(page no. are approx.)</a:t>
            </a:r>
            <a:endParaRPr lang="en-CA" sz="110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921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Courier New"/>
                <a:cs typeface="Courier New"/>
              </a:rPr>
              <a:t>pause()</a:t>
            </a:r>
            <a:r>
              <a:rPr lang="en-US" sz="1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400" spc="20" dirty="0" err="1">
                <a:solidFill>
                  <a:srgbClr val="FFFFFF"/>
                </a:solidFill>
                <a:latin typeface="Courier New"/>
                <a:cs typeface="Courier New"/>
              </a:rPr>
              <a:t>pause.c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141" y="701058"/>
            <a:ext cx="3100756" cy="2642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&lt;stdio.h&gt;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&lt;stdlib.h&gt;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&lt;unistd.h&gt;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Courier New"/>
                <a:cs typeface="Courier New"/>
              </a:rPr>
              <a:t>#include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&lt;signal.h&gt;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02870" marR="912494" indent="-90805">
              <a:lnSpc>
                <a:spcPct val="102800"/>
              </a:lnSpc>
            </a:pPr>
            <a:r>
              <a:rPr sz="800" spc="-5" dirty="0">
                <a:latin typeface="Courier New"/>
                <a:cs typeface="Courier New"/>
              </a:rPr>
              <a:t>void AlarmHandler(int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dummy){  static int n =</a:t>
            </a:r>
            <a:r>
              <a:rPr sz="800" spc="-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0;</a:t>
            </a:r>
            <a:endParaRPr sz="800" dirty="0">
              <a:latin typeface="Courier New"/>
              <a:cs typeface="Courier New"/>
            </a:endParaRPr>
          </a:p>
          <a:p>
            <a:pPr marL="193675" marR="458470" indent="-90805">
              <a:lnSpc>
                <a:spcPct val="102800"/>
              </a:lnSpc>
            </a:pPr>
            <a:r>
              <a:rPr sz="800" spc="-5" dirty="0">
                <a:latin typeface="Courier New"/>
                <a:cs typeface="Courier New"/>
              </a:rPr>
              <a:t>if(n++ &lt; 6 ){  </a:t>
            </a:r>
            <a:endParaRPr lang="en-CA" sz="800" spc="-5" dirty="0">
              <a:latin typeface="Courier New"/>
              <a:cs typeface="Courier New"/>
            </a:endParaRPr>
          </a:p>
          <a:p>
            <a:pPr marL="193675" marR="458470" indent="-90805">
              <a:lnSpc>
                <a:spcPct val="102800"/>
              </a:lnSpc>
            </a:pPr>
            <a:r>
              <a:rPr lang="en-US" sz="800" spc="-5" dirty="0">
                <a:latin typeface="Courier New"/>
                <a:cs typeface="Courier New"/>
              </a:rPr>
              <a:t>   </a:t>
            </a:r>
            <a:r>
              <a:rPr sz="800" spc="-5" dirty="0" err="1">
                <a:latin typeface="Courier New"/>
                <a:cs typeface="Courier New"/>
              </a:rPr>
              <a:t>printf</a:t>
            </a:r>
            <a:r>
              <a:rPr sz="800" spc="-5" dirty="0">
                <a:latin typeface="Courier New"/>
                <a:cs typeface="Courier New"/>
              </a:rPr>
              <a:t>("Beeping</a:t>
            </a:r>
            <a:r>
              <a:rPr lang="en-CA" sz="800" spc="-5" dirty="0">
                <a:latin typeface="Courier New"/>
                <a:cs typeface="Courier New"/>
              </a:rPr>
              <a:t> Beeping.</a:t>
            </a:r>
            <a:r>
              <a:rPr sz="800" spc="-5" dirty="0">
                <a:latin typeface="Courier New"/>
                <a:cs typeface="Courier New"/>
              </a:rPr>
              <a:t>\n");</a:t>
            </a:r>
            <a:endParaRPr sz="800" dirty="0">
              <a:latin typeface="Courier New"/>
              <a:cs typeface="Courier New"/>
            </a:endParaRPr>
          </a:p>
          <a:p>
            <a:pPr marL="193675" marR="5080">
              <a:lnSpc>
                <a:spcPct val="102800"/>
              </a:lnSpc>
            </a:pPr>
            <a:r>
              <a:rPr lang="en-CA" sz="800" spc="-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alarm(</a:t>
            </a:r>
            <a:r>
              <a:rPr lang="en-CA" sz="800" spc="-5" dirty="0">
                <a:latin typeface="Courier New"/>
                <a:cs typeface="Courier New"/>
              </a:rPr>
              <a:t>5</a:t>
            </a:r>
            <a:r>
              <a:rPr sz="800" spc="-5" dirty="0">
                <a:latin typeface="Courier New"/>
                <a:cs typeface="Courier New"/>
              </a:rPr>
              <a:t>);</a:t>
            </a:r>
            <a:endParaRPr sz="800" dirty="0">
              <a:latin typeface="Courier New"/>
              <a:cs typeface="Courier New"/>
            </a:endParaRPr>
          </a:p>
          <a:p>
            <a:pPr marL="10287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Courier New"/>
                <a:cs typeface="Courier New"/>
              </a:rPr>
              <a:t>}else</a:t>
            </a:r>
            <a:endParaRPr sz="800" dirty="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Courier New"/>
                <a:cs typeface="Courier New"/>
              </a:rPr>
              <a:t>exit(0);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02870" marR="730885" indent="-90805">
              <a:lnSpc>
                <a:spcPct val="102800"/>
              </a:lnSpc>
            </a:pPr>
            <a:r>
              <a:rPr sz="800" spc="-5" dirty="0">
                <a:latin typeface="Courier New"/>
                <a:cs typeface="Courier New"/>
              </a:rPr>
              <a:t>int main(int argc, char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1050" spc="-7" baseline="-9259" dirty="0">
                <a:latin typeface="Courier New"/>
                <a:cs typeface="Courier New"/>
              </a:rPr>
              <a:t>*</a:t>
            </a:r>
            <a:r>
              <a:rPr sz="800" spc="-5" dirty="0">
                <a:latin typeface="Courier New"/>
                <a:cs typeface="Courier New"/>
              </a:rPr>
              <a:t>argv[]){  alarm(</a:t>
            </a:r>
            <a:r>
              <a:rPr lang="en-CA" sz="800" spc="-5" dirty="0">
                <a:latin typeface="Courier New"/>
                <a:cs typeface="Courier New"/>
              </a:rPr>
              <a:t>5</a:t>
            </a:r>
            <a:r>
              <a:rPr sz="800" spc="-5" dirty="0">
                <a:latin typeface="Courier New"/>
                <a:cs typeface="Courier New"/>
              </a:rPr>
              <a:t>);</a:t>
            </a:r>
            <a:endParaRPr sz="800" dirty="0">
              <a:latin typeface="Courier New"/>
              <a:cs typeface="Courier New"/>
            </a:endParaRPr>
          </a:p>
          <a:p>
            <a:pPr marL="10287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Courier New"/>
                <a:cs typeface="Courier New"/>
              </a:rPr>
              <a:t>signal(</a:t>
            </a:r>
            <a:r>
              <a:rPr lang="en-CA" sz="800" spc="-5" dirty="0">
                <a:latin typeface="Courier New"/>
                <a:cs typeface="Courier New"/>
              </a:rPr>
              <a:t>SIGALRM</a:t>
            </a:r>
            <a:r>
              <a:rPr sz="800" spc="-5" dirty="0">
                <a:latin typeface="Courier New"/>
                <a:cs typeface="Courier New"/>
              </a:rPr>
              <a:t>,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AlarmHandler);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ourier New"/>
                <a:cs typeface="Courier New"/>
              </a:rPr>
              <a:t>while(1)</a:t>
            </a:r>
            <a:endParaRPr sz="800" dirty="0">
              <a:latin typeface="Courier New"/>
              <a:cs typeface="Courier New"/>
            </a:endParaRPr>
          </a:p>
          <a:p>
            <a:pPr marR="1399540" algn="ctr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Courier New"/>
                <a:cs typeface="Courier New"/>
              </a:rPr>
              <a:t>pause();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5" y="3325810"/>
            <a:ext cx="1659395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BB4094-681E-464B-9BF8-B0FC962CA7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Sending a signal to a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2415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highlight>
                  <a:srgbClr val="FF0000"/>
                </a:highlight>
                <a:latin typeface="Arial"/>
                <a:cs typeface="Arial"/>
              </a:rPr>
              <a:t>Sending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signal to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841" y="830016"/>
            <a:ext cx="3388995" cy="148590"/>
          </a:xfrm>
          <a:custGeom>
            <a:avLst/>
            <a:gdLst/>
            <a:ahLst/>
            <a:cxnLst/>
            <a:rect l="l" t="t" r="r" b="b"/>
            <a:pathLst>
              <a:path w="3388995" h="148590">
                <a:moveTo>
                  <a:pt x="43152" y="0"/>
                </a:moveTo>
                <a:lnTo>
                  <a:pt x="26396" y="3405"/>
                </a:lnTo>
                <a:lnTo>
                  <a:pt x="12675" y="12676"/>
                </a:lnTo>
                <a:lnTo>
                  <a:pt x="3404" y="26397"/>
                </a:lnTo>
                <a:lnTo>
                  <a:pt x="0" y="43152"/>
                </a:lnTo>
                <a:lnTo>
                  <a:pt x="0" y="148008"/>
                </a:lnTo>
                <a:lnTo>
                  <a:pt x="3388998" y="148008"/>
                </a:lnTo>
                <a:lnTo>
                  <a:pt x="3388998" y="43152"/>
                </a:lnTo>
                <a:lnTo>
                  <a:pt x="3362600" y="3405"/>
                </a:lnTo>
                <a:lnTo>
                  <a:pt x="43152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841" y="967273"/>
            <a:ext cx="3388998" cy="42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993" y="1595769"/>
            <a:ext cx="86305" cy="86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1899" y="1584981"/>
            <a:ext cx="97092" cy="97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46" y="1628133"/>
            <a:ext cx="3259541" cy="53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5840" y="867596"/>
            <a:ext cx="43152" cy="86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5840" y="910748"/>
            <a:ext cx="43152" cy="685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6841" y="1004897"/>
            <a:ext cx="3388995" cy="634365"/>
          </a:xfrm>
          <a:custGeom>
            <a:avLst/>
            <a:gdLst/>
            <a:ahLst/>
            <a:cxnLst/>
            <a:rect l="l" t="t" r="r" b="b"/>
            <a:pathLst>
              <a:path w="3388995" h="634364">
                <a:moveTo>
                  <a:pt x="3388998" y="0"/>
                </a:moveTo>
                <a:lnTo>
                  <a:pt x="0" y="0"/>
                </a:lnTo>
                <a:lnTo>
                  <a:pt x="0" y="590872"/>
                </a:lnTo>
                <a:lnTo>
                  <a:pt x="3404" y="607627"/>
                </a:lnTo>
                <a:lnTo>
                  <a:pt x="12676" y="621348"/>
                </a:lnTo>
                <a:lnTo>
                  <a:pt x="26397" y="630619"/>
                </a:lnTo>
                <a:lnTo>
                  <a:pt x="43152" y="634024"/>
                </a:lnTo>
                <a:lnTo>
                  <a:pt x="3345845" y="634024"/>
                </a:lnTo>
                <a:lnTo>
                  <a:pt x="3362601" y="630619"/>
                </a:lnTo>
                <a:lnTo>
                  <a:pt x="3376322" y="621348"/>
                </a:lnTo>
                <a:lnTo>
                  <a:pt x="3385593" y="607627"/>
                </a:lnTo>
                <a:lnTo>
                  <a:pt x="3388998" y="590872"/>
                </a:lnTo>
                <a:lnTo>
                  <a:pt x="3388998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5840" y="899960"/>
            <a:ext cx="0" cy="712470"/>
          </a:xfrm>
          <a:custGeom>
            <a:avLst/>
            <a:gdLst/>
            <a:ahLst/>
            <a:cxnLst/>
            <a:rect l="l" t="t" r="r" b="b"/>
            <a:pathLst>
              <a:path h="712469">
                <a:moveTo>
                  <a:pt x="0" y="711990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5840" y="889172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5840" y="878384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8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5840" y="867596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5840" y="851414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1618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5074" y="111097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309" y="0"/>
                </a:lnTo>
              </a:path>
            </a:pathLst>
          </a:custGeom>
          <a:ln w="42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1284" y="1224139"/>
            <a:ext cx="65246" cy="652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1284" y="1516487"/>
            <a:ext cx="65246" cy="652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841" y="1767969"/>
            <a:ext cx="3388995" cy="70485"/>
          </a:xfrm>
          <a:custGeom>
            <a:avLst/>
            <a:gdLst/>
            <a:ahLst/>
            <a:cxnLst/>
            <a:rect l="l" t="t" r="r" b="b"/>
            <a:pathLst>
              <a:path w="3388995" h="70485">
                <a:moveTo>
                  <a:pt x="43152" y="0"/>
                </a:moveTo>
                <a:lnTo>
                  <a:pt x="26396" y="3405"/>
                </a:lnTo>
                <a:lnTo>
                  <a:pt x="12675" y="12676"/>
                </a:lnTo>
                <a:lnTo>
                  <a:pt x="3404" y="26397"/>
                </a:lnTo>
                <a:lnTo>
                  <a:pt x="0" y="43152"/>
                </a:lnTo>
                <a:lnTo>
                  <a:pt x="0" y="69981"/>
                </a:lnTo>
                <a:lnTo>
                  <a:pt x="3388998" y="69981"/>
                </a:lnTo>
                <a:lnTo>
                  <a:pt x="3388998" y="43152"/>
                </a:lnTo>
                <a:lnTo>
                  <a:pt x="3362600" y="3405"/>
                </a:lnTo>
                <a:lnTo>
                  <a:pt x="43152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93" y="2550875"/>
            <a:ext cx="86305" cy="86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1899" y="2540087"/>
            <a:ext cx="97092" cy="97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146" y="2583240"/>
            <a:ext cx="3259541" cy="539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5840" y="1810926"/>
            <a:ext cx="43152" cy="86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5840" y="1854079"/>
            <a:ext cx="43152" cy="6967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841" y="1805714"/>
            <a:ext cx="3388995" cy="788670"/>
          </a:xfrm>
          <a:custGeom>
            <a:avLst/>
            <a:gdLst/>
            <a:ahLst/>
            <a:cxnLst/>
            <a:rect l="l" t="t" r="r" b="b"/>
            <a:pathLst>
              <a:path w="3388995" h="788669">
                <a:moveTo>
                  <a:pt x="3388998" y="0"/>
                </a:moveTo>
                <a:lnTo>
                  <a:pt x="0" y="0"/>
                </a:lnTo>
                <a:lnTo>
                  <a:pt x="0" y="745162"/>
                </a:lnTo>
                <a:lnTo>
                  <a:pt x="3404" y="761917"/>
                </a:lnTo>
                <a:lnTo>
                  <a:pt x="12676" y="775638"/>
                </a:lnTo>
                <a:lnTo>
                  <a:pt x="26397" y="784909"/>
                </a:lnTo>
                <a:lnTo>
                  <a:pt x="43152" y="788314"/>
                </a:lnTo>
                <a:lnTo>
                  <a:pt x="3345845" y="788314"/>
                </a:lnTo>
                <a:lnTo>
                  <a:pt x="3362601" y="784909"/>
                </a:lnTo>
                <a:lnTo>
                  <a:pt x="3376322" y="775638"/>
                </a:lnTo>
                <a:lnTo>
                  <a:pt x="3385593" y="761917"/>
                </a:lnTo>
                <a:lnTo>
                  <a:pt x="3388998" y="745162"/>
                </a:lnTo>
                <a:lnTo>
                  <a:pt x="3388998" y="0"/>
                </a:lnTo>
                <a:close/>
              </a:path>
            </a:pathLst>
          </a:custGeom>
          <a:solidFill>
            <a:srgbClr val="EDC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05840" y="1843291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723766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5840" y="1832503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5840" y="1821715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5840" y="181092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8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5840" y="1794745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181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1284" y="2170367"/>
            <a:ext cx="65246" cy="652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284" y="2462704"/>
            <a:ext cx="65246" cy="652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841" y="2723076"/>
            <a:ext cx="3388995" cy="163830"/>
          </a:xfrm>
          <a:custGeom>
            <a:avLst/>
            <a:gdLst/>
            <a:ahLst/>
            <a:cxnLst/>
            <a:rect l="l" t="t" r="r" b="b"/>
            <a:pathLst>
              <a:path w="3388995" h="163830">
                <a:moveTo>
                  <a:pt x="43152" y="0"/>
                </a:moveTo>
                <a:lnTo>
                  <a:pt x="26396" y="3405"/>
                </a:lnTo>
                <a:lnTo>
                  <a:pt x="12675" y="12676"/>
                </a:lnTo>
                <a:lnTo>
                  <a:pt x="3404" y="26397"/>
                </a:lnTo>
                <a:lnTo>
                  <a:pt x="0" y="43152"/>
                </a:lnTo>
                <a:lnTo>
                  <a:pt x="0" y="163426"/>
                </a:lnTo>
                <a:lnTo>
                  <a:pt x="3388998" y="163426"/>
                </a:lnTo>
                <a:lnTo>
                  <a:pt x="3388998" y="43152"/>
                </a:lnTo>
                <a:lnTo>
                  <a:pt x="3362600" y="3405"/>
                </a:lnTo>
                <a:lnTo>
                  <a:pt x="431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6841" y="2875760"/>
            <a:ext cx="3388998" cy="429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993" y="3178195"/>
            <a:ext cx="86305" cy="86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1899" y="3167407"/>
            <a:ext cx="97092" cy="97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146" y="3210559"/>
            <a:ext cx="3259541" cy="53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5840" y="2760660"/>
            <a:ext cx="43152" cy="86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05840" y="2803813"/>
            <a:ext cx="43152" cy="3743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6841" y="2913379"/>
            <a:ext cx="3388995" cy="307975"/>
          </a:xfrm>
          <a:custGeom>
            <a:avLst/>
            <a:gdLst/>
            <a:ahLst/>
            <a:cxnLst/>
            <a:rect l="l" t="t" r="r" b="b"/>
            <a:pathLst>
              <a:path w="3388995" h="307975">
                <a:moveTo>
                  <a:pt x="3388998" y="0"/>
                </a:moveTo>
                <a:lnTo>
                  <a:pt x="0" y="0"/>
                </a:lnTo>
                <a:lnTo>
                  <a:pt x="0" y="264816"/>
                </a:lnTo>
                <a:lnTo>
                  <a:pt x="3404" y="281571"/>
                </a:lnTo>
                <a:lnTo>
                  <a:pt x="12676" y="295292"/>
                </a:lnTo>
                <a:lnTo>
                  <a:pt x="26397" y="304563"/>
                </a:lnTo>
                <a:lnTo>
                  <a:pt x="43152" y="307968"/>
                </a:lnTo>
                <a:lnTo>
                  <a:pt x="3345845" y="307968"/>
                </a:lnTo>
                <a:lnTo>
                  <a:pt x="3362601" y="304563"/>
                </a:lnTo>
                <a:lnTo>
                  <a:pt x="3376322" y="295292"/>
                </a:lnTo>
                <a:lnTo>
                  <a:pt x="3385593" y="281571"/>
                </a:lnTo>
                <a:lnTo>
                  <a:pt x="3388998" y="264816"/>
                </a:lnTo>
                <a:lnTo>
                  <a:pt x="3388998" y="0"/>
                </a:lnTo>
                <a:close/>
              </a:path>
            </a:pathLst>
          </a:custGeom>
          <a:solidFill>
            <a:srgbClr val="DAD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05840" y="279302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401352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05840" y="2782237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8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05840" y="2771449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7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5840" y="2760661"/>
            <a:ext cx="0" cy="10795"/>
          </a:xfrm>
          <a:custGeom>
            <a:avLst/>
            <a:gdLst/>
            <a:ahLst/>
            <a:cxnLst/>
            <a:rect l="l" t="t" r="r" b="b"/>
            <a:pathLst>
              <a:path h="10794">
                <a:moveTo>
                  <a:pt x="0" y="10787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05840" y="274447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182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47294" y="826100"/>
            <a:ext cx="3009900" cy="2420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>
                <a:solidFill>
                  <a:srgbClr val="FFFFFF"/>
                </a:solidFill>
                <a:highlight>
                  <a:srgbClr val="000080"/>
                </a:highlight>
                <a:latin typeface="Courier New"/>
                <a:cs typeface="Courier New"/>
              </a:rPr>
              <a:t>kill()</a:t>
            </a:r>
            <a:endParaRPr sz="900" dirty="0">
              <a:highlight>
                <a:srgbClr val="000080"/>
              </a:highlight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0" dirty="0">
                <a:latin typeface="Arial"/>
                <a:cs typeface="Arial"/>
              </a:rPr>
              <a:t>Synopsis: </a:t>
            </a:r>
            <a:r>
              <a:rPr sz="900" spc="15" dirty="0">
                <a:latin typeface="Courier New"/>
                <a:cs typeface="Courier New"/>
              </a:rPr>
              <a:t>int kill(pid t pid, int</a:t>
            </a:r>
            <a:r>
              <a:rPr sz="900" spc="-21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signo);</a:t>
            </a:r>
            <a:endParaRPr sz="900" dirty="0">
              <a:latin typeface="Courier New"/>
              <a:cs typeface="Courier New"/>
            </a:endParaRPr>
          </a:p>
          <a:p>
            <a:pPr marL="247650" marR="144780">
              <a:lnSpc>
                <a:spcPct val="106600"/>
              </a:lnSpc>
              <a:spcBef>
                <a:spcPts val="250"/>
              </a:spcBef>
            </a:pPr>
            <a:r>
              <a:rPr sz="900" spc="10" dirty="0">
                <a:latin typeface="Arial"/>
                <a:cs typeface="Arial"/>
              </a:rPr>
              <a:t>sends the signal </a:t>
            </a:r>
            <a:r>
              <a:rPr sz="900" spc="15" dirty="0">
                <a:latin typeface="Courier New"/>
                <a:cs typeface="Courier New"/>
              </a:rPr>
              <a:t>signo</a:t>
            </a:r>
            <a:r>
              <a:rPr sz="900" spc="-345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Arial"/>
                <a:cs typeface="Arial"/>
              </a:rPr>
              <a:t>to a process or a group of  processes, defined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pid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65"/>
              </a:spcBef>
            </a:pPr>
            <a:r>
              <a:rPr sz="900" spc="10" dirty="0">
                <a:latin typeface="Arial"/>
                <a:cs typeface="Arial"/>
              </a:rPr>
              <a:t>returns 0 on success, -1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otherwise.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 marR="57150">
              <a:lnSpc>
                <a:spcPct val="106600"/>
              </a:lnSpc>
            </a:pP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10" dirty="0">
                <a:latin typeface="Arial"/>
                <a:cs typeface="Arial"/>
              </a:rPr>
              <a:t>signal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sent only </a:t>
            </a:r>
            <a:r>
              <a:rPr sz="900" spc="15" dirty="0">
                <a:latin typeface="Arial"/>
                <a:cs typeface="Arial"/>
              </a:rPr>
              <a:t>when </a:t>
            </a:r>
            <a:r>
              <a:rPr sz="900" spc="10" dirty="0">
                <a:latin typeface="Arial"/>
                <a:cs typeface="Arial"/>
              </a:rPr>
              <a:t>at least one of the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following  </a:t>
            </a:r>
            <a:r>
              <a:rPr sz="900" spc="10" dirty="0">
                <a:latin typeface="Arial"/>
                <a:cs typeface="Arial"/>
              </a:rPr>
              <a:t>conditions </a:t>
            </a:r>
            <a:r>
              <a:rPr sz="900" spc="5" dirty="0">
                <a:latin typeface="Arial"/>
                <a:cs typeface="Arial"/>
              </a:rPr>
              <a:t>is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satisfied:</a:t>
            </a:r>
            <a:endParaRPr sz="900" dirty="0">
              <a:latin typeface="Arial"/>
              <a:cs typeface="Arial"/>
            </a:endParaRPr>
          </a:p>
          <a:p>
            <a:pPr marL="247650" marR="5080">
              <a:lnSpc>
                <a:spcPct val="106600"/>
              </a:lnSpc>
              <a:spcBef>
                <a:spcPts val="250"/>
              </a:spcBef>
            </a:pP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10" dirty="0">
                <a:latin typeface="Arial"/>
                <a:cs typeface="Arial"/>
              </a:rPr>
              <a:t>sending and receiving processes </a:t>
            </a:r>
            <a:r>
              <a:rPr sz="900" dirty="0">
                <a:latin typeface="Arial"/>
                <a:cs typeface="Arial"/>
              </a:rPr>
              <a:t>have </a:t>
            </a:r>
            <a:r>
              <a:rPr sz="900" spc="10" dirty="0">
                <a:latin typeface="Arial"/>
                <a:cs typeface="Arial"/>
              </a:rPr>
              <a:t>the </a:t>
            </a:r>
            <a:r>
              <a:rPr sz="900" spc="15" dirty="0">
                <a:latin typeface="Arial"/>
                <a:cs typeface="Arial"/>
              </a:rPr>
              <a:t>same  </a:t>
            </a:r>
            <a:r>
              <a:rPr sz="900" dirty="0">
                <a:latin typeface="Arial"/>
                <a:cs typeface="Arial"/>
              </a:rPr>
              <a:t>owner.</a:t>
            </a:r>
          </a:p>
          <a:p>
            <a:pPr marL="247650">
              <a:lnSpc>
                <a:spcPct val="100000"/>
              </a:lnSpc>
              <a:spcBef>
                <a:spcPts val="70"/>
              </a:spcBef>
            </a:pPr>
            <a:r>
              <a:rPr sz="900" spc="15" dirty="0">
                <a:latin typeface="Arial"/>
                <a:cs typeface="Arial"/>
              </a:rPr>
              <a:t>The </a:t>
            </a:r>
            <a:r>
              <a:rPr sz="900" spc="10" dirty="0">
                <a:latin typeface="Arial"/>
                <a:cs typeface="Arial"/>
              </a:rPr>
              <a:t>sending process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owned </a:t>
            </a:r>
            <a:r>
              <a:rPr sz="900" dirty="0">
                <a:latin typeface="Arial"/>
                <a:cs typeface="Arial"/>
              </a:rPr>
              <a:t>by </a:t>
            </a:r>
            <a:r>
              <a:rPr sz="900" spc="10" dirty="0">
                <a:latin typeface="Arial"/>
                <a:cs typeface="Arial"/>
              </a:rPr>
              <a:t>a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super-user.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15" dirty="0">
                <a:latin typeface="Courier New"/>
                <a:cs typeface="Courier New"/>
              </a:rPr>
              <a:t>kill(2344,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15" dirty="0">
                <a:latin typeface="Courier New"/>
                <a:cs typeface="Courier New"/>
              </a:rPr>
              <a:t>SIGTERM);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900" spc="-45" dirty="0">
                <a:latin typeface="Arial"/>
                <a:cs typeface="Arial"/>
              </a:rPr>
              <a:t>To </a:t>
            </a:r>
            <a:r>
              <a:rPr sz="900" spc="10" dirty="0">
                <a:latin typeface="Arial"/>
                <a:cs typeface="Arial"/>
              </a:rPr>
              <a:t>terminate process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2344.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D78C162E-ADC3-4F8B-B9A4-9A4D372BC9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Sending a signal to a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Examples  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76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563245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82383"/>
                </a:lnTo>
                <a:lnTo>
                  <a:pt x="3989591" y="82383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3" y="2637688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286" y="2624988"/>
            <a:ext cx="114299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3" y="2675788"/>
            <a:ext cx="3837191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786" y="613805"/>
            <a:ext cx="5079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786" y="664605"/>
            <a:ext cx="50799" cy="1973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4" y="607668"/>
            <a:ext cx="3989704" cy="2080895"/>
          </a:xfrm>
          <a:custGeom>
            <a:avLst/>
            <a:gdLst/>
            <a:ahLst/>
            <a:cxnLst/>
            <a:rect l="l" t="t" r="r" b="b"/>
            <a:pathLst>
              <a:path w="3989704" h="2080895">
                <a:moveTo>
                  <a:pt x="3989591" y="0"/>
                </a:moveTo>
                <a:lnTo>
                  <a:pt x="0" y="0"/>
                </a:lnTo>
                <a:lnTo>
                  <a:pt x="0" y="2030020"/>
                </a:lnTo>
                <a:lnTo>
                  <a:pt x="4008" y="2049744"/>
                </a:lnTo>
                <a:lnTo>
                  <a:pt x="14922" y="2065897"/>
                </a:lnTo>
                <a:lnTo>
                  <a:pt x="31075" y="2076811"/>
                </a:lnTo>
                <a:lnTo>
                  <a:pt x="50799" y="2080819"/>
                </a:lnTo>
                <a:lnTo>
                  <a:pt x="3938791" y="2080819"/>
                </a:lnTo>
                <a:lnTo>
                  <a:pt x="3958516" y="2076811"/>
                </a:lnTo>
                <a:lnTo>
                  <a:pt x="3974669" y="2065897"/>
                </a:lnTo>
                <a:lnTo>
                  <a:pt x="3985583" y="2049744"/>
                </a:lnTo>
                <a:lnTo>
                  <a:pt x="3989591" y="2030020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651905"/>
            <a:ext cx="0" cy="2005330"/>
          </a:xfrm>
          <a:custGeom>
            <a:avLst/>
            <a:gdLst/>
            <a:ahLst/>
            <a:cxnLst/>
            <a:rect l="l" t="t" r="r" b="b"/>
            <a:pathLst>
              <a:path h="2005330">
                <a:moveTo>
                  <a:pt x="0" y="2004833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6392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786" y="6265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613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594755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007" y="1035837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007" y="1207909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1007" y="1531823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031" y="1723885"/>
            <a:ext cx="61874" cy="61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031" y="2027555"/>
            <a:ext cx="61874" cy="61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007" y="2361831"/>
            <a:ext cx="76809" cy="76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589010"/>
            <a:ext cx="3867150" cy="207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2090">
              <a:lnSpc>
                <a:spcPct val="102600"/>
              </a:lnSpc>
            </a:pPr>
            <a:r>
              <a:rPr sz="1050" spc="-5" dirty="0">
                <a:latin typeface="Arial"/>
                <a:cs typeface="Arial"/>
              </a:rPr>
              <a:t>The </a:t>
            </a:r>
            <a:r>
              <a:rPr sz="1050" spc="-10" dirty="0">
                <a:latin typeface="Courier New"/>
                <a:cs typeface="Courier New"/>
              </a:rPr>
              <a:t>pid </a:t>
            </a:r>
            <a:r>
              <a:rPr sz="1050" spc="-10" dirty="0">
                <a:latin typeface="Arial"/>
                <a:cs typeface="Arial"/>
              </a:rPr>
              <a:t>parameter </a:t>
            </a:r>
            <a:r>
              <a:rPr sz="1050" spc="-5" dirty="0">
                <a:latin typeface="Arial"/>
                <a:cs typeface="Arial"/>
              </a:rPr>
              <a:t>in </a:t>
            </a:r>
            <a:r>
              <a:rPr sz="1050" spc="-10" dirty="0">
                <a:latin typeface="Courier New"/>
                <a:cs typeface="Courier New"/>
              </a:rPr>
              <a:t>kill() </a:t>
            </a:r>
            <a:r>
              <a:rPr sz="1050" spc="-5" dirty="0">
                <a:latin typeface="Arial"/>
                <a:cs typeface="Arial"/>
              </a:rPr>
              <a:t>can </a:t>
            </a:r>
            <a:r>
              <a:rPr sz="1050" spc="-15" dirty="0">
                <a:latin typeface="Arial"/>
                <a:cs typeface="Arial"/>
              </a:rPr>
              <a:t>take </a:t>
            </a:r>
            <a:r>
              <a:rPr sz="1050" spc="-20" dirty="0">
                <a:latin typeface="Arial"/>
                <a:cs typeface="Arial"/>
              </a:rPr>
              <a:t>several </a:t>
            </a:r>
            <a:r>
              <a:rPr sz="1050" spc="-10" dirty="0">
                <a:latin typeface="Arial"/>
                <a:cs typeface="Arial"/>
              </a:rPr>
              <a:t>values </a:t>
            </a:r>
            <a:r>
              <a:rPr sz="1050" spc="-5" dirty="0">
                <a:latin typeface="Arial"/>
                <a:cs typeface="Arial"/>
              </a:rPr>
              <a:t>with  </a:t>
            </a:r>
            <a:r>
              <a:rPr sz="1050" spc="-10" dirty="0">
                <a:latin typeface="Arial"/>
                <a:cs typeface="Arial"/>
              </a:rPr>
              <a:t>different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meanings:</a:t>
            </a:r>
            <a:endParaRPr sz="1050" dirty="0">
              <a:latin typeface="Arial"/>
              <a:cs typeface="Arial"/>
            </a:endParaRPr>
          </a:p>
          <a:p>
            <a:pPr marL="289560" marR="96520">
              <a:lnSpc>
                <a:spcPct val="102600"/>
              </a:lnSpc>
              <a:spcBef>
                <a:spcPts val="300"/>
              </a:spcBef>
            </a:pPr>
            <a:r>
              <a:rPr sz="1050" spc="-5" dirty="0">
                <a:latin typeface="Arial"/>
                <a:cs typeface="Arial"/>
              </a:rPr>
              <a:t>If </a:t>
            </a:r>
            <a:r>
              <a:rPr sz="1050" spc="-10" dirty="0">
                <a:latin typeface="Courier New"/>
                <a:cs typeface="Courier New"/>
              </a:rPr>
              <a:t>pid &gt; </a:t>
            </a:r>
            <a:r>
              <a:rPr sz="1050" spc="-5" dirty="0">
                <a:latin typeface="Courier New"/>
                <a:cs typeface="Courier New"/>
              </a:rPr>
              <a:t>1</a:t>
            </a:r>
            <a:r>
              <a:rPr sz="1050" spc="-5" dirty="0">
                <a:latin typeface="Arial"/>
                <a:cs typeface="Arial"/>
              </a:rPr>
              <a:t>, the signal is sent to the process with id </a:t>
            </a:r>
            <a:r>
              <a:rPr sz="1050" spc="-5" dirty="0">
                <a:latin typeface="Courier New"/>
                <a:cs typeface="Courier New"/>
              </a:rPr>
              <a:t>pid</a:t>
            </a:r>
            <a:r>
              <a:rPr sz="1050" spc="-5" dirty="0">
                <a:latin typeface="Arial"/>
                <a:cs typeface="Arial"/>
              </a:rPr>
              <a:t>.  If </a:t>
            </a:r>
            <a:r>
              <a:rPr sz="1050" spc="-10" dirty="0">
                <a:latin typeface="Courier New"/>
                <a:cs typeface="Courier New"/>
              </a:rPr>
              <a:t>pid </a:t>
            </a:r>
            <a:r>
              <a:rPr sz="1050" spc="-5" dirty="0">
                <a:latin typeface="Arial"/>
                <a:cs typeface="Arial"/>
              </a:rPr>
              <a:t>is 0, the signal is sent to all processes in the  </a:t>
            </a:r>
            <a:r>
              <a:rPr sz="1050" spc="-15" dirty="0">
                <a:latin typeface="Arial"/>
                <a:cs typeface="Arial"/>
              </a:rPr>
              <a:t>sender’s </a:t>
            </a:r>
            <a:r>
              <a:rPr sz="1050" spc="-5" dirty="0">
                <a:latin typeface="Arial"/>
                <a:cs typeface="Arial"/>
              </a:rPr>
              <a:t>process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group.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50" spc="-5" dirty="0">
                <a:latin typeface="Arial"/>
                <a:cs typeface="Arial"/>
              </a:rPr>
              <a:t>If </a:t>
            </a:r>
            <a:r>
              <a:rPr sz="1050" spc="-10" dirty="0">
                <a:latin typeface="Courier New"/>
                <a:cs typeface="Courier New"/>
              </a:rPr>
              <a:t>pid</a:t>
            </a:r>
            <a:r>
              <a:rPr sz="1050" spc="-36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Arial"/>
                <a:cs typeface="Arial"/>
              </a:rPr>
              <a:t>is -1 then</a:t>
            </a:r>
            <a:endParaRPr sz="1050" dirty="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if the sender is </a:t>
            </a:r>
            <a:r>
              <a:rPr sz="1000" spc="-10" dirty="0">
                <a:latin typeface="Arial"/>
                <a:cs typeface="Arial"/>
              </a:rPr>
              <a:t>owned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super-user, </a:t>
            </a:r>
            <a:r>
              <a:rPr sz="1000" spc="-5" dirty="0">
                <a:latin typeface="Arial"/>
                <a:cs typeface="Arial"/>
              </a:rPr>
              <a:t>the signal is sent to  all processes, including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sender.</a:t>
            </a:r>
            <a:endParaRPr sz="1000" dirty="0">
              <a:latin typeface="Arial"/>
              <a:cs typeface="Arial"/>
            </a:endParaRPr>
          </a:p>
          <a:p>
            <a:pPr marL="566420" marR="4254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otherwise, the signal is sent to all processes </a:t>
            </a:r>
            <a:r>
              <a:rPr sz="1000" spc="-10" dirty="0">
                <a:latin typeface="Arial"/>
                <a:cs typeface="Arial"/>
              </a:rPr>
              <a:t>owned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the  same </a:t>
            </a:r>
            <a:r>
              <a:rPr sz="1000" spc="-10" dirty="0">
                <a:latin typeface="Arial"/>
                <a:cs typeface="Arial"/>
              </a:rPr>
              <a:t>owner </a:t>
            </a:r>
            <a:r>
              <a:rPr sz="1000" spc="-5" dirty="0">
                <a:latin typeface="Arial"/>
                <a:cs typeface="Arial"/>
              </a:rPr>
              <a:t>as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sender.</a:t>
            </a:r>
            <a:endParaRPr sz="1000" dirty="0">
              <a:latin typeface="Arial"/>
              <a:cs typeface="Arial"/>
            </a:endParaRPr>
          </a:p>
          <a:p>
            <a:pPr marL="289560" marR="112395">
              <a:lnSpc>
                <a:spcPct val="102600"/>
              </a:lnSpc>
              <a:spcBef>
                <a:spcPts val="175"/>
              </a:spcBef>
            </a:pPr>
            <a:r>
              <a:rPr sz="1050" spc="-5" dirty="0">
                <a:latin typeface="Arial"/>
                <a:cs typeface="Arial"/>
              </a:rPr>
              <a:t>If </a:t>
            </a:r>
            <a:r>
              <a:rPr sz="1050" spc="-10" dirty="0">
                <a:latin typeface="Courier New"/>
                <a:cs typeface="Courier New"/>
              </a:rPr>
              <a:t>pid </a:t>
            </a:r>
            <a:r>
              <a:rPr sz="1050" spc="-5" dirty="0">
                <a:latin typeface="Arial"/>
                <a:cs typeface="Arial"/>
              </a:rPr>
              <a:t>is equal to </a:t>
            </a:r>
            <a:r>
              <a:rPr sz="1050" spc="-5" dirty="0">
                <a:latin typeface="Courier New"/>
                <a:cs typeface="Courier New"/>
              </a:rPr>
              <a:t>-n</a:t>
            </a:r>
            <a:r>
              <a:rPr sz="1050" spc="-5" dirty="0">
                <a:latin typeface="Arial"/>
                <a:cs typeface="Arial"/>
              </a:rPr>
              <a:t>, with </a:t>
            </a:r>
            <a:r>
              <a:rPr sz="1050" spc="-10" dirty="0">
                <a:latin typeface="Courier New"/>
                <a:cs typeface="Courier New"/>
              </a:rPr>
              <a:t>n &gt; </a:t>
            </a:r>
            <a:r>
              <a:rPr sz="1050" spc="-5" dirty="0">
                <a:latin typeface="Courier New"/>
                <a:cs typeface="Courier New"/>
              </a:rPr>
              <a:t>1</a:t>
            </a:r>
            <a:r>
              <a:rPr sz="1050" spc="-5" dirty="0">
                <a:latin typeface="Arial"/>
                <a:cs typeface="Arial"/>
              </a:rPr>
              <a:t>, the signal is sent to all  processes with a process </a:t>
            </a:r>
            <a:r>
              <a:rPr sz="1050" spc="-10" dirty="0">
                <a:latin typeface="Arial"/>
                <a:cs typeface="Arial"/>
              </a:rPr>
              <a:t>group-id </a:t>
            </a:r>
            <a:r>
              <a:rPr sz="1050" spc="-5" dirty="0">
                <a:latin typeface="Arial"/>
                <a:cs typeface="Arial"/>
              </a:rPr>
              <a:t>equal to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16BA845-68AF-44BE-A263-EFF1EA4A15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F98159-57BB-4E7A-8BEB-0FCF34CB1275}"/>
              </a:ext>
            </a:extLst>
          </p:cNvPr>
          <p:cNvSpPr txBox="1"/>
          <p:nvPr/>
        </p:nvSpPr>
        <p:spPr>
          <a:xfrm>
            <a:off x="410793" y="2873375"/>
            <a:ext cx="2961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man kill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8" y="440448"/>
            <a:ext cx="47499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Parent-Child </a:t>
            </a:r>
            <a:r>
              <a:rPr sz="1400" spc="15">
                <a:solidFill>
                  <a:srgbClr val="FFFFFF"/>
                </a:solidFill>
                <a:latin typeface="Arial"/>
                <a:cs typeface="Arial"/>
              </a:rPr>
              <a:t>synchronization</a:t>
            </a:r>
            <a:r>
              <a:rPr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400" spc="5">
                <a:solidFill>
                  <a:srgbClr val="FFFFFF"/>
                </a:solidFill>
                <a:latin typeface="Arial"/>
                <a:cs typeface="Arial"/>
              </a:rPr>
              <a:t> (pcs1.c)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34150"/>
            <a:ext cx="2155190" cy="237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8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&lt;stdio.h&gt;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8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&lt;stdlib.h&gt;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8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&lt;unistd.h&gt;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#include</a:t>
            </a:r>
            <a:r>
              <a:rPr sz="500" spc="-8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&lt;signal.h&gt;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spc="10" dirty="0">
                <a:latin typeface="Courier New"/>
                <a:cs typeface="Courier New"/>
              </a:rPr>
              <a:t>void</a:t>
            </a:r>
            <a:r>
              <a:rPr sz="500" spc="-8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myAlarmHandler(int);</a:t>
            </a:r>
            <a:endParaRPr sz="500" dirty="0">
              <a:latin typeface="Courier New"/>
              <a:cs typeface="Courier New"/>
            </a:endParaRPr>
          </a:p>
          <a:p>
            <a:pPr marL="12700" marR="5080">
              <a:lnSpc>
                <a:spcPts val="1380"/>
              </a:lnSpc>
              <a:spcBef>
                <a:spcPts val="80"/>
              </a:spcBef>
            </a:pPr>
            <a:r>
              <a:rPr sz="500" spc="10" dirty="0">
                <a:latin typeface="Courier New"/>
                <a:cs typeface="Courier New"/>
              </a:rPr>
              <a:t>void myAlarmHandler(int dummy){}; // to avoid</a:t>
            </a:r>
            <a:r>
              <a:rPr sz="500" spc="-7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quitting  </a:t>
            </a:r>
            <a:r>
              <a:rPr sz="750" spc="15" baseline="11111" dirty="0">
                <a:latin typeface="Courier New"/>
                <a:cs typeface="Courier New"/>
              </a:rPr>
              <a:t>int main(int argc, char</a:t>
            </a:r>
            <a:r>
              <a:rPr sz="750" spc="-120" baseline="11111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*</a:t>
            </a:r>
            <a:r>
              <a:rPr sz="750" spc="15" baseline="11111" dirty="0">
                <a:latin typeface="Courier New"/>
                <a:cs typeface="Courier New"/>
              </a:rPr>
              <a:t>argv[]){</a:t>
            </a:r>
            <a:endParaRPr sz="750" baseline="11111" dirty="0">
              <a:latin typeface="Courier New"/>
              <a:cs typeface="Courier New"/>
            </a:endParaRPr>
          </a:p>
          <a:p>
            <a:pPr marL="91440">
              <a:lnSpc>
                <a:spcPts val="375"/>
              </a:lnSpc>
            </a:pPr>
            <a:r>
              <a:rPr sz="500" spc="10" dirty="0">
                <a:latin typeface="Courier New"/>
                <a:cs typeface="Courier New"/>
              </a:rPr>
              <a:t>pid_t</a:t>
            </a:r>
            <a:r>
              <a:rPr sz="500" spc="-9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pid;</a:t>
            </a:r>
            <a:endParaRPr sz="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500" spc="10" dirty="0">
                <a:latin typeface="Courier New"/>
                <a:cs typeface="Courier New"/>
              </a:rPr>
              <a:t>if((pid=fork()) &gt;</a:t>
            </a:r>
            <a:r>
              <a:rPr sz="500" spc="-8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0){</a:t>
            </a:r>
            <a:endParaRPr sz="500" dirty="0">
              <a:latin typeface="Courier New"/>
              <a:cs typeface="Courier New"/>
            </a:endParaRPr>
          </a:p>
          <a:p>
            <a:pPr marL="170180" marR="44450">
              <a:lnSpc>
                <a:spcPct val="107100"/>
              </a:lnSpc>
            </a:pPr>
            <a:r>
              <a:rPr sz="500" spc="10" dirty="0">
                <a:latin typeface="Courier New"/>
                <a:cs typeface="Courier New"/>
              </a:rPr>
              <a:t>printf("My child should wait until I am</a:t>
            </a:r>
            <a:r>
              <a:rPr sz="500" spc="-7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done\n");  sleep(4);</a:t>
            </a:r>
            <a:endParaRPr sz="500" dirty="0">
              <a:latin typeface="Courier New"/>
              <a:cs typeface="Courier New"/>
            </a:endParaRPr>
          </a:p>
          <a:p>
            <a:pPr marL="170180" marR="201930">
              <a:lnSpc>
                <a:spcPct val="107100"/>
              </a:lnSpc>
            </a:pPr>
            <a:r>
              <a:rPr sz="500" spc="10" dirty="0">
                <a:latin typeface="Courier New"/>
                <a:cs typeface="Courier New"/>
              </a:rPr>
              <a:t>printf("Child, now you can do your job\n");  kill(pid, SIGALRM); // let the child wake up  printf("Parent</a:t>
            </a:r>
            <a:r>
              <a:rPr sz="500" spc="-8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Exiting\n");</a:t>
            </a:r>
            <a:endParaRPr sz="5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else{</a:t>
            </a:r>
            <a:endParaRPr sz="500" dirty="0">
              <a:latin typeface="Courier New"/>
              <a:cs typeface="Courier New"/>
            </a:endParaRPr>
          </a:p>
          <a:p>
            <a:pPr marL="170180" marR="359410">
              <a:lnSpc>
                <a:spcPct val="107100"/>
              </a:lnSpc>
            </a:pPr>
            <a:r>
              <a:rPr sz="500" spc="10" dirty="0">
                <a:latin typeface="Courier New"/>
                <a:cs typeface="Courier New"/>
              </a:rPr>
              <a:t>printf("I have to wait for my</a:t>
            </a:r>
            <a:r>
              <a:rPr sz="500" spc="-75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parent\n");  signal(SIGALRM, myAlarmHandler);  pause();</a:t>
            </a:r>
            <a:endParaRPr sz="500" dirty="0">
              <a:latin typeface="Courier New"/>
              <a:cs typeface="Courier New"/>
            </a:endParaRPr>
          </a:p>
          <a:p>
            <a:pPr marL="170180" marR="556895">
              <a:lnSpc>
                <a:spcPct val="107100"/>
              </a:lnSpc>
            </a:pPr>
            <a:r>
              <a:rPr sz="500" spc="10" dirty="0">
                <a:latin typeface="Courier New"/>
                <a:cs typeface="Courier New"/>
              </a:rPr>
              <a:t>printf("OK, now I can do my</a:t>
            </a:r>
            <a:r>
              <a:rPr sz="500" spc="-8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job\n");  sleep(2);</a:t>
            </a:r>
            <a:endParaRPr sz="50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printf("Child</a:t>
            </a:r>
            <a:r>
              <a:rPr sz="500" spc="-80" dirty="0">
                <a:latin typeface="Courier New"/>
                <a:cs typeface="Courier New"/>
              </a:rPr>
              <a:t> </a:t>
            </a:r>
            <a:r>
              <a:rPr sz="500" spc="10" dirty="0">
                <a:latin typeface="Courier New"/>
                <a:cs typeface="Courier New"/>
              </a:rPr>
              <a:t>Exiting\n");</a:t>
            </a:r>
            <a:endParaRPr sz="5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exit(0);</a:t>
            </a:r>
            <a:endParaRPr sz="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spc="10" dirty="0">
                <a:latin typeface="Courier New"/>
                <a:cs typeface="Courier New"/>
              </a:rPr>
              <a:t>}</a:t>
            </a:r>
            <a:endParaRPr sz="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821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FDFDD-AF34-4435-A2E7-877468A45B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94" y="845261"/>
            <a:ext cx="3989704" cy="196850"/>
          </a:xfrm>
          <a:custGeom>
            <a:avLst/>
            <a:gdLst/>
            <a:ahLst/>
            <a:cxnLst/>
            <a:rect l="l" t="t" r="r" b="b"/>
            <a:pathLst>
              <a:path w="3989704" h="196850">
                <a:moveTo>
                  <a:pt x="50799" y="0"/>
                </a:moveTo>
                <a:lnTo>
                  <a:pt x="31074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799"/>
                </a:lnTo>
                <a:lnTo>
                  <a:pt x="0" y="196338"/>
                </a:lnTo>
                <a:lnTo>
                  <a:pt x="3989591" y="196338"/>
                </a:lnTo>
                <a:lnTo>
                  <a:pt x="3989591" y="50799"/>
                </a:lnTo>
                <a:lnTo>
                  <a:pt x="3974668" y="14922"/>
                </a:lnTo>
                <a:lnTo>
                  <a:pt x="3938791" y="0"/>
                </a:lnTo>
                <a:lnTo>
                  <a:pt x="50799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4" y="1028941"/>
            <a:ext cx="398959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993" y="2066137"/>
            <a:ext cx="10160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286" y="2053438"/>
            <a:ext cx="114299" cy="114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793" y="2104237"/>
            <a:ext cx="3837191" cy="6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786" y="889495"/>
            <a:ext cx="50799" cy="101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786" y="940295"/>
            <a:ext cx="50799" cy="1125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194" y="1073229"/>
            <a:ext cx="3989704" cy="1043940"/>
          </a:xfrm>
          <a:custGeom>
            <a:avLst/>
            <a:gdLst/>
            <a:ahLst/>
            <a:cxnLst/>
            <a:rect l="l" t="t" r="r" b="b"/>
            <a:pathLst>
              <a:path w="3989704" h="1043939">
                <a:moveTo>
                  <a:pt x="3989591" y="0"/>
                </a:moveTo>
                <a:lnTo>
                  <a:pt x="0" y="0"/>
                </a:lnTo>
                <a:lnTo>
                  <a:pt x="0" y="992908"/>
                </a:lnTo>
                <a:lnTo>
                  <a:pt x="4008" y="1012633"/>
                </a:lnTo>
                <a:lnTo>
                  <a:pt x="14922" y="1028785"/>
                </a:lnTo>
                <a:lnTo>
                  <a:pt x="31075" y="1039699"/>
                </a:lnTo>
                <a:lnTo>
                  <a:pt x="50799" y="1043708"/>
                </a:lnTo>
                <a:lnTo>
                  <a:pt x="3938791" y="1043708"/>
                </a:lnTo>
                <a:lnTo>
                  <a:pt x="3958516" y="1039699"/>
                </a:lnTo>
                <a:lnTo>
                  <a:pt x="3974669" y="1028785"/>
                </a:lnTo>
                <a:lnTo>
                  <a:pt x="3985583" y="1012632"/>
                </a:lnTo>
                <a:lnTo>
                  <a:pt x="3989591" y="992908"/>
                </a:lnTo>
                <a:lnTo>
                  <a:pt x="3989591" y="0"/>
                </a:lnTo>
                <a:close/>
              </a:path>
            </a:pathLst>
          </a:custGeom>
          <a:solidFill>
            <a:srgbClr val="DDD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786" y="927595"/>
            <a:ext cx="0" cy="1157605"/>
          </a:xfrm>
          <a:custGeom>
            <a:avLst/>
            <a:gdLst/>
            <a:ahLst/>
            <a:cxnLst/>
            <a:rect l="l" t="t" r="r" b="b"/>
            <a:pathLst>
              <a:path h="1157605">
                <a:moveTo>
                  <a:pt x="0" y="1157591"/>
                </a:moveTo>
                <a:lnTo>
                  <a:pt x="0" y="0"/>
                </a:lnTo>
              </a:path>
            </a:pathLst>
          </a:custGeom>
          <a:ln w="3175">
            <a:solidFill>
              <a:srgbClr val="797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786" y="9148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79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8786" y="9021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4B9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98786" y="8894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3D7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8786" y="870446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2E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5948" y="440448"/>
            <a:ext cx="3270885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Parent-Child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synchronization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213995">
              <a:lnSpc>
                <a:spcPct val="100000"/>
              </a:lnSpc>
              <a:spcBef>
                <a:spcPts val="1510"/>
              </a:spcBef>
            </a:pP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Output of 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050">
              <a:latin typeface="Arial"/>
              <a:cs typeface="Arial"/>
            </a:endParaRPr>
          </a:p>
          <a:p>
            <a:pPr marL="213995" marR="55880">
              <a:lnSpc>
                <a:spcPct val="102600"/>
              </a:lnSpc>
              <a:spcBef>
                <a:spcPts val="254"/>
              </a:spcBef>
            </a:pPr>
            <a:r>
              <a:rPr sz="1050" spc="-10" dirty="0">
                <a:latin typeface="Courier New"/>
                <a:cs typeface="Courier New"/>
              </a:rPr>
              <a:t>My child should wait until I am done  I have to wait for my</a:t>
            </a:r>
            <a:r>
              <a:rPr sz="1050" spc="17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parent</a:t>
            </a:r>
            <a:endParaRPr sz="1050">
              <a:latin typeface="Courier New"/>
              <a:cs typeface="Courier New"/>
            </a:endParaRPr>
          </a:p>
          <a:p>
            <a:pPr marL="213995" marR="554355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Child, now you can do your job  Parent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Exiting</a:t>
            </a:r>
            <a:endParaRPr sz="1050">
              <a:latin typeface="Courier New"/>
              <a:cs typeface="Courier New"/>
            </a:endParaRPr>
          </a:p>
          <a:p>
            <a:pPr marL="213995" marR="1136650">
              <a:lnSpc>
                <a:spcPct val="102600"/>
              </a:lnSpc>
            </a:pPr>
            <a:r>
              <a:rPr sz="1050" spc="-10" dirty="0">
                <a:latin typeface="Courier New"/>
                <a:cs typeface="Courier New"/>
              </a:rPr>
              <a:t>OK, now I can do my job  Child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Exiting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9527988-5659-4239-BE96-9682CAF754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231" y="7627"/>
            <a:ext cx="134556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260985">
              <a:lnSpc>
                <a:spcPct val="107700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Suspending a</a:t>
            </a:r>
            <a:r>
              <a:rPr sz="6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 Sending a signal to a</a:t>
            </a:r>
            <a:r>
              <a:rPr sz="600" b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</a:t>
            </a:r>
            <a:endParaRPr sz="600">
              <a:latin typeface="Arial"/>
              <a:cs typeface="Arial"/>
            </a:endParaRPr>
          </a:p>
          <a:p>
            <a:pPr marL="12700" marR="5080" indent="965200">
              <a:lnSpc>
                <a:spcPct val="1077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Examples 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Process groups and control</a:t>
            </a:r>
            <a:r>
              <a:rPr sz="6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terminal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439420"/>
          </a:xfrm>
          <a:custGeom>
            <a:avLst/>
            <a:gdLst/>
            <a:ahLst/>
            <a:cxnLst/>
            <a:rect l="l" t="t" r="r" b="b"/>
            <a:pathLst>
              <a:path w="2304415" h="439420">
                <a:moveTo>
                  <a:pt x="0" y="439204"/>
                </a:moveTo>
                <a:lnTo>
                  <a:pt x="2303995" y="439204"/>
                </a:lnTo>
                <a:lnTo>
                  <a:pt x="2303995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36664"/>
            <a:ext cx="4608004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36666"/>
            <a:ext cx="4607989" cy="2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947" y="440448"/>
            <a:ext cx="446204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Example: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Parent-Child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synchronization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II</a:t>
            </a:r>
            <a:r>
              <a:rPr lang="en-US" sz="1400" spc="5" dirty="0">
                <a:solidFill>
                  <a:srgbClr val="FFFFFF"/>
                </a:solidFill>
                <a:latin typeface="Arial"/>
                <a:cs typeface="Arial"/>
              </a:rPr>
              <a:t> (pcs2.c)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84047"/>
            <a:ext cx="4608004" cy="506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26802"/>
            <a:ext cx="1354455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0" dirty="0">
                <a:latin typeface="Courier New"/>
                <a:cs typeface="Courier New"/>
              </a:rPr>
              <a:t>#include</a:t>
            </a:r>
            <a:r>
              <a:rPr sz="450" spc="-4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&lt;stdio.h&gt;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#include</a:t>
            </a:r>
            <a:r>
              <a:rPr sz="450" spc="-4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&lt;stdlib.h&gt;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#include</a:t>
            </a:r>
            <a:r>
              <a:rPr sz="450" spc="-4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&lt;unistd.h&gt;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#include</a:t>
            </a:r>
            <a:r>
              <a:rPr sz="450" spc="-4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&lt;signal.h&gt;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50" spc="10" dirty="0">
                <a:latin typeface="Courier New"/>
                <a:cs typeface="Courier New"/>
              </a:rPr>
              <a:t>void</a:t>
            </a:r>
            <a:r>
              <a:rPr sz="450" spc="-50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action(int);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84455" marR="471805" indent="-72390">
              <a:lnSpc>
                <a:spcPct val="108400"/>
              </a:lnSpc>
            </a:pPr>
            <a:r>
              <a:rPr sz="450" spc="10" dirty="0">
                <a:latin typeface="Courier New"/>
                <a:cs typeface="Courier New"/>
              </a:rPr>
              <a:t>void action(int dummy){  sleep(1);  printf("Switching\n");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 dirty="0">
              <a:latin typeface="Times New Roman"/>
              <a:cs typeface="Times New Roman"/>
            </a:endParaRPr>
          </a:p>
          <a:p>
            <a:pPr marL="84455" marR="148590" indent="-72390">
              <a:lnSpc>
                <a:spcPts val="500"/>
              </a:lnSpc>
            </a:pPr>
            <a:r>
              <a:rPr sz="675" spc="15" baseline="12345" dirty="0">
                <a:latin typeface="Courier New"/>
                <a:cs typeface="Courier New"/>
              </a:rPr>
              <a:t>int main(int argc, char</a:t>
            </a:r>
            <a:r>
              <a:rPr sz="675" spc="-15" baseline="1234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*</a:t>
            </a:r>
            <a:r>
              <a:rPr sz="675" spc="15" baseline="12345" dirty="0">
                <a:latin typeface="Courier New"/>
                <a:cs typeface="Courier New"/>
              </a:rPr>
              <a:t>argv[]){  </a:t>
            </a:r>
            <a:r>
              <a:rPr sz="450" spc="10" dirty="0">
                <a:latin typeface="Courier New"/>
                <a:cs typeface="Courier New"/>
              </a:rPr>
              <a:t>pid_t</a:t>
            </a:r>
            <a:r>
              <a:rPr sz="450" spc="-6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pid;</a:t>
            </a:r>
            <a:endParaRPr sz="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156210" marR="292100" indent="-72390">
              <a:lnSpc>
                <a:spcPct val="108400"/>
              </a:lnSpc>
            </a:pPr>
            <a:r>
              <a:rPr sz="450" spc="10" dirty="0">
                <a:latin typeface="Courier New"/>
                <a:cs typeface="Courier New"/>
              </a:rPr>
              <a:t>if((pid=fork())&gt;0){//parent  sleep(1);</a:t>
            </a:r>
            <a:endParaRPr sz="450" dirty="0">
              <a:latin typeface="Courier New"/>
              <a:cs typeface="Courier New"/>
            </a:endParaRPr>
          </a:p>
          <a:p>
            <a:pPr marR="710565" algn="ctr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while(1){</a:t>
            </a:r>
            <a:endParaRPr sz="450" dirty="0">
              <a:latin typeface="Courier New"/>
              <a:cs typeface="Courier New"/>
            </a:endParaRPr>
          </a:p>
          <a:p>
            <a:pPr marL="227965" marR="40640">
              <a:lnSpc>
                <a:spcPct val="108400"/>
              </a:lnSpc>
            </a:pPr>
            <a:r>
              <a:rPr sz="450" spc="10" dirty="0">
                <a:latin typeface="Courier New"/>
                <a:cs typeface="Courier New"/>
              </a:rPr>
              <a:t>printf("Parent is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running\n");  kill(pid, SIGUSR1);  signal(SIGUSR1, action);  pause();</a:t>
            </a:r>
            <a:endParaRPr sz="450" dirty="0">
              <a:latin typeface="Courier New"/>
              <a:cs typeface="Courier New"/>
            </a:endParaRPr>
          </a:p>
          <a:p>
            <a:pPr marL="15621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L="84455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else</a:t>
            </a:r>
            <a:endParaRPr sz="450" dirty="0">
              <a:latin typeface="Courier New"/>
              <a:cs typeface="Courier New"/>
            </a:endParaRPr>
          </a:p>
          <a:p>
            <a:pPr marL="299720" marR="184150" indent="-72390">
              <a:lnSpc>
                <a:spcPct val="108400"/>
              </a:lnSpc>
            </a:pPr>
            <a:r>
              <a:rPr sz="450" spc="10" dirty="0">
                <a:latin typeface="Courier New"/>
                <a:cs typeface="Courier New"/>
              </a:rPr>
              <a:t>while(1){//child  signal(SIGUSR1,</a:t>
            </a:r>
            <a:r>
              <a:rPr sz="450" spc="-2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action);  pause();</a:t>
            </a:r>
            <a:endParaRPr sz="450" dirty="0">
              <a:latin typeface="Courier New"/>
              <a:cs typeface="Courier New"/>
            </a:endParaRPr>
          </a:p>
          <a:p>
            <a:pPr marL="299720" marR="5080">
              <a:lnSpc>
                <a:spcPct val="108400"/>
              </a:lnSpc>
            </a:pPr>
            <a:r>
              <a:rPr sz="450" spc="10" dirty="0">
                <a:latin typeface="Courier New"/>
                <a:cs typeface="Courier New"/>
              </a:rPr>
              <a:t>printf("Child is</a:t>
            </a:r>
            <a:r>
              <a:rPr sz="450" spc="-1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running\n");  kill(getppid(),</a:t>
            </a:r>
            <a:r>
              <a:rPr sz="450" spc="-2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SIGUSR1);</a:t>
            </a:r>
            <a:endParaRPr sz="450" dirty="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latin typeface="Courier New"/>
                <a:cs typeface="Courier New"/>
              </a:rPr>
              <a:t>}</a:t>
            </a:r>
            <a:endParaRPr sz="4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09594"/>
            <a:ext cx="2304415" cy="146685"/>
          </a:xfrm>
          <a:custGeom>
            <a:avLst/>
            <a:gdLst/>
            <a:ahLst/>
            <a:cxnLst/>
            <a:rect l="l" t="t" r="r" b="b"/>
            <a:pathLst>
              <a:path w="2304415" h="146685">
                <a:moveTo>
                  <a:pt x="0" y="146405"/>
                </a:moveTo>
                <a:lnTo>
                  <a:pt x="2303995" y="146405"/>
                </a:lnTo>
                <a:lnTo>
                  <a:pt x="2303995" y="0"/>
                </a:lnTo>
                <a:lnTo>
                  <a:pt x="0" y="0"/>
                </a:lnTo>
                <a:lnTo>
                  <a:pt x="0" y="146405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5"/>
              <a:t>Signals II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99296" y="3325810"/>
            <a:ext cx="150595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CA" spc="-5" dirty="0"/>
              <a:t>COMP-2560</a:t>
            </a:r>
            <a:r>
              <a:rPr spc="-5" dirty="0"/>
              <a:t> System</a:t>
            </a:r>
            <a:r>
              <a:rPr spc="-3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12D718-4930-4D44-8087-2727E19DAB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9F259-AD0A-4944-8A07-46ADBE567849}"/>
              </a:ext>
            </a:extLst>
          </p:cNvPr>
          <p:cNvSpPr txBox="1"/>
          <p:nvPr/>
        </p:nvSpPr>
        <p:spPr>
          <a:xfrm>
            <a:off x="2533650" y="142557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SIGUSR1</a:t>
            </a:r>
          </a:p>
          <a:p>
            <a:r>
              <a:rPr lang="en-CA" sz="1200" dirty="0"/>
              <a:t>SIGUSR2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1915</Words>
  <Application>Microsoft Office PowerPoint</Application>
  <PresentationFormat>Custom</PresentationFormat>
  <Paragraphs>326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                  COMP-2560 System Programming:  Signals  II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60-256 System Programming: Signals II</dc:title>
  <dc:subject>Signals II</dc:subject>
  <dc:creator>by Dr. B. Boufama</dc:creator>
  <cp:lastModifiedBy>Abedalrhman Alkhateeb</cp:lastModifiedBy>
  <cp:revision>45</cp:revision>
  <dcterms:created xsi:type="dcterms:W3CDTF">2019-09-06T21:28:33Z</dcterms:created>
  <dcterms:modified xsi:type="dcterms:W3CDTF">2021-03-09T19:04:15Z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2006-10-26T00:00:00Z</vt:filetime>
  </property>
  <property fmtid="{D5CDD505-2E9C-101B-9397-08002B2CF9AE}" pid="3" name="Creator">
    <vt:lpwstr>LaTeX with beamer class version 3.01</vt:lpwstr>
  </property>
  <property fmtid="{D5CDD505-2E9C-101B-9397-08002B2CF9AE}" pid="4" name="LastSaved">
    <vt:filetime>2006-10-26T00:00:00Z</vt:filetime>
  </property>
</Properties>
</file>