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45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CF27D-9CDD-4409-9BC0-EB7F16478695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7A053-1F56-4681-8914-F09B58056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advClick="0" advTm="5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advClick="0" advTm="5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advClick="0" advTm="500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advClick="0" advTm="500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advClick="0" advTm="5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913224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696440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38553" y="3325810"/>
            <a:ext cx="2705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advClick="0" advTm="5000">
    <p:cut/>
  </p:transition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0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8508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415097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402397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453197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901451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952251"/>
            <a:ext cx="50799" cy="462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895314"/>
            <a:ext cx="3989704" cy="570865"/>
          </a:xfrm>
          <a:custGeom>
            <a:avLst/>
            <a:gdLst/>
            <a:ahLst/>
            <a:cxnLst/>
            <a:rect l="l" t="t" r="r" b="b"/>
            <a:pathLst>
              <a:path w="3989704" h="570865">
                <a:moveTo>
                  <a:pt x="3989591" y="0"/>
                </a:moveTo>
                <a:lnTo>
                  <a:pt x="0" y="0"/>
                </a:lnTo>
                <a:lnTo>
                  <a:pt x="0" y="519783"/>
                </a:lnTo>
                <a:lnTo>
                  <a:pt x="4008" y="539507"/>
                </a:lnTo>
                <a:lnTo>
                  <a:pt x="14922" y="555660"/>
                </a:lnTo>
                <a:lnTo>
                  <a:pt x="31075" y="566574"/>
                </a:lnTo>
                <a:lnTo>
                  <a:pt x="50799" y="570583"/>
                </a:lnTo>
                <a:lnTo>
                  <a:pt x="3938791" y="570582"/>
                </a:lnTo>
                <a:lnTo>
                  <a:pt x="3958516" y="566574"/>
                </a:lnTo>
                <a:lnTo>
                  <a:pt x="3974669" y="555660"/>
                </a:lnTo>
                <a:lnTo>
                  <a:pt x="3985583" y="539507"/>
                </a:lnTo>
                <a:lnTo>
                  <a:pt x="3989591" y="519783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939551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5">
                <a:moveTo>
                  <a:pt x="0" y="49459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9268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9141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014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8240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913224"/>
            <a:ext cx="2999716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2340" marR="5080" indent="-929640">
              <a:lnSpc>
                <a:spcPct val="106700"/>
              </a:lnSpc>
            </a:pPr>
            <a:r>
              <a:rPr lang="en-CA" spc="15" dirty="0"/>
              <a:t>COMP-2560</a:t>
            </a:r>
            <a:r>
              <a:rPr spc="15" dirty="0"/>
              <a:t> System</a:t>
            </a:r>
            <a:r>
              <a:rPr lang="en-US" spc="15" dirty="0"/>
              <a:t> </a:t>
            </a:r>
            <a:r>
              <a:rPr spc="15" dirty="0"/>
              <a:t>Programming:  Pipes</a:t>
            </a:r>
            <a:r>
              <a:rPr spc="-80" dirty="0"/>
              <a:t> </a:t>
            </a:r>
            <a:r>
              <a:rPr lang="en-US" spc="-80" dirty="0"/>
              <a:t> </a:t>
            </a:r>
            <a:r>
              <a:rPr spc="5" dirty="0"/>
              <a:t>I</a:t>
            </a:r>
            <a:r>
              <a:rPr lang="en-US" spc="5" dirty="0"/>
              <a:t>  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1186662" y="1696440"/>
            <a:ext cx="2235200" cy="85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300" dirty="0">
                <a:latin typeface="Times New Roman"/>
                <a:cs typeface="Times New Roman"/>
              </a:rPr>
              <a:t>                  </a:t>
            </a:r>
            <a:r>
              <a:rPr lang="en-US" sz="800" dirty="0">
                <a:latin typeface="Times New Roman"/>
                <a:cs typeface="Times New Roman"/>
              </a:rPr>
              <a:t>modified by </a:t>
            </a:r>
            <a:r>
              <a:rPr lang="en-US" sz="800" dirty="0" smtClean="0">
                <a:latin typeface="Times New Roman"/>
                <a:cs typeface="Times New Roman"/>
              </a:rPr>
              <a:t>Dr. Dan </a:t>
            </a:r>
            <a:r>
              <a:rPr lang="en-US" sz="800" dirty="0">
                <a:latin typeface="Times New Roman"/>
                <a:cs typeface="Times New Roman"/>
              </a:rPr>
              <a:t>Wu</a:t>
            </a:r>
            <a:endParaRPr sz="13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endParaRPr lang="en-US" sz="800" spc="-5" dirty="0">
              <a:latin typeface="Arial"/>
              <a:cs typeface="Arial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5" dirty="0" smtClean="0">
                <a:latin typeface="Arial"/>
                <a:cs typeface="Arial"/>
              </a:rPr>
              <a:t>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95028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AA5697D-08EB-4C30-AEFB-8229BE7789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441769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2: child is 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writer, 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parent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reader...(</a:t>
            </a:r>
            <a:r>
              <a:rPr sz="1100" spc="10" dirty="0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spc="1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US" sz="1050" spc="10" dirty="0">
                <a:solidFill>
                  <a:srgbClr val="FF0000"/>
                </a:solidFill>
                <a:latin typeface="Arial"/>
                <a:cs typeface="Arial"/>
              </a:rPr>
              <a:t>pipe_ex1.c</a:t>
            </a:r>
            <a:endParaRPr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065456"/>
            <a:ext cx="1715770" cy="212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&lt;stdio.h&gt;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3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&lt;unistd.h&gt;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3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&lt;stdlib.h&gt;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 marL="12700" marR="721995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void child(int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);  void parent(int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);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14935" marR="5080" indent="-102870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int main(int argc, char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argv[]){  int</a:t>
            </a:r>
            <a:r>
              <a:rPr sz="650" spc="-6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fd[2];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7170" marR="670560" indent="-102870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if(pipe(fd) ==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-1)  exit(1);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7170" marR="824230" indent="-102870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if(fork() ==</a:t>
            </a:r>
            <a:r>
              <a:rPr sz="650" spc="-5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0)  child(fd);</a:t>
            </a:r>
            <a:endParaRPr sz="650" dirty="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  <a:spcBef>
                <a:spcPts val="50"/>
              </a:spcBef>
            </a:pPr>
            <a:r>
              <a:rPr sz="650" spc="10" dirty="0">
                <a:latin typeface="Courier New"/>
                <a:cs typeface="Courier New"/>
              </a:rPr>
              <a:t>else</a:t>
            </a:r>
            <a:endParaRPr sz="650" dirty="0">
              <a:latin typeface="Courier New"/>
              <a:cs typeface="Courier New"/>
            </a:endParaRPr>
          </a:p>
          <a:p>
            <a:pPr marL="114935" marR="926465" indent="102235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parent(fd);  exit(0);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F970424-55BC-4EB5-A140-BFEBF782DE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5000">
        <p:cut/>
      </p:transition>
    </mc:Choice>
    <mc:Fallback xmlns="">
      <p:transition spd="slow" advClick="0" advTm="5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07"/>
            <a:ext cx="4607989" cy="477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24604"/>
            <a:ext cx="315023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2: child 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writer,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parent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reader...(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parent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01023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235278"/>
            <a:ext cx="3238500" cy="191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1610995" indent="-153035">
              <a:lnSpc>
                <a:spcPct val="103899"/>
              </a:lnSpc>
            </a:pPr>
            <a:r>
              <a:rPr sz="1000" dirty="0">
                <a:latin typeface="Courier New"/>
                <a:cs typeface="Courier New"/>
              </a:rPr>
              <a:t>void parent(int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500" baseline="-11111" dirty="0">
                <a:latin typeface="Courier New"/>
                <a:cs typeface="Courier New"/>
              </a:rPr>
              <a:t>*</a:t>
            </a:r>
            <a:r>
              <a:rPr sz="1000" dirty="0">
                <a:latin typeface="Courier New"/>
                <a:cs typeface="Courier New"/>
              </a:rPr>
              <a:t>fd){  char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ch;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close(fd[1]);</a:t>
            </a:r>
          </a:p>
          <a:p>
            <a:pPr marL="165100" marR="5080">
              <a:lnSpc>
                <a:spcPct val="103899"/>
              </a:lnSpc>
            </a:pPr>
            <a:r>
              <a:rPr sz="1000" dirty="0">
                <a:latin typeface="Courier New"/>
                <a:cs typeface="Courier New"/>
              </a:rPr>
              <a:t>printf("Child has sent the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message:\n");  do{</a:t>
            </a:r>
          </a:p>
          <a:p>
            <a:pPr marL="318135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read(fd[0], &amp;ch,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1);</a:t>
            </a:r>
          </a:p>
          <a:p>
            <a:pPr marL="318135" marR="1610995">
              <a:lnSpc>
                <a:spcPct val="103899"/>
              </a:lnSpc>
            </a:pPr>
            <a:r>
              <a:rPr sz="1000" dirty="0">
                <a:latin typeface="Courier New"/>
                <a:cs typeface="Courier New"/>
              </a:rPr>
              <a:t>printf("%c",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ch);  if(ch ==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’\n’)</a:t>
            </a:r>
          </a:p>
          <a:p>
            <a:pPr marR="1827530" algn="ctr">
              <a:lnSpc>
                <a:spcPct val="100000"/>
              </a:lnSpc>
              <a:spcBef>
                <a:spcPts val="45"/>
              </a:spcBef>
            </a:pPr>
            <a:r>
              <a:rPr sz="1000" dirty="0">
                <a:latin typeface="Courier New"/>
                <a:cs typeface="Courier New"/>
              </a:rPr>
              <a:t>break;</a:t>
            </a:r>
          </a:p>
          <a:p>
            <a:pPr marL="165100">
              <a:lnSpc>
                <a:spcPct val="100000"/>
              </a:lnSpc>
              <a:spcBef>
                <a:spcPts val="45"/>
              </a:spcBef>
            </a:pPr>
            <a:r>
              <a:rPr sz="1000" dirty="0">
                <a:latin typeface="Courier New"/>
                <a:cs typeface="Courier New"/>
              </a:rPr>
              <a:t>}while(1);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A89E966-963A-44DC-B310-6F0F1AB74A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07"/>
            <a:ext cx="4607989" cy="477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01023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1450" y="524604"/>
            <a:ext cx="4383405" cy="194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8250">
              <a:lnSpc>
                <a:spcPct val="1067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2: child 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writer,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parent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reader...(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child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void child(int</a:t>
            </a:r>
            <a:r>
              <a:rPr sz="1050" spc="30" dirty="0">
                <a:latin typeface="Courier New"/>
                <a:cs typeface="Courier New"/>
              </a:rPr>
              <a:t>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fd){</a:t>
            </a:r>
            <a:endParaRPr sz="1050" dirty="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char message[255]="Hello, here is my</a:t>
            </a:r>
            <a:r>
              <a:rPr sz="1050" spc="24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data...\n";</a:t>
            </a:r>
            <a:endParaRPr sz="1050" dirty="0">
              <a:latin typeface="Courier New"/>
              <a:cs typeface="Courier New"/>
            </a:endParaRPr>
          </a:p>
          <a:p>
            <a:pPr marL="379730" marR="1833245">
              <a:lnSpc>
                <a:spcPct val="205300"/>
              </a:lnSpc>
            </a:pPr>
            <a:r>
              <a:rPr sz="1050" spc="-10" dirty="0">
                <a:latin typeface="Courier New"/>
                <a:cs typeface="Courier New"/>
              </a:rPr>
              <a:t>close(fd[0]); </a:t>
            </a:r>
            <a:endParaRPr lang="en-US" sz="1050" spc="-10" dirty="0" smtClean="0">
              <a:latin typeface="Courier New"/>
              <a:cs typeface="Courier New"/>
            </a:endParaRPr>
          </a:p>
          <a:p>
            <a:pPr marL="379730" marR="1833245">
              <a:lnSpc>
                <a:spcPct val="205300"/>
              </a:lnSpc>
            </a:pPr>
            <a:r>
              <a:rPr sz="1050" spc="-10" dirty="0" smtClean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write(</a:t>
            </a:r>
            <a:r>
              <a:rPr sz="1050" spc="-10" dirty="0" err="1">
                <a:latin typeface="Courier New"/>
                <a:cs typeface="Courier New"/>
              </a:rPr>
              <a:t>fd</a:t>
            </a:r>
            <a:r>
              <a:rPr sz="1050" spc="-10" dirty="0">
                <a:latin typeface="Courier New"/>
                <a:cs typeface="Courier New"/>
              </a:rPr>
              <a:t>[1</a:t>
            </a:r>
            <a:r>
              <a:rPr sz="1050" spc="-10" dirty="0" smtClean="0">
                <a:latin typeface="Courier New"/>
                <a:cs typeface="Courier New"/>
              </a:rPr>
              <a:t>],</a:t>
            </a:r>
            <a:r>
              <a:rPr lang="en-US" sz="1050" spc="-10" dirty="0" smtClean="0">
                <a:latin typeface="Courier New"/>
                <a:cs typeface="Courier New"/>
              </a:rPr>
              <a:t> </a:t>
            </a:r>
            <a:r>
              <a:rPr sz="1050" spc="-10" dirty="0" smtClean="0">
                <a:latin typeface="Courier New"/>
                <a:cs typeface="Courier New"/>
              </a:rPr>
              <a:t>message</a:t>
            </a:r>
            <a:r>
              <a:rPr sz="1050" spc="-10" dirty="0">
                <a:latin typeface="Courier New"/>
                <a:cs typeface="Courier New"/>
              </a:rPr>
              <a:t>,</a:t>
            </a:r>
            <a:r>
              <a:rPr sz="1050" spc="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26);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7A6A66F-1581-43CB-8FCD-477FB31E93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07"/>
            <a:ext cx="4607989" cy="477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01023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4147" y="1400330"/>
            <a:ext cx="4383405" cy="861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8250">
              <a:lnSpc>
                <a:spcPct val="106700"/>
              </a:lnSpc>
            </a:pPr>
            <a:r>
              <a:rPr lang="en-US" sz="1050" dirty="0">
                <a:latin typeface="Courier New"/>
                <a:cs typeface="Courier New"/>
              </a:rPr>
              <a:t>Pipe1.c</a:t>
            </a:r>
          </a:p>
          <a:p>
            <a:pPr marL="12700" marR="1238250">
              <a:lnSpc>
                <a:spcPct val="106700"/>
              </a:lnSpc>
            </a:pPr>
            <a:r>
              <a:rPr lang="en-US" sz="1050" dirty="0">
                <a:latin typeface="Courier New"/>
                <a:cs typeface="Courier New"/>
              </a:rPr>
              <a:t>Pipe2.c</a:t>
            </a:r>
          </a:p>
          <a:p>
            <a:pPr marL="12700" marR="1238250">
              <a:lnSpc>
                <a:spcPct val="106700"/>
              </a:lnSpc>
            </a:pPr>
            <a:r>
              <a:rPr lang="en-US" sz="1050" dirty="0">
                <a:latin typeface="Courier New"/>
                <a:cs typeface="Courier New"/>
              </a:rPr>
              <a:t>Pipe3.c</a:t>
            </a:r>
          </a:p>
          <a:p>
            <a:pPr marL="12700" marR="1238250">
              <a:lnSpc>
                <a:spcPct val="106700"/>
              </a:lnSpc>
            </a:pPr>
            <a:r>
              <a:rPr lang="en-US" sz="1050" dirty="0" err="1">
                <a:latin typeface="Courier New"/>
                <a:cs typeface="Courier New"/>
              </a:rPr>
              <a:t>Pipesize.c</a:t>
            </a:r>
            <a:endParaRPr lang="en-US" sz="1050" dirty="0">
              <a:latin typeface="Courier New"/>
              <a:cs typeface="Courier New"/>
            </a:endParaRPr>
          </a:p>
          <a:p>
            <a:pPr marL="12700" marR="1238250">
              <a:lnSpc>
                <a:spcPct val="106700"/>
              </a:lnSpc>
            </a:pPr>
            <a:endParaRPr sz="105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7A6A66F-1581-43CB-8FCD-477FB31E93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706588"/>
      </p:ext>
    </p:extLst>
  </p:cSld>
  <p:clrMapOvr>
    <a:masterClrMapping/>
  </p:clrMapOvr>
  <p:transition advClick="0" advTm="5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199771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dup2()</a:t>
            </a:r>
            <a:r>
              <a:rPr sz="14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343" y="911506"/>
            <a:ext cx="2721610" cy="118110"/>
          </a:xfrm>
          <a:custGeom>
            <a:avLst/>
            <a:gdLst/>
            <a:ahLst/>
            <a:cxnLst/>
            <a:rect l="l" t="t" r="r" b="b"/>
            <a:pathLst>
              <a:path w="2721610" h="118109">
                <a:moveTo>
                  <a:pt x="34651" y="0"/>
                </a:moveTo>
                <a:lnTo>
                  <a:pt x="21196" y="2734"/>
                </a:lnTo>
                <a:lnTo>
                  <a:pt x="10178" y="10178"/>
                </a:lnTo>
                <a:lnTo>
                  <a:pt x="2734" y="21196"/>
                </a:lnTo>
                <a:lnTo>
                  <a:pt x="0" y="34651"/>
                </a:lnTo>
                <a:lnTo>
                  <a:pt x="0" y="117904"/>
                </a:lnTo>
                <a:lnTo>
                  <a:pt x="2721340" y="117904"/>
                </a:lnTo>
                <a:lnTo>
                  <a:pt x="2721340" y="34651"/>
                </a:lnTo>
                <a:lnTo>
                  <a:pt x="2700142" y="2734"/>
                </a:lnTo>
                <a:lnTo>
                  <a:pt x="34651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343" y="1020778"/>
            <a:ext cx="2721340" cy="34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687241"/>
            <a:ext cx="69302" cy="69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3369" y="2678578"/>
            <a:ext cx="77964" cy="779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645" y="2713229"/>
            <a:ext cx="2617387" cy="433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6683" y="941687"/>
            <a:ext cx="34651" cy="693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6683" y="976338"/>
            <a:ext cx="34651" cy="17109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5342" y="1050994"/>
            <a:ext cx="3240455" cy="1671320"/>
          </a:xfrm>
          <a:custGeom>
            <a:avLst/>
            <a:gdLst/>
            <a:ahLst/>
            <a:cxnLst/>
            <a:rect l="l" t="t" r="r" b="b"/>
            <a:pathLst>
              <a:path w="2721610" h="1671320">
                <a:moveTo>
                  <a:pt x="2721340" y="0"/>
                </a:moveTo>
                <a:lnTo>
                  <a:pt x="0" y="0"/>
                </a:lnTo>
                <a:lnTo>
                  <a:pt x="0" y="1636246"/>
                </a:lnTo>
                <a:lnTo>
                  <a:pt x="2734" y="1649701"/>
                </a:lnTo>
                <a:lnTo>
                  <a:pt x="10178" y="1660719"/>
                </a:lnTo>
                <a:lnTo>
                  <a:pt x="21196" y="1668163"/>
                </a:lnTo>
                <a:lnTo>
                  <a:pt x="34651" y="1670897"/>
                </a:lnTo>
                <a:lnTo>
                  <a:pt x="2686689" y="1670897"/>
                </a:lnTo>
                <a:lnTo>
                  <a:pt x="2700143" y="1668163"/>
                </a:lnTo>
                <a:lnTo>
                  <a:pt x="2711161" y="1660718"/>
                </a:lnTo>
                <a:lnTo>
                  <a:pt x="2718606" y="1649701"/>
                </a:lnTo>
                <a:lnTo>
                  <a:pt x="2721340" y="1636246"/>
                </a:lnTo>
                <a:lnTo>
                  <a:pt x="272134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6683" y="967675"/>
            <a:ext cx="0" cy="1732914"/>
          </a:xfrm>
          <a:custGeom>
            <a:avLst/>
            <a:gdLst/>
            <a:ahLst/>
            <a:cxnLst/>
            <a:rect l="l" t="t" r="r" b="b"/>
            <a:pathLst>
              <a:path h="1732914">
                <a:moveTo>
                  <a:pt x="0" y="173255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6683" y="959013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66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6683" y="950350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66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6683" y="94168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66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6683" y="928693"/>
            <a:ext cx="0" cy="13335"/>
          </a:xfrm>
          <a:custGeom>
            <a:avLst/>
            <a:gdLst/>
            <a:ahLst/>
            <a:cxnLst/>
            <a:rect l="l" t="t" r="r" b="b"/>
            <a:pathLst>
              <a:path h="13334">
                <a:moveTo>
                  <a:pt x="0" y="1299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359" y="1227421"/>
            <a:ext cx="52392" cy="52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359" y="1462165"/>
            <a:ext cx="52392" cy="52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359" y="1696918"/>
            <a:ext cx="52392" cy="52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359" y="2049035"/>
            <a:ext cx="52392" cy="52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359" y="2166416"/>
            <a:ext cx="52392" cy="52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359" y="2401160"/>
            <a:ext cx="52392" cy="52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5343" y="2853613"/>
            <a:ext cx="2721610" cy="0"/>
          </a:xfrm>
          <a:custGeom>
            <a:avLst/>
            <a:gdLst/>
            <a:ahLst/>
            <a:cxnLst/>
            <a:rect l="l" t="t" r="r" b="b"/>
            <a:pathLst>
              <a:path w="2721610">
                <a:moveTo>
                  <a:pt x="0" y="0"/>
                </a:moveTo>
                <a:lnTo>
                  <a:pt x="2721340" y="0"/>
                </a:lnTo>
              </a:path>
            </a:pathLst>
          </a:custGeom>
          <a:ln w="56194">
            <a:solidFill>
              <a:srgbClr val="EDC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994" y="3192221"/>
            <a:ext cx="69302" cy="69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03369" y="3183558"/>
            <a:ext cx="77964" cy="779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4645" y="3218209"/>
            <a:ext cx="2617387" cy="433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6683" y="2860009"/>
            <a:ext cx="34651" cy="693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6683" y="2894660"/>
            <a:ext cx="34651" cy="2975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5343" y="2855823"/>
            <a:ext cx="2721610" cy="371475"/>
          </a:xfrm>
          <a:custGeom>
            <a:avLst/>
            <a:gdLst/>
            <a:ahLst/>
            <a:cxnLst/>
            <a:rect l="l" t="t" r="r" b="b"/>
            <a:pathLst>
              <a:path w="2721610" h="371475">
                <a:moveTo>
                  <a:pt x="2721340" y="0"/>
                </a:moveTo>
                <a:lnTo>
                  <a:pt x="0" y="0"/>
                </a:lnTo>
                <a:lnTo>
                  <a:pt x="0" y="336397"/>
                </a:lnTo>
                <a:lnTo>
                  <a:pt x="2734" y="349851"/>
                </a:lnTo>
                <a:lnTo>
                  <a:pt x="10178" y="360869"/>
                </a:lnTo>
                <a:lnTo>
                  <a:pt x="21196" y="368314"/>
                </a:lnTo>
                <a:lnTo>
                  <a:pt x="34651" y="371048"/>
                </a:lnTo>
                <a:lnTo>
                  <a:pt x="2686689" y="371048"/>
                </a:lnTo>
                <a:lnTo>
                  <a:pt x="2700143" y="368314"/>
                </a:lnTo>
                <a:lnTo>
                  <a:pt x="2711161" y="360869"/>
                </a:lnTo>
                <a:lnTo>
                  <a:pt x="2718606" y="349851"/>
                </a:lnTo>
                <a:lnTo>
                  <a:pt x="2721340" y="336397"/>
                </a:lnTo>
                <a:lnTo>
                  <a:pt x="2721340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6683" y="2885998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31921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6683" y="287733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66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6683" y="286867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66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6683" y="286001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66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6683" y="2847015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299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47295" y="902061"/>
            <a:ext cx="3218502" cy="2314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" dirty="0">
                <a:solidFill>
                  <a:srgbClr val="FFFFFF"/>
                </a:solidFill>
                <a:latin typeface="Courier New"/>
                <a:cs typeface="Courier New"/>
              </a:rPr>
              <a:t>dup2()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750" b="1" spc="-5" dirty="0">
                <a:latin typeface="Arial"/>
                <a:cs typeface="Arial"/>
              </a:rPr>
              <a:t>Synopsis: </a:t>
            </a:r>
            <a:r>
              <a:rPr sz="750" spc="-5" dirty="0">
                <a:highlight>
                  <a:srgbClr val="FFFF00"/>
                </a:highlight>
                <a:latin typeface="Courier New"/>
                <a:cs typeface="Courier New"/>
              </a:rPr>
              <a:t>int dup2(int fd, int</a:t>
            </a:r>
            <a:r>
              <a:rPr sz="750" spc="-1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750" spc="-5" dirty="0">
                <a:highlight>
                  <a:srgbClr val="FFFF00"/>
                </a:highlight>
                <a:latin typeface="Courier New"/>
                <a:cs typeface="Courier New"/>
              </a:rPr>
              <a:t>fd2);</a:t>
            </a:r>
            <a:endParaRPr sz="75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201295" marR="200025">
              <a:lnSpc>
                <a:spcPct val="102699"/>
              </a:lnSpc>
              <a:spcBef>
                <a:spcPts val="200"/>
              </a:spcBef>
            </a:pPr>
            <a:r>
              <a:rPr sz="750" spc="-5" dirty="0">
                <a:latin typeface="Arial"/>
                <a:cs typeface="Arial"/>
              </a:rPr>
              <a:t>The </a:t>
            </a:r>
            <a:r>
              <a:rPr sz="750" spc="-5" dirty="0">
                <a:latin typeface="Courier New"/>
                <a:cs typeface="Courier New"/>
              </a:rPr>
              <a:t>dup2()</a:t>
            </a:r>
            <a:r>
              <a:rPr sz="750" spc="-24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Arial"/>
                <a:cs typeface="Arial"/>
              </a:rPr>
              <a:t>function causes the file descriptor </a:t>
            </a:r>
            <a:r>
              <a:rPr sz="750" spc="-5" dirty="0">
                <a:latin typeface="Courier New"/>
                <a:cs typeface="Courier New"/>
              </a:rPr>
              <a:t>fd2</a:t>
            </a:r>
            <a:r>
              <a:rPr sz="750" spc="-24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Arial"/>
                <a:cs typeface="Arial"/>
              </a:rPr>
              <a:t>to  </a:t>
            </a:r>
            <a:r>
              <a:rPr sz="750" spc="-10" dirty="0">
                <a:latin typeface="Arial"/>
                <a:cs typeface="Arial"/>
              </a:rPr>
              <a:t>refer </a:t>
            </a:r>
            <a:r>
              <a:rPr sz="750" spc="-5" dirty="0">
                <a:latin typeface="Arial"/>
                <a:cs typeface="Arial"/>
              </a:rPr>
              <a:t>to the same file as</a:t>
            </a:r>
            <a:r>
              <a:rPr sz="750" spc="-50" dirty="0">
                <a:latin typeface="Arial"/>
                <a:cs typeface="Arial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fd</a:t>
            </a:r>
            <a:r>
              <a:rPr sz="750" spc="-5" dirty="0">
                <a:latin typeface="Arial"/>
                <a:cs typeface="Arial"/>
              </a:rPr>
              <a:t>.</a:t>
            </a:r>
            <a:endParaRPr sz="750" dirty="0">
              <a:latin typeface="Arial"/>
              <a:cs typeface="Arial"/>
            </a:endParaRPr>
          </a:p>
          <a:p>
            <a:pPr marL="372745" marR="121285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750" spc="-5" dirty="0">
                <a:latin typeface="Arial"/>
                <a:cs typeface="Arial"/>
              </a:rPr>
              <a:t>The </a:t>
            </a:r>
            <a:r>
              <a:rPr sz="750" spc="-5" dirty="0">
                <a:latin typeface="Courier New"/>
                <a:cs typeface="Courier New"/>
              </a:rPr>
              <a:t>fd</a:t>
            </a:r>
            <a:r>
              <a:rPr sz="750" spc="-250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Arial"/>
                <a:cs typeface="Arial"/>
              </a:rPr>
              <a:t>argument is a file descriptor referring to an open  file.</a:t>
            </a:r>
            <a:endParaRPr sz="750" dirty="0">
              <a:latin typeface="Arial"/>
              <a:cs typeface="Arial"/>
            </a:endParaRPr>
          </a:p>
          <a:p>
            <a:pPr marL="372745" marR="92710" indent="-171450" algn="just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750" spc="-5" dirty="0">
                <a:latin typeface="Courier New"/>
                <a:cs typeface="Courier New"/>
              </a:rPr>
              <a:t>fd2</a:t>
            </a:r>
            <a:r>
              <a:rPr sz="750" spc="-254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Arial"/>
                <a:cs typeface="Arial"/>
              </a:rPr>
              <a:t>is a non-negative integer less than the current </a:t>
            </a:r>
            <a:r>
              <a:rPr sz="750" spc="-10" dirty="0">
                <a:latin typeface="Arial"/>
                <a:cs typeface="Arial"/>
              </a:rPr>
              <a:t>value  </a:t>
            </a:r>
            <a:r>
              <a:rPr sz="750" spc="-15" dirty="0">
                <a:latin typeface="Arial"/>
                <a:cs typeface="Arial"/>
              </a:rPr>
              <a:t>for </a:t>
            </a:r>
            <a:r>
              <a:rPr sz="750" spc="-5" dirty="0">
                <a:latin typeface="Arial"/>
                <a:cs typeface="Arial"/>
              </a:rPr>
              <a:t>the </a:t>
            </a:r>
            <a:r>
              <a:rPr sz="750" spc="-10" dirty="0">
                <a:latin typeface="Arial"/>
                <a:cs typeface="Arial"/>
              </a:rPr>
              <a:t>maximum </a:t>
            </a:r>
            <a:r>
              <a:rPr sz="750" spc="-5" dirty="0">
                <a:latin typeface="Arial"/>
                <a:cs typeface="Arial"/>
              </a:rPr>
              <a:t>number of open file descriptors </a:t>
            </a:r>
            <a:r>
              <a:rPr sz="750" spc="-10" dirty="0">
                <a:latin typeface="Arial"/>
                <a:cs typeface="Arial"/>
              </a:rPr>
              <a:t>allowed  </a:t>
            </a:r>
            <a:r>
              <a:rPr sz="750" spc="-5" dirty="0">
                <a:latin typeface="Arial"/>
                <a:cs typeface="Arial"/>
              </a:rPr>
              <a:t>the calling</a:t>
            </a:r>
            <a:r>
              <a:rPr sz="750" spc="-8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process.</a:t>
            </a:r>
            <a:endParaRPr sz="750" dirty="0">
              <a:latin typeface="Arial"/>
              <a:cs typeface="Arial"/>
            </a:endParaRPr>
          </a:p>
          <a:p>
            <a:pPr marL="372745" marR="5080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750" spc="-5" dirty="0">
                <a:latin typeface="Arial"/>
                <a:cs typeface="Arial"/>
              </a:rPr>
              <a:t>If </a:t>
            </a:r>
            <a:r>
              <a:rPr sz="750" spc="-5" dirty="0">
                <a:latin typeface="Courier New"/>
                <a:cs typeface="Courier New"/>
              </a:rPr>
              <a:t>fd2</a:t>
            </a:r>
            <a:r>
              <a:rPr sz="750" spc="-220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Arial"/>
                <a:cs typeface="Arial"/>
              </a:rPr>
              <a:t>already </a:t>
            </a:r>
            <a:r>
              <a:rPr sz="750" spc="-10" dirty="0">
                <a:latin typeface="Arial"/>
                <a:cs typeface="Arial"/>
              </a:rPr>
              <a:t>refers </a:t>
            </a:r>
            <a:r>
              <a:rPr sz="750" spc="-5" dirty="0">
                <a:latin typeface="Arial"/>
                <a:cs typeface="Arial"/>
              </a:rPr>
              <a:t>to an open file, not </a:t>
            </a:r>
            <a:r>
              <a:rPr sz="750" i="1" spc="-5" dirty="0">
                <a:latin typeface="Arial"/>
                <a:cs typeface="Arial"/>
              </a:rPr>
              <a:t>fd</a:t>
            </a:r>
            <a:r>
              <a:rPr sz="750" spc="-5" dirty="0">
                <a:latin typeface="Arial"/>
                <a:cs typeface="Arial"/>
              </a:rPr>
              <a:t>, it is </a:t>
            </a:r>
            <a:r>
              <a:rPr sz="750" spc="-5" dirty="0">
                <a:highlight>
                  <a:srgbClr val="FFFF00"/>
                </a:highlight>
                <a:latin typeface="Arial"/>
                <a:cs typeface="Arial"/>
              </a:rPr>
              <a:t>closed first</a:t>
            </a:r>
            <a:r>
              <a:rPr sz="750" spc="-5" dirty="0">
                <a:latin typeface="Arial"/>
                <a:cs typeface="Arial"/>
              </a:rPr>
              <a:t>. </a:t>
            </a:r>
            <a:endParaRPr lang="en-US" sz="750" spc="-5" dirty="0">
              <a:latin typeface="Arial"/>
              <a:cs typeface="Arial"/>
            </a:endParaRPr>
          </a:p>
          <a:p>
            <a:pPr marL="372745" marR="5080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750" spc="-5" dirty="0">
                <a:latin typeface="Arial"/>
                <a:cs typeface="Arial"/>
              </a:rPr>
              <a:t> If </a:t>
            </a:r>
            <a:r>
              <a:rPr sz="750" spc="-5" dirty="0">
                <a:latin typeface="Courier New"/>
                <a:cs typeface="Courier New"/>
              </a:rPr>
              <a:t>fd2 </a:t>
            </a:r>
            <a:r>
              <a:rPr sz="750" spc="-10" dirty="0">
                <a:latin typeface="Arial"/>
                <a:cs typeface="Arial"/>
              </a:rPr>
              <a:t>refers </a:t>
            </a:r>
            <a:r>
              <a:rPr sz="750" spc="-5" dirty="0">
                <a:latin typeface="Arial"/>
                <a:cs typeface="Arial"/>
              </a:rPr>
              <a:t>to </a:t>
            </a:r>
            <a:r>
              <a:rPr sz="750" spc="-5" dirty="0">
                <a:latin typeface="Courier New"/>
                <a:cs typeface="Courier New"/>
              </a:rPr>
              <a:t>fd</a:t>
            </a:r>
            <a:r>
              <a:rPr sz="750" spc="-5" dirty="0">
                <a:latin typeface="Arial"/>
                <a:cs typeface="Arial"/>
              </a:rPr>
              <a:t>, or if </a:t>
            </a:r>
            <a:r>
              <a:rPr sz="750" spc="-5" dirty="0">
                <a:latin typeface="Courier New"/>
                <a:cs typeface="Courier New"/>
              </a:rPr>
              <a:t>fd </a:t>
            </a:r>
            <a:r>
              <a:rPr sz="750" spc="-5" dirty="0">
                <a:latin typeface="Arial"/>
                <a:cs typeface="Arial"/>
              </a:rPr>
              <a:t>is not a </a:t>
            </a:r>
            <a:r>
              <a:rPr sz="750" spc="-10" dirty="0">
                <a:latin typeface="Arial"/>
                <a:cs typeface="Arial"/>
              </a:rPr>
              <a:t>valid </a:t>
            </a:r>
            <a:r>
              <a:rPr sz="750" spc="-5" dirty="0">
                <a:latin typeface="Arial"/>
                <a:cs typeface="Arial"/>
              </a:rPr>
              <a:t>open file  </a:t>
            </a:r>
            <a:r>
              <a:rPr sz="750" spc="-10" dirty="0">
                <a:latin typeface="Arial"/>
                <a:cs typeface="Arial"/>
              </a:rPr>
              <a:t>descriptor, </a:t>
            </a:r>
            <a:r>
              <a:rPr sz="750" spc="-5" dirty="0">
                <a:latin typeface="Courier New"/>
                <a:cs typeface="Courier New"/>
              </a:rPr>
              <a:t>fd2</a:t>
            </a:r>
            <a:r>
              <a:rPr sz="750" spc="-23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Arial"/>
                <a:cs typeface="Arial"/>
              </a:rPr>
              <a:t>will not be closed first.</a:t>
            </a:r>
            <a:endParaRPr sz="750" dirty="0">
              <a:latin typeface="Arial"/>
              <a:cs typeface="Arial"/>
            </a:endParaRPr>
          </a:p>
          <a:p>
            <a:pPr marL="372745" marR="260985" indent="-171450" algn="just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750" spc="-5" dirty="0">
                <a:latin typeface="Arial"/>
                <a:cs typeface="Arial"/>
              </a:rPr>
              <a:t>If successful, </a:t>
            </a:r>
            <a:r>
              <a:rPr sz="750" spc="-5" dirty="0">
                <a:latin typeface="Courier New"/>
                <a:cs typeface="Courier New"/>
              </a:rPr>
              <a:t>dup2()</a:t>
            </a:r>
            <a:r>
              <a:rPr sz="750" spc="-250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Arial"/>
                <a:cs typeface="Arial"/>
              </a:rPr>
              <a:t>returns a non-negative integer  representing the file descriptor </a:t>
            </a:r>
            <a:r>
              <a:rPr sz="750" spc="-5" dirty="0">
                <a:latin typeface="Courier New"/>
                <a:cs typeface="Courier New"/>
              </a:rPr>
              <a:t>fd2</a:t>
            </a:r>
            <a:r>
              <a:rPr sz="750" spc="-5" dirty="0">
                <a:latin typeface="Arial"/>
                <a:cs typeface="Arial"/>
              </a:rPr>
              <a:t>. </a:t>
            </a:r>
            <a:endParaRPr lang="en-US" sz="750" spc="-5" dirty="0">
              <a:latin typeface="Arial"/>
              <a:cs typeface="Arial"/>
            </a:endParaRPr>
          </a:p>
          <a:p>
            <a:pPr marL="372745" marR="260985" indent="-171450" algn="just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750" spc="-5" dirty="0">
                <a:latin typeface="Arial"/>
                <a:cs typeface="Arial"/>
              </a:rPr>
              <a:t>Otherwise, -1 is  returned.</a:t>
            </a:r>
            <a:endParaRPr sz="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75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50" spc="-5" dirty="0">
                <a:latin typeface="Arial"/>
                <a:cs typeface="Arial"/>
              </a:rPr>
              <a:t>After the call: </a:t>
            </a:r>
            <a:r>
              <a:rPr sz="750" spc="-5" dirty="0">
                <a:latin typeface="Courier New"/>
                <a:cs typeface="Courier New"/>
              </a:rPr>
              <a:t>dup2(fd,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0);</a:t>
            </a:r>
            <a:endParaRPr sz="750" dirty="0">
              <a:latin typeface="Courier New"/>
              <a:cs typeface="Courier New"/>
            </a:endParaRPr>
          </a:p>
          <a:p>
            <a:pPr marL="12700" marR="228600">
              <a:lnSpc>
                <a:spcPct val="102699"/>
              </a:lnSpc>
            </a:pPr>
            <a:r>
              <a:rPr lang="en-US" sz="750" spc="-5" dirty="0">
                <a:latin typeface="Arial"/>
                <a:cs typeface="Arial"/>
              </a:rPr>
              <a:t> </a:t>
            </a:r>
            <a:r>
              <a:rPr sz="750" b="1" spc="-5" dirty="0">
                <a:latin typeface="Arial"/>
                <a:cs typeface="Arial"/>
              </a:rPr>
              <a:t>reading from </a:t>
            </a:r>
            <a:r>
              <a:rPr sz="750" b="1" spc="-5" dirty="0">
                <a:latin typeface="Courier New"/>
                <a:cs typeface="Courier New"/>
              </a:rPr>
              <a:t>stdin</a:t>
            </a:r>
            <a:r>
              <a:rPr sz="750" b="1" spc="-250" dirty="0">
                <a:latin typeface="Courier New"/>
                <a:cs typeface="Courier New"/>
              </a:rPr>
              <a:t> </a:t>
            </a:r>
            <a:r>
              <a:rPr sz="750" b="1" spc="-5" dirty="0">
                <a:latin typeface="Arial"/>
                <a:cs typeface="Arial"/>
              </a:rPr>
              <a:t>will mean reading from the file whose </a:t>
            </a:r>
            <a:endParaRPr lang="en-US" sz="750" b="1" spc="-5" dirty="0">
              <a:latin typeface="Arial"/>
              <a:cs typeface="Arial"/>
            </a:endParaRPr>
          </a:p>
          <a:p>
            <a:pPr marL="12700" marR="228600">
              <a:lnSpc>
                <a:spcPct val="102699"/>
              </a:lnSpc>
            </a:pPr>
            <a:r>
              <a:rPr sz="750" b="1" spc="-5" dirty="0">
                <a:latin typeface="Arial"/>
                <a:cs typeface="Arial"/>
              </a:rPr>
              <a:t> descriptor is</a:t>
            </a:r>
            <a:r>
              <a:rPr sz="750" b="1" spc="-60" dirty="0">
                <a:latin typeface="Arial"/>
                <a:cs typeface="Arial"/>
              </a:rPr>
              <a:t> </a:t>
            </a:r>
            <a:r>
              <a:rPr sz="750" b="1" spc="-5" dirty="0">
                <a:latin typeface="Courier New"/>
                <a:cs typeface="Courier New"/>
              </a:rPr>
              <a:t>fd</a:t>
            </a:r>
            <a:r>
              <a:rPr sz="750" b="1" spc="-5" dirty="0">
                <a:latin typeface="Arial"/>
                <a:cs typeface="Arial"/>
              </a:rPr>
              <a:t>.</a:t>
            </a:r>
            <a:endParaRPr sz="750" b="1" dirty="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741437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CB386F-AE8E-4CEA-9A68-96002B185E1A}"/>
              </a:ext>
            </a:extLst>
          </p:cNvPr>
          <p:cNvSpPr txBox="1"/>
          <p:nvPr/>
        </p:nvSpPr>
        <p:spPr>
          <a:xfrm>
            <a:off x="3534067" y="1503649"/>
            <a:ext cx="10653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Just curious, what is dup()?</a:t>
            </a:r>
            <a:endParaRPr lang="en-CA" sz="600" dirty="0"/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0E26EACD-5FF3-4314-9D64-7F26B39937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452130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3: 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implementing the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shell 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pipe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mechanism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lang="en-US" sz="1100" spc="15" dirty="0" err="1">
                <a:solidFill>
                  <a:srgbClr val="FFFFFF"/>
                </a:solidFill>
                <a:latin typeface="Arial"/>
                <a:cs typeface="Arial"/>
              </a:rPr>
              <a:t>join.c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936239"/>
            <a:ext cx="21259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>
                <a:latin typeface="Courier New"/>
                <a:cs typeface="Courier New"/>
              </a:rPr>
              <a:t>See the </a:t>
            </a:r>
            <a:r>
              <a:rPr lang="en-US" sz="1000" b="1" dirty="0" err="1">
                <a:latin typeface="Courier New"/>
                <a:cs typeface="Courier New"/>
              </a:rPr>
              <a:t>join.c</a:t>
            </a:r>
            <a:r>
              <a:rPr lang="en-US" sz="1000" b="1" dirty="0">
                <a:latin typeface="Courier New"/>
                <a:cs typeface="Courier New"/>
              </a:rPr>
              <a:t> code posted</a:t>
            </a:r>
            <a:endParaRPr sz="1000" b="1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3110175"/>
            <a:ext cx="6794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5"/>
              </a:lnSpc>
            </a:pPr>
            <a:r>
              <a:rPr sz="550" dirty="0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9E60880-98B4-4524-99A6-638C027465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441684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4: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2-player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game 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with a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referee...(</a:t>
            </a:r>
            <a:r>
              <a:rPr sz="1100" spc="10" dirty="0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spc="10" dirty="0">
                <a:solidFill>
                  <a:srgbClr val="FFFFFF"/>
                </a:solidFill>
                <a:latin typeface="Arial"/>
                <a:cs typeface="Arial"/>
              </a:rPr>
              <a:t>  (</a:t>
            </a:r>
            <a:r>
              <a:rPr lang="en-US" sz="1100" spc="10" dirty="0" err="1">
                <a:solidFill>
                  <a:srgbClr val="FFFFFF"/>
                </a:solidFill>
                <a:latin typeface="Arial"/>
                <a:cs typeface="Arial"/>
              </a:rPr>
              <a:t>game.c</a:t>
            </a:r>
            <a:r>
              <a:rPr lang="en-US" sz="1100" spc="1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6463" y="967740"/>
            <a:ext cx="1987531" cy="221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marR="574040" indent="-71755">
              <a:lnSpc>
                <a:spcPct val="99900"/>
              </a:lnSpc>
            </a:pPr>
            <a:r>
              <a:rPr sz="675" spc="15" baseline="12345" dirty="0">
                <a:latin typeface="Courier New"/>
                <a:cs typeface="Courier New"/>
              </a:rPr>
              <a:t>int main(int argc, char </a:t>
            </a:r>
            <a:r>
              <a:rPr sz="450" spc="10" dirty="0">
                <a:latin typeface="Courier New"/>
                <a:cs typeface="Courier New"/>
              </a:rPr>
              <a:t>*</a:t>
            </a:r>
            <a:r>
              <a:rPr sz="675" spc="15" baseline="12345" dirty="0">
                <a:latin typeface="Courier New"/>
                <a:cs typeface="Courier New"/>
              </a:rPr>
              <a:t>argv[]){  </a:t>
            </a:r>
            <a:r>
              <a:rPr sz="450" spc="10" dirty="0">
                <a:latin typeface="Courier New"/>
                <a:cs typeface="Courier New"/>
              </a:rPr>
              <a:t>int fd1[2], fd2[2], fd3[2],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fd4[2];  char</a:t>
            </a:r>
            <a:r>
              <a:rPr sz="450" spc="-9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turn=’T’;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83820" marR="5080">
              <a:lnSpc>
                <a:spcPct val="107500"/>
              </a:lnSpc>
            </a:pPr>
            <a:r>
              <a:rPr sz="450" spc="10" dirty="0">
                <a:latin typeface="Courier New"/>
                <a:cs typeface="Courier New"/>
              </a:rPr>
              <a:t>printf("This is a 2-player game with a</a:t>
            </a:r>
            <a:r>
              <a:rPr sz="450" spc="-8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referee\n");  pipe(fd1);</a:t>
            </a:r>
            <a:endParaRPr sz="450" dirty="0">
              <a:latin typeface="Courier New"/>
              <a:cs typeface="Courier New"/>
            </a:endParaRPr>
          </a:p>
          <a:p>
            <a:pPr marL="83820" marR="1428750">
              <a:lnSpc>
                <a:spcPct val="107400"/>
              </a:lnSpc>
            </a:pPr>
            <a:r>
              <a:rPr sz="450" spc="10" dirty="0">
                <a:latin typeface="Courier New"/>
                <a:cs typeface="Courier New"/>
              </a:rPr>
              <a:t>pipe(fd2);  if(!fork())</a:t>
            </a:r>
            <a:endParaRPr sz="450" dirty="0">
              <a:latin typeface="Courier New"/>
              <a:cs typeface="Courier New"/>
            </a:endParaRPr>
          </a:p>
          <a:p>
            <a:pPr marL="154940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player("TOTO", fd1,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fd2);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83820" marR="76200">
              <a:lnSpc>
                <a:spcPct val="107500"/>
              </a:lnSpc>
            </a:pPr>
            <a:r>
              <a:rPr sz="450" spc="10" dirty="0">
                <a:latin typeface="Courier New"/>
                <a:cs typeface="Courier New"/>
              </a:rPr>
              <a:t>close(fd1[0]); // parent only write to pipe 1  close(fd2[1]);   // parent only reads from pipe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2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83820" marR="1428750">
              <a:lnSpc>
                <a:spcPct val="107400"/>
              </a:lnSpc>
            </a:pPr>
            <a:r>
              <a:rPr sz="450" spc="10" dirty="0">
                <a:latin typeface="Courier New"/>
                <a:cs typeface="Courier New"/>
              </a:rPr>
              <a:t>pipe(fd3);  pipe(fd4);  if(!fork())</a:t>
            </a:r>
            <a:endParaRPr sz="450" dirty="0">
              <a:latin typeface="Courier New"/>
              <a:cs typeface="Courier New"/>
            </a:endParaRPr>
          </a:p>
          <a:p>
            <a:pPr marL="154940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player("TITI", fd3,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fd4);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83820" marR="76200">
              <a:lnSpc>
                <a:spcPct val="107400"/>
              </a:lnSpc>
            </a:pPr>
            <a:r>
              <a:rPr sz="450" spc="10" dirty="0">
                <a:latin typeface="Courier New"/>
                <a:cs typeface="Courier New"/>
              </a:rPr>
              <a:t>close(fd3[0]); // parent only write to pipe 3  close(fd4[1]);   // parent only reads from pipe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4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450" spc="10" dirty="0">
                <a:latin typeface="Courier New"/>
                <a:cs typeface="Courier New"/>
              </a:rPr>
              <a:t>while(1){</a:t>
            </a:r>
            <a:endParaRPr sz="450" dirty="0">
              <a:latin typeface="Courier New"/>
              <a:cs typeface="Courier New"/>
            </a:endParaRPr>
          </a:p>
          <a:p>
            <a:pPr marL="154940" marR="467359">
              <a:lnSpc>
                <a:spcPct val="107400"/>
              </a:lnSpc>
            </a:pPr>
            <a:r>
              <a:rPr sz="450" spc="10" dirty="0">
                <a:latin typeface="Courier New"/>
                <a:cs typeface="Courier New"/>
              </a:rPr>
              <a:t>printf("\nReferee: TOTO</a:t>
            </a:r>
            <a:r>
              <a:rPr sz="450" spc="-8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plays\n\n");  write(fd1[1], &amp;turn,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1);</a:t>
            </a:r>
            <a:endParaRPr sz="450" dirty="0">
              <a:latin typeface="Courier New"/>
              <a:cs typeface="Courier New"/>
            </a:endParaRPr>
          </a:p>
          <a:p>
            <a:pPr marL="154940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read(fd2[0],  &amp;turn,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1);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154940" marR="467359">
              <a:lnSpc>
                <a:spcPct val="107400"/>
              </a:lnSpc>
            </a:pPr>
            <a:r>
              <a:rPr sz="450" spc="10" dirty="0">
                <a:latin typeface="Courier New"/>
                <a:cs typeface="Courier New"/>
              </a:rPr>
              <a:t>printf("\nReferee: TITI</a:t>
            </a:r>
            <a:r>
              <a:rPr sz="450" spc="-8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plays\n\n");  write(fd3[1], &amp;turn,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1);</a:t>
            </a:r>
            <a:endParaRPr sz="450" dirty="0">
              <a:latin typeface="Courier New"/>
              <a:cs typeface="Courier New"/>
            </a:endParaRPr>
          </a:p>
          <a:p>
            <a:pPr marL="154940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read(fd4[0],  &amp;turn,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1);</a:t>
            </a:r>
            <a:endParaRPr sz="450" dirty="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3130892"/>
            <a:ext cx="61594" cy="876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96029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81BBA4-A1B1-4F3F-B1AE-806490EC5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423037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4: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2-player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game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with a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referee...(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player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948442"/>
            <a:ext cx="2426970" cy="214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marR="396875" indent="-98425">
              <a:lnSpc>
                <a:spcPct val="102400"/>
              </a:lnSpc>
            </a:pPr>
            <a:r>
              <a:rPr sz="650" spc="-5" dirty="0">
                <a:latin typeface="Courier New"/>
                <a:cs typeface="Courier New"/>
              </a:rPr>
              <a:t>void player(char </a:t>
            </a:r>
            <a:r>
              <a:rPr sz="975" spc="-7" baseline="-8547" dirty="0">
                <a:latin typeface="Courier New"/>
                <a:cs typeface="Courier New"/>
              </a:rPr>
              <a:t>*</a:t>
            </a:r>
            <a:r>
              <a:rPr sz="650" spc="-5" dirty="0">
                <a:latin typeface="Courier New"/>
                <a:cs typeface="Courier New"/>
              </a:rPr>
              <a:t>s, int </a:t>
            </a:r>
            <a:r>
              <a:rPr sz="975" spc="-7" baseline="-8547" dirty="0">
                <a:latin typeface="Courier New"/>
                <a:cs typeface="Courier New"/>
              </a:rPr>
              <a:t>*</a:t>
            </a:r>
            <a:r>
              <a:rPr sz="650" spc="-5" dirty="0">
                <a:latin typeface="Courier New"/>
                <a:cs typeface="Courier New"/>
              </a:rPr>
              <a:t>fd1, int</a:t>
            </a:r>
            <a:r>
              <a:rPr sz="650" spc="-80" dirty="0">
                <a:latin typeface="Courier New"/>
                <a:cs typeface="Courier New"/>
              </a:rPr>
              <a:t> </a:t>
            </a:r>
            <a:r>
              <a:rPr sz="975" spc="-7" baseline="-8547" dirty="0">
                <a:latin typeface="Courier New"/>
                <a:cs typeface="Courier New"/>
              </a:rPr>
              <a:t>*</a:t>
            </a:r>
            <a:r>
              <a:rPr sz="650" spc="-5" dirty="0">
                <a:latin typeface="Courier New"/>
                <a:cs typeface="Courier New"/>
              </a:rPr>
              <a:t>fd2){  int</a:t>
            </a:r>
            <a:r>
              <a:rPr sz="650" spc="-100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points=0;</a:t>
            </a:r>
            <a:endParaRPr sz="650" dirty="0">
              <a:latin typeface="Courier New"/>
              <a:cs typeface="Courier New"/>
            </a:endParaRPr>
          </a:p>
          <a:p>
            <a:pPr marL="110489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int</a:t>
            </a:r>
            <a:r>
              <a:rPr sz="650" spc="-100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dice;</a:t>
            </a:r>
            <a:endParaRPr sz="650" dirty="0">
              <a:latin typeface="Courier New"/>
              <a:cs typeface="Courier New"/>
            </a:endParaRPr>
          </a:p>
          <a:p>
            <a:pPr marL="110489" marR="1621790">
              <a:lnSpc>
                <a:spcPct val="102400"/>
              </a:lnSpc>
            </a:pPr>
            <a:r>
              <a:rPr sz="650" spc="-5" dirty="0">
                <a:latin typeface="Courier New"/>
                <a:cs typeface="Courier New"/>
              </a:rPr>
              <a:t>long int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ss=0;  char turn;  close(fd1[1]);</a:t>
            </a:r>
            <a:endParaRPr sz="650" dirty="0">
              <a:latin typeface="Courier New"/>
              <a:cs typeface="Courier New"/>
            </a:endParaRPr>
          </a:p>
          <a:p>
            <a:pPr marL="110489" marR="1621790">
              <a:lnSpc>
                <a:spcPct val="102400"/>
              </a:lnSpc>
            </a:pPr>
            <a:r>
              <a:rPr sz="650" spc="-5" dirty="0">
                <a:latin typeface="Courier New"/>
                <a:cs typeface="Courier New"/>
              </a:rPr>
              <a:t>close(fd2[0]);  while(1){</a:t>
            </a:r>
            <a:endParaRPr sz="650" dirty="0">
              <a:latin typeface="Courier New"/>
              <a:cs typeface="Courier New"/>
            </a:endParaRPr>
          </a:p>
          <a:p>
            <a:pPr marL="208279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read(fd1[0], &amp;turn,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1);</a:t>
            </a:r>
            <a:endParaRPr sz="650" dirty="0">
              <a:latin typeface="Courier New"/>
              <a:cs typeface="Courier New"/>
            </a:endParaRPr>
          </a:p>
          <a:p>
            <a:pPr marL="208279" marR="299085">
              <a:lnSpc>
                <a:spcPct val="102400"/>
              </a:lnSpc>
            </a:pPr>
            <a:r>
              <a:rPr sz="650" spc="-5" dirty="0">
                <a:latin typeface="Courier New"/>
                <a:cs typeface="Courier New"/>
              </a:rPr>
              <a:t>printf("%s: playing my dice\n", s);  dice =(int) time(&amp;ss)%10 + 1;  printf("%s: got %d points\n", s,</a:t>
            </a:r>
            <a:r>
              <a:rPr sz="650" spc="-80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dice);  points+=dice;</a:t>
            </a:r>
            <a:endParaRPr sz="650" dirty="0">
              <a:latin typeface="Courier New"/>
              <a:cs typeface="Courier New"/>
            </a:endParaRPr>
          </a:p>
          <a:p>
            <a:pPr marL="208279" marR="5080">
              <a:lnSpc>
                <a:spcPct val="102400"/>
              </a:lnSpc>
            </a:pPr>
            <a:r>
              <a:rPr sz="650" spc="-5" dirty="0">
                <a:latin typeface="Courier New"/>
                <a:cs typeface="Courier New"/>
              </a:rPr>
              <a:t>printf("%s: Total so far %d\n\n", s,</a:t>
            </a:r>
            <a:r>
              <a:rPr sz="650" spc="-7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points);  if(points &gt;=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50){</a:t>
            </a:r>
            <a:endParaRPr sz="650" dirty="0">
              <a:latin typeface="Courier New"/>
              <a:cs typeface="Courier New"/>
            </a:endParaRPr>
          </a:p>
          <a:p>
            <a:pPr marL="306705" marR="396875">
              <a:lnSpc>
                <a:spcPct val="102400"/>
              </a:lnSpc>
            </a:pPr>
            <a:r>
              <a:rPr sz="650" spc="-5" dirty="0">
                <a:latin typeface="Courier New"/>
                <a:cs typeface="Courier New"/>
              </a:rPr>
              <a:t>printf("%s: game over I won\n",</a:t>
            </a:r>
            <a:r>
              <a:rPr sz="650" spc="-8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s);  kill(0,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SIGTERM);</a:t>
            </a:r>
            <a:endParaRPr sz="650" dirty="0">
              <a:latin typeface="Courier New"/>
              <a:cs typeface="Courier New"/>
            </a:endParaRPr>
          </a:p>
          <a:p>
            <a:pPr marL="208279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 marL="208279" marR="151765">
              <a:lnSpc>
                <a:spcPct val="102400"/>
              </a:lnSpc>
              <a:tabLst>
                <a:tab pos="845185" algn="l"/>
              </a:tabLst>
            </a:pPr>
            <a:r>
              <a:rPr sz="650" spc="-5" dirty="0">
                <a:latin typeface="Courier New"/>
                <a:cs typeface="Courier New"/>
              </a:rPr>
              <a:t>sleep(5);	// to slow down</a:t>
            </a:r>
            <a:r>
              <a:rPr sz="650" spc="-7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the</a:t>
            </a:r>
            <a:r>
              <a:rPr sz="650" spc="-2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execution  write(fd2[1], &amp;turn,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1);</a:t>
            </a:r>
            <a:endParaRPr sz="650" dirty="0">
              <a:latin typeface="Courier New"/>
              <a:cs typeface="Courier New"/>
            </a:endParaRPr>
          </a:p>
          <a:p>
            <a:pPr marL="110489">
              <a:lnSpc>
                <a:spcPct val="100000"/>
              </a:lnSpc>
              <a:spcBef>
                <a:spcPts val="20"/>
              </a:spcBef>
            </a:pPr>
            <a:r>
              <a:rPr sz="650" spc="-5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3130892"/>
            <a:ext cx="61594" cy="876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F45032E-BC70-441C-A290-94CAC0671E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538899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130592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15943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3023" y="1363535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023" y="1535607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557" y="1135811"/>
            <a:ext cx="119761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Review</a:t>
            </a:r>
            <a:endParaRPr sz="1050" dirty="0">
              <a:latin typeface="Arial"/>
              <a:cs typeface="Arial"/>
            </a:endParaRPr>
          </a:p>
          <a:p>
            <a:pPr marL="175260" marR="5080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Signals and files  Example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031" y="1811959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5384" y="1840788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023" y="204490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023" y="2216975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023" y="2389047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023" y="2561120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023" y="2733192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6557" y="1817179"/>
            <a:ext cx="1688464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4530" algn="ctr">
              <a:lnSpc>
                <a:spcPct val="100000"/>
              </a:lnSpc>
            </a:pP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Unnamed</a:t>
            </a:r>
            <a:r>
              <a:rPr sz="105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pipes</a:t>
            </a:r>
            <a:endParaRPr sz="1050">
              <a:latin typeface="Arial"/>
              <a:cs typeface="Arial"/>
            </a:endParaRPr>
          </a:p>
          <a:p>
            <a:pPr marL="17526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pipe() </a:t>
            </a:r>
            <a:r>
              <a:rPr sz="1050" spc="-5" dirty="0">
                <a:latin typeface="Arial"/>
                <a:cs typeface="Arial"/>
              </a:rPr>
              <a:t>system call  Rules</a:t>
            </a:r>
            <a:endParaRPr sz="105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  <a:p>
            <a:pPr marL="17526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dup2() </a:t>
            </a:r>
            <a:r>
              <a:rPr sz="1050" spc="-5" dirty="0">
                <a:latin typeface="Arial"/>
                <a:cs typeface="Arial"/>
              </a:rPr>
              <a:t>system call  Examples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071664D-D015-4708-BA9B-26B7744C50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155290"/>
            <a:ext cx="6248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 and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files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94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3" y="169416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286" y="1681467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3" y="1732267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786" y="99425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786" y="1045058"/>
            <a:ext cx="50799" cy="6491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4" y="988121"/>
            <a:ext cx="3989704" cy="756920"/>
          </a:xfrm>
          <a:custGeom>
            <a:avLst/>
            <a:gdLst/>
            <a:ahLst/>
            <a:cxnLst/>
            <a:rect l="l" t="t" r="r" b="b"/>
            <a:pathLst>
              <a:path w="3989704" h="756919">
                <a:moveTo>
                  <a:pt x="3989591" y="0"/>
                </a:moveTo>
                <a:lnTo>
                  <a:pt x="0" y="0"/>
                </a:lnTo>
                <a:lnTo>
                  <a:pt x="0" y="706045"/>
                </a:lnTo>
                <a:lnTo>
                  <a:pt x="4008" y="725770"/>
                </a:lnTo>
                <a:lnTo>
                  <a:pt x="14922" y="741922"/>
                </a:lnTo>
                <a:lnTo>
                  <a:pt x="31075" y="752837"/>
                </a:lnTo>
                <a:lnTo>
                  <a:pt x="50799" y="756845"/>
                </a:lnTo>
                <a:lnTo>
                  <a:pt x="3938791" y="756845"/>
                </a:lnTo>
                <a:lnTo>
                  <a:pt x="3958516" y="752836"/>
                </a:lnTo>
                <a:lnTo>
                  <a:pt x="3974669" y="741922"/>
                </a:lnTo>
                <a:lnTo>
                  <a:pt x="3985583" y="725770"/>
                </a:lnTo>
                <a:lnTo>
                  <a:pt x="3989591" y="706045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032358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5">
                <a:moveTo>
                  <a:pt x="0" y="68085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0196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10069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9942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97520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41831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59038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4" y="189689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93" y="240789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5286" y="2395194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793" y="2445994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786" y="1947460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786" y="1998260"/>
            <a:ext cx="50799" cy="4096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194" y="1941323"/>
            <a:ext cx="3989704" cy="517525"/>
          </a:xfrm>
          <a:custGeom>
            <a:avLst/>
            <a:gdLst/>
            <a:ahLst/>
            <a:cxnLst/>
            <a:rect l="l" t="t" r="r" b="b"/>
            <a:pathLst>
              <a:path w="3989704" h="517525">
                <a:moveTo>
                  <a:pt x="3989591" y="0"/>
                </a:moveTo>
                <a:lnTo>
                  <a:pt x="0" y="0"/>
                </a:lnTo>
                <a:lnTo>
                  <a:pt x="0" y="466570"/>
                </a:lnTo>
                <a:lnTo>
                  <a:pt x="4008" y="486295"/>
                </a:lnTo>
                <a:lnTo>
                  <a:pt x="14922" y="502448"/>
                </a:lnTo>
                <a:lnTo>
                  <a:pt x="31075" y="513362"/>
                </a:lnTo>
                <a:lnTo>
                  <a:pt x="50799" y="517370"/>
                </a:lnTo>
                <a:lnTo>
                  <a:pt x="3938791" y="517370"/>
                </a:lnTo>
                <a:lnTo>
                  <a:pt x="3958516" y="513361"/>
                </a:lnTo>
                <a:lnTo>
                  <a:pt x="3974669" y="502447"/>
                </a:lnTo>
                <a:lnTo>
                  <a:pt x="3985583" y="486295"/>
                </a:lnTo>
                <a:lnTo>
                  <a:pt x="3989591" y="466570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786" y="198556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44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786" y="1972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786" y="19601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786" y="1947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786" y="192841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5948" y="538899"/>
            <a:ext cx="4114800" cy="192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Signals and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Some </a:t>
            </a:r>
            <a:r>
              <a:rPr sz="1050" spc="-5" dirty="0">
                <a:latin typeface="Arial"/>
                <a:cs typeface="Arial"/>
              </a:rPr>
              <a:t>basic Interprocess </a:t>
            </a:r>
            <a:r>
              <a:rPr sz="1050" spc="-10" dirty="0">
                <a:latin typeface="Arial"/>
                <a:cs typeface="Arial"/>
              </a:rPr>
              <a:t>communication </a:t>
            </a:r>
            <a:r>
              <a:rPr sz="1050" spc="-5" dirty="0">
                <a:latin typeface="Arial"/>
                <a:cs typeface="Arial"/>
              </a:rPr>
              <a:t>(IPC) can be </a:t>
            </a:r>
            <a:r>
              <a:rPr sz="1050" spc="-15" dirty="0">
                <a:latin typeface="Arial"/>
                <a:cs typeface="Arial"/>
              </a:rPr>
              <a:t>achieved  </a:t>
            </a:r>
            <a:r>
              <a:rPr sz="1050" spc="-5" dirty="0">
                <a:latin typeface="Arial"/>
                <a:cs typeface="Arial"/>
              </a:rPr>
              <a:t>using: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Arial"/>
                <a:cs typeface="Arial"/>
              </a:rPr>
              <a:t>Signals: using the </a:t>
            </a:r>
            <a:r>
              <a:rPr sz="1050" spc="-10" dirty="0">
                <a:latin typeface="Courier New"/>
                <a:cs typeface="Courier New"/>
              </a:rPr>
              <a:t>kill()</a:t>
            </a:r>
            <a:r>
              <a:rPr sz="1050" spc="-2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system call.</a:t>
            </a:r>
            <a:endParaRPr sz="1050">
              <a:latin typeface="Arial"/>
              <a:cs typeface="Arial"/>
            </a:endParaRPr>
          </a:p>
          <a:p>
            <a:pPr marL="213995" indent="27686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Files: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passing open files across the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fork()/exec()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213995" marR="18542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following </a:t>
            </a:r>
            <a:r>
              <a:rPr sz="1050" spc="-5" dirty="0">
                <a:latin typeface="Arial"/>
                <a:cs typeface="Arial"/>
              </a:rPr>
              <a:t>is an </a:t>
            </a:r>
            <a:r>
              <a:rPr sz="1050" spc="-10" dirty="0">
                <a:latin typeface="Arial"/>
                <a:cs typeface="Arial"/>
              </a:rPr>
              <a:t>example </a:t>
            </a:r>
            <a:r>
              <a:rPr sz="1050" spc="-5" dirty="0">
                <a:latin typeface="Arial"/>
                <a:cs typeface="Arial"/>
              </a:rPr>
              <a:t>that illustrates the use of signals  and files </a:t>
            </a:r>
            <a:r>
              <a:rPr sz="1050" spc="-10" dirty="0">
                <a:latin typeface="Arial"/>
                <a:cs typeface="Arial"/>
              </a:rPr>
              <a:t>allowing </a:t>
            </a:r>
            <a:r>
              <a:rPr sz="1050" spc="-5" dirty="0">
                <a:latin typeface="Arial"/>
                <a:cs typeface="Arial"/>
              </a:rPr>
              <a:t>a child process to </a:t>
            </a:r>
            <a:r>
              <a:rPr sz="1050" spc="-10" dirty="0">
                <a:latin typeface="Arial"/>
                <a:cs typeface="Arial"/>
              </a:rPr>
              <a:t>provide </a:t>
            </a:r>
            <a:r>
              <a:rPr sz="1050" spc="-5" dirty="0">
                <a:latin typeface="Arial"/>
                <a:cs typeface="Arial"/>
              </a:rPr>
              <a:t>its parent with  data...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843672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C426A1C-0088-4D1C-B8EC-5D08F34F29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155290"/>
            <a:ext cx="6248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Signals and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files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37593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1...(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  (</a:t>
            </a:r>
            <a:r>
              <a:rPr lang="en-CA" sz="1400" spc="15" dirty="0" err="1">
                <a:solidFill>
                  <a:srgbClr val="FFFFFF"/>
                </a:solidFill>
                <a:latin typeface="Arial"/>
                <a:cs typeface="Arial"/>
              </a:rPr>
              <a:t>review.c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959434"/>
            <a:ext cx="1869439" cy="223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&lt;stdio.h&gt;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3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&lt;signal.h&gt;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3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&lt;unistd.h&gt;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3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&lt;stdlib.h&gt;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2700" marR="158115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void action(int dummy){sleep(1);}  void child(FILE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);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void parent(FILE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,</a:t>
            </a:r>
            <a:r>
              <a:rPr sz="650" spc="-1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pid_t);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14935" marR="158115" indent="-102870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int main(int argc, char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argv[]){  FILE</a:t>
            </a:r>
            <a:r>
              <a:rPr sz="650" spc="-65" dirty="0">
                <a:latin typeface="Courier New"/>
                <a:cs typeface="Courier New"/>
              </a:rPr>
              <a:t>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fp;</a:t>
            </a:r>
            <a:endParaRPr sz="650" dirty="0">
              <a:latin typeface="Courier New"/>
              <a:cs typeface="Courier New"/>
            </a:endParaRPr>
          </a:p>
          <a:p>
            <a:pPr marL="114935" marR="1080135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pid_t pid;  int</a:t>
            </a:r>
            <a:r>
              <a:rPr sz="650" spc="-5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childRes;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14935" marR="5080">
              <a:lnSpc>
                <a:spcPct val="107000"/>
              </a:lnSpc>
            </a:pPr>
            <a:r>
              <a:rPr sz="650" spc="10" dirty="0">
                <a:latin typeface="Courier New"/>
                <a:cs typeface="Courier New"/>
              </a:rPr>
              <a:t>fp = fopen("/tmp/ipoc.txt", "w+");  setbuf(fp,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NULL);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7170" marR="670560" indent="-102870">
              <a:lnSpc>
                <a:spcPct val="107000"/>
              </a:lnSpc>
              <a:spcBef>
                <a:spcPts val="5"/>
              </a:spcBef>
            </a:pPr>
            <a:r>
              <a:rPr sz="650" spc="10" dirty="0">
                <a:latin typeface="Courier New"/>
                <a:cs typeface="Courier New"/>
              </a:rPr>
              <a:t>if((pid=fork()) ==</a:t>
            </a:r>
            <a:r>
              <a:rPr sz="650" spc="-3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0)  child(fp);</a:t>
            </a:r>
            <a:endParaRPr sz="650" dirty="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parent(fp,</a:t>
            </a:r>
            <a:r>
              <a:rPr sz="650" spc="-4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pid);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08625E3-54B4-4CEE-AD97-E24C424706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155290"/>
            <a:ext cx="6248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Signals and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files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1815464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1...(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parent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968870"/>
            <a:ext cx="3141980" cy="208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 marR="1181100" indent="-118110">
              <a:lnSpc>
                <a:spcPct val="106500"/>
              </a:lnSpc>
            </a:pPr>
            <a:r>
              <a:rPr sz="750" spc="10" dirty="0">
                <a:latin typeface="Courier New"/>
                <a:cs typeface="Courier New"/>
              </a:rPr>
              <a:t>void parent(FILE </a:t>
            </a:r>
            <a:r>
              <a:rPr sz="1125" spc="15" baseline="-11111" dirty="0">
                <a:latin typeface="Courier New"/>
                <a:cs typeface="Courier New"/>
              </a:rPr>
              <a:t>*</a:t>
            </a:r>
            <a:r>
              <a:rPr sz="750" spc="10" dirty="0">
                <a:latin typeface="Courier New"/>
                <a:cs typeface="Courier New"/>
              </a:rPr>
              <a:t>fp, pid_t pid){  int childRes,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n=0;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  <a:spcBef>
                <a:spcPts val="5"/>
              </a:spcBef>
            </a:pPr>
            <a:r>
              <a:rPr sz="750" spc="10" dirty="0">
                <a:latin typeface="Courier New"/>
                <a:cs typeface="Courier New"/>
              </a:rPr>
              <a:t>while(1){</a:t>
            </a:r>
            <a:endParaRPr sz="750" dirty="0">
              <a:latin typeface="Courier New"/>
              <a:cs typeface="Courier New"/>
            </a:endParaRPr>
          </a:p>
          <a:p>
            <a:pPr marL="247650" marR="1769110">
              <a:lnSpc>
                <a:spcPct val="106500"/>
              </a:lnSpc>
            </a:pPr>
            <a:r>
              <a:rPr sz="750" spc="10" dirty="0">
                <a:latin typeface="Courier New"/>
                <a:cs typeface="Courier New"/>
              </a:rPr>
              <a:t>signal(16,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action);  pause();  rewind(fp);</a:t>
            </a:r>
            <a:endParaRPr sz="750" dirty="0">
              <a:latin typeface="Courier New"/>
              <a:cs typeface="Courier New"/>
            </a:endParaRPr>
          </a:p>
          <a:p>
            <a:pPr marL="247650" marR="5080">
              <a:lnSpc>
                <a:spcPct val="106500"/>
              </a:lnSpc>
            </a:pPr>
            <a:r>
              <a:rPr sz="750" spc="10" dirty="0">
                <a:latin typeface="Courier New"/>
                <a:cs typeface="Courier New"/>
              </a:rPr>
              <a:t>fread(&amp;childRes, sizeof(int), 1, fp);  printf("\nParent: child result: %d\n", childRes);  if(++n&gt;5){</a:t>
            </a:r>
            <a:endParaRPr sz="750" dirty="0">
              <a:latin typeface="Courier New"/>
              <a:cs typeface="Courier New"/>
            </a:endParaRPr>
          </a:p>
          <a:p>
            <a:pPr marL="365125" marR="474980">
              <a:lnSpc>
                <a:spcPct val="106500"/>
              </a:lnSpc>
            </a:pPr>
            <a:r>
              <a:rPr sz="750" spc="10" dirty="0">
                <a:latin typeface="Courier New"/>
                <a:cs typeface="Courier New"/>
              </a:rPr>
              <a:t>printf("Parent: work done, bye bye\n");  unlink("/tmp/ipoc.txt");</a:t>
            </a:r>
            <a:endParaRPr sz="750" dirty="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Courier New"/>
                <a:cs typeface="Courier New"/>
              </a:rPr>
              <a:t>kill(0,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SIGTERM);</a:t>
            </a:r>
            <a:endParaRPr sz="750" dirty="0">
              <a:latin typeface="Courier New"/>
              <a:cs typeface="Courier New"/>
            </a:endParaRPr>
          </a:p>
          <a:p>
            <a:pPr marL="247650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 dirty="0">
              <a:latin typeface="Courier New"/>
              <a:cs typeface="Courier New"/>
            </a:endParaRPr>
          </a:p>
          <a:p>
            <a:pPr marL="247650" marR="534035">
              <a:lnSpc>
                <a:spcPct val="106500"/>
              </a:lnSpc>
            </a:pPr>
            <a:r>
              <a:rPr sz="750" spc="10" dirty="0">
                <a:latin typeface="Courier New"/>
                <a:cs typeface="Courier New"/>
              </a:rPr>
              <a:t>printf("Parent: waiting for child\n\n");  kill(pid,</a:t>
            </a:r>
            <a:r>
              <a:rPr sz="750" spc="-5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16);</a:t>
            </a:r>
            <a:endParaRPr sz="750" dirty="0">
              <a:latin typeface="Courier New"/>
              <a:cs typeface="Courier New"/>
            </a:endParaRPr>
          </a:p>
          <a:p>
            <a:pPr marL="130175">
              <a:lnSpc>
                <a:spcPct val="100000"/>
              </a:lnSpc>
              <a:spcBef>
                <a:spcPts val="60"/>
              </a:spcBef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3048653"/>
            <a:ext cx="8445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9B761B-A839-4654-AABE-D9C39FFA2B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155290"/>
            <a:ext cx="6248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Signals and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files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170624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1...(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child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001405"/>
            <a:ext cx="3274695" cy="215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1703070" indent="-147955">
              <a:lnSpc>
                <a:spcPct val="105600"/>
              </a:lnSpc>
            </a:pPr>
            <a:r>
              <a:rPr sz="950" spc="10" dirty="0">
                <a:latin typeface="Courier New"/>
                <a:cs typeface="Courier New"/>
              </a:rPr>
              <a:t>void child(FILE</a:t>
            </a:r>
            <a:r>
              <a:rPr sz="950" spc="-65" dirty="0">
                <a:latin typeface="Courier New"/>
                <a:cs typeface="Courier New"/>
              </a:rPr>
              <a:t> </a:t>
            </a:r>
            <a:r>
              <a:rPr sz="1425" spc="15" baseline="-8771" dirty="0">
                <a:latin typeface="Courier New"/>
                <a:cs typeface="Courier New"/>
              </a:rPr>
              <a:t>*</a:t>
            </a:r>
            <a:r>
              <a:rPr sz="950" spc="10" dirty="0">
                <a:latin typeface="Courier New"/>
                <a:cs typeface="Courier New"/>
              </a:rPr>
              <a:t>fp){  int</a:t>
            </a:r>
            <a:r>
              <a:rPr sz="950" spc="-8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value;</a:t>
            </a:r>
            <a:endParaRPr sz="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950" spc="10" dirty="0">
                <a:latin typeface="Courier New"/>
                <a:cs typeface="Courier New"/>
              </a:rPr>
              <a:t>while(1){</a:t>
            </a:r>
            <a:endParaRPr sz="950" dirty="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latin typeface="Courier New"/>
                <a:cs typeface="Courier New"/>
              </a:rPr>
              <a:t>sleep(1);</a:t>
            </a:r>
            <a:endParaRPr sz="950" dirty="0">
              <a:latin typeface="Courier New"/>
              <a:cs typeface="Courier New"/>
            </a:endParaRPr>
          </a:p>
          <a:p>
            <a:pPr marL="307975" marR="1407795">
              <a:lnSpc>
                <a:spcPct val="105600"/>
              </a:lnSpc>
            </a:pPr>
            <a:r>
              <a:rPr sz="950" spc="10" dirty="0">
                <a:latin typeface="Courier New"/>
                <a:cs typeface="Courier New"/>
              </a:rPr>
              <a:t>value =</a:t>
            </a:r>
            <a:r>
              <a:rPr sz="950" spc="-65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random()%100;  rewind(fp);</a:t>
            </a:r>
            <a:endParaRPr sz="950" dirty="0">
              <a:latin typeface="Courier New"/>
              <a:cs typeface="Courier New"/>
            </a:endParaRPr>
          </a:p>
          <a:p>
            <a:pPr marL="307975" marR="5080">
              <a:lnSpc>
                <a:spcPct val="105600"/>
              </a:lnSpc>
            </a:pPr>
            <a:r>
              <a:rPr sz="950" spc="10" dirty="0">
                <a:latin typeface="Courier New"/>
                <a:cs typeface="Courier New"/>
              </a:rPr>
              <a:t>fwrite(&amp;value, sizeof(int), 1, fp);  printf("Child: waiting for</a:t>
            </a:r>
            <a:r>
              <a:rPr sz="950" spc="-4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parent\n\n");  signal(16,</a:t>
            </a:r>
            <a:r>
              <a:rPr sz="950" spc="-7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action);</a:t>
            </a:r>
            <a:endParaRPr sz="950" dirty="0">
              <a:latin typeface="Courier New"/>
              <a:cs typeface="Courier New"/>
            </a:endParaRPr>
          </a:p>
          <a:p>
            <a:pPr marL="307975" marR="1481455">
              <a:lnSpc>
                <a:spcPct val="105600"/>
              </a:lnSpc>
            </a:pPr>
            <a:r>
              <a:rPr sz="950" spc="10" dirty="0">
                <a:latin typeface="Courier New"/>
                <a:cs typeface="Courier New"/>
              </a:rPr>
              <a:t>kill(getppid(),</a:t>
            </a:r>
            <a:r>
              <a:rPr sz="950" spc="-65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16);  pause();</a:t>
            </a:r>
            <a:endParaRPr sz="950" dirty="0">
              <a:latin typeface="Courier New"/>
              <a:cs typeface="Courier New"/>
            </a:endParaRPr>
          </a:p>
          <a:p>
            <a:pPr marL="160020">
              <a:lnSpc>
                <a:spcPct val="100000"/>
              </a:lnSpc>
              <a:spcBef>
                <a:spcPts val="65"/>
              </a:spcBef>
            </a:pPr>
            <a:r>
              <a:rPr sz="950" spc="10" dirty="0"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D5CA493-2B77-4F7F-9E67-C8136974AD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13017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252" y="927634"/>
            <a:ext cx="3357245" cy="161925"/>
          </a:xfrm>
          <a:custGeom>
            <a:avLst/>
            <a:gdLst/>
            <a:ahLst/>
            <a:cxnLst/>
            <a:rect l="l" t="t" r="r" b="b"/>
            <a:pathLst>
              <a:path w="3357245" h="161925">
                <a:moveTo>
                  <a:pt x="42741" y="0"/>
                </a:moveTo>
                <a:lnTo>
                  <a:pt x="26145" y="3372"/>
                </a:lnTo>
                <a:lnTo>
                  <a:pt x="12555" y="12555"/>
                </a:lnTo>
                <a:lnTo>
                  <a:pt x="3372" y="26145"/>
                </a:lnTo>
                <a:lnTo>
                  <a:pt x="0" y="42741"/>
                </a:lnTo>
                <a:lnTo>
                  <a:pt x="0" y="161869"/>
                </a:lnTo>
                <a:lnTo>
                  <a:pt x="3356722" y="161869"/>
                </a:lnTo>
                <a:lnTo>
                  <a:pt x="3356722" y="42741"/>
                </a:lnTo>
                <a:lnTo>
                  <a:pt x="3330575" y="3372"/>
                </a:lnTo>
                <a:lnTo>
                  <a:pt x="42741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252" y="1078865"/>
            <a:ext cx="3356722" cy="42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3" y="2111800"/>
            <a:ext cx="85483" cy="85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20548" y="2101115"/>
            <a:ext cx="96168" cy="96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735" y="2143857"/>
            <a:ext cx="3228498" cy="534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3975" y="964851"/>
            <a:ext cx="42741" cy="854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3975" y="1007593"/>
            <a:ext cx="42741" cy="1104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252" y="1116116"/>
            <a:ext cx="3357245" cy="1038860"/>
          </a:xfrm>
          <a:custGeom>
            <a:avLst/>
            <a:gdLst/>
            <a:ahLst/>
            <a:cxnLst/>
            <a:rect l="l" t="t" r="r" b="b"/>
            <a:pathLst>
              <a:path w="3357245" h="1038860">
                <a:moveTo>
                  <a:pt x="3356722" y="0"/>
                </a:moveTo>
                <a:lnTo>
                  <a:pt x="0" y="0"/>
                </a:lnTo>
                <a:lnTo>
                  <a:pt x="0" y="995685"/>
                </a:lnTo>
                <a:lnTo>
                  <a:pt x="3372" y="1012280"/>
                </a:lnTo>
                <a:lnTo>
                  <a:pt x="12555" y="1025871"/>
                </a:lnTo>
                <a:lnTo>
                  <a:pt x="26145" y="1035054"/>
                </a:lnTo>
                <a:lnTo>
                  <a:pt x="42741" y="1038426"/>
                </a:lnTo>
                <a:lnTo>
                  <a:pt x="3313981" y="1038426"/>
                </a:lnTo>
                <a:lnTo>
                  <a:pt x="3330576" y="1035053"/>
                </a:lnTo>
                <a:lnTo>
                  <a:pt x="3344167" y="1025871"/>
                </a:lnTo>
                <a:lnTo>
                  <a:pt x="3353350" y="1012280"/>
                </a:lnTo>
                <a:lnTo>
                  <a:pt x="3356722" y="995685"/>
                </a:lnTo>
                <a:lnTo>
                  <a:pt x="335672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3975" y="996907"/>
            <a:ext cx="0" cy="1130935"/>
          </a:xfrm>
          <a:custGeom>
            <a:avLst/>
            <a:gdLst/>
            <a:ahLst/>
            <a:cxnLst/>
            <a:rect l="l" t="t" r="r" b="b"/>
            <a:pathLst>
              <a:path h="1130935">
                <a:moveTo>
                  <a:pt x="0" y="113092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3975" y="98622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73975" y="97553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73975" y="96485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3975" y="948824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224" y="1155810"/>
            <a:ext cx="64625" cy="64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0224" y="1445363"/>
            <a:ext cx="64625" cy="64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929613"/>
            <a:ext cx="3179445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900" dirty="0">
              <a:latin typeface="Arial"/>
              <a:cs typeface="Arial"/>
            </a:endParaRPr>
          </a:p>
          <a:p>
            <a:pPr marL="245745" marR="106045">
              <a:lnSpc>
                <a:spcPct val="105600"/>
              </a:lnSpc>
              <a:spcBef>
                <a:spcPts val="265"/>
              </a:spcBef>
            </a:pPr>
            <a:r>
              <a:rPr sz="900" spc="10" dirty="0">
                <a:latin typeface="Arial"/>
                <a:cs typeface="Arial"/>
              </a:rPr>
              <a:t>Unnamed </a:t>
            </a:r>
            <a:r>
              <a:rPr sz="900" spc="5" dirty="0">
                <a:latin typeface="Arial"/>
                <a:cs typeface="Arial"/>
              </a:rPr>
              <a:t>Pipes, known as </a:t>
            </a:r>
            <a:r>
              <a:rPr sz="900" spc="5" dirty="0">
                <a:latin typeface="Courier New"/>
                <a:cs typeface="Courier New"/>
              </a:rPr>
              <a:t>pipe</a:t>
            </a:r>
            <a:r>
              <a:rPr sz="900" spc="5" dirty="0">
                <a:latin typeface="Arial"/>
                <a:cs typeface="Arial"/>
              </a:rPr>
              <a:t>, are a </a:t>
            </a:r>
            <a:r>
              <a:rPr sz="900" spc="10" dirty="0">
                <a:latin typeface="Arial"/>
                <a:cs typeface="Arial"/>
              </a:rPr>
              <a:t>mechanism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for  </a:t>
            </a:r>
            <a:r>
              <a:rPr sz="900" spc="10" dirty="0">
                <a:latin typeface="Arial"/>
                <a:cs typeface="Arial"/>
              </a:rPr>
              <a:t>interprocess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communication.</a:t>
            </a:r>
            <a:endParaRPr sz="900" dirty="0">
              <a:latin typeface="Arial"/>
              <a:cs typeface="Arial"/>
            </a:endParaRPr>
          </a:p>
          <a:p>
            <a:pPr marL="245745" marR="5080">
              <a:lnSpc>
                <a:spcPct val="105600"/>
              </a:lnSpc>
            </a:pPr>
            <a:r>
              <a:rPr sz="900" spc="5" dirty="0">
                <a:latin typeface="Arial"/>
                <a:cs typeface="Arial"/>
              </a:rPr>
              <a:t>Pipes are used </a:t>
            </a:r>
            <a:r>
              <a:rPr sz="900" spc="-5" dirty="0">
                <a:latin typeface="Arial"/>
                <a:cs typeface="Arial"/>
              </a:rPr>
              <a:t>by </a:t>
            </a:r>
            <a:r>
              <a:rPr sz="900" spc="5" dirty="0">
                <a:latin typeface="Arial"/>
                <a:cs typeface="Arial"/>
              </a:rPr>
              <a:t>shells to connect one </a:t>
            </a:r>
            <a:r>
              <a:rPr sz="900" dirty="0">
                <a:latin typeface="Arial"/>
                <a:cs typeface="Arial"/>
              </a:rPr>
              <a:t>utility’s </a:t>
            </a:r>
            <a:r>
              <a:rPr sz="900" spc="5" dirty="0">
                <a:latin typeface="Arial"/>
                <a:cs typeface="Arial"/>
              </a:rPr>
              <a:t>standard  output with the standard input of another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utility.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0438" y="1687378"/>
            <a:ext cx="25749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Example: </a:t>
            </a:r>
            <a:r>
              <a:rPr sz="900" spc="10" dirty="0">
                <a:latin typeface="Courier New"/>
                <a:cs typeface="Courier New"/>
              </a:rPr>
              <a:t>ps -ef </a:t>
            </a:r>
            <a:r>
              <a:rPr sz="900" i="1" spc="20" dirty="0">
                <a:latin typeface="Arial"/>
                <a:cs typeface="Arial"/>
              </a:rPr>
              <a:t>|  </a:t>
            </a:r>
            <a:r>
              <a:rPr sz="900" spc="10" dirty="0">
                <a:latin typeface="Courier New"/>
                <a:cs typeface="Courier New"/>
              </a:rPr>
              <a:t>grep netscape </a:t>
            </a:r>
            <a:r>
              <a:rPr sz="900" i="1" spc="20" dirty="0">
                <a:latin typeface="Arial"/>
                <a:cs typeface="Arial"/>
              </a:rPr>
              <a:t>|  </a:t>
            </a:r>
            <a:r>
              <a:rPr sz="900" spc="10" dirty="0">
                <a:latin typeface="Courier New"/>
                <a:cs typeface="Courier New"/>
              </a:rPr>
              <a:t>wc</a:t>
            </a:r>
            <a:r>
              <a:rPr sz="900" spc="35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-l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0224" y="1879703"/>
            <a:ext cx="64625" cy="64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0438" y="1824474"/>
            <a:ext cx="2769235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900" spc="10" dirty="0">
                <a:latin typeface="Arial"/>
                <a:cs typeface="Arial"/>
              </a:rPr>
              <a:t>A </a:t>
            </a:r>
            <a:r>
              <a:rPr sz="900" spc="5" dirty="0">
                <a:latin typeface="Arial"/>
                <a:cs typeface="Arial"/>
              </a:rPr>
              <a:t>process creates a </a:t>
            </a:r>
            <a:r>
              <a:rPr sz="900" dirty="0">
                <a:latin typeface="Arial"/>
                <a:cs typeface="Arial"/>
              </a:rPr>
              <a:t>pipe, forks </a:t>
            </a:r>
            <a:r>
              <a:rPr sz="900" spc="5" dirty="0">
                <a:latin typeface="Arial"/>
                <a:cs typeface="Arial"/>
              </a:rPr>
              <a:t>then, uses the pipe to  exchange information with its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child.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7252" y="2282372"/>
            <a:ext cx="3357245" cy="153670"/>
          </a:xfrm>
          <a:custGeom>
            <a:avLst/>
            <a:gdLst/>
            <a:ahLst/>
            <a:cxnLst/>
            <a:rect l="l" t="t" r="r" b="b"/>
            <a:pathLst>
              <a:path w="3357245" h="153669">
                <a:moveTo>
                  <a:pt x="42741" y="0"/>
                </a:moveTo>
                <a:lnTo>
                  <a:pt x="26145" y="3372"/>
                </a:lnTo>
                <a:lnTo>
                  <a:pt x="12555" y="12555"/>
                </a:lnTo>
                <a:lnTo>
                  <a:pt x="3372" y="26145"/>
                </a:lnTo>
                <a:lnTo>
                  <a:pt x="0" y="42741"/>
                </a:lnTo>
                <a:lnTo>
                  <a:pt x="0" y="153534"/>
                </a:lnTo>
                <a:lnTo>
                  <a:pt x="3356722" y="153534"/>
                </a:lnTo>
                <a:lnTo>
                  <a:pt x="3356722" y="42741"/>
                </a:lnTo>
                <a:lnTo>
                  <a:pt x="3330575" y="3372"/>
                </a:lnTo>
                <a:lnTo>
                  <a:pt x="42741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252" y="2425257"/>
            <a:ext cx="3356722" cy="42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993" y="3177327"/>
            <a:ext cx="85483" cy="85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548" y="3166642"/>
            <a:ext cx="96168" cy="96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735" y="3209383"/>
            <a:ext cx="3228498" cy="534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73975" y="2319588"/>
            <a:ext cx="42741" cy="854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73975" y="2362330"/>
            <a:ext cx="42741" cy="8149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252" y="2462517"/>
            <a:ext cx="3357245" cy="757555"/>
          </a:xfrm>
          <a:custGeom>
            <a:avLst/>
            <a:gdLst/>
            <a:ahLst/>
            <a:cxnLst/>
            <a:rect l="l" t="t" r="r" b="b"/>
            <a:pathLst>
              <a:path w="3357245" h="757555">
                <a:moveTo>
                  <a:pt x="3356722" y="0"/>
                </a:moveTo>
                <a:lnTo>
                  <a:pt x="0" y="0"/>
                </a:lnTo>
                <a:lnTo>
                  <a:pt x="0" y="714810"/>
                </a:lnTo>
                <a:lnTo>
                  <a:pt x="3372" y="731405"/>
                </a:lnTo>
                <a:lnTo>
                  <a:pt x="12555" y="744996"/>
                </a:lnTo>
                <a:lnTo>
                  <a:pt x="26145" y="754179"/>
                </a:lnTo>
                <a:lnTo>
                  <a:pt x="42741" y="757551"/>
                </a:lnTo>
                <a:lnTo>
                  <a:pt x="3313981" y="757551"/>
                </a:lnTo>
                <a:lnTo>
                  <a:pt x="3330576" y="754178"/>
                </a:lnTo>
                <a:lnTo>
                  <a:pt x="3344167" y="744996"/>
                </a:lnTo>
                <a:lnTo>
                  <a:pt x="3353350" y="731405"/>
                </a:lnTo>
                <a:lnTo>
                  <a:pt x="3356722" y="714810"/>
                </a:lnTo>
                <a:lnTo>
                  <a:pt x="335672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3975" y="2351645"/>
            <a:ext cx="0" cy="842010"/>
          </a:xfrm>
          <a:custGeom>
            <a:avLst/>
            <a:gdLst/>
            <a:ahLst/>
            <a:cxnLst/>
            <a:rect l="l" t="t" r="r" b="b"/>
            <a:pathLst>
              <a:path h="842010">
                <a:moveTo>
                  <a:pt x="0" y="84171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73975" y="2340960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73975" y="2330274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73975" y="2319589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73975" y="23035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0224" y="2824463"/>
            <a:ext cx="64625" cy="64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0224" y="2969240"/>
            <a:ext cx="64625" cy="64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47294" y="2284350"/>
            <a:ext cx="3068955" cy="9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Limitations</a:t>
            </a:r>
            <a:endParaRPr sz="900" dirty="0">
              <a:latin typeface="Arial"/>
              <a:cs typeface="Arial"/>
            </a:endParaRPr>
          </a:p>
          <a:p>
            <a:pPr marL="12700" marR="320040">
              <a:lnSpc>
                <a:spcPct val="105600"/>
              </a:lnSpc>
              <a:spcBef>
                <a:spcPts val="204"/>
              </a:spcBef>
            </a:pPr>
            <a:r>
              <a:rPr sz="900" spc="5" dirty="0">
                <a:latin typeface="Arial"/>
                <a:cs typeface="Arial"/>
              </a:rPr>
              <a:t>Pipes are the oldest form of Unix </a:t>
            </a:r>
            <a:r>
              <a:rPr sz="900" dirty="0">
                <a:latin typeface="Arial"/>
                <a:cs typeface="Arial"/>
              </a:rPr>
              <a:t>IPC. They </a:t>
            </a:r>
            <a:r>
              <a:rPr sz="900" spc="-5" dirty="0">
                <a:latin typeface="Arial"/>
                <a:cs typeface="Arial"/>
              </a:rPr>
              <a:t>have </a:t>
            </a:r>
            <a:r>
              <a:rPr sz="900" spc="5" dirty="0">
                <a:latin typeface="Arial"/>
                <a:cs typeface="Arial"/>
              </a:rPr>
              <a:t>two  limitations:</a:t>
            </a:r>
            <a:endParaRPr sz="900" dirty="0">
              <a:latin typeface="Arial"/>
              <a:cs typeface="Arial"/>
            </a:endParaRPr>
          </a:p>
          <a:p>
            <a:pPr marL="245745" marR="5080">
              <a:lnSpc>
                <a:spcPct val="105600"/>
              </a:lnSpc>
              <a:spcBef>
                <a:spcPts val="250"/>
              </a:spcBef>
            </a:pPr>
            <a:r>
              <a:rPr sz="900" dirty="0">
                <a:latin typeface="Arial"/>
                <a:cs typeface="Arial"/>
              </a:rPr>
              <a:t>They </a:t>
            </a:r>
            <a:r>
              <a:rPr sz="900" spc="5" dirty="0">
                <a:latin typeface="Arial"/>
                <a:cs typeface="Arial"/>
              </a:rPr>
              <a:t>are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half-duplex</a:t>
            </a:r>
            <a:r>
              <a:rPr sz="900" spc="5" dirty="0">
                <a:latin typeface="Arial"/>
                <a:cs typeface="Arial"/>
              </a:rPr>
              <a:t>: data flows in one direction only  </a:t>
            </a:r>
            <a:r>
              <a:rPr sz="900" dirty="0">
                <a:latin typeface="Arial"/>
                <a:cs typeface="Arial"/>
              </a:rPr>
              <a:t>They </a:t>
            </a:r>
            <a:r>
              <a:rPr sz="900" spc="5" dirty="0">
                <a:latin typeface="Arial"/>
                <a:cs typeface="Arial"/>
              </a:rPr>
              <a:t>can be used only between processes that </a:t>
            </a:r>
            <a:r>
              <a:rPr sz="900" spc="-5" dirty="0">
                <a:latin typeface="Arial"/>
                <a:cs typeface="Arial"/>
              </a:rPr>
              <a:t>have </a:t>
            </a:r>
            <a:r>
              <a:rPr sz="900" spc="5" dirty="0">
                <a:latin typeface="Arial"/>
                <a:cs typeface="Arial"/>
              </a:rPr>
              <a:t>a  </a:t>
            </a:r>
            <a:r>
              <a:rPr sz="900" spc="10" dirty="0">
                <a:latin typeface="Arial"/>
                <a:cs typeface="Arial"/>
              </a:rPr>
              <a:t>common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ancestor.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D2A72C03-054F-43D2-9618-C25902C7D4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538899"/>
            <a:ext cx="199771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pipe()</a:t>
            </a:r>
            <a:r>
              <a:rPr sz="14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4" y="943698"/>
            <a:ext cx="3989704" cy="177165"/>
          </a:xfrm>
          <a:custGeom>
            <a:avLst/>
            <a:gdLst/>
            <a:ahLst/>
            <a:cxnLst/>
            <a:rect l="l" t="t" r="r" b="b"/>
            <a:pathLst>
              <a:path w="3989704" h="17716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77010"/>
                </a:lnTo>
                <a:lnTo>
                  <a:pt x="3989591" y="177010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4" y="1108062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3" y="2203094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286" y="2190394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3" y="2241194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786" y="987941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038741"/>
            <a:ext cx="50799" cy="1164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4" y="1152346"/>
            <a:ext cx="3989704" cy="1101725"/>
          </a:xfrm>
          <a:custGeom>
            <a:avLst/>
            <a:gdLst/>
            <a:ahLst/>
            <a:cxnLst/>
            <a:rect l="l" t="t" r="r" b="b"/>
            <a:pathLst>
              <a:path w="3989704" h="1101725">
                <a:moveTo>
                  <a:pt x="3989591" y="0"/>
                </a:moveTo>
                <a:lnTo>
                  <a:pt x="0" y="0"/>
                </a:lnTo>
                <a:lnTo>
                  <a:pt x="0" y="1050748"/>
                </a:lnTo>
                <a:lnTo>
                  <a:pt x="4008" y="1070472"/>
                </a:lnTo>
                <a:lnTo>
                  <a:pt x="14922" y="1086625"/>
                </a:lnTo>
                <a:lnTo>
                  <a:pt x="31075" y="1097539"/>
                </a:lnTo>
                <a:lnTo>
                  <a:pt x="50799" y="1101547"/>
                </a:lnTo>
                <a:lnTo>
                  <a:pt x="3938791" y="1101547"/>
                </a:lnTo>
                <a:lnTo>
                  <a:pt x="3958516" y="1097539"/>
                </a:lnTo>
                <a:lnTo>
                  <a:pt x="3974669" y="1086625"/>
                </a:lnTo>
                <a:lnTo>
                  <a:pt x="3985583" y="1070472"/>
                </a:lnTo>
                <a:lnTo>
                  <a:pt x="3989591" y="1050748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1026041"/>
            <a:ext cx="0" cy="1196340"/>
          </a:xfrm>
          <a:custGeom>
            <a:avLst/>
            <a:gdLst/>
            <a:ahLst/>
            <a:cxnLst/>
            <a:rect l="l" t="t" r="r" b="b"/>
            <a:pathLst>
              <a:path h="1196339">
                <a:moveTo>
                  <a:pt x="0" y="119610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0133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0006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9879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96889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007" y="1927225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007" y="209929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194" y="240581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93" y="2770238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35286" y="2757538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793" y="2808338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786" y="2456385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786" y="2507185"/>
            <a:ext cx="50799" cy="2630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9194" y="2450249"/>
            <a:ext cx="3989704" cy="370840"/>
          </a:xfrm>
          <a:custGeom>
            <a:avLst/>
            <a:gdLst/>
            <a:ahLst/>
            <a:cxnLst/>
            <a:rect l="l" t="t" r="r" b="b"/>
            <a:pathLst>
              <a:path w="3989704" h="370839">
                <a:moveTo>
                  <a:pt x="3989591" y="0"/>
                </a:moveTo>
                <a:lnTo>
                  <a:pt x="0" y="0"/>
                </a:lnTo>
                <a:lnTo>
                  <a:pt x="0" y="319989"/>
                </a:lnTo>
                <a:lnTo>
                  <a:pt x="4008" y="339713"/>
                </a:lnTo>
                <a:lnTo>
                  <a:pt x="14922" y="355866"/>
                </a:lnTo>
                <a:lnTo>
                  <a:pt x="31075" y="366780"/>
                </a:lnTo>
                <a:lnTo>
                  <a:pt x="50799" y="370788"/>
                </a:lnTo>
                <a:lnTo>
                  <a:pt x="3938791" y="370788"/>
                </a:lnTo>
                <a:lnTo>
                  <a:pt x="3958516" y="366780"/>
                </a:lnTo>
                <a:lnTo>
                  <a:pt x="3974669" y="355866"/>
                </a:lnTo>
                <a:lnTo>
                  <a:pt x="3985583" y="339713"/>
                </a:lnTo>
                <a:lnTo>
                  <a:pt x="3989591" y="319989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786" y="2494485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29480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786" y="24817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786" y="24690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786" y="24563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8786" y="243733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7294" y="933958"/>
            <a:ext cx="3534410" cy="1760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pipe()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050" b="1" spc="-5" dirty="0">
                <a:latin typeface="Arial"/>
                <a:cs typeface="Arial"/>
              </a:rPr>
              <a:t>Synopsis: </a:t>
            </a:r>
            <a:r>
              <a:rPr sz="1050" spc="-10" dirty="0">
                <a:latin typeface="Courier New"/>
                <a:cs typeface="Courier New"/>
              </a:rPr>
              <a:t>int pipe(int</a:t>
            </a:r>
            <a:r>
              <a:rPr sz="1050" spc="11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fd[2])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returns 0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successful and -1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otherwise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pipe()</a:t>
            </a:r>
            <a:r>
              <a:rPr sz="1050" spc="-2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creates a pipe and returns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two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file descriptors</a:t>
            </a:r>
            <a:r>
              <a:rPr sz="1050" spc="-5" dirty="0">
                <a:latin typeface="Arial"/>
                <a:cs typeface="Arial"/>
              </a:rPr>
              <a:t>: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fd[0]</a:t>
            </a:r>
            <a:r>
              <a:rPr sz="1050" spc="-3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10" dirty="0">
                <a:latin typeface="Courier New"/>
                <a:cs typeface="Courier New"/>
              </a:rPr>
              <a:t>fd[1]</a:t>
            </a:r>
            <a:endParaRPr sz="1050" dirty="0">
              <a:latin typeface="Courier New"/>
              <a:cs typeface="Courier New"/>
            </a:endParaRPr>
          </a:p>
          <a:p>
            <a:pPr marR="1310640" algn="ctr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Courier New"/>
                <a:cs typeface="Courier New"/>
              </a:rPr>
              <a:t>fd[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0</a:t>
            </a:r>
            <a:r>
              <a:rPr sz="1050" spc="-10" dirty="0">
                <a:latin typeface="Courier New"/>
                <a:cs typeface="Courier New"/>
              </a:rPr>
              <a:t>]</a:t>
            </a:r>
            <a:r>
              <a:rPr sz="1050" spc="-3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open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reading</a:t>
            </a:r>
            <a:r>
              <a:rPr sz="1050" spc="-5" dirty="0">
                <a:latin typeface="Arial"/>
                <a:cs typeface="Arial"/>
              </a:rPr>
              <a:t>,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fd[</a:t>
            </a:r>
            <a:r>
              <a:rPr sz="1050" spc="-5" dirty="0">
                <a:highlight>
                  <a:srgbClr val="FF00FF"/>
                </a:highlight>
                <a:latin typeface="Arial"/>
                <a:cs typeface="Arial"/>
              </a:rPr>
              <a:t>1</a:t>
            </a:r>
            <a:r>
              <a:rPr sz="1050" spc="-10" dirty="0">
                <a:latin typeface="Courier New"/>
                <a:cs typeface="Courier New"/>
              </a:rPr>
              <a:t>]</a:t>
            </a:r>
            <a:r>
              <a:rPr sz="1050" spc="-3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open </a:t>
            </a:r>
            <a:r>
              <a:rPr sz="1050" spc="-15" dirty="0">
                <a:latin typeface="Arial"/>
                <a:cs typeface="Arial"/>
              </a:rPr>
              <a:t>for</a:t>
            </a:r>
            <a:r>
              <a:rPr sz="1050" spc="-15" dirty="0">
                <a:highlight>
                  <a:srgbClr val="FF00FF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00FF"/>
                </a:highlight>
                <a:latin typeface="Arial"/>
                <a:cs typeface="Arial"/>
              </a:rPr>
              <a:t>writing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pipe is a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one-way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communication </a:t>
            </a:r>
            <a:r>
              <a:rPr sz="1050" spc="-5" dirty="0">
                <a:latin typeface="Arial"/>
                <a:cs typeface="Arial"/>
              </a:rPr>
              <a:t>channel </a:t>
            </a:r>
            <a:r>
              <a:rPr sz="1050" spc="-10" dirty="0">
                <a:latin typeface="Arial"/>
                <a:cs typeface="Arial"/>
              </a:rPr>
              <a:t>between two  </a:t>
            </a:r>
            <a:r>
              <a:rPr sz="1050" spc="-5" dirty="0">
                <a:latin typeface="Arial"/>
                <a:cs typeface="Arial"/>
              </a:rPr>
              <a:t>related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processes.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221080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99D420D-F2EE-4885-B0D7-1EAF4EE9A7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8043" y="155290"/>
            <a:ext cx="59118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43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vi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Unnamed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99296" y="7627"/>
            <a:ext cx="88582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pipe()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9898D8"/>
                </a:solidFill>
                <a:latin typeface="Courier New"/>
                <a:cs typeface="Courier New"/>
              </a:rPr>
              <a:t>dup2()</a:t>
            </a:r>
            <a:r>
              <a:rPr sz="600" spc="-225" dirty="0">
                <a:solidFill>
                  <a:srgbClr val="9898D8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system call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3511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948" y="538899"/>
            <a:ext cx="373443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reading from and writing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pipe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644" y="918878"/>
            <a:ext cx="3011805" cy="137795"/>
          </a:xfrm>
          <a:custGeom>
            <a:avLst/>
            <a:gdLst/>
            <a:ahLst/>
            <a:cxnLst/>
            <a:rect l="l" t="t" r="r" b="b"/>
            <a:pathLst>
              <a:path w="3011804" h="137794">
                <a:moveTo>
                  <a:pt x="38349" y="0"/>
                </a:moveTo>
                <a:lnTo>
                  <a:pt x="23458" y="3026"/>
                </a:lnTo>
                <a:lnTo>
                  <a:pt x="11264" y="11265"/>
                </a:lnTo>
                <a:lnTo>
                  <a:pt x="3025" y="23459"/>
                </a:lnTo>
                <a:lnTo>
                  <a:pt x="0" y="38349"/>
                </a:lnTo>
                <a:lnTo>
                  <a:pt x="0" y="137756"/>
                </a:lnTo>
                <a:lnTo>
                  <a:pt x="3011782" y="137756"/>
                </a:lnTo>
                <a:lnTo>
                  <a:pt x="3011782" y="38349"/>
                </a:lnTo>
                <a:lnTo>
                  <a:pt x="2988322" y="3026"/>
                </a:lnTo>
                <a:lnTo>
                  <a:pt x="3834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644" y="1047080"/>
            <a:ext cx="3011782" cy="38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630758"/>
            <a:ext cx="76698" cy="766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5490" y="2621171"/>
            <a:ext cx="86285" cy="86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8343" y="2659520"/>
            <a:ext cx="2896734" cy="47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3427" y="952276"/>
            <a:ext cx="38349" cy="766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3427" y="990625"/>
            <a:ext cx="38349" cy="1640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644" y="1080517"/>
            <a:ext cx="3011805" cy="1588770"/>
          </a:xfrm>
          <a:custGeom>
            <a:avLst/>
            <a:gdLst/>
            <a:ahLst/>
            <a:cxnLst/>
            <a:rect l="l" t="t" r="r" b="b"/>
            <a:pathLst>
              <a:path w="3011804" h="1588770">
                <a:moveTo>
                  <a:pt x="3011782" y="0"/>
                </a:moveTo>
                <a:lnTo>
                  <a:pt x="0" y="0"/>
                </a:lnTo>
                <a:lnTo>
                  <a:pt x="0" y="1550241"/>
                </a:lnTo>
                <a:lnTo>
                  <a:pt x="3025" y="1565131"/>
                </a:lnTo>
                <a:lnTo>
                  <a:pt x="11265" y="1577325"/>
                </a:lnTo>
                <a:lnTo>
                  <a:pt x="23459" y="1585564"/>
                </a:lnTo>
                <a:lnTo>
                  <a:pt x="38349" y="1588590"/>
                </a:lnTo>
                <a:lnTo>
                  <a:pt x="2973433" y="1588590"/>
                </a:lnTo>
                <a:lnTo>
                  <a:pt x="2988323" y="1585564"/>
                </a:lnTo>
                <a:lnTo>
                  <a:pt x="3000517" y="1577325"/>
                </a:lnTo>
                <a:lnTo>
                  <a:pt x="3008756" y="1565131"/>
                </a:lnTo>
                <a:lnTo>
                  <a:pt x="3011782" y="1550241"/>
                </a:lnTo>
                <a:lnTo>
                  <a:pt x="301178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3427" y="981038"/>
            <a:ext cx="0" cy="1664335"/>
          </a:xfrm>
          <a:custGeom>
            <a:avLst/>
            <a:gdLst/>
            <a:ahLst/>
            <a:cxnLst/>
            <a:rect l="l" t="t" r="r" b="b"/>
            <a:pathLst>
              <a:path h="1664335">
                <a:moveTo>
                  <a:pt x="0" y="166410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33427" y="971451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3427" y="961864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3427" y="952276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33427" y="937895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38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897" y="1404583"/>
            <a:ext cx="57984" cy="57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8897" y="1664382"/>
            <a:ext cx="57984" cy="57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897" y="1924189"/>
            <a:ext cx="57984" cy="57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8897" y="2313887"/>
            <a:ext cx="57984" cy="57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921608"/>
            <a:ext cx="2889885" cy="175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800" dirty="0">
              <a:latin typeface="Arial"/>
              <a:cs typeface="Arial"/>
            </a:endParaRPr>
          </a:p>
          <a:p>
            <a:pPr marL="12700" marR="203835">
              <a:lnSpc>
                <a:spcPct val="106500"/>
              </a:lnSpc>
              <a:spcBef>
                <a:spcPts val="180"/>
              </a:spcBef>
            </a:pPr>
            <a:r>
              <a:rPr sz="800" spc="15" dirty="0">
                <a:latin typeface="Arial"/>
                <a:cs typeface="Arial"/>
              </a:rPr>
              <a:t>When </a:t>
            </a:r>
            <a:r>
              <a:rPr sz="800" spc="10" dirty="0">
                <a:latin typeface="Arial"/>
                <a:cs typeface="Arial"/>
              </a:rPr>
              <a:t>reading from or writing </a:t>
            </a:r>
            <a:r>
              <a:rPr sz="800" spc="5" dirty="0">
                <a:latin typeface="Arial"/>
                <a:cs typeface="Arial"/>
              </a:rPr>
              <a:t>to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latin typeface="Arial"/>
                <a:cs typeface="Arial"/>
              </a:rPr>
              <a:t>pipe, </a:t>
            </a:r>
            <a:r>
              <a:rPr sz="800" spc="10" dirty="0">
                <a:latin typeface="Arial"/>
                <a:cs typeface="Arial"/>
              </a:rPr>
              <a:t>the </a:t>
            </a:r>
            <a:r>
              <a:rPr sz="800" spc="5" dirty="0">
                <a:latin typeface="Arial"/>
                <a:cs typeface="Arial"/>
              </a:rPr>
              <a:t>following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rules  apply:</a:t>
            </a:r>
            <a:endParaRPr sz="800" dirty="0">
              <a:latin typeface="Arial"/>
              <a:cs typeface="Arial"/>
            </a:endParaRPr>
          </a:p>
          <a:p>
            <a:pPr marL="221615" marR="24765" algn="just">
              <a:lnSpc>
                <a:spcPct val="106500"/>
              </a:lnSpc>
              <a:spcBef>
                <a:spcPts val="225"/>
              </a:spcBef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If </a:t>
            </a:r>
            <a:r>
              <a:rPr sz="800" spc="10" dirty="0">
                <a:highlight>
                  <a:srgbClr val="FFFF00"/>
                </a:highlight>
                <a:latin typeface="Arial"/>
                <a:cs typeface="Arial"/>
              </a:rPr>
              <a:t>a process reads </a:t>
            </a:r>
            <a:r>
              <a:rPr sz="800" spc="10" dirty="0">
                <a:latin typeface="Arial"/>
                <a:cs typeface="Arial"/>
              </a:rPr>
              <a:t>from a pipe whose write-end has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been  closed, </a:t>
            </a:r>
            <a:r>
              <a:rPr sz="800" spc="5" dirty="0">
                <a:latin typeface="Arial"/>
                <a:cs typeface="Arial"/>
              </a:rPr>
              <a:t>after all </a:t>
            </a:r>
            <a:r>
              <a:rPr sz="800" spc="10" dirty="0">
                <a:latin typeface="Arial"/>
                <a:cs typeface="Arial"/>
              </a:rPr>
              <a:t>data has been read, </a:t>
            </a:r>
            <a:r>
              <a:rPr sz="800" spc="10" dirty="0">
                <a:latin typeface="Courier New"/>
                <a:cs typeface="Courier New"/>
              </a:rPr>
              <a:t>read()</a:t>
            </a:r>
            <a:r>
              <a:rPr sz="800" spc="-27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Arial"/>
                <a:cs typeface="Arial"/>
              </a:rPr>
              <a:t>returns </a:t>
            </a:r>
            <a:r>
              <a:rPr sz="800" spc="5" dirty="0">
                <a:latin typeface="Arial"/>
                <a:cs typeface="Arial"/>
              </a:rPr>
              <a:t>0.</a:t>
            </a:r>
            <a:endParaRPr sz="800" dirty="0">
              <a:latin typeface="Arial"/>
              <a:cs typeface="Arial"/>
            </a:endParaRPr>
          </a:p>
          <a:p>
            <a:pPr marL="221615" marR="7620" algn="just">
              <a:lnSpc>
                <a:spcPct val="106600"/>
              </a:lnSpc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If </a:t>
            </a:r>
            <a:r>
              <a:rPr sz="800" spc="10" dirty="0">
                <a:highlight>
                  <a:srgbClr val="FFFF00"/>
                </a:highlight>
                <a:latin typeface="Arial"/>
                <a:cs typeface="Arial"/>
              </a:rPr>
              <a:t>a process reads</a:t>
            </a:r>
            <a:r>
              <a:rPr sz="800" spc="10" dirty="0">
                <a:latin typeface="Arial"/>
                <a:cs typeface="Arial"/>
              </a:rPr>
              <a:t> from an empty pipe whose write-end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is  still </a:t>
            </a:r>
            <a:r>
              <a:rPr sz="800" spc="10" dirty="0">
                <a:latin typeface="Arial"/>
                <a:cs typeface="Arial"/>
              </a:rPr>
              <a:t>open, </a:t>
            </a:r>
            <a:r>
              <a:rPr sz="800" spc="5" dirty="0">
                <a:highlight>
                  <a:srgbClr val="008080"/>
                </a:highlight>
                <a:latin typeface="Arial"/>
                <a:cs typeface="Arial"/>
              </a:rPr>
              <a:t>it </a:t>
            </a:r>
            <a:r>
              <a:rPr sz="800" spc="10" dirty="0">
                <a:highlight>
                  <a:srgbClr val="008080"/>
                </a:highlight>
                <a:latin typeface="Arial"/>
                <a:cs typeface="Arial"/>
              </a:rPr>
              <a:t>sleeps </a:t>
            </a:r>
            <a:r>
              <a:rPr sz="800" spc="5" dirty="0">
                <a:latin typeface="Arial"/>
                <a:cs typeface="Arial"/>
              </a:rPr>
              <a:t>until </a:t>
            </a:r>
            <a:r>
              <a:rPr sz="800" spc="10" dirty="0">
                <a:latin typeface="Arial"/>
                <a:cs typeface="Arial"/>
              </a:rPr>
              <a:t>some input becomes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available.</a:t>
            </a:r>
          </a:p>
          <a:p>
            <a:pPr marL="221615" marR="5080" algn="just">
              <a:lnSpc>
                <a:spcPct val="106500"/>
              </a:lnSpc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If </a:t>
            </a:r>
            <a:r>
              <a:rPr sz="800" spc="10" dirty="0">
                <a:highlight>
                  <a:srgbClr val="FFFF00"/>
                </a:highlight>
                <a:latin typeface="Arial"/>
                <a:cs typeface="Arial"/>
              </a:rPr>
              <a:t>a process tries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800" spc="10" dirty="0">
                <a:highlight>
                  <a:srgbClr val="FFFF00"/>
                </a:highlight>
                <a:latin typeface="Arial"/>
                <a:cs typeface="Arial"/>
              </a:rPr>
              <a:t>read </a:t>
            </a:r>
            <a:r>
              <a:rPr sz="800" spc="10" dirty="0">
                <a:latin typeface="Arial"/>
                <a:cs typeface="Arial"/>
              </a:rPr>
              <a:t>from a pipe more </a:t>
            </a:r>
            <a:r>
              <a:rPr sz="800" spc="5" dirty="0">
                <a:latin typeface="Arial"/>
                <a:cs typeface="Arial"/>
              </a:rPr>
              <a:t>bytes </a:t>
            </a:r>
            <a:r>
              <a:rPr sz="800" spc="10" dirty="0">
                <a:latin typeface="Arial"/>
                <a:cs typeface="Arial"/>
              </a:rPr>
              <a:t>than are  present, </a:t>
            </a:r>
            <a:r>
              <a:rPr sz="800" spc="10" dirty="0">
                <a:latin typeface="Courier New"/>
                <a:cs typeface="Courier New"/>
              </a:rPr>
              <a:t>read()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Arial"/>
                <a:cs typeface="Arial"/>
              </a:rPr>
              <a:t>reads </a:t>
            </a:r>
            <a:r>
              <a:rPr sz="800" spc="5" dirty="0">
                <a:latin typeface="Arial"/>
                <a:cs typeface="Arial"/>
              </a:rPr>
              <a:t>all </a:t>
            </a:r>
            <a:r>
              <a:rPr sz="800" dirty="0">
                <a:latin typeface="Arial"/>
                <a:cs typeface="Arial"/>
              </a:rPr>
              <a:t>available </a:t>
            </a:r>
            <a:r>
              <a:rPr sz="800" spc="5" dirty="0">
                <a:latin typeface="Arial"/>
                <a:cs typeface="Arial"/>
              </a:rPr>
              <a:t>bytes </a:t>
            </a:r>
            <a:r>
              <a:rPr sz="800" spc="10" dirty="0">
                <a:latin typeface="Arial"/>
                <a:cs typeface="Arial"/>
              </a:rPr>
              <a:t>and returns the  number </a:t>
            </a:r>
            <a:r>
              <a:rPr sz="800" spc="5" dirty="0">
                <a:latin typeface="Arial"/>
                <a:cs typeface="Arial"/>
              </a:rPr>
              <a:t>of bytes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read.</a:t>
            </a:r>
            <a:endParaRPr sz="800" dirty="0">
              <a:latin typeface="Arial"/>
              <a:cs typeface="Arial"/>
            </a:endParaRPr>
          </a:p>
          <a:p>
            <a:pPr marL="221615" marR="146685" algn="just">
              <a:lnSpc>
                <a:spcPct val="106500"/>
              </a:lnSpc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If </a:t>
            </a:r>
            <a:r>
              <a:rPr sz="800" spc="10" dirty="0">
                <a:highlight>
                  <a:srgbClr val="FFFF00"/>
                </a:highlight>
                <a:latin typeface="Arial"/>
                <a:cs typeface="Arial"/>
              </a:rPr>
              <a:t>a process writes </a:t>
            </a:r>
            <a:r>
              <a:rPr sz="800" spc="5" dirty="0">
                <a:latin typeface="Arial"/>
                <a:cs typeface="Arial"/>
              </a:rPr>
              <a:t>to </a:t>
            </a:r>
            <a:r>
              <a:rPr sz="800" spc="10" dirty="0">
                <a:latin typeface="Arial"/>
                <a:cs typeface="Arial"/>
              </a:rPr>
              <a:t>a pipe whose read-end has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been  closed, the write </a:t>
            </a:r>
            <a:r>
              <a:rPr sz="800" spc="5" dirty="0">
                <a:latin typeface="Arial"/>
                <a:cs typeface="Arial"/>
              </a:rPr>
              <a:t>operation </a:t>
            </a:r>
            <a:r>
              <a:rPr sz="800" dirty="0">
                <a:highlight>
                  <a:srgbClr val="008080"/>
                </a:highlight>
                <a:latin typeface="Arial"/>
                <a:cs typeface="Arial"/>
              </a:rPr>
              <a:t>fails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and the writer process  </a:t>
            </a:r>
            <a:r>
              <a:rPr sz="800" spc="5" dirty="0">
                <a:latin typeface="Arial"/>
                <a:cs typeface="Arial"/>
              </a:rPr>
              <a:t>receives 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0" dirty="0">
                <a:highlight>
                  <a:srgbClr val="008080"/>
                </a:highlight>
                <a:latin typeface="Courier New"/>
                <a:cs typeface="Courier New"/>
              </a:rPr>
              <a:t>SIGPIPE</a:t>
            </a:r>
            <a:r>
              <a:rPr sz="800" spc="10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1644" y="2783801"/>
            <a:ext cx="3011805" cy="62230"/>
          </a:xfrm>
          <a:custGeom>
            <a:avLst/>
            <a:gdLst/>
            <a:ahLst/>
            <a:cxnLst/>
            <a:rect l="l" t="t" r="r" b="b"/>
            <a:pathLst>
              <a:path w="3011804" h="62230">
                <a:moveTo>
                  <a:pt x="38349" y="0"/>
                </a:moveTo>
                <a:lnTo>
                  <a:pt x="23458" y="3026"/>
                </a:lnTo>
                <a:lnTo>
                  <a:pt x="11264" y="11265"/>
                </a:lnTo>
                <a:lnTo>
                  <a:pt x="3025" y="23459"/>
                </a:lnTo>
                <a:lnTo>
                  <a:pt x="0" y="38349"/>
                </a:lnTo>
                <a:lnTo>
                  <a:pt x="0" y="62192"/>
                </a:lnTo>
                <a:lnTo>
                  <a:pt x="3011782" y="62192"/>
                </a:lnTo>
                <a:lnTo>
                  <a:pt x="3011782" y="38349"/>
                </a:lnTo>
                <a:lnTo>
                  <a:pt x="2988322" y="3026"/>
                </a:lnTo>
                <a:lnTo>
                  <a:pt x="3834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94" y="3189634"/>
            <a:ext cx="76698" cy="766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85490" y="3180047"/>
            <a:ext cx="86285" cy="86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8343" y="3218396"/>
            <a:ext cx="2896734" cy="47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33427" y="2821966"/>
            <a:ext cx="38349" cy="766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33427" y="2860316"/>
            <a:ext cx="38349" cy="3293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1644" y="2817334"/>
            <a:ext cx="3011805" cy="410845"/>
          </a:xfrm>
          <a:custGeom>
            <a:avLst/>
            <a:gdLst/>
            <a:ahLst/>
            <a:cxnLst/>
            <a:rect l="l" t="t" r="r" b="b"/>
            <a:pathLst>
              <a:path w="3011804" h="410844">
                <a:moveTo>
                  <a:pt x="3011782" y="0"/>
                </a:moveTo>
                <a:lnTo>
                  <a:pt x="0" y="0"/>
                </a:lnTo>
                <a:lnTo>
                  <a:pt x="0" y="372300"/>
                </a:lnTo>
                <a:lnTo>
                  <a:pt x="3025" y="387190"/>
                </a:lnTo>
                <a:lnTo>
                  <a:pt x="11265" y="399384"/>
                </a:lnTo>
                <a:lnTo>
                  <a:pt x="23459" y="407623"/>
                </a:lnTo>
                <a:lnTo>
                  <a:pt x="38349" y="410649"/>
                </a:lnTo>
                <a:lnTo>
                  <a:pt x="2973433" y="410649"/>
                </a:lnTo>
                <a:lnTo>
                  <a:pt x="2988323" y="407623"/>
                </a:lnTo>
                <a:lnTo>
                  <a:pt x="3000517" y="399384"/>
                </a:lnTo>
                <a:lnTo>
                  <a:pt x="3008756" y="387190"/>
                </a:lnTo>
                <a:lnTo>
                  <a:pt x="3011782" y="372300"/>
                </a:lnTo>
                <a:lnTo>
                  <a:pt x="301178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33427" y="2850728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35328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33427" y="2841141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3427" y="283155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33427" y="2821967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33427" y="2807586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38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262" y="304083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379" y="0"/>
                </a:lnTo>
              </a:path>
            </a:pathLst>
          </a:custGeom>
          <a:ln w="3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47294" y="2811238"/>
            <a:ext cx="2961005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Arial"/>
                <a:cs typeface="Arial"/>
              </a:rPr>
              <a:t>In </a:t>
            </a:r>
            <a:r>
              <a:rPr sz="800" spc="10" dirty="0">
                <a:latin typeface="Arial"/>
                <a:cs typeface="Arial"/>
              </a:rPr>
              <a:t>case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multiple </a:t>
            </a:r>
            <a:r>
              <a:rPr sz="800" spc="10" dirty="0">
                <a:highlight>
                  <a:srgbClr val="FFFF00"/>
                </a:highlight>
                <a:latin typeface="Arial"/>
                <a:cs typeface="Arial"/>
              </a:rPr>
              <a:t>processes writing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800" spc="10" dirty="0">
                <a:highlight>
                  <a:srgbClr val="FFFF00"/>
                </a:highlight>
                <a:latin typeface="Arial"/>
                <a:cs typeface="Arial"/>
              </a:rPr>
              <a:t>the same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pipe</a:t>
            </a:r>
            <a:r>
              <a:rPr sz="800" spc="5" dirty="0">
                <a:latin typeface="Arial"/>
                <a:cs typeface="Arial"/>
              </a:rPr>
              <a:t>, 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write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spc="5" dirty="0">
                <a:latin typeface="Arial"/>
                <a:cs typeface="Arial"/>
              </a:rPr>
              <a:t>of </a:t>
            </a:r>
            <a:r>
              <a:rPr sz="800" spc="10" dirty="0">
                <a:latin typeface="Arial"/>
                <a:cs typeface="Arial"/>
              </a:rPr>
              <a:t>up</a:t>
            </a:r>
            <a:r>
              <a:rPr sz="800" spc="5" dirty="0">
                <a:latin typeface="Arial"/>
                <a:cs typeface="Arial"/>
              </a:rPr>
              <a:t> to </a:t>
            </a:r>
            <a:r>
              <a:rPr sz="800" spc="10" dirty="0">
                <a:latin typeface="Courier New"/>
                <a:cs typeface="Courier New"/>
              </a:rPr>
              <a:t>PIPE</a:t>
            </a:r>
            <a:r>
              <a:rPr sz="800" spc="-1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BUF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bytes is </a:t>
            </a:r>
            <a:r>
              <a:rPr sz="800" spc="10" dirty="0">
                <a:latin typeface="Arial"/>
                <a:cs typeface="Arial"/>
              </a:rPr>
              <a:t>guaranteed</a:t>
            </a:r>
            <a:r>
              <a:rPr sz="800" spc="5" dirty="0">
                <a:latin typeface="Arial"/>
                <a:cs typeface="Arial"/>
              </a:rPr>
              <a:t> to </a:t>
            </a:r>
            <a:r>
              <a:rPr sz="800" spc="10" dirty="0">
                <a:latin typeface="Arial"/>
                <a:cs typeface="Arial"/>
              </a:rPr>
              <a:t>be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atomic.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i="1" spc="20" dirty="0">
                <a:latin typeface="Arial"/>
                <a:cs typeface="Arial"/>
              </a:rPr>
              <a:t>→ </a:t>
            </a:r>
            <a:r>
              <a:rPr sz="800" spc="10" dirty="0">
                <a:latin typeface="Arial"/>
                <a:cs typeface="Arial"/>
              </a:rPr>
              <a:t>data from </a:t>
            </a:r>
            <a:r>
              <a:rPr sz="800" spc="5" dirty="0">
                <a:latin typeface="Arial"/>
                <a:cs typeface="Arial"/>
              </a:rPr>
              <a:t>different </a:t>
            </a:r>
            <a:r>
              <a:rPr sz="800" spc="10" dirty="0">
                <a:latin typeface="Arial"/>
                <a:cs typeface="Arial"/>
              </a:rPr>
              <a:t>writer processes </a:t>
            </a:r>
            <a:r>
              <a:rPr sz="800" spc="5" dirty="0">
                <a:latin typeface="Arial"/>
                <a:cs typeface="Arial"/>
              </a:rPr>
              <a:t>will </a:t>
            </a:r>
            <a:r>
              <a:rPr sz="800" spc="10" dirty="0">
                <a:latin typeface="Arial"/>
                <a:cs typeface="Arial"/>
              </a:rPr>
              <a:t>not be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interleaved.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128033" y="3071045"/>
            <a:ext cx="1130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u="heavy" spc="5" dirty="0">
                <a:latin typeface="Times New Roman"/>
                <a:cs typeface="Times New Roman"/>
              </a:rPr>
              <a:t> </a:t>
            </a:r>
            <a:r>
              <a:rPr sz="800" u="heavy" spc="80" dirty="0"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Pipes I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87707415-3BE1-4A97-8D1A-B5F9667239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 advClick="0" advTm="5000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1629</Words>
  <Application>Microsoft Office PowerPoint</Application>
  <PresentationFormat>Custom</PresentationFormat>
  <Paragraphs>287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Office Theme</vt:lpstr>
      <vt:lpstr>COMP-2560 System Programming:  Pipes  I 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Pipes I</dc:title>
  <dc:subject>Pipes I</dc:subject>
  <dc:creator>by Dr. B. Boufama</dc:creator>
  <cp:lastModifiedBy>Abedalrhman Alkhateeb</cp:lastModifiedBy>
  <cp:revision>36</cp:revision>
  <dcterms:created xsi:type="dcterms:W3CDTF">2019-09-06T21:29:19Z</dcterms:created>
  <dcterms:modified xsi:type="dcterms:W3CDTF">2021-03-13T00:28:24Z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2006-11-08T00:00:00Z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2019-09-07T00:00:00Z</vt:filetime>
  </property>
</Properties>
</file>