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45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0387E-BD6E-493E-9406-0CD036040B28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D684-58D5-4CB4-9041-11F5A32CF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749152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532369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17445" y="3325810"/>
            <a:ext cx="291464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63893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8681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25102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238326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39" y="1302108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737379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788179"/>
            <a:ext cx="50799" cy="462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731243"/>
            <a:ext cx="3989704" cy="570865"/>
          </a:xfrm>
          <a:custGeom>
            <a:avLst/>
            <a:gdLst/>
            <a:ahLst/>
            <a:cxnLst/>
            <a:rect l="l" t="t" r="r" b="b"/>
            <a:pathLst>
              <a:path w="3989704" h="570865">
                <a:moveTo>
                  <a:pt x="3989591" y="0"/>
                </a:moveTo>
                <a:lnTo>
                  <a:pt x="0" y="0"/>
                </a:lnTo>
                <a:lnTo>
                  <a:pt x="0" y="519783"/>
                </a:lnTo>
                <a:lnTo>
                  <a:pt x="4008" y="539507"/>
                </a:lnTo>
                <a:lnTo>
                  <a:pt x="14922" y="555660"/>
                </a:lnTo>
                <a:lnTo>
                  <a:pt x="31075" y="566574"/>
                </a:lnTo>
                <a:lnTo>
                  <a:pt x="50799" y="570583"/>
                </a:lnTo>
                <a:lnTo>
                  <a:pt x="3938791" y="570582"/>
                </a:lnTo>
                <a:lnTo>
                  <a:pt x="3958516" y="566574"/>
                </a:lnTo>
                <a:lnTo>
                  <a:pt x="3974669" y="555660"/>
                </a:lnTo>
                <a:lnTo>
                  <a:pt x="3985583" y="539507"/>
                </a:lnTo>
                <a:lnTo>
                  <a:pt x="3989591" y="519783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75479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5">
                <a:moveTo>
                  <a:pt x="0" y="49459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7627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75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73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71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749152"/>
            <a:ext cx="2974480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marR="5080" indent="-904875">
              <a:lnSpc>
                <a:spcPct val="106700"/>
              </a:lnSpc>
            </a:pPr>
            <a:r>
              <a:rPr lang="en-CA" spc="15" dirty="0"/>
              <a:t>COMP-2560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Pipes</a:t>
            </a:r>
            <a:r>
              <a:rPr spc="-75" dirty="0"/>
              <a:t> </a:t>
            </a:r>
            <a:r>
              <a:rPr spc="5" dirty="0"/>
              <a:t>II</a:t>
            </a:r>
            <a:r>
              <a:rPr lang="en-CA" spc="5" dirty="0"/>
              <a:t> 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1186662" y="1532369"/>
            <a:ext cx="2235200" cy="85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lang="en-US" sz="1000" spc="-1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lang="en-US" sz="1000" spc="25" dirty="0">
                <a:latin typeface="Arial"/>
                <a:cs typeface="Arial"/>
              </a:rPr>
              <a:t> </a:t>
            </a:r>
            <a:r>
              <a:rPr sz="1000" spc="-10" dirty="0" err="1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endParaRPr sz="800" dirty="0">
              <a:latin typeface="Arial"/>
              <a:cs typeface="Arial"/>
            </a:endParaRPr>
          </a:p>
          <a:p>
            <a:pPr marL="12700" marR="5080" algn="ctr">
              <a:lnSpc>
                <a:spcPts val="950"/>
              </a:lnSpc>
              <a:spcBef>
                <a:spcPts val="30"/>
              </a:spcBef>
            </a:pPr>
            <a:r>
              <a:rPr sz="800" dirty="0" smtClean="0">
                <a:latin typeface="Arial"/>
                <a:cs typeface="Arial"/>
              </a:rPr>
              <a:t>Instructor</a:t>
            </a:r>
            <a:r>
              <a:rPr lang="en-US" sz="800" dirty="0" smtClean="0">
                <a:latin typeface="Arial"/>
                <a:cs typeface="Arial"/>
              </a:rPr>
              <a:t>: Dr. 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00F756A-B043-4356-8028-8B1BE0C114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 advClick="0"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7756" y="14668"/>
            <a:ext cx="4013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878"/>
                </a:moveTo>
                <a:lnTo>
                  <a:pt x="2303995" y="143878"/>
                </a:lnTo>
                <a:lnTo>
                  <a:pt x="2303995" y="0"/>
                </a:lnTo>
                <a:lnTo>
                  <a:pt x="0" y="0"/>
                </a:lnTo>
                <a:lnTo>
                  <a:pt x="0" y="1438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35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134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145135"/>
            <a:ext cx="8864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872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31974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0028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990115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040915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370306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421106"/>
            <a:ext cx="50799" cy="58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1364170"/>
            <a:ext cx="3989704" cy="689610"/>
          </a:xfrm>
          <a:custGeom>
            <a:avLst/>
            <a:gdLst/>
            <a:ahLst/>
            <a:cxnLst/>
            <a:rect l="l" t="t" r="r" b="b"/>
            <a:pathLst>
              <a:path w="3989704" h="689610">
                <a:moveTo>
                  <a:pt x="3989591" y="0"/>
                </a:moveTo>
                <a:lnTo>
                  <a:pt x="0" y="0"/>
                </a:lnTo>
                <a:lnTo>
                  <a:pt x="0" y="638645"/>
                </a:lnTo>
                <a:lnTo>
                  <a:pt x="4008" y="658369"/>
                </a:lnTo>
                <a:lnTo>
                  <a:pt x="14922" y="674522"/>
                </a:lnTo>
                <a:lnTo>
                  <a:pt x="31075" y="685436"/>
                </a:lnTo>
                <a:lnTo>
                  <a:pt x="50799" y="689445"/>
                </a:lnTo>
                <a:lnTo>
                  <a:pt x="3938791" y="689444"/>
                </a:lnTo>
                <a:lnTo>
                  <a:pt x="3958516" y="685436"/>
                </a:lnTo>
                <a:lnTo>
                  <a:pt x="3974669" y="674522"/>
                </a:lnTo>
                <a:lnTo>
                  <a:pt x="3985583" y="658369"/>
                </a:lnTo>
                <a:lnTo>
                  <a:pt x="3989591" y="638645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408406"/>
            <a:ext cx="0" cy="614045"/>
          </a:xfrm>
          <a:custGeom>
            <a:avLst/>
            <a:gdLst/>
            <a:ahLst/>
            <a:cxnLst/>
            <a:rect l="l" t="t" r="r" b="b"/>
            <a:pathLst>
              <a:path h="614044">
                <a:moveTo>
                  <a:pt x="0" y="61345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395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3830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3703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35125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1346616"/>
            <a:ext cx="3895725" cy="654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goal of the </a:t>
            </a:r>
            <a:r>
              <a:rPr sz="1050" spc="-10" dirty="0">
                <a:latin typeface="Arial"/>
                <a:cs typeface="Arial"/>
              </a:rPr>
              <a:t>following example (example </a:t>
            </a:r>
            <a:r>
              <a:rPr sz="1050" spc="-5" dirty="0">
                <a:latin typeface="Arial"/>
                <a:cs typeface="Arial"/>
              </a:rPr>
              <a:t>6) is to write a  client/server application where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 server creates a child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for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each  client.</a:t>
            </a:r>
            <a:r>
              <a:rPr sz="1050" spc="-5" dirty="0">
                <a:latin typeface="Arial"/>
                <a:cs typeface="Arial"/>
              </a:rPr>
              <a:t> Then, 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child creates a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separate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FIFO </a:t>
            </a:r>
            <a:r>
              <a:rPr sz="1050" spc="-5" dirty="0">
                <a:latin typeface="Arial"/>
                <a:cs typeface="Arial"/>
              </a:rPr>
              <a:t>to send data to  the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client.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FD9B292-764C-4E2F-B572-C2DB5AB13E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69171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7756" y="14668"/>
            <a:ext cx="4013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878"/>
                </a:moveTo>
                <a:lnTo>
                  <a:pt x="2303995" y="143878"/>
                </a:lnTo>
                <a:lnTo>
                  <a:pt x="2303995" y="0"/>
                </a:lnTo>
                <a:lnTo>
                  <a:pt x="0" y="0"/>
                </a:lnTo>
                <a:lnTo>
                  <a:pt x="0" y="1438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35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134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145135"/>
            <a:ext cx="423862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6: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client/server application...(Server</a:t>
            </a:r>
            <a:r>
              <a:rPr sz="14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part)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872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537586"/>
            <a:ext cx="2294255" cy="260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5" dirty="0">
                <a:latin typeface="Courier New"/>
                <a:cs typeface="Courier New"/>
              </a:rPr>
              <a:t>#include</a:t>
            </a:r>
            <a:r>
              <a:rPr sz="500" spc="-50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&lt;wait.h&gt;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#include &lt;fcntl.h&gt; // This is the server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#include</a:t>
            </a:r>
            <a:r>
              <a:rPr sz="500" spc="-45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&lt;stdio.h&gt;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#include</a:t>
            </a:r>
            <a:r>
              <a:rPr sz="500" spc="-45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&lt;unistd.h&gt;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#include</a:t>
            </a:r>
            <a:r>
              <a:rPr sz="500" spc="-40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&lt;sys/stat.h&gt;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#include</a:t>
            </a:r>
            <a:r>
              <a:rPr sz="500" spc="-45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&lt;stdlib.h&gt;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#include</a:t>
            </a:r>
            <a:r>
              <a:rPr sz="500" spc="-40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&lt;strings.h&gt;</a:t>
            </a:r>
            <a:endParaRPr sz="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spc="5" dirty="0">
                <a:latin typeface="Courier New"/>
                <a:cs typeface="Courier New"/>
              </a:rPr>
              <a:t>void child(pid_t</a:t>
            </a:r>
            <a:r>
              <a:rPr sz="500" spc="-30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client);</a:t>
            </a:r>
            <a:endParaRPr sz="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325120" marR="982980" indent="-313055">
              <a:lnSpc>
                <a:spcPts val="550"/>
              </a:lnSpc>
            </a:pPr>
            <a:r>
              <a:rPr sz="750" spc="7" baseline="11111" dirty="0">
                <a:latin typeface="Courier New"/>
                <a:cs typeface="Courier New"/>
              </a:rPr>
              <a:t>int main(int argc, char </a:t>
            </a:r>
            <a:r>
              <a:rPr sz="500" spc="5" dirty="0">
                <a:latin typeface="Courier New"/>
                <a:cs typeface="Courier New"/>
              </a:rPr>
              <a:t>*</a:t>
            </a:r>
            <a:r>
              <a:rPr sz="750" spc="7" baseline="11111" dirty="0">
                <a:latin typeface="Courier New"/>
                <a:cs typeface="Courier New"/>
              </a:rPr>
              <a:t>argv[]){  </a:t>
            </a:r>
            <a:r>
              <a:rPr sz="500" spc="5" dirty="0">
                <a:latin typeface="Courier New"/>
                <a:cs typeface="Courier New"/>
              </a:rPr>
              <a:t>int fd,</a:t>
            </a:r>
            <a:r>
              <a:rPr sz="500" spc="-60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status;</a:t>
            </a:r>
            <a:endParaRPr sz="500" dirty="0">
              <a:latin typeface="Courier New"/>
              <a:cs typeface="Courier New"/>
            </a:endParaRPr>
          </a:p>
          <a:p>
            <a:pPr marL="325120" marR="1569720">
              <a:lnSpc>
                <a:spcPts val="640"/>
              </a:lnSpc>
              <a:spcBef>
                <a:spcPts val="10"/>
              </a:spcBef>
            </a:pPr>
            <a:r>
              <a:rPr sz="500" spc="5" dirty="0">
                <a:latin typeface="Courier New"/>
                <a:cs typeface="Courier New"/>
              </a:rPr>
              <a:t>char ch;  pid_t</a:t>
            </a:r>
            <a:r>
              <a:rPr sz="500" spc="-70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pid;</a:t>
            </a:r>
            <a:endParaRPr sz="500" dirty="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5"/>
              </a:spcBef>
            </a:pPr>
            <a:r>
              <a:rPr sz="500" spc="5" dirty="0">
                <a:latin typeface="Courier New"/>
                <a:cs typeface="Courier New"/>
              </a:rPr>
              <a:t>unlink("/tmp/server");</a:t>
            </a:r>
            <a:endParaRPr sz="500" dirty="0">
              <a:latin typeface="Courier New"/>
              <a:cs typeface="Courier New"/>
            </a:endParaRPr>
          </a:p>
          <a:p>
            <a:pPr marL="638175" marR="708660" indent="-313055">
              <a:lnSpc>
                <a:spcPct val="106300"/>
              </a:lnSpc>
            </a:pPr>
            <a:r>
              <a:rPr sz="500" spc="5" dirty="0">
                <a:latin typeface="Courier New"/>
                <a:cs typeface="Courier New"/>
              </a:rPr>
              <a:t>if(mkfifo("/tmp/server", 0777)){  perror("main");</a:t>
            </a:r>
            <a:endParaRPr sz="500" dirty="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  <a:spcBef>
                <a:spcPts val="40"/>
              </a:spcBef>
            </a:pPr>
            <a:r>
              <a:rPr sz="500" spc="5" dirty="0">
                <a:latin typeface="Courier New"/>
                <a:cs typeface="Courier New"/>
              </a:rPr>
              <a:t>exit(1);</a:t>
            </a:r>
            <a:endParaRPr sz="500" dirty="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}</a:t>
            </a:r>
            <a:endParaRPr sz="500" dirty="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while(1){</a:t>
            </a:r>
            <a:endParaRPr sz="500" dirty="0">
              <a:latin typeface="Courier New"/>
              <a:cs typeface="Courier New"/>
            </a:endParaRPr>
          </a:p>
          <a:p>
            <a:pPr marL="638175" marR="5080">
              <a:lnSpc>
                <a:spcPct val="106300"/>
              </a:lnSpc>
            </a:pPr>
            <a:r>
              <a:rPr sz="500" spc="5" dirty="0">
                <a:latin typeface="Courier New"/>
                <a:cs typeface="Courier New"/>
              </a:rPr>
              <a:t>fprintf(stderr, "Waiting for a client\n");  fd = open("/tmp/server", O_RDONLY);  fprintf(stderr, "Got a client: ");  read(fd, &amp;pid,</a:t>
            </a:r>
            <a:r>
              <a:rPr sz="500" spc="-15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sizeof(pid_t));</a:t>
            </a:r>
            <a:endParaRPr sz="500" dirty="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close(fd);</a:t>
            </a:r>
            <a:endParaRPr sz="500" dirty="0">
              <a:latin typeface="Courier New"/>
              <a:cs typeface="Courier New"/>
            </a:endParaRPr>
          </a:p>
          <a:p>
            <a:pPr marL="638175" marR="474345">
              <a:lnSpc>
                <a:spcPct val="106300"/>
              </a:lnSpc>
            </a:pPr>
            <a:r>
              <a:rPr sz="500" spc="5" dirty="0">
                <a:latin typeface="Courier New"/>
                <a:cs typeface="Courier New"/>
              </a:rPr>
              <a:t>fprintf(stderr, "%ld\n",</a:t>
            </a:r>
            <a:r>
              <a:rPr sz="500" spc="-15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pid);  if(fork()==0)</a:t>
            </a:r>
            <a:endParaRPr sz="500" dirty="0">
              <a:latin typeface="Courier New"/>
              <a:cs typeface="Courier New"/>
            </a:endParaRPr>
          </a:p>
          <a:p>
            <a:pPr marL="38735" algn="ctr">
              <a:lnSpc>
                <a:spcPct val="100000"/>
              </a:lnSpc>
              <a:spcBef>
                <a:spcPts val="40"/>
              </a:spcBef>
            </a:pPr>
            <a:r>
              <a:rPr sz="500" spc="5" dirty="0">
                <a:latin typeface="Courier New"/>
                <a:cs typeface="Courier New"/>
              </a:rPr>
              <a:t>child(pid);</a:t>
            </a:r>
            <a:endParaRPr sz="500" dirty="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else</a:t>
            </a:r>
            <a:endParaRPr sz="500" dirty="0">
              <a:latin typeface="Courier New"/>
              <a:cs typeface="Courier New"/>
            </a:endParaRPr>
          </a:p>
          <a:p>
            <a:pPr marL="95123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waitpid(0, &amp;status,</a:t>
            </a:r>
            <a:r>
              <a:rPr sz="500" spc="-15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Courier New"/>
                <a:cs typeface="Courier New"/>
              </a:rPr>
              <a:t>WNOHANG);</a:t>
            </a:r>
            <a:endParaRPr sz="500" dirty="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}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5" dirty="0">
                <a:latin typeface="Courier New"/>
                <a:cs typeface="Courier New"/>
              </a:rPr>
              <a:t>}</a:t>
            </a:r>
            <a:endParaRPr sz="5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5CAEDE0-F68F-4490-B8D6-C249107649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B14A9-74AB-44DF-A8FF-80CC90B81E86}"/>
              </a:ext>
            </a:extLst>
          </p:cNvPr>
          <p:cNvSpPr txBox="1"/>
          <p:nvPr/>
        </p:nvSpPr>
        <p:spPr>
          <a:xfrm>
            <a:off x="2914650" y="739775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Server1.c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45135244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7756" y="14668"/>
            <a:ext cx="4013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878"/>
                </a:moveTo>
                <a:lnTo>
                  <a:pt x="2303995" y="143878"/>
                </a:lnTo>
                <a:lnTo>
                  <a:pt x="2303995" y="0"/>
                </a:lnTo>
                <a:lnTo>
                  <a:pt x="0" y="0"/>
                </a:lnTo>
                <a:lnTo>
                  <a:pt x="0" y="1438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35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609" y="865149"/>
            <a:ext cx="4038600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child(pid_t pid){</a:t>
            </a:r>
          </a:p>
          <a:p>
            <a:pPr marL="614045" marR="5080">
              <a:lnSpc>
                <a:spcPct val="107600"/>
              </a:lnSpc>
            </a:pPr>
            <a:r>
              <a:rPr sz="1000" spc="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fifoName</a:t>
            </a:r>
            <a:r>
              <a:rPr sz="1000" spc="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[100];  char newline = </a:t>
            </a:r>
            <a:r>
              <a:rPr lang="en-US" sz="1000" spc="2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sz="1000" spc="2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</a:t>
            </a:r>
            <a:r>
              <a:rPr lang="en-US" sz="1000" spc="2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sz="1000" spc="2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</a:t>
            </a:r>
            <a:r>
              <a:rPr sz="1000" spc="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fd, i;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9050" y="1349375"/>
            <a:ext cx="4800600" cy="2150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marR="681990">
              <a:lnSpc>
                <a:spcPct val="107600"/>
              </a:lnSpc>
            </a:pPr>
            <a:r>
              <a:rPr sz="1000" spc="20" dirty="0" err="1"/>
              <a:t>sprintf</a:t>
            </a:r>
            <a:r>
              <a:rPr sz="1000" spc="20" dirty="0"/>
              <a:t>(</a:t>
            </a:r>
            <a:r>
              <a:rPr sz="1000" spc="20" dirty="0" err="1"/>
              <a:t>fifoName</a:t>
            </a:r>
            <a:r>
              <a:rPr sz="1000" spc="20" dirty="0"/>
              <a:t>,"/</a:t>
            </a:r>
            <a:r>
              <a:rPr sz="1000" spc="20" dirty="0" err="1"/>
              <a:t>tmp</a:t>
            </a:r>
            <a:r>
              <a:rPr sz="1000" spc="20" dirty="0"/>
              <a:t>/</a:t>
            </a:r>
            <a:r>
              <a:rPr sz="1000" spc="20" dirty="0" err="1"/>
              <a:t>fifo%d</a:t>
            </a:r>
            <a:r>
              <a:rPr sz="1000" spc="20" dirty="0"/>
              <a:t>", </a:t>
            </a:r>
            <a:r>
              <a:rPr sz="1000" spc="20" dirty="0" err="1"/>
              <a:t>pid</a:t>
            </a:r>
            <a:r>
              <a:rPr sz="1000" spc="20" dirty="0"/>
              <a:t>);  unlink(</a:t>
            </a:r>
            <a:r>
              <a:rPr sz="1000" spc="20" dirty="0" err="1"/>
              <a:t>fifoName</a:t>
            </a:r>
            <a:r>
              <a:rPr sz="1000" spc="20" dirty="0"/>
              <a:t>);</a:t>
            </a:r>
          </a:p>
          <a:p>
            <a:pPr marL="614045">
              <a:lnSpc>
                <a:spcPct val="100000"/>
              </a:lnSpc>
              <a:spcBef>
                <a:spcPts val="85"/>
              </a:spcBef>
            </a:pPr>
            <a:r>
              <a:rPr sz="1000" spc="20" dirty="0" err="1"/>
              <a:t>mkfifo</a:t>
            </a:r>
            <a:r>
              <a:rPr sz="1000" spc="20" dirty="0"/>
              <a:t>(</a:t>
            </a:r>
            <a:r>
              <a:rPr sz="1000" spc="20" dirty="0" err="1"/>
              <a:t>fifoName</a:t>
            </a:r>
            <a:r>
              <a:rPr sz="1000" spc="20" dirty="0"/>
              <a:t>, 0777);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spc="20" dirty="0"/>
          </a:p>
          <a:p>
            <a:pPr marL="614045" marR="1209675">
              <a:lnSpc>
                <a:spcPct val="107600"/>
              </a:lnSpc>
            </a:pPr>
            <a:r>
              <a:rPr sz="1000" spc="20" dirty="0" err="1"/>
              <a:t>fd</a:t>
            </a:r>
            <a:r>
              <a:rPr sz="1000" spc="20" dirty="0"/>
              <a:t> = open(</a:t>
            </a:r>
            <a:r>
              <a:rPr sz="1000" spc="20" dirty="0" err="1"/>
              <a:t>fifoName</a:t>
            </a:r>
            <a:r>
              <a:rPr sz="1000" spc="20" dirty="0"/>
              <a:t>, O_WRONLY);  </a:t>
            </a:r>
            <a:endParaRPr lang="en-US" sz="1000" spc="20" dirty="0" smtClean="0"/>
          </a:p>
          <a:p>
            <a:pPr marL="614045" marR="1209675">
              <a:lnSpc>
                <a:spcPct val="107600"/>
              </a:lnSpc>
            </a:pPr>
            <a:r>
              <a:rPr sz="1000" spc="20" dirty="0" smtClean="0"/>
              <a:t>for(</a:t>
            </a:r>
            <a:r>
              <a:rPr sz="1000" spc="20" dirty="0" err="1" smtClean="0"/>
              <a:t>i</a:t>
            </a:r>
            <a:r>
              <a:rPr sz="1000" spc="20" dirty="0" smtClean="0"/>
              <a:t>=0</a:t>
            </a:r>
            <a:r>
              <a:rPr sz="1000" spc="20" dirty="0"/>
              <a:t>; </a:t>
            </a:r>
            <a:r>
              <a:rPr sz="1000" spc="20" dirty="0" err="1"/>
              <a:t>i</a:t>
            </a:r>
            <a:r>
              <a:rPr sz="1000" spc="20" dirty="0"/>
              <a:t> &lt; 100; </a:t>
            </a:r>
            <a:r>
              <a:rPr sz="1000" spc="20" dirty="0" err="1"/>
              <a:t>i</a:t>
            </a:r>
            <a:r>
              <a:rPr sz="1000" spc="20" dirty="0"/>
              <a:t>++){</a:t>
            </a:r>
          </a:p>
          <a:p>
            <a:pPr marL="1216025" marR="5080">
              <a:lnSpc>
                <a:spcPct val="107600"/>
              </a:lnSpc>
            </a:pPr>
            <a:r>
              <a:rPr sz="1000" spc="20" dirty="0"/>
              <a:t>write(</a:t>
            </a:r>
            <a:r>
              <a:rPr sz="1000" spc="20" dirty="0" err="1"/>
              <a:t>fd</a:t>
            </a:r>
            <a:r>
              <a:rPr sz="1000" spc="20" dirty="0"/>
              <a:t>, </a:t>
            </a:r>
            <a:r>
              <a:rPr sz="1000" spc="20" dirty="0" err="1"/>
              <a:t>fifoName</a:t>
            </a:r>
            <a:r>
              <a:rPr sz="1000" spc="20" dirty="0"/>
              <a:t>, </a:t>
            </a:r>
            <a:r>
              <a:rPr sz="1000" spc="20" dirty="0" err="1"/>
              <a:t>strlen</a:t>
            </a:r>
            <a:r>
              <a:rPr sz="1000" spc="20" dirty="0"/>
              <a:t>(</a:t>
            </a:r>
            <a:r>
              <a:rPr sz="1000" spc="20" dirty="0" err="1"/>
              <a:t>fifoName</a:t>
            </a:r>
            <a:r>
              <a:rPr sz="1000" spc="20" dirty="0"/>
              <a:t>));  </a:t>
            </a:r>
            <a:endParaRPr lang="en-US" sz="1000" spc="20" dirty="0"/>
          </a:p>
          <a:p>
            <a:pPr marL="1216025" marR="5080">
              <a:lnSpc>
                <a:spcPct val="107600"/>
              </a:lnSpc>
            </a:pPr>
            <a:r>
              <a:rPr sz="1000" spc="20" dirty="0"/>
              <a:t>write(</a:t>
            </a:r>
            <a:r>
              <a:rPr sz="1000" spc="20" dirty="0" err="1"/>
              <a:t>fd</a:t>
            </a:r>
            <a:r>
              <a:rPr sz="1000" spc="20" dirty="0"/>
              <a:t>, &amp;newline, 1);</a:t>
            </a:r>
          </a:p>
          <a:p>
            <a:pPr marL="1216025">
              <a:lnSpc>
                <a:spcPct val="100000"/>
              </a:lnSpc>
              <a:spcBef>
                <a:spcPts val="85"/>
              </a:spcBef>
            </a:pPr>
            <a:r>
              <a:rPr sz="1000" spc="20" dirty="0"/>
              <a:t>sleep(1);</a:t>
            </a:r>
          </a:p>
          <a:p>
            <a:pPr marL="614045">
              <a:lnSpc>
                <a:spcPct val="100000"/>
              </a:lnSpc>
              <a:spcBef>
                <a:spcPts val="80"/>
              </a:spcBef>
            </a:pPr>
            <a:r>
              <a:rPr sz="1000" spc="20" dirty="0"/>
              <a:t>}</a:t>
            </a:r>
          </a:p>
          <a:p>
            <a:pPr marL="614045" marR="2186940">
              <a:lnSpc>
                <a:spcPct val="107600"/>
              </a:lnSpc>
            </a:pPr>
            <a:r>
              <a:rPr sz="1000" spc="20" dirty="0"/>
              <a:t>close(</a:t>
            </a:r>
            <a:r>
              <a:rPr sz="1000" spc="20" dirty="0" err="1"/>
              <a:t>fd</a:t>
            </a:r>
            <a:r>
              <a:rPr sz="1000" spc="20" dirty="0"/>
              <a:t>);  </a:t>
            </a:r>
            <a:endParaRPr lang="en-US" sz="1000" spc="20" dirty="0"/>
          </a:p>
          <a:p>
            <a:pPr marL="614045" marR="2186940">
              <a:lnSpc>
                <a:spcPct val="107600"/>
              </a:lnSpc>
            </a:pPr>
            <a:r>
              <a:rPr sz="1000" spc="20" dirty="0"/>
              <a:t>unlink(</a:t>
            </a:r>
            <a:r>
              <a:rPr sz="1000" spc="20" dirty="0" err="1"/>
              <a:t>fifoName</a:t>
            </a:r>
            <a:r>
              <a:rPr sz="1000" spc="20" dirty="0" smtClean="0"/>
              <a:t>);</a:t>
            </a:r>
            <a:endParaRPr lang="en-US" sz="1000" spc="20" dirty="0" smtClean="0"/>
          </a:p>
          <a:p>
            <a:pPr marL="614045" marR="2186940">
              <a:lnSpc>
                <a:spcPct val="107600"/>
              </a:lnSpc>
            </a:pPr>
            <a:r>
              <a:rPr sz="1000" spc="20" dirty="0" smtClean="0"/>
              <a:t>  </a:t>
            </a:r>
            <a:r>
              <a:rPr sz="1000" spc="20" dirty="0"/>
              <a:t>exit(0);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20" dirty="0"/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III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635A06-C37B-4EDE-8BC9-E5135437BF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00630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7756" y="14668"/>
            <a:ext cx="4013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878"/>
                </a:moveTo>
                <a:lnTo>
                  <a:pt x="2303995" y="143878"/>
                </a:lnTo>
                <a:lnTo>
                  <a:pt x="2303995" y="0"/>
                </a:lnTo>
                <a:lnTo>
                  <a:pt x="0" y="0"/>
                </a:lnTo>
                <a:lnTo>
                  <a:pt x="0" y="1438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35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134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145135"/>
            <a:ext cx="416687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6: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client/server application...(Client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part)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872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564730"/>
            <a:ext cx="2919095" cy="262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10" dirty="0">
                <a:latin typeface="Courier New"/>
                <a:cs typeface="Courier New"/>
              </a:rPr>
              <a:t>#include &lt;fcntl.h&gt; // This is the</a:t>
            </a:r>
            <a:r>
              <a:rPr sz="650" spc="220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client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#include</a:t>
            </a:r>
            <a:r>
              <a:rPr sz="650" spc="-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&lt;stdio.h&gt;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#include</a:t>
            </a:r>
            <a:r>
              <a:rPr sz="650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&lt;unistd.h&gt;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#include</a:t>
            </a:r>
            <a:r>
              <a:rPr sz="650" spc="10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&lt;sys/stat.h&gt;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#include</a:t>
            </a:r>
            <a:r>
              <a:rPr sz="650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&lt;stdlib.h&gt;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433070" marR="636270" indent="-421005">
              <a:lnSpc>
                <a:spcPct val="102099"/>
              </a:lnSpc>
            </a:pPr>
            <a:r>
              <a:rPr sz="650" spc="-10" dirty="0">
                <a:latin typeface="Courier New"/>
                <a:cs typeface="Courier New"/>
              </a:rPr>
              <a:t>int main(int argc, char </a:t>
            </a:r>
            <a:r>
              <a:rPr sz="975" spc="-15" baseline="-8547" dirty="0">
                <a:latin typeface="Courier New"/>
                <a:cs typeface="Courier New"/>
              </a:rPr>
              <a:t>*</a:t>
            </a:r>
            <a:r>
              <a:rPr sz="650" spc="-10" dirty="0">
                <a:latin typeface="Courier New"/>
                <a:cs typeface="Courier New"/>
              </a:rPr>
              <a:t>argv[]){ // Client  char ch,</a:t>
            </a:r>
            <a:r>
              <a:rPr sz="650" spc="4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fifoName[100];</a:t>
            </a:r>
            <a:endParaRPr sz="650" dirty="0">
              <a:latin typeface="Courier New"/>
              <a:cs typeface="Courier New"/>
            </a:endParaRPr>
          </a:p>
          <a:p>
            <a:pPr marL="433070" marR="1951355">
              <a:lnSpc>
                <a:spcPct val="102099"/>
              </a:lnSpc>
            </a:pPr>
            <a:r>
              <a:rPr sz="650" spc="-10" dirty="0">
                <a:latin typeface="Courier New"/>
                <a:cs typeface="Courier New"/>
              </a:rPr>
              <a:t>int fd;  pid_t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pid;</a:t>
            </a:r>
            <a:endParaRPr sz="650" dirty="0">
              <a:latin typeface="Courier New"/>
              <a:cs typeface="Courier New"/>
            </a:endParaRPr>
          </a:p>
          <a:p>
            <a:pPr marL="854075" marR="5080" indent="-421005">
              <a:lnSpc>
                <a:spcPct val="102099"/>
              </a:lnSpc>
            </a:pPr>
            <a:r>
              <a:rPr sz="650" spc="-10" dirty="0">
                <a:latin typeface="Courier New"/>
                <a:cs typeface="Courier New"/>
              </a:rPr>
              <a:t>while((fd=open("/tmp/server", O_WRONLY))==-1){  fprintf(stderr, "trying to connect\n");  sleep(1);</a:t>
            </a:r>
            <a:endParaRPr sz="650" dirty="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pid =</a:t>
            </a:r>
            <a:r>
              <a:rPr sz="650" spc="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getpid();</a:t>
            </a:r>
            <a:endParaRPr sz="650" dirty="0">
              <a:latin typeface="Courier New"/>
              <a:cs typeface="Courier New"/>
            </a:endParaRPr>
          </a:p>
          <a:p>
            <a:pPr marL="433070" marR="478155">
              <a:lnSpc>
                <a:spcPct val="102099"/>
              </a:lnSpc>
            </a:pPr>
            <a:r>
              <a:rPr sz="650" spc="-10" dirty="0">
                <a:latin typeface="Courier New"/>
                <a:cs typeface="Courier New"/>
              </a:rPr>
              <a:t>write(fd, &amp;pid, sizeof(pid_t));  close(fd);  sprintf(fifoName,"/tmp/fifo%ld", pid);  sleep(1);</a:t>
            </a:r>
            <a:endParaRPr sz="650" dirty="0">
              <a:latin typeface="Courier New"/>
              <a:cs typeface="Courier New"/>
            </a:endParaRPr>
          </a:p>
          <a:p>
            <a:pPr marL="433070" marR="899160">
              <a:lnSpc>
                <a:spcPct val="102099"/>
              </a:lnSpc>
            </a:pPr>
            <a:r>
              <a:rPr sz="650" spc="-10" dirty="0">
                <a:latin typeface="Courier New"/>
                <a:cs typeface="Courier New"/>
              </a:rPr>
              <a:t>fd = open(fifoName, O_RDONLY);  while(read(fd, &amp;ch, 1) ==</a:t>
            </a:r>
            <a:r>
              <a:rPr sz="650" spc="114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1)</a:t>
            </a:r>
            <a:endParaRPr sz="650" dirty="0">
              <a:latin typeface="Courier New"/>
              <a:cs typeface="Courier New"/>
            </a:endParaRPr>
          </a:p>
          <a:p>
            <a:pPr marL="433070" marR="688340" indent="420370">
              <a:lnSpc>
                <a:spcPct val="102099"/>
              </a:lnSpc>
            </a:pPr>
            <a:r>
              <a:rPr sz="650" spc="-10" dirty="0">
                <a:latin typeface="Courier New"/>
                <a:cs typeface="Courier New"/>
              </a:rPr>
              <a:t>fprintf(stderr, "%c", ch);  close(fd);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50" spc="-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03994" y="3326996"/>
            <a:ext cx="152505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53C61C9-B8FE-49B6-BEAC-AACE3A2DEC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43C3A-A2AB-4C58-BF5E-6B23ABBC2743}"/>
              </a:ext>
            </a:extLst>
          </p:cNvPr>
          <p:cNvSpPr txBox="1"/>
          <p:nvPr/>
        </p:nvSpPr>
        <p:spPr>
          <a:xfrm>
            <a:off x="3266389" y="1044575"/>
            <a:ext cx="117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Client1.c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82728218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4668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878"/>
                </a:moveTo>
                <a:lnTo>
                  <a:pt x="2303995" y="143878"/>
                </a:lnTo>
                <a:lnTo>
                  <a:pt x="2303995" y="0"/>
                </a:lnTo>
                <a:lnTo>
                  <a:pt x="0" y="0"/>
                </a:lnTo>
                <a:lnTo>
                  <a:pt x="0" y="1438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35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134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145135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8721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597050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625892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602270"/>
            <a:ext cx="3130093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Example 7 </a:t>
            </a:r>
            <a:r>
              <a:rPr lang="en-US" sz="1050" spc="-5" dirty="0" err="1">
                <a:solidFill>
                  <a:srgbClr val="3333B2"/>
                </a:solidFill>
                <a:latin typeface="Arial"/>
                <a:cs typeface="Arial"/>
              </a:rPr>
              <a:t>sendmessage</a:t>
            </a: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/</a:t>
            </a:r>
            <a:r>
              <a:rPr lang="en-US" sz="1050" spc="-5" dirty="0" err="1">
                <a:solidFill>
                  <a:srgbClr val="3333B2"/>
                </a:solidFill>
                <a:latin typeface="Arial"/>
                <a:cs typeface="Arial"/>
              </a:rPr>
              <a:t>rcvmessage</a:t>
            </a:r>
            <a:endParaRPr lang="en-US" sz="1050" spc="-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050" spc="-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050" spc="-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Review textbook 15.5 pages 552-556)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III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1BE891D-FA9F-463F-A2DC-A8DA619E1E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6655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63893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3979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243573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8715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498790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527619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3023" y="1731721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023" y="1903806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557" y="1504010"/>
            <a:ext cx="207327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FIFOs or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Named</a:t>
            </a:r>
            <a:r>
              <a:rPr sz="105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Pipes</a:t>
            </a:r>
            <a:endParaRPr sz="1050" dirty="0">
              <a:latin typeface="Arial"/>
              <a:cs typeface="Arial"/>
            </a:endParaRPr>
          </a:p>
          <a:p>
            <a:pPr marL="17526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mkfifo() </a:t>
            </a:r>
            <a:r>
              <a:rPr sz="1050" spc="-5" dirty="0">
                <a:latin typeface="Arial"/>
                <a:cs typeface="Arial"/>
              </a:rPr>
              <a:t>library function  Example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727058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C90583D-E69F-434E-8A1B-F4D20653D6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289" y="63893"/>
            <a:ext cx="83566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FIFOs or Named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7627"/>
            <a:ext cx="112077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mkfifo()</a:t>
            </a:r>
            <a:r>
              <a:rPr sz="600" spc="-19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library function  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979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8715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648373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98"/>
                </a:lnTo>
                <a:lnTo>
                  <a:pt x="3989591" y="19439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830122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1751342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1738643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1789442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692608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743408"/>
            <a:ext cx="50799" cy="10079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874401"/>
            <a:ext cx="3989704" cy="927735"/>
          </a:xfrm>
          <a:custGeom>
            <a:avLst/>
            <a:gdLst/>
            <a:ahLst/>
            <a:cxnLst/>
            <a:rect l="l" t="t" r="r" b="b"/>
            <a:pathLst>
              <a:path w="3989704" h="927735">
                <a:moveTo>
                  <a:pt x="3989591" y="0"/>
                </a:moveTo>
                <a:lnTo>
                  <a:pt x="0" y="0"/>
                </a:lnTo>
                <a:lnTo>
                  <a:pt x="0" y="876941"/>
                </a:lnTo>
                <a:lnTo>
                  <a:pt x="4008" y="896665"/>
                </a:lnTo>
                <a:lnTo>
                  <a:pt x="14922" y="912818"/>
                </a:lnTo>
                <a:lnTo>
                  <a:pt x="31075" y="923732"/>
                </a:lnTo>
                <a:lnTo>
                  <a:pt x="50799" y="927741"/>
                </a:lnTo>
                <a:lnTo>
                  <a:pt x="3938791" y="927740"/>
                </a:lnTo>
                <a:lnTo>
                  <a:pt x="3958516" y="923732"/>
                </a:lnTo>
                <a:lnTo>
                  <a:pt x="3974669" y="912818"/>
                </a:lnTo>
                <a:lnTo>
                  <a:pt x="3985583" y="896665"/>
                </a:lnTo>
                <a:lnTo>
                  <a:pt x="3989591" y="876941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730708"/>
            <a:ext cx="0" cy="1040130"/>
          </a:xfrm>
          <a:custGeom>
            <a:avLst/>
            <a:gdLst/>
            <a:ahLst/>
            <a:cxnLst/>
            <a:rect l="l" t="t" r="r" b="b"/>
            <a:pathLst>
              <a:path h="1040130">
                <a:moveTo>
                  <a:pt x="0" y="103968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180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053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6926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67355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30458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476654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1648739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243573"/>
            <a:ext cx="3839845" cy="1473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0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FIFOs or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1050" dirty="0">
              <a:latin typeface="Arial"/>
              <a:cs typeface="Arial"/>
            </a:endParaRPr>
          </a:p>
          <a:p>
            <a:pPr marL="213995" marR="5080">
              <a:lnSpc>
                <a:spcPct val="102600"/>
              </a:lnSpc>
              <a:spcBef>
                <a:spcPts val="320"/>
              </a:spcBef>
            </a:pPr>
            <a:r>
              <a:rPr sz="1050" spc="-5" dirty="0">
                <a:latin typeface="Arial"/>
                <a:cs typeface="Arial"/>
              </a:rPr>
              <a:t>FIFOs(First In First Out), also called </a:t>
            </a:r>
            <a:r>
              <a:rPr sz="1050" spc="-10" dirty="0">
                <a:latin typeface="Arial"/>
                <a:cs typeface="Arial"/>
              </a:rPr>
              <a:t>named pipes, </a:t>
            </a:r>
            <a:r>
              <a:rPr sz="1050" spc="-15" dirty="0">
                <a:latin typeface="Arial"/>
                <a:cs typeface="Arial"/>
              </a:rPr>
              <a:t>offer </a:t>
            </a:r>
            <a:r>
              <a:rPr sz="1050" spc="-5" dirty="0">
                <a:latin typeface="Arial"/>
                <a:cs typeface="Arial"/>
              </a:rPr>
              <a:t>the  </a:t>
            </a:r>
            <a:r>
              <a:rPr sz="1050" spc="-10" dirty="0">
                <a:latin typeface="Arial"/>
                <a:cs typeface="Arial"/>
              </a:rPr>
              <a:t>following advantages </a:t>
            </a:r>
            <a:r>
              <a:rPr sz="1050" spc="-20" dirty="0">
                <a:latin typeface="Arial"/>
                <a:cs typeface="Arial"/>
              </a:rPr>
              <a:t>over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pipes:</a:t>
            </a:r>
            <a:endParaRPr sz="1050" dirty="0">
              <a:latin typeface="Arial"/>
              <a:cs typeface="Arial"/>
            </a:endParaRPr>
          </a:p>
          <a:p>
            <a:pPr marL="490855" marR="434975">
              <a:lnSpc>
                <a:spcPct val="102699"/>
              </a:lnSpc>
              <a:spcBef>
                <a:spcPts val="295"/>
              </a:spcBef>
            </a:pPr>
            <a:r>
              <a:rPr sz="1050" spc="-15" dirty="0">
                <a:latin typeface="Arial"/>
                <a:cs typeface="Arial"/>
              </a:rPr>
              <a:t>They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name </a:t>
            </a:r>
            <a:r>
              <a:rPr sz="1050" spc="-5" dirty="0">
                <a:latin typeface="Arial"/>
                <a:cs typeface="Arial"/>
              </a:rPr>
              <a:t>that </a:t>
            </a:r>
            <a:r>
              <a:rPr sz="1050" spc="-10" dirty="0">
                <a:latin typeface="Arial"/>
                <a:cs typeface="Arial"/>
              </a:rPr>
              <a:t>exists </a:t>
            </a:r>
            <a:r>
              <a:rPr sz="1050" spc="-5" dirty="0">
                <a:latin typeface="Arial"/>
                <a:cs typeface="Arial"/>
              </a:rPr>
              <a:t>in 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file system</a:t>
            </a:r>
            <a:r>
              <a:rPr sz="1050" spc="-5" dirty="0">
                <a:latin typeface="Arial"/>
                <a:cs typeface="Arial"/>
              </a:rPr>
              <a:t>.  </a:t>
            </a:r>
            <a:r>
              <a:rPr sz="1050" spc="-15" dirty="0">
                <a:latin typeface="Arial"/>
                <a:cs typeface="Arial"/>
              </a:rPr>
              <a:t>They </a:t>
            </a:r>
            <a:r>
              <a:rPr sz="1050" spc="-5" dirty="0">
                <a:latin typeface="Arial"/>
                <a:cs typeface="Arial"/>
              </a:rPr>
              <a:t>can be used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unrelated</a:t>
            </a:r>
            <a:r>
              <a:rPr sz="1050" spc="7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processes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15" dirty="0">
                <a:latin typeface="Arial"/>
                <a:cs typeface="Arial"/>
              </a:rPr>
              <a:t>They exist </a:t>
            </a:r>
            <a:r>
              <a:rPr sz="1050" spc="-5" dirty="0">
                <a:latin typeface="Arial"/>
                <a:cs typeface="Arial"/>
              </a:rPr>
              <a:t>until </a:t>
            </a:r>
            <a:r>
              <a:rPr sz="1050" spc="-10" dirty="0">
                <a:latin typeface="Arial"/>
                <a:cs typeface="Arial"/>
              </a:rPr>
              <a:t>explicitly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deleted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6D47D2E-B507-4846-8318-63A2BC76CE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289" y="63893"/>
            <a:ext cx="83566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FIFOs or Named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7627"/>
            <a:ext cx="112077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mkfifo()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library function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979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8715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648373"/>
            <a:ext cx="3989704" cy="174625"/>
          </a:xfrm>
          <a:custGeom>
            <a:avLst/>
            <a:gdLst/>
            <a:ahLst/>
            <a:cxnLst/>
            <a:rect l="l" t="t" r="r" b="b"/>
            <a:pathLst>
              <a:path w="3989704" h="17462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74238"/>
                </a:lnTo>
                <a:lnTo>
                  <a:pt x="3989591" y="17423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809955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169302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1680324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1731124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692614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743414"/>
            <a:ext cx="50799" cy="949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854248"/>
            <a:ext cx="3989704" cy="889635"/>
          </a:xfrm>
          <a:custGeom>
            <a:avLst/>
            <a:gdLst/>
            <a:ahLst/>
            <a:cxnLst/>
            <a:rect l="l" t="t" r="r" b="b"/>
            <a:pathLst>
              <a:path w="3989704" h="889635">
                <a:moveTo>
                  <a:pt x="3989591" y="0"/>
                </a:moveTo>
                <a:lnTo>
                  <a:pt x="0" y="0"/>
                </a:lnTo>
                <a:lnTo>
                  <a:pt x="0" y="838776"/>
                </a:lnTo>
                <a:lnTo>
                  <a:pt x="4008" y="858500"/>
                </a:lnTo>
                <a:lnTo>
                  <a:pt x="14922" y="874653"/>
                </a:lnTo>
                <a:lnTo>
                  <a:pt x="31075" y="885567"/>
                </a:lnTo>
                <a:lnTo>
                  <a:pt x="50799" y="889576"/>
                </a:lnTo>
                <a:lnTo>
                  <a:pt x="3938791" y="889575"/>
                </a:lnTo>
                <a:lnTo>
                  <a:pt x="3958516" y="885567"/>
                </a:lnTo>
                <a:lnTo>
                  <a:pt x="3974669" y="874653"/>
                </a:lnTo>
                <a:lnTo>
                  <a:pt x="3985583" y="858500"/>
                </a:lnTo>
                <a:lnTo>
                  <a:pt x="3989591" y="838776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730715"/>
            <a:ext cx="0" cy="981710"/>
          </a:xfrm>
          <a:custGeom>
            <a:avLst/>
            <a:gdLst/>
            <a:ahLst/>
            <a:cxnLst/>
            <a:rect l="l" t="t" r="r" b="b"/>
            <a:pathLst>
              <a:path h="981710">
                <a:moveTo>
                  <a:pt x="0" y="98135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18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053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6926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67356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21264" y="97967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4" y="1895741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2481"/>
                </a:lnTo>
                <a:lnTo>
                  <a:pt x="3989591" y="1824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4" y="2065578"/>
            <a:ext cx="3989591" cy="506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3" y="2603029"/>
            <a:ext cx="101600" cy="1015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5286" y="2590330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793" y="2641130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939981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990781"/>
            <a:ext cx="50799" cy="612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109858"/>
            <a:ext cx="3989704" cy="544195"/>
          </a:xfrm>
          <a:custGeom>
            <a:avLst/>
            <a:gdLst/>
            <a:ahLst/>
            <a:cxnLst/>
            <a:rect l="l" t="t" r="r" b="b"/>
            <a:pathLst>
              <a:path w="3989704" h="544194">
                <a:moveTo>
                  <a:pt x="3989591" y="0"/>
                </a:moveTo>
                <a:lnTo>
                  <a:pt x="0" y="0"/>
                </a:lnTo>
                <a:lnTo>
                  <a:pt x="0" y="493172"/>
                </a:lnTo>
                <a:lnTo>
                  <a:pt x="4008" y="512896"/>
                </a:lnTo>
                <a:lnTo>
                  <a:pt x="14922" y="529049"/>
                </a:lnTo>
                <a:lnTo>
                  <a:pt x="31075" y="539963"/>
                </a:lnTo>
                <a:lnTo>
                  <a:pt x="50799" y="543971"/>
                </a:lnTo>
                <a:lnTo>
                  <a:pt x="3938791" y="543971"/>
                </a:lnTo>
                <a:lnTo>
                  <a:pt x="3958516" y="539963"/>
                </a:lnTo>
                <a:lnTo>
                  <a:pt x="3974669" y="529049"/>
                </a:lnTo>
                <a:lnTo>
                  <a:pt x="3985583" y="512896"/>
                </a:lnTo>
                <a:lnTo>
                  <a:pt x="3989591" y="493172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978082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64399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9653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786" y="19526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786" y="19399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786" y="192093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5948" y="243573"/>
            <a:ext cx="3992245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mkfifo()</a:t>
            </a:r>
            <a:r>
              <a:rPr sz="14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library function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30"/>
              </a:spcBef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mkfifo()</a:t>
            </a:r>
            <a:endParaRPr sz="1050" dirty="0">
              <a:latin typeface="Courier New"/>
              <a:cs typeface="Courier New"/>
            </a:endParaRPr>
          </a:p>
          <a:p>
            <a:pPr marL="213995" marR="183515">
              <a:lnSpc>
                <a:spcPct val="102699"/>
              </a:lnSpc>
              <a:spcBef>
                <a:spcPts val="245"/>
              </a:spcBef>
            </a:pPr>
            <a:r>
              <a:rPr sz="1050" b="1" spc="-5" dirty="0">
                <a:latin typeface="Arial"/>
                <a:cs typeface="Arial"/>
              </a:rPr>
              <a:t>Synopsis: </a:t>
            </a:r>
            <a:r>
              <a:rPr sz="1050" spc="-10" dirty="0">
                <a:latin typeface="Courier New"/>
                <a:cs typeface="Courier New"/>
              </a:rPr>
              <a:t>int mkfifo(const char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path, mode t  mode)</a:t>
            </a:r>
            <a:endParaRPr sz="1050" dirty="0">
              <a:latin typeface="Courier New"/>
              <a:cs typeface="Courier New"/>
            </a:endParaRPr>
          </a:p>
          <a:p>
            <a:pPr marL="213995" marR="114617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mkfifo() </a:t>
            </a:r>
            <a:r>
              <a:rPr sz="1050" spc="-5" dirty="0">
                <a:latin typeface="Arial"/>
                <a:cs typeface="Arial"/>
              </a:rPr>
              <a:t>returns 0 if OK, -1 </a:t>
            </a:r>
            <a:r>
              <a:rPr sz="1050" spc="-10" dirty="0">
                <a:latin typeface="Arial"/>
                <a:cs typeface="Arial"/>
              </a:rPr>
              <a:t>otherwise.  </a:t>
            </a:r>
            <a:r>
              <a:rPr sz="1050" spc="-5" dirty="0">
                <a:latin typeface="Arial"/>
                <a:cs typeface="Arial"/>
              </a:rPr>
              <a:t>Creating a FIFO is similar to creating a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file.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Example: </a:t>
            </a:r>
            <a:r>
              <a:rPr sz="1050" spc="-10" dirty="0">
                <a:latin typeface="Courier New"/>
                <a:cs typeface="Courier New"/>
              </a:rPr>
              <a:t>mkfifo("/tmp/channel.fif",</a:t>
            </a:r>
            <a:r>
              <a:rPr sz="1050" spc="15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0755);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270"/>
              </a:spcBef>
            </a:pPr>
            <a:r>
              <a:rPr sz="1050" spc="-10" dirty="0">
                <a:latin typeface="Courier New"/>
                <a:cs typeface="Courier New"/>
              </a:rPr>
              <a:t>mkfifo()</a:t>
            </a:r>
            <a:r>
              <a:rPr sz="1050" spc="-229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actually a library function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spc="-10" dirty="0">
                <a:latin typeface="Courier New"/>
                <a:cs typeface="Courier New"/>
              </a:rPr>
              <a:t>#include</a:t>
            </a:r>
            <a:endParaRPr sz="1050" dirty="0">
              <a:latin typeface="Courier New"/>
              <a:cs typeface="Courier New"/>
            </a:endParaRPr>
          </a:p>
          <a:p>
            <a:pPr marL="213995" marR="5080">
              <a:lnSpc>
                <a:spcPct val="102699"/>
              </a:lnSpc>
            </a:pPr>
            <a:r>
              <a:rPr sz="1050" spc="-10" dirty="0">
                <a:latin typeface="Courier New"/>
                <a:cs typeface="Courier New"/>
              </a:rPr>
              <a:t>&lt;sys/stat.h&gt;</a:t>
            </a:r>
            <a:r>
              <a:rPr sz="1050" spc="-10" dirty="0">
                <a:latin typeface="Arial"/>
                <a:cs typeface="Arial"/>
              </a:rPr>
              <a:t>) </a:t>
            </a:r>
            <a:r>
              <a:rPr sz="1050" spc="-5" dirty="0">
                <a:latin typeface="Arial"/>
                <a:cs typeface="Arial"/>
              </a:rPr>
              <a:t>that </a:t>
            </a:r>
            <a:r>
              <a:rPr sz="1050" spc="-20" dirty="0">
                <a:latin typeface="Arial"/>
                <a:cs typeface="Arial"/>
              </a:rPr>
              <a:t>invokes </a:t>
            </a:r>
            <a:r>
              <a:rPr sz="1050" spc="-5" dirty="0">
                <a:latin typeface="Arial"/>
                <a:cs typeface="Arial"/>
              </a:rPr>
              <a:t>the system call </a:t>
            </a:r>
            <a:r>
              <a:rPr sz="1050" spc="-5" dirty="0">
                <a:latin typeface="Courier New"/>
                <a:cs typeface="Courier New"/>
              </a:rPr>
              <a:t>mknod()</a:t>
            </a:r>
            <a:r>
              <a:rPr sz="1050" spc="-5" dirty="0">
                <a:latin typeface="Arial"/>
                <a:cs typeface="Arial"/>
              </a:rPr>
              <a:t>, used  to create special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files.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63878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0F2EC4BF-80E5-4893-B8DE-0337782810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289" y="63893"/>
            <a:ext cx="83566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FIFOs or Named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7627"/>
            <a:ext cx="112077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mkfifo()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library function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979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8715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64837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332344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319644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370444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698934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749734"/>
            <a:ext cx="50799" cy="5826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692797"/>
            <a:ext cx="3989704" cy="690880"/>
          </a:xfrm>
          <a:custGeom>
            <a:avLst/>
            <a:gdLst/>
            <a:ahLst/>
            <a:cxnLst/>
            <a:rect l="l" t="t" r="r" b="b"/>
            <a:pathLst>
              <a:path w="3989704" h="690880">
                <a:moveTo>
                  <a:pt x="3989591" y="0"/>
                </a:moveTo>
                <a:lnTo>
                  <a:pt x="0" y="0"/>
                </a:lnTo>
                <a:lnTo>
                  <a:pt x="0" y="639547"/>
                </a:lnTo>
                <a:lnTo>
                  <a:pt x="4008" y="659271"/>
                </a:lnTo>
                <a:lnTo>
                  <a:pt x="14922" y="675424"/>
                </a:lnTo>
                <a:lnTo>
                  <a:pt x="31075" y="686338"/>
                </a:lnTo>
                <a:lnTo>
                  <a:pt x="50799" y="690346"/>
                </a:lnTo>
                <a:lnTo>
                  <a:pt x="3938791" y="690346"/>
                </a:lnTo>
                <a:lnTo>
                  <a:pt x="3958516" y="686338"/>
                </a:lnTo>
                <a:lnTo>
                  <a:pt x="3974669" y="675424"/>
                </a:lnTo>
                <a:lnTo>
                  <a:pt x="3985583" y="659271"/>
                </a:lnTo>
                <a:lnTo>
                  <a:pt x="3989591" y="639547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737034"/>
            <a:ext cx="0" cy="614680"/>
          </a:xfrm>
          <a:custGeom>
            <a:avLst/>
            <a:gdLst/>
            <a:ahLst/>
            <a:cxnLst/>
            <a:rect l="l" t="t" r="r" b="b"/>
            <a:pathLst>
              <a:path h="614680">
                <a:moveTo>
                  <a:pt x="0" y="61435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7243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116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6989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67988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153507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3" y="2762630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286" y="2749931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793" y="2800731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585635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636435"/>
            <a:ext cx="50799" cy="11261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4" y="1579498"/>
            <a:ext cx="3989704" cy="1234440"/>
          </a:xfrm>
          <a:custGeom>
            <a:avLst/>
            <a:gdLst/>
            <a:ahLst/>
            <a:cxnLst/>
            <a:rect l="l" t="t" r="r" b="b"/>
            <a:pathLst>
              <a:path w="3989704" h="1234439">
                <a:moveTo>
                  <a:pt x="3989591" y="0"/>
                </a:moveTo>
                <a:lnTo>
                  <a:pt x="0" y="0"/>
                </a:lnTo>
                <a:lnTo>
                  <a:pt x="0" y="1183132"/>
                </a:lnTo>
                <a:lnTo>
                  <a:pt x="4008" y="1202857"/>
                </a:lnTo>
                <a:lnTo>
                  <a:pt x="14922" y="1219009"/>
                </a:lnTo>
                <a:lnTo>
                  <a:pt x="31075" y="1229923"/>
                </a:lnTo>
                <a:lnTo>
                  <a:pt x="50799" y="1233932"/>
                </a:lnTo>
                <a:lnTo>
                  <a:pt x="3938791" y="1233932"/>
                </a:lnTo>
                <a:lnTo>
                  <a:pt x="3958516" y="1229923"/>
                </a:lnTo>
                <a:lnTo>
                  <a:pt x="3974669" y="1219009"/>
                </a:lnTo>
                <a:lnTo>
                  <a:pt x="3985583" y="1202856"/>
                </a:lnTo>
                <a:lnTo>
                  <a:pt x="3989591" y="1183132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623735"/>
            <a:ext cx="0" cy="1158240"/>
          </a:xfrm>
          <a:custGeom>
            <a:avLst/>
            <a:gdLst/>
            <a:ahLst/>
            <a:cxnLst/>
            <a:rect l="l" t="t" r="r" b="b"/>
            <a:pathLst>
              <a:path h="1158239">
                <a:moveTo>
                  <a:pt x="0" y="115794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6110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5983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5856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56658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007" y="1627568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007" y="1799653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007" y="2143798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0368" y="222060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1007" y="248794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46907" y="256476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5948" y="243573"/>
            <a:ext cx="4089400" cy="264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FIFO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13995" marR="17145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Once </a:t>
            </a:r>
            <a:r>
              <a:rPr sz="1050" spc="-5" dirty="0">
                <a:latin typeface="Arial"/>
                <a:cs typeface="Arial"/>
              </a:rPr>
              <a:t>a FIFO has been created, it can be treated as a </a:t>
            </a:r>
            <a:r>
              <a:rPr sz="1050" spc="-10" dirty="0">
                <a:latin typeface="Arial"/>
                <a:cs typeface="Arial"/>
              </a:rPr>
              <a:t>file. </a:t>
            </a:r>
            <a:r>
              <a:rPr sz="1050" spc="-5" dirty="0">
                <a:latin typeface="Arial"/>
                <a:cs typeface="Arial"/>
              </a:rPr>
              <a:t>In  particular, the system calls </a:t>
            </a:r>
            <a:r>
              <a:rPr sz="1050" spc="-5" dirty="0">
                <a:latin typeface="Courier New"/>
                <a:cs typeface="Courier New"/>
              </a:rPr>
              <a:t>open()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5" dirty="0">
                <a:latin typeface="Courier New"/>
                <a:cs typeface="Courier New"/>
              </a:rPr>
              <a:t>close()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5" dirty="0">
                <a:latin typeface="Courier New"/>
                <a:cs typeface="Courier New"/>
              </a:rPr>
              <a:t>read()</a:t>
            </a:r>
            <a:r>
              <a:rPr sz="1050" spc="-5" dirty="0">
                <a:latin typeface="Arial"/>
                <a:cs typeface="Arial"/>
              </a:rPr>
              <a:t>,  </a:t>
            </a:r>
            <a:r>
              <a:rPr sz="1050" spc="-10" dirty="0">
                <a:latin typeface="Courier New"/>
                <a:cs typeface="Courier New"/>
              </a:rPr>
              <a:t>write()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5" dirty="0">
                <a:latin typeface="Courier New"/>
                <a:cs typeface="Courier New"/>
              </a:rPr>
              <a:t>unlink()</a:t>
            </a:r>
            <a:r>
              <a:rPr sz="1050" spc="-5" dirty="0">
                <a:latin typeface="Arial"/>
                <a:cs typeface="Arial"/>
              </a:rPr>
              <a:t>(to delete a file) can be used on a  </a:t>
            </a:r>
            <a:r>
              <a:rPr sz="1050" spc="-15" dirty="0">
                <a:latin typeface="Arial"/>
                <a:cs typeface="Arial"/>
              </a:rPr>
              <a:t>FIFO.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662305" marR="733425" indent="-171450">
              <a:lnSpc>
                <a:spcPct val="1026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050" spc="-75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create </a:t>
            </a:r>
            <a:r>
              <a:rPr sz="1050" spc="-5" dirty="0">
                <a:latin typeface="Arial"/>
                <a:cs typeface="Arial"/>
              </a:rPr>
              <a:t>a FIFO: use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mkfifo </a:t>
            </a:r>
            <a:r>
              <a:rPr sz="1050" spc="-5" dirty="0">
                <a:latin typeface="Arial"/>
                <a:cs typeface="Arial"/>
              </a:rPr>
              <a:t>library function.  </a:t>
            </a:r>
            <a:endParaRPr lang="en-US" sz="1050" spc="-5" dirty="0">
              <a:latin typeface="Arial"/>
              <a:cs typeface="Arial"/>
            </a:endParaRPr>
          </a:p>
          <a:p>
            <a:pPr marL="662305" marR="733425" indent="-171450">
              <a:lnSpc>
                <a:spcPct val="1026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050" spc="-75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remove </a:t>
            </a:r>
            <a:r>
              <a:rPr sz="1050" spc="-5" dirty="0">
                <a:latin typeface="Arial"/>
                <a:cs typeface="Arial"/>
              </a:rPr>
              <a:t>a FIFO: use unlink system call 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unlink</a:t>
            </a:r>
            <a:r>
              <a:rPr sz="1050" spc="-10" dirty="0">
                <a:latin typeface="Courier New"/>
                <a:cs typeface="Courier New"/>
              </a:rPr>
              <a:t>(fifoname)</a:t>
            </a:r>
            <a:endParaRPr sz="1050" dirty="0">
              <a:latin typeface="Courier New"/>
              <a:cs typeface="Courier New"/>
            </a:endParaRPr>
          </a:p>
          <a:p>
            <a:pPr marL="662305" marR="5080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75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read from a FIFO</a:t>
            </a:r>
            <a:r>
              <a:rPr sz="1050" spc="-5" dirty="0">
                <a:latin typeface="Arial"/>
                <a:cs typeface="Arial"/>
              </a:rPr>
              <a:t>: use </a:t>
            </a:r>
            <a:r>
              <a:rPr sz="1050" spc="-10" dirty="0">
                <a:latin typeface="Courier New"/>
                <a:cs typeface="Courier New"/>
              </a:rPr>
              <a:t>open(fifoname, O </a:t>
            </a:r>
            <a:r>
              <a:rPr sz="1050" spc="-5" dirty="0">
                <a:latin typeface="Courier New"/>
                <a:cs typeface="Courier New"/>
              </a:rPr>
              <a:t>RDONLY)</a:t>
            </a:r>
            <a:r>
              <a:rPr sz="1050" spc="-5" dirty="0">
                <a:latin typeface="Arial"/>
                <a:cs typeface="Arial"/>
              </a:rPr>
              <a:t>,  then use </a:t>
            </a:r>
            <a:r>
              <a:rPr sz="1050" spc="-10" dirty="0">
                <a:latin typeface="Courier New"/>
                <a:cs typeface="Courier New"/>
              </a:rPr>
              <a:t>read</a:t>
            </a:r>
            <a:r>
              <a:rPr sz="1050" spc="-35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system call.</a:t>
            </a:r>
            <a:endParaRPr sz="1050" dirty="0">
              <a:latin typeface="Arial"/>
              <a:cs typeface="Arial"/>
            </a:endParaRPr>
          </a:p>
          <a:p>
            <a:pPr marL="662305" marR="118110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75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Write to a FIFO</a:t>
            </a:r>
            <a:r>
              <a:rPr sz="1050" spc="-5" dirty="0">
                <a:latin typeface="Arial"/>
                <a:cs typeface="Arial"/>
              </a:rPr>
              <a:t>: use </a:t>
            </a:r>
            <a:r>
              <a:rPr sz="1050" spc="-10" dirty="0">
                <a:latin typeface="Courier New"/>
                <a:cs typeface="Courier New"/>
              </a:rPr>
              <a:t>open(fifoname, O </a:t>
            </a:r>
            <a:r>
              <a:rPr sz="1050" spc="-5" dirty="0">
                <a:latin typeface="Courier New"/>
                <a:cs typeface="Courier New"/>
              </a:rPr>
              <a:t>WRONLY)</a:t>
            </a:r>
            <a:r>
              <a:rPr sz="1050" spc="-5" dirty="0">
                <a:latin typeface="Arial"/>
                <a:cs typeface="Arial"/>
              </a:rPr>
              <a:t>,  then use </a:t>
            </a:r>
            <a:r>
              <a:rPr sz="1050" spc="-10" dirty="0">
                <a:latin typeface="Courier New"/>
                <a:cs typeface="Courier New"/>
              </a:rPr>
              <a:t>write</a:t>
            </a:r>
            <a:r>
              <a:rPr sz="1050" spc="-3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system call.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C11D3BC0-F7D6-4933-9EA7-7CA4695E04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289" y="63893"/>
            <a:ext cx="83566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FIFOs or Named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7627"/>
            <a:ext cx="112077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mkfifo()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library function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979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8715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648373"/>
            <a:ext cx="3989704" cy="194310"/>
          </a:xfrm>
          <a:custGeom>
            <a:avLst/>
            <a:gdLst/>
            <a:ahLst/>
            <a:cxnLst/>
            <a:rect l="l" t="t" r="r" b="b"/>
            <a:pathLst>
              <a:path w="3989704" h="194309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258"/>
                </a:lnTo>
                <a:lnTo>
                  <a:pt x="3989591" y="19425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829983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240154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2388844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2439644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692610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743410"/>
            <a:ext cx="50799" cy="16581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874263"/>
            <a:ext cx="3989704" cy="1578610"/>
          </a:xfrm>
          <a:custGeom>
            <a:avLst/>
            <a:gdLst/>
            <a:ahLst/>
            <a:cxnLst/>
            <a:rect l="l" t="t" r="r" b="b"/>
            <a:pathLst>
              <a:path w="3989704" h="1578610">
                <a:moveTo>
                  <a:pt x="3989591" y="0"/>
                </a:moveTo>
                <a:lnTo>
                  <a:pt x="0" y="0"/>
                </a:lnTo>
                <a:lnTo>
                  <a:pt x="0" y="1527281"/>
                </a:lnTo>
                <a:lnTo>
                  <a:pt x="4008" y="1547005"/>
                </a:lnTo>
                <a:lnTo>
                  <a:pt x="14922" y="1563158"/>
                </a:lnTo>
                <a:lnTo>
                  <a:pt x="31075" y="1574072"/>
                </a:lnTo>
                <a:lnTo>
                  <a:pt x="50799" y="1578081"/>
                </a:lnTo>
                <a:lnTo>
                  <a:pt x="3938791" y="1578080"/>
                </a:lnTo>
                <a:lnTo>
                  <a:pt x="3958516" y="1574072"/>
                </a:lnTo>
                <a:lnTo>
                  <a:pt x="3974669" y="1563158"/>
                </a:lnTo>
                <a:lnTo>
                  <a:pt x="3985583" y="1547005"/>
                </a:lnTo>
                <a:lnTo>
                  <a:pt x="3989591" y="1527281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73071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168988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180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053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6926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67356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922337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26648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1610639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1954784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007" y="2298941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4" y="2604274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2481"/>
                </a:lnTo>
                <a:lnTo>
                  <a:pt x="3989591" y="1824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4" y="2774099"/>
            <a:ext cx="3989591" cy="506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3" y="3141421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5286" y="3128721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793" y="3179521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2648507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786" y="2699307"/>
            <a:ext cx="50799" cy="4421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194" y="2818383"/>
            <a:ext cx="3989704" cy="374015"/>
          </a:xfrm>
          <a:custGeom>
            <a:avLst/>
            <a:gdLst/>
            <a:ahLst/>
            <a:cxnLst/>
            <a:rect l="l" t="t" r="r" b="b"/>
            <a:pathLst>
              <a:path w="3989704" h="374014">
                <a:moveTo>
                  <a:pt x="3989591" y="0"/>
                </a:moveTo>
                <a:lnTo>
                  <a:pt x="0" y="0"/>
                </a:lnTo>
                <a:lnTo>
                  <a:pt x="0" y="323037"/>
                </a:lnTo>
                <a:lnTo>
                  <a:pt x="4008" y="342762"/>
                </a:lnTo>
                <a:lnTo>
                  <a:pt x="14922" y="358914"/>
                </a:lnTo>
                <a:lnTo>
                  <a:pt x="31075" y="369829"/>
                </a:lnTo>
                <a:lnTo>
                  <a:pt x="50799" y="373837"/>
                </a:lnTo>
                <a:lnTo>
                  <a:pt x="3938791" y="373837"/>
                </a:lnTo>
                <a:lnTo>
                  <a:pt x="3958516" y="369828"/>
                </a:lnTo>
                <a:lnTo>
                  <a:pt x="3974669" y="358914"/>
                </a:lnTo>
                <a:lnTo>
                  <a:pt x="3985583" y="342762"/>
                </a:lnTo>
                <a:lnTo>
                  <a:pt x="3989591" y="323037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786" y="2686607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47386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786" y="26739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786" y="26612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786" y="26485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786" y="262945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1508" y="3114446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5948" y="243573"/>
            <a:ext cx="4114800" cy="3198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FIFO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default, 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have:</a:t>
            </a:r>
            <a:endParaRPr sz="1050" dirty="0">
              <a:latin typeface="Arial"/>
              <a:cs typeface="Arial"/>
            </a:endParaRPr>
          </a:p>
          <a:p>
            <a:pPr marL="662305" marR="146685" indent="-171450">
              <a:lnSpc>
                <a:spcPct val="1026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050" spc="-5" dirty="0">
                <a:latin typeface="Arial"/>
                <a:cs typeface="Arial"/>
              </a:rPr>
              <a:t>Calling </a:t>
            </a:r>
            <a:r>
              <a:rPr sz="1050" spc="-10" dirty="0">
                <a:latin typeface="Courier New"/>
                <a:cs typeface="Courier New"/>
              </a:rPr>
              <a:t>open()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read-only </a:t>
            </a:r>
            <a:r>
              <a:rPr sz="1050" spc="-15" dirty="0">
                <a:latin typeface="Arial"/>
                <a:cs typeface="Arial"/>
              </a:rPr>
              <a:t>blocks </a:t>
            </a:r>
            <a:r>
              <a:rPr sz="1050" spc="-5" dirty="0">
                <a:latin typeface="Arial"/>
                <a:cs typeface="Arial"/>
              </a:rPr>
              <a:t>the caller until </a:t>
            </a:r>
            <a:r>
              <a:rPr sz="1050" spc="-10" dirty="0">
                <a:latin typeface="Arial"/>
                <a:cs typeface="Arial"/>
              </a:rPr>
              <a:t>some  </a:t>
            </a:r>
            <a:r>
              <a:rPr sz="1050" spc="-5" dirty="0">
                <a:latin typeface="Arial"/>
                <a:cs typeface="Arial"/>
              </a:rPr>
              <a:t>other process opens the FIFO </a:t>
            </a:r>
            <a:r>
              <a:rPr sz="1050" spc="-15" dirty="0">
                <a:latin typeface="Arial"/>
                <a:cs typeface="Arial"/>
              </a:rPr>
              <a:t>for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writing.</a:t>
            </a:r>
            <a:endParaRPr sz="1050" dirty="0">
              <a:latin typeface="Arial"/>
              <a:cs typeface="Arial"/>
            </a:endParaRPr>
          </a:p>
          <a:p>
            <a:pPr marL="662305" marR="129539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5" dirty="0">
                <a:latin typeface="Arial"/>
                <a:cs typeface="Arial"/>
              </a:rPr>
              <a:t>Calling </a:t>
            </a:r>
            <a:r>
              <a:rPr sz="1050" spc="-10" dirty="0">
                <a:latin typeface="Courier New"/>
                <a:cs typeface="Courier New"/>
              </a:rPr>
              <a:t>open()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write-only </a:t>
            </a:r>
            <a:r>
              <a:rPr sz="1050" spc="-15" dirty="0">
                <a:latin typeface="Arial"/>
                <a:cs typeface="Arial"/>
              </a:rPr>
              <a:t>blocks </a:t>
            </a:r>
            <a:r>
              <a:rPr sz="1050" spc="-5" dirty="0">
                <a:latin typeface="Arial"/>
                <a:cs typeface="Arial"/>
              </a:rPr>
              <a:t>the caller until </a:t>
            </a:r>
            <a:r>
              <a:rPr sz="1050" spc="-10" dirty="0">
                <a:latin typeface="Arial"/>
                <a:cs typeface="Arial"/>
              </a:rPr>
              <a:t>some  </a:t>
            </a:r>
            <a:r>
              <a:rPr sz="1050" spc="-5" dirty="0">
                <a:latin typeface="Arial"/>
                <a:cs typeface="Arial"/>
              </a:rPr>
              <a:t>other process opens the FIFO </a:t>
            </a:r>
            <a:r>
              <a:rPr sz="1050" spc="-15" dirty="0">
                <a:latin typeface="Arial"/>
                <a:cs typeface="Arial"/>
              </a:rPr>
              <a:t>for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reading.</a:t>
            </a:r>
            <a:endParaRPr sz="1050" dirty="0">
              <a:latin typeface="Arial"/>
              <a:cs typeface="Arial"/>
            </a:endParaRPr>
          </a:p>
          <a:p>
            <a:pPr marL="662305" marR="125095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5" dirty="0">
                <a:latin typeface="Arial"/>
                <a:cs typeface="Arial"/>
              </a:rPr>
              <a:t>If a process writes to a FIFO that no process has opened 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reading, the signal </a:t>
            </a:r>
            <a:r>
              <a:rPr sz="1050" b="1" spc="-10" dirty="0">
                <a:highlight>
                  <a:srgbClr val="FFFF00"/>
                </a:highlight>
                <a:latin typeface="Courier New"/>
                <a:cs typeface="Courier New"/>
              </a:rPr>
              <a:t>SIGPIPE</a:t>
            </a:r>
            <a:r>
              <a:rPr sz="1050" spc="-2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will be </a:t>
            </a:r>
            <a:r>
              <a:rPr sz="1050" spc="-10" dirty="0">
                <a:latin typeface="Arial"/>
                <a:cs typeface="Arial"/>
              </a:rPr>
              <a:t>generated.</a:t>
            </a:r>
            <a:endParaRPr sz="1050" dirty="0">
              <a:latin typeface="Arial"/>
              <a:cs typeface="Arial"/>
            </a:endParaRPr>
          </a:p>
          <a:p>
            <a:pPr marL="662305" marR="481965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the last writer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 FIFO closes the </a:t>
            </a:r>
            <a:r>
              <a:rPr sz="1050" spc="-15" dirty="0">
                <a:latin typeface="Arial"/>
                <a:cs typeface="Arial"/>
              </a:rPr>
              <a:t>FIFO, </a:t>
            </a:r>
            <a:r>
              <a:rPr sz="1050" spc="-5" dirty="0">
                <a:latin typeface="Arial"/>
                <a:cs typeface="Arial"/>
              </a:rPr>
              <a:t>an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end-of-file</a:t>
            </a:r>
            <a:r>
              <a:rPr sz="1050" spc="-5" dirty="0">
                <a:latin typeface="Arial"/>
                <a:cs typeface="Arial"/>
              </a:rPr>
              <a:t> will be </a:t>
            </a:r>
            <a:r>
              <a:rPr sz="1050" spc="-10" dirty="0">
                <a:latin typeface="Arial"/>
                <a:cs typeface="Arial"/>
              </a:rPr>
              <a:t>generated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reader.</a:t>
            </a:r>
            <a:endParaRPr sz="1050" dirty="0">
              <a:latin typeface="Arial"/>
              <a:cs typeface="Arial"/>
            </a:endParaRPr>
          </a:p>
          <a:p>
            <a:pPr marL="662305" indent="-1714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050" spc="-15" dirty="0">
                <a:latin typeface="Arial"/>
                <a:cs typeface="Arial"/>
              </a:rPr>
              <a:t>Like </a:t>
            </a:r>
            <a:r>
              <a:rPr sz="1050" spc="-10" dirty="0">
                <a:latin typeface="Arial"/>
                <a:cs typeface="Arial"/>
              </a:rPr>
              <a:t>pipes, </a:t>
            </a:r>
            <a:r>
              <a:rPr sz="1050" spc="-5" dirty="0">
                <a:latin typeface="Arial"/>
                <a:cs typeface="Arial"/>
              </a:rPr>
              <a:t>FIFOS are </a:t>
            </a:r>
            <a:r>
              <a:rPr sz="1050" spc="-15" dirty="0">
                <a:latin typeface="Arial"/>
                <a:cs typeface="Arial"/>
              </a:rPr>
              <a:t>one-way </a:t>
            </a:r>
            <a:r>
              <a:rPr sz="1050" spc="-10" dirty="0">
                <a:latin typeface="Arial"/>
                <a:cs typeface="Arial"/>
              </a:rPr>
              <a:t>communication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channels.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270"/>
              </a:spcBef>
            </a:pPr>
            <a:endParaRPr lang="en-US" sz="1050" spc="-5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270"/>
              </a:spcBef>
            </a:pPr>
            <a:r>
              <a:rPr sz="1050" spc="-5" dirty="0" smtClean="0">
                <a:latin typeface="Arial"/>
                <a:cs typeface="Arial"/>
              </a:rPr>
              <a:t>In </a:t>
            </a:r>
            <a:r>
              <a:rPr sz="1050" spc="-5" dirty="0">
                <a:latin typeface="Arial"/>
                <a:cs typeface="Arial"/>
              </a:rPr>
              <a:t>case of </a:t>
            </a:r>
            <a:r>
              <a:rPr sz="1050" spc="-10" dirty="0">
                <a:latin typeface="Arial"/>
                <a:cs typeface="Arial"/>
              </a:rPr>
              <a:t>multiple </a:t>
            </a:r>
            <a:r>
              <a:rPr sz="1050" spc="-5" dirty="0">
                <a:latin typeface="Arial"/>
                <a:cs typeface="Arial"/>
              </a:rPr>
              <a:t>processes writing to the </a:t>
            </a:r>
            <a:r>
              <a:rPr sz="1050" spc="-10" dirty="0">
                <a:latin typeface="Arial"/>
                <a:cs typeface="Arial"/>
              </a:rPr>
              <a:t>same pipe,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write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of up to </a:t>
            </a:r>
            <a:r>
              <a:rPr sz="1050" spc="-10" dirty="0">
                <a:latin typeface="Courier New"/>
                <a:cs typeface="Courier New"/>
              </a:rPr>
              <a:t>PIPE</a:t>
            </a:r>
            <a:r>
              <a:rPr lang="en-US" sz="1050" spc="-10" dirty="0">
                <a:latin typeface="Courier New"/>
                <a:cs typeface="Courier New"/>
              </a:rPr>
              <a:t>_</a:t>
            </a:r>
            <a:r>
              <a:rPr sz="1050" spc="-10" dirty="0">
                <a:latin typeface="Courier New"/>
                <a:cs typeface="Courier New"/>
              </a:rPr>
              <a:t>BUF</a:t>
            </a:r>
            <a:r>
              <a:rPr sz="1050" spc="-43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Arial"/>
                <a:cs typeface="Arial"/>
              </a:rPr>
              <a:t>bytes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10" dirty="0">
                <a:latin typeface="Arial"/>
                <a:cs typeface="Arial"/>
              </a:rPr>
              <a:t>guaranteed </a:t>
            </a:r>
            <a:r>
              <a:rPr sz="1050" spc="-5" dirty="0">
                <a:latin typeface="Arial"/>
                <a:cs typeface="Arial"/>
              </a:rPr>
              <a:t>to be atomic.</a:t>
            </a:r>
            <a:endParaRPr lang="en-US" sz="1050" spc="-5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endParaRPr lang="en-US" sz="1050" spc="-5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1C916AC6-C52E-478B-9A97-613B14BB9B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289" y="63893"/>
            <a:ext cx="83566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FIFOs or Named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7627"/>
            <a:ext cx="112077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mkfifo()</a:t>
            </a:r>
            <a:r>
              <a:rPr sz="600" spc="-19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library function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979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243573"/>
            <a:ext cx="8864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715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143621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1975764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1963064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2013864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486788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1537588"/>
            <a:ext cx="50799" cy="438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480652"/>
            <a:ext cx="3989704" cy="546100"/>
          </a:xfrm>
          <a:custGeom>
            <a:avLst/>
            <a:gdLst/>
            <a:ahLst/>
            <a:cxnLst/>
            <a:rect l="l" t="t" r="r" b="b"/>
            <a:pathLst>
              <a:path w="3989704" h="546100">
                <a:moveTo>
                  <a:pt x="3989591" y="0"/>
                </a:moveTo>
                <a:lnTo>
                  <a:pt x="0" y="0"/>
                </a:lnTo>
                <a:lnTo>
                  <a:pt x="0" y="495112"/>
                </a:lnTo>
                <a:lnTo>
                  <a:pt x="4008" y="514836"/>
                </a:lnTo>
                <a:lnTo>
                  <a:pt x="14922" y="530989"/>
                </a:lnTo>
                <a:lnTo>
                  <a:pt x="31075" y="541903"/>
                </a:lnTo>
                <a:lnTo>
                  <a:pt x="50799" y="545911"/>
                </a:lnTo>
                <a:lnTo>
                  <a:pt x="3938791" y="545911"/>
                </a:lnTo>
                <a:lnTo>
                  <a:pt x="3958516" y="541903"/>
                </a:lnTo>
                <a:lnTo>
                  <a:pt x="3974669" y="530989"/>
                </a:lnTo>
                <a:lnTo>
                  <a:pt x="3985583" y="514836"/>
                </a:lnTo>
                <a:lnTo>
                  <a:pt x="3989591" y="495112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524889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46992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512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4994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4867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146773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1463101"/>
            <a:ext cx="3585845" cy="497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goal of the </a:t>
            </a:r>
            <a:r>
              <a:rPr sz="1050" spc="-10" dirty="0">
                <a:latin typeface="Arial"/>
                <a:cs typeface="Arial"/>
              </a:rPr>
              <a:t>following example (example </a:t>
            </a:r>
            <a:r>
              <a:rPr sz="1050" spc="-5" dirty="0">
                <a:latin typeface="Arial"/>
                <a:cs typeface="Arial"/>
              </a:rPr>
              <a:t>5) is to write a  client/server application where a server accepts data from  clients using the FIFO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lang="en-US" sz="1050" spc="-5" dirty="0">
                <a:latin typeface="Courier New"/>
                <a:cs typeface="Courier New"/>
              </a:rPr>
              <a:t>~/</a:t>
            </a:r>
            <a:r>
              <a:rPr lang="en-US" sz="1050" spc="-5" dirty="0" err="1">
                <a:latin typeface="Courier New"/>
                <a:cs typeface="Courier New"/>
              </a:rPr>
              <a:t>my</a:t>
            </a:r>
            <a:r>
              <a:rPr sz="1050" spc="-5" dirty="0" err="1">
                <a:latin typeface="Courier New"/>
                <a:cs typeface="Courier New"/>
              </a:rPr>
              <a:t>server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53384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B0D0DAB-0B43-4F30-AD00-B96441A6C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289" y="63893"/>
            <a:ext cx="83566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FIFOs or Named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7627"/>
            <a:ext cx="112077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mkfifo()</a:t>
            </a:r>
            <a:r>
              <a:rPr sz="600" spc="-19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library function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979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243573"/>
            <a:ext cx="423862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5: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client/server application...(Server</a:t>
            </a:r>
            <a:r>
              <a:rPr sz="14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part)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715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1982" y="919060"/>
            <a:ext cx="3786556" cy="229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#include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&lt;fcntl.h&gt;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#include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&lt;stdio.h&gt;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#include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&lt;unistd.h&gt;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#include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&lt;stdlib.h&gt;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#include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&lt;sys/stat.h&gt;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// This is the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server</a:t>
            </a:r>
            <a:r>
              <a:rPr lang="en-US" sz="700" spc="-5" dirty="0">
                <a:latin typeface="Courier New"/>
                <a:cs typeface="Courier New"/>
              </a:rPr>
              <a:t> , </a:t>
            </a:r>
            <a:r>
              <a:rPr lang="en-US" sz="700" b="1" spc="-5" dirty="0" err="1">
                <a:latin typeface="Courier New"/>
                <a:cs typeface="Courier New"/>
              </a:rPr>
              <a:t>server.c</a:t>
            </a:r>
            <a:endParaRPr sz="700" b="1" dirty="0">
              <a:latin typeface="Courier New"/>
              <a:cs typeface="Courier New"/>
            </a:endParaRPr>
          </a:p>
          <a:p>
            <a:pPr marL="436880" marR="1330325" indent="-424815">
              <a:lnSpc>
                <a:spcPct val="102899"/>
              </a:lnSpc>
            </a:pPr>
            <a:r>
              <a:rPr sz="700" spc="-5" dirty="0">
                <a:latin typeface="Courier New"/>
                <a:cs typeface="Courier New"/>
              </a:rPr>
              <a:t>int main(int argc, char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1050" spc="-7" baseline="-7936" dirty="0">
                <a:latin typeface="Courier New"/>
                <a:cs typeface="Courier New"/>
              </a:rPr>
              <a:t>*</a:t>
            </a:r>
            <a:r>
              <a:rPr sz="700" spc="-5" dirty="0">
                <a:latin typeface="Courier New"/>
                <a:cs typeface="Courier New"/>
              </a:rPr>
              <a:t>argv[]){  int</a:t>
            </a:r>
            <a:r>
              <a:rPr sz="700" spc="-9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fd;</a:t>
            </a:r>
            <a:endParaRPr sz="700" dirty="0">
              <a:latin typeface="Courier New"/>
              <a:cs typeface="Courier New"/>
            </a:endParaRPr>
          </a:p>
          <a:p>
            <a:pPr marL="43688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char</a:t>
            </a:r>
            <a:r>
              <a:rPr sz="700" spc="-9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ch;</a:t>
            </a:r>
            <a:endParaRPr sz="700" dirty="0">
              <a:latin typeface="Courier New"/>
              <a:cs typeface="Courier New"/>
            </a:endParaRPr>
          </a:p>
          <a:p>
            <a:pPr marL="436880" marR="111125">
              <a:lnSpc>
                <a:spcPct val="102899"/>
              </a:lnSpc>
            </a:pPr>
            <a:r>
              <a:rPr sz="700" spc="-5" dirty="0">
                <a:latin typeface="Courier New"/>
                <a:cs typeface="Courier New"/>
              </a:rPr>
              <a:t>unlink("/tmp/server"); // delete it if it exists  </a:t>
            </a:r>
            <a:endParaRPr lang="en-US" sz="700" spc="-5" dirty="0" smtClean="0">
              <a:latin typeface="Courier New"/>
              <a:cs typeface="Courier New"/>
            </a:endParaRPr>
          </a:p>
          <a:p>
            <a:pPr marL="436880" marR="111125">
              <a:lnSpc>
                <a:spcPct val="102899"/>
              </a:lnSpc>
            </a:pPr>
            <a:r>
              <a:rPr sz="700" spc="-5" dirty="0" smtClean="0">
                <a:latin typeface="Courier New"/>
                <a:cs typeface="Courier New"/>
              </a:rPr>
              <a:t>if(</a:t>
            </a:r>
            <a:r>
              <a:rPr sz="700" spc="-5" dirty="0" err="1" smtClean="0">
                <a:latin typeface="Courier New"/>
                <a:cs typeface="Courier New"/>
              </a:rPr>
              <a:t>mkfifo</a:t>
            </a:r>
            <a:r>
              <a:rPr sz="700" spc="-5" dirty="0">
                <a:latin typeface="Courier New"/>
                <a:cs typeface="Courier New"/>
              </a:rPr>
              <a:t>("/tmp/server",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0777)!=0)</a:t>
            </a:r>
            <a:endParaRPr sz="700" dirty="0">
              <a:latin typeface="Courier New"/>
              <a:cs typeface="Courier New"/>
            </a:endParaRPr>
          </a:p>
          <a:p>
            <a:pPr marL="64897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exit(1);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while(1){</a:t>
            </a:r>
            <a:endParaRPr sz="700" dirty="0">
              <a:latin typeface="Courier New"/>
              <a:cs typeface="Courier New"/>
            </a:endParaRPr>
          </a:p>
          <a:p>
            <a:pPr marL="861060" marR="5080">
              <a:lnSpc>
                <a:spcPct val="102899"/>
              </a:lnSpc>
            </a:pPr>
            <a:r>
              <a:rPr sz="700" spc="-5" dirty="0">
                <a:latin typeface="Courier New"/>
                <a:cs typeface="Courier New"/>
              </a:rPr>
              <a:t>fprintf(stderr, "Waiting for a client\n");  </a:t>
            </a:r>
            <a:endParaRPr lang="en-US" sz="700" spc="-5" dirty="0" smtClean="0">
              <a:latin typeface="Courier New"/>
              <a:cs typeface="Courier New"/>
            </a:endParaRPr>
          </a:p>
          <a:p>
            <a:pPr marL="861060" marR="5080">
              <a:lnSpc>
                <a:spcPct val="102899"/>
              </a:lnSpc>
            </a:pPr>
            <a:r>
              <a:rPr sz="700" spc="-5" dirty="0" err="1" smtClean="0">
                <a:latin typeface="Courier New"/>
                <a:cs typeface="Courier New"/>
              </a:rPr>
              <a:t>fd</a:t>
            </a:r>
            <a:r>
              <a:rPr sz="700" spc="-5" dirty="0" smtClean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= open("/tmp/server", O_RDONLY);  </a:t>
            </a:r>
            <a:endParaRPr lang="en-US" sz="700" spc="-5" dirty="0" smtClean="0">
              <a:latin typeface="Courier New"/>
              <a:cs typeface="Courier New"/>
            </a:endParaRPr>
          </a:p>
          <a:p>
            <a:pPr marL="861060" marR="5080">
              <a:lnSpc>
                <a:spcPct val="102899"/>
              </a:lnSpc>
            </a:pPr>
            <a:r>
              <a:rPr sz="700" spc="-5" dirty="0" err="1" smtClean="0">
                <a:latin typeface="Courier New"/>
                <a:cs typeface="Courier New"/>
              </a:rPr>
              <a:t>fprintf</a:t>
            </a:r>
            <a:r>
              <a:rPr sz="700" spc="-5" dirty="0" smtClean="0">
                <a:latin typeface="Courier New"/>
                <a:cs typeface="Courier New"/>
              </a:rPr>
              <a:t>(</a:t>
            </a:r>
            <a:r>
              <a:rPr sz="700" spc="-5" dirty="0" err="1" smtClean="0">
                <a:latin typeface="Courier New"/>
                <a:cs typeface="Courier New"/>
              </a:rPr>
              <a:t>stderr</a:t>
            </a:r>
            <a:r>
              <a:rPr sz="700" spc="-5" dirty="0">
                <a:latin typeface="Courier New"/>
                <a:cs typeface="Courier New"/>
              </a:rPr>
              <a:t>, "Got a client: ");  </a:t>
            </a:r>
            <a:endParaRPr lang="en-US" sz="700" spc="-5" dirty="0" smtClean="0">
              <a:latin typeface="Courier New"/>
              <a:cs typeface="Courier New"/>
            </a:endParaRPr>
          </a:p>
          <a:p>
            <a:pPr marL="861060" marR="5080">
              <a:lnSpc>
                <a:spcPct val="102899"/>
              </a:lnSpc>
            </a:pPr>
            <a:r>
              <a:rPr sz="700" spc="-5" dirty="0" smtClean="0">
                <a:latin typeface="Courier New"/>
                <a:cs typeface="Courier New"/>
              </a:rPr>
              <a:t>while(read(</a:t>
            </a:r>
            <a:r>
              <a:rPr sz="700" spc="-5" dirty="0" err="1" smtClean="0">
                <a:latin typeface="Courier New"/>
                <a:cs typeface="Courier New"/>
              </a:rPr>
              <a:t>fd</a:t>
            </a:r>
            <a:r>
              <a:rPr sz="700" spc="-5" dirty="0">
                <a:latin typeface="Courier New"/>
                <a:cs typeface="Courier New"/>
              </a:rPr>
              <a:t>, &amp;ch, 1) ==</a:t>
            </a:r>
            <a:r>
              <a:rPr sz="700" spc="-5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1)</a:t>
            </a:r>
            <a:endParaRPr sz="700" dirty="0">
              <a:latin typeface="Courier New"/>
              <a:cs typeface="Courier New"/>
            </a:endParaRPr>
          </a:p>
          <a:p>
            <a:pPr marL="128524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fprintf(stderr, "%c",</a:t>
            </a:r>
            <a:r>
              <a:rPr sz="700" spc="-5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ch);</a:t>
            </a:r>
            <a:endParaRPr sz="700" dirty="0">
              <a:latin typeface="Courier New"/>
              <a:cs typeface="Courier New"/>
            </a:endParaRPr>
          </a:p>
          <a:p>
            <a:pPr marR="2165985" algn="ctr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EE33A-DAD0-4347-8EC9-A78510EB0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289" y="63893"/>
            <a:ext cx="83566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FIFOs or Named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242570"/>
          </a:xfrm>
          <a:custGeom>
            <a:avLst/>
            <a:gdLst/>
            <a:ahLst/>
            <a:cxnLst/>
            <a:rect l="l" t="t" r="r" b="b"/>
            <a:pathLst>
              <a:path w="2304415" h="242570">
                <a:moveTo>
                  <a:pt x="0" y="242315"/>
                </a:moveTo>
                <a:lnTo>
                  <a:pt x="2303995" y="242315"/>
                </a:lnTo>
                <a:lnTo>
                  <a:pt x="230399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7627"/>
            <a:ext cx="112077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mkfifo()</a:t>
            </a:r>
            <a:r>
              <a:rPr sz="600" spc="-19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library function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78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9790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243573"/>
            <a:ext cx="416687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5: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client/server application...(Client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part)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715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691690"/>
            <a:ext cx="3500754" cy="252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b="1" spc="15" dirty="0">
                <a:latin typeface="Courier New"/>
                <a:cs typeface="Courier New"/>
              </a:rPr>
              <a:t>//</a:t>
            </a:r>
            <a:r>
              <a:rPr lang="en-US" sz="800" b="1" spc="15" dirty="0" err="1">
                <a:latin typeface="Courier New"/>
                <a:cs typeface="Courier New"/>
              </a:rPr>
              <a:t>client.c</a:t>
            </a:r>
            <a:endParaRPr lang="en-US" sz="800" b="1" spc="1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#include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&lt;fcntl.h&gt;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00" spc="15" dirty="0">
                <a:latin typeface="Courier New"/>
                <a:cs typeface="Courier New"/>
              </a:rPr>
              <a:t>#include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&lt;stdio.h&gt;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00" spc="15" dirty="0">
                <a:latin typeface="Courier New"/>
                <a:cs typeface="Courier New"/>
              </a:rPr>
              <a:t>#include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&lt;unistd.h&gt;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00" spc="15" dirty="0">
                <a:latin typeface="Courier New"/>
                <a:cs typeface="Courier New"/>
              </a:rPr>
              <a:t>#include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&lt;stdlib.h&gt;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00" spc="15" dirty="0">
                <a:latin typeface="Courier New"/>
                <a:cs typeface="Courier New"/>
              </a:rPr>
              <a:t>#include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&lt;sys/stat.h&gt;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517525" marR="1394460" indent="-505459">
              <a:lnSpc>
                <a:spcPct val="107300"/>
              </a:lnSpc>
            </a:pPr>
            <a:r>
              <a:rPr sz="800" spc="15" dirty="0">
                <a:latin typeface="Courier New"/>
                <a:cs typeface="Courier New"/>
              </a:rPr>
              <a:t>int main(int argc, char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1200" spc="22" baseline="-10416" dirty="0">
                <a:latin typeface="Courier New"/>
                <a:cs typeface="Courier New"/>
              </a:rPr>
              <a:t>*</a:t>
            </a:r>
            <a:r>
              <a:rPr sz="800" spc="15" dirty="0">
                <a:latin typeface="Courier New"/>
                <a:cs typeface="Courier New"/>
              </a:rPr>
              <a:t>argv[]){  int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fd;</a:t>
            </a:r>
            <a:endParaRPr sz="800" dirty="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65"/>
              </a:spcBef>
            </a:pPr>
            <a:r>
              <a:rPr sz="800" spc="15" dirty="0">
                <a:latin typeface="Courier New"/>
                <a:cs typeface="Courier New"/>
              </a:rPr>
              <a:t>char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ch;</a:t>
            </a:r>
            <a:endParaRPr sz="800" dirty="0">
              <a:latin typeface="Courier New"/>
              <a:cs typeface="Courier New"/>
            </a:endParaRPr>
          </a:p>
          <a:p>
            <a:pPr marL="1022985" marR="5080" indent="-505459">
              <a:lnSpc>
                <a:spcPct val="107300"/>
              </a:lnSpc>
            </a:pPr>
            <a:r>
              <a:rPr sz="800" spc="15" dirty="0">
                <a:latin typeface="Courier New"/>
                <a:cs typeface="Courier New"/>
              </a:rPr>
              <a:t>while((fd=open("/tmp/server", O_WRONLY))==-1){  fprintf(stderr, "trying to connect\n");  sleep(1);</a:t>
            </a:r>
            <a:endParaRPr sz="800" dirty="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70"/>
              </a:spcBef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 marL="517525" marR="5080">
              <a:lnSpc>
                <a:spcPct val="107300"/>
              </a:lnSpc>
            </a:pPr>
            <a:r>
              <a:rPr sz="800" spc="15" dirty="0">
                <a:latin typeface="Courier New"/>
                <a:cs typeface="Courier New"/>
              </a:rPr>
              <a:t>printf("Connected: type in data to be sent\n");  while((ch=getchar()) != -1) // -1 is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CTRL-D</a:t>
            </a:r>
            <a:endParaRPr sz="800" dirty="0">
              <a:latin typeface="Courier New"/>
              <a:cs typeface="Courier New"/>
            </a:endParaRPr>
          </a:p>
          <a:p>
            <a:pPr marL="517525" marR="1331595" indent="504825">
              <a:lnSpc>
                <a:spcPct val="107300"/>
              </a:lnSpc>
            </a:pPr>
            <a:r>
              <a:rPr sz="800" spc="15" dirty="0">
                <a:latin typeface="Courier New"/>
                <a:cs typeface="Courier New"/>
              </a:rPr>
              <a:t>write(fd, &amp;ch,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1);  close(fd);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II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AB4204-9CDC-4CBA-9B06-E06D0576F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1210</Words>
  <Application>Microsoft Office PowerPoint</Application>
  <PresentationFormat>Custom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Office Theme</vt:lpstr>
      <vt:lpstr>COMP-2560 System Programming:  Pipes II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6</vt:lpstr>
      <vt:lpstr>Example 6: a client/server application...(Server part)</vt:lpstr>
      <vt:lpstr>void child(pid_t pid){ char fifoName[100];  char newline = '\n';  int fd, i;</vt:lpstr>
      <vt:lpstr>Example 6: a client/server application...(Client part)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Pipes II</dc:title>
  <dc:subject>Pipes II</dc:subject>
  <dc:creator>by Dr. B. Boufama</dc:creator>
  <cp:lastModifiedBy>Abedalrhman Alkhateeb</cp:lastModifiedBy>
  <cp:revision>35</cp:revision>
  <dcterms:created xsi:type="dcterms:W3CDTF">2019-09-06T21:29:57Z</dcterms:created>
  <dcterms:modified xsi:type="dcterms:W3CDTF">2021-03-16T22:53:56Z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2006-11-12T00:00:00Z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2006-11-12T00:00:00Z</vt:filetime>
  </property>
</Properties>
</file>