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F2A8-6104-435A-9A2E-42FEB9BA29A9}" type="datetimeFigureOut">
              <a:rPr lang="en-CA" smtClean="0"/>
              <a:t>2021-03-20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45BA-2442-45C3-A3C3-51EF7710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69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743" y="803839"/>
            <a:ext cx="2772613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587068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29424" y="3325810"/>
            <a:ext cx="127952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9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4150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30571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293012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343812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792065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842865"/>
            <a:ext cx="50799" cy="462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785929"/>
            <a:ext cx="3989704" cy="570865"/>
          </a:xfrm>
          <a:custGeom>
            <a:avLst/>
            <a:gdLst/>
            <a:ahLst/>
            <a:cxnLst/>
            <a:rect l="l" t="t" r="r" b="b"/>
            <a:pathLst>
              <a:path w="3989704" h="570865">
                <a:moveTo>
                  <a:pt x="3989591" y="0"/>
                </a:moveTo>
                <a:lnTo>
                  <a:pt x="0" y="0"/>
                </a:lnTo>
                <a:lnTo>
                  <a:pt x="0" y="519783"/>
                </a:lnTo>
                <a:lnTo>
                  <a:pt x="4008" y="539507"/>
                </a:lnTo>
                <a:lnTo>
                  <a:pt x="14922" y="555660"/>
                </a:lnTo>
                <a:lnTo>
                  <a:pt x="31075" y="566574"/>
                </a:lnTo>
                <a:lnTo>
                  <a:pt x="50799" y="570583"/>
                </a:lnTo>
                <a:lnTo>
                  <a:pt x="3938791" y="570582"/>
                </a:lnTo>
                <a:lnTo>
                  <a:pt x="3958516" y="566574"/>
                </a:lnTo>
                <a:lnTo>
                  <a:pt x="3974669" y="555660"/>
                </a:lnTo>
                <a:lnTo>
                  <a:pt x="3985583" y="539507"/>
                </a:lnTo>
                <a:lnTo>
                  <a:pt x="3989591" y="519783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30166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4945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174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047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7920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77301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9451" y="803839"/>
            <a:ext cx="3670128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3830" algn="l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 Programming:  </a:t>
            </a:r>
            <a:r>
              <a:rPr lang="en-US" spc="15" dirty="0"/>
              <a:t>   </a:t>
            </a:r>
            <a:br>
              <a:rPr lang="en-US" spc="15" dirty="0"/>
            </a:br>
            <a:r>
              <a:rPr lang="en-US" spc="15" dirty="0"/>
              <a:t>     </a:t>
            </a:r>
            <a:r>
              <a:rPr spc="15" dirty="0"/>
              <a:t>Introduction </a:t>
            </a:r>
            <a:r>
              <a:rPr spc="10" dirty="0"/>
              <a:t>to </a:t>
            </a:r>
            <a:r>
              <a:rPr spc="15" dirty="0"/>
              <a:t>computer</a:t>
            </a:r>
            <a:r>
              <a:rPr spc="-55" dirty="0"/>
              <a:t> </a:t>
            </a:r>
            <a:r>
              <a:rPr spc="15" dirty="0"/>
              <a:t>networks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587068"/>
            <a:ext cx="2235200" cy="806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000" dirty="0">
                <a:latin typeface="Times New Roman"/>
                <a:cs typeface="Times New Roman"/>
              </a:rPr>
              <a:t>                modified by Dan  Wu</a:t>
            </a:r>
            <a:endParaRPr sz="10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r>
              <a:rPr lang="en-US" sz="800" spc="-5" dirty="0"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C9BED07-DF82-4C32-A34F-7DCAC2FE1E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1455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13285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83650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8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82"/>
            <a:ext cx="50799" cy="12973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5"/>
            <a:ext cx="3989704" cy="1963645"/>
          </a:xfrm>
          <a:custGeom>
            <a:avLst/>
            <a:gdLst/>
            <a:ahLst/>
            <a:cxnLst/>
            <a:rect l="l" t="t" r="r" b="b"/>
            <a:pathLst>
              <a:path w="3989704" h="1405255">
                <a:moveTo>
                  <a:pt x="3989591" y="0"/>
                </a:moveTo>
                <a:lnTo>
                  <a:pt x="0" y="0"/>
                </a:lnTo>
                <a:lnTo>
                  <a:pt x="0" y="1354305"/>
                </a:lnTo>
                <a:lnTo>
                  <a:pt x="4008" y="1374029"/>
                </a:lnTo>
                <a:lnTo>
                  <a:pt x="14922" y="1390182"/>
                </a:lnTo>
                <a:lnTo>
                  <a:pt x="31075" y="1401096"/>
                </a:lnTo>
                <a:lnTo>
                  <a:pt x="50799" y="1405105"/>
                </a:lnTo>
                <a:lnTo>
                  <a:pt x="3938791" y="1405104"/>
                </a:lnTo>
                <a:lnTo>
                  <a:pt x="3958516" y="1401096"/>
                </a:lnTo>
                <a:lnTo>
                  <a:pt x="3974669" y="1390182"/>
                </a:lnTo>
                <a:lnTo>
                  <a:pt x="3985583" y="1374029"/>
                </a:lnTo>
                <a:lnTo>
                  <a:pt x="3989591" y="135430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82"/>
            <a:ext cx="0" cy="1329690"/>
          </a:xfrm>
          <a:custGeom>
            <a:avLst/>
            <a:gdLst/>
            <a:ahLst/>
            <a:cxnLst/>
            <a:rect l="l" t="t" r="r" b="b"/>
            <a:pathLst>
              <a:path h="1329689">
                <a:moveTo>
                  <a:pt x="0" y="132911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841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35463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69879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131" y="350547"/>
            <a:ext cx="4096385" cy="21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OSI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Information is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passed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down </a:t>
            </a:r>
            <a:r>
              <a:rPr sz="1050" spc="-5" dirty="0">
                <a:latin typeface="Arial"/>
                <a:cs typeface="Arial"/>
              </a:rPr>
              <a:t>through the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5" dirty="0">
                <a:latin typeface="Arial"/>
                <a:cs typeface="Arial"/>
              </a:rPr>
              <a:t>until it is  </a:t>
            </a:r>
            <a:r>
              <a:rPr sz="1050" spc="-10" dirty="0">
                <a:latin typeface="Arial"/>
                <a:cs typeface="Arial"/>
              </a:rPr>
              <a:t>transmitted </a:t>
            </a:r>
            <a:r>
              <a:rPr sz="1050" spc="-5" dirty="0">
                <a:latin typeface="Arial"/>
                <a:cs typeface="Arial"/>
              </a:rPr>
              <a:t>across the network, where it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is passed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back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up 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stack </a:t>
            </a:r>
            <a:r>
              <a:rPr sz="1050" spc="-5" dirty="0">
                <a:latin typeface="Arial"/>
                <a:cs typeface="Arial"/>
              </a:rPr>
              <a:t>to the application at the remote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end.</a:t>
            </a:r>
            <a:endParaRPr lang="en-US" sz="1050" spc="-5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endParaRPr sz="1050" dirty="0">
              <a:latin typeface="Arial"/>
              <a:cs typeface="Arial"/>
            </a:endParaRPr>
          </a:p>
          <a:p>
            <a:pPr marL="490855" marR="4241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Each </a:t>
            </a:r>
            <a:r>
              <a:rPr sz="1050" spc="-20" dirty="0">
                <a:latin typeface="Arial"/>
                <a:cs typeface="Arial"/>
              </a:rPr>
              <a:t>layer </a:t>
            </a:r>
            <a:r>
              <a:rPr sz="1050" spc="-5" dirty="0">
                <a:latin typeface="Arial"/>
                <a:cs typeface="Arial"/>
              </a:rPr>
              <a:t>relies on the other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spc="-10" dirty="0">
                <a:latin typeface="Arial"/>
                <a:cs typeface="Arial"/>
              </a:rPr>
              <a:t>perform </a:t>
            </a:r>
            <a:r>
              <a:rPr sz="1050" spc="-5" dirty="0">
                <a:latin typeface="Arial"/>
                <a:cs typeface="Arial"/>
              </a:rPr>
              <a:t>their  </a:t>
            </a:r>
            <a:r>
              <a:rPr sz="1050" spc="-10" dirty="0">
                <a:latin typeface="Arial"/>
                <a:cs typeface="Arial"/>
              </a:rPr>
              <a:t>functions.</a:t>
            </a:r>
            <a:endParaRPr sz="1050" dirty="0">
              <a:latin typeface="Arial"/>
              <a:cs typeface="Arial"/>
            </a:endParaRPr>
          </a:p>
          <a:p>
            <a:pPr marL="490855" marR="59055">
              <a:lnSpc>
                <a:spcPct val="102600"/>
              </a:lnSpc>
            </a:pPr>
            <a:endParaRPr lang="en-US" sz="1050" spc="-5" dirty="0">
              <a:latin typeface="Arial"/>
              <a:cs typeface="Arial"/>
            </a:endParaRPr>
          </a:p>
          <a:p>
            <a:pPr marL="490855" marR="5905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Individual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do not care </a:t>
            </a:r>
            <a:r>
              <a:rPr sz="1050" spc="-15" dirty="0">
                <a:latin typeface="Arial"/>
                <a:cs typeface="Arial"/>
              </a:rPr>
              <a:t>how </a:t>
            </a:r>
            <a:r>
              <a:rPr sz="1050" spc="-5" dirty="0">
                <a:latin typeface="Arial"/>
                <a:cs typeface="Arial"/>
              </a:rPr>
              <a:t>the other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10" dirty="0">
                <a:latin typeface="Arial"/>
                <a:cs typeface="Arial"/>
              </a:rPr>
              <a:t>operate.  </a:t>
            </a:r>
            <a:r>
              <a:rPr sz="1050" spc="-15" dirty="0">
                <a:latin typeface="Arial"/>
                <a:cs typeface="Arial"/>
              </a:rPr>
              <a:t>They </a:t>
            </a:r>
            <a:r>
              <a:rPr sz="1050" spc="-5" dirty="0">
                <a:latin typeface="Arial"/>
                <a:cs typeface="Arial"/>
              </a:rPr>
              <a:t>only need to </a:t>
            </a:r>
            <a:r>
              <a:rPr sz="1050" spc="-15" dirty="0">
                <a:latin typeface="Arial"/>
                <a:cs typeface="Arial"/>
              </a:rPr>
              <a:t>know how </a:t>
            </a:r>
            <a:r>
              <a:rPr sz="1050" spc="-5" dirty="0">
                <a:latin typeface="Arial"/>
                <a:cs typeface="Arial"/>
              </a:rPr>
              <a:t>to pass information up or  </a:t>
            </a:r>
            <a:r>
              <a:rPr sz="1050" spc="-15" dirty="0">
                <a:latin typeface="Arial"/>
                <a:cs typeface="Arial"/>
              </a:rPr>
              <a:t>down </a:t>
            </a:r>
            <a:r>
              <a:rPr sz="1050" spc="-5" dirty="0">
                <a:latin typeface="Arial"/>
                <a:cs typeface="Arial"/>
              </a:rPr>
              <a:t>from one </a:t>
            </a:r>
            <a:r>
              <a:rPr sz="1050" spc="-20" dirty="0">
                <a:latin typeface="Arial"/>
                <a:cs typeface="Arial"/>
              </a:rPr>
              <a:t>layer </a:t>
            </a:r>
            <a:r>
              <a:rPr sz="1050" spc="-5" dirty="0">
                <a:latin typeface="Arial"/>
                <a:cs typeface="Arial"/>
              </a:rPr>
              <a:t>to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another.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4E77539-5CB5-459C-AF7D-927F9F2470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B864600-DF19-4B4F-9808-FE052DB629E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5000"/>
          </a:blip>
          <a:stretch>
            <a:fillRect/>
          </a:stretch>
        </p:blipFill>
        <p:spPr>
          <a:xfrm>
            <a:off x="3069867" y="1957911"/>
            <a:ext cx="1231035" cy="136394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765" y="735704"/>
            <a:ext cx="3552190" cy="73660"/>
          </a:xfrm>
          <a:custGeom>
            <a:avLst/>
            <a:gdLst/>
            <a:ahLst/>
            <a:cxnLst/>
            <a:rect l="l" t="t" r="r" b="b"/>
            <a:pathLst>
              <a:path w="3552190" h="73659">
                <a:moveTo>
                  <a:pt x="45228" y="0"/>
                </a:moveTo>
                <a:lnTo>
                  <a:pt x="27666" y="3569"/>
                </a:lnTo>
                <a:lnTo>
                  <a:pt x="13285" y="13286"/>
                </a:lnTo>
                <a:lnTo>
                  <a:pt x="3568" y="27667"/>
                </a:lnTo>
                <a:lnTo>
                  <a:pt x="0" y="45228"/>
                </a:lnTo>
                <a:lnTo>
                  <a:pt x="0" y="73347"/>
                </a:lnTo>
                <a:lnTo>
                  <a:pt x="3552013" y="73347"/>
                </a:lnTo>
                <a:lnTo>
                  <a:pt x="3552013" y="45228"/>
                </a:lnTo>
                <a:lnTo>
                  <a:pt x="3524345" y="3568"/>
                </a:lnTo>
                <a:lnTo>
                  <a:pt x="4522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827153"/>
            <a:ext cx="90456" cy="9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244" y="1815846"/>
            <a:ext cx="101763" cy="101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22" y="1861074"/>
            <a:ext cx="3416328" cy="56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6779" y="780730"/>
            <a:ext cx="45228" cy="90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6779" y="825958"/>
            <a:ext cx="45228" cy="10011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765" y="775267"/>
            <a:ext cx="3552190" cy="1097280"/>
          </a:xfrm>
          <a:custGeom>
            <a:avLst/>
            <a:gdLst/>
            <a:ahLst/>
            <a:cxnLst/>
            <a:rect l="l" t="t" r="r" b="b"/>
            <a:pathLst>
              <a:path w="3552190" h="1097280">
                <a:moveTo>
                  <a:pt x="3552013" y="0"/>
                </a:moveTo>
                <a:lnTo>
                  <a:pt x="0" y="0"/>
                </a:lnTo>
                <a:lnTo>
                  <a:pt x="0" y="1051886"/>
                </a:lnTo>
                <a:lnTo>
                  <a:pt x="3568" y="1069447"/>
                </a:lnTo>
                <a:lnTo>
                  <a:pt x="13285" y="1083828"/>
                </a:lnTo>
                <a:lnTo>
                  <a:pt x="27666" y="1093545"/>
                </a:lnTo>
                <a:lnTo>
                  <a:pt x="45228" y="1097114"/>
                </a:lnTo>
                <a:lnTo>
                  <a:pt x="3506785" y="1097114"/>
                </a:lnTo>
                <a:lnTo>
                  <a:pt x="3524346" y="1093545"/>
                </a:lnTo>
                <a:lnTo>
                  <a:pt x="3538727" y="1083828"/>
                </a:lnTo>
                <a:lnTo>
                  <a:pt x="3548444" y="1069447"/>
                </a:lnTo>
                <a:lnTo>
                  <a:pt x="3552013" y="1051886"/>
                </a:lnTo>
                <a:lnTo>
                  <a:pt x="355201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6779" y="814651"/>
            <a:ext cx="0" cy="1029969"/>
          </a:xfrm>
          <a:custGeom>
            <a:avLst/>
            <a:gdLst/>
            <a:ahLst/>
            <a:cxnLst/>
            <a:rect l="l" t="t" r="r" b="b"/>
            <a:pathLst>
              <a:path h="1029969">
                <a:moveTo>
                  <a:pt x="0" y="102946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6779" y="80334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6779" y="792038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6779" y="780731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6779" y="763770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96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637" y="817262"/>
            <a:ext cx="68385" cy="68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637" y="1123661"/>
            <a:ext cx="68385" cy="683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637" y="1583271"/>
            <a:ext cx="68385" cy="68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765" y="2007647"/>
            <a:ext cx="3552190" cy="171450"/>
          </a:xfrm>
          <a:custGeom>
            <a:avLst/>
            <a:gdLst/>
            <a:ahLst/>
            <a:cxnLst/>
            <a:rect l="l" t="t" r="r" b="b"/>
            <a:pathLst>
              <a:path w="3552190" h="171450">
                <a:moveTo>
                  <a:pt x="45228" y="0"/>
                </a:moveTo>
                <a:lnTo>
                  <a:pt x="27666" y="3569"/>
                </a:lnTo>
                <a:lnTo>
                  <a:pt x="13285" y="13286"/>
                </a:lnTo>
                <a:lnTo>
                  <a:pt x="3568" y="27667"/>
                </a:lnTo>
                <a:lnTo>
                  <a:pt x="0" y="45228"/>
                </a:lnTo>
                <a:lnTo>
                  <a:pt x="0" y="171287"/>
                </a:lnTo>
                <a:lnTo>
                  <a:pt x="3552013" y="171287"/>
                </a:lnTo>
                <a:lnTo>
                  <a:pt x="3552013" y="45228"/>
                </a:lnTo>
                <a:lnTo>
                  <a:pt x="3524345" y="3568"/>
                </a:lnTo>
                <a:lnTo>
                  <a:pt x="45228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766" y="2167665"/>
            <a:ext cx="3552013" cy="450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93" y="3173055"/>
            <a:ext cx="90456" cy="9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244" y="3161748"/>
            <a:ext cx="101763" cy="101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222" y="3206976"/>
            <a:ext cx="3416328" cy="56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6779" y="2047026"/>
            <a:ext cx="45228" cy="90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6779" y="2092255"/>
            <a:ext cx="45228" cy="108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4765" y="2207091"/>
            <a:ext cx="3552190" cy="1011555"/>
          </a:xfrm>
          <a:custGeom>
            <a:avLst/>
            <a:gdLst/>
            <a:ahLst/>
            <a:cxnLst/>
            <a:rect l="l" t="t" r="r" b="b"/>
            <a:pathLst>
              <a:path w="3552190" h="1011555">
                <a:moveTo>
                  <a:pt x="3552013" y="0"/>
                </a:moveTo>
                <a:lnTo>
                  <a:pt x="0" y="0"/>
                </a:lnTo>
                <a:lnTo>
                  <a:pt x="0" y="965964"/>
                </a:lnTo>
                <a:lnTo>
                  <a:pt x="3568" y="983525"/>
                </a:lnTo>
                <a:lnTo>
                  <a:pt x="13285" y="997906"/>
                </a:lnTo>
                <a:lnTo>
                  <a:pt x="27666" y="1007623"/>
                </a:lnTo>
                <a:lnTo>
                  <a:pt x="45228" y="1011192"/>
                </a:lnTo>
                <a:lnTo>
                  <a:pt x="3506785" y="1011192"/>
                </a:lnTo>
                <a:lnTo>
                  <a:pt x="3524346" y="1007623"/>
                </a:lnTo>
                <a:lnTo>
                  <a:pt x="3538727" y="997906"/>
                </a:lnTo>
                <a:lnTo>
                  <a:pt x="3548444" y="983525"/>
                </a:lnTo>
                <a:lnTo>
                  <a:pt x="3552013" y="965964"/>
                </a:lnTo>
                <a:lnTo>
                  <a:pt x="3552013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6779" y="2080947"/>
            <a:ext cx="0" cy="1109345"/>
          </a:xfrm>
          <a:custGeom>
            <a:avLst/>
            <a:gdLst/>
            <a:ahLst/>
            <a:cxnLst/>
            <a:rect l="l" t="t" r="r" b="b"/>
            <a:pathLst>
              <a:path h="1109345">
                <a:moveTo>
                  <a:pt x="0" y="110906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6779" y="2069641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6779" y="2058334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6779" y="2047027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6779" y="203006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96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6637" y="2248104"/>
            <a:ext cx="68385" cy="68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6637" y="2554502"/>
            <a:ext cx="68385" cy="68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948" y="342011"/>
            <a:ext cx="3636645" cy="285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Peer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endParaRPr sz="1400" dirty="0">
              <a:latin typeface="Arial"/>
              <a:cs typeface="Arial"/>
            </a:endParaRPr>
          </a:p>
          <a:p>
            <a:pPr marL="460375" marR="22860">
              <a:lnSpc>
                <a:spcPct val="105800"/>
              </a:lnSpc>
              <a:spcBef>
                <a:spcPts val="1600"/>
              </a:spcBef>
            </a:pPr>
            <a:r>
              <a:rPr sz="950" spc="5" dirty="0">
                <a:latin typeface="Arial"/>
                <a:cs typeface="Arial"/>
              </a:rPr>
              <a:t>In </a:t>
            </a:r>
            <a:r>
              <a:rPr sz="950" spc="10" dirty="0">
                <a:latin typeface="Arial"/>
                <a:cs typeface="Arial"/>
              </a:rPr>
              <a:t>each </a:t>
            </a:r>
            <a:r>
              <a:rPr sz="950" spc="-5" dirty="0">
                <a:latin typeface="Arial"/>
                <a:cs typeface="Arial"/>
              </a:rPr>
              <a:t>layer </a:t>
            </a:r>
            <a:r>
              <a:rPr sz="950" spc="1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function </a:t>
            </a:r>
            <a:r>
              <a:rPr sz="950" dirty="0">
                <a:latin typeface="Arial"/>
                <a:cs typeface="Arial"/>
              </a:rPr>
              <a:t>may </a:t>
            </a:r>
            <a:r>
              <a:rPr sz="950" spc="10" dirty="0">
                <a:latin typeface="Arial"/>
                <a:cs typeface="Arial"/>
              </a:rPr>
              <a:t>be </a:t>
            </a:r>
            <a:r>
              <a:rPr sz="950" spc="5" dirty="0">
                <a:latin typeface="Arial"/>
                <a:cs typeface="Arial"/>
              </a:rPr>
              <a:t>performed </a:t>
            </a:r>
            <a:r>
              <a:rPr sz="950" dirty="0">
                <a:latin typeface="Arial"/>
                <a:cs typeface="Arial"/>
              </a:rPr>
              <a:t>by </a:t>
            </a:r>
            <a:r>
              <a:rPr sz="950" spc="5" dirty="0">
                <a:latin typeface="Arial"/>
                <a:cs typeface="Arial"/>
              </a:rPr>
              <a:t>any </a:t>
            </a:r>
            <a:r>
              <a:rPr sz="950" spc="10" dirty="0">
                <a:latin typeface="Arial"/>
                <a:cs typeface="Arial"/>
              </a:rPr>
              <a:t>number  </a:t>
            </a:r>
            <a:r>
              <a:rPr sz="950" spc="5" dirty="0">
                <a:latin typeface="Arial"/>
                <a:cs typeface="Arial"/>
              </a:rPr>
              <a:t>of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protocols.</a:t>
            </a:r>
            <a:endParaRPr sz="950" dirty="0">
              <a:latin typeface="Arial"/>
              <a:cs typeface="Arial"/>
            </a:endParaRPr>
          </a:p>
          <a:p>
            <a:pPr marL="460375" marR="311785">
              <a:lnSpc>
                <a:spcPct val="105800"/>
              </a:lnSpc>
            </a:pPr>
            <a:r>
              <a:rPr sz="950" spc="10" dirty="0">
                <a:latin typeface="Arial"/>
                <a:cs typeface="Arial"/>
              </a:rPr>
              <a:t>Each </a:t>
            </a:r>
            <a:r>
              <a:rPr sz="950" spc="5" dirty="0">
                <a:latin typeface="Arial"/>
                <a:cs typeface="Arial"/>
              </a:rPr>
              <a:t>protocol </a:t>
            </a:r>
            <a:r>
              <a:rPr sz="950" spc="10" dirty="0">
                <a:latin typeface="Arial"/>
                <a:cs typeface="Arial"/>
              </a:rPr>
              <a:t>communicates </a:t>
            </a:r>
            <a:r>
              <a:rPr sz="950" spc="5" dirty="0">
                <a:latin typeface="Arial"/>
                <a:cs typeface="Arial"/>
              </a:rPr>
              <a:t>with </a:t>
            </a:r>
            <a:r>
              <a:rPr sz="950" spc="10" dirty="0">
                <a:latin typeface="Arial"/>
                <a:cs typeface="Arial"/>
              </a:rPr>
              <a:t>a peer </a:t>
            </a:r>
            <a:r>
              <a:rPr sz="950" spc="5" dirty="0">
                <a:latin typeface="Arial"/>
                <a:cs typeface="Arial"/>
              </a:rPr>
              <a:t>that is </a:t>
            </a:r>
            <a:r>
              <a:rPr sz="950" spc="10" dirty="0">
                <a:latin typeface="Arial"/>
                <a:cs typeface="Arial"/>
              </a:rPr>
              <a:t>an  </a:t>
            </a:r>
            <a:r>
              <a:rPr sz="950" spc="5" dirty="0">
                <a:latin typeface="Arial"/>
                <a:cs typeface="Arial"/>
              </a:rPr>
              <a:t>equivalent </a:t>
            </a:r>
            <a:r>
              <a:rPr sz="950" spc="10" dirty="0">
                <a:latin typeface="Arial"/>
                <a:cs typeface="Arial"/>
              </a:rPr>
              <a:t>implementation </a:t>
            </a:r>
            <a:r>
              <a:rPr sz="950" spc="5" dirty="0">
                <a:latin typeface="Arial"/>
                <a:cs typeface="Arial"/>
              </a:rPr>
              <a:t>of the </a:t>
            </a:r>
            <a:r>
              <a:rPr sz="950" spc="10" dirty="0">
                <a:latin typeface="Arial"/>
                <a:cs typeface="Arial"/>
              </a:rPr>
              <a:t>same </a:t>
            </a:r>
            <a:r>
              <a:rPr sz="950" spc="5" dirty="0">
                <a:latin typeface="Arial"/>
                <a:cs typeface="Arial"/>
              </a:rPr>
              <a:t>protocol </a:t>
            </a: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  remote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system.</a:t>
            </a:r>
            <a:endParaRPr sz="950" dirty="0">
              <a:latin typeface="Arial"/>
              <a:cs typeface="Arial"/>
            </a:endParaRPr>
          </a:p>
          <a:p>
            <a:pPr marL="460375" marR="5080">
              <a:lnSpc>
                <a:spcPct val="105800"/>
              </a:lnSpc>
            </a:pPr>
            <a:r>
              <a:rPr sz="950" spc="10" dirty="0">
                <a:latin typeface="Arial"/>
                <a:cs typeface="Arial"/>
              </a:rPr>
              <a:t>Each </a:t>
            </a:r>
            <a:r>
              <a:rPr sz="950" spc="5" dirty="0">
                <a:latin typeface="Arial"/>
                <a:cs typeface="Arial"/>
              </a:rPr>
              <a:t>protocol </a:t>
            </a:r>
            <a:r>
              <a:rPr sz="950" spc="-5" dirty="0">
                <a:latin typeface="Arial"/>
                <a:cs typeface="Arial"/>
              </a:rPr>
              <a:t>layer </a:t>
            </a:r>
            <a:r>
              <a:rPr sz="950" spc="5" dirty="0">
                <a:latin typeface="Arial"/>
                <a:cs typeface="Arial"/>
              </a:rPr>
              <a:t>is only </a:t>
            </a:r>
            <a:r>
              <a:rPr sz="950" spc="10" dirty="0">
                <a:latin typeface="Arial"/>
                <a:cs typeface="Arial"/>
              </a:rPr>
              <a:t>concerned </a:t>
            </a:r>
            <a:r>
              <a:rPr sz="950" spc="5" dirty="0">
                <a:latin typeface="Arial"/>
                <a:cs typeface="Arial"/>
              </a:rPr>
              <a:t>with </a:t>
            </a:r>
            <a:r>
              <a:rPr sz="950" spc="10" dirty="0">
                <a:latin typeface="Arial"/>
                <a:cs typeface="Arial"/>
              </a:rPr>
              <a:t>communication 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spc="10" dirty="0">
                <a:latin typeface="Arial"/>
                <a:cs typeface="Arial"/>
              </a:rPr>
              <a:t>a peer </a:t>
            </a:r>
            <a:r>
              <a:rPr sz="950" spc="5" dirty="0">
                <a:latin typeface="Arial"/>
                <a:cs typeface="Arial"/>
              </a:rPr>
              <a:t>at the other </a:t>
            </a:r>
            <a:r>
              <a:rPr sz="950" spc="10" dirty="0">
                <a:latin typeface="Arial"/>
                <a:cs typeface="Arial"/>
              </a:rPr>
              <a:t>end </a:t>
            </a:r>
            <a:r>
              <a:rPr sz="950" spc="5" dirty="0">
                <a:latin typeface="Arial"/>
                <a:cs typeface="Arial"/>
              </a:rPr>
              <a:t>of 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link.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950" dirty="0">
              <a:latin typeface="Arial"/>
              <a:cs typeface="Arial"/>
            </a:endParaRPr>
          </a:p>
          <a:p>
            <a:pPr marL="460375" marR="90805">
              <a:lnSpc>
                <a:spcPct val="105800"/>
              </a:lnSpc>
              <a:spcBef>
                <a:spcPts val="270"/>
              </a:spcBef>
            </a:pPr>
            <a:r>
              <a:rPr sz="950" spc="5" dirty="0">
                <a:latin typeface="Arial"/>
                <a:cs typeface="Arial"/>
              </a:rPr>
              <a:t>e-mail is </a:t>
            </a:r>
            <a:r>
              <a:rPr sz="950" spc="10" dirty="0">
                <a:latin typeface="Arial"/>
                <a:cs typeface="Arial"/>
              </a:rPr>
              <a:t>an </a:t>
            </a:r>
            <a:r>
              <a:rPr sz="950" spc="5" dirty="0">
                <a:latin typeface="Arial"/>
                <a:cs typeface="Arial"/>
              </a:rPr>
              <a:t>application </a:t>
            </a:r>
            <a:r>
              <a:rPr sz="950" spc="-5" dirty="0">
                <a:latin typeface="Arial"/>
                <a:cs typeface="Arial"/>
              </a:rPr>
              <a:t>level </a:t>
            </a:r>
            <a:r>
              <a:rPr sz="950" spc="5" dirty="0">
                <a:latin typeface="Arial"/>
                <a:cs typeface="Arial"/>
              </a:rPr>
              <a:t>protocol that </a:t>
            </a:r>
            <a:r>
              <a:rPr sz="950" spc="10" dirty="0">
                <a:latin typeface="Arial"/>
                <a:cs typeface="Arial"/>
              </a:rPr>
              <a:t>communicates  </a:t>
            </a:r>
            <a:r>
              <a:rPr sz="950" spc="5" dirty="0">
                <a:latin typeface="Arial"/>
                <a:cs typeface="Arial"/>
              </a:rPr>
              <a:t>with </a:t>
            </a:r>
            <a:r>
              <a:rPr sz="950" spc="10" dirty="0">
                <a:latin typeface="Arial"/>
                <a:cs typeface="Arial"/>
              </a:rPr>
              <a:t>a peer </a:t>
            </a:r>
            <a:r>
              <a:rPr sz="950" spc="5" dirty="0">
                <a:latin typeface="Arial"/>
                <a:cs typeface="Arial"/>
              </a:rPr>
              <a:t>e-mail application </a:t>
            </a:r>
            <a:r>
              <a:rPr sz="950" spc="10" dirty="0">
                <a:latin typeface="Arial"/>
                <a:cs typeface="Arial"/>
              </a:rPr>
              <a:t>on a remote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system,</a:t>
            </a:r>
            <a:endParaRPr sz="950" dirty="0">
              <a:latin typeface="Arial"/>
              <a:cs typeface="Arial"/>
            </a:endParaRPr>
          </a:p>
          <a:p>
            <a:pPr marL="460375" marR="35560">
              <a:lnSpc>
                <a:spcPct val="105800"/>
              </a:lnSpc>
            </a:pPr>
            <a:r>
              <a:rPr sz="950" spc="5" dirty="0">
                <a:latin typeface="Arial"/>
                <a:cs typeface="Arial"/>
              </a:rPr>
              <a:t>ftp is </a:t>
            </a:r>
            <a:r>
              <a:rPr sz="950" spc="10" dirty="0">
                <a:latin typeface="Arial"/>
                <a:cs typeface="Arial"/>
              </a:rPr>
              <a:t>an </a:t>
            </a:r>
            <a:r>
              <a:rPr sz="950" spc="5" dirty="0">
                <a:latin typeface="Arial"/>
                <a:cs typeface="Arial"/>
              </a:rPr>
              <a:t>application </a:t>
            </a:r>
            <a:r>
              <a:rPr sz="950" spc="-5" dirty="0">
                <a:latin typeface="Arial"/>
                <a:cs typeface="Arial"/>
              </a:rPr>
              <a:t>level </a:t>
            </a:r>
            <a:r>
              <a:rPr sz="950" spc="5" dirty="0">
                <a:latin typeface="Arial"/>
                <a:cs typeface="Arial"/>
              </a:rPr>
              <a:t>protocol that </a:t>
            </a:r>
            <a:r>
              <a:rPr sz="950" spc="10" dirty="0">
                <a:latin typeface="Arial"/>
                <a:cs typeface="Arial"/>
              </a:rPr>
              <a:t>communicates </a:t>
            </a:r>
            <a:r>
              <a:rPr sz="950" spc="5" dirty="0">
                <a:latin typeface="Arial"/>
                <a:cs typeface="Arial"/>
              </a:rPr>
              <a:t>with  </a:t>
            </a:r>
            <a:r>
              <a:rPr sz="950" spc="10" dirty="0">
                <a:latin typeface="Arial"/>
                <a:cs typeface="Arial"/>
              </a:rPr>
              <a:t>a peer </a:t>
            </a:r>
            <a:r>
              <a:rPr sz="950" spc="5" dirty="0">
                <a:latin typeface="Arial"/>
                <a:cs typeface="Arial"/>
              </a:rPr>
              <a:t>ftp application </a:t>
            </a:r>
            <a:r>
              <a:rPr sz="950" spc="10" dirty="0">
                <a:latin typeface="Arial"/>
                <a:cs typeface="Arial"/>
              </a:rPr>
              <a:t>on 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remote</a:t>
            </a:r>
            <a:endParaRPr sz="950" dirty="0">
              <a:latin typeface="Arial"/>
              <a:cs typeface="Arial"/>
            </a:endParaRPr>
          </a:p>
          <a:p>
            <a:pPr marL="213995" marR="229870">
              <a:lnSpc>
                <a:spcPct val="105800"/>
              </a:lnSpc>
              <a:spcBef>
                <a:spcPts val="535"/>
              </a:spcBef>
            </a:pPr>
            <a:r>
              <a:rPr sz="950" spc="10" dirty="0">
                <a:latin typeface="Arial"/>
                <a:cs typeface="Arial"/>
              </a:rPr>
              <a:t>These </a:t>
            </a:r>
            <a:r>
              <a:rPr sz="950" spc="5" dirty="0">
                <a:latin typeface="Arial"/>
                <a:cs typeface="Arial"/>
              </a:rPr>
              <a:t>applications 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do </a:t>
            </a:r>
            <a:r>
              <a:rPr sz="950" spc="5" dirty="0">
                <a:highlight>
                  <a:srgbClr val="FFFF00"/>
                </a:highlight>
                <a:latin typeface="Arial"/>
                <a:cs typeface="Arial"/>
              </a:rPr>
              <a:t>not 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care</a:t>
            </a:r>
            <a:r>
              <a:rPr sz="950" spc="10" dirty="0">
                <a:latin typeface="Arial"/>
                <a:cs typeface="Arial"/>
              </a:rPr>
              <a:t> whether </a:t>
            </a:r>
            <a:r>
              <a:rPr sz="950" spc="5" dirty="0">
                <a:latin typeface="Arial"/>
                <a:cs typeface="Arial"/>
              </a:rPr>
              <a:t>or not the physical  </a:t>
            </a:r>
            <a:r>
              <a:rPr sz="950" spc="-5" dirty="0">
                <a:latin typeface="Arial"/>
                <a:cs typeface="Arial"/>
              </a:rPr>
              <a:t>layer </a:t>
            </a:r>
            <a:r>
              <a:rPr sz="950" spc="5" dirty="0">
                <a:latin typeface="Arial"/>
                <a:cs typeface="Arial"/>
              </a:rPr>
              <a:t>is </a:t>
            </a:r>
            <a:r>
              <a:rPr sz="950" spc="10" dirty="0">
                <a:latin typeface="Arial"/>
                <a:cs typeface="Arial"/>
              </a:rPr>
              <a:t>a serial modem </a:t>
            </a:r>
            <a:r>
              <a:rPr sz="950" spc="5" dirty="0">
                <a:latin typeface="Arial"/>
                <a:cs typeface="Arial"/>
              </a:rPr>
              <a:t>line or </a:t>
            </a:r>
            <a:r>
              <a:rPr sz="950" spc="10" dirty="0">
                <a:latin typeface="Arial"/>
                <a:cs typeface="Arial"/>
              </a:rPr>
              <a:t>an ethernet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connection.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51271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7DE3115-A8BF-4EE1-BF19-CCB99D6501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291" y="450659"/>
            <a:ext cx="3432810" cy="71120"/>
          </a:xfrm>
          <a:custGeom>
            <a:avLst/>
            <a:gdLst/>
            <a:ahLst/>
            <a:cxnLst/>
            <a:rect l="l" t="t" r="r" b="b"/>
            <a:pathLst>
              <a:path w="3432810" h="71120">
                <a:moveTo>
                  <a:pt x="43703" y="0"/>
                </a:moveTo>
                <a:lnTo>
                  <a:pt x="26733" y="3448"/>
                </a:lnTo>
                <a:lnTo>
                  <a:pt x="12837" y="12838"/>
                </a:lnTo>
                <a:lnTo>
                  <a:pt x="3448" y="26734"/>
                </a:lnTo>
                <a:lnTo>
                  <a:pt x="0" y="43703"/>
                </a:lnTo>
                <a:lnTo>
                  <a:pt x="0" y="70874"/>
                </a:lnTo>
                <a:lnTo>
                  <a:pt x="3432245" y="70874"/>
                </a:lnTo>
                <a:lnTo>
                  <a:pt x="3432245" y="43703"/>
                </a:lnTo>
                <a:lnTo>
                  <a:pt x="3405510" y="3448"/>
                </a:lnTo>
                <a:lnTo>
                  <a:pt x="43703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767562"/>
            <a:ext cx="87406" cy="87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3907" y="756637"/>
            <a:ext cx="98331" cy="98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697" y="800340"/>
            <a:ext cx="3301136" cy="54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8536" y="494157"/>
            <a:ext cx="43703" cy="87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8536" y="537860"/>
            <a:ext cx="43703" cy="229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291" y="488878"/>
            <a:ext cx="3432810" cy="322580"/>
          </a:xfrm>
          <a:custGeom>
            <a:avLst/>
            <a:gdLst/>
            <a:ahLst/>
            <a:cxnLst/>
            <a:rect l="l" t="t" r="r" b="b"/>
            <a:pathLst>
              <a:path w="3432810" h="322580">
                <a:moveTo>
                  <a:pt x="3432245" y="0"/>
                </a:moveTo>
                <a:lnTo>
                  <a:pt x="0" y="0"/>
                </a:lnTo>
                <a:lnTo>
                  <a:pt x="0" y="278685"/>
                </a:lnTo>
                <a:lnTo>
                  <a:pt x="3448" y="295654"/>
                </a:lnTo>
                <a:lnTo>
                  <a:pt x="12837" y="309550"/>
                </a:lnTo>
                <a:lnTo>
                  <a:pt x="26734" y="318939"/>
                </a:lnTo>
                <a:lnTo>
                  <a:pt x="43703" y="322388"/>
                </a:lnTo>
                <a:lnTo>
                  <a:pt x="3388542" y="322387"/>
                </a:lnTo>
                <a:lnTo>
                  <a:pt x="3405511" y="318939"/>
                </a:lnTo>
                <a:lnTo>
                  <a:pt x="3419407" y="309550"/>
                </a:lnTo>
                <a:lnTo>
                  <a:pt x="3428797" y="295653"/>
                </a:lnTo>
                <a:lnTo>
                  <a:pt x="3432245" y="278685"/>
                </a:lnTo>
                <a:lnTo>
                  <a:pt x="3432245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8536" y="526935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25701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8536" y="51600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092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8536" y="505083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092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8536" y="494157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092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8536" y="477769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38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291" y="941960"/>
            <a:ext cx="3432810" cy="158750"/>
          </a:xfrm>
          <a:custGeom>
            <a:avLst/>
            <a:gdLst/>
            <a:ahLst/>
            <a:cxnLst/>
            <a:rect l="l" t="t" r="r" b="b"/>
            <a:pathLst>
              <a:path w="3432810" h="158750">
                <a:moveTo>
                  <a:pt x="43703" y="0"/>
                </a:moveTo>
                <a:lnTo>
                  <a:pt x="26733" y="3448"/>
                </a:lnTo>
                <a:lnTo>
                  <a:pt x="12837" y="12838"/>
                </a:lnTo>
                <a:lnTo>
                  <a:pt x="3448" y="26734"/>
                </a:lnTo>
                <a:lnTo>
                  <a:pt x="0" y="43703"/>
                </a:lnTo>
                <a:lnTo>
                  <a:pt x="0" y="158718"/>
                </a:lnTo>
                <a:lnTo>
                  <a:pt x="3432245" y="158718"/>
                </a:lnTo>
                <a:lnTo>
                  <a:pt x="3432245" y="43703"/>
                </a:lnTo>
                <a:lnTo>
                  <a:pt x="3405510" y="3448"/>
                </a:lnTo>
                <a:lnTo>
                  <a:pt x="43703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291" y="1089798"/>
            <a:ext cx="3432245" cy="43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3" y="3181576"/>
            <a:ext cx="87406" cy="87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3907" y="3170651"/>
            <a:ext cx="98331" cy="98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697" y="3214354"/>
            <a:ext cx="3301136" cy="54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48536" y="980022"/>
            <a:ext cx="43703" cy="874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8536" y="1023725"/>
            <a:ext cx="43703" cy="21578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6291" y="1127896"/>
            <a:ext cx="3432810" cy="2097405"/>
          </a:xfrm>
          <a:custGeom>
            <a:avLst/>
            <a:gdLst/>
            <a:ahLst/>
            <a:cxnLst/>
            <a:rect l="l" t="t" r="r" b="b"/>
            <a:pathLst>
              <a:path w="3432810" h="2097405">
                <a:moveTo>
                  <a:pt x="3432245" y="0"/>
                </a:moveTo>
                <a:lnTo>
                  <a:pt x="0" y="0"/>
                </a:lnTo>
                <a:lnTo>
                  <a:pt x="0" y="2053681"/>
                </a:lnTo>
                <a:lnTo>
                  <a:pt x="3448" y="2070650"/>
                </a:lnTo>
                <a:lnTo>
                  <a:pt x="12837" y="2084546"/>
                </a:lnTo>
                <a:lnTo>
                  <a:pt x="26734" y="2093935"/>
                </a:lnTo>
                <a:lnTo>
                  <a:pt x="43703" y="2097384"/>
                </a:lnTo>
                <a:lnTo>
                  <a:pt x="3388542" y="2097384"/>
                </a:lnTo>
                <a:lnTo>
                  <a:pt x="3405511" y="2093935"/>
                </a:lnTo>
                <a:lnTo>
                  <a:pt x="3419407" y="2084546"/>
                </a:lnTo>
                <a:lnTo>
                  <a:pt x="3428797" y="2070650"/>
                </a:lnTo>
                <a:lnTo>
                  <a:pt x="3432245" y="2053681"/>
                </a:lnTo>
                <a:lnTo>
                  <a:pt x="343224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8536" y="1012799"/>
            <a:ext cx="0" cy="2185670"/>
          </a:xfrm>
          <a:custGeom>
            <a:avLst/>
            <a:gdLst/>
            <a:ahLst/>
            <a:cxnLst/>
            <a:rect l="l" t="t" r="r" b="b"/>
            <a:pathLst>
              <a:path h="2185670">
                <a:moveTo>
                  <a:pt x="0" y="218516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536" y="1001874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092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536" y="990948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092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8536" y="98002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092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8536" y="963634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38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704" y="1169250"/>
            <a:ext cx="66079" cy="66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704" y="1317284"/>
            <a:ext cx="66079" cy="660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704" y="1613362"/>
            <a:ext cx="66079" cy="66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704" y="1761396"/>
            <a:ext cx="66079" cy="660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704" y="1909430"/>
            <a:ext cx="66079" cy="660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704" y="2205508"/>
            <a:ext cx="66079" cy="66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704" y="2649610"/>
            <a:ext cx="66079" cy="66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704" y="2945688"/>
            <a:ext cx="66079" cy="66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294" y="473350"/>
            <a:ext cx="3334385" cy="273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0355">
              <a:lnSpc>
                <a:spcPct val="107900"/>
              </a:lnSpc>
            </a:pPr>
            <a:r>
              <a:rPr sz="900" spc="15" dirty="0">
                <a:latin typeface="Arial"/>
                <a:cs typeface="Arial"/>
              </a:rPr>
              <a:t>In </a:t>
            </a:r>
            <a:r>
              <a:rPr sz="900" spc="10" dirty="0">
                <a:latin typeface="Arial"/>
                <a:cs typeface="Arial"/>
              </a:rPr>
              <a:t>practice, </a:t>
            </a: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20" dirty="0">
                <a:latin typeface="Arial"/>
                <a:cs typeface="Arial"/>
              </a:rPr>
              <a:t>OSI </a:t>
            </a:r>
            <a:r>
              <a:rPr sz="900" spc="15" dirty="0">
                <a:latin typeface="Arial"/>
                <a:cs typeface="Arial"/>
              </a:rPr>
              <a:t>Reference </a:t>
            </a:r>
            <a:r>
              <a:rPr sz="900" spc="20" dirty="0">
                <a:latin typeface="Arial"/>
                <a:cs typeface="Arial"/>
              </a:rPr>
              <a:t>Model 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is rarely </a:t>
            </a:r>
            <a:r>
              <a:rPr sz="900" b="1" spc="20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sz="9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when  </a:t>
            </a:r>
            <a:r>
              <a:rPr sz="900" spc="15" dirty="0">
                <a:latin typeface="Arial"/>
                <a:cs typeface="Arial"/>
              </a:rPr>
              <a:t>working with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networks.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9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900" dirty="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290"/>
              </a:spcBef>
            </a:pPr>
            <a:r>
              <a:rPr sz="900" spc="20" dirty="0">
                <a:latin typeface="Arial"/>
                <a:cs typeface="Arial"/>
              </a:rPr>
              <a:t>TCP/IP model </a:t>
            </a:r>
            <a:r>
              <a:rPr sz="900" spc="10" dirty="0">
                <a:latin typeface="Arial"/>
                <a:cs typeface="Arial"/>
              </a:rPr>
              <a:t>is </a:t>
            </a:r>
            <a:r>
              <a:rPr sz="900" spc="20" dirty="0">
                <a:latin typeface="Arial"/>
                <a:cs typeface="Arial"/>
              </a:rPr>
              <a:t>based on </a:t>
            </a: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20" dirty="0">
                <a:latin typeface="Arial"/>
                <a:cs typeface="Arial"/>
              </a:rPr>
              <a:t>OSI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model.</a:t>
            </a:r>
            <a:endParaRPr sz="900" dirty="0">
              <a:latin typeface="Arial"/>
              <a:cs typeface="Arial"/>
            </a:endParaRPr>
          </a:p>
          <a:p>
            <a:pPr marL="250825" marR="147320">
              <a:lnSpc>
                <a:spcPct val="107900"/>
              </a:lnSpc>
            </a:pPr>
            <a:r>
              <a:rPr sz="900" spc="20" dirty="0">
                <a:latin typeface="Arial"/>
                <a:cs typeface="Arial"/>
              </a:rPr>
              <a:t>TCP/IP </a:t>
            </a:r>
            <a:r>
              <a:rPr sz="900" spc="10" dirty="0">
                <a:latin typeface="Arial"/>
                <a:cs typeface="Arial"/>
              </a:rPr>
              <a:t>is </a:t>
            </a:r>
            <a:r>
              <a:rPr sz="900" spc="15" dirty="0">
                <a:latin typeface="Arial"/>
                <a:cs typeface="Arial"/>
              </a:rPr>
              <a:t>usually described </a:t>
            </a:r>
            <a:r>
              <a:rPr sz="900" spc="20" dirty="0">
                <a:highlight>
                  <a:srgbClr val="FFFF00"/>
                </a:highlight>
                <a:latin typeface="Arial"/>
                <a:cs typeface="Arial"/>
              </a:rPr>
              <a:t>as </a:t>
            </a:r>
            <a:r>
              <a:rPr sz="900" spc="15" dirty="0">
                <a:highlight>
                  <a:srgbClr val="FFFF00"/>
                </a:highlight>
                <a:latin typeface="Arial"/>
                <a:cs typeface="Arial"/>
              </a:rPr>
              <a:t>having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fewer layers </a:t>
            </a:r>
            <a:r>
              <a:rPr sz="900" spc="15" dirty="0">
                <a:latin typeface="Arial"/>
                <a:cs typeface="Arial"/>
              </a:rPr>
              <a:t>than  the </a:t>
            </a:r>
            <a:r>
              <a:rPr sz="900" spc="20" dirty="0">
                <a:latin typeface="Arial"/>
                <a:cs typeface="Arial"/>
              </a:rPr>
              <a:t>OSI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model.</a:t>
            </a:r>
            <a:endParaRPr sz="900" dirty="0">
              <a:latin typeface="Arial"/>
              <a:cs typeface="Arial"/>
            </a:endParaRPr>
          </a:p>
          <a:p>
            <a:pPr marL="250825" marR="651510">
              <a:lnSpc>
                <a:spcPct val="107900"/>
              </a:lnSpc>
            </a:pPr>
            <a:r>
              <a:rPr sz="900" spc="20" dirty="0">
                <a:latin typeface="Arial"/>
                <a:cs typeface="Arial"/>
              </a:rPr>
              <a:t>TCP/IP does </a:t>
            </a:r>
            <a:r>
              <a:rPr sz="900" spc="15" dirty="0">
                <a:latin typeface="Arial"/>
                <a:cs typeface="Arial"/>
              </a:rPr>
              <a:t>not </a:t>
            </a:r>
            <a:r>
              <a:rPr sz="900" spc="5" dirty="0">
                <a:latin typeface="Arial"/>
                <a:cs typeface="Arial"/>
              </a:rPr>
              <a:t>follow </a:t>
            </a: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20" dirty="0">
                <a:latin typeface="Arial"/>
                <a:cs typeface="Arial"/>
              </a:rPr>
              <a:t>OSI model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exactly.  </a:t>
            </a:r>
            <a:r>
              <a:rPr sz="900" spc="10" dirty="0">
                <a:latin typeface="Arial"/>
                <a:cs typeface="Arial"/>
              </a:rPr>
              <a:t>It is </a:t>
            </a:r>
            <a:r>
              <a:rPr sz="900" spc="20" dirty="0">
                <a:latin typeface="Arial"/>
                <a:cs typeface="Arial"/>
              </a:rPr>
              <a:t>based on </a:t>
            </a: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20" dirty="0">
                <a:highlight>
                  <a:srgbClr val="FFFF00"/>
                </a:highlight>
                <a:latin typeface="Arial"/>
                <a:cs typeface="Arial"/>
              </a:rPr>
              <a:t>TCP/IP </a:t>
            </a:r>
            <a:r>
              <a:rPr sz="900" spc="15" dirty="0">
                <a:highlight>
                  <a:srgbClr val="FFFF00"/>
                </a:highlight>
                <a:latin typeface="Arial"/>
                <a:cs typeface="Arial"/>
              </a:rPr>
              <a:t>protocol</a:t>
            </a:r>
            <a:r>
              <a:rPr sz="900" spc="-6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suite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250825" marR="14604">
              <a:lnSpc>
                <a:spcPct val="107900"/>
              </a:lnSpc>
            </a:pPr>
            <a:r>
              <a:rPr sz="900" spc="20" dirty="0">
                <a:latin typeface="Arial"/>
                <a:cs typeface="Arial"/>
              </a:rPr>
              <a:t>The </a:t>
            </a:r>
            <a:r>
              <a:rPr sz="900" spc="15" dirty="0">
                <a:latin typeface="Arial"/>
                <a:cs typeface="Arial"/>
              </a:rPr>
              <a:t>documentation </a:t>
            </a:r>
            <a:r>
              <a:rPr sz="900" spc="20" dirty="0">
                <a:latin typeface="Arial"/>
                <a:cs typeface="Arial"/>
              </a:rPr>
              <a:t>on TCP/IP </a:t>
            </a:r>
            <a:r>
              <a:rPr sz="900" spc="15" dirty="0">
                <a:latin typeface="Arial"/>
                <a:cs typeface="Arial"/>
              </a:rPr>
              <a:t>protocol standards </a:t>
            </a:r>
            <a:r>
              <a:rPr sz="900" spc="10" dirty="0">
                <a:latin typeface="Arial"/>
                <a:cs typeface="Arial"/>
              </a:rPr>
              <a:t>is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15" dirty="0">
                <a:highlight>
                  <a:srgbClr val="FFFF00"/>
                </a:highlight>
                <a:latin typeface="Arial"/>
                <a:cs typeface="Arial"/>
              </a:rPr>
              <a:t>free</a:t>
            </a:r>
            <a:r>
              <a:rPr sz="900" spc="15" dirty="0">
                <a:latin typeface="Arial"/>
                <a:cs typeface="Arial"/>
              </a:rPr>
              <a:t>ly  </a:t>
            </a:r>
            <a:r>
              <a:rPr sz="900" spc="5" dirty="0">
                <a:latin typeface="Arial"/>
                <a:cs typeface="Arial"/>
              </a:rPr>
              <a:t>available </a:t>
            </a:r>
            <a:r>
              <a:rPr sz="900" spc="20" dirty="0">
                <a:latin typeface="Arial"/>
                <a:cs typeface="Arial"/>
              </a:rPr>
              <a:t>and </a:t>
            </a:r>
            <a:r>
              <a:rPr sz="900" spc="15" dirty="0">
                <a:latin typeface="Arial"/>
                <a:cs typeface="Arial"/>
              </a:rPr>
              <a:t>widely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published.</a:t>
            </a:r>
            <a:endParaRPr sz="900" dirty="0">
              <a:latin typeface="Arial"/>
              <a:cs typeface="Arial"/>
            </a:endParaRPr>
          </a:p>
          <a:p>
            <a:pPr marL="250825" marR="5080">
              <a:lnSpc>
                <a:spcPct val="107900"/>
              </a:lnSpc>
            </a:pPr>
            <a:r>
              <a:rPr sz="900" spc="20" dirty="0">
                <a:latin typeface="Arial"/>
                <a:cs typeface="Arial"/>
              </a:rPr>
              <a:t>The </a:t>
            </a:r>
            <a:r>
              <a:rPr sz="900" spc="15" dirty="0">
                <a:latin typeface="Arial"/>
                <a:cs typeface="Arial"/>
              </a:rPr>
              <a:t>standards </a:t>
            </a:r>
            <a:r>
              <a:rPr sz="900" spc="5" dirty="0">
                <a:latin typeface="Arial"/>
                <a:cs typeface="Arial"/>
              </a:rPr>
              <a:t>for </a:t>
            </a:r>
            <a:r>
              <a:rPr sz="900" spc="20" dirty="0">
                <a:latin typeface="Arial"/>
                <a:cs typeface="Arial"/>
              </a:rPr>
              <a:t>TCP/IP </a:t>
            </a:r>
            <a:r>
              <a:rPr sz="900" spc="15" dirty="0">
                <a:latin typeface="Arial"/>
                <a:cs typeface="Arial"/>
              </a:rPr>
              <a:t>protocols are </a:t>
            </a:r>
            <a:r>
              <a:rPr sz="900" spc="10" dirty="0">
                <a:latin typeface="Arial"/>
                <a:cs typeface="Arial"/>
              </a:rPr>
              <a:t>developed </a:t>
            </a:r>
            <a:r>
              <a:rPr sz="900" spc="20" dirty="0">
                <a:latin typeface="Arial"/>
                <a:cs typeface="Arial"/>
              </a:rPr>
              <a:t>and  </a:t>
            </a:r>
            <a:r>
              <a:rPr sz="900" spc="15" dirty="0">
                <a:latin typeface="Arial"/>
                <a:cs typeface="Arial"/>
              </a:rPr>
              <a:t>maintained independently from any specific hardware type  or operating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system.</a:t>
            </a:r>
            <a:endParaRPr sz="900" dirty="0">
              <a:latin typeface="Arial"/>
              <a:cs typeface="Arial"/>
            </a:endParaRPr>
          </a:p>
          <a:p>
            <a:pPr marL="250825" marR="313690">
              <a:lnSpc>
                <a:spcPct val="107900"/>
              </a:lnSpc>
            </a:pPr>
            <a:r>
              <a:rPr sz="900" spc="15" dirty="0">
                <a:latin typeface="Arial"/>
                <a:cs typeface="Arial"/>
              </a:rPr>
              <a:t>Widely </a:t>
            </a:r>
            <a:r>
              <a:rPr sz="900" spc="20" dirty="0">
                <a:latin typeface="Arial"/>
                <a:cs typeface="Arial"/>
              </a:rPr>
              <a:t>implemented on most </a:t>
            </a:r>
            <a:r>
              <a:rPr sz="900" spc="15" dirty="0">
                <a:latin typeface="Arial"/>
                <a:cs typeface="Arial"/>
              </a:rPr>
              <a:t>operating </a:t>
            </a:r>
            <a:r>
              <a:rPr sz="900" spc="20" dirty="0">
                <a:latin typeface="Arial"/>
                <a:cs typeface="Arial"/>
              </a:rPr>
              <a:t>systems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and  </a:t>
            </a:r>
            <a:r>
              <a:rPr sz="900" spc="15" dirty="0">
                <a:latin typeface="Arial"/>
                <a:cs typeface="Arial"/>
              </a:rPr>
              <a:t>computers.</a:t>
            </a:r>
            <a:endParaRPr sz="900" dirty="0">
              <a:latin typeface="Arial"/>
              <a:cs typeface="Arial"/>
            </a:endParaRPr>
          </a:p>
          <a:p>
            <a:pPr marL="250825" marR="97155">
              <a:lnSpc>
                <a:spcPct val="107900"/>
              </a:lnSpc>
            </a:pPr>
            <a:r>
              <a:rPr sz="900" b="1" spc="20" dirty="0">
                <a:solidFill>
                  <a:srgbClr val="FF0000"/>
                </a:solidFill>
                <a:latin typeface="Arial"/>
                <a:cs typeface="Arial"/>
              </a:rPr>
              <a:t>TCP/IP </a:t>
            </a: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built </a:t>
            </a: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into the </a:t>
            </a:r>
            <a:r>
              <a:rPr sz="900" b="1" spc="20" dirty="0">
                <a:solidFill>
                  <a:srgbClr val="FF0000"/>
                </a:solidFill>
                <a:latin typeface="Arial"/>
                <a:cs typeface="Arial"/>
              </a:rPr>
              <a:t>UNIX </a:t>
            </a: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operating </a:t>
            </a:r>
            <a:r>
              <a:rPr sz="900" b="1" spc="20" dirty="0">
                <a:solidFill>
                  <a:srgbClr val="FF0000"/>
                </a:solidFill>
                <a:latin typeface="Arial"/>
                <a:cs typeface="Arial"/>
              </a:rPr>
              <a:t>system and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900" b="1" spc="20" dirty="0">
                <a:solidFill>
                  <a:srgbClr val="FF0000"/>
                </a:solidFill>
                <a:latin typeface="Arial"/>
                <a:cs typeface="Arial"/>
              </a:rPr>
              <a:t>used 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B03D3078-18E0-4D3F-B7E4-EEED3BB540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15240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TCP/IP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4803" y="2428299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19">
                <a:moveTo>
                  <a:pt x="0" y="0"/>
                </a:moveTo>
                <a:lnTo>
                  <a:pt x="1023048" y="0"/>
                </a:lnTo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4803" y="2410940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437" y="34718"/>
                </a:moveTo>
                <a:lnTo>
                  <a:pt x="69437" y="0"/>
                </a:lnTo>
                <a:lnTo>
                  <a:pt x="0" y="17359"/>
                </a:lnTo>
                <a:lnTo>
                  <a:pt x="69437" y="3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4803" y="2410940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437" y="0"/>
                </a:moveTo>
                <a:lnTo>
                  <a:pt x="0" y="17359"/>
                </a:lnTo>
                <a:lnTo>
                  <a:pt x="69437" y="34718"/>
                </a:lnTo>
                <a:lnTo>
                  <a:pt x="69437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8415" y="2410940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437" y="17359"/>
                </a:moveTo>
                <a:lnTo>
                  <a:pt x="0" y="0"/>
                </a:lnTo>
                <a:lnTo>
                  <a:pt x="0" y="34718"/>
                </a:lnTo>
                <a:lnTo>
                  <a:pt x="69437" y="17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8415" y="2410940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0" y="34718"/>
                </a:moveTo>
                <a:lnTo>
                  <a:pt x="69437" y="17359"/>
                </a:lnTo>
                <a:lnTo>
                  <a:pt x="0" y="0"/>
                </a:lnTo>
                <a:lnTo>
                  <a:pt x="0" y="34718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777" y="1299940"/>
            <a:ext cx="955040" cy="260985"/>
          </a:xfrm>
          <a:custGeom>
            <a:avLst/>
            <a:gdLst/>
            <a:ahLst/>
            <a:cxnLst/>
            <a:rect l="l" t="t" r="r" b="b"/>
            <a:pathLst>
              <a:path w="955039" h="260984">
                <a:moveTo>
                  <a:pt x="0" y="0"/>
                </a:moveTo>
                <a:lnTo>
                  <a:pt x="0" y="260391"/>
                </a:lnTo>
                <a:lnTo>
                  <a:pt x="954768" y="260391"/>
                </a:lnTo>
                <a:lnTo>
                  <a:pt x="954768" y="0"/>
                </a:lnTo>
                <a:lnTo>
                  <a:pt x="0" y="0"/>
                </a:lnTo>
                <a:close/>
              </a:path>
            </a:pathLst>
          </a:custGeom>
          <a:ln w="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0777" y="2341502"/>
            <a:ext cx="955040" cy="260985"/>
          </a:xfrm>
          <a:custGeom>
            <a:avLst/>
            <a:gdLst/>
            <a:ahLst/>
            <a:cxnLst/>
            <a:rect l="l" t="t" r="r" b="b"/>
            <a:pathLst>
              <a:path w="955039" h="260985">
                <a:moveTo>
                  <a:pt x="0" y="0"/>
                </a:moveTo>
                <a:lnTo>
                  <a:pt x="0" y="260391"/>
                </a:lnTo>
                <a:lnTo>
                  <a:pt x="954768" y="260391"/>
                </a:lnTo>
                <a:lnTo>
                  <a:pt x="954768" y="0"/>
                </a:lnTo>
                <a:lnTo>
                  <a:pt x="0" y="0"/>
                </a:lnTo>
                <a:close/>
              </a:path>
            </a:pathLst>
          </a:custGeom>
          <a:ln w="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7111" y="2341502"/>
            <a:ext cx="955040" cy="260985"/>
          </a:xfrm>
          <a:custGeom>
            <a:avLst/>
            <a:gdLst/>
            <a:ahLst/>
            <a:cxnLst/>
            <a:rect l="l" t="t" r="r" b="b"/>
            <a:pathLst>
              <a:path w="955039" h="260985">
                <a:moveTo>
                  <a:pt x="0" y="0"/>
                </a:moveTo>
                <a:lnTo>
                  <a:pt x="0" y="260391"/>
                </a:lnTo>
                <a:lnTo>
                  <a:pt x="954768" y="260391"/>
                </a:lnTo>
                <a:lnTo>
                  <a:pt x="954768" y="0"/>
                </a:lnTo>
                <a:lnTo>
                  <a:pt x="0" y="0"/>
                </a:lnTo>
                <a:close/>
              </a:path>
            </a:pathLst>
          </a:custGeom>
          <a:ln w="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7111" y="1299940"/>
            <a:ext cx="955040" cy="260985"/>
          </a:xfrm>
          <a:custGeom>
            <a:avLst/>
            <a:gdLst/>
            <a:ahLst/>
            <a:cxnLst/>
            <a:rect l="l" t="t" r="r" b="b"/>
            <a:pathLst>
              <a:path w="955039" h="260984">
                <a:moveTo>
                  <a:pt x="0" y="0"/>
                </a:moveTo>
                <a:lnTo>
                  <a:pt x="0" y="260391"/>
                </a:lnTo>
                <a:lnTo>
                  <a:pt x="954768" y="260391"/>
                </a:lnTo>
                <a:lnTo>
                  <a:pt x="954768" y="0"/>
                </a:lnTo>
                <a:lnTo>
                  <a:pt x="0" y="0"/>
                </a:lnTo>
                <a:close/>
              </a:path>
            </a:pathLst>
          </a:custGeom>
          <a:ln w="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2592" y="1569591"/>
            <a:ext cx="4445" cy="241935"/>
          </a:xfrm>
          <a:custGeom>
            <a:avLst/>
            <a:gdLst/>
            <a:ahLst/>
            <a:cxnLst/>
            <a:rect l="l" t="t" r="r" b="b"/>
            <a:pathLst>
              <a:path w="4444" h="241935">
                <a:moveTo>
                  <a:pt x="4339" y="69437"/>
                </a:moveTo>
                <a:lnTo>
                  <a:pt x="4339" y="8679"/>
                </a:lnTo>
                <a:lnTo>
                  <a:pt x="2169" y="0"/>
                </a:lnTo>
                <a:lnTo>
                  <a:pt x="0" y="8679"/>
                </a:lnTo>
                <a:lnTo>
                  <a:pt x="0" y="69437"/>
                </a:lnTo>
                <a:lnTo>
                  <a:pt x="4339" y="69437"/>
                </a:lnTo>
                <a:close/>
              </a:path>
              <a:path w="4444" h="241935">
                <a:moveTo>
                  <a:pt x="4339" y="172434"/>
                </a:moveTo>
                <a:lnTo>
                  <a:pt x="4339" y="69437"/>
                </a:lnTo>
                <a:lnTo>
                  <a:pt x="0" y="69437"/>
                </a:lnTo>
                <a:lnTo>
                  <a:pt x="0" y="172434"/>
                </a:lnTo>
                <a:lnTo>
                  <a:pt x="4339" y="172434"/>
                </a:lnTo>
                <a:close/>
              </a:path>
              <a:path w="4444" h="241935">
                <a:moveTo>
                  <a:pt x="4339" y="233192"/>
                </a:moveTo>
                <a:lnTo>
                  <a:pt x="4339" y="172434"/>
                </a:lnTo>
                <a:lnTo>
                  <a:pt x="0" y="172434"/>
                </a:lnTo>
                <a:lnTo>
                  <a:pt x="0" y="233192"/>
                </a:lnTo>
                <a:lnTo>
                  <a:pt x="2169" y="241871"/>
                </a:lnTo>
                <a:lnTo>
                  <a:pt x="4339" y="23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7403" y="156959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7403" y="156959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7403" y="1742025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0"/>
                </a:moveTo>
                <a:lnTo>
                  <a:pt x="0" y="0"/>
                </a:lnTo>
                <a:lnTo>
                  <a:pt x="17359" y="69437"/>
                </a:lnTo>
                <a:lnTo>
                  <a:pt x="3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7403" y="1742025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0" y="0"/>
                </a:moveTo>
                <a:lnTo>
                  <a:pt x="17359" y="69437"/>
                </a:lnTo>
                <a:lnTo>
                  <a:pt x="34718" y="0"/>
                </a:lnTo>
                <a:lnTo>
                  <a:pt x="0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2592" y="2090378"/>
            <a:ext cx="4445" cy="241935"/>
          </a:xfrm>
          <a:custGeom>
            <a:avLst/>
            <a:gdLst/>
            <a:ahLst/>
            <a:cxnLst/>
            <a:rect l="l" t="t" r="r" b="b"/>
            <a:pathLst>
              <a:path w="4444" h="241935">
                <a:moveTo>
                  <a:pt x="4339" y="69437"/>
                </a:moveTo>
                <a:lnTo>
                  <a:pt x="4339" y="8679"/>
                </a:lnTo>
                <a:lnTo>
                  <a:pt x="2169" y="0"/>
                </a:lnTo>
                <a:lnTo>
                  <a:pt x="0" y="8679"/>
                </a:lnTo>
                <a:lnTo>
                  <a:pt x="0" y="69437"/>
                </a:lnTo>
                <a:lnTo>
                  <a:pt x="4339" y="69437"/>
                </a:lnTo>
                <a:close/>
              </a:path>
              <a:path w="4444" h="241935">
                <a:moveTo>
                  <a:pt x="4339" y="172427"/>
                </a:moveTo>
                <a:lnTo>
                  <a:pt x="4339" y="69437"/>
                </a:lnTo>
                <a:lnTo>
                  <a:pt x="0" y="69437"/>
                </a:lnTo>
                <a:lnTo>
                  <a:pt x="0" y="172427"/>
                </a:lnTo>
                <a:lnTo>
                  <a:pt x="4339" y="172427"/>
                </a:lnTo>
                <a:close/>
              </a:path>
              <a:path w="4444" h="241935">
                <a:moveTo>
                  <a:pt x="4339" y="233185"/>
                </a:moveTo>
                <a:lnTo>
                  <a:pt x="4339" y="172427"/>
                </a:lnTo>
                <a:lnTo>
                  <a:pt x="0" y="172427"/>
                </a:lnTo>
                <a:lnTo>
                  <a:pt x="0" y="233185"/>
                </a:lnTo>
                <a:lnTo>
                  <a:pt x="2169" y="241865"/>
                </a:lnTo>
                <a:lnTo>
                  <a:pt x="4339" y="23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7403" y="2090378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7403" y="2090378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7403" y="2262806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0"/>
                </a:moveTo>
                <a:lnTo>
                  <a:pt x="0" y="0"/>
                </a:lnTo>
                <a:lnTo>
                  <a:pt x="17359" y="69437"/>
                </a:lnTo>
                <a:lnTo>
                  <a:pt x="3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7403" y="2262806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0" y="0"/>
                </a:moveTo>
                <a:lnTo>
                  <a:pt x="17359" y="69437"/>
                </a:lnTo>
                <a:lnTo>
                  <a:pt x="34718" y="0"/>
                </a:lnTo>
                <a:lnTo>
                  <a:pt x="0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2592" y="2611161"/>
            <a:ext cx="4445" cy="241935"/>
          </a:xfrm>
          <a:custGeom>
            <a:avLst/>
            <a:gdLst/>
            <a:ahLst/>
            <a:cxnLst/>
            <a:rect l="l" t="t" r="r" b="b"/>
            <a:pathLst>
              <a:path w="4444" h="241935">
                <a:moveTo>
                  <a:pt x="4339" y="69437"/>
                </a:moveTo>
                <a:lnTo>
                  <a:pt x="4339" y="8679"/>
                </a:lnTo>
                <a:lnTo>
                  <a:pt x="2169" y="0"/>
                </a:lnTo>
                <a:lnTo>
                  <a:pt x="0" y="8679"/>
                </a:lnTo>
                <a:lnTo>
                  <a:pt x="0" y="69437"/>
                </a:lnTo>
                <a:lnTo>
                  <a:pt x="4339" y="69437"/>
                </a:lnTo>
                <a:close/>
              </a:path>
              <a:path w="4444" h="241935">
                <a:moveTo>
                  <a:pt x="4339" y="172427"/>
                </a:moveTo>
                <a:lnTo>
                  <a:pt x="4339" y="69437"/>
                </a:lnTo>
                <a:lnTo>
                  <a:pt x="0" y="69437"/>
                </a:lnTo>
                <a:lnTo>
                  <a:pt x="0" y="172427"/>
                </a:lnTo>
                <a:lnTo>
                  <a:pt x="4339" y="172427"/>
                </a:lnTo>
                <a:close/>
              </a:path>
              <a:path w="4444" h="241935">
                <a:moveTo>
                  <a:pt x="4339" y="233185"/>
                </a:moveTo>
                <a:lnTo>
                  <a:pt x="4339" y="172427"/>
                </a:lnTo>
                <a:lnTo>
                  <a:pt x="0" y="172427"/>
                </a:lnTo>
                <a:lnTo>
                  <a:pt x="0" y="233185"/>
                </a:lnTo>
                <a:lnTo>
                  <a:pt x="2169" y="241865"/>
                </a:lnTo>
                <a:lnTo>
                  <a:pt x="4339" y="23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7403" y="261116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7403" y="261116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7403" y="2783589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0"/>
                </a:moveTo>
                <a:lnTo>
                  <a:pt x="0" y="0"/>
                </a:lnTo>
                <a:lnTo>
                  <a:pt x="17359" y="69437"/>
                </a:lnTo>
                <a:lnTo>
                  <a:pt x="3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7403" y="2783589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0" y="0"/>
                </a:moveTo>
                <a:lnTo>
                  <a:pt x="17359" y="69437"/>
                </a:lnTo>
                <a:lnTo>
                  <a:pt x="34718" y="0"/>
                </a:lnTo>
                <a:lnTo>
                  <a:pt x="0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8926" y="2611161"/>
            <a:ext cx="4445" cy="241935"/>
          </a:xfrm>
          <a:custGeom>
            <a:avLst/>
            <a:gdLst/>
            <a:ahLst/>
            <a:cxnLst/>
            <a:rect l="l" t="t" r="r" b="b"/>
            <a:pathLst>
              <a:path w="4445" h="241935">
                <a:moveTo>
                  <a:pt x="4339" y="69437"/>
                </a:moveTo>
                <a:lnTo>
                  <a:pt x="4339" y="8679"/>
                </a:lnTo>
                <a:lnTo>
                  <a:pt x="2169" y="0"/>
                </a:lnTo>
                <a:lnTo>
                  <a:pt x="0" y="8679"/>
                </a:lnTo>
                <a:lnTo>
                  <a:pt x="0" y="69437"/>
                </a:lnTo>
                <a:lnTo>
                  <a:pt x="4339" y="69437"/>
                </a:lnTo>
                <a:close/>
              </a:path>
              <a:path w="4445" h="241935">
                <a:moveTo>
                  <a:pt x="4339" y="172427"/>
                </a:moveTo>
                <a:lnTo>
                  <a:pt x="4339" y="69437"/>
                </a:lnTo>
                <a:lnTo>
                  <a:pt x="0" y="69437"/>
                </a:lnTo>
                <a:lnTo>
                  <a:pt x="0" y="172427"/>
                </a:lnTo>
                <a:lnTo>
                  <a:pt x="4339" y="172427"/>
                </a:lnTo>
                <a:close/>
              </a:path>
              <a:path w="4445" h="241935">
                <a:moveTo>
                  <a:pt x="4339" y="233185"/>
                </a:moveTo>
                <a:lnTo>
                  <a:pt x="4339" y="172427"/>
                </a:lnTo>
                <a:lnTo>
                  <a:pt x="0" y="172427"/>
                </a:lnTo>
                <a:lnTo>
                  <a:pt x="0" y="233185"/>
                </a:lnTo>
                <a:lnTo>
                  <a:pt x="2169" y="241865"/>
                </a:lnTo>
                <a:lnTo>
                  <a:pt x="4339" y="23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3737" y="261116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3737" y="261116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3737" y="2783589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0"/>
                </a:moveTo>
                <a:lnTo>
                  <a:pt x="0" y="0"/>
                </a:lnTo>
                <a:lnTo>
                  <a:pt x="17359" y="69437"/>
                </a:lnTo>
                <a:lnTo>
                  <a:pt x="3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93737" y="2783589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0" y="0"/>
                </a:moveTo>
                <a:lnTo>
                  <a:pt x="17359" y="69437"/>
                </a:lnTo>
                <a:lnTo>
                  <a:pt x="34718" y="0"/>
                </a:lnTo>
                <a:lnTo>
                  <a:pt x="0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8926" y="2090378"/>
            <a:ext cx="4445" cy="241935"/>
          </a:xfrm>
          <a:custGeom>
            <a:avLst/>
            <a:gdLst/>
            <a:ahLst/>
            <a:cxnLst/>
            <a:rect l="l" t="t" r="r" b="b"/>
            <a:pathLst>
              <a:path w="4445" h="241935">
                <a:moveTo>
                  <a:pt x="4339" y="69437"/>
                </a:moveTo>
                <a:lnTo>
                  <a:pt x="4339" y="8679"/>
                </a:lnTo>
                <a:lnTo>
                  <a:pt x="2169" y="0"/>
                </a:lnTo>
                <a:lnTo>
                  <a:pt x="0" y="8679"/>
                </a:lnTo>
                <a:lnTo>
                  <a:pt x="0" y="69437"/>
                </a:lnTo>
                <a:lnTo>
                  <a:pt x="4339" y="69437"/>
                </a:lnTo>
                <a:close/>
              </a:path>
              <a:path w="4445" h="241935">
                <a:moveTo>
                  <a:pt x="4339" y="172427"/>
                </a:moveTo>
                <a:lnTo>
                  <a:pt x="4339" y="69437"/>
                </a:lnTo>
                <a:lnTo>
                  <a:pt x="0" y="69437"/>
                </a:lnTo>
                <a:lnTo>
                  <a:pt x="0" y="172427"/>
                </a:lnTo>
                <a:lnTo>
                  <a:pt x="4339" y="172427"/>
                </a:lnTo>
                <a:close/>
              </a:path>
              <a:path w="4445" h="241935">
                <a:moveTo>
                  <a:pt x="4339" y="233185"/>
                </a:moveTo>
                <a:lnTo>
                  <a:pt x="4339" y="172427"/>
                </a:lnTo>
                <a:lnTo>
                  <a:pt x="0" y="172427"/>
                </a:lnTo>
                <a:lnTo>
                  <a:pt x="0" y="233185"/>
                </a:lnTo>
                <a:lnTo>
                  <a:pt x="2169" y="241865"/>
                </a:lnTo>
                <a:lnTo>
                  <a:pt x="4339" y="23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3737" y="2090378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93737" y="2090378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93737" y="2262806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0"/>
                </a:moveTo>
                <a:lnTo>
                  <a:pt x="0" y="0"/>
                </a:lnTo>
                <a:lnTo>
                  <a:pt x="17359" y="69437"/>
                </a:lnTo>
                <a:lnTo>
                  <a:pt x="3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3737" y="2262806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0" y="0"/>
                </a:moveTo>
                <a:lnTo>
                  <a:pt x="17359" y="69437"/>
                </a:lnTo>
                <a:lnTo>
                  <a:pt x="34718" y="0"/>
                </a:lnTo>
                <a:lnTo>
                  <a:pt x="0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08926" y="1569591"/>
            <a:ext cx="4445" cy="241935"/>
          </a:xfrm>
          <a:custGeom>
            <a:avLst/>
            <a:gdLst/>
            <a:ahLst/>
            <a:cxnLst/>
            <a:rect l="l" t="t" r="r" b="b"/>
            <a:pathLst>
              <a:path w="4445" h="241935">
                <a:moveTo>
                  <a:pt x="4339" y="69437"/>
                </a:moveTo>
                <a:lnTo>
                  <a:pt x="4339" y="8679"/>
                </a:lnTo>
                <a:lnTo>
                  <a:pt x="2169" y="0"/>
                </a:lnTo>
                <a:lnTo>
                  <a:pt x="0" y="8679"/>
                </a:lnTo>
                <a:lnTo>
                  <a:pt x="0" y="69437"/>
                </a:lnTo>
                <a:lnTo>
                  <a:pt x="4339" y="69437"/>
                </a:lnTo>
                <a:close/>
              </a:path>
              <a:path w="4445" h="241935">
                <a:moveTo>
                  <a:pt x="4339" y="172434"/>
                </a:moveTo>
                <a:lnTo>
                  <a:pt x="4339" y="69437"/>
                </a:lnTo>
                <a:lnTo>
                  <a:pt x="0" y="69437"/>
                </a:lnTo>
                <a:lnTo>
                  <a:pt x="0" y="172434"/>
                </a:lnTo>
                <a:lnTo>
                  <a:pt x="4339" y="172434"/>
                </a:lnTo>
                <a:close/>
              </a:path>
              <a:path w="4445" h="241935">
                <a:moveTo>
                  <a:pt x="4339" y="233191"/>
                </a:moveTo>
                <a:lnTo>
                  <a:pt x="4339" y="172434"/>
                </a:lnTo>
                <a:lnTo>
                  <a:pt x="0" y="172434"/>
                </a:lnTo>
                <a:lnTo>
                  <a:pt x="0" y="233192"/>
                </a:lnTo>
                <a:lnTo>
                  <a:pt x="2169" y="241871"/>
                </a:lnTo>
                <a:lnTo>
                  <a:pt x="4339" y="23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3737" y="156959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3737" y="1569591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69437"/>
                </a:moveTo>
                <a:lnTo>
                  <a:pt x="17359" y="0"/>
                </a:lnTo>
                <a:lnTo>
                  <a:pt x="0" y="69437"/>
                </a:lnTo>
                <a:lnTo>
                  <a:pt x="34718" y="69437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3737" y="1742025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34718" y="0"/>
                </a:moveTo>
                <a:lnTo>
                  <a:pt x="0" y="0"/>
                </a:lnTo>
                <a:lnTo>
                  <a:pt x="17359" y="69437"/>
                </a:lnTo>
                <a:lnTo>
                  <a:pt x="3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3737" y="1742025"/>
            <a:ext cx="34925" cy="69850"/>
          </a:xfrm>
          <a:custGeom>
            <a:avLst/>
            <a:gdLst/>
            <a:ahLst/>
            <a:cxnLst/>
            <a:rect l="l" t="t" r="r" b="b"/>
            <a:pathLst>
              <a:path w="34925" h="69850">
                <a:moveTo>
                  <a:pt x="0" y="0"/>
                </a:moveTo>
                <a:lnTo>
                  <a:pt x="17359" y="69437"/>
                </a:lnTo>
                <a:lnTo>
                  <a:pt x="34718" y="0"/>
                </a:lnTo>
                <a:lnTo>
                  <a:pt x="0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39838" y="986646"/>
            <a:ext cx="55054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Protocols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5069" y="1333834"/>
            <a:ext cx="45021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Process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81403" y="2375400"/>
            <a:ext cx="511809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Network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5069" y="2375400"/>
            <a:ext cx="511809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Network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876437" y="1816383"/>
          <a:ext cx="2951101" cy="341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797">
                <a:tc row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Transport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B w="433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Transport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433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081403" y="1333834"/>
            <a:ext cx="45021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Process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7294" y="986646"/>
            <a:ext cx="40386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Layers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41630" y="986646"/>
            <a:ext cx="422909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Host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38009" y="986646"/>
            <a:ext cx="41529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Host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4091" y="1333834"/>
            <a:ext cx="1644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04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4091" y="1854617"/>
            <a:ext cx="1644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03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4091" y="2375400"/>
            <a:ext cx="1644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02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4091" y="2896183"/>
            <a:ext cx="1644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01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876437" y="2857945"/>
          <a:ext cx="2951101" cy="341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797">
                <a:tc row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B w="433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433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8679">
                      <a:solidFill>
                        <a:srgbClr val="000000"/>
                      </a:solidFill>
                      <a:prstDash val="solid"/>
                    </a:lnL>
                    <a:lnR w="8679">
                      <a:solidFill>
                        <a:srgbClr val="000000"/>
                      </a:solidFill>
                      <a:prstDash val="solid"/>
                    </a:lnR>
                    <a:lnT w="8679">
                      <a:solidFill>
                        <a:srgbClr val="000000"/>
                      </a:solidFill>
                      <a:prstDash val="solid"/>
                    </a:lnT>
                    <a:lnB w="86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1844803" y="1386737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19">
                <a:moveTo>
                  <a:pt x="0" y="0"/>
                </a:moveTo>
                <a:lnTo>
                  <a:pt x="1023048" y="0"/>
                </a:lnTo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4803" y="1369378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437" y="34718"/>
                </a:moveTo>
                <a:lnTo>
                  <a:pt x="69437" y="0"/>
                </a:lnTo>
                <a:lnTo>
                  <a:pt x="0" y="17359"/>
                </a:lnTo>
                <a:lnTo>
                  <a:pt x="69437" y="3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44803" y="1369378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437" y="0"/>
                </a:moveTo>
                <a:lnTo>
                  <a:pt x="0" y="17359"/>
                </a:lnTo>
                <a:lnTo>
                  <a:pt x="69437" y="34718"/>
                </a:lnTo>
                <a:lnTo>
                  <a:pt x="69437" y="0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98415" y="1369378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437" y="17359"/>
                </a:moveTo>
                <a:lnTo>
                  <a:pt x="0" y="0"/>
                </a:lnTo>
                <a:lnTo>
                  <a:pt x="0" y="34718"/>
                </a:lnTo>
                <a:lnTo>
                  <a:pt x="69437" y="17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98415" y="1369378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0" y="34718"/>
                </a:moveTo>
                <a:lnTo>
                  <a:pt x="69437" y="17359"/>
                </a:lnTo>
                <a:lnTo>
                  <a:pt x="0" y="0"/>
                </a:lnTo>
                <a:lnTo>
                  <a:pt x="0" y="34718"/>
                </a:lnTo>
                <a:close/>
              </a:path>
            </a:pathLst>
          </a:custGeom>
          <a:ln w="4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7D7E10C7-BAE8-4F3E-8672-B9FD12C712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184785"/>
          </a:xfrm>
          <a:custGeom>
            <a:avLst/>
            <a:gdLst/>
            <a:ahLst/>
            <a:cxnLst/>
            <a:rect l="l" t="t" r="r" b="b"/>
            <a:pathLst>
              <a:path w="3989704" h="18478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4491"/>
                </a:lnTo>
                <a:lnTo>
                  <a:pt x="3989591" y="18449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918654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2834652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2821953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872752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791059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41859"/>
            <a:ext cx="50799" cy="19927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962945"/>
            <a:ext cx="3989704" cy="1922780"/>
          </a:xfrm>
          <a:custGeom>
            <a:avLst/>
            <a:gdLst/>
            <a:ahLst/>
            <a:cxnLst/>
            <a:rect l="l" t="t" r="r" b="b"/>
            <a:pathLst>
              <a:path w="3989704" h="1922780">
                <a:moveTo>
                  <a:pt x="3989591" y="0"/>
                </a:moveTo>
                <a:lnTo>
                  <a:pt x="0" y="0"/>
                </a:lnTo>
                <a:lnTo>
                  <a:pt x="0" y="1871707"/>
                </a:lnTo>
                <a:lnTo>
                  <a:pt x="4008" y="1891431"/>
                </a:lnTo>
                <a:lnTo>
                  <a:pt x="14922" y="1907584"/>
                </a:lnTo>
                <a:lnTo>
                  <a:pt x="31075" y="1918498"/>
                </a:lnTo>
                <a:lnTo>
                  <a:pt x="50799" y="1922506"/>
                </a:lnTo>
                <a:lnTo>
                  <a:pt x="3938791" y="1922506"/>
                </a:lnTo>
                <a:lnTo>
                  <a:pt x="3958516" y="1918498"/>
                </a:lnTo>
                <a:lnTo>
                  <a:pt x="3974669" y="1907584"/>
                </a:lnTo>
                <a:lnTo>
                  <a:pt x="3985583" y="1891431"/>
                </a:lnTo>
                <a:lnTo>
                  <a:pt x="3989591" y="187170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9159"/>
            <a:ext cx="0" cy="2025014"/>
          </a:xfrm>
          <a:custGeom>
            <a:avLst/>
            <a:gdLst/>
            <a:ahLst/>
            <a:cxnLst/>
            <a:rect l="l" t="t" r="r" b="b"/>
            <a:pathLst>
              <a:path h="2025014">
                <a:moveTo>
                  <a:pt x="0" y="202454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64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037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91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77201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01010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69840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04255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386711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948" y="342011"/>
            <a:ext cx="4114800" cy="252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10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23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b="1" spc="-10" dirty="0">
                <a:latin typeface="Arial"/>
                <a:cs typeface="Arial"/>
              </a:rPr>
              <a:t>Process </a:t>
            </a:r>
            <a:r>
              <a:rPr sz="1050" b="1" spc="-15" dirty="0">
                <a:latin typeface="Arial"/>
                <a:cs typeface="Arial"/>
              </a:rPr>
              <a:t>Layer</a:t>
            </a:r>
            <a:r>
              <a:rPr sz="1050" spc="-15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it combines the top three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5" dirty="0">
                <a:latin typeface="Arial"/>
                <a:cs typeface="Arial"/>
              </a:rPr>
              <a:t>of the  </a:t>
            </a:r>
            <a:r>
              <a:rPr sz="1050" b="1" spc="-5" dirty="0">
                <a:latin typeface="Arial"/>
                <a:cs typeface="Arial"/>
              </a:rPr>
              <a:t>OSI </a:t>
            </a:r>
            <a:r>
              <a:rPr sz="1050" spc="-5" dirty="0">
                <a:latin typeface="Arial"/>
                <a:cs typeface="Arial"/>
              </a:rPr>
              <a:t>(application, presentation and session </a:t>
            </a:r>
            <a:r>
              <a:rPr sz="1050" spc="-15" dirty="0">
                <a:latin typeface="Arial"/>
                <a:cs typeface="Arial"/>
              </a:rPr>
              <a:t>layers)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10" dirty="0">
                <a:latin typeface="Arial"/>
                <a:cs typeface="Arial"/>
              </a:rPr>
              <a:t>one.  </a:t>
            </a:r>
            <a:r>
              <a:rPr sz="1050" spc="-5" dirty="0">
                <a:latin typeface="Arial"/>
                <a:cs typeface="Arial"/>
              </a:rPr>
              <a:t>It defines standard Internet services and network  applications that user can use </a:t>
            </a:r>
            <a:r>
              <a:rPr sz="1050" spc="-10" dirty="0">
                <a:latin typeface="Arial"/>
                <a:cs typeface="Arial"/>
              </a:rPr>
              <a:t>(e.g. </a:t>
            </a:r>
            <a:r>
              <a:rPr sz="1050" spc="-15" dirty="0">
                <a:latin typeface="Arial"/>
                <a:cs typeface="Arial"/>
              </a:rPr>
              <a:t>ftp,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telnet...).</a:t>
            </a:r>
            <a:endParaRPr sz="1050" dirty="0">
              <a:latin typeface="Arial"/>
              <a:cs typeface="Arial"/>
            </a:endParaRPr>
          </a:p>
          <a:p>
            <a:pPr marL="490855" marR="118745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b="1" spc="-15" dirty="0">
                <a:latin typeface="Arial"/>
                <a:cs typeface="Arial"/>
              </a:rPr>
              <a:t>Transport layer </a:t>
            </a:r>
            <a:r>
              <a:rPr sz="1050" spc="-10" dirty="0">
                <a:latin typeface="Arial"/>
                <a:cs typeface="Arial"/>
              </a:rPr>
              <a:t>transmits </a:t>
            </a:r>
            <a:r>
              <a:rPr sz="1050" spc="-5" dirty="0">
                <a:latin typeface="Arial"/>
                <a:cs typeface="Arial"/>
              </a:rPr>
              <a:t>messages from a process  on one machine to a process on another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machine.</a:t>
            </a:r>
            <a:endParaRPr sz="1050" dirty="0">
              <a:latin typeface="Arial"/>
              <a:cs typeface="Arial"/>
            </a:endParaRPr>
          </a:p>
          <a:p>
            <a:pPr marL="490855" marR="85090">
              <a:lnSpc>
                <a:spcPct val="102600"/>
              </a:lnSpc>
              <a:spcBef>
                <a:spcPts val="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b="1" spc="-10" dirty="0">
                <a:latin typeface="Arial"/>
                <a:cs typeface="Arial"/>
              </a:rPr>
              <a:t>Network </a:t>
            </a:r>
            <a:r>
              <a:rPr sz="1050" b="1" spc="-15" dirty="0">
                <a:latin typeface="Arial"/>
                <a:cs typeface="Arial"/>
              </a:rPr>
              <a:t>layer </a:t>
            </a:r>
            <a:r>
              <a:rPr sz="1050" spc="-5" dirty="0">
                <a:latin typeface="Arial"/>
                <a:cs typeface="Arial"/>
              </a:rPr>
              <a:t>routes </a:t>
            </a:r>
            <a:r>
              <a:rPr sz="1050" spc="-15" dirty="0">
                <a:latin typeface="Arial"/>
                <a:cs typeface="Arial"/>
              </a:rPr>
              <a:t>packets </a:t>
            </a:r>
            <a:r>
              <a:rPr sz="1050" spc="-5" dirty="0">
                <a:latin typeface="Arial"/>
                <a:cs typeface="Arial"/>
              </a:rPr>
              <a:t>through a network to a  destination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node.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b="1" spc="-5" dirty="0">
                <a:latin typeface="Arial"/>
                <a:cs typeface="Arial"/>
              </a:rPr>
              <a:t>Data Link </a:t>
            </a:r>
            <a:r>
              <a:rPr sz="1050" b="1" spc="-15" dirty="0">
                <a:latin typeface="Arial"/>
                <a:cs typeface="Arial"/>
              </a:rPr>
              <a:t>layer</a:t>
            </a:r>
            <a:r>
              <a:rPr sz="1050" spc="-15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it combines the 2 bottom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5" dirty="0">
                <a:latin typeface="Arial"/>
                <a:cs typeface="Arial"/>
              </a:rPr>
              <a:t>of  the </a:t>
            </a:r>
            <a:r>
              <a:rPr sz="1050" b="1" spc="-5" dirty="0">
                <a:latin typeface="Arial"/>
                <a:cs typeface="Arial"/>
              </a:rPr>
              <a:t>OSI model </a:t>
            </a:r>
            <a:r>
              <a:rPr sz="1050" spc="-5" dirty="0">
                <a:latin typeface="Arial"/>
                <a:cs typeface="Arial"/>
              </a:rPr>
              <a:t>(Data Link and </a:t>
            </a:r>
            <a:r>
              <a:rPr sz="1050" spc="-10" dirty="0">
                <a:latin typeface="Arial"/>
                <a:cs typeface="Arial"/>
              </a:rPr>
              <a:t>Physical </a:t>
            </a:r>
            <a:r>
              <a:rPr sz="1050" spc="-15" dirty="0">
                <a:latin typeface="Arial"/>
                <a:cs typeface="Arial"/>
              </a:rPr>
              <a:t>layers). </a:t>
            </a:r>
            <a:r>
              <a:rPr sz="1050" spc="-5" dirty="0">
                <a:latin typeface="Arial"/>
                <a:cs typeface="Arial"/>
              </a:rPr>
              <a:t>It </a:t>
            </a:r>
            <a:r>
              <a:rPr sz="1050" spc="-10" dirty="0">
                <a:latin typeface="Arial"/>
                <a:cs typeface="Arial"/>
              </a:rPr>
              <a:t>transmits  frames </a:t>
            </a:r>
            <a:r>
              <a:rPr sz="1050" spc="-5" dirty="0">
                <a:latin typeface="Arial"/>
                <a:cs typeface="Arial"/>
              </a:rPr>
              <a:t>of bits across a single link </a:t>
            </a:r>
            <a:r>
              <a:rPr sz="1050" spc="-10" dirty="0">
                <a:latin typeface="Arial"/>
                <a:cs typeface="Arial"/>
              </a:rPr>
              <a:t>between two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machines.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83599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E4D102C2-D00B-4B41-9BF0-839E3DA15C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178703-0F07-44D4-B8C6-C13316A6C86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63000"/>
          </a:blip>
          <a:stretch>
            <a:fillRect/>
          </a:stretch>
        </p:blipFill>
        <p:spPr>
          <a:xfrm>
            <a:off x="2955756" y="2391082"/>
            <a:ext cx="1557188" cy="10108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129159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protocols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448" y="787733"/>
            <a:ext cx="64756" cy="6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448" y="1368027"/>
            <a:ext cx="64756" cy="6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448" y="2093391"/>
            <a:ext cx="64756" cy="6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448" y="2673685"/>
            <a:ext cx="64756" cy="64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29" y="703948"/>
            <a:ext cx="306641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900" b="1" spc="5" dirty="0">
                <a:latin typeface="Arial"/>
                <a:cs typeface="Arial"/>
              </a:rPr>
              <a:t>Process </a:t>
            </a:r>
            <a:r>
              <a:rPr sz="900" b="1" dirty="0">
                <a:latin typeface="Arial"/>
                <a:cs typeface="Arial"/>
              </a:rPr>
              <a:t>Layer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10" dirty="0">
                <a:latin typeface="Arial"/>
                <a:cs typeface="Arial"/>
              </a:rPr>
              <a:t>Simple </a:t>
            </a:r>
            <a:r>
              <a:rPr sz="900" spc="5" dirty="0">
                <a:latin typeface="Arial"/>
                <a:cs typeface="Arial"/>
              </a:rPr>
              <a:t>Mail </a:t>
            </a:r>
            <a:r>
              <a:rPr sz="900" spc="-15" dirty="0">
                <a:latin typeface="Arial"/>
                <a:cs typeface="Arial"/>
              </a:rPr>
              <a:t>Transfer </a:t>
            </a:r>
            <a:r>
              <a:rPr sz="900" spc="5" dirty="0">
                <a:latin typeface="Arial"/>
                <a:cs typeface="Arial"/>
              </a:rPr>
              <a:t>Protocol </a:t>
            </a:r>
            <a:r>
              <a:rPr sz="900" spc="10" dirty="0">
                <a:latin typeface="Arial"/>
                <a:cs typeface="Arial"/>
              </a:rPr>
              <a:t>(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SMTP</a:t>
            </a:r>
            <a:r>
              <a:rPr sz="900" spc="10" dirty="0">
                <a:latin typeface="Arial"/>
                <a:cs typeface="Arial"/>
              </a:rPr>
              <a:t>) and  </a:t>
            </a:r>
            <a:r>
              <a:rPr sz="900" spc="-5" dirty="0">
                <a:latin typeface="Arial"/>
                <a:cs typeface="Arial"/>
              </a:rPr>
              <a:t>Post </a:t>
            </a:r>
            <a:r>
              <a:rPr sz="900" spc="5" dirty="0">
                <a:latin typeface="Arial"/>
                <a:cs typeface="Arial"/>
              </a:rPr>
              <a:t>Office Protocol </a:t>
            </a:r>
            <a:r>
              <a:rPr sz="900" spc="10" dirty="0">
                <a:latin typeface="Arial"/>
                <a:cs typeface="Arial"/>
              </a:rPr>
              <a:t>(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POP</a:t>
            </a:r>
            <a:r>
              <a:rPr sz="900" spc="10" dirty="0">
                <a:latin typeface="Arial"/>
                <a:cs typeface="Arial"/>
              </a:rPr>
              <a:t>) used </a:t>
            </a:r>
            <a:r>
              <a:rPr sz="900" spc="-5" dirty="0">
                <a:latin typeface="Arial"/>
                <a:cs typeface="Arial"/>
              </a:rPr>
              <a:t>for </a:t>
            </a:r>
            <a:r>
              <a:rPr sz="900" spc="5" dirty="0">
                <a:latin typeface="Arial"/>
                <a:cs typeface="Arial"/>
              </a:rPr>
              <a:t>e-mail, </a:t>
            </a:r>
            <a:r>
              <a:rPr sz="900" spc="10" dirty="0">
                <a:latin typeface="Arial"/>
                <a:cs typeface="Arial"/>
              </a:rPr>
              <a:t>Hyper </a:t>
            </a:r>
            <a:r>
              <a:rPr sz="900" spc="-30" dirty="0">
                <a:latin typeface="Arial"/>
                <a:cs typeface="Arial"/>
              </a:rPr>
              <a:t>Text  </a:t>
            </a:r>
            <a:r>
              <a:rPr sz="900" spc="-15" dirty="0">
                <a:latin typeface="Arial"/>
                <a:cs typeface="Arial"/>
              </a:rPr>
              <a:t>Transfer </a:t>
            </a:r>
            <a:r>
              <a:rPr sz="900" spc="5" dirty="0">
                <a:latin typeface="Arial"/>
                <a:cs typeface="Arial"/>
              </a:rPr>
              <a:t>Protocol </a:t>
            </a:r>
            <a:r>
              <a:rPr sz="900" spc="10" dirty="0">
                <a:latin typeface="Arial"/>
                <a:cs typeface="Arial"/>
              </a:rPr>
              <a:t>(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HTTP</a:t>
            </a:r>
            <a:r>
              <a:rPr sz="900" spc="10" dirty="0">
                <a:latin typeface="Arial"/>
                <a:cs typeface="Arial"/>
              </a:rPr>
              <a:t>) used </a:t>
            </a:r>
            <a:r>
              <a:rPr sz="900" spc="-5" dirty="0">
                <a:latin typeface="Arial"/>
                <a:cs typeface="Arial"/>
              </a:rPr>
              <a:t>for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World-Wide-Web,  </a:t>
            </a:r>
            <a:r>
              <a:rPr sz="900" spc="10" dirty="0">
                <a:latin typeface="Arial"/>
                <a:cs typeface="Arial"/>
              </a:rPr>
              <a:t>and </a:t>
            </a:r>
            <a:r>
              <a:rPr sz="900" spc="5" dirty="0">
                <a:latin typeface="Arial"/>
                <a:cs typeface="Arial"/>
              </a:rPr>
              <a:t>File </a:t>
            </a:r>
            <a:r>
              <a:rPr sz="900" spc="-15" dirty="0">
                <a:latin typeface="Arial"/>
                <a:cs typeface="Arial"/>
              </a:rPr>
              <a:t>Transfer </a:t>
            </a:r>
            <a:r>
              <a:rPr sz="900" spc="5" dirty="0">
                <a:latin typeface="Arial"/>
                <a:cs typeface="Arial"/>
              </a:rPr>
              <a:t>Protocol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(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FTP</a:t>
            </a:r>
            <a:r>
              <a:rPr sz="900" spc="5" dirty="0">
                <a:latin typeface="Arial"/>
                <a:cs typeface="Arial"/>
              </a:rPr>
              <a:t>)...etc.</a:t>
            </a:r>
            <a:endParaRPr sz="900" dirty="0">
              <a:latin typeface="Arial"/>
              <a:cs typeface="Arial"/>
            </a:endParaRPr>
          </a:p>
          <a:p>
            <a:pPr marL="12700" marR="25400">
              <a:lnSpc>
                <a:spcPct val="105800"/>
              </a:lnSpc>
            </a:pPr>
            <a:r>
              <a:rPr sz="900" b="1" dirty="0">
                <a:latin typeface="Arial"/>
                <a:cs typeface="Arial"/>
              </a:rPr>
              <a:t>Transport Layer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5" dirty="0">
                <a:latin typeface="Arial"/>
                <a:cs typeface="Arial"/>
              </a:rPr>
              <a:t>In </a:t>
            </a:r>
            <a:r>
              <a:rPr sz="900" spc="10" dirty="0">
                <a:latin typeface="Arial"/>
                <a:cs typeface="Arial"/>
              </a:rPr>
              <a:t>TCP/IP </a:t>
            </a:r>
            <a:r>
              <a:rPr sz="900" spc="5" dirty="0">
                <a:latin typeface="Arial"/>
                <a:cs typeface="Arial"/>
              </a:rPr>
              <a:t>there are two </a:t>
            </a:r>
            <a:r>
              <a:rPr sz="900" spc="-5" dirty="0">
                <a:latin typeface="Arial"/>
                <a:cs typeface="Arial"/>
              </a:rPr>
              <a:t>Transport Layer  </a:t>
            </a:r>
            <a:r>
              <a:rPr sz="900" spc="5" dirty="0">
                <a:latin typeface="Arial"/>
                <a:cs typeface="Arial"/>
              </a:rPr>
              <a:t>protocols. </a:t>
            </a:r>
            <a:r>
              <a:rPr sz="900" spc="10" dirty="0">
                <a:latin typeface="Arial"/>
                <a:cs typeface="Arial"/>
              </a:rPr>
              <a:t>The </a:t>
            </a:r>
            <a:r>
              <a:rPr sz="900" spc="-5" dirty="0">
                <a:latin typeface="Arial"/>
                <a:cs typeface="Arial"/>
              </a:rPr>
              <a:t>Transmission </a:t>
            </a:r>
            <a:r>
              <a:rPr sz="900" spc="5" dirty="0">
                <a:latin typeface="Arial"/>
                <a:cs typeface="Arial"/>
              </a:rPr>
              <a:t>Control Protocol </a:t>
            </a:r>
            <a:r>
              <a:rPr sz="900" spc="10" dirty="0">
                <a:latin typeface="Arial"/>
                <a:cs typeface="Arial"/>
              </a:rPr>
              <a:t>(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TCP</a:t>
            </a:r>
            <a:r>
              <a:rPr sz="900" spc="10" dirty="0">
                <a:latin typeface="Arial"/>
                <a:cs typeface="Arial"/>
              </a:rPr>
              <a:t>)  </a:t>
            </a:r>
            <a:r>
              <a:rPr sz="900" spc="5" dirty="0">
                <a:latin typeface="Arial"/>
                <a:cs typeface="Arial"/>
              </a:rPr>
              <a:t>guarantees that information is received </a:t>
            </a:r>
            <a:r>
              <a:rPr sz="900" spc="10" dirty="0">
                <a:latin typeface="Arial"/>
                <a:cs typeface="Arial"/>
              </a:rPr>
              <a:t>as </a:t>
            </a:r>
            <a:r>
              <a:rPr sz="900" spc="5" dirty="0">
                <a:latin typeface="Arial"/>
                <a:cs typeface="Arial"/>
              </a:rPr>
              <a:t>it was sent. </a:t>
            </a:r>
            <a:r>
              <a:rPr sz="900" spc="10" dirty="0">
                <a:latin typeface="Arial"/>
                <a:cs typeface="Arial"/>
              </a:rPr>
              <a:t>The  User </a:t>
            </a:r>
            <a:r>
              <a:rPr sz="900" spc="5" dirty="0">
                <a:latin typeface="Arial"/>
                <a:cs typeface="Arial"/>
              </a:rPr>
              <a:t>Datagram Protocol 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(UDP</a:t>
            </a:r>
            <a:r>
              <a:rPr sz="900" spc="10" dirty="0">
                <a:latin typeface="Arial"/>
                <a:cs typeface="Arial"/>
              </a:rPr>
              <a:t>) </a:t>
            </a:r>
            <a:r>
              <a:rPr sz="900" spc="5" dirty="0">
                <a:latin typeface="Arial"/>
                <a:cs typeface="Arial"/>
              </a:rPr>
              <a:t>performs </a:t>
            </a:r>
            <a:r>
              <a:rPr sz="900" spc="10" dirty="0">
                <a:latin typeface="Arial"/>
                <a:cs typeface="Arial"/>
              </a:rPr>
              <a:t>no </a:t>
            </a:r>
            <a:r>
              <a:rPr sz="900" spc="5" dirty="0">
                <a:latin typeface="Arial"/>
                <a:cs typeface="Arial"/>
              </a:rPr>
              <a:t>end-to-end  reliability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checks.</a:t>
            </a:r>
          </a:p>
          <a:p>
            <a:pPr marL="12700" marR="109220">
              <a:lnSpc>
                <a:spcPct val="105800"/>
              </a:lnSpc>
            </a:pPr>
            <a:r>
              <a:rPr sz="900" b="1" spc="5" dirty="0">
                <a:latin typeface="Arial"/>
                <a:cs typeface="Arial"/>
              </a:rPr>
              <a:t>Network </a:t>
            </a:r>
            <a:r>
              <a:rPr sz="900" b="1" dirty="0">
                <a:latin typeface="Arial"/>
                <a:cs typeface="Arial"/>
              </a:rPr>
              <a:t>Layer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5" dirty="0">
                <a:latin typeface="Arial"/>
                <a:cs typeface="Arial"/>
              </a:rPr>
              <a:t>This is </a:t>
            </a:r>
            <a:r>
              <a:rPr sz="900" spc="10" dirty="0">
                <a:latin typeface="Arial"/>
                <a:cs typeface="Arial"/>
              </a:rPr>
              <a:t>commonly </a:t>
            </a:r>
            <a:r>
              <a:rPr sz="900" dirty="0">
                <a:latin typeface="Arial"/>
                <a:cs typeface="Arial"/>
              </a:rPr>
              <a:t>referred </a:t>
            </a:r>
            <a:r>
              <a:rPr sz="900" spc="5" dirty="0">
                <a:latin typeface="Arial"/>
                <a:cs typeface="Arial"/>
              </a:rPr>
              <a:t>to </a:t>
            </a:r>
            <a:r>
              <a:rPr sz="900" spc="10" dirty="0">
                <a:latin typeface="Arial"/>
                <a:cs typeface="Arial"/>
              </a:rPr>
              <a:t>as </a:t>
            </a:r>
            <a:r>
              <a:rPr sz="900" spc="5" dirty="0">
                <a:latin typeface="Arial"/>
                <a:cs typeface="Arial"/>
              </a:rPr>
              <a:t>the  </a:t>
            </a:r>
            <a:r>
              <a:rPr sz="900" spc="10" dirty="0">
                <a:latin typeface="Arial"/>
                <a:cs typeface="Arial"/>
              </a:rPr>
              <a:t>Internet </a:t>
            </a:r>
            <a:r>
              <a:rPr sz="900" spc="-10" dirty="0">
                <a:latin typeface="Arial"/>
                <a:cs typeface="Arial"/>
              </a:rPr>
              <a:t>Layer. </a:t>
            </a:r>
            <a:r>
              <a:rPr sz="900" spc="5" dirty="0">
                <a:latin typeface="Arial"/>
                <a:cs typeface="Arial"/>
              </a:rPr>
              <a:t>All </a:t>
            </a:r>
            <a:r>
              <a:rPr sz="900" spc="10" dirty="0">
                <a:latin typeface="Arial"/>
                <a:cs typeface="Arial"/>
              </a:rPr>
              <a:t>upper and </a:t>
            </a:r>
            <a:r>
              <a:rPr sz="900" dirty="0">
                <a:latin typeface="Arial"/>
                <a:cs typeface="Arial"/>
              </a:rPr>
              <a:t>lower </a:t>
            </a:r>
            <a:r>
              <a:rPr sz="900" spc="-5" dirty="0">
                <a:latin typeface="Arial"/>
                <a:cs typeface="Arial"/>
              </a:rPr>
              <a:t>layer </a:t>
            </a:r>
            <a:r>
              <a:rPr sz="900" spc="5" dirty="0">
                <a:latin typeface="Arial"/>
                <a:cs typeface="Arial"/>
              </a:rPr>
              <a:t>communications  </a:t>
            </a:r>
            <a:r>
              <a:rPr sz="900" spc="-5" dirty="0">
                <a:latin typeface="Arial"/>
                <a:cs typeface="Arial"/>
              </a:rPr>
              <a:t>travel </a:t>
            </a:r>
            <a:r>
              <a:rPr sz="900" spc="5" dirty="0">
                <a:latin typeface="Arial"/>
                <a:cs typeface="Arial"/>
              </a:rPr>
              <a:t>through </a:t>
            </a:r>
            <a:r>
              <a:rPr sz="900" spc="10" dirty="0">
                <a:latin typeface="Arial"/>
                <a:cs typeface="Arial"/>
              </a:rPr>
              <a:t>Internet </a:t>
            </a:r>
            <a:r>
              <a:rPr sz="900" spc="5" dirty="0">
                <a:latin typeface="Arial"/>
                <a:cs typeface="Arial"/>
              </a:rPr>
              <a:t>Protocol (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IP)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as </a:t>
            </a:r>
            <a:r>
              <a:rPr sz="900" dirty="0">
                <a:latin typeface="Arial"/>
                <a:cs typeface="Arial"/>
              </a:rPr>
              <a:t>they </a:t>
            </a:r>
            <a:r>
              <a:rPr sz="900" spc="5" dirty="0">
                <a:latin typeface="Arial"/>
                <a:cs typeface="Arial"/>
              </a:rPr>
              <a:t>are </a:t>
            </a:r>
            <a:r>
              <a:rPr sz="900" spc="10" dirty="0">
                <a:latin typeface="Arial"/>
                <a:cs typeface="Arial"/>
              </a:rPr>
              <a:t>passed  </a:t>
            </a:r>
            <a:r>
              <a:rPr sz="900" spc="5" dirty="0">
                <a:latin typeface="Arial"/>
                <a:cs typeface="Arial"/>
              </a:rPr>
              <a:t>through the </a:t>
            </a:r>
            <a:r>
              <a:rPr sz="900" spc="10" dirty="0">
                <a:latin typeface="Arial"/>
                <a:cs typeface="Arial"/>
              </a:rPr>
              <a:t>TCP/IP </a:t>
            </a:r>
            <a:r>
              <a:rPr sz="900" spc="5" dirty="0">
                <a:latin typeface="Arial"/>
                <a:cs typeface="Arial"/>
              </a:rPr>
              <a:t>protocol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stack.</a:t>
            </a:r>
            <a:endParaRPr sz="900" dirty="0">
              <a:latin typeface="Arial"/>
              <a:cs typeface="Arial"/>
            </a:endParaRPr>
          </a:p>
          <a:p>
            <a:pPr marL="12700" marR="31115" algn="just">
              <a:lnSpc>
                <a:spcPct val="105800"/>
              </a:lnSpc>
            </a:pPr>
            <a:r>
              <a:rPr sz="900" b="1" spc="10" dirty="0">
                <a:latin typeface="Arial"/>
                <a:cs typeface="Arial"/>
              </a:rPr>
              <a:t>Data Link </a:t>
            </a:r>
            <a:r>
              <a:rPr sz="900" b="1" dirty="0">
                <a:latin typeface="Arial"/>
                <a:cs typeface="Arial"/>
              </a:rPr>
              <a:t>Layer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10" dirty="0">
                <a:latin typeface="Arial"/>
                <a:cs typeface="Arial"/>
              </a:rPr>
              <a:t>TCP/IP </a:t>
            </a:r>
            <a:r>
              <a:rPr sz="900" spc="5" dirty="0">
                <a:latin typeface="Arial"/>
                <a:cs typeface="Arial"/>
              </a:rPr>
              <a:t>makes </a:t>
            </a:r>
            <a:r>
              <a:rPr sz="900" spc="10" dirty="0">
                <a:latin typeface="Arial"/>
                <a:cs typeface="Arial"/>
              </a:rPr>
              <a:t>use </a:t>
            </a:r>
            <a:r>
              <a:rPr sz="900" spc="5" dirty="0">
                <a:latin typeface="Arial"/>
                <a:cs typeface="Arial"/>
              </a:rPr>
              <a:t>of </a:t>
            </a:r>
            <a:r>
              <a:rPr sz="900" dirty="0">
                <a:latin typeface="Arial"/>
                <a:cs typeface="Arial"/>
              </a:rPr>
              <a:t>existing </a:t>
            </a:r>
            <a:r>
              <a:rPr sz="900" spc="10" dirty="0">
                <a:latin typeface="Arial"/>
                <a:cs typeface="Arial"/>
              </a:rPr>
              <a:t>Data </a:t>
            </a:r>
            <a:r>
              <a:rPr sz="900" spc="5" dirty="0">
                <a:latin typeface="Arial"/>
                <a:cs typeface="Arial"/>
              </a:rPr>
              <a:t>Link  </a:t>
            </a:r>
            <a:r>
              <a:rPr sz="900" spc="10" dirty="0">
                <a:latin typeface="Arial"/>
                <a:cs typeface="Arial"/>
              </a:rPr>
              <a:t>and </a:t>
            </a:r>
            <a:r>
              <a:rPr sz="900" spc="5" dirty="0">
                <a:latin typeface="Arial"/>
                <a:cs typeface="Arial"/>
              </a:rPr>
              <a:t>Physical </a:t>
            </a:r>
            <a:r>
              <a:rPr sz="900" spc="-5" dirty="0">
                <a:latin typeface="Arial"/>
                <a:cs typeface="Arial"/>
              </a:rPr>
              <a:t>Layer </a:t>
            </a:r>
            <a:r>
              <a:rPr sz="900" spc="5" dirty="0">
                <a:latin typeface="Arial"/>
                <a:cs typeface="Arial"/>
              </a:rPr>
              <a:t>standards rather than defining its own.  </a:t>
            </a:r>
            <a:r>
              <a:rPr sz="900" spc="10" dirty="0">
                <a:latin typeface="Arial"/>
                <a:cs typeface="Arial"/>
              </a:rPr>
              <a:t>Data </a:t>
            </a:r>
            <a:r>
              <a:rPr sz="900" spc="5" dirty="0">
                <a:latin typeface="Arial"/>
                <a:cs typeface="Arial"/>
              </a:rPr>
              <a:t>Link </a:t>
            </a:r>
            <a:r>
              <a:rPr sz="900" spc="-5" dirty="0">
                <a:latin typeface="Arial"/>
                <a:cs typeface="Arial"/>
              </a:rPr>
              <a:t>Layer </a:t>
            </a:r>
            <a:r>
              <a:rPr sz="900" spc="10" dirty="0">
                <a:latin typeface="Arial"/>
                <a:cs typeface="Arial"/>
              </a:rPr>
              <a:t>describes </a:t>
            </a:r>
            <a:r>
              <a:rPr sz="900" spc="5" dirty="0">
                <a:latin typeface="Arial"/>
                <a:cs typeface="Arial"/>
              </a:rPr>
              <a:t>how IP utilizes </a:t>
            </a:r>
            <a:r>
              <a:rPr sz="900" dirty="0">
                <a:latin typeface="Arial"/>
                <a:cs typeface="Arial"/>
              </a:rPr>
              <a:t>existing </a:t>
            </a:r>
            <a:r>
              <a:rPr sz="900" spc="5" dirty="0">
                <a:latin typeface="Arial"/>
                <a:cs typeface="Arial"/>
              </a:rPr>
              <a:t>data link  protocols </a:t>
            </a:r>
            <a:r>
              <a:rPr sz="900" spc="10" dirty="0">
                <a:latin typeface="Arial"/>
                <a:cs typeface="Arial"/>
              </a:rPr>
              <a:t>such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as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Ethernet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Token Ring</a:t>
            </a:r>
            <a:r>
              <a:rPr sz="900" spc="5" dirty="0">
                <a:latin typeface="Arial"/>
                <a:cs typeface="Arial"/>
              </a:rPr>
              <a:t>,.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.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.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etc.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F65E8F-69C0-4471-A6D2-A138F0D0A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44FF5F-8FCC-40D4-8694-DB5D9B15F96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3000"/>
          </a:blip>
          <a:stretch>
            <a:fillRect/>
          </a:stretch>
        </p:blipFill>
        <p:spPr>
          <a:xfrm>
            <a:off x="3023183" y="862579"/>
            <a:ext cx="1557188" cy="10108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14645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133752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84552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82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82"/>
            <a:ext cx="50799" cy="1298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5"/>
            <a:ext cx="3989704" cy="1770524"/>
          </a:xfrm>
          <a:custGeom>
            <a:avLst/>
            <a:gdLst/>
            <a:ahLst/>
            <a:cxnLst/>
            <a:rect l="l" t="t" r="r" b="b"/>
            <a:pathLst>
              <a:path w="3989704" h="1406525">
                <a:moveTo>
                  <a:pt x="3989591" y="0"/>
                </a:moveTo>
                <a:lnTo>
                  <a:pt x="0" y="0"/>
                </a:lnTo>
                <a:lnTo>
                  <a:pt x="0" y="1355207"/>
                </a:lnTo>
                <a:lnTo>
                  <a:pt x="4008" y="1374931"/>
                </a:lnTo>
                <a:lnTo>
                  <a:pt x="14922" y="1391084"/>
                </a:lnTo>
                <a:lnTo>
                  <a:pt x="31075" y="1401998"/>
                </a:lnTo>
                <a:lnTo>
                  <a:pt x="50799" y="1406006"/>
                </a:lnTo>
                <a:lnTo>
                  <a:pt x="3938791" y="1406006"/>
                </a:lnTo>
                <a:lnTo>
                  <a:pt x="3958516" y="1401998"/>
                </a:lnTo>
                <a:lnTo>
                  <a:pt x="3974669" y="1391084"/>
                </a:lnTo>
                <a:lnTo>
                  <a:pt x="3985583" y="1374931"/>
                </a:lnTo>
                <a:lnTo>
                  <a:pt x="3989591" y="135520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82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133001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83931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2761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871764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-40004" y="342011"/>
            <a:ext cx="4021454" cy="209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More about TCP/IP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</a:pP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TCP:</a:t>
            </a:r>
            <a:r>
              <a:rPr lang="en-US" sz="1050" spc="-20" dirty="0">
                <a:latin typeface="Arial"/>
                <a:cs typeface="Arial"/>
              </a:rPr>
              <a:t> </a:t>
            </a:r>
            <a:r>
              <a:rPr lang="en-US" sz="1050" spc="-2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ransmission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</a:t>
            </a:r>
            <a:r>
              <a:rPr sz="1050" spc="-5" dirty="0">
                <a:latin typeface="Arial"/>
                <a:cs typeface="Arial"/>
              </a:rPr>
              <a:t>ontrol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rotocol.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connection-oriented protocol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provides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reliable,</a:t>
            </a:r>
            <a:endParaRPr sz="1050" dirty="0">
              <a:latin typeface="Arial"/>
              <a:cs typeface="Arial"/>
            </a:endParaRPr>
          </a:p>
          <a:p>
            <a:pPr marL="490855" marR="48260">
              <a:lnSpc>
                <a:spcPct val="102699"/>
              </a:lnSpc>
            </a:pPr>
            <a:r>
              <a:rPr sz="1050" spc="-10" dirty="0">
                <a:latin typeface="Arial"/>
                <a:cs typeface="Arial"/>
              </a:rPr>
              <a:t>full-duplex, </a:t>
            </a:r>
            <a:r>
              <a:rPr sz="1050" spc="-15" dirty="0">
                <a:latin typeface="Arial"/>
                <a:cs typeface="Arial"/>
              </a:rPr>
              <a:t>byte </a:t>
            </a:r>
            <a:r>
              <a:rPr sz="1050" spc="-5" dirty="0">
                <a:latin typeface="Arial"/>
                <a:cs typeface="Arial"/>
              </a:rPr>
              <a:t>stream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user process (most used </a:t>
            </a:r>
            <a:r>
              <a:rPr sz="1050" spc="-20" dirty="0">
                <a:latin typeface="Arial"/>
                <a:cs typeface="Arial"/>
              </a:rPr>
              <a:t>by  </a:t>
            </a:r>
            <a:r>
              <a:rPr sz="1050" spc="-5" dirty="0">
                <a:latin typeface="Arial"/>
                <a:cs typeface="Arial"/>
              </a:rPr>
              <a:t>Internet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application).</a:t>
            </a:r>
            <a:endParaRPr lang="en-US" sz="1050" spc="-5" dirty="0">
              <a:latin typeface="Arial"/>
              <a:cs typeface="Arial"/>
            </a:endParaRPr>
          </a:p>
          <a:p>
            <a:pPr marL="490855" marR="48260">
              <a:lnSpc>
                <a:spcPct val="102699"/>
              </a:lnSpc>
            </a:pP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UDP</a:t>
            </a:r>
            <a:r>
              <a:rPr sz="1050" spc="-10" dirty="0">
                <a:latin typeface="Arial"/>
                <a:cs typeface="Arial"/>
              </a:rPr>
              <a:t>: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U</a:t>
            </a:r>
            <a:r>
              <a:rPr sz="1050" spc="-5" dirty="0">
                <a:latin typeface="Arial"/>
                <a:cs typeface="Arial"/>
              </a:rPr>
              <a:t>ser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D</a:t>
            </a:r>
            <a:r>
              <a:rPr sz="1050" spc="-10" dirty="0">
                <a:latin typeface="Arial"/>
                <a:cs typeface="Arial"/>
              </a:rPr>
              <a:t>atagram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rotocol.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connectionless protocol 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user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processes.</a:t>
            </a:r>
            <a:endParaRPr sz="1050" dirty="0">
              <a:latin typeface="Arial"/>
              <a:cs typeface="Arial"/>
            </a:endParaRPr>
          </a:p>
          <a:p>
            <a:pPr marL="490855" marR="115570">
              <a:lnSpc>
                <a:spcPct val="102600"/>
              </a:lnSpc>
            </a:pPr>
            <a:endParaRPr lang="en-US" sz="1050" spc="-5" dirty="0">
              <a:highlight>
                <a:srgbClr val="FFFF00"/>
              </a:highlight>
              <a:latin typeface="Arial"/>
              <a:cs typeface="Arial"/>
            </a:endParaRPr>
          </a:p>
          <a:p>
            <a:pPr marL="490855" marR="115570">
              <a:lnSpc>
                <a:spcPct val="102600"/>
              </a:lnSpc>
            </a:pP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IP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nternet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rotocol. IP is the protocol that </a:t>
            </a:r>
            <a:r>
              <a:rPr sz="1050" spc="-10" dirty="0">
                <a:latin typeface="Arial"/>
                <a:cs typeface="Arial"/>
              </a:rPr>
              <a:t>provides </a:t>
            </a:r>
            <a:r>
              <a:rPr sz="1050" spc="-5" dirty="0">
                <a:latin typeface="Arial"/>
                <a:cs typeface="Arial"/>
              </a:rPr>
              <a:t>the  </a:t>
            </a:r>
            <a:r>
              <a:rPr sz="1050" spc="-15" dirty="0">
                <a:latin typeface="Arial"/>
                <a:cs typeface="Arial"/>
              </a:rPr>
              <a:t>packet </a:t>
            </a:r>
            <a:r>
              <a:rPr sz="1050" spc="-5" dirty="0">
                <a:latin typeface="Arial"/>
                <a:cs typeface="Arial"/>
              </a:rPr>
              <a:t>delivery </a:t>
            </a:r>
            <a:r>
              <a:rPr sz="1050" dirty="0">
                <a:latin typeface="Arial"/>
                <a:cs typeface="Arial"/>
              </a:rPr>
              <a:t>service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TCP </a:t>
            </a:r>
            <a:r>
              <a:rPr sz="1050" spc="-5" dirty="0">
                <a:latin typeface="Arial"/>
                <a:cs typeface="Arial"/>
              </a:rPr>
              <a:t>and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UDP.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76CAB1C-0240-4E99-AB95-3C4442AC02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117030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Encapsulation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9435" y="1338702"/>
            <a:ext cx="1108710" cy="391795"/>
          </a:xfrm>
          <a:custGeom>
            <a:avLst/>
            <a:gdLst/>
            <a:ahLst/>
            <a:cxnLst/>
            <a:rect l="l" t="t" r="r" b="b"/>
            <a:pathLst>
              <a:path w="1108710" h="391794">
                <a:moveTo>
                  <a:pt x="0" y="0"/>
                </a:moveTo>
                <a:lnTo>
                  <a:pt x="0" y="391310"/>
                </a:lnTo>
                <a:lnTo>
                  <a:pt x="1108713" y="391310"/>
                </a:lnTo>
                <a:lnTo>
                  <a:pt x="1108713" y="0"/>
                </a:lnTo>
                <a:lnTo>
                  <a:pt x="0" y="0"/>
                </a:lnTo>
                <a:close/>
              </a:path>
            </a:pathLst>
          </a:custGeom>
          <a:ln w="3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2472" y="1860450"/>
            <a:ext cx="1761489" cy="521970"/>
          </a:xfrm>
          <a:custGeom>
            <a:avLst/>
            <a:gdLst/>
            <a:ahLst/>
            <a:cxnLst/>
            <a:rect l="l" t="t" r="r" b="b"/>
            <a:pathLst>
              <a:path w="1761489" h="521969">
                <a:moveTo>
                  <a:pt x="0" y="0"/>
                </a:moveTo>
                <a:lnTo>
                  <a:pt x="0" y="521747"/>
                </a:lnTo>
                <a:lnTo>
                  <a:pt x="1760897" y="521747"/>
                </a:lnTo>
                <a:lnTo>
                  <a:pt x="1760897" y="0"/>
                </a:lnTo>
                <a:lnTo>
                  <a:pt x="0" y="0"/>
                </a:lnTo>
                <a:close/>
              </a:path>
            </a:pathLst>
          </a:custGeom>
          <a:ln w="3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9435" y="1925668"/>
            <a:ext cx="1108710" cy="391795"/>
          </a:xfrm>
          <a:custGeom>
            <a:avLst/>
            <a:gdLst/>
            <a:ahLst/>
            <a:cxnLst/>
            <a:rect l="l" t="t" r="r" b="b"/>
            <a:pathLst>
              <a:path w="1108710" h="391794">
                <a:moveTo>
                  <a:pt x="0" y="0"/>
                </a:moveTo>
                <a:lnTo>
                  <a:pt x="0" y="391310"/>
                </a:lnTo>
                <a:lnTo>
                  <a:pt x="1108713" y="391310"/>
                </a:lnTo>
                <a:lnTo>
                  <a:pt x="1108713" y="0"/>
                </a:lnTo>
                <a:lnTo>
                  <a:pt x="0" y="0"/>
                </a:lnTo>
                <a:close/>
              </a:path>
            </a:pathLst>
          </a:custGeom>
          <a:ln w="3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069" y="2512634"/>
            <a:ext cx="2478405" cy="652780"/>
          </a:xfrm>
          <a:custGeom>
            <a:avLst/>
            <a:gdLst/>
            <a:ahLst/>
            <a:cxnLst/>
            <a:rect l="l" t="t" r="r" b="b"/>
            <a:pathLst>
              <a:path w="2478405" h="652780">
                <a:moveTo>
                  <a:pt x="0" y="0"/>
                </a:moveTo>
                <a:lnTo>
                  <a:pt x="0" y="652184"/>
                </a:lnTo>
                <a:lnTo>
                  <a:pt x="2478300" y="652184"/>
                </a:lnTo>
                <a:lnTo>
                  <a:pt x="2478300" y="0"/>
                </a:lnTo>
                <a:lnTo>
                  <a:pt x="0" y="0"/>
                </a:lnTo>
                <a:close/>
              </a:path>
            </a:pathLst>
          </a:custGeom>
          <a:ln w="3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7253" y="2577852"/>
            <a:ext cx="1761489" cy="521970"/>
          </a:xfrm>
          <a:custGeom>
            <a:avLst/>
            <a:gdLst/>
            <a:ahLst/>
            <a:cxnLst/>
            <a:rect l="l" t="t" r="r" b="b"/>
            <a:pathLst>
              <a:path w="1761489" h="521969">
                <a:moveTo>
                  <a:pt x="0" y="0"/>
                </a:moveTo>
                <a:lnTo>
                  <a:pt x="0" y="521747"/>
                </a:lnTo>
                <a:lnTo>
                  <a:pt x="1760897" y="521747"/>
                </a:lnTo>
                <a:lnTo>
                  <a:pt x="1760897" y="0"/>
                </a:lnTo>
                <a:lnTo>
                  <a:pt x="0" y="0"/>
                </a:lnTo>
                <a:close/>
              </a:path>
            </a:pathLst>
          </a:custGeom>
          <a:ln w="3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4217" y="2643071"/>
            <a:ext cx="1108710" cy="391795"/>
          </a:xfrm>
          <a:custGeom>
            <a:avLst/>
            <a:gdLst/>
            <a:ahLst/>
            <a:cxnLst/>
            <a:rect l="l" t="t" r="r" b="b"/>
            <a:pathLst>
              <a:path w="1108710" h="391794">
                <a:moveTo>
                  <a:pt x="0" y="0"/>
                </a:moveTo>
                <a:lnTo>
                  <a:pt x="0" y="391310"/>
                </a:lnTo>
                <a:lnTo>
                  <a:pt x="1108713" y="391310"/>
                </a:lnTo>
                <a:lnTo>
                  <a:pt x="1108713" y="0"/>
                </a:lnTo>
                <a:lnTo>
                  <a:pt x="0" y="0"/>
                </a:lnTo>
                <a:close/>
              </a:path>
            </a:pathLst>
          </a:custGeom>
          <a:ln w="3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1619" y="947391"/>
            <a:ext cx="456565" cy="260985"/>
          </a:xfrm>
          <a:prstGeom prst="rect">
            <a:avLst/>
          </a:prstGeom>
          <a:ln w="19565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405"/>
              </a:spcBef>
            </a:pPr>
            <a:r>
              <a:rPr sz="800" b="1" spc="10" dirty="0"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6401" y="1403920"/>
            <a:ext cx="456565" cy="260985"/>
          </a:xfrm>
          <a:prstGeom prst="rect">
            <a:avLst/>
          </a:prstGeom>
          <a:ln w="19565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405"/>
              </a:spcBef>
            </a:pPr>
            <a:r>
              <a:rPr sz="800" b="1" spc="10" dirty="0"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6401" y="1990887"/>
            <a:ext cx="456565" cy="260985"/>
          </a:xfrm>
          <a:prstGeom prst="rect">
            <a:avLst/>
          </a:prstGeom>
          <a:ln w="19565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405"/>
              </a:spcBef>
            </a:pPr>
            <a:r>
              <a:rPr sz="800" b="1" spc="10" dirty="0"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1183" y="2708289"/>
            <a:ext cx="456565" cy="260985"/>
          </a:xfrm>
          <a:prstGeom prst="rect">
            <a:avLst/>
          </a:prstGeom>
          <a:ln w="19565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405"/>
              </a:spcBef>
            </a:pPr>
            <a:r>
              <a:rPr sz="800" b="1" spc="10" dirty="0"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4654" y="1403920"/>
            <a:ext cx="456565" cy="260985"/>
          </a:xfrm>
          <a:prstGeom prst="rect">
            <a:avLst/>
          </a:prstGeom>
          <a:ln w="326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70"/>
              </a:spcBef>
            </a:pPr>
            <a:r>
              <a:rPr sz="800" spc="10" dirty="0">
                <a:latin typeface="Times New Roman"/>
                <a:cs typeface="Times New Roman"/>
              </a:rPr>
              <a:t>Header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4654" y="1990887"/>
            <a:ext cx="456565" cy="260985"/>
          </a:xfrm>
          <a:prstGeom prst="rect">
            <a:avLst/>
          </a:prstGeom>
          <a:ln w="326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70"/>
              </a:spcBef>
            </a:pPr>
            <a:r>
              <a:rPr sz="800" spc="10" dirty="0">
                <a:latin typeface="Times New Roman"/>
                <a:cs typeface="Times New Roman"/>
              </a:rPr>
              <a:t>Header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7687" y="1925668"/>
            <a:ext cx="456565" cy="391795"/>
          </a:xfrm>
          <a:prstGeom prst="rect">
            <a:avLst/>
          </a:prstGeom>
          <a:ln w="326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800" spc="10" dirty="0">
                <a:latin typeface="Times New Roman"/>
                <a:cs typeface="Times New Roman"/>
              </a:rPr>
              <a:t>Header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288" y="2577852"/>
            <a:ext cx="521970" cy="521970"/>
          </a:xfrm>
          <a:prstGeom prst="rect">
            <a:avLst/>
          </a:prstGeom>
          <a:ln w="32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800" spc="10" dirty="0">
                <a:latin typeface="Times New Roman"/>
                <a:cs typeface="Times New Roman"/>
              </a:rPr>
              <a:t>Header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2472" y="2643071"/>
            <a:ext cx="456565" cy="391795"/>
          </a:xfrm>
          <a:prstGeom prst="rect">
            <a:avLst/>
          </a:prstGeom>
          <a:ln w="326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800" spc="10" dirty="0">
                <a:latin typeface="Times New Roman"/>
                <a:cs typeface="Times New Roman"/>
              </a:rPr>
              <a:t>Header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9435" y="2708289"/>
            <a:ext cx="456565" cy="260985"/>
          </a:xfrm>
          <a:prstGeom prst="rect">
            <a:avLst/>
          </a:prstGeom>
          <a:ln w="326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70"/>
              </a:spcBef>
            </a:pPr>
            <a:r>
              <a:rPr sz="800" spc="10" dirty="0">
                <a:latin typeface="Times New Roman"/>
                <a:cs typeface="Times New Roman"/>
              </a:rPr>
              <a:t>Header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8495" y="2630764"/>
            <a:ext cx="1101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marR="659765" indent="-98425">
              <a:lnSpc>
                <a:spcPct val="107000"/>
              </a:lnSpc>
            </a:pPr>
            <a:r>
              <a:rPr sz="800" spc="10" dirty="0">
                <a:latin typeface="Times New Roman"/>
                <a:cs typeface="Times New Roman"/>
              </a:rPr>
              <a:t>Data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Link  Layer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spc="5" dirty="0">
                <a:latin typeface="Times New Roman"/>
                <a:cs typeface="Times New Roman"/>
              </a:rPr>
              <a:t>(Ethernet, </a:t>
            </a:r>
            <a:r>
              <a:rPr sz="800" spc="10" dirty="0">
                <a:latin typeface="Times New Roman"/>
                <a:cs typeface="Times New Roman"/>
              </a:rPr>
              <a:t>Token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Ring,...)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5885" y="1000303"/>
            <a:ext cx="61404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sz="800" spc="5" dirty="0">
                <a:latin typeface="Times New Roman"/>
                <a:cs typeface="Times New Roman"/>
              </a:rPr>
              <a:t>Process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Layer </a:t>
            </a:r>
            <a:r>
              <a:rPr sz="800" spc="5" dirty="0">
                <a:latin typeface="Times New Roman"/>
                <a:cs typeface="Times New Roman"/>
              </a:rPr>
              <a:t> (telnet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ftp,...)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5885" y="1456832"/>
            <a:ext cx="70104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sz="800" spc="5" dirty="0">
                <a:latin typeface="Times New Roman"/>
                <a:cs typeface="Times New Roman"/>
              </a:rPr>
              <a:t>Transport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Layer  (TCP,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UDP,...)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8495" y="1978580"/>
            <a:ext cx="66040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sz="800" spc="10" dirty="0">
                <a:latin typeface="Times New Roman"/>
                <a:cs typeface="Times New Roman"/>
              </a:rPr>
              <a:t>Network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Layer </a:t>
            </a:r>
            <a:r>
              <a:rPr sz="800" spc="5" dirty="0">
                <a:latin typeface="Times New Roman"/>
                <a:cs typeface="Times New Roman"/>
              </a:rPr>
              <a:t> (IP)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7212083-F6C9-40F3-8F6D-0651BB7D09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73469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66" y="2306198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2980" y="0"/>
                </a:lnTo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666" y="2290028"/>
            <a:ext cx="64769" cy="32384"/>
          </a:xfrm>
          <a:custGeom>
            <a:avLst/>
            <a:gdLst/>
            <a:ahLst/>
            <a:cxnLst/>
            <a:rect l="l" t="t" r="r" b="b"/>
            <a:pathLst>
              <a:path w="64769" h="32385">
                <a:moveTo>
                  <a:pt x="64681" y="32340"/>
                </a:moveTo>
                <a:lnTo>
                  <a:pt x="64681" y="0"/>
                </a:lnTo>
                <a:lnTo>
                  <a:pt x="0" y="16170"/>
                </a:lnTo>
                <a:lnTo>
                  <a:pt x="64681" y="32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5666" y="2290028"/>
            <a:ext cx="64769" cy="32384"/>
          </a:xfrm>
          <a:custGeom>
            <a:avLst/>
            <a:gdLst/>
            <a:ahLst/>
            <a:cxnLst/>
            <a:rect l="l" t="t" r="r" b="b"/>
            <a:pathLst>
              <a:path w="64769" h="32385">
                <a:moveTo>
                  <a:pt x="64681" y="0"/>
                </a:moveTo>
                <a:lnTo>
                  <a:pt x="0" y="16170"/>
                </a:lnTo>
                <a:lnTo>
                  <a:pt x="64681" y="32340"/>
                </a:lnTo>
                <a:lnTo>
                  <a:pt x="64681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3964" y="2290028"/>
            <a:ext cx="64769" cy="32384"/>
          </a:xfrm>
          <a:custGeom>
            <a:avLst/>
            <a:gdLst/>
            <a:ahLst/>
            <a:cxnLst/>
            <a:rect l="l" t="t" r="r" b="b"/>
            <a:pathLst>
              <a:path w="64769" h="32385">
                <a:moveTo>
                  <a:pt x="64681" y="16170"/>
                </a:moveTo>
                <a:lnTo>
                  <a:pt x="0" y="0"/>
                </a:lnTo>
                <a:lnTo>
                  <a:pt x="0" y="32340"/>
                </a:lnTo>
                <a:lnTo>
                  <a:pt x="64681" y="16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3964" y="2290028"/>
            <a:ext cx="64769" cy="32384"/>
          </a:xfrm>
          <a:custGeom>
            <a:avLst/>
            <a:gdLst/>
            <a:ahLst/>
            <a:cxnLst/>
            <a:rect l="l" t="t" r="r" b="b"/>
            <a:pathLst>
              <a:path w="64769" h="32385">
                <a:moveTo>
                  <a:pt x="0" y="32340"/>
                </a:moveTo>
                <a:lnTo>
                  <a:pt x="64681" y="16170"/>
                </a:lnTo>
                <a:lnTo>
                  <a:pt x="0" y="0"/>
                </a:lnTo>
                <a:lnTo>
                  <a:pt x="0" y="3234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7665" y="2225346"/>
            <a:ext cx="889635" cy="242570"/>
          </a:xfrm>
          <a:custGeom>
            <a:avLst/>
            <a:gdLst/>
            <a:ahLst/>
            <a:cxnLst/>
            <a:rect l="l" t="t" r="r" b="b"/>
            <a:pathLst>
              <a:path w="889635" h="242569">
                <a:moveTo>
                  <a:pt x="0" y="0"/>
                </a:moveTo>
                <a:lnTo>
                  <a:pt x="0" y="242557"/>
                </a:lnTo>
                <a:lnTo>
                  <a:pt x="889376" y="242557"/>
                </a:lnTo>
                <a:lnTo>
                  <a:pt x="889376" y="0"/>
                </a:lnTo>
                <a:lnTo>
                  <a:pt x="0" y="0"/>
                </a:lnTo>
                <a:close/>
              </a:path>
            </a:pathLst>
          </a:custGeom>
          <a:ln w="8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7270" y="2225346"/>
            <a:ext cx="889635" cy="242570"/>
          </a:xfrm>
          <a:custGeom>
            <a:avLst/>
            <a:gdLst/>
            <a:ahLst/>
            <a:cxnLst/>
            <a:rect l="l" t="t" r="r" b="b"/>
            <a:pathLst>
              <a:path w="889635" h="242569">
                <a:moveTo>
                  <a:pt x="0" y="0"/>
                </a:moveTo>
                <a:lnTo>
                  <a:pt x="0" y="242557"/>
                </a:lnTo>
                <a:lnTo>
                  <a:pt x="889376" y="242557"/>
                </a:lnTo>
                <a:lnTo>
                  <a:pt x="889376" y="0"/>
                </a:lnTo>
                <a:lnTo>
                  <a:pt x="0" y="0"/>
                </a:lnTo>
                <a:close/>
              </a:path>
            </a:pathLst>
          </a:custGeom>
          <a:ln w="8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9906" y="1506303"/>
            <a:ext cx="4445" cy="225425"/>
          </a:xfrm>
          <a:custGeom>
            <a:avLst/>
            <a:gdLst/>
            <a:ahLst/>
            <a:cxnLst/>
            <a:rect l="l" t="t" r="r" b="b"/>
            <a:pathLst>
              <a:path w="4444" h="225425">
                <a:moveTo>
                  <a:pt x="4042" y="64681"/>
                </a:moveTo>
                <a:lnTo>
                  <a:pt x="4042" y="8085"/>
                </a:lnTo>
                <a:lnTo>
                  <a:pt x="2021" y="0"/>
                </a:lnTo>
                <a:lnTo>
                  <a:pt x="0" y="8084"/>
                </a:lnTo>
                <a:lnTo>
                  <a:pt x="0" y="64681"/>
                </a:lnTo>
                <a:lnTo>
                  <a:pt x="4042" y="64681"/>
                </a:lnTo>
                <a:close/>
              </a:path>
              <a:path w="4444" h="225425">
                <a:moveTo>
                  <a:pt x="4042" y="160624"/>
                </a:moveTo>
                <a:lnTo>
                  <a:pt x="4042" y="64681"/>
                </a:lnTo>
                <a:lnTo>
                  <a:pt x="0" y="64681"/>
                </a:lnTo>
                <a:lnTo>
                  <a:pt x="0" y="160624"/>
                </a:lnTo>
                <a:lnTo>
                  <a:pt x="4042" y="160624"/>
                </a:lnTo>
                <a:close/>
              </a:path>
              <a:path w="4444" h="225425">
                <a:moveTo>
                  <a:pt x="4042" y="217220"/>
                </a:moveTo>
                <a:lnTo>
                  <a:pt x="4042" y="160624"/>
                </a:lnTo>
                <a:lnTo>
                  <a:pt x="0" y="160624"/>
                </a:lnTo>
                <a:lnTo>
                  <a:pt x="0" y="217220"/>
                </a:lnTo>
                <a:lnTo>
                  <a:pt x="2021" y="225305"/>
                </a:lnTo>
                <a:lnTo>
                  <a:pt x="4042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5757" y="1506303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5757" y="1506303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5757" y="166692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0"/>
                </a:moveTo>
                <a:lnTo>
                  <a:pt x="0" y="0"/>
                </a:lnTo>
                <a:lnTo>
                  <a:pt x="16170" y="64681"/>
                </a:lnTo>
                <a:lnTo>
                  <a:pt x="3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5757" y="166692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0" y="0"/>
                </a:moveTo>
                <a:lnTo>
                  <a:pt x="16170" y="64681"/>
                </a:lnTo>
                <a:lnTo>
                  <a:pt x="32340" y="0"/>
                </a:lnTo>
                <a:lnTo>
                  <a:pt x="0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9906" y="1991422"/>
            <a:ext cx="4445" cy="225425"/>
          </a:xfrm>
          <a:custGeom>
            <a:avLst/>
            <a:gdLst/>
            <a:ahLst/>
            <a:cxnLst/>
            <a:rect l="l" t="t" r="r" b="b"/>
            <a:pathLst>
              <a:path w="4444" h="225425">
                <a:moveTo>
                  <a:pt x="4042" y="64681"/>
                </a:moveTo>
                <a:lnTo>
                  <a:pt x="4042" y="8085"/>
                </a:lnTo>
                <a:lnTo>
                  <a:pt x="2021" y="0"/>
                </a:lnTo>
                <a:lnTo>
                  <a:pt x="0" y="8084"/>
                </a:lnTo>
                <a:lnTo>
                  <a:pt x="0" y="64681"/>
                </a:lnTo>
                <a:lnTo>
                  <a:pt x="4042" y="64681"/>
                </a:lnTo>
                <a:close/>
              </a:path>
              <a:path w="4444" h="225425">
                <a:moveTo>
                  <a:pt x="4042" y="160617"/>
                </a:moveTo>
                <a:lnTo>
                  <a:pt x="4042" y="64681"/>
                </a:lnTo>
                <a:lnTo>
                  <a:pt x="0" y="64681"/>
                </a:lnTo>
                <a:lnTo>
                  <a:pt x="0" y="160617"/>
                </a:lnTo>
                <a:lnTo>
                  <a:pt x="4042" y="160617"/>
                </a:lnTo>
                <a:close/>
              </a:path>
              <a:path w="4444" h="225425">
                <a:moveTo>
                  <a:pt x="4042" y="217214"/>
                </a:moveTo>
                <a:lnTo>
                  <a:pt x="4042" y="160617"/>
                </a:lnTo>
                <a:lnTo>
                  <a:pt x="0" y="160617"/>
                </a:lnTo>
                <a:lnTo>
                  <a:pt x="0" y="217214"/>
                </a:lnTo>
                <a:lnTo>
                  <a:pt x="2021" y="225299"/>
                </a:lnTo>
                <a:lnTo>
                  <a:pt x="4042" y="217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5757" y="1991422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5757" y="1991422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5757" y="2152040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0"/>
                </a:moveTo>
                <a:lnTo>
                  <a:pt x="0" y="0"/>
                </a:lnTo>
                <a:lnTo>
                  <a:pt x="16170" y="64681"/>
                </a:lnTo>
                <a:lnTo>
                  <a:pt x="3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5757" y="2152040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0" y="0"/>
                </a:moveTo>
                <a:lnTo>
                  <a:pt x="16170" y="64681"/>
                </a:lnTo>
                <a:lnTo>
                  <a:pt x="32340" y="0"/>
                </a:lnTo>
                <a:lnTo>
                  <a:pt x="0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9906" y="2476536"/>
            <a:ext cx="4445" cy="225425"/>
          </a:xfrm>
          <a:custGeom>
            <a:avLst/>
            <a:gdLst/>
            <a:ahLst/>
            <a:cxnLst/>
            <a:rect l="l" t="t" r="r" b="b"/>
            <a:pathLst>
              <a:path w="4444" h="225425">
                <a:moveTo>
                  <a:pt x="4042" y="64681"/>
                </a:moveTo>
                <a:lnTo>
                  <a:pt x="4042" y="8085"/>
                </a:lnTo>
                <a:lnTo>
                  <a:pt x="2021" y="0"/>
                </a:lnTo>
                <a:lnTo>
                  <a:pt x="0" y="8084"/>
                </a:lnTo>
                <a:lnTo>
                  <a:pt x="0" y="64681"/>
                </a:lnTo>
                <a:lnTo>
                  <a:pt x="4042" y="64681"/>
                </a:lnTo>
                <a:close/>
              </a:path>
              <a:path w="4444" h="225425">
                <a:moveTo>
                  <a:pt x="4042" y="160617"/>
                </a:moveTo>
                <a:lnTo>
                  <a:pt x="4042" y="64681"/>
                </a:lnTo>
                <a:lnTo>
                  <a:pt x="0" y="64681"/>
                </a:lnTo>
                <a:lnTo>
                  <a:pt x="0" y="160617"/>
                </a:lnTo>
                <a:lnTo>
                  <a:pt x="4042" y="160617"/>
                </a:lnTo>
                <a:close/>
              </a:path>
              <a:path w="4444" h="225425">
                <a:moveTo>
                  <a:pt x="4042" y="217214"/>
                </a:moveTo>
                <a:lnTo>
                  <a:pt x="4042" y="160617"/>
                </a:lnTo>
                <a:lnTo>
                  <a:pt x="0" y="160617"/>
                </a:lnTo>
                <a:lnTo>
                  <a:pt x="0" y="217214"/>
                </a:lnTo>
                <a:lnTo>
                  <a:pt x="2021" y="225299"/>
                </a:lnTo>
                <a:lnTo>
                  <a:pt x="4042" y="217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5757" y="247653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5757" y="247653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5757" y="2637154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32340" y="0"/>
                </a:moveTo>
                <a:lnTo>
                  <a:pt x="0" y="0"/>
                </a:lnTo>
                <a:lnTo>
                  <a:pt x="16170" y="64681"/>
                </a:lnTo>
                <a:lnTo>
                  <a:pt x="3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5757" y="2637154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69">
                <a:moveTo>
                  <a:pt x="0" y="0"/>
                </a:moveTo>
                <a:lnTo>
                  <a:pt x="16170" y="64681"/>
                </a:lnTo>
                <a:lnTo>
                  <a:pt x="32340" y="0"/>
                </a:lnTo>
                <a:lnTo>
                  <a:pt x="0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9511" y="2476536"/>
            <a:ext cx="4445" cy="225425"/>
          </a:xfrm>
          <a:custGeom>
            <a:avLst/>
            <a:gdLst/>
            <a:ahLst/>
            <a:cxnLst/>
            <a:rect l="l" t="t" r="r" b="b"/>
            <a:pathLst>
              <a:path w="4445" h="225425">
                <a:moveTo>
                  <a:pt x="4042" y="64681"/>
                </a:moveTo>
                <a:lnTo>
                  <a:pt x="4042" y="8085"/>
                </a:lnTo>
                <a:lnTo>
                  <a:pt x="2021" y="0"/>
                </a:lnTo>
                <a:lnTo>
                  <a:pt x="0" y="8084"/>
                </a:lnTo>
                <a:lnTo>
                  <a:pt x="0" y="64681"/>
                </a:lnTo>
                <a:lnTo>
                  <a:pt x="4042" y="64681"/>
                </a:lnTo>
                <a:close/>
              </a:path>
              <a:path w="4445" h="225425">
                <a:moveTo>
                  <a:pt x="4042" y="160617"/>
                </a:moveTo>
                <a:lnTo>
                  <a:pt x="4042" y="64681"/>
                </a:lnTo>
                <a:lnTo>
                  <a:pt x="0" y="64681"/>
                </a:lnTo>
                <a:lnTo>
                  <a:pt x="0" y="160617"/>
                </a:lnTo>
                <a:lnTo>
                  <a:pt x="4042" y="160617"/>
                </a:lnTo>
                <a:close/>
              </a:path>
              <a:path w="4445" h="225425">
                <a:moveTo>
                  <a:pt x="4042" y="217213"/>
                </a:moveTo>
                <a:lnTo>
                  <a:pt x="4042" y="160617"/>
                </a:lnTo>
                <a:lnTo>
                  <a:pt x="0" y="160617"/>
                </a:lnTo>
                <a:lnTo>
                  <a:pt x="0" y="217214"/>
                </a:lnTo>
                <a:lnTo>
                  <a:pt x="2021" y="225299"/>
                </a:lnTo>
                <a:lnTo>
                  <a:pt x="4042" y="217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35361" y="247653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5361" y="247653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5361" y="2637154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0"/>
                </a:moveTo>
                <a:lnTo>
                  <a:pt x="0" y="0"/>
                </a:lnTo>
                <a:lnTo>
                  <a:pt x="16170" y="64681"/>
                </a:lnTo>
                <a:lnTo>
                  <a:pt x="3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5361" y="2637154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0" y="0"/>
                </a:moveTo>
                <a:lnTo>
                  <a:pt x="16170" y="64681"/>
                </a:lnTo>
                <a:lnTo>
                  <a:pt x="32340" y="0"/>
                </a:lnTo>
                <a:lnTo>
                  <a:pt x="0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9511" y="1991422"/>
            <a:ext cx="4445" cy="225425"/>
          </a:xfrm>
          <a:custGeom>
            <a:avLst/>
            <a:gdLst/>
            <a:ahLst/>
            <a:cxnLst/>
            <a:rect l="l" t="t" r="r" b="b"/>
            <a:pathLst>
              <a:path w="4445" h="225425">
                <a:moveTo>
                  <a:pt x="4042" y="64681"/>
                </a:moveTo>
                <a:lnTo>
                  <a:pt x="4042" y="8085"/>
                </a:lnTo>
                <a:lnTo>
                  <a:pt x="2021" y="0"/>
                </a:lnTo>
                <a:lnTo>
                  <a:pt x="0" y="8084"/>
                </a:lnTo>
                <a:lnTo>
                  <a:pt x="0" y="64681"/>
                </a:lnTo>
                <a:lnTo>
                  <a:pt x="4042" y="64681"/>
                </a:lnTo>
                <a:close/>
              </a:path>
              <a:path w="4445" h="225425">
                <a:moveTo>
                  <a:pt x="4042" y="160617"/>
                </a:moveTo>
                <a:lnTo>
                  <a:pt x="4042" y="64681"/>
                </a:lnTo>
                <a:lnTo>
                  <a:pt x="0" y="64681"/>
                </a:lnTo>
                <a:lnTo>
                  <a:pt x="0" y="160617"/>
                </a:lnTo>
                <a:lnTo>
                  <a:pt x="4042" y="160617"/>
                </a:lnTo>
                <a:close/>
              </a:path>
              <a:path w="4445" h="225425">
                <a:moveTo>
                  <a:pt x="4042" y="217213"/>
                </a:moveTo>
                <a:lnTo>
                  <a:pt x="4042" y="160617"/>
                </a:lnTo>
                <a:lnTo>
                  <a:pt x="0" y="160617"/>
                </a:lnTo>
                <a:lnTo>
                  <a:pt x="0" y="217214"/>
                </a:lnTo>
                <a:lnTo>
                  <a:pt x="2021" y="225299"/>
                </a:lnTo>
                <a:lnTo>
                  <a:pt x="4042" y="217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35361" y="1991422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35361" y="1991422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35361" y="2152040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0"/>
                </a:moveTo>
                <a:lnTo>
                  <a:pt x="0" y="0"/>
                </a:lnTo>
                <a:lnTo>
                  <a:pt x="16170" y="64681"/>
                </a:lnTo>
                <a:lnTo>
                  <a:pt x="3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35361" y="2152040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0" y="0"/>
                </a:moveTo>
                <a:lnTo>
                  <a:pt x="16170" y="64681"/>
                </a:lnTo>
                <a:lnTo>
                  <a:pt x="32340" y="0"/>
                </a:lnTo>
                <a:lnTo>
                  <a:pt x="0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9511" y="1506303"/>
            <a:ext cx="4445" cy="225425"/>
          </a:xfrm>
          <a:custGeom>
            <a:avLst/>
            <a:gdLst/>
            <a:ahLst/>
            <a:cxnLst/>
            <a:rect l="l" t="t" r="r" b="b"/>
            <a:pathLst>
              <a:path w="4445" h="225425">
                <a:moveTo>
                  <a:pt x="4042" y="64681"/>
                </a:moveTo>
                <a:lnTo>
                  <a:pt x="4042" y="8085"/>
                </a:lnTo>
                <a:lnTo>
                  <a:pt x="2021" y="0"/>
                </a:lnTo>
                <a:lnTo>
                  <a:pt x="0" y="8084"/>
                </a:lnTo>
                <a:lnTo>
                  <a:pt x="0" y="64681"/>
                </a:lnTo>
                <a:lnTo>
                  <a:pt x="4042" y="64681"/>
                </a:lnTo>
                <a:close/>
              </a:path>
              <a:path w="4445" h="225425">
                <a:moveTo>
                  <a:pt x="4042" y="160624"/>
                </a:moveTo>
                <a:lnTo>
                  <a:pt x="4042" y="64681"/>
                </a:lnTo>
                <a:lnTo>
                  <a:pt x="0" y="64681"/>
                </a:lnTo>
                <a:lnTo>
                  <a:pt x="0" y="160624"/>
                </a:lnTo>
                <a:lnTo>
                  <a:pt x="4042" y="160624"/>
                </a:lnTo>
                <a:close/>
              </a:path>
              <a:path w="4445" h="225425">
                <a:moveTo>
                  <a:pt x="4042" y="217220"/>
                </a:moveTo>
                <a:lnTo>
                  <a:pt x="4042" y="160624"/>
                </a:lnTo>
                <a:lnTo>
                  <a:pt x="0" y="160624"/>
                </a:lnTo>
                <a:lnTo>
                  <a:pt x="0" y="217221"/>
                </a:lnTo>
                <a:lnTo>
                  <a:pt x="2021" y="225305"/>
                </a:lnTo>
                <a:lnTo>
                  <a:pt x="4042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5361" y="1506303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5361" y="1506303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64681"/>
                </a:moveTo>
                <a:lnTo>
                  <a:pt x="16170" y="0"/>
                </a:lnTo>
                <a:lnTo>
                  <a:pt x="0" y="64681"/>
                </a:lnTo>
                <a:lnTo>
                  <a:pt x="32340" y="64681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35361" y="166692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32340" y="0"/>
                </a:moveTo>
                <a:lnTo>
                  <a:pt x="0" y="0"/>
                </a:lnTo>
                <a:lnTo>
                  <a:pt x="16170" y="64681"/>
                </a:lnTo>
                <a:lnTo>
                  <a:pt x="3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35361" y="1666927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5" h="64769">
                <a:moveTo>
                  <a:pt x="0" y="0"/>
                </a:moveTo>
                <a:lnTo>
                  <a:pt x="16170" y="64681"/>
                </a:lnTo>
                <a:lnTo>
                  <a:pt x="32340" y="0"/>
                </a:lnTo>
                <a:lnTo>
                  <a:pt x="0" y="0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66472" y="966416"/>
            <a:ext cx="51435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Protocols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6670" y="966416"/>
            <a:ext cx="39560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Host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96317" y="966416"/>
            <a:ext cx="38862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Host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7294" y="966416"/>
            <a:ext cx="37782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Layers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294" y="1289826"/>
            <a:ext cx="63627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Transport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083623" y="1736193"/>
          <a:ext cx="2748980" cy="314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852">
                <a:tc rowSpan="2"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TCP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B w="404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TCP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40"/>
                        </a:lnSpc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TCP</a:t>
                      </a:r>
                      <a:r>
                        <a:rPr sz="1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404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347294" y="2260055"/>
            <a:ext cx="47815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Network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98406" y="2260055"/>
            <a:ext cx="14097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38801" y="2260055"/>
            <a:ext cx="14097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7294" y="2745169"/>
            <a:ext cx="254444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Link</a:t>
            </a:r>
            <a:endParaRPr sz="1000">
              <a:latin typeface="Times New Roman"/>
              <a:cs typeface="Times New Roman"/>
            </a:endParaRPr>
          </a:p>
          <a:p>
            <a:pPr marL="1629410">
              <a:lnSpc>
                <a:spcPct val="100000"/>
              </a:lnSpc>
              <a:spcBef>
                <a:spcPts val="710"/>
              </a:spcBef>
            </a:pPr>
            <a:r>
              <a:rPr sz="1000" spc="5" dirty="0">
                <a:latin typeface="Times New Roman"/>
                <a:cs typeface="Times New Roman"/>
              </a:rPr>
              <a:t>Ethernet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protocol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1083623" y="2706418"/>
          <a:ext cx="2748980" cy="314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852"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Ethernet</a:t>
                      </a:r>
                      <a:r>
                        <a:rPr sz="1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driver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B w="404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Ethernet</a:t>
                      </a:r>
                      <a:r>
                        <a:rPr sz="1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driver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404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2085620" y="2300481"/>
            <a:ext cx="60388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IP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protocol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083623" y="1251078"/>
          <a:ext cx="2748980" cy="314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852">
                <a:tc row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FTP</a:t>
                      </a:r>
                      <a:r>
                        <a:rPr sz="1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client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B w="404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FTP</a:t>
                      </a:r>
                      <a:r>
                        <a:rPr sz="1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40"/>
                        </a:lnSpc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FTP</a:t>
                      </a:r>
                      <a:r>
                        <a:rPr sz="1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404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8085">
                      <a:solidFill>
                        <a:srgbClr val="000000"/>
                      </a:solidFill>
                      <a:prstDash val="solid"/>
                    </a:lnL>
                    <a:lnR w="8085">
                      <a:solidFill>
                        <a:srgbClr val="000000"/>
                      </a:solidFill>
                      <a:prstDash val="solid"/>
                    </a:lnR>
                    <a:lnT w="8085">
                      <a:solidFill>
                        <a:srgbClr val="000000"/>
                      </a:solidFill>
                      <a:prstDash val="solid"/>
                    </a:lnT>
                    <a:lnB w="808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E866A68E-12DE-41E0-A5CA-75B48F3E05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12223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Client/Server...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022" y="729214"/>
            <a:ext cx="3296285" cy="153035"/>
          </a:xfrm>
          <a:custGeom>
            <a:avLst/>
            <a:gdLst/>
            <a:ahLst/>
            <a:cxnLst/>
            <a:rect l="l" t="t" r="r" b="b"/>
            <a:pathLst>
              <a:path w="3296285" h="153034">
                <a:moveTo>
                  <a:pt x="41971" y="0"/>
                </a:moveTo>
                <a:lnTo>
                  <a:pt x="25674" y="3312"/>
                </a:lnTo>
                <a:lnTo>
                  <a:pt x="12329" y="12329"/>
                </a:lnTo>
                <a:lnTo>
                  <a:pt x="3311" y="25675"/>
                </a:lnTo>
                <a:lnTo>
                  <a:pt x="0" y="41971"/>
                </a:lnTo>
                <a:lnTo>
                  <a:pt x="0" y="152430"/>
                </a:lnTo>
                <a:lnTo>
                  <a:pt x="3296280" y="152430"/>
                </a:lnTo>
                <a:lnTo>
                  <a:pt x="3296280" y="41971"/>
                </a:lnTo>
                <a:lnTo>
                  <a:pt x="3270604" y="3311"/>
                </a:lnTo>
                <a:lnTo>
                  <a:pt x="41971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022" y="871195"/>
            <a:ext cx="3296280" cy="41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3176789"/>
            <a:ext cx="83943" cy="83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1838" y="3166296"/>
            <a:ext cx="94436" cy="94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965" y="3208268"/>
            <a:ext cx="3170364" cy="52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4302" y="765768"/>
            <a:ext cx="41971" cy="83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4302" y="807740"/>
            <a:ext cx="41971" cy="2369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022" y="907784"/>
            <a:ext cx="3296285" cy="2311400"/>
          </a:xfrm>
          <a:custGeom>
            <a:avLst/>
            <a:gdLst/>
            <a:ahLst/>
            <a:cxnLst/>
            <a:rect l="l" t="t" r="r" b="b"/>
            <a:pathLst>
              <a:path w="3296285" h="2311400">
                <a:moveTo>
                  <a:pt x="3296280" y="0"/>
                </a:moveTo>
                <a:lnTo>
                  <a:pt x="0" y="0"/>
                </a:lnTo>
                <a:lnTo>
                  <a:pt x="0" y="2269004"/>
                </a:lnTo>
                <a:lnTo>
                  <a:pt x="3311" y="2285301"/>
                </a:lnTo>
                <a:lnTo>
                  <a:pt x="12329" y="2298647"/>
                </a:lnTo>
                <a:lnTo>
                  <a:pt x="25675" y="2307664"/>
                </a:lnTo>
                <a:lnTo>
                  <a:pt x="41971" y="2310976"/>
                </a:lnTo>
                <a:lnTo>
                  <a:pt x="3254308" y="2310976"/>
                </a:lnTo>
                <a:lnTo>
                  <a:pt x="3270605" y="2307664"/>
                </a:lnTo>
                <a:lnTo>
                  <a:pt x="3283950" y="2298647"/>
                </a:lnTo>
                <a:lnTo>
                  <a:pt x="3292968" y="2285301"/>
                </a:lnTo>
                <a:lnTo>
                  <a:pt x="3296280" y="2269004"/>
                </a:lnTo>
                <a:lnTo>
                  <a:pt x="329628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4302" y="797247"/>
            <a:ext cx="0" cy="2395855"/>
          </a:xfrm>
          <a:custGeom>
            <a:avLst/>
            <a:gdLst/>
            <a:ahLst/>
            <a:cxnLst/>
            <a:rect l="l" t="t" r="r" b="b"/>
            <a:pathLst>
              <a:path h="2395855">
                <a:moveTo>
                  <a:pt x="0" y="239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4302" y="786754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49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4302" y="77626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49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4302" y="76576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49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302" y="75002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3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239" y="1294566"/>
            <a:ext cx="63461" cy="63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239" y="1721085"/>
            <a:ext cx="63461" cy="63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239" y="2289774"/>
            <a:ext cx="63461" cy="63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4" y="730757"/>
            <a:ext cx="3230245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Client/Server</a:t>
            </a:r>
            <a:endParaRPr sz="900" dirty="0">
              <a:latin typeface="Arial"/>
              <a:cs typeface="Arial"/>
            </a:endParaRPr>
          </a:p>
          <a:p>
            <a:pPr marL="12700" marR="297815">
              <a:lnSpc>
                <a:spcPct val="103699"/>
              </a:lnSpc>
              <a:spcBef>
                <a:spcPts val="200"/>
              </a:spcBef>
            </a:pPr>
            <a:r>
              <a:rPr sz="900" dirty="0">
                <a:latin typeface="Arial"/>
                <a:cs typeface="Arial"/>
              </a:rPr>
              <a:t>The </a:t>
            </a:r>
            <a:r>
              <a:rPr sz="900" dirty="0">
                <a:highlight>
                  <a:srgbClr val="FFFF00"/>
                </a:highlight>
                <a:latin typeface="Arial"/>
                <a:cs typeface="Arial"/>
              </a:rPr>
              <a:t>client/server model is the standard model </a:t>
            </a:r>
            <a:r>
              <a:rPr sz="900" spc="-10" dirty="0">
                <a:highlight>
                  <a:srgbClr val="FFFF00"/>
                </a:highlight>
                <a:latin typeface="Arial"/>
                <a:cs typeface="Arial"/>
              </a:rPr>
              <a:t>for</a:t>
            </a:r>
            <a:r>
              <a:rPr sz="900" spc="-7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00" dirty="0">
                <a:highlight>
                  <a:srgbClr val="FFFF00"/>
                </a:highlight>
                <a:latin typeface="Arial"/>
                <a:cs typeface="Arial"/>
              </a:rPr>
              <a:t>network  </a:t>
            </a:r>
            <a:r>
              <a:rPr sz="900" spc="-5" dirty="0">
                <a:highlight>
                  <a:srgbClr val="FFFF00"/>
                </a:highlight>
                <a:latin typeface="Arial"/>
                <a:cs typeface="Arial"/>
              </a:rPr>
              <a:t>applications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a typical scenario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is:</a:t>
            </a:r>
          </a:p>
          <a:p>
            <a:pPr marL="412750" marR="53975" indent="-171450">
              <a:lnSpc>
                <a:spcPct val="103699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sz="900" dirty="0">
                <a:latin typeface="Arial"/>
                <a:cs typeface="Arial"/>
              </a:rPr>
              <a:t>The server process is </a:t>
            </a:r>
            <a:r>
              <a:rPr sz="900" spc="5" dirty="0">
                <a:latin typeface="Arial"/>
                <a:cs typeface="Arial"/>
              </a:rPr>
              <a:t>started </a:t>
            </a:r>
            <a:r>
              <a:rPr sz="900" dirty="0">
                <a:latin typeface="Arial"/>
                <a:cs typeface="Arial"/>
              </a:rPr>
              <a:t>on some </a:t>
            </a:r>
            <a:r>
              <a:rPr sz="900" spc="-5" dirty="0">
                <a:latin typeface="Arial"/>
                <a:cs typeface="Arial"/>
              </a:rPr>
              <a:t>computer. </a:t>
            </a:r>
            <a:r>
              <a:rPr sz="900" dirty="0">
                <a:latin typeface="Arial"/>
                <a:cs typeface="Arial"/>
              </a:rPr>
              <a:t>It  </a:t>
            </a:r>
            <a:r>
              <a:rPr sz="900" spc="-5" dirty="0">
                <a:latin typeface="Arial"/>
                <a:cs typeface="Arial"/>
              </a:rPr>
              <a:t>initializes itself, </a:t>
            </a:r>
            <a:r>
              <a:rPr sz="900" dirty="0">
                <a:latin typeface="Arial"/>
                <a:cs typeface="Arial"/>
              </a:rPr>
              <a:t>then goes to sleep </a:t>
            </a:r>
            <a:r>
              <a:rPr sz="900" spc="-5" dirty="0">
                <a:latin typeface="Arial"/>
                <a:cs typeface="Arial"/>
              </a:rPr>
              <a:t>waiting </a:t>
            </a:r>
            <a:r>
              <a:rPr sz="900" dirty="0">
                <a:latin typeface="Arial"/>
                <a:cs typeface="Arial"/>
              </a:rPr>
              <a:t>to be contacted  </a:t>
            </a:r>
            <a:r>
              <a:rPr sz="900" spc="-10" dirty="0">
                <a:latin typeface="Arial"/>
                <a:cs typeface="Arial"/>
              </a:rPr>
              <a:t>by </a:t>
            </a:r>
            <a:r>
              <a:rPr sz="900" dirty="0">
                <a:latin typeface="Arial"/>
                <a:cs typeface="Arial"/>
              </a:rPr>
              <a:t>a client process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dirty="0">
                <a:latin typeface="Arial"/>
                <a:cs typeface="Arial"/>
              </a:rPr>
              <a:t>some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service.</a:t>
            </a:r>
          </a:p>
          <a:p>
            <a:pPr marL="412750" marR="5080" indent="-171450">
              <a:lnSpc>
                <a:spcPct val="103699"/>
              </a:lnSpc>
              <a:buFont typeface="Arial" panose="020B0604020202020204" pitchFamily="34" charset="0"/>
              <a:buChar char="•"/>
            </a:pPr>
            <a:r>
              <a:rPr sz="900" dirty="0">
                <a:latin typeface="Arial"/>
                <a:cs typeface="Arial"/>
              </a:rPr>
              <a:t>A client process is </a:t>
            </a:r>
            <a:r>
              <a:rPr sz="900" spc="5" dirty="0">
                <a:latin typeface="Arial"/>
                <a:cs typeface="Arial"/>
              </a:rPr>
              <a:t>started </a:t>
            </a:r>
            <a:r>
              <a:rPr sz="900" dirty="0">
                <a:latin typeface="Arial"/>
                <a:cs typeface="Arial"/>
              </a:rPr>
              <a:t>on some computer connected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  the </a:t>
            </a:r>
            <a:r>
              <a:rPr sz="900" spc="-10" dirty="0">
                <a:latin typeface="Arial"/>
                <a:cs typeface="Arial"/>
              </a:rPr>
              <a:t>server’s </a:t>
            </a:r>
            <a:r>
              <a:rPr sz="900" dirty="0">
                <a:latin typeface="Arial"/>
                <a:cs typeface="Arial"/>
              </a:rPr>
              <a:t>computer with a network. It sends a request  across the network to the server asking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dirty="0">
                <a:latin typeface="Arial"/>
                <a:cs typeface="Arial"/>
              </a:rPr>
              <a:t>some service,  remote login </a:t>
            </a:r>
            <a:r>
              <a:rPr sz="900" spc="-10" dirty="0">
                <a:latin typeface="Arial"/>
                <a:cs typeface="Arial"/>
              </a:rPr>
              <a:t>for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instance.</a:t>
            </a:r>
            <a:endParaRPr sz="900" dirty="0">
              <a:latin typeface="Arial"/>
              <a:cs typeface="Arial"/>
            </a:endParaRPr>
          </a:p>
          <a:p>
            <a:pPr marL="412750" indent="-1714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900" dirty="0">
                <a:latin typeface="Arial"/>
                <a:cs typeface="Arial"/>
              </a:rPr>
              <a:t>The server </a:t>
            </a:r>
            <a:r>
              <a:rPr sz="900" spc="-5" dirty="0">
                <a:latin typeface="Arial"/>
                <a:cs typeface="Arial"/>
              </a:rPr>
              <a:t>provides </a:t>
            </a:r>
            <a:r>
              <a:rPr sz="900" dirty="0">
                <a:latin typeface="Arial"/>
                <a:cs typeface="Arial"/>
              </a:rPr>
              <a:t>its service in </a:t>
            </a:r>
            <a:r>
              <a:rPr sz="900" spc="-5" dirty="0">
                <a:latin typeface="Arial"/>
                <a:cs typeface="Arial"/>
              </a:rPr>
              <a:t>two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ways: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0440" y="2441956"/>
            <a:ext cx="111057" cy="111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5829" y="2451232"/>
            <a:ext cx="6032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0440" y="2818306"/>
            <a:ext cx="111057" cy="111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5829" y="2827563"/>
            <a:ext cx="6032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5176" y="2427897"/>
            <a:ext cx="275526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95">
              <a:lnSpc>
                <a:spcPct val="102899"/>
              </a:lnSpc>
            </a:pPr>
            <a:r>
              <a:rPr sz="800" dirty="0">
                <a:latin typeface="Arial"/>
                <a:cs typeface="Arial"/>
              </a:rPr>
              <a:t>for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15" dirty="0">
                <a:latin typeface="Arial"/>
                <a:cs typeface="Arial"/>
              </a:rPr>
              <a:t>short </a:t>
            </a:r>
            <a:r>
              <a:rPr sz="800" spc="10" dirty="0">
                <a:latin typeface="Arial"/>
                <a:cs typeface="Arial"/>
              </a:rPr>
              <a:t>amount </a:t>
            </a:r>
            <a:r>
              <a:rPr sz="800" spc="5" dirty="0">
                <a:latin typeface="Arial"/>
                <a:cs typeface="Arial"/>
              </a:rPr>
              <a:t>of time </a:t>
            </a:r>
            <a:r>
              <a:rPr sz="800" spc="10" dirty="0">
                <a:latin typeface="Arial"/>
                <a:cs typeface="Arial"/>
              </a:rPr>
              <a:t>service, the </a:t>
            </a:r>
            <a:r>
              <a:rPr sz="800" spc="5" dirty="0">
                <a:latin typeface="Arial"/>
                <a:cs typeface="Arial"/>
              </a:rPr>
              <a:t>server </a:t>
            </a:r>
            <a:r>
              <a:rPr sz="800" spc="10" dirty="0">
                <a:latin typeface="Arial"/>
                <a:cs typeface="Arial"/>
              </a:rPr>
              <a:t>process  handle the service </a:t>
            </a:r>
            <a:r>
              <a:rPr sz="800" spc="5" dirty="0">
                <a:latin typeface="Arial"/>
                <a:cs typeface="Arial"/>
              </a:rPr>
              <a:t>itself </a:t>
            </a:r>
            <a:r>
              <a:rPr sz="800" spc="10" dirty="0">
                <a:latin typeface="Arial"/>
                <a:cs typeface="Arial"/>
              </a:rPr>
              <a:t>and goes </a:t>
            </a:r>
            <a:r>
              <a:rPr sz="800" spc="5" dirty="0">
                <a:latin typeface="Arial"/>
                <a:cs typeface="Arial"/>
              </a:rPr>
              <a:t>back to sleep, waiting </a:t>
            </a:r>
            <a:r>
              <a:rPr sz="800" dirty="0">
                <a:latin typeface="Arial"/>
                <a:cs typeface="Arial"/>
              </a:rPr>
              <a:t>for  </a:t>
            </a:r>
            <a:r>
              <a:rPr sz="800" spc="5" dirty="0">
                <a:latin typeface="Arial"/>
                <a:cs typeface="Arial"/>
              </a:rPr>
              <a:t>new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requests.</a:t>
            </a:r>
            <a:endParaRPr sz="800" dirty="0">
              <a:latin typeface="Arial"/>
              <a:cs typeface="Arial"/>
            </a:endParaRPr>
          </a:p>
          <a:p>
            <a:pPr marL="12700" marR="5080">
              <a:lnSpc>
                <a:spcPct val="102899"/>
              </a:lnSpc>
            </a:pPr>
            <a:r>
              <a:rPr sz="800" spc="5" dirty="0">
                <a:latin typeface="Arial"/>
                <a:cs typeface="Arial"/>
              </a:rPr>
              <a:t>otherwise, </a:t>
            </a:r>
            <a:r>
              <a:rPr sz="800" spc="10" dirty="0">
                <a:latin typeface="Arial"/>
                <a:cs typeface="Arial"/>
              </a:rPr>
              <a:t>the </a:t>
            </a:r>
            <a:r>
              <a:rPr sz="800" spc="5" dirty="0">
                <a:latin typeface="Arial"/>
                <a:cs typeface="Arial"/>
              </a:rPr>
              <a:t>server </a:t>
            </a:r>
            <a:r>
              <a:rPr sz="800" dirty="0">
                <a:latin typeface="Arial"/>
                <a:cs typeface="Arial"/>
              </a:rPr>
              <a:t>invokes </a:t>
            </a:r>
            <a:r>
              <a:rPr sz="800" spc="10" dirty="0">
                <a:latin typeface="Arial"/>
                <a:cs typeface="Arial"/>
              </a:rPr>
              <a:t>another process </a:t>
            </a:r>
            <a:r>
              <a:rPr sz="800" spc="5" dirty="0">
                <a:latin typeface="Arial"/>
                <a:cs typeface="Arial"/>
              </a:rPr>
              <a:t>to </a:t>
            </a:r>
            <a:r>
              <a:rPr sz="800" spc="10" dirty="0">
                <a:latin typeface="Arial"/>
                <a:cs typeface="Arial"/>
              </a:rPr>
              <a:t>handle  each </a:t>
            </a:r>
            <a:r>
              <a:rPr sz="800" spc="5" dirty="0">
                <a:latin typeface="Arial"/>
                <a:cs typeface="Arial"/>
              </a:rPr>
              <a:t>client </a:t>
            </a:r>
            <a:r>
              <a:rPr sz="800" spc="10" dirty="0">
                <a:latin typeface="Arial"/>
                <a:cs typeface="Arial"/>
              </a:rPr>
              <a:t>request, so </a:t>
            </a:r>
            <a:r>
              <a:rPr sz="800" spc="5" dirty="0">
                <a:latin typeface="Arial"/>
                <a:cs typeface="Arial"/>
              </a:rPr>
              <a:t>that </a:t>
            </a:r>
            <a:r>
              <a:rPr sz="800" spc="10" dirty="0">
                <a:latin typeface="Arial"/>
                <a:cs typeface="Arial"/>
              </a:rPr>
              <a:t>the </a:t>
            </a:r>
            <a:r>
              <a:rPr sz="800" spc="5" dirty="0">
                <a:latin typeface="Arial"/>
                <a:cs typeface="Arial"/>
              </a:rPr>
              <a:t>server </a:t>
            </a:r>
            <a:r>
              <a:rPr sz="800" spc="10" dirty="0">
                <a:latin typeface="Arial"/>
                <a:cs typeface="Arial"/>
              </a:rPr>
              <a:t>process can go </a:t>
            </a:r>
            <a:r>
              <a:rPr sz="800" spc="5" dirty="0">
                <a:latin typeface="Arial"/>
                <a:cs typeface="Arial"/>
              </a:rPr>
              <a:t>back  to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sleep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6EC7CFF-06B9-495E-AF7F-D941A8D553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63447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192288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168666"/>
            <a:ext cx="21437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Introduction to Computer</a:t>
            </a:r>
            <a:r>
              <a:rPr sz="105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networks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61552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644370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3023" y="1848472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3" y="2020544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557" y="1616390"/>
            <a:ext cx="105092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marR="5080" indent="-163195">
              <a:lnSpc>
                <a:spcPct val="1026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Network models  </a:t>
            </a:r>
            <a:r>
              <a:rPr sz="1050" spc="-5" dirty="0">
                <a:latin typeface="Arial"/>
                <a:cs typeface="Arial"/>
              </a:rPr>
              <a:t>OSI Model  TCP/IP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Model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2031" y="2411768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384" y="243965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557" y="2416987"/>
            <a:ext cx="826769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Client/Server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AC15CB5-F271-4224-8AD2-4B5683CF2F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models  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746810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98"/>
                </a:lnTo>
                <a:lnTo>
                  <a:pt x="3989591" y="19439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928560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98141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968716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019516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1058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1859"/>
            <a:ext cx="50799" cy="1139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972852"/>
            <a:ext cx="3989704" cy="1059815"/>
          </a:xfrm>
          <a:custGeom>
            <a:avLst/>
            <a:gdLst/>
            <a:ahLst/>
            <a:cxnLst/>
            <a:rect l="l" t="t" r="r" b="b"/>
            <a:pathLst>
              <a:path w="3989704" h="1059814">
                <a:moveTo>
                  <a:pt x="3989591" y="0"/>
                </a:moveTo>
                <a:lnTo>
                  <a:pt x="0" y="0"/>
                </a:lnTo>
                <a:lnTo>
                  <a:pt x="0" y="1008563"/>
                </a:lnTo>
                <a:lnTo>
                  <a:pt x="4008" y="1028287"/>
                </a:lnTo>
                <a:lnTo>
                  <a:pt x="14922" y="1044440"/>
                </a:lnTo>
                <a:lnTo>
                  <a:pt x="31075" y="1055354"/>
                </a:lnTo>
                <a:lnTo>
                  <a:pt x="50799" y="1059363"/>
                </a:lnTo>
                <a:lnTo>
                  <a:pt x="3938791" y="1059363"/>
                </a:lnTo>
                <a:lnTo>
                  <a:pt x="3958516" y="1055354"/>
                </a:lnTo>
                <a:lnTo>
                  <a:pt x="3974669" y="1044440"/>
                </a:lnTo>
                <a:lnTo>
                  <a:pt x="3985583" y="1028287"/>
                </a:lnTo>
                <a:lnTo>
                  <a:pt x="3989591" y="1008563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29159"/>
            <a:ext cx="0" cy="1171575"/>
          </a:xfrm>
          <a:custGeom>
            <a:avLst/>
            <a:gdLst/>
            <a:ahLst/>
            <a:cxnLst/>
            <a:rect l="l" t="t" r="r" b="b"/>
            <a:pathLst>
              <a:path h="1171575">
                <a:moveTo>
                  <a:pt x="0" y="117130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164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037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1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200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01890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48" y="342011"/>
            <a:ext cx="380492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Computers: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evolution</a:t>
            </a:r>
            <a:endParaRPr sz="1050">
              <a:latin typeface="Arial"/>
              <a:cs typeface="Arial"/>
            </a:endParaRPr>
          </a:p>
          <a:p>
            <a:pPr marL="490855" marR="5080">
              <a:lnSpc>
                <a:spcPct val="102699"/>
              </a:lnSpc>
              <a:spcBef>
                <a:spcPts val="305"/>
              </a:spcBef>
            </a:pPr>
            <a:r>
              <a:rPr sz="1050" b="1" spc="-5" dirty="0">
                <a:latin typeface="Arial"/>
                <a:cs typeface="Arial"/>
              </a:rPr>
              <a:t>The old model: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single computer </a:t>
            </a:r>
            <a:r>
              <a:rPr sz="1050" dirty="0">
                <a:latin typeface="Arial"/>
                <a:cs typeface="Arial"/>
              </a:rPr>
              <a:t>serving </a:t>
            </a:r>
            <a:r>
              <a:rPr sz="1050" spc="-5" dirty="0">
                <a:latin typeface="Arial"/>
                <a:cs typeface="Arial"/>
              </a:rPr>
              <a:t>users </a:t>
            </a:r>
            <a:r>
              <a:rPr sz="1050" spc="-10" dirty="0">
                <a:latin typeface="Arial"/>
                <a:cs typeface="Arial"/>
              </a:rPr>
              <a:t>who  </a:t>
            </a:r>
            <a:r>
              <a:rPr sz="1050" spc="-5" dirty="0">
                <a:latin typeface="Arial"/>
                <a:cs typeface="Arial"/>
              </a:rPr>
              <a:t>bring their works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processing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395" y="1302702"/>
            <a:ext cx="129413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Arial"/>
                <a:cs typeface="Arial"/>
              </a:rPr>
              <a:t>→ </a:t>
            </a:r>
            <a:r>
              <a:rPr sz="1050" spc="-10" dirty="0">
                <a:latin typeface="Arial"/>
                <a:cs typeface="Arial"/>
              </a:rPr>
              <a:t>became obsolete.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007" y="153513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95" y="1470416"/>
            <a:ext cx="302260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b="1" spc="-5" dirty="0">
                <a:latin typeface="Arial"/>
                <a:cs typeface="Arial"/>
              </a:rPr>
              <a:t>The </a:t>
            </a:r>
            <a:r>
              <a:rPr sz="1050" b="1" spc="-15" dirty="0">
                <a:latin typeface="Arial"/>
                <a:cs typeface="Arial"/>
              </a:rPr>
              <a:t>new </a:t>
            </a:r>
            <a:r>
              <a:rPr sz="1050" b="1" spc="-5" dirty="0">
                <a:latin typeface="Arial"/>
                <a:cs typeface="Arial"/>
              </a:rPr>
              <a:t>model: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large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separate </a:t>
            </a:r>
            <a:r>
              <a:rPr sz="1050" spc="-15" dirty="0">
                <a:latin typeface="Arial"/>
                <a:cs typeface="Arial"/>
              </a:rPr>
              <a:t>but  </a:t>
            </a:r>
            <a:r>
              <a:rPr sz="1050" spc="-5" dirty="0">
                <a:latin typeface="Arial"/>
                <a:cs typeface="Arial"/>
              </a:rPr>
              <a:t>interconnected computers are </a:t>
            </a:r>
            <a:r>
              <a:rPr sz="1050" dirty="0">
                <a:latin typeface="Arial"/>
                <a:cs typeface="Arial"/>
              </a:rPr>
              <a:t>serving</a:t>
            </a:r>
            <a:r>
              <a:rPr sz="1050" spc="-10" dirty="0">
                <a:latin typeface="Arial"/>
                <a:cs typeface="Arial"/>
              </a:rPr>
              <a:t> users.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-10" dirty="0">
                <a:latin typeface="Arial"/>
                <a:cs typeface="Arial"/>
              </a:rPr>
              <a:t>→ </a:t>
            </a:r>
            <a:r>
              <a:rPr sz="1050" b="1" spc="-5" dirty="0">
                <a:latin typeface="Arial"/>
                <a:cs typeface="Arial"/>
              </a:rPr>
              <a:t>computer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networks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C1DD8B9-15EE-43E0-B4A8-8C72B357A8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models  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15151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637" y="725995"/>
            <a:ext cx="3169920" cy="66040"/>
          </a:xfrm>
          <a:custGeom>
            <a:avLst/>
            <a:gdLst/>
            <a:ahLst/>
            <a:cxnLst/>
            <a:rect l="l" t="t" r="r" b="b"/>
            <a:pathLst>
              <a:path w="3169920" h="66040">
                <a:moveTo>
                  <a:pt x="40357" y="0"/>
                </a:moveTo>
                <a:lnTo>
                  <a:pt x="24686" y="3184"/>
                </a:lnTo>
                <a:lnTo>
                  <a:pt x="11854" y="11855"/>
                </a:lnTo>
                <a:lnTo>
                  <a:pt x="3184" y="24687"/>
                </a:lnTo>
                <a:lnTo>
                  <a:pt x="0" y="40356"/>
                </a:lnTo>
                <a:lnTo>
                  <a:pt x="0" y="65448"/>
                </a:lnTo>
                <a:lnTo>
                  <a:pt x="3169451" y="65448"/>
                </a:lnTo>
                <a:lnTo>
                  <a:pt x="3169451" y="40356"/>
                </a:lnTo>
                <a:lnTo>
                  <a:pt x="3144763" y="3184"/>
                </a:lnTo>
                <a:lnTo>
                  <a:pt x="4035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289783"/>
            <a:ext cx="80714" cy="80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8642" y="1279694"/>
            <a:ext cx="90802" cy="90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351" y="1320051"/>
            <a:ext cx="3048380" cy="504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9088" y="766166"/>
            <a:ext cx="40356" cy="807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088" y="806523"/>
            <a:ext cx="40356" cy="4832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637" y="761291"/>
            <a:ext cx="3169920" cy="568960"/>
          </a:xfrm>
          <a:custGeom>
            <a:avLst/>
            <a:gdLst/>
            <a:ahLst/>
            <a:cxnLst/>
            <a:rect l="l" t="t" r="r" b="b"/>
            <a:pathLst>
              <a:path w="3169920" h="568960">
                <a:moveTo>
                  <a:pt x="3169451" y="0"/>
                </a:moveTo>
                <a:lnTo>
                  <a:pt x="0" y="0"/>
                </a:lnTo>
                <a:lnTo>
                  <a:pt x="0" y="528491"/>
                </a:lnTo>
                <a:lnTo>
                  <a:pt x="3184" y="544161"/>
                </a:lnTo>
                <a:lnTo>
                  <a:pt x="11854" y="556993"/>
                </a:lnTo>
                <a:lnTo>
                  <a:pt x="24687" y="565664"/>
                </a:lnTo>
                <a:lnTo>
                  <a:pt x="40357" y="568848"/>
                </a:lnTo>
                <a:lnTo>
                  <a:pt x="3129094" y="568848"/>
                </a:lnTo>
                <a:lnTo>
                  <a:pt x="3144764" y="565664"/>
                </a:lnTo>
                <a:lnTo>
                  <a:pt x="3157596" y="556993"/>
                </a:lnTo>
                <a:lnTo>
                  <a:pt x="3166266" y="544161"/>
                </a:lnTo>
                <a:lnTo>
                  <a:pt x="3169451" y="528491"/>
                </a:lnTo>
                <a:lnTo>
                  <a:pt x="316945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9088" y="796434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4">
                <a:moveTo>
                  <a:pt x="0" y="50848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9088" y="786345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1008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9088" y="776256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1008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9088" y="766167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1008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9088" y="751033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1513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075" y="798769"/>
            <a:ext cx="61019" cy="6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075" y="1072168"/>
            <a:ext cx="61019" cy="6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431" y="746722"/>
            <a:ext cx="282321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500"/>
              </a:lnSpc>
            </a:pPr>
            <a:r>
              <a:rPr sz="850" b="1" spc="5" dirty="0">
                <a:latin typeface="Arial"/>
                <a:cs typeface="Arial"/>
              </a:rPr>
              <a:t>Interconnected computers: </a:t>
            </a:r>
            <a:r>
              <a:rPr sz="850" dirty="0">
                <a:latin typeface="Arial"/>
                <a:cs typeface="Arial"/>
              </a:rPr>
              <a:t>they </a:t>
            </a:r>
            <a:r>
              <a:rPr sz="850" spc="5" dirty="0">
                <a:latin typeface="Arial"/>
                <a:cs typeface="Arial"/>
              </a:rPr>
              <a:t>are </a:t>
            </a:r>
            <a:r>
              <a:rPr sz="850" dirty="0">
                <a:latin typeface="Arial"/>
                <a:cs typeface="Arial"/>
              </a:rPr>
              <a:t>able </a:t>
            </a:r>
            <a:r>
              <a:rPr sz="850" spc="5" dirty="0">
                <a:latin typeface="Arial"/>
                <a:cs typeface="Arial"/>
              </a:rPr>
              <a:t>of exchanging  information</a:t>
            </a:r>
            <a:endParaRPr sz="850">
              <a:latin typeface="Arial"/>
              <a:cs typeface="Arial"/>
            </a:endParaRPr>
          </a:p>
          <a:p>
            <a:pPr marL="12700" marR="423545">
              <a:lnSpc>
                <a:spcPct val="105500"/>
              </a:lnSpc>
            </a:pPr>
            <a:r>
              <a:rPr sz="850" b="1" spc="5" dirty="0">
                <a:latin typeface="Arial"/>
                <a:cs typeface="Arial"/>
              </a:rPr>
              <a:t>Computer network: </a:t>
            </a:r>
            <a:r>
              <a:rPr sz="850" spc="5" dirty="0">
                <a:latin typeface="Arial"/>
                <a:cs typeface="Arial"/>
              </a:rPr>
              <a:t>interconnected collection of  autonomous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computers.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3915" y="1708028"/>
            <a:ext cx="65214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Times New Roman"/>
                <a:cs typeface="Times New Roman"/>
              </a:rPr>
              <a:t>Ethernet</a:t>
            </a:r>
            <a:r>
              <a:rPr sz="850" spc="-6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cable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14205" y="2315397"/>
            <a:ext cx="726440" cy="544830"/>
          </a:xfrm>
          <a:custGeom>
            <a:avLst/>
            <a:gdLst/>
            <a:ahLst/>
            <a:cxnLst/>
            <a:rect l="l" t="t" r="r" b="b"/>
            <a:pathLst>
              <a:path w="726439" h="544830">
                <a:moveTo>
                  <a:pt x="63562" y="0"/>
                </a:moveTo>
                <a:lnTo>
                  <a:pt x="38822" y="4995"/>
                </a:lnTo>
                <a:lnTo>
                  <a:pt x="18618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481257"/>
                </a:lnTo>
                <a:lnTo>
                  <a:pt x="4995" y="505997"/>
                </a:lnTo>
                <a:lnTo>
                  <a:pt x="18618" y="526201"/>
                </a:lnTo>
                <a:lnTo>
                  <a:pt x="38822" y="539824"/>
                </a:lnTo>
                <a:lnTo>
                  <a:pt x="63562" y="544820"/>
                </a:lnTo>
                <a:lnTo>
                  <a:pt x="662864" y="544820"/>
                </a:lnTo>
                <a:lnTo>
                  <a:pt x="687604" y="539824"/>
                </a:lnTo>
                <a:lnTo>
                  <a:pt x="707808" y="526201"/>
                </a:lnTo>
                <a:lnTo>
                  <a:pt x="721431" y="505997"/>
                </a:lnTo>
                <a:lnTo>
                  <a:pt x="726426" y="481257"/>
                </a:lnTo>
                <a:lnTo>
                  <a:pt x="726426" y="63562"/>
                </a:lnTo>
                <a:lnTo>
                  <a:pt x="721431" y="38821"/>
                </a:lnTo>
                <a:lnTo>
                  <a:pt x="707808" y="18617"/>
                </a:lnTo>
                <a:lnTo>
                  <a:pt x="687604" y="4995"/>
                </a:lnTo>
                <a:lnTo>
                  <a:pt x="662864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3042" y="2315397"/>
            <a:ext cx="726440" cy="544830"/>
          </a:xfrm>
          <a:custGeom>
            <a:avLst/>
            <a:gdLst/>
            <a:ahLst/>
            <a:cxnLst/>
            <a:rect l="l" t="t" r="r" b="b"/>
            <a:pathLst>
              <a:path w="726439" h="544830">
                <a:moveTo>
                  <a:pt x="63562" y="0"/>
                </a:moveTo>
                <a:lnTo>
                  <a:pt x="38822" y="4995"/>
                </a:lnTo>
                <a:lnTo>
                  <a:pt x="18618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481257"/>
                </a:lnTo>
                <a:lnTo>
                  <a:pt x="4995" y="505997"/>
                </a:lnTo>
                <a:lnTo>
                  <a:pt x="18618" y="526201"/>
                </a:lnTo>
                <a:lnTo>
                  <a:pt x="38822" y="539824"/>
                </a:lnTo>
                <a:lnTo>
                  <a:pt x="63562" y="544820"/>
                </a:lnTo>
                <a:lnTo>
                  <a:pt x="662864" y="544820"/>
                </a:lnTo>
                <a:lnTo>
                  <a:pt x="687604" y="539824"/>
                </a:lnTo>
                <a:lnTo>
                  <a:pt x="707808" y="526201"/>
                </a:lnTo>
                <a:lnTo>
                  <a:pt x="721431" y="505997"/>
                </a:lnTo>
                <a:lnTo>
                  <a:pt x="726426" y="481257"/>
                </a:lnTo>
                <a:lnTo>
                  <a:pt x="726426" y="63562"/>
                </a:lnTo>
                <a:lnTo>
                  <a:pt x="721431" y="38821"/>
                </a:lnTo>
                <a:lnTo>
                  <a:pt x="707808" y="18617"/>
                </a:lnTo>
                <a:lnTo>
                  <a:pt x="687604" y="4995"/>
                </a:lnTo>
                <a:lnTo>
                  <a:pt x="662864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1879" y="2315397"/>
            <a:ext cx="726440" cy="544830"/>
          </a:xfrm>
          <a:custGeom>
            <a:avLst/>
            <a:gdLst/>
            <a:ahLst/>
            <a:cxnLst/>
            <a:rect l="l" t="t" r="r" b="b"/>
            <a:pathLst>
              <a:path w="726439" h="544830">
                <a:moveTo>
                  <a:pt x="63562" y="0"/>
                </a:moveTo>
                <a:lnTo>
                  <a:pt x="38822" y="4995"/>
                </a:lnTo>
                <a:lnTo>
                  <a:pt x="18618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481257"/>
                </a:lnTo>
                <a:lnTo>
                  <a:pt x="4995" y="505997"/>
                </a:lnTo>
                <a:lnTo>
                  <a:pt x="18618" y="526201"/>
                </a:lnTo>
                <a:lnTo>
                  <a:pt x="38822" y="539824"/>
                </a:lnTo>
                <a:lnTo>
                  <a:pt x="63562" y="544820"/>
                </a:lnTo>
                <a:lnTo>
                  <a:pt x="662864" y="544820"/>
                </a:lnTo>
                <a:lnTo>
                  <a:pt x="687604" y="539824"/>
                </a:lnTo>
                <a:lnTo>
                  <a:pt x="707808" y="526201"/>
                </a:lnTo>
                <a:lnTo>
                  <a:pt x="721431" y="505997"/>
                </a:lnTo>
                <a:lnTo>
                  <a:pt x="726426" y="481257"/>
                </a:lnTo>
                <a:lnTo>
                  <a:pt x="726426" y="63562"/>
                </a:lnTo>
                <a:lnTo>
                  <a:pt x="721431" y="38821"/>
                </a:lnTo>
                <a:lnTo>
                  <a:pt x="707808" y="18617"/>
                </a:lnTo>
                <a:lnTo>
                  <a:pt x="687604" y="4995"/>
                </a:lnTo>
                <a:lnTo>
                  <a:pt x="662864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368" y="2951020"/>
            <a:ext cx="817244" cy="181610"/>
          </a:xfrm>
          <a:custGeom>
            <a:avLst/>
            <a:gdLst/>
            <a:ahLst/>
            <a:cxnLst/>
            <a:rect l="l" t="t" r="r" b="b"/>
            <a:pathLst>
              <a:path w="817244" h="181610">
                <a:moveTo>
                  <a:pt x="0" y="0"/>
                </a:moveTo>
                <a:lnTo>
                  <a:pt x="726426" y="0"/>
                </a:lnTo>
                <a:lnTo>
                  <a:pt x="817230" y="181606"/>
                </a:lnTo>
                <a:lnTo>
                  <a:pt x="90803" y="181606"/>
                </a:lnTo>
                <a:lnTo>
                  <a:pt x="0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205" y="2951020"/>
            <a:ext cx="817244" cy="181610"/>
          </a:xfrm>
          <a:custGeom>
            <a:avLst/>
            <a:gdLst/>
            <a:ahLst/>
            <a:cxnLst/>
            <a:rect l="l" t="t" r="r" b="b"/>
            <a:pathLst>
              <a:path w="817244" h="181610">
                <a:moveTo>
                  <a:pt x="0" y="0"/>
                </a:moveTo>
                <a:lnTo>
                  <a:pt x="726426" y="0"/>
                </a:lnTo>
                <a:lnTo>
                  <a:pt x="817230" y="181606"/>
                </a:lnTo>
                <a:lnTo>
                  <a:pt x="90803" y="181606"/>
                </a:lnTo>
                <a:lnTo>
                  <a:pt x="0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3042" y="2951020"/>
            <a:ext cx="817244" cy="181610"/>
          </a:xfrm>
          <a:custGeom>
            <a:avLst/>
            <a:gdLst/>
            <a:ahLst/>
            <a:cxnLst/>
            <a:rect l="l" t="t" r="r" b="b"/>
            <a:pathLst>
              <a:path w="817245" h="181610">
                <a:moveTo>
                  <a:pt x="0" y="0"/>
                </a:moveTo>
                <a:lnTo>
                  <a:pt x="726426" y="0"/>
                </a:lnTo>
                <a:lnTo>
                  <a:pt x="817230" y="181606"/>
                </a:lnTo>
                <a:lnTo>
                  <a:pt x="90803" y="181606"/>
                </a:lnTo>
                <a:lnTo>
                  <a:pt x="0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1879" y="2951020"/>
            <a:ext cx="817244" cy="181610"/>
          </a:xfrm>
          <a:custGeom>
            <a:avLst/>
            <a:gdLst/>
            <a:ahLst/>
            <a:cxnLst/>
            <a:rect l="l" t="t" r="r" b="b"/>
            <a:pathLst>
              <a:path w="817245" h="181610">
                <a:moveTo>
                  <a:pt x="0" y="0"/>
                </a:moveTo>
                <a:lnTo>
                  <a:pt x="726426" y="0"/>
                </a:lnTo>
                <a:lnTo>
                  <a:pt x="817230" y="181606"/>
                </a:lnTo>
                <a:lnTo>
                  <a:pt x="90803" y="181606"/>
                </a:lnTo>
                <a:lnTo>
                  <a:pt x="0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565" y="1952183"/>
            <a:ext cx="3813810" cy="0"/>
          </a:xfrm>
          <a:custGeom>
            <a:avLst/>
            <a:gdLst/>
            <a:ahLst/>
            <a:cxnLst/>
            <a:rect l="l" t="t" r="r" b="b"/>
            <a:pathLst>
              <a:path w="3813810">
                <a:moveTo>
                  <a:pt x="0" y="0"/>
                </a:moveTo>
                <a:lnTo>
                  <a:pt x="3813740" y="0"/>
                </a:lnTo>
              </a:path>
            </a:pathLst>
          </a:custGeom>
          <a:ln w="81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8582" y="1997585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317811"/>
                </a:moveTo>
                <a:lnTo>
                  <a:pt x="0" y="0"/>
                </a:lnTo>
              </a:path>
            </a:pathLst>
          </a:custGeom>
          <a:ln w="9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77419" y="1997585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317811"/>
                </a:moveTo>
                <a:lnTo>
                  <a:pt x="0" y="0"/>
                </a:lnTo>
              </a:path>
            </a:pathLst>
          </a:custGeom>
          <a:ln w="9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76255" y="1997585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317811"/>
                </a:moveTo>
                <a:lnTo>
                  <a:pt x="0" y="0"/>
                </a:lnTo>
              </a:path>
            </a:pathLst>
          </a:custGeom>
          <a:ln w="9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5092" y="1997585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317811"/>
                </a:moveTo>
                <a:lnTo>
                  <a:pt x="0" y="0"/>
                </a:lnTo>
              </a:path>
            </a:pathLst>
          </a:custGeom>
          <a:ln w="9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172" y="2406200"/>
            <a:ext cx="544830" cy="363220"/>
          </a:xfrm>
          <a:custGeom>
            <a:avLst/>
            <a:gdLst/>
            <a:ahLst/>
            <a:cxnLst/>
            <a:rect l="l" t="t" r="r" b="b"/>
            <a:pathLst>
              <a:path w="544830" h="363219">
                <a:moveTo>
                  <a:pt x="63562" y="0"/>
                </a:moveTo>
                <a:lnTo>
                  <a:pt x="38821" y="4995"/>
                </a:lnTo>
                <a:lnTo>
                  <a:pt x="18617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299651"/>
                </a:lnTo>
                <a:lnTo>
                  <a:pt x="4995" y="324391"/>
                </a:lnTo>
                <a:lnTo>
                  <a:pt x="18617" y="344596"/>
                </a:lnTo>
                <a:lnTo>
                  <a:pt x="38821" y="358218"/>
                </a:lnTo>
                <a:lnTo>
                  <a:pt x="63562" y="363213"/>
                </a:lnTo>
                <a:lnTo>
                  <a:pt x="481257" y="363213"/>
                </a:lnTo>
                <a:lnTo>
                  <a:pt x="505998" y="358218"/>
                </a:lnTo>
                <a:lnTo>
                  <a:pt x="526202" y="344596"/>
                </a:lnTo>
                <a:lnTo>
                  <a:pt x="539824" y="324391"/>
                </a:lnTo>
                <a:lnTo>
                  <a:pt x="544820" y="299651"/>
                </a:lnTo>
                <a:lnTo>
                  <a:pt x="544820" y="63562"/>
                </a:lnTo>
                <a:lnTo>
                  <a:pt x="539824" y="38821"/>
                </a:lnTo>
                <a:lnTo>
                  <a:pt x="526202" y="18617"/>
                </a:lnTo>
                <a:lnTo>
                  <a:pt x="505998" y="4995"/>
                </a:lnTo>
                <a:lnTo>
                  <a:pt x="481257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05009" y="2406200"/>
            <a:ext cx="544830" cy="363220"/>
          </a:xfrm>
          <a:custGeom>
            <a:avLst/>
            <a:gdLst/>
            <a:ahLst/>
            <a:cxnLst/>
            <a:rect l="l" t="t" r="r" b="b"/>
            <a:pathLst>
              <a:path w="544830" h="363219">
                <a:moveTo>
                  <a:pt x="63562" y="0"/>
                </a:moveTo>
                <a:lnTo>
                  <a:pt x="38822" y="4995"/>
                </a:lnTo>
                <a:lnTo>
                  <a:pt x="18618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299651"/>
                </a:lnTo>
                <a:lnTo>
                  <a:pt x="4995" y="324391"/>
                </a:lnTo>
                <a:lnTo>
                  <a:pt x="18618" y="344596"/>
                </a:lnTo>
                <a:lnTo>
                  <a:pt x="38822" y="358218"/>
                </a:lnTo>
                <a:lnTo>
                  <a:pt x="63562" y="363213"/>
                </a:lnTo>
                <a:lnTo>
                  <a:pt x="481257" y="363213"/>
                </a:lnTo>
                <a:lnTo>
                  <a:pt x="505997" y="358218"/>
                </a:lnTo>
                <a:lnTo>
                  <a:pt x="526201" y="344596"/>
                </a:lnTo>
                <a:lnTo>
                  <a:pt x="539824" y="324391"/>
                </a:lnTo>
                <a:lnTo>
                  <a:pt x="544820" y="299651"/>
                </a:lnTo>
                <a:lnTo>
                  <a:pt x="544820" y="63562"/>
                </a:lnTo>
                <a:lnTo>
                  <a:pt x="539824" y="38821"/>
                </a:lnTo>
                <a:lnTo>
                  <a:pt x="526201" y="18617"/>
                </a:lnTo>
                <a:lnTo>
                  <a:pt x="505997" y="4995"/>
                </a:lnTo>
                <a:lnTo>
                  <a:pt x="481257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3845" y="2406200"/>
            <a:ext cx="544830" cy="363220"/>
          </a:xfrm>
          <a:custGeom>
            <a:avLst/>
            <a:gdLst/>
            <a:ahLst/>
            <a:cxnLst/>
            <a:rect l="l" t="t" r="r" b="b"/>
            <a:pathLst>
              <a:path w="544830" h="363219">
                <a:moveTo>
                  <a:pt x="63562" y="0"/>
                </a:moveTo>
                <a:lnTo>
                  <a:pt x="38822" y="4995"/>
                </a:lnTo>
                <a:lnTo>
                  <a:pt x="18618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299651"/>
                </a:lnTo>
                <a:lnTo>
                  <a:pt x="4995" y="324391"/>
                </a:lnTo>
                <a:lnTo>
                  <a:pt x="18618" y="344596"/>
                </a:lnTo>
                <a:lnTo>
                  <a:pt x="38822" y="358218"/>
                </a:lnTo>
                <a:lnTo>
                  <a:pt x="63562" y="363213"/>
                </a:lnTo>
                <a:lnTo>
                  <a:pt x="481257" y="363213"/>
                </a:lnTo>
                <a:lnTo>
                  <a:pt x="505997" y="358218"/>
                </a:lnTo>
                <a:lnTo>
                  <a:pt x="526201" y="344596"/>
                </a:lnTo>
                <a:lnTo>
                  <a:pt x="539824" y="324391"/>
                </a:lnTo>
                <a:lnTo>
                  <a:pt x="544820" y="299651"/>
                </a:lnTo>
                <a:lnTo>
                  <a:pt x="544820" y="63562"/>
                </a:lnTo>
                <a:lnTo>
                  <a:pt x="539824" y="38821"/>
                </a:lnTo>
                <a:lnTo>
                  <a:pt x="526201" y="18617"/>
                </a:lnTo>
                <a:lnTo>
                  <a:pt x="505997" y="4995"/>
                </a:lnTo>
                <a:lnTo>
                  <a:pt x="481257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2682" y="2406200"/>
            <a:ext cx="544830" cy="363220"/>
          </a:xfrm>
          <a:custGeom>
            <a:avLst/>
            <a:gdLst/>
            <a:ahLst/>
            <a:cxnLst/>
            <a:rect l="l" t="t" r="r" b="b"/>
            <a:pathLst>
              <a:path w="544829" h="363219">
                <a:moveTo>
                  <a:pt x="63562" y="0"/>
                </a:moveTo>
                <a:lnTo>
                  <a:pt x="38822" y="4995"/>
                </a:lnTo>
                <a:lnTo>
                  <a:pt x="18618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299651"/>
                </a:lnTo>
                <a:lnTo>
                  <a:pt x="4995" y="324391"/>
                </a:lnTo>
                <a:lnTo>
                  <a:pt x="18618" y="344596"/>
                </a:lnTo>
                <a:lnTo>
                  <a:pt x="38822" y="358218"/>
                </a:lnTo>
                <a:lnTo>
                  <a:pt x="63562" y="363213"/>
                </a:lnTo>
                <a:lnTo>
                  <a:pt x="481257" y="363213"/>
                </a:lnTo>
                <a:lnTo>
                  <a:pt x="505997" y="358218"/>
                </a:lnTo>
                <a:lnTo>
                  <a:pt x="526201" y="344596"/>
                </a:lnTo>
                <a:lnTo>
                  <a:pt x="539824" y="324391"/>
                </a:lnTo>
                <a:lnTo>
                  <a:pt x="544820" y="299651"/>
                </a:lnTo>
                <a:lnTo>
                  <a:pt x="544820" y="63562"/>
                </a:lnTo>
                <a:lnTo>
                  <a:pt x="539824" y="38821"/>
                </a:lnTo>
                <a:lnTo>
                  <a:pt x="526201" y="18617"/>
                </a:lnTo>
                <a:lnTo>
                  <a:pt x="505997" y="4995"/>
                </a:lnTo>
                <a:lnTo>
                  <a:pt x="481257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5368" y="2315397"/>
            <a:ext cx="726440" cy="544830"/>
          </a:xfrm>
          <a:custGeom>
            <a:avLst/>
            <a:gdLst/>
            <a:ahLst/>
            <a:cxnLst/>
            <a:rect l="l" t="t" r="r" b="b"/>
            <a:pathLst>
              <a:path w="726440" h="544830">
                <a:moveTo>
                  <a:pt x="63562" y="0"/>
                </a:moveTo>
                <a:lnTo>
                  <a:pt x="38821" y="4995"/>
                </a:lnTo>
                <a:lnTo>
                  <a:pt x="18617" y="18617"/>
                </a:lnTo>
                <a:lnTo>
                  <a:pt x="4995" y="38821"/>
                </a:lnTo>
                <a:lnTo>
                  <a:pt x="0" y="63562"/>
                </a:lnTo>
                <a:lnTo>
                  <a:pt x="0" y="481257"/>
                </a:lnTo>
                <a:lnTo>
                  <a:pt x="4995" y="505997"/>
                </a:lnTo>
                <a:lnTo>
                  <a:pt x="18617" y="526201"/>
                </a:lnTo>
                <a:lnTo>
                  <a:pt x="38821" y="539824"/>
                </a:lnTo>
                <a:lnTo>
                  <a:pt x="63562" y="544820"/>
                </a:lnTo>
                <a:lnTo>
                  <a:pt x="662864" y="544820"/>
                </a:lnTo>
                <a:lnTo>
                  <a:pt x="687605" y="539824"/>
                </a:lnTo>
                <a:lnTo>
                  <a:pt x="707809" y="526201"/>
                </a:lnTo>
                <a:lnTo>
                  <a:pt x="721431" y="505997"/>
                </a:lnTo>
                <a:lnTo>
                  <a:pt x="726426" y="481257"/>
                </a:lnTo>
                <a:lnTo>
                  <a:pt x="726426" y="63562"/>
                </a:lnTo>
                <a:lnTo>
                  <a:pt x="721431" y="38821"/>
                </a:lnTo>
                <a:lnTo>
                  <a:pt x="707809" y="18617"/>
                </a:lnTo>
                <a:lnTo>
                  <a:pt x="687605" y="4995"/>
                </a:lnTo>
                <a:lnTo>
                  <a:pt x="662864" y="0"/>
                </a:lnTo>
                <a:lnTo>
                  <a:pt x="63562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C7E53FD-88DC-4E36-B06F-91FAA64CB7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models  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342011"/>
            <a:ext cx="282130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applications: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225054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2388"/>
                </a:lnTo>
                <a:lnTo>
                  <a:pt x="3989591" y="19238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404797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244016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2427465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478265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269290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320091"/>
            <a:ext cx="50799" cy="11200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449074"/>
            <a:ext cx="3989704" cy="1042035"/>
          </a:xfrm>
          <a:custGeom>
            <a:avLst/>
            <a:gdLst/>
            <a:ahLst/>
            <a:cxnLst/>
            <a:rect l="l" t="t" r="r" b="b"/>
            <a:pathLst>
              <a:path w="3989704" h="1042035">
                <a:moveTo>
                  <a:pt x="3989591" y="0"/>
                </a:moveTo>
                <a:lnTo>
                  <a:pt x="0" y="0"/>
                </a:lnTo>
                <a:lnTo>
                  <a:pt x="0" y="991091"/>
                </a:lnTo>
                <a:lnTo>
                  <a:pt x="4008" y="1010815"/>
                </a:lnTo>
                <a:lnTo>
                  <a:pt x="14922" y="1026968"/>
                </a:lnTo>
                <a:lnTo>
                  <a:pt x="31075" y="1037882"/>
                </a:lnTo>
                <a:lnTo>
                  <a:pt x="50799" y="1041890"/>
                </a:lnTo>
                <a:lnTo>
                  <a:pt x="3938791" y="1041890"/>
                </a:lnTo>
                <a:lnTo>
                  <a:pt x="3958516" y="1037882"/>
                </a:lnTo>
                <a:lnTo>
                  <a:pt x="3974669" y="1026968"/>
                </a:lnTo>
                <a:lnTo>
                  <a:pt x="3985583" y="1010815"/>
                </a:lnTo>
                <a:lnTo>
                  <a:pt x="3989591" y="99109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307391"/>
            <a:ext cx="0" cy="115189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82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2946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2819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2692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125024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496250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70628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916315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12634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07" y="2336381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223556"/>
            <a:ext cx="278320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050">
              <a:latin typeface="Arial"/>
              <a:cs typeface="Arial"/>
            </a:endParaRPr>
          </a:p>
          <a:p>
            <a:pPr marL="289560" marR="398780">
              <a:lnSpc>
                <a:spcPct val="125299"/>
              </a:lnSpc>
              <a:spcBef>
                <a:spcPts val="15"/>
              </a:spcBef>
            </a:pPr>
            <a:r>
              <a:rPr sz="1050" spc="-5" dirty="0">
                <a:latin typeface="Arial"/>
                <a:cs typeface="Arial"/>
              </a:rPr>
              <a:t>Exchange electronic mail (e-mail).  Exchange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files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Remote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login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Arial"/>
                <a:cs typeface="Arial"/>
              </a:rPr>
              <a:t>Share peripheral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devices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Execute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on another computer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43D3E2C-5537-4A8C-873E-72B7BB76B9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TCP/IP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71818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Layering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990" y="731270"/>
            <a:ext cx="3377565" cy="69850"/>
          </a:xfrm>
          <a:custGeom>
            <a:avLst/>
            <a:gdLst/>
            <a:ahLst/>
            <a:cxnLst/>
            <a:rect l="l" t="t" r="r" b="b"/>
            <a:pathLst>
              <a:path w="3377565" h="69850">
                <a:moveTo>
                  <a:pt x="43003" y="0"/>
                </a:moveTo>
                <a:lnTo>
                  <a:pt x="26305" y="3393"/>
                </a:lnTo>
                <a:lnTo>
                  <a:pt x="12632" y="12632"/>
                </a:lnTo>
                <a:lnTo>
                  <a:pt x="3393" y="26306"/>
                </a:lnTo>
                <a:lnTo>
                  <a:pt x="0" y="43003"/>
                </a:lnTo>
                <a:lnTo>
                  <a:pt x="0" y="69740"/>
                </a:lnTo>
                <a:lnTo>
                  <a:pt x="3377309" y="69740"/>
                </a:lnTo>
                <a:lnTo>
                  <a:pt x="3377309" y="43003"/>
                </a:lnTo>
                <a:lnTo>
                  <a:pt x="3351001" y="3393"/>
                </a:lnTo>
                <a:lnTo>
                  <a:pt x="4300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1802579"/>
            <a:ext cx="86007" cy="86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0545" y="1791829"/>
            <a:ext cx="96757" cy="96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997" y="1834832"/>
            <a:ext cx="3248298" cy="537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4299" y="774085"/>
            <a:ext cx="43003" cy="86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4299" y="817088"/>
            <a:ext cx="43003" cy="985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90" y="768890"/>
            <a:ext cx="3377565" cy="1076960"/>
          </a:xfrm>
          <a:custGeom>
            <a:avLst/>
            <a:gdLst/>
            <a:ahLst/>
            <a:cxnLst/>
            <a:rect l="l" t="t" r="r" b="b"/>
            <a:pathLst>
              <a:path w="3377565" h="1076960">
                <a:moveTo>
                  <a:pt x="3377309" y="0"/>
                </a:moveTo>
                <a:lnTo>
                  <a:pt x="0" y="0"/>
                </a:lnTo>
                <a:lnTo>
                  <a:pt x="0" y="1033689"/>
                </a:lnTo>
                <a:lnTo>
                  <a:pt x="3393" y="1050386"/>
                </a:lnTo>
                <a:lnTo>
                  <a:pt x="12632" y="1064060"/>
                </a:lnTo>
                <a:lnTo>
                  <a:pt x="26306" y="1073299"/>
                </a:lnTo>
                <a:lnTo>
                  <a:pt x="43003" y="1076693"/>
                </a:lnTo>
                <a:lnTo>
                  <a:pt x="3334305" y="1076692"/>
                </a:lnTo>
                <a:lnTo>
                  <a:pt x="3351002" y="1073299"/>
                </a:lnTo>
                <a:lnTo>
                  <a:pt x="3364676" y="1064060"/>
                </a:lnTo>
                <a:lnTo>
                  <a:pt x="3373915" y="1050386"/>
                </a:lnTo>
                <a:lnTo>
                  <a:pt x="3377309" y="1033689"/>
                </a:lnTo>
                <a:lnTo>
                  <a:pt x="337730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4299" y="806338"/>
            <a:ext cx="0" cy="1012825"/>
          </a:xfrm>
          <a:custGeom>
            <a:avLst/>
            <a:gdLst/>
            <a:ahLst/>
            <a:cxnLst/>
            <a:rect l="l" t="t" r="r" b="b"/>
            <a:pathLst>
              <a:path h="1012825">
                <a:moveTo>
                  <a:pt x="0" y="101236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4299" y="79558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4299" y="784836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4299" y="7740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4299" y="757959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1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900" y="1133044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900" y="1278708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900" y="1424372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900" y="1570047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900" y="1715712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990" y="1974186"/>
            <a:ext cx="3377565" cy="163830"/>
          </a:xfrm>
          <a:custGeom>
            <a:avLst/>
            <a:gdLst/>
            <a:ahLst/>
            <a:cxnLst/>
            <a:rect l="l" t="t" r="r" b="b"/>
            <a:pathLst>
              <a:path w="3377565" h="163830">
                <a:moveTo>
                  <a:pt x="43003" y="0"/>
                </a:moveTo>
                <a:lnTo>
                  <a:pt x="26305" y="3393"/>
                </a:lnTo>
                <a:lnTo>
                  <a:pt x="12632" y="12632"/>
                </a:lnTo>
                <a:lnTo>
                  <a:pt x="3393" y="26306"/>
                </a:lnTo>
                <a:lnTo>
                  <a:pt x="0" y="43003"/>
                </a:lnTo>
                <a:lnTo>
                  <a:pt x="0" y="163506"/>
                </a:lnTo>
                <a:lnTo>
                  <a:pt x="3377309" y="163506"/>
                </a:lnTo>
                <a:lnTo>
                  <a:pt x="3377309" y="43003"/>
                </a:lnTo>
                <a:lnTo>
                  <a:pt x="3351001" y="3393"/>
                </a:lnTo>
                <a:lnTo>
                  <a:pt x="43003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90" y="2126989"/>
            <a:ext cx="3377309" cy="42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3" y="3173301"/>
            <a:ext cx="86007" cy="86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0545" y="3162551"/>
            <a:ext cx="96757" cy="96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997" y="3205554"/>
            <a:ext cx="3248298" cy="537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4299" y="2011640"/>
            <a:ext cx="43003" cy="86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94299" y="2054644"/>
            <a:ext cx="43003" cy="11186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990" y="2164477"/>
            <a:ext cx="3377565" cy="1052195"/>
          </a:xfrm>
          <a:custGeom>
            <a:avLst/>
            <a:gdLst/>
            <a:ahLst/>
            <a:cxnLst/>
            <a:rect l="l" t="t" r="r" b="b"/>
            <a:pathLst>
              <a:path w="3377565" h="1052195">
                <a:moveTo>
                  <a:pt x="3377309" y="0"/>
                </a:moveTo>
                <a:lnTo>
                  <a:pt x="0" y="0"/>
                </a:lnTo>
                <a:lnTo>
                  <a:pt x="0" y="1008824"/>
                </a:lnTo>
                <a:lnTo>
                  <a:pt x="3393" y="1025521"/>
                </a:lnTo>
                <a:lnTo>
                  <a:pt x="12632" y="1039195"/>
                </a:lnTo>
                <a:lnTo>
                  <a:pt x="26306" y="1048434"/>
                </a:lnTo>
                <a:lnTo>
                  <a:pt x="43003" y="1051828"/>
                </a:lnTo>
                <a:lnTo>
                  <a:pt x="3334305" y="1051827"/>
                </a:lnTo>
                <a:lnTo>
                  <a:pt x="3351002" y="1048434"/>
                </a:lnTo>
                <a:lnTo>
                  <a:pt x="3364676" y="1039195"/>
                </a:lnTo>
                <a:lnTo>
                  <a:pt x="3373915" y="1025521"/>
                </a:lnTo>
                <a:lnTo>
                  <a:pt x="3377309" y="1008824"/>
                </a:lnTo>
                <a:lnTo>
                  <a:pt x="337730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4299" y="2043893"/>
            <a:ext cx="0" cy="1145540"/>
          </a:xfrm>
          <a:custGeom>
            <a:avLst/>
            <a:gdLst/>
            <a:ahLst/>
            <a:cxnLst/>
            <a:rect l="l" t="t" r="r" b="b"/>
            <a:pathLst>
              <a:path h="1145539">
                <a:moveTo>
                  <a:pt x="0" y="114553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4299" y="203314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4299" y="202239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4299" y="201164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94299" y="1995515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1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900" y="2381270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0900" y="2672598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0900" y="2818263"/>
            <a:ext cx="65021" cy="65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753937"/>
            <a:ext cx="3314065" cy="246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6220">
              <a:lnSpc>
                <a:spcPct val="106200"/>
              </a:lnSpc>
            </a:pPr>
            <a:r>
              <a:rPr sz="900" spc="5" dirty="0">
                <a:latin typeface="Arial"/>
                <a:cs typeface="Arial"/>
              </a:rPr>
              <a:t>Given </a:t>
            </a:r>
            <a:r>
              <a:rPr sz="900" spc="10" dirty="0">
                <a:latin typeface="Arial"/>
                <a:cs typeface="Arial"/>
              </a:rPr>
              <a:t>a </a:t>
            </a:r>
            <a:r>
              <a:rPr sz="900" spc="5" dirty="0">
                <a:latin typeface="Arial"/>
                <a:cs typeface="Arial"/>
              </a:rPr>
              <a:t>specific </a:t>
            </a:r>
            <a:r>
              <a:rPr sz="900" spc="10" dirty="0">
                <a:latin typeface="Arial"/>
                <a:cs typeface="Arial"/>
              </a:rPr>
              <a:t>task, </a:t>
            </a:r>
            <a:r>
              <a:rPr sz="900" dirty="0">
                <a:latin typeface="Arial"/>
                <a:cs typeface="Arial"/>
              </a:rPr>
              <a:t>say </a:t>
            </a:r>
            <a:r>
              <a:rPr sz="900" spc="5" dirty="0">
                <a:latin typeface="Arial"/>
                <a:cs typeface="Arial"/>
              </a:rPr>
              <a:t>file </a:t>
            </a:r>
            <a:r>
              <a:rPr sz="900" spc="-5" dirty="0">
                <a:latin typeface="Arial"/>
                <a:cs typeface="Arial"/>
              </a:rPr>
              <a:t>transfer, </a:t>
            </a:r>
            <a:r>
              <a:rPr sz="900" spc="5" dirty="0">
                <a:latin typeface="Arial"/>
                <a:cs typeface="Arial"/>
              </a:rPr>
              <a:t>it is </a:t>
            </a:r>
            <a:r>
              <a:rPr sz="900" spc="10" dirty="0">
                <a:latin typeface="Arial"/>
                <a:cs typeface="Arial"/>
              </a:rPr>
              <a:t>hard </a:t>
            </a:r>
            <a:r>
              <a:rPr sz="900" spc="5" dirty="0">
                <a:latin typeface="Arial"/>
                <a:cs typeface="Arial"/>
              </a:rPr>
              <a:t>to solve </a:t>
            </a:r>
            <a:r>
              <a:rPr sz="900" spc="10" dirty="0">
                <a:latin typeface="Arial"/>
                <a:cs typeface="Arial"/>
              </a:rPr>
              <a:t>the  </a:t>
            </a:r>
            <a:r>
              <a:rPr sz="900" spc="5" dirty="0">
                <a:latin typeface="Arial"/>
                <a:cs typeface="Arial"/>
              </a:rPr>
              <a:t>entire problem in </a:t>
            </a:r>
            <a:r>
              <a:rPr sz="900" spc="10" dirty="0">
                <a:latin typeface="Arial"/>
                <a:cs typeface="Arial"/>
              </a:rPr>
              <a:t>one </a:t>
            </a:r>
            <a:r>
              <a:rPr sz="900" dirty="0">
                <a:latin typeface="Arial"/>
                <a:cs typeface="Arial"/>
              </a:rPr>
              <a:t>step. </a:t>
            </a:r>
            <a:r>
              <a:rPr sz="900" spc="10" dirty="0">
                <a:latin typeface="Arial"/>
                <a:cs typeface="Arial"/>
              </a:rPr>
              <a:t>Solving </a:t>
            </a:r>
            <a:r>
              <a:rPr sz="900" spc="5" dirty="0">
                <a:latin typeface="Arial"/>
                <a:cs typeface="Arial"/>
              </a:rPr>
              <a:t>this problem</a:t>
            </a:r>
            <a:r>
              <a:rPr sz="900" spc="11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needs:</a:t>
            </a:r>
            <a:endParaRPr sz="9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320"/>
              </a:spcBef>
            </a:pPr>
            <a:r>
              <a:rPr sz="900" spc="15" dirty="0">
                <a:latin typeface="Arial"/>
                <a:cs typeface="Arial"/>
              </a:rPr>
              <a:t>A </a:t>
            </a:r>
            <a:r>
              <a:rPr sz="900" spc="10" dirty="0">
                <a:latin typeface="Arial"/>
                <a:cs typeface="Arial"/>
              </a:rPr>
              <a:t>user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interface</a:t>
            </a:r>
            <a:endParaRPr sz="900" dirty="0">
              <a:latin typeface="Arial"/>
              <a:cs typeface="Arial"/>
            </a:endParaRPr>
          </a:p>
          <a:p>
            <a:pPr marL="247015" marR="1692910">
              <a:lnSpc>
                <a:spcPct val="106200"/>
              </a:lnSpc>
            </a:pPr>
            <a:r>
              <a:rPr sz="900" spc="10" dirty="0">
                <a:latin typeface="Arial"/>
                <a:cs typeface="Arial"/>
              </a:rPr>
              <a:t>Coding data </a:t>
            </a:r>
            <a:r>
              <a:rPr sz="900" spc="5" dirty="0">
                <a:latin typeface="Arial"/>
                <a:cs typeface="Arial"/>
              </a:rPr>
              <a:t>into packets  </a:t>
            </a:r>
            <a:r>
              <a:rPr sz="900" spc="10" dirty="0">
                <a:latin typeface="Arial"/>
                <a:cs typeface="Arial"/>
              </a:rPr>
              <a:t>Observing some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protocols  Routing the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packets</a:t>
            </a:r>
            <a:endParaRPr sz="9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65"/>
              </a:spcBef>
            </a:pPr>
            <a:r>
              <a:rPr sz="900" spc="15" dirty="0">
                <a:latin typeface="Arial"/>
                <a:cs typeface="Arial"/>
              </a:rPr>
              <a:t>A </a:t>
            </a:r>
            <a:r>
              <a:rPr sz="900" spc="5" dirty="0">
                <a:latin typeface="Arial"/>
                <a:cs typeface="Arial"/>
              </a:rPr>
              <a:t>physical </a:t>
            </a:r>
            <a:r>
              <a:rPr sz="900" spc="10" dirty="0">
                <a:latin typeface="Arial"/>
                <a:cs typeface="Arial"/>
              </a:rPr>
              <a:t>data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transmission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Layers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00" spc="10" dirty="0">
                <a:latin typeface="Arial"/>
                <a:cs typeface="Arial"/>
              </a:rPr>
              <a:t>Networks are </a:t>
            </a:r>
            <a:r>
              <a:rPr sz="900" spc="5" dirty="0">
                <a:latin typeface="Arial"/>
                <a:cs typeface="Arial"/>
              </a:rPr>
              <a:t>organized in </a:t>
            </a:r>
            <a:r>
              <a:rPr sz="900" b="1" dirty="0">
                <a:latin typeface="Arial"/>
                <a:cs typeface="Arial"/>
              </a:rPr>
              <a:t>layers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where:</a:t>
            </a:r>
            <a:endParaRPr sz="900" dirty="0">
              <a:latin typeface="Arial"/>
              <a:cs typeface="Arial"/>
            </a:endParaRPr>
          </a:p>
          <a:p>
            <a:pPr marL="247015" marR="5080">
              <a:lnSpc>
                <a:spcPct val="106200"/>
              </a:lnSpc>
              <a:spcBef>
                <a:spcPts val="250"/>
              </a:spcBef>
            </a:pPr>
            <a:r>
              <a:rPr sz="900" spc="10" dirty="0">
                <a:latin typeface="Arial"/>
                <a:cs typeface="Arial"/>
              </a:rPr>
              <a:t>the number </a:t>
            </a:r>
            <a:r>
              <a:rPr sz="900" spc="5" dirty="0">
                <a:latin typeface="Arial"/>
                <a:cs typeface="Arial"/>
              </a:rPr>
              <a:t>of </a:t>
            </a:r>
            <a:r>
              <a:rPr sz="900" dirty="0">
                <a:latin typeface="Arial"/>
                <a:cs typeface="Arial"/>
              </a:rPr>
              <a:t>layers </a:t>
            </a:r>
            <a:r>
              <a:rPr sz="900" spc="10" dirty="0">
                <a:latin typeface="Arial"/>
                <a:cs typeface="Arial"/>
              </a:rPr>
              <a:t>and </a:t>
            </a:r>
            <a:r>
              <a:rPr sz="900" spc="5" dirty="0">
                <a:latin typeface="Arial"/>
                <a:cs typeface="Arial"/>
              </a:rPr>
              <a:t>their </a:t>
            </a:r>
            <a:r>
              <a:rPr sz="900" spc="10" dirty="0">
                <a:latin typeface="Arial"/>
                <a:cs typeface="Arial"/>
              </a:rPr>
              <a:t>functions </a:t>
            </a:r>
            <a:r>
              <a:rPr sz="900" dirty="0">
                <a:latin typeface="Arial"/>
                <a:cs typeface="Arial"/>
              </a:rPr>
              <a:t>differ </a:t>
            </a:r>
            <a:r>
              <a:rPr sz="900" spc="10" dirty="0">
                <a:latin typeface="Arial"/>
                <a:cs typeface="Arial"/>
              </a:rPr>
              <a:t>from network  </a:t>
            </a:r>
            <a:r>
              <a:rPr sz="900" spc="5" dirty="0">
                <a:latin typeface="Arial"/>
                <a:cs typeface="Arial"/>
              </a:rPr>
              <a:t>to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network</a:t>
            </a:r>
            <a:endParaRPr sz="900" dirty="0">
              <a:latin typeface="Arial"/>
              <a:cs typeface="Arial"/>
            </a:endParaRPr>
          </a:p>
          <a:p>
            <a:pPr marL="247015" marR="422909">
              <a:lnSpc>
                <a:spcPct val="106200"/>
              </a:lnSpc>
            </a:pPr>
            <a:r>
              <a:rPr sz="900" spc="10" dirty="0">
                <a:latin typeface="Arial"/>
                <a:cs typeface="Arial"/>
              </a:rPr>
              <a:t>each </a:t>
            </a:r>
            <a:r>
              <a:rPr sz="900" dirty="0">
                <a:latin typeface="Arial"/>
                <a:cs typeface="Arial"/>
              </a:rPr>
              <a:t>layer offers </a:t>
            </a:r>
            <a:r>
              <a:rPr sz="900" spc="10" dirty="0">
                <a:latin typeface="Arial"/>
                <a:cs typeface="Arial"/>
              </a:rPr>
              <a:t>some services </a:t>
            </a:r>
            <a:r>
              <a:rPr sz="900" spc="5" dirty="0">
                <a:latin typeface="Arial"/>
                <a:cs typeface="Arial"/>
              </a:rPr>
              <a:t>to </a:t>
            </a:r>
            <a:r>
              <a:rPr sz="900" spc="10" dirty="0">
                <a:latin typeface="Arial"/>
                <a:cs typeface="Arial"/>
              </a:rPr>
              <a:t>the higher </a:t>
            </a:r>
            <a:r>
              <a:rPr sz="900" spc="-10" dirty="0">
                <a:latin typeface="Arial"/>
                <a:cs typeface="Arial"/>
              </a:rPr>
              <a:t>layer.  </a:t>
            </a:r>
            <a:r>
              <a:rPr sz="900" spc="10" dirty="0">
                <a:latin typeface="Arial"/>
                <a:cs typeface="Arial"/>
              </a:rPr>
              <a:t>a same </a:t>
            </a:r>
            <a:r>
              <a:rPr sz="900" spc="-5" dirty="0">
                <a:latin typeface="Arial"/>
                <a:cs typeface="Arial"/>
              </a:rPr>
              <a:t>level </a:t>
            </a:r>
            <a:r>
              <a:rPr sz="900" dirty="0">
                <a:latin typeface="Arial"/>
                <a:cs typeface="Arial"/>
              </a:rPr>
              <a:t>’layer </a:t>
            </a:r>
            <a:r>
              <a:rPr sz="900" spc="10" dirty="0">
                <a:latin typeface="Arial"/>
                <a:cs typeface="Arial"/>
              </a:rPr>
              <a:t>peer’ on </a:t>
            </a:r>
            <a:r>
              <a:rPr sz="900" spc="5" dirty="0">
                <a:latin typeface="Arial"/>
                <a:cs typeface="Arial"/>
              </a:rPr>
              <a:t>different </a:t>
            </a:r>
            <a:r>
              <a:rPr sz="900" spc="10" dirty="0">
                <a:latin typeface="Arial"/>
                <a:cs typeface="Arial"/>
              </a:rPr>
              <a:t>machines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can</a:t>
            </a:r>
            <a:endParaRPr sz="900" dirty="0">
              <a:latin typeface="Arial"/>
              <a:cs typeface="Arial"/>
            </a:endParaRPr>
          </a:p>
          <a:p>
            <a:pPr marL="247015" marR="50165">
              <a:lnSpc>
                <a:spcPct val="106200"/>
              </a:lnSpc>
            </a:pPr>
            <a:r>
              <a:rPr sz="900" spc="5" dirty="0">
                <a:latin typeface="Arial"/>
                <a:cs typeface="Arial"/>
              </a:rPr>
              <a:t>converse </a:t>
            </a:r>
            <a:r>
              <a:rPr sz="900" spc="10" dirty="0">
                <a:latin typeface="Arial"/>
                <a:cs typeface="Arial"/>
              </a:rPr>
              <a:t>using a </a:t>
            </a:r>
            <a:r>
              <a:rPr sz="900" b="1" spc="5" dirty="0">
                <a:latin typeface="Arial"/>
                <a:cs typeface="Arial"/>
              </a:rPr>
              <a:t>protocol</a:t>
            </a:r>
            <a:r>
              <a:rPr sz="900" b="1" spc="5" dirty="0">
                <a:highlight>
                  <a:srgbClr val="FFFF00"/>
                </a:highlight>
                <a:latin typeface="Arial"/>
                <a:cs typeface="Arial"/>
              </a:rPr>
              <a:t>: 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rules and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conventions </a:t>
            </a:r>
            <a:r>
              <a:rPr sz="900" spc="10" dirty="0">
                <a:highlight>
                  <a:srgbClr val="FFFF00"/>
                </a:highlight>
                <a:latin typeface="Arial"/>
                <a:cs typeface="Arial"/>
              </a:rPr>
              <a:t>used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in  this</a:t>
            </a:r>
            <a:r>
              <a:rPr sz="900" spc="-5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conversation.</a:t>
            </a:r>
            <a:endParaRPr sz="9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243DB4DD-71D4-4389-8339-E2C1CCC4CB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OSI Model  TCP/IP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1836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17095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221750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797384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48184"/>
            <a:ext cx="50799" cy="1335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91247"/>
            <a:ext cx="3989704" cy="1443355"/>
          </a:xfrm>
          <a:custGeom>
            <a:avLst/>
            <a:gdLst/>
            <a:ahLst/>
            <a:cxnLst/>
            <a:rect l="l" t="t" r="r" b="b"/>
            <a:pathLst>
              <a:path w="3989704" h="1443355">
                <a:moveTo>
                  <a:pt x="3989591" y="0"/>
                </a:moveTo>
                <a:lnTo>
                  <a:pt x="0" y="0"/>
                </a:lnTo>
                <a:lnTo>
                  <a:pt x="0" y="1392403"/>
                </a:lnTo>
                <a:lnTo>
                  <a:pt x="4008" y="1412127"/>
                </a:lnTo>
                <a:lnTo>
                  <a:pt x="14922" y="1428280"/>
                </a:lnTo>
                <a:lnTo>
                  <a:pt x="31075" y="1439194"/>
                </a:lnTo>
                <a:lnTo>
                  <a:pt x="50799" y="1443202"/>
                </a:lnTo>
                <a:lnTo>
                  <a:pt x="3938791" y="1443202"/>
                </a:lnTo>
                <a:lnTo>
                  <a:pt x="3958516" y="1439194"/>
                </a:lnTo>
                <a:lnTo>
                  <a:pt x="3974669" y="1428280"/>
                </a:lnTo>
                <a:lnTo>
                  <a:pt x="3985583" y="1412127"/>
                </a:lnTo>
                <a:lnTo>
                  <a:pt x="3989591" y="1392403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35484"/>
            <a:ext cx="0" cy="1367790"/>
          </a:xfrm>
          <a:custGeom>
            <a:avLst/>
            <a:gdLst/>
            <a:ahLst/>
            <a:cxnLst/>
            <a:rect l="l" t="t" r="r" b="b"/>
            <a:pathLst>
              <a:path h="1367789">
                <a:moveTo>
                  <a:pt x="0" y="136721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27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100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73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77833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22142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909724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342011"/>
            <a:ext cx="4077335" cy="187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3995" marR="3098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Computer Network Model describes </a:t>
            </a:r>
            <a:r>
              <a:rPr sz="1050" spc="-15" dirty="0">
                <a:latin typeface="Arial"/>
                <a:cs typeface="Arial"/>
              </a:rPr>
              <a:t>how </a:t>
            </a:r>
            <a:r>
              <a:rPr sz="1050" spc="-5" dirty="0">
                <a:latin typeface="Arial"/>
                <a:cs typeface="Arial"/>
              </a:rPr>
              <a:t>information is  </a:t>
            </a:r>
            <a:r>
              <a:rPr sz="1050" spc="-10" dirty="0">
                <a:latin typeface="Arial"/>
                <a:cs typeface="Arial"/>
              </a:rPr>
              <a:t>transmitted between two </a:t>
            </a:r>
            <a:r>
              <a:rPr sz="1050" spc="-5" dirty="0">
                <a:latin typeface="Arial"/>
                <a:cs typeface="Arial"/>
              </a:rPr>
              <a:t>points in a network. </a:t>
            </a:r>
            <a:r>
              <a:rPr sz="1050" spc="-60" dirty="0">
                <a:latin typeface="Arial"/>
                <a:cs typeface="Arial"/>
              </a:rPr>
              <a:t>Two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models:</a:t>
            </a:r>
            <a:endParaRPr sz="1050" dirty="0">
              <a:latin typeface="Arial"/>
              <a:cs typeface="Arial"/>
            </a:endParaRPr>
          </a:p>
          <a:p>
            <a:pPr marL="490855" marR="5715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OSI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model </a:t>
            </a:r>
            <a:r>
              <a:rPr sz="1050" spc="-5" dirty="0">
                <a:latin typeface="Arial"/>
                <a:cs typeface="Arial"/>
              </a:rPr>
              <a:t>(Open Systems Interconnect) proposed </a:t>
            </a:r>
            <a:r>
              <a:rPr sz="1050" spc="-20" dirty="0">
                <a:latin typeface="Arial"/>
                <a:cs typeface="Arial"/>
              </a:rPr>
              <a:t>by  </a:t>
            </a:r>
            <a:r>
              <a:rPr sz="1050" spc="-5" dirty="0">
                <a:latin typeface="Arial"/>
                <a:cs typeface="Arial"/>
              </a:rPr>
              <a:t>ISO describes network activities as </a:t>
            </a:r>
            <a:r>
              <a:rPr sz="1050" spc="-10" dirty="0">
                <a:latin typeface="Arial"/>
                <a:cs typeface="Arial"/>
              </a:rPr>
              <a:t>having </a:t>
            </a:r>
            <a:r>
              <a:rPr sz="1050" spc="-5" dirty="0">
                <a:latin typeface="Arial"/>
                <a:cs typeface="Arial"/>
              </a:rPr>
              <a:t>a structure of  </a:t>
            </a:r>
            <a:r>
              <a:rPr sz="1050" spc="-20" dirty="0">
                <a:highlight>
                  <a:srgbClr val="FFFF00"/>
                </a:highlight>
                <a:latin typeface="Arial"/>
                <a:cs typeface="Arial"/>
              </a:rPr>
              <a:t>seven layers</a:t>
            </a:r>
            <a:r>
              <a:rPr sz="1050" spc="-20" dirty="0">
                <a:latin typeface="Arial"/>
                <a:cs typeface="Arial"/>
              </a:rPr>
              <a:t>, </a:t>
            </a:r>
            <a:r>
              <a:rPr sz="1050" spc="-5" dirty="0">
                <a:latin typeface="Arial"/>
                <a:cs typeface="Arial"/>
              </a:rPr>
              <a:t>each of the </a:t>
            </a:r>
            <a:r>
              <a:rPr sz="1050" spc="-15" dirty="0">
                <a:latin typeface="Arial"/>
                <a:cs typeface="Arial"/>
              </a:rPr>
              <a:t>layers </a:t>
            </a:r>
            <a:r>
              <a:rPr sz="1050" spc="-5" dirty="0">
                <a:latin typeface="Arial"/>
                <a:cs typeface="Arial"/>
              </a:rPr>
              <a:t>has one or more protocols  associated with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TCP/IP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(Transmission </a:t>
            </a:r>
            <a:r>
              <a:rPr sz="1050" spc="-5" dirty="0">
                <a:latin typeface="Arial"/>
                <a:cs typeface="Arial"/>
              </a:rPr>
              <a:t>Control Protocol/Internet  Protocol) based on TCP/IP protocol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suite.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E0039D-E4DA-4B6E-8918-CA27B78A9A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342011"/>
            <a:ext cx="21367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OSI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016" y="1534113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5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9385" y="153411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9385" y="153411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385" y="16434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9385" y="16434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016" y="1864312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5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9385" y="186431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9385" y="186431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9385" y="1973644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9385" y="1973644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016" y="2194511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5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9385" y="219451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9385" y="219451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9385" y="230384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9385" y="230384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9016" y="2524710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5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9385" y="2524710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9385" y="2524710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9385" y="263404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9385" y="263404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9016" y="2854909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5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9385" y="2854909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9385" y="2854909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9385" y="296424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9385" y="296424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29745" y="1203915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0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0"/>
                </a:lnTo>
                <a:lnTo>
                  <a:pt x="2751" y="109330"/>
                </a:lnTo>
                <a:close/>
              </a:path>
              <a:path w="3175" h="153669">
                <a:moveTo>
                  <a:pt x="2751" y="147853"/>
                </a:moveTo>
                <a:lnTo>
                  <a:pt x="2751" y="109330"/>
                </a:lnTo>
                <a:lnTo>
                  <a:pt x="0" y="109330"/>
                </a:lnTo>
                <a:lnTo>
                  <a:pt x="0" y="147853"/>
                </a:lnTo>
                <a:lnTo>
                  <a:pt x="1375" y="153356"/>
                </a:lnTo>
                <a:lnTo>
                  <a:pt x="2751" y="147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0115" y="120391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0115" y="120391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0115" y="13132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0115" y="13132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29745" y="1534113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6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0115" y="153411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115" y="153411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20115" y="16434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20115" y="16434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9745" y="1864312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6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20115" y="186431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20115" y="186431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20115" y="1973644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20115" y="1973644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9745" y="2194511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6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20115" y="219451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20115" y="219451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20115" y="230384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0115" y="2303843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29745" y="2524710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6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20115" y="2524710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20115" y="2524710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20115" y="263404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20115" y="2634042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9745" y="2854909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2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2"/>
                </a:lnTo>
                <a:lnTo>
                  <a:pt x="2751" y="109332"/>
                </a:lnTo>
                <a:close/>
              </a:path>
              <a:path w="3175" h="153669">
                <a:moveTo>
                  <a:pt x="2751" y="147855"/>
                </a:moveTo>
                <a:lnTo>
                  <a:pt x="2751" y="109332"/>
                </a:lnTo>
                <a:lnTo>
                  <a:pt x="0" y="109332"/>
                </a:lnTo>
                <a:lnTo>
                  <a:pt x="0" y="147856"/>
                </a:lnTo>
                <a:lnTo>
                  <a:pt x="1375" y="153359"/>
                </a:lnTo>
                <a:lnTo>
                  <a:pt x="2751" y="14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20115" y="2854909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20115" y="2854909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20115" y="296424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20115" y="2964241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01428" y="1076970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01428" y="1076970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06059" y="1076970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6059" y="1076970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01428" y="1407169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01428" y="1407169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06059" y="1407169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06059" y="1407169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01428" y="1737368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01428" y="1737368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06059" y="1737368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06059" y="1737368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01428" y="2067567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1428" y="2067567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06059" y="2067567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06059" y="2067567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01428" y="2397766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01428" y="2397766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06059" y="2397766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06059" y="2397766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01428" y="2727965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01428" y="2727965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06059" y="2727965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6059" y="2727965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01428" y="3058164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22013"/>
                </a:moveTo>
                <a:lnTo>
                  <a:pt x="44026" y="0"/>
                </a:lnTo>
                <a:lnTo>
                  <a:pt x="0" y="11006"/>
                </a:lnTo>
                <a:lnTo>
                  <a:pt x="44026" y="22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1428" y="3058164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0"/>
                </a:moveTo>
                <a:lnTo>
                  <a:pt x="0" y="11006"/>
                </a:lnTo>
                <a:lnTo>
                  <a:pt x="44026" y="22013"/>
                </a:lnTo>
                <a:lnTo>
                  <a:pt x="4402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06059" y="3058164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44026" y="11006"/>
                </a:moveTo>
                <a:lnTo>
                  <a:pt x="0" y="0"/>
                </a:lnTo>
                <a:lnTo>
                  <a:pt x="0" y="22013"/>
                </a:lnTo>
                <a:lnTo>
                  <a:pt x="44026" y="11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06059" y="3058164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13"/>
                </a:moveTo>
                <a:lnTo>
                  <a:pt x="44026" y="11006"/>
                </a:lnTo>
                <a:lnTo>
                  <a:pt x="0" y="0"/>
                </a:lnTo>
                <a:lnTo>
                  <a:pt x="0" y="22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742474" y="1030192"/>
          <a:ext cx="1761059" cy="1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34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742474" y="1360391"/>
          <a:ext cx="1761059" cy="1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34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Presentation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Presentation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742474" y="2020789"/>
          <a:ext cx="1761059" cy="1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34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Transport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Transport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742474" y="2350988"/>
          <a:ext cx="1761059" cy="1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34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742474" y="2681187"/>
          <a:ext cx="1761059" cy="1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34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742474" y="3011386"/>
          <a:ext cx="1761059" cy="1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34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Physical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Physical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328244" y="871929"/>
          <a:ext cx="2178041" cy="2310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773">
                <a:tc>
                  <a:txBody>
                    <a:bodyPr/>
                    <a:lstStyle/>
                    <a:p>
                      <a:pPr marR="106045" algn="ctr">
                        <a:lnSpc>
                          <a:spcPts val="76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Layers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6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7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76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Protocols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76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7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B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41"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7"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341"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84"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7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marR="144780" algn="ctr">
                        <a:lnSpc>
                          <a:spcPts val="76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50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Session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275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Session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5503">
                      <a:solidFill>
                        <a:srgbClr val="000000"/>
                      </a:solidFill>
                      <a:prstDash val="solid"/>
                    </a:lnL>
                    <a:lnR w="5503">
                      <a:solidFill>
                        <a:srgbClr val="000000"/>
                      </a:solidFill>
                      <a:prstDash val="solid"/>
                    </a:lnR>
                    <a:lnT w="5503">
                      <a:solidFill>
                        <a:srgbClr val="000000"/>
                      </a:solidFill>
                      <a:prstDash val="solid"/>
                    </a:lnT>
                    <a:lnB w="550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57"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8" gridSpan="3"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341"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857"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341"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857"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341"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099"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851"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01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1019016" y="1203915"/>
            <a:ext cx="3175" cy="153670"/>
          </a:xfrm>
          <a:custGeom>
            <a:avLst/>
            <a:gdLst/>
            <a:ahLst/>
            <a:cxnLst/>
            <a:rect l="l" t="t" r="r" b="b"/>
            <a:pathLst>
              <a:path w="3175" h="153669">
                <a:moveTo>
                  <a:pt x="2751" y="44026"/>
                </a:moveTo>
                <a:lnTo>
                  <a:pt x="2751" y="5503"/>
                </a:lnTo>
                <a:lnTo>
                  <a:pt x="1375" y="0"/>
                </a:lnTo>
                <a:lnTo>
                  <a:pt x="0" y="5503"/>
                </a:lnTo>
                <a:lnTo>
                  <a:pt x="0" y="44026"/>
                </a:lnTo>
                <a:lnTo>
                  <a:pt x="2751" y="44026"/>
                </a:lnTo>
                <a:close/>
              </a:path>
              <a:path w="3175" h="153669">
                <a:moveTo>
                  <a:pt x="2751" y="109330"/>
                </a:moveTo>
                <a:lnTo>
                  <a:pt x="2751" y="44026"/>
                </a:lnTo>
                <a:lnTo>
                  <a:pt x="0" y="44026"/>
                </a:lnTo>
                <a:lnTo>
                  <a:pt x="0" y="109330"/>
                </a:lnTo>
                <a:lnTo>
                  <a:pt x="2751" y="109330"/>
                </a:lnTo>
                <a:close/>
              </a:path>
              <a:path w="3175" h="153669">
                <a:moveTo>
                  <a:pt x="2751" y="147853"/>
                </a:moveTo>
                <a:lnTo>
                  <a:pt x="2751" y="109330"/>
                </a:lnTo>
                <a:lnTo>
                  <a:pt x="0" y="109330"/>
                </a:lnTo>
                <a:lnTo>
                  <a:pt x="0" y="147853"/>
                </a:lnTo>
                <a:lnTo>
                  <a:pt x="1375" y="153356"/>
                </a:lnTo>
                <a:lnTo>
                  <a:pt x="2751" y="147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09385" y="120391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09385" y="120391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44026"/>
                </a:moveTo>
                <a:lnTo>
                  <a:pt x="11006" y="0"/>
                </a:lnTo>
                <a:lnTo>
                  <a:pt x="0" y="44026"/>
                </a:lnTo>
                <a:lnTo>
                  <a:pt x="22013" y="440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9385" y="13132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22013" y="0"/>
                </a:moveTo>
                <a:lnTo>
                  <a:pt x="0" y="0"/>
                </a:lnTo>
                <a:lnTo>
                  <a:pt x="11006" y="44026"/>
                </a:lnTo>
                <a:lnTo>
                  <a:pt x="2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09385" y="1313245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6" y="44026"/>
                </a:lnTo>
                <a:lnTo>
                  <a:pt x="2201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08" name="Slide Number Placeholder 107">
            <a:extLst>
              <a:ext uri="{FF2B5EF4-FFF2-40B4-BE49-F238E27FC236}">
                <a16:creationId xmlns:a16="http://schemas.microsoft.com/office/drawing/2014/main" id="{898BD145-B5BE-432F-B529-E2BDF82481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825" y="14668"/>
            <a:ext cx="12922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Introduction to Computer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600">
              <a:latin typeface="Arial"/>
              <a:cs typeface="Arial"/>
            </a:endParaRPr>
          </a:p>
          <a:p>
            <a:pPr marL="809625" marR="5080" indent="-11620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Client/Se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6852"/>
            <a:ext cx="51054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OSI Model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TCP/IP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007" y="115835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150249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184664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007" y="201871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007" y="2190800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007" y="236287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007" y="270701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46" y="342011"/>
            <a:ext cx="4040504" cy="264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OSI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2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Each </a:t>
            </a:r>
            <a:r>
              <a:rPr sz="1000" spc="-20" dirty="0">
                <a:latin typeface="Arial"/>
                <a:cs typeface="Arial"/>
              </a:rPr>
              <a:t>layer </a:t>
            </a:r>
            <a:r>
              <a:rPr sz="1000" spc="-5" dirty="0">
                <a:latin typeface="Arial"/>
                <a:cs typeface="Arial"/>
              </a:rPr>
              <a:t>defines a function </a:t>
            </a:r>
            <a:r>
              <a:rPr sz="1000" spc="-10" dirty="0">
                <a:latin typeface="Arial"/>
                <a:cs typeface="Arial"/>
              </a:rPr>
              <a:t>performed when </a:t>
            </a:r>
            <a:r>
              <a:rPr sz="1000" spc="-5" dirty="0">
                <a:latin typeface="Arial"/>
                <a:cs typeface="Arial"/>
              </a:rPr>
              <a:t>data is  </a:t>
            </a:r>
            <a:r>
              <a:rPr sz="1000" spc="-10" dirty="0">
                <a:latin typeface="Arial"/>
                <a:cs typeface="Arial"/>
              </a:rPr>
              <a:t>transferred between </a:t>
            </a:r>
            <a:r>
              <a:rPr sz="1000" spc="-5" dirty="0">
                <a:latin typeface="Arial"/>
                <a:cs typeface="Arial"/>
              </a:rPr>
              <a:t>applications across a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network.</a:t>
            </a:r>
            <a:endParaRPr lang="en-CA" sz="1000" dirty="0">
              <a:latin typeface="Arial"/>
              <a:cs typeface="Arial"/>
            </a:endParaRPr>
          </a:p>
          <a:p>
            <a:pPr marL="490855" marR="250825">
              <a:lnSpc>
                <a:spcPct val="102600"/>
              </a:lnSpc>
              <a:spcBef>
                <a:spcPts val="595"/>
              </a:spcBef>
            </a:pPr>
            <a:r>
              <a:rPr lang="en-CA" sz="1000" b="1" spc="-5" dirty="0">
                <a:latin typeface="Arial"/>
                <a:cs typeface="Arial"/>
              </a:rPr>
              <a:t>Application </a:t>
            </a:r>
            <a:r>
              <a:rPr lang="en-CA" sz="1000" b="1" spc="-15" dirty="0">
                <a:latin typeface="Arial"/>
                <a:cs typeface="Arial"/>
              </a:rPr>
              <a:t>Layer</a:t>
            </a:r>
            <a:r>
              <a:rPr lang="en-CA" sz="1000" spc="-15" dirty="0">
                <a:latin typeface="Arial"/>
                <a:cs typeface="Arial"/>
              </a:rPr>
              <a:t>: </a:t>
            </a:r>
            <a:r>
              <a:rPr lang="en-CA" sz="1000" spc="-5" dirty="0">
                <a:latin typeface="Arial"/>
                <a:cs typeface="Arial"/>
              </a:rPr>
              <a:t>application </a:t>
            </a:r>
            <a:r>
              <a:rPr lang="en-CA" sz="1000" spc="-10" dirty="0">
                <a:latin typeface="Arial"/>
                <a:cs typeface="Arial"/>
              </a:rPr>
              <a:t>programs </a:t>
            </a:r>
            <a:r>
              <a:rPr lang="en-CA" sz="1000" spc="-5" dirty="0">
                <a:latin typeface="Arial"/>
                <a:cs typeface="Arial"/>
              </a:rPr>
              <a:t>that use the  network.</a:t>
            </a:r>
            <a:endParaRPr lang="en-CA" sz="1000" dirty="0">
              <a:latin typeface="Arial"/>
              <a:cs typeface="Arial"/>
            </a:endParaRPr>
          </a:p>
          <a:p>
            <a:pPr marL="490855" marR="80645">
              <a:lnSpc>
                <a:spcPct val="102600"/>
              </a:lnSpc>
            </a:pPr>
            <a:r>
              <a:rPr sz="1000" b="1" spc="-5" dirty="0">
                <a:latin typeface="Arial"/>
                <a:cs typeface="Arial"/>
              </a:rPr>
              <a:t>Presentation </a:t>
            </a:r>
            <a:r>
              <a:rPr sz="1000" b="1" spc="-15" dirty="0">
                <a:latin typeface="Arial"/>
                <a:cs typeface="Arial"/>
              </a:rPr>
              <a:t>Layer</a:t>
            </a:r>
            <a:r>
              <a:rPr sz="1000" spc="-1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standardizes </a:t>
            </a:r>
            <a:r>
              <a:rPr sz="1000" spc="-5" dirty="0">
                <a:latin typeface="Arial"/>
                <a:cs typeface="Arial"/>
              </a:rPr>
              <a:t>data presented to the  </a:t>
            </a:r>
            <a:r>
              <a:rPr sz="1000" spc="-10" dirty="0">
                <a:latin typeface="Arial"/>
                <a:cs typeface="Arial"/>
              </a:rPr>
              <a:t>applications.</a:t>
            </a:r>
            <a:endParaRPr sz="1000" dirty="0">
              <a:latin typeface="Arial"/>
              <a:cs typeface="Arial"/>
            </a:endParaRPr>
          </a:p>
          <a:p>
            <a:pPr marL="490855" marR="5080" algn="just">
              <a:lnSpc>
                <a:spcPct val="102600"/>
              </a:lnSpc>
            </a:pPr>
            <a:r>
              <a:rPr sz="1000" b="1" spc="-5" dirty="0">
                <a:latin typeface="Arial"/>
                <a:cs typeface="Arial"/>
              </a:rPr>
              <a:t>Session </a:t>
            </a:r>
            <a:r>
              <a:rPr sz="1000" b="1" spc="-15" dirty="0">
                <a:latin typeface="Arial"/>
                <a:cs typeface="Arial"/>
              </a:rPr>
              <a:t>Layer</a:t>
            </a:r>
            <a:r>
              <a:rPr sz="1000" spc="-1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manages </a:t>
            </a:r>
            <a:r>
              <a:rPr sz="1000" spc="-5" dirty="0">
                <a:latin typeface="Arial"/>
                <a:cs typeface="Arial"/>
              </a:rPr>
              <a:t>sessions </a:t>
            </a:r>
            <a:r>
              <a:rPr sz="1000" spc="-10" dirty="0">
                <a:latin typeface="Arial"/>
                <a:cs typeface="Arial"/>
              </a:rPr>
              <a:t>between applications.  </a:t>
            </a:r>
            <a:r>
              <a:rPr sz="1000" b="1" spc="-15" dirty="0">
                <a:latin typeface="Arial"/>
                <a:cs typeface="Arial"/>
              </a:rPr>
              <a:t>Transport Layer</a:t>
            </a:r>
            <a:r>
              <a:rPr sz="1000" spc="-1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error detection and correction.  </a:t>
            </a:r>
            <a:r>
              <a:rPr sz="1000" b="1" spc="-10" dirty="0">
                <a:latin typeface="Arial"/>
                <a:cs typeface="Arial"/>
              </a:rPr>
              <a:t>Network </a:t>
            </a:r>
            <a:r>
              <a:rPr sz="1000" b="1" spc="-15" dirty="0">
                <a:latin typeface="Arial"/>
                <a:cs typeface="Arial"/>
              </a:rPr>
              <a:t>Layer</a:t>
            </a:r>
            <a:r>
              <a:rPr sz="1000" spc="-1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manages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connections.</a:t>
            </a:r>
            <a:endParaRPr sz="1000" dirty="0">
              <a:latin typeface="Arial"/>
              <a:cs typeface="Arial"/>
            </a:endParaRPr>
          </a:p>
          <a:p>
            <a:pPr marL="490855" marR="403860">
              <a:lnSpc>
                <a:spcPct val="102600"/>
              </a:lnSpc>
            </a:pPr>
            <a:r>
              <a:rPr sz="1000" b="1" spc="-5" dirty="0">
                <a:latin typeface="Arial"/>
                <a:cs typeface="Arial"/>
              </a:rPr>
              <a:t>Data Link </a:t>
            </a:r>
            <a:r>
              <a:rPr sz="1000" b="1" spc="-15" dirty="0">
                <a:latin typeface="Arial"/>
                <a:cs typeface="Arial"/>
              </a:rPr>
              <a:t>Layer</a:t>
            </a:r>
            <a:r>
              <a:rPr sz="1000" spc="-1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data delivery across the  </a:t>
            </a:r>
            <a:r>
              <a:rPr sz="1000" spc="-10" dirty="0">
                <a:latin typeface="Arial"/>
                <a:cs typeface="Arial"/>
              </a:rPr>
              <a:t>physical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connection.</a:t>
            </a:r>
            <a:endParaRPr sz="1000" dirty="0">
              <a:latin typeface="Arial"/>
              <a:cs typeface="Arial"/>
            </a:endParaRPr>
          </a:p>
          <a:p>
            <a:pPr marL="490855" marR="154940">
              <a:lnSpc>
                <a:spcPct val="102600"/>
              </a:lnSpc>
            </a:pPr>
            <a:r>
              <a:rPr sz="1000" b="1" spc="-10" dirty="0">
                <a:latin typeface="Arial"/>
                <a:cs typeface="Arial"/>
              </a:rPr>
              <a:t>Physical </a:t>
            </a:r>
            <a:r>
              <a:rPr sz="1000" b="1" spc="-15" dirty="0">
                <a:latin typeface="Arial"/>
                <a:cs typeface="Arial"/>
              </a:rPr>
              <a:t>Layer</a:t>
            </a:r>
            <a:r>
              <a:rPr sz="1000" spc="-15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defines the </a:t>
            </a:r>
            <a:r>
              <a:rPr sz="1000" spc="-10" dirty="0">
                <a:latin typeface="Arial"/>
                <a:cs typeface="Arial"/>
              </a:rPr>
              <a:t>physical </a:t>
            </a:r>
            <a:r>
              <a:rPr sz="1000" spc="-5" dirty="0">
                <a:latin typeface="Arial"/>
                <a:cs typeface="Arial"/>
              </a:rPr>
              <a:t>network media.  Consists of </a:t>
            </a:r>
            <a:r>
              <a:rPr sz="1000" spc="-10" dirty="0">
                <a:latin typeface="Arial"/>
                <a:cs typeface="Arial"/>
              </a:rPr>
              <a:t>cable </a:t>
            </a:r>
            <a:r>
              <a:rPr sz="1000" spc="-5" dirty="0">
                <a:latin typeface="Arial"/>
                <a:cs typeface="Arial"/>
              </a:rPr>
              <a:t>and connectors and is </a:t>
            </a:r>
            <a:r>
              <a:rPr sz="1000" spc="-10" dirty="0">
                <a:latin typeface="Arial"/>
                <a:cs typeface="Arial"/>
              </a:rPr>
              <a:t>responsible </a:t>
            </a:r>
            <a:r>
              <a:rPr sz="1000" spc="-15" dirty="0">
                <a:latin typeface="Arial"/>
                <a:cs typeface="Arial"/>
              </a:rPr>
              <a:t>for  </a:t>
            </a:r>
            <a:r>
              <a:rPr sz="1000" spc="-10" dirty="0">
                <a:latin typeface="Arial"/>
                <a:cs typeface="Arial"/>
              </a:rPr>
              <a:t>converting </a:t>
            </a:r>
            <a:r>
              <a:rPr sz="1000" spc="-5" dirty="0">
                <a:latin typeface="Arial"/>
                <a:cs typeface="Arial"/>
              </a:rPr>
              <a:t>analog signals into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bits.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Introduction to computer networks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EAB5AA3-3C3D-4550-ABD7-DC1AD79DED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55B303-5A94-456B-A506-4FE627856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131" y="2057119"/>
            <a:ext cx="1076872" cy="119314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1665</Words>
  <Application>Microsoft Office PowerPoint</Application>
  <PresentationFormat>Custom</PresentationFormat>
  <Paragraphs>300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COMP 2560 System Programming:           Introduction to computer networks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Introduction to computer networks</dc:title>
  <dc:subject>Introduction to computer networks</dc:subject>
  <dc:creator>by Dr. B. Boufama</dc:creator>
  <cp:lastModifiedBy>Abedalrhman Alkhateeb</cp:lastModifiedBy>
  <cp:revision>33</cp:revision>
  <dcterms:created xsi:type="dcterms:W3CDTF">2019-09-06T21:30:58Z</dcterms:created>
  <dcterms:modified xsi:type="dcterms:W3CDTF">2021-03-22T14:59:55Z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2006-11-28T00:00:00Z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2019-09-07T00:00:00Z</vt:filetime>
  </property>
</Properties>
</file>