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43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3382" y="590550"/>
            <a:ext cx="3285235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96161"/>
            <a:ext cx="9708515" cy="2286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0366" y="6465214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uwindsor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1179" y="1295400"/>
            <a:ext cx="382397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  <a:tabLst>
                <a:tab pos="5165725" algn="l"/>
              </a:tabLst>
            </a:pPr>
            <a:r>
              <a:rPr spc="10" dirty="0">
                <a:solidFill>
                  <a:srgbClr val="000000"/>
                </a:solidFill>
              </a:rPr>
              <a:t> </a:t>
            </a:r>
            <a:r>
              <a:rPr sz="4800" b="1" u="heavy" dirty="0">
                <a:solidFill>
                  <a:srgbClr val="0066FF"/>
                </a:solidFill>
                <a:latin typeface="Calibri"/>
                <a:cs typeface="Calibri"/>
              </a:rPr>
              <a:t>UN</a:t>
            </a:r>
            <a:r>
              <a:rPr sz="4800" b="1" u="heavy" spc="5" dirty="0">
                <a:solidFill>
                  <a:srgbClr val="0066FF"/>
                </a:solidFill>
                <a:latin typeface="Calibri"/>
                <a:cs typeface="Calibri"/>
              </a:rPr>
              <a:t>I</a:t>
            </a:r>
            <a:r>
              <a:rPr sz="4800" b="1" u="heavy" dirty="0">
                <a:solidFill>
                  <a:srgbClr val="0066FF"/>
                </a:solidFill>
                <a:latin typeface="Calibri"/>
                <a:cs typeface="Calibri"/>
              </a:rPr>
              <a:t>X</a:t>
            </a:r>
            <a:r>
              <a:rPr lang="en-CA" sz="4800" b="1" u="heavy" dirty="0">
                <a:solidFill>
                  <a:srgbClr val="0066FF"/>
                </a:solidFill>
                <a:latin typeface="Calibri"/>
                <a:cs typeface="Calibri"/>
              </a:rPr>
              <a:t> Shells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800" y="2667000"/>
            <a:ext cx="4876800" cy="2110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175">
              <a:lnSpc>
                <a:spcPct val="100000"/>
              </a:lnSpc>
            </a:pPr>
            <a:r>
              <a:rPr lang="en-CA" sz="2000" dirty="0">
                <a:solidFill>
                  <a:srgbClr val="4D43CA"/>
                </a:solidFill>
                <a:latin typeface="Calibri"/>
                <a:cs typeface="Calibri"/>
              </a:rPr>
              <a:t>Courtesy of Dr. </a:t>
            </a:r>
            <a:r>
              <a:rPr sz="2000" dirty="0">
                <a:solidFill>
                  <a:srgbClr val="4D43CA"/>
                </a:solidFill>
                <a:latin typeface="Calibri"/>
                <a:cs typeface="Calibri"/>
              </a:rPr>
              <a:t>B.</a:t>
            </a:r>
            <a:r>
              <a:rPr sz="2000" spc="-95" dirty="0">
                <a:solidFill>
                  <a:srgbClr val="4D43CA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4D43CA"/>
                </a:solidFill>
                <a:latin typeface="Calibri"/>
                <a:cs typeface="Calibri"/>
              </a:rPr>
              <a:t>Boufama</a:t>
            </a:r>
            <a:endParaRPr lang="en-CA" sz="2000" spc="-5" dirty="0">
              <a:solidFill>
                <a:srgbClr val="4D43CA"/>
              </a:solidFill>
              <a:latin typeface="Calibri"/>
              <a:cs typeface="Calibri"/>
            </a:endParaRPr>
          </a:p>
          <a:p>
            <a:pPr marL="1146175">
              <a:lnSpc>
                <a:spcPct val="100000"/>
              </a:lnSpc>
            </a:pPr>
            <a:r>
              <a:rPr lang="en-US" sz="2000" spc="-5" dirty="0">
                <a:solidFill>
                  <a:srgbClr val="4D43CA"/>
                </a:solidFill>
                <a:latin typeface="Calibri"/>
                <a:cs typeface="Calibri"/>
              </a:rPr>
              <a:t>    Modified by Dan </a:t>
            </a:r>
            <a:r>
              <a:rPr lang="en-US" sz="2000" spc="-5" dirty="0" smtClean="0">
                <a:solidFill>
                  <a:srgbClr val="4D43CA"/>
                </a:solidFill>
                <a:latin typeface="Calibri"/>
                <a:cs typeface="Calibri"/>
              </a:rPr>
              <a:t>Wu</a:t>
            </a:r>
          </a:p>
          <a:p>
            <a:pPr marL="1146175">
              <a:lnSpc>
                <a:spcPct val="100000"/>
              </a:lnSpc>
            </a:pPr>
            <a:r>
              <a:rPr lang="en-US" sz="2000" spc="-5" dirty="0" smtClean="0">
                <a:solidFill>
                  <a:srgbClr val="4D43CA"/>
                </a:solidFill>
                <a:latin typeface="Calibri"/>
                <a:cs typeface="Calibri"/>
              </a:rPr>
              <a:t>Instructor Abed Alkhateeb</a:t>
            </a:r>
            <a:endParaRPr lang="en-US" sz="2000" spc="-5" dirty="0">
              <a:solidFill>
                <a:srgbClr val="4D43CA"/>
              </a:solidFill>
              <a:latin typeface="Calibri"/>
              <a:cs typeface="Calibri"/>
            </a:endParaRPr>
          </a:p>
          <a:p>
            <a:pPr marL="1146175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lang="en-CA" sz="2400" spc="-5" dirty="0">
                <a:solidFill>
                  <a:srgbClr val="4D43CA"/>
                </a:solidFill>
                <a:latin typeface="Calibri"/>
                <a:cs typeface="Calibri"/>
              </a:rPr>
              <a:t>    </a:t>
            </a:r>
            <a:r>
              <a:rPr sz="2400" spc="-5" dirty="0">
                <a:solidFill>
                  <a:srgbClr val="4D43CA"/>
                </a:solidFill>
                <a:latin typeface="Calibri"/>
                <a:cs typeface="Calibri"/>
              </a:rPr>
              <a:t>School of </a:t>
            </a:r>
            <a:r>
              <a:rPr sz="2400" spc="-10" dirty="0">
                <a:solidFill>
                  <a:srgbClr val="4D43CA"/>
                </a:solidFill>
                <a:latin typeface="Calibri"/>
                <a:cs typeface="Calibri"/>
              </a:rPr>
              <a:t>Computer</a:t>
            </a:r>
            <a:r>
              <a:rPr sz="2400" spc="-75" dirty="0">
                <a:solidFill>
                  <a:srgbClr val="4D43C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D43CA"/>
                </a:solidFill>
                <a:latin typeface="Calibri"/>
                <a:cs typeface="Calibri"/>
              </a:rPr>
              <a:t>Science</a:t>
            </a:r>
            <a:endParaRPr sz="24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4D43CA"/>
                </a:solidFill>
                <a:latin typeface="Calibri"/>
                <a:cs typeface="Calibri"/>
              </a:rPr>
              <a:t>University </a:t>
            </a:r>
            <a:r>
              <a:rPr sz="2400" spc="-5" dirty="0">
                <a:solidFill>
                  <a:srgbClr val="4D43CA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D43C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D43CA"/>
                </a:solidFill>
                <a:latin typeface="Calibri"/>
                <a:cs typeface="Calibri"/>
              </a:rPr>
              <a:t>Windsor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3066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85494"/>
            <a:ext cx="11127105" cy="5150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UNIX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split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categories: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Environment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756285" lvl="1" indent="-286385">
              <a:lnSpc>
                <a:spcPts val="287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Shell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endParaRPr sz="2400" dirty="0">
              <a:latin typeface="Calibri"/>
              <a:cs typeface="Calibri"/>
            </a:endParaRPr>
          </a:p>
          <a:p>
            <a:pPr marL="355600" marR="1049020" indent="-342900">
              <a:lnSpc>
                <a:spcPct val="8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Environment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Shell variables </a:t>
            </a:r>
            <a:r>
              <a:rPr sz="2700" spc="-10" dirty="0">
                <a:latin typeface="Calibri"/>
                <a:cs typeface="Calibri"/>
              </a:rPr>
              <a:t>are,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general, </a:t>
            </a:r>
            <a:r>
              <a:rPr sz="2700" spc="-5" dirty="0">
                <a:latin typeface="Calibri"/>
                <a:cs typeface="Calibri"/>
              </a:rPr>
              <a:t>used </a:t>
            </a:r>
            <a:r>
              <a:rPr sz="2700" spc="-15" dirty="0">
                <a:latin typeface="Calibri"/>
                <a:cs typeface="Calibri"/>
              </a:rPr>
              <a:t>to customize </a:t>
            </a:r>
            <a:r>
              <a:rPr sz="2700" dirty="0">
                <a:latin typeface="Calibri"/>
                <a:cs typeface="Calibri"/>
              </a:rPr>
              <a:t>the  </a:t>
            </a:r>
            <a:r>
              <a:rPr sz="2700" spc="-15" dirty="0">
                <a:latin typeface="Calibri"/>
                <a:cs typeface="Calibri"/>
              </a:rPr>
              <a:t>environment </a:t>
            </a:r>
            <a:r>
              <a:rPr sz="2700" dirty="0">
                <a:latin typeface="Calibri"/>
                <a:cs typeface="Calibri"/>
              </a:rPr>
              <a:t>in which </a:t>
            </a:r>
            <a:r>
              <a:rPr sz="2700" spc="-15" dirty="0">
                <a:latin typeface="Calibri"/>
                <a:cs typeface="Calibri"/>
              </a:rPr>
              <a:t>your </a:t>
            </a:r>
            <a:r>
              <a:rPr sz="2700" spc="-5" dirty="0">
                <a:latin typeface="Calibri"/>
                <a:cs typeface="Calibri"/>
              </a:rPr>
              <a:t>shell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runs.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Most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these </a:t>
            </a:r>
            <a:r>
              <a:rPr sz="2700" spc="-5" dirty="0">
                <a:latin typeface="Calibri"/>
                <a:cs typeface="Calibri"/>
              </a:rPr>
              <a:t>variables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5" dirty="0">
                <a:latin typeface="Calibri"/>
                <a:cs typeface="Calibri"/>
              </a:rPr>
              <a:t>initialized </a:t>
            </a:r>
            <a:r>
              <a:rPr sz="2700" spc="-10" dirty="0">
                <a:latin typeface="Calibri"/>
                <a:cs typeface="Calibri"/>
              </a:rPr>
              <a:t>by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start-up</a:t>
            </a:r>
            <a:r>
              <a:rPr sz="27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sz="2700" spc="-5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Environment </a:t>
            </a:r>
            <a:r>
              <a:rPr sz="2700" spc="-5" dirty="0">
                <a:latin typeface="Calibri"/>
                <a:cs typeface="Calibri"/>
              </a:rPr>
              <a:t>variables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5" dirty="0">
                <a:solidFill>
                  <a:srgbClr val="C00000"/>
                </a:solidFill>
                <a:latin typeface="Calibri"/>
                <a:cs typeface="Calibri"/>
              </a:rPr>
              <a:t>global</a:t>
            </a:r>
            <a:r>
              <a:rPr sz="27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variables.</a:t>
            </a:r>
            <a:endParaRPr sz="2700" dirty="0">
              <a:latin typeface="Calibri"/>
              <a:cs typeface="Calibri"/>
            </a:endParaRPr>
          </a:p>
          <a:p>
            <a:pPr marL="756285" lvl="1" indent="-286385">
              <a:lnSpc>
                <a:spcPts val="2485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300" spc="-5" dirty="0">
                <a:latin typeface="Calibri"/>
                <a:cs typeface="Calibri"/>
              </a:rPr>
              <a:t>They </a:t>
            </a:r>
            <a:r>
              <a:rPr sz="2300" spc="-15" dirty="0">
                <a:latin typeface="Calibri"/>
                <a:cs typeface="Calibri"/>
              </a:rPr>
              <a:t>have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15" dirty="0">
                <a:latin typeface="Calibri"/>
                <a:cs typeface="Calibri"/>
              </a:rPr>
              <a:t>far </a:t>
            </a:r>
            <a:r>
              <a:rPr sz="2300" spc="-5" dirty="0">
                <a:latin typeface="Calibri"/>
                <a:cs typeface="Calibri"/>
              </a:rPr>
              <a:t>reaching significance, </a:t>
            </a:r>
            <a:r>
              <a:rPr sz="2300" dirty="0">
                <a:latin typeface="Calibri"/>
                <a:cs typeface="Calibri"/>
              </a:rPr>
              <a:t>and those </a:t>
            </a:r>
            <a:r>
              <a:rPr sz="2300" spc="-5" dirty="0">
                <a:latin typeface="Calibri"/>
                <a:cs typeface="Calibri"/>
              </a:rPr>
              <a:t>set </a:t>
            </a:r>
            <a:r>
              <a:rPr sz="2300" spc="-15" dirty="0">
                <a:latin typeface="Calibri"/>
                <a:cs typeface="Calibri"/>
              </a:rPr>
              <a:t>at </a:t>
            </a:r>
            <a:r>
              <a:rPr sz="2300" spc="-5" dirty="0">
                <a:latin typeface="Calibri"/>
                <a:cs typeface="Calibri"/>
              </a:rPr>
              <a:t>login </a:t>
            </a:r>
            <a:r>
              <a:rPr sz="2300" spc="-15" dirty="0">
                <a:latin typeface="Calibri"/>
                <a:cs typeface="Calibri"/>
              </a:rPr>
              <a:t>are </a:t>
            </a:r>
            <a:r>
              <a:rPr sz="2300" spc="-10" dirty="0">
                <a:latin typeface="Calibri"/>
                <a:cs typeface="Calibri"/>
              </a:rPr>
              <a:t>valid </a:t>
            </a:r>
            <a:r>
              <a:rPr sz="2300" spc="-20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duration</a:t>
            </a:r>
            <a:r>
              <a:rPr sz="2300" spc="19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of</a:t>
            </a:r>
            <a:endParaRPr sz="2300" dirty="0">
              <a:latin typeface="Calibri"/>
              <a:cs typeface="Calibri"/>
            </a:endParaRPr>
          </a:p>
          <a:p>
            <a:pPr marL="756285">
              <a:lnSpc>
                <a:spcPts val="2485"/>
              </a:lnSpc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session.</a:t>
            </a:r>
            <a:endParaRPr sz="2300" dirty="0">
              <a:latin typeface="Calibri"/>
              <a:cs typeface="Calibri"/>
            </a:endParaRPr>
          </a:p>
          <a:p>
            <a:pPr marL="756285" lvl="1" indent="-286385">
              <a:lnSpc>
                <a:spcPts val="2750"/>
              </a:lnSpc>
              <a:buFont typeface="Arial"/>
              <a:buChar char="–"/>
              <a:tabLst>
                <a:tab pos="756920" algn="l"/>
              </a:tabLst>
            </a:pPr>
            <a:r>
              <a:rPr sz="2300" spc="-15" dirty="0">
                <a:latin typeface="Calibri"/>
                <a:cs typeface="Calibri"/>
              </a:rPr>
              <a:t>By </a:t>
            </a:r>
            <a:r>
              <a:rPr sz="2300" spc="-10" dirty="0">
                <a:latin typeface="Calibri"/>
                <a:cs typeface="Calibri"/>
              </a:rPr>
              <a:t>convention, environment </a:t>
            </a:r>
            <a:r>
              <a:rPr sz="2300" spc="-5" dirty="0">
                <a:latin typeface="Calibri"/>
                <a:cs typeface="Calibri"/>
              </a:rPr>
              <a:t>variables </a:t>
            </a:r>
            <a:r>
              <a:rPr sz="2300" spc="-15" dirty="0">
                <a:latin typeface="Calibri"/>
                <a:cs typeface="Calibri"/>
              </a:rPr>
              <a:t>are </a:t>
            </a:r>
            <a:r>
              <a:rPr sz="2300" spc="-5" dirty="0">
                <a:latin typeface="Calibri"/>
                <a:cs typeface="Calibri"/>
              </a:rPr>
              <a:t>named </a:t>
            </a:r>
            <a:r>
              <a:rPr sz="2300" dirty="0">
                <a:latin typeface="Calibri"/>
                <a:cs typeface="Calibri"/>
              </a:rPr>
              <a:t>in </a:t>
            </a:r>
            <a:r>
              <a:rPr sz="2300" u="sng" dirty="0">
                <a:latin typeface="Calibri"/>
                <a:cs typeface="Calibri"/>
              </a:rPr>
              <a:t>upper </a:t>
            </a:r>
            <a:r>
              <a:rPr sz="2300" u="sng" spc="-10" dirty="0">
                <a:latin typeface="Calibri"/>
                <a:cs typeface="Calibri"/>
              </a:rPr>
              <a:t>case</a:t>
            </a:r>
            <a:r>
              <a:rPr sz="2300" u="sng" spc="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characters.</a:t>
            </a:r>
            <a:endParaRPr sz="2300" dirty="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Shell variables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5" dirty="0">
                <a:solidFill>
                  <a:srgbClr val="C00000"/>
                </a:solidFill>
                <a:latin typeface="Calibri"/>
                <a:cs typeface="Calibri"/>
              </a:rPr>
              <a:t>local</a:t>
            </a:r>
            <a:r>
              <a:rPr sz="27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variables.</a:t>
            </a:r>
            <a:endParaRPr sz="2700" dirty="0">
              <a:latin typeface="Calibri"/>
              <a:cs typeface="Calibri"/>
            </a:endParaRPr>
          </a:p>
          <a:p>
            <a:pPr marL="756285" marR="640080" lvl="1" indent="-286385">
              <a:lnSpc>
                <a:spcPts val="2210"/>
              </a:lnSpc>
              <a:spcBef>
                <a:spcPts val="550"/>
              </a:spcBef>
              <a:buFont typeface="Arial"/>
              <a:buChar char="–"/>
              <a:tabLst>
                <a:tab pos="756920" algn="l"/>
              </a:tabLst>
            </a:pPr>
            <a:r>
              <a:rPr sz="2300" spc="-5" dirty="0">
                <a:latin typeface="Calibri"/>
                <a:cs typeface="Calibri"/>
              </a:rPr>
              <a:t>They </a:t>
            </a:r>
            <a:r>
              <a:rPr sz="2300" dirty="0">
                <a:latin typeface="Calibri"/>
                <a:cs typeface="Calibri"/>
              </a:rPr>
              <a:t>apply </a:t>
            </a:r>
            <a:r>
              <a:rPr sz="2300" spc="-5" dirty="0">
                <a:latin typeface="Calibri"/>
                <a:cs typeface="Calibri"/>
              </a:rPr>
              <a:t>only </a:t>
            </a:r>
            <a:r>
              <a:rPr sz="2300" spc="-20" dirty="0">
                <a:latin typeface="Calibri"/>
                <a:cs typeface="Calibri"/>
              </a:rPr>
              <a:t>to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10" dirty="0">
                <a:latin typeface="Calibri"/>
                <a:cs typeface="Calibri"/>
              </a:rPr>
              <a:t>current instance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dirty="0">
                <a:latin typeface="Calibri"/>
                <a:cs typeface="Calibri"/>
              </a:rPr>
              <a:t>the </a:t>
            </a:r>
            <a:r>
              <a:rPr sz="2300" spc="-5" dirty="0">
                <a:latin typeface="Calibri"/>
                <a:cs typeface="Calibri"/>
              </a:rPr>
              <a:t>shell </a:t>
            </a:r>
            <a:r>
              <a:rPr sz="2300" dirty="0">
                <a:latin typeface="Calibri"/>
                <a:cs typeface="Calibri"/>
              </a:rPr>
              <a:t>and </a:t>
            </a:r>
            <a:r>
              <a:rPr sz="2300" spc="-15" dirty="0">
                <a:latin typeface="Calibri"/>
                <a:cs typeface="Calibri"/>
              </a:rPr>
              <a:t>are </a:t>
            </a:r>
            <a:r>
              <a:rPr sz="2300" spc="-5" dirty="0">
                <a:latin typeface="Calibri"/>
                <a:cs typeface="Calibri"/>
              </a:rPr>
              <a:t>used </a:t>
            </a:r>
            <a:r>
              <a:rPr sz="2300" spc="-15" dirty="0">
                <a:latin typeface="Calibri"/>
                <a:cs typeface="Calibri"/>
              </a:rPr>
              <a:t>to </a:t>
            </a:r>
            <a:r>
              <a:rPr sz="2300" spc="-5" dirty="0">
                <a:latin typeface="Calibri"/>
                <a:cs typeface="Calibri"/>
              </a:rPr>
              <a:t>set short-term  </a:t>
            </a:r>
            <a:r>
              <a:rPr sz="2300" spc="-10" dirty="0">
                <a:latin typeface="Calibri"/>
                <a:cs typeface="Calibri"/>
              </a:rPr>
              <a:t>working conditions.</a:t>
            </a:r>
            <a:endParaRPr sz="23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300" spc="-15" dirty="0">
                <a:latin typeface="Calibri"/>
                <a:cs typeface="Calibri"/>
              </a:rPr>
              <a:t>By </a:t>
            </a:r>
            <a:r>
              <a:rPr sz="2300" spc="-10" dirty="0">
                <a:latin typeface="Calibri"/>
                <a:cs typeface="Calibri"/>
              </a:rPr>
              <a:t>convention, </a:t>
            </a:r>
            <a:r>
              <a:rPr sz="2300" spc="-5" dirty="0">
                <a:latin typeface="Calibri"/>
                <a:cs typeface="Calibri"/>
              </a:rPr>
              <a:t>shell variables </a:t>
            </a:r>
            <a:r>
              <a:rPr sz="2300" spc="-15" dirty="0">
                <a:latin typeface="Calibri"/>
                <a:cs typeface="Calibri"/>
              </a:rPr>
              <a:t>are </a:t>
            </a:r>
            <a:r>
              <a:rPr sz="2300" spc="-5" dirty="0">
                <a:latin typeface="Calibri"/>
                <a:cs typeface="Calibri"/>
              </a:rPr>
              <a:t>named </a:t>
            </a:r>
            <a:r>
              <a:rPr sz="2300" dirty="0">
                <a:latin typeface="Calibri"/>
                <a:cs typeface="Calibri"/>
              </a:rPr>
              <a:t>in </a:t>
            </a:r>
            <a:r>
              <a:rPr sz="2300" u="sng" spc="-10" dirty="0">
                <a:latin typeface="Calibri"/>
                <a:cs typeface="Calibri"/>
              </a:rPr>
              <a:t>lower case</a:t>
            </a:r>
            <a:r>
              <a:rPr sz="2300" u="sng" spc="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characters.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0808" y="590550"/>
            <a:ext cx="48844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Types </a:t>
            </a:r>
            <a:r>
              <a:rPr spc="-5" dirty="0"/>
              <a:t>of UNIX</a:t>
            </a:r>
            <a:r>
              <a:rPr spc="-10" dirty="0"/>
              <a:t>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14958"/>
            <a:ext cx="9424035" cy="482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Example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20" dirty="0">
                <a:solidFill>
                  <a:srgbClr val="993300"/>
                </a:solidFill>
                <a:latin typeface="Calibri"/>
                <a:cs typeface="Calibri"/>
              </a:rPr>
              <a:t>environment </a:t>
            </a:r>
            <a:r>
              <a:rPr sz="3000" dirty="0">
                <a:latin typeface="Calibri"/>
                <a:cs typeface="Calibri"/>
              </a:rPr>
              <a:t>(global)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variables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OSTYPE</a:t>
            </a:r>
            <a:r>
              <a:rPr sz="2600" dirty="0">
                <a:latin typeface="Calibri"/>
                <a:cs typeface="Calibri"/>
              </a:rPr>
              <a:t>: the name of the </a:t>
            </a:r>
            <a:r>
              <a:rPr sz="2600" spc="-10" dirty="0">
                <a:latin typeface="Calibri"/>
                <a:cs typeface="Calibri"/>
              </a:rPr>
              <a:t>current operating</a:t>
            </a:r>
            <a:r>
              <a:rPr sz="2600" spc="-1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USER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dirty="0">
                <a:latin typeface="Calibri"/>
                <a:cs typeface="Calibri"/>
              </a:rPr>
              <a:t>login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C00000"/>
                </a:solidFill>
                <a:latin typeface="Lucida Console"/>
                <a:cs typeface="Lucida Console"/>
              </a:rPr>
              <a:t>LOGNAME</a:t>
            </a:r>
            <a:r>
              <a:rPr sz="2600" spc="-5" dirty="0">
                <a:latin typeface="Calibri"/>
                <a:cs typeface="Calibri"/>
              </a:rPr>
              <a:t>: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login-name 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user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HOME</a:t>
            </a:r>
            <a:r>
              <a:rPr sz="2600" dirty="0">
                <a:latin typeface="Calibri"/>
                <a:cs typeface="Calibri"/>
              </a:rPr>
              <a:t>: the </a:t>
            </a:r>
            <a:r>
              <a:rPr sz="2600" spc="-10" dirty="0">
                <a:latin typeface="Calibri"/>
                <a:cs typeface="Calibri"/>
              </a:rPr>
              <a:t>path </a:t>
            </a:r>
            <a:r>
              <a:rPr sz="2600" dirty="0">
                <a:latin typeface="Calibri"/>
                <a:cs typeface="Calibri"/>
              </a:rPr>
              <a:t>name of </a:t>
            </a:r>
            <a:r>
              <a:rPr sz="2600" spc="-15" dirty="0">
                <a:latin typeface="Calibri"/>
                <a:cs typeface="Calibri"/>
              </a:rPr>
              <a:t>your </a:t>
            </a:r>
            <a:r>
              <a:rPr sz="2600" dirty="0">
                <a:latin typeface="Calibri"/>
                <a:cs typeface="Calibri"/>
              </a:rPr>
              <a:t>home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directory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MAIL</a:t>
            </a:r>
            <a:r>
              <a:rPr sz="2600" dirty="0">
                <a:latin typeface="Calibri"/>
                <a:cs typeface="Calibri"/>
              </a:rPr>
              <a:t>: the </a:t>
            </a:r>
            <a:r>
              <a:rPr sz="2600" spc="-10" dirty="0">
                <a:latin typeface="Calibri"/>
                <a:cs typeface="Calibri"/>
              </a:rPr>
              <a:t>path </a:t>
            </a:r>
            <a:r>
              <a:rPr sz="2600" spc="-15" dirty="0">
                <a:latin typeface="Calibri"/>
                <a:cs typeface="Calibri"/>
              </a:rPr>
              <a:t>to your </a:t>
            </a:r>
            <a:r>
              <a:rPr sz="2600" dirty="0">
                <a:latin typeface="Calibri"/>
                <a:cs typeface="Calibri"/>
              </a:rPr>
              <a:t>mail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inbox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HOST</a:t>
            </a:r>
            <a:r>
              <a:rPr sz="2600" dirty="0">
                <a:latin typeface="Calibri"/>
                <a:cs typeface="Calibri"/>
              </a:rPr>
              <a:t>: the </a:t>
            </a:r>
            <a:r>
              <a:rPr sz="2600" spc="-5" dirty="0">
                <a:latin typeface="Calibri"/>
                <a:cs typeface="Calibri"/>
              </a:rPr>
              <a:t>name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computer </a:t>
            </a:r>
            <a:r>
              <a:rPr sz="2600" spc="-15" dirty="0">
                <a:latin typeface="Calibri"/>
                <a:cs typeface="Calibri"/>
              </a:rPr>
              <a:t>you are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C00000"/>
                </a:solidFill>
                <a:latin typeface="Lucida Console"/>
                <a:cs typeface="Lucida Console"/>
              </a:rPr>
              <a:t>DISPLAY</a:t>
            </a:r>
            <a:r>
              <a:rPr sz="2600" spc="-5" dirty="0">
                <a:latin typeface="Calibri"/>
                <a:cs typeface="Calibri"/>
              </a:rPr>
              <a:t>: </a:t>
            </a:r>
            <a:r>
              <a:rPr sz="2600" dirty="0">
                <a:latin typeface="Calibri"/>
                <a:cs typeface="Calibri"/>
              </a:rPr>
              <a:t>the name of the </a:t>
            </a:r>
            <a:r>
              <a:rPr sz="2600" spc="-10" dirty="0">
                <a:latin typeface="Calibri"/>
                <a:cs typeface="Calibri"/>
              </a:rPr>
              <a:t>computer </a:t>
            </a:r>
            <a:r>
              <a:rPr sz="2600" spc="-5" dirty="0">
                <a:latin typeface="Calibri"/>
                <a:cs typeface="Calibri"/>
              </a:rPr>
              <a:t>screen</a:t>
            </a:r>
            <a:r>
              <a:rPr sz="2600" spc="-1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display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09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C00000"/>
                </a:solidFill>
                <a:latin typeface="Lucida Console"/>
                <a:cs typeface="Lucida Console"/>
              </a:rPr>
              <a:t>PRINTER</a:t>
            </a:r>
            <a:r>
              <a:rPr sz="2600" spc="-5" dirty="0">
                <a:latin typeface="Calibri"/>
                <a:cs typeface="Calibri"/>
              </a:rPr>
              <a:t>: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default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printer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EDITOR</a:t>
            </a:r>
            <a:r>
              <a:rPr sz="2600" dirty="0">
                <a:latin typeface="Calibri"/>
                <a:cs typeface="Calibri"/>
              </a:rPr>
              <a:t>: the </a:t>
            </a:r>
            <a:r>
              <a:rPr sz="2600" spc="-10" dirty="0">
                <a:latin typeface="Calibri"/>
                <a:cs typeface="Calibri"/>
              </a:rPr>
              <a:t>default </a:t>
            </a:r>
            <a:r>
              <a:rPr sz="2600" spc="-15" dirty="0">
                <a:latin typeface="Calibri"/>
                <a:cs typeface="Calibri"/>
              </a:rPr>
              <a:t>text</a:t>
            </a:r>
            <a:r>
              <a:rPr sz="2600" spc="-1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editor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PATH</a:t>
            </a:r>
            <a:r>
              <a:rPr sz="2600" dirty="0">
                <a:latin typeface="Calibri"/>
                <a:cs typeface="Calibri"/>
              </a:rPr>
              <a:t>: the </a:t>
            </a:r>
            <a:r>
              <a:rPr sz="2600" spc="-10" dirty="0">
                <a:latin typeface="Calibri"/>
                <a:cs typeface="Calibri"/>
              </a:rPr>
              <a:t>directories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shell should </a:t>
            </a:r>
            <a:r>
              <a:rPr sz="2600" spc="-10" dirty="0">
                <a:latin typeface="Calibri"/>
                <a:cs typeface="Calibri"/>
              </a:rPr>
              <a:t>search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find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2059" y="590550"/>
            <a:ext cx="46596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Environment</a:t>
            </a:r>
            <a:r>
              <a:rPr spc="-55" dirty="0"/>
              <a:t> </a:t>
            </a:r>
            <a:r>
              <a:rPr spc="-30" dirty="0"/>
              <a:t>Variables</a:t>
            </a:r>
          </a:p>
        </p:txBody>
      </p:sp>
      <p:sp>
        <p:nvSpPr>
          <p:cNvPr id="5" name="object 5"/>
          <p:cNvSpPr/>
          <p:nvPr/>
        </p:nvSpPr>
        <p:spPr>
          <a:xfrm>
            <a:off x="8890063" y="1891642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5" h="221614">
                <a:moveTo>
                  <a:pt x="215658" y="0"/>
                </a:moveTo>
                <a:lnTo>
                  <a:pt x="5499" y="0"/>
                </a:lnTo>
                <a:lnTo>
                  <a:pt x="0" y="5486"/>
                </a:lnTo>
                <a:lnTo>
                  <a:pt x="0" y="215658"/>
                </a:lnTo>
                <a:lnTo>
                  <a:pt x="5499" y="221157"/>
                </a:lnTo>
                <a:lnTo>
                  <a:pt x="215658" y="221157"/>
                </a:lnTo>
                <a:lnTo>
                  <a:pt x="221157" y="215658"/>
                </a:lnTo>
                <a:lnTo>
                  <a:pt x="221157" y="5486"/>
                </a:lnTo>
                <a:lnTo>
                  <a:pt x="215658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90063" y="1891642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5" h="221614">
                <a:moveTo>
                  <a:pt x="215658" y="0"/>
                </a:moveTo>
                <a:lnTo>
                  <a:pt x="5499" y="0"/>
                </a:lnTo>
                <a:lnTo>
                  <a:pt x="0" y="5486"/>
                </a:lnTo>
                <a:lnTo>
                  <a:pt x="0" y="215658"/>
                </a:lnTo>
                <a:lnTo>
                  <a:pt x="5499" y="221157"/>
                </a:lnTo>
                <a:lnTo>
                  <a:pt x="215658" y="221157"/>
                </a:lnTo>
                <a:lnTo>
                  <a:pt x="221157" y="215658"/>
                </a:lnTo>
                <a:lnTo>
                  <a:pt x="221157" y="183357"/>
                </a:lnTo>
                <a:lnTo>
                  <a:pt x="51935" y="183357"/>
                </a:lnTo>
                <a:lnTo>
                  <a:pt x="51625" y="178257"/>
                </a:lnTo>
                <a:lnTo>
                  <a:pt x="56369" y="172069"/>
                </a:lnTo>
                <a:lnTo>
                  <a:pt x="59118" y="164599"/>
                </a:lnTo>
                <a:lnTo>
                  <a:pt x="60305" y="156541"/>
                </a:lnTo>
                <a:lnTo>
                  <a:pt x="60363" y="148589"/>
                </a:lnTo>
                <a:lnTo>
                  <a:pt x="45641" y="138983"/>
                </a:lnTo>
                <a:lnTo>
                  <a:pt x="34353" y="127193"/>
                </a:lnTo>
                <a:lnTo>
                  <a:pt x="27123" y="113646"/>
                </a:lnTo>
                <a:lnTo>
                  <a:pt x="24574" y="98767"/>
                </a:lnTo>
                <a:lnTo>
                  <a:pt x="31333" y="74868"/>
                </a:lnTo>
                <a:lnTo>
                  <a:pt x="49764" y="55349"/>
                </a:lnTo>
                <a:lnTo>
                  <a:pt x="77102" y="42189"/>
                </a:lnTo>
                <a:lnTo>
                  <a:pt x="110578" y="37363"/>
                </a:lnTo>
                <a:lnTo>
                  <a:pt x="221157" y="37363"/>
                </a:lnTo>
                <a:lnTo>
                  <a:pt x="221157" y="5486"/>
                </a:lnTo>
                <a:lnTo>
                  <a:pt x="215658" y="0"/>
                </a:lnTo>
                <a:close/>
              </a:path>
              <a:path w="221615" h="221614">
                <a:moveTo>
                  <a:pt x="105270" y="160032"/>
                </a:moveTo>
                <a:lnTo>
                  <a:pt x="85715" y="174978"/>
                </a:lnTo>
                <a:lnTo>
                  <a:pt x="65617" y="182508"/>
                </a:lnTo>
                <a:lnTo>
                  <a:pt x="51935" y="183357"/>
                </a:lnTo>
                <a:lnTo>
                  <a:pt x="221157" y="183357"/>
                </a:lnTo>
                <a:lnTo>
                  <a:pt x="221157" y="160223"/>
                </a:lnTo>
                <a:lnTo>
                  <a:pt x="110578" y="160223"/>
                </a:lnTo>
                <a:lnTo>
                  <a:pt x="105270" y="160032"/>
                </a:lnTo>
                <a:close/>
              </a:path>
              <a:path w="221615" h="221614">
                <a:moveTo>
                  <a:pt x="221157" y="37363"/>
                </a:moveTo>
                <a:lnTo>
                  <a:pt x="110578" y="37363"/>
                </a:lnTo>
                <a:lnTo>
                  <a:pt x="144055" y="42189"/>
                </a:lnTo>
                <a:lnTo>
                  <a:pt x="171392" y="55349"/>
                </a:lnTo>
                <a:lnTo>
                  <a:pt x="189824" y="74868"/>
                </a:lnTo>
                <a:lnTo>
                  <a:pt x="196583" y="98767"/>
                </a:lnTo>
                <a:lnTo>
                  <a:pt x="189824" y="122686"/>
                </a:lnTo>
                <a:lnTo>
                  <a:pt x="171392" y="142220"/>
                </a:lnTo>
                <a:lnTo>
                  <a:pt x="144055" y="155392"/>
                </a:lnTo>
                <a:lnTo>
                  <a:pt x="110578" y="160223"/>
                </a:lnTo>
                <a:lnTo>
                  <a:pt x="221157" y="160223"/>
                </a:lnTo>
                <a:lnTo>
                  <a:pt x="221157" y="37363"/>
                </a:lnTo>
                <a:close/>
              </a:path>
            </a:pathLst>
          </a:custGeom>
          <a:solidFill>
            <a:srgbClr val="FFD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4638" y="1929005"/>
            <a:ext cx="172085" cy="146050"/>
          </a:xfrm>
          <a:custGeom>
            <a:avLst/>
            <a:gdLst/>
            <a:ahLst/>
            <a:cxnLst/>
            <a:rect l="l" t="t" r="r" b="b"/>
            <a:pathLst>
              <a:path w="172084" h="146050">
                <a:moveTo>
                  <a:pt x="86004" y="122859"/>
                </a:moveTo>
                <a:lnTo>
                  <a:pt x="84201" y="122859"/>
                </a:lnTo>
                <a:lnTo>
                  <a:pt x="82448" y="122758"/>
                </a:lnTo>
                <a:lnTo>
                  <a:pt x="80695" y="122669"/>
                </a:lnTo>
                <a:lnTo>
                  <a:pt x="61140" y="137614"/>
                </a:lnTo>
                <a:lnTo>
                  <a:pt x="41043" y="145145"/>
                </a:lnTo>
                <a:lnTo>
                  <a:pt x="27360" y="145993"/>
                </a:lnTo>
                <a:lnTo>
                  <a:pt x="27051" y="140893"/>
                </a:lnTo>
                <a:lnTo>
                  <a:pt x="31795" y="134706"/>
                </a:lnTo>
                <a:lnTo>
                  <a:pt x="34544" y="127236"/>
                </a:lnTo>
                <a:lnTo>
                  <a:pt x="35730" y="119178"/>
                </a:lnTo>
                <a:lnTo>
                  <a:pt x="35788" y="111226"/>
                </a:lnTo>
                <a:lnTo>
                  <a:pt x="21066" y="101620"/>
                </a:lnTo>
                <a:lnTo>
                  <a:pt x="9779" y="89830"/>
                </a:lnTo>
                <a:lnTo>
                  <a:pt x="2548" y="76282"/>
                </a:lnTo>
                <a:lnTo>
                  <a:pt x="0" y="61404"/>
                </a:lnTo>
                <a:lnTo>
                  <a:pt x="6758" y="37504"/>
                </a:lnTo>
                <a:lnTo>
                  <a:pt x="25190" y="17986"/>
                </a:lnTo>
                <a:lnTo>
                  <a:pt x="52527" y="4825"/>
                </a:lnTo>
                <a:lnTo>
                  <a:pt x="86004" y="0"/>
                </a:lnTo>
                <a:lnTo>
                  <a:pt x="119480" y="4825"/>
                </a:lnTo>
                <a:lnTo>
                  <a:pt x="146818" y="17986"/>
                </a:lnTo>
                <a:lnTo>
                  <a:pt x="165250" y="37504"/>
                </a:lnTo>
                <a:lnTo>
                  <a:pt x="172008" y="61404"/>
                </a:lnTo>
                <a:lnTo>
                  <a:pt x="165250" y="85322"/>
                </a:lnTo>
                <a:lnTo>
                  <a:pt x="146818" y="104857"/>
                </a:lnTo>
                <a:lnTo>
                  <a:pt x="119480" y="118029"/>
                </a:lnTo>
                <a:lnTo>
                  <a:pt x="86004" y="122859"/>
                </a:lnTo>
              </a:path>
            </a:pathLst>
          </a:custGeom>
          <a:ln w="7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63" y="1891642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5" h="221614">
                <a:moveTo>
                  <a:pt x="208876" y="0"/>
                </a:moveTo>
                <a:lnTo>
                  <a:pt x="12280" y="0"/>
                </a:lnTo>
                <a:lnTo>
                  <a:pt x="5499" y="0"/>
                </a:lnTo>
                <a:lnTo>
                  <a:pt x="0" y="5486"/>
                </a:lnTo>
                <a:lnTo>
                  <a:pt x="0" y="12280"/>
                </a:lnTo>
                <a:lnTo>
                  <a:pt x="0" y="208876"/>
                </a:lnTo>
                <a:lnTo>
                  <a:pt x="0" y="215658"/>
                </a:lnTo>
                <a:lnTo>
                  <a:pt x="5499" y="221157"/>
                </a:lnTo>
                <a:lnTo>
                  <a:pt x="12280" y="221157"/>
                </a:lnTo>
                <a:lnTo>
                  <a:pt x="208876" y="221157"/>
                </a:lnTo>
                <a:lnTo>
                  <a:pt x="215658" y="221157"/>
                </a:lnTo>
                <a:lnTo>
                  <a:pt x="221157" y="215658"/>
                </a:lnTo>
                <a:lnTo>
                  <a:pt x="221157" y="208876"/>
                </a:lnTo>
                <a:lnTo>
                  <a:pt x="221157" y="12280"/>
                </a:lnTo>
                <a:lnTo>
                  <a:pt x="221157" y="5486"/>
                </a:lnTo>
                <a:lnTo>
                  <a:pt x="215658" y="0"/>
                </a:lnTo>
                <a:lnTo>
                  <a:pt x="208876" y="0"/>
                </a:lnTo>
                <a:close/>
              </a:path>
            </a:pathLst>
          </a:custGeom>
          <a:ln w="7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6000" y="1887918"/>
            <a:ext cx="2286000" cy="180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dirty="0">
                <a:latin typeface="Arial"/>
                <a:cs typeface="Arial"/>
              </a:rPr>
              <a:t>danwu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2019-09-05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21:22:53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--------------------------------------------</a:t>
            </a:r>
            <a:endParaRPr sz="1000">
              <a:latin typeface="Arial"/>
              <a:cs typeface="Arial"/>
            </a:endParaRPr>
          </a:p>
          <a:p>
            <a:pPr marL="25400" marR="135636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echo</a:t>
            </a:r>
            <a:r>
              <a:rPr sz="1000" spc="-1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$OSTYPE  echo $USER  etc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6193265"/>
            <a:ext cx="615823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75"/>
              </a:lnSpc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– 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SHELL</a:t>
            </a:r>
            <a:r>
              <a:rPr sz="2600" dirty="0">
                <a:latin typeface="Calibri"/>
                <a:cs typeface="Calibri"/>
              </a:rPr>
              <a:t>: the </a:t>
            </a:r>
            <a:r>
              <a:rPr sz="2600" spc="-5" dirty="0">
                <a:latin typeface="Calibri"/>
                <a:cs typeface="Calibri"/>
              </a:rPr>
              <a:t>full pathname of </a:t>
            </a:r>
            <a:r>
              <a:rPr sz="2600" dirty="0">
                <a:latin typeface="Calibri"/>
                <a:cs typeface="Calibri"/>
              </a:rPr>
              <a:t>the login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shell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23066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23066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89050"/>
            <a:ext cx="8117205" cy="516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Example </a:t>
            </a:r>
            <a:r>
              <a:rPr sz="2700" spc="-5" dirty="0">
                <a:latin typeface="Calibri"/>
                <a:cs typeface="Calibri"/>
              </a:rPr>
              <a:t>of shell (local)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variables</a:t>
            </a:r>
            <a:endParaRPr sz="27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argv</a:t>
            </a:r>
            <a:r>
              <a:rPr sz="2400" dirty="0">
                <a:latin typeface="Calibri"/>
                <a:cs typeface="Calibri"/>
              </a:rPr>
              <a:t>: an </a:t>
            </a:r>
            <a:r>
              <a:rPr sz="2400" spc="-20" dirty="0">
                <a:latin typeface="Calibri"/>
                <a:cs typeface="Calibri"/>
              </a:rPr>
              <a:t>array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command/program</a:t>
            </a:r>
            <a:r>
              <a:rPr sz="2400" spc="-10" dirty="0">
                <a:latin typeface="Calibri"/>
                <a:cs typeface="Calibri"/>
              </a:rPr>
              <a:t> arguments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cwd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5" dirty="0">
                <a:latin typeface="Calibri"/>
                <a:cs typeface="Calibri"/>
              </a:rPr>
              <a:t>full pathname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directory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gid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10" dirty="0">
                <a:latin typeface="Calibri"/>
                <a:cs typeface="Calibri"/>
              </a:rPr>
              <a:t>user’s real group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history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10" dirty="0">
                <a:latin typeface="Calibri"/>
                <a:cs typeface="Calibri"/>
              </a:rPr>
              <a:t>indicates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10" dirty="0">
                <a:latin typeface="Calibri"/>
                <a:cs typeface="Calibri"/>
              </a:rPr>
              <a:t>history </a:t>
            </a:r>
            <a:r>
              <a:rPr sz="2400" spc="-15" dirty="0">
                <a:latin typeface="Calibri"/>
                <a:cs typeface="Calibri"/>
              </a:rPr>
              <a:t>events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save.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home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initialized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home </a:t>
            </a:r>
            <a:r>
              <a:rPr sz="2400" spc="-10" dirty="0">
                <a:latin typeface="Calibri"/>
                <a:cs typeface="Calibri"/>
              </a:rPr>
              <a:t>directory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invoker.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owd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5" dirty="0">
                <a:latin typeface="Calibri"/>
                <a:cs typeface="Calibri"/>
              </a:rPr>
              <a:t>old </a:t>
            </a:r>
            <a:r>
              <a:rPr sz="2400" spc="-10" dirty="0">
                <a:latin typeface="Calibri"/>
                <a:cs typeface="Calibri"/>
              </a:rPr>
              <a:t>(previous) working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directory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path</a:t>
            </a:r>
            <a:r>
              <a:rPr sz="2400" dirty="0">
                <a:latin typeface="Calibri"/>
                <a:cs typeface="Calibri"/>
              </a:rPr>
              <a:t>: a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directories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look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executable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prompt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5" dirty="0">
                <a:latin typeface="Calibri"/>
                <a:cs typeface="Calibri"/>
              </a:rPr>
              <a:t>string </a:t>
            </a:r>
            <a:r>
              <a:rPr sz="2400" spc="-10" dirty="0">
                <a:latin typeface="Calibri"/>
                <a:cs typeface="Calibri"/>
              </a:rPr>
              <a:t>printed </a:t>
            </a:r>
            <a:r>
              <a:rPr sz="2400" spc="-20" dirty="0">
                <a:latin typeface="Calibri"/>
                <a:cs typeface="Calibri"/>
              </a:rPr>
              <a:t>before </a:t>
            </a:r>
            <a:r>
              <a:rPr sz="2400" spc="-5" dirty="0">
                <a:latin typeface="Calibri"/>
                <a:cs typeface="Calibri"/>
              </a:rPr>
              <a:t>reading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shell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5" dirty="0">
                <a:latin typeface="Calibri"/>
                <a:cs typeface="Calibri"/>
              </a:rPr>
              <a:t>full pathname of </a:t>
            </a:r>
            <a:r>
              <a:rPr sz="2400" dirty="0">
                <a:latin typeface="Calibri"/>
                <a:cs typeface="Calibri"/>
              </a:rPr>
              <a:t>the running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shell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term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5" dirty="0">
                <a:latin typeface="Calibri"/>
                <a:cs typeface="Calibri"/>
              </a:rPr>
              <a:t>terminal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tty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5" dirty="0">
                <a:latin typeface="Calibri"/>
                <a:cs typeface="Calibri"/>
              </a:rPr>
              <a:t>name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tty </a:t>
            </a:r>
            <a:r>
              <a:rPr sz="2400" spc="-35" dirty="0">
                <a:latin typeface="Calibri"/>
                <a:cs typeface="Calibri"/>
              </a:rPr>
              <a:t>(TeleTYpe)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terminal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uid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10" dirty="0">
                <a:latin typeface="Calibri"/>
                <a:cs typeface="Calibri"/>
              </a:rPr>
              <a:t>user’s real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user</a:t>
            </a:r>
            <a:r>
              <a:rPr sz="2400" dirty="0">
                <a:latin typeface="Calibri"/>
                <a:cs typeface="Calibri"/>
              </a:rPr>
              <a:t>: the </a:t>
            </a:r>
            <a:r>
              <a:rPr sz="2400" spc="-10" dirty="0">
                <a:latin typeface="Calibri"/>
                <a:cs typeface="Calibri"/>
              </a:rPr>
              <a:t>user’s </a:t>
            </a:r>
            <a:r>
              <a:rPr sz="2400" spc="-5" dirty="0">
                <a:latin typeface="Calibri"/>
                <a:cs typeface="Calibri"/>
              </a:rPr>
              <a:t>login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4164" y="590550"/>
            <a:ext cx="299847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Shell</a:t>
            </a:r>
            <a:r>
              <a:rPr spc="-75" dirty="0"/>
              <a:t>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68805"/>
            <a:ext cx="11073130" cy="183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Calibri"/>
                <a:cs typeface="Calibri"/>
              </a:rPr>
              <a:t>In </a:t>
            </a:r>
            <a:r>
              <a:rPr sz="2700" b="1" spc="-15" dirty="0">
                <a:latin typeface="Calibri"/>
                <a:cs typeface="Calibri"/>
              </a:rPr>
              <a:t>general</a:t>
            </a:r>
            <a:r>
              <a:rPr sz="2700" spc="-15" dirty="0">
                <a:latin typeface="Calibri"/>
                <a:cs typeface="Calibri"/>
              </a:rPr>
              <a:t>, environment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shell variables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spc="-20" dirty="0">
                <a:latin typeface="Calibri"/>
                <a:cs typeface="Calibri"/>
              </a:rPr>
              <a:t>have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same name (apart  </a:t>
            </a:r>
            <a:r>
              <a:rPr sz="2700" spc="-15" dirty="0">
                <a:latin typeface="Calibri"/>
                <a:cs typeface="Calibri"/>
              </a:rPr>
              <a:t>from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case)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distinct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independent, </a:t>
            </a:r>
            <a:r>
              <a:rPr sz="2700" dirty="0">
                <a:latin typeface="Calibri"/>
                <a:cs typeface="Calibri"/>
              </a:rPr>
              <a:t>though </a:t>
            </a:r>
            <a:r>
              <a:rPr sz="2700" spc="-5" dirty="0">
                <a:latin typeface="Calibri"/>
                <a:cs typeface="Calibri"/>
              </a:rPr>
              <a:t>these variables </a:t>
            </a:r>
            <a:r>
              <a:rPr sz="2700" spc="-10" dirty="0">
                <a:latin typeface="Calibri"/>
                <a:cs typeface="Calibri"/>
              </a:rPr>
              <a:t>can</a:t>
            </a:r>
            <a:r>
              <a:rPr sz="2700" spc="-16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have 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same </a:t>
            </a:r>
            <a:r>
              <a:rPr sz="2700" dirty="0">
                <a:latin typeface="Calibri"/>
                <a:cs typeface="Calibri"/>
              </a:rPr>
              <a:t>initial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values.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Exceptions</a:t>
            </a:r>
            <a:r>
              <a:rPr sz="2700" b="1" spc="-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: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solidFill>
                  <a:srgbClr val="FF0000"/>
                </a:solidFill>
                <a:latin typeface="Lucida Console"/>
                <a:cs typeface="Lucida Console"/>
              </a:rPr>
              <a:t>HOME,</a:t>
            </a:r>
            <a:r>
              <a:rPr sz="2700" spc="-125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700" dirty="0">
                <a:solidFill>
                  <a:srgbClr val="FF0000"/>
                </a:solidFill>
                <a:latin typeface="Lucida Console"/>
                <a:cs typeface="Lucida Console"/>
              </a:rPr>
              <a:t>USER</a:t>
            </a:r>
            <a:endParaRPr sz="2700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7454" y="2770632"/>
            <a:ext cx="145351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and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spc="5" dirty="0">
                <a:solidFill>
                  <a:srgbClr val="FF0000"/>
                </a:solidFill>
                <a:latin typeface="Lucida Console"/>
                <a:cs typeface="Lucida Console"/>
              </a:rPr>
              <a:t>TERM</a:t>
            </a:r>
            <a:endParaRPr sz="27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3183890"/>
            <a:ext cx="490664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5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time the </a:t>
            </a:r>
            <a:r>
              <a:rPr sz="2400" spc="-5" dirty="0">
                <a:latin typeface="Calibri"/>
                <a:cs typeface="Calibri"/>
              </a:rPr>
              <a:t>shell variables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Console"/>
                <a:cs typeface="Lucida Console"/>
              </a:rPr>
              <a:t>home,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5511" y="3183890"/>
            <a:ext cx="424815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Lucida Console"/>
                <a:cs typeface="Lucida Console"/>
              </a:rPr>
              <a:t>user</a:t>
            </a:r>
            <a:r>
              <a:rPr sz="2400" spc="-919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Console"/>
                <a:cs typeface="Lucida Console"/>
              </a:rPr>
              <a:t>term</a:t>
            </a:r>
            <a:r>
              <a:rPr sz="2400" spc="-925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549650"/>
            <a:ext cx="10922000" cy="270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>
              <a:lnSpc>
                <a:spcPct val="80000"/>
              </a:lnSpc>
            </a:pPr>
            <a:r>
              <a:rPr sz="2400" spc="-5" dirty="0">
                <a:latin typeface="Calibri"/>
                <a:cs typeface="Calibri"/>
              </a:rPr>
              <a:t>corresponding </a:t>
            </a:r>
            <a:r>
              <a:rPr sz="2400" spc="-15" dirty="0">
                <a:latin typeface="Calibri"/>
                <a:cs typeface="Calibri"/>
              </a:rPr>
              <a:t>environment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dirty="0">
                <a:solidFill>
                  <a:srgbClr val="FF0000"/>
                </a:solidFill>
                <a:latin typeface="Lucida Console"/>
                <a:cs typeface="Lucida Console"/>
              </a:rPr>
              <a:t>HOME, USER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FF0000"/>
                </a:solidFill>
                <a:latin typeface="Lucida Console"/>
                <a:cs typeface="Lucida Console"/>
              </a:rPr>
              <a:t>TERM</a:t>
            </a:r>
            <a:r>
              <a:rPr sz="2400" spc="-860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 dirty="0">
              <a:latin typeface="Calibri"/>
              <a:cs typeface="Calibri"/>
            </a:endParaRPr>
          </a:p>
          <a:p>
            <a:pPr marL="756285" marR="119380" indent="-287020">
              <a:lnSpc>
                <a:spcPts val="2310"/>
              </a:lnSpc>
              <a:spcBef>
                <a:spcPts val="550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spc="-40" dirty="0">
                <a:latin typeface="Calibri"/>
                <a:cs typeface="Calibri"/>
              </a:rPr>
              <a:t>However, </a:t>
            </a:r>
            <a:r>
              <a:rPr sz="2400" dirty="0">
                <a:latin typeface="Calibri"/>
                <a:cs typeface="Calibri"/>
              </a:rPr>
              <a:t>changing the </a:t>
            </a:r>
            <a:r>
              <a:rPr sz="2400" spc="-15" dirty="0">
                <a:latin typeface="Calibri"/>
                <a:cs typeface="Calibri"/>
              </a:rPr>
              <a:t>environment </a:t>
            </a:r>
            <a:r>
              <a:rPr sz="2400" spc="-10" dirty="0">
                <a:latin typeface="Calibri"/>
                <a:cs typeface="Calibri"/>
              </a:rPr>
              <a:t>variables </a:t>
            </a:r>
            <a:r>
              <a:rPr sz="2400" spc="-5" dirty="0">
                <a:latin typeface="Calibri"/>
                <a:cs typeface="Calibri"/>
              </a:rPr>
              <a:t>has no </a:t>
            </a:r>
            <a:r>
              <a:rPr sz="2400" spc="-20" dirty="0">
                <a:latin typeface="Calibri"/>
                <a:cs typeface="Calibri"/>
              </a:rPr>
              <a:t>effect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corresponding  shell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solidFill>
                  <a:srgbClr val="FF0000"/>
                </a:solidFill>
                <a:latin typeface="Lucida Console"/>
                <a:cs typeface="Lucida Console"/>
              </a:rPr>
              <a:t>PATH</a:t>
            </a:r>
            <a:endParaRPr sz="2700" dirty="0">
              <a:latin typeface="Lucida Console"/>
              <a:cs typeface="Lucida Console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Lucida Console"/>
                <a:cs typeface="Lucida Console"/>
              </a:rPr>
              <a:t>PATH</a:t>
            </a:r>
            <a:r>
              <a:rPr sz="2400" spc="-910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FF0000"/>
                </a:solidFill>
                <a:latin typeface="Lucida Console"/>
                <a:cs typeface="Lucida Console"/>
              </a:rPr>
              <a:t>path</a:t>
            </a:r>
            <a:r>
              <a:rPr sz="2400" spc="-910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directories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programs.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ts val="259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Both </a:t>
            </a:r>
            <a:r>
              <a:rPr sz="2400" spc="-5" dirty="0">
                <a:latin typeface="Calibri"/>
                <a:cs typeface="Calibri"/>
              </a:rPr>
              <a:t>variables </a:t>
            </a:r>
            <a:r>
              <a:rPr sz="2400" spc="-15" dirty="0">
                <a:latin typeface="Calibri"/>
                <a:cs typeface="Calibri"/>
              </a:rPr>
              <a:t>always </a:t>
            </a:r>
            <a:r>
              <a:rPr sz="2400" spc="-10" dirty="0">
                <a:latin typeface="Calibri"/>
                <a:cs typeface="Calibri"/>
              </a:rPr>
              <a:t>represent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directory list,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altering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</a:p>
          <a:p>
            <a:pPr marL="756285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automatically </a:t>
            </a:r>
            <a:r>
              <a:rPr sz="2400" spc="-5" dirty="0">
                <a:latin typeface="Calibri"/>
                <a:cs typeface="Calibri"/>
              </a:rPr>
              <a:t>causes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23466" y="601852"/>
            <a:ext cx="857694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10"/>
              </a:lnSpc>
            </a:pPr>
            <a:r>
              <a:rPr spc="-15" dirty="0"/>
              <a:t>Relationship between </a:t>
            </a:r>
            <a:r>
              <a:rPr spc="-5" dirty="0"/>
              <a:t>the </a:t>
            </a:r>
            <a:r>
              <a:rPr spc="-30" dirty="0"/>
              <a:t>Variables</a:t>
            </a:r>
            <a:r>
              <a:rPr spc="5" dirty="0"/>
              <a:t> </a:t>
            </a:r>
            <a:r>
              <a:rPr spc="-40" dirty="0"/>
              <a:t>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1304270" cy="305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environment </a:t>
            </a:r>
            <a:r>
              <a:rPr sz="3200" spc="-5" dirty="0">
                <a:latin typeface="Calibri"/>
                <a:cs typeface="Calibri"/>
              </a:rPr>
              <a:t>or shell </a:t>
            </a:r>
            <a:r>
              <a:rPr sz="3200" spc="-10" dirty="0">
                <a:latin typeface="Calibri"/>
                <a:cs typeface="Calibri"/>
              </a:rPr>
              <a:t>variable </a:t>
            </a:r>
            <a:r>
              <a:rPr sz="3200" dirty="0">
                <a:latin typeface="Calibri"/>
                <a:cs typeface="Calibri"/>
              </a:rPr>
              <a:t>is either a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Regardless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which </a:t>
            </a:r>
            <a:r>
              <a:rPr sz="3200" spc="-5" dirty="0">
                <a:latin typeface="Calibri"/>
                <a:cs typeface="Calibri"/>
              </a:rPr>
              <a:t>shell </a:t>
            </a:r>
            <a:r>
              <a:rPr sz="3200" dirty="0">
                <a:latin typeface="Calibri"/>
                <a:cs typeface="Calibri"/>
              </a:rPr>
              <a:t>is running, </a:t>
            </a:r>
            <a:r>
              <a:rPr sz="3200" spc="-15" dirty="0">
                <a:latin typeface="Calibri"/>
                <a:cs typeface="Calibri"/>
              </a:rPr>
              <a:t>getting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value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variable 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possible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5" dirty="0">
                <a:latin typeface="Calibri"/>
                <a:cs typeface="Calibri"/>
              </a:rPr>
              <a:t>placing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 </a:t>
            </a:r>
            <a:r>
              <a:rPr sz="3200" spc="-5" dirty="0">
                <a:latin typeface="Calibri"/>
                <a:cs typeface="Calibri"/>
              </a:rPr>
              <a:t>sign </a:t>
            </a:r>
            <a:r>
              <a:rPr sz="3200" spc="-10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beginning </a:t>
            </a:r>
            <a:r>
              <a:rPr sz="3200" dirty="0">
                <a:latin typeface="Calibri"/>
                <a:cs typeface="Calibri"/>
              </a:rPr>
              <a:t>of the </a:t>
            </a:r>
            <a:r>
              <a:rPr sz="3200" spc="-5" dirty="0">
                <a:latin typeface="Calibri"/>
                <a:cs typeface="Calibri"/>
              </a:rPr>
              <a:t>variable  name.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e.g.: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$VARIABLE,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759" y="4497451"/>
            <a:ext cx="779335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useful </a:t>
            </a: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5" dirty="0">
                <a:latin typeface="Calibri"/>
                <a:cs typeface="Calibri"/>
              </a:rPr>
              <a:t>name is </a:t>
            </a:r>
            <a:r>
              <a:rPr sz="2800" spc="-10" dirty="0">
                <a:latin typeface="Calibri"/>
                <a:cs typeface="Calibri"/>
              </a:rPr>
              <a:t>immediately </a:t>
            </a:r>
            <a:r>
              <a:rPr sz="2800" spc="-20" dirty="0">
                <a:latin typeface="Calibri"/>
                <a:cs typeface="Calibri"/>
              </a:rPr>
              <a:t>followed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4497451"/>
            <a:ext cx="2876550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800" spc="-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${VARIABLE},</a:t>
            </a:r>
            <a:endParaRPr sz="2800">
              <a:latin typeface="Lucida Console"/>
              <a:cs typeface="Lucida Console"/>
            </a:endParaRPr>
          </a:p>
          <a:p>
            <a:pPr marL="299085">
              <a:lnSpc>
                <a:spcPts val="3354"/>
              </a:lnSpc>
            </a:pP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6720" y="590550"/>
            <a:ext cx="62909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Getting </a:t>
            </a:r>
            <a:r>
              <a:rPr spc="-5" dirty="0"/>
              <a:t>the </a:t>
            </a:r>
            <a:r>
              <a:rPr spc="-50" dirty="0"/>
              <a:t>Value </a:t>
            </a:r>
            <a:r>
              <a:rPr spc="-5" dirty="0"/>
              <a:t>of a </a:t>
            </a:r>
            <a:r>
              <a:rPr spc="-30" dirty="0"/>
              <a:t>Variable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2037060" cy="144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Determining your </a:t>
            </a:r>
            <a:r>
              <a:rPr sz="3200" spc="-5" dirty="0">
                <a:latin typeface="Calibri"/>
                <a:cs typeface="Calibri"/>
              </a:rPr>
              <a:t>login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ts val="3354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pathname </a:t>
            </a:r>
            <a:r>
              <a:rPr sz="2800" spc="-5" dirty="0">
                <a:latin typeface="Calibri"/>
                <a:cs typeface="Calibri"/>
              </a:rPr>
              <a:t>of the login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lang="en-CA" sz="2800" spc="-10" dirty="0">
                <a:latin typeface="Calibri"/>
                <a:cs typeface="Calibri"/>
              </a:rPr>
              <a:t>environment</a:t>
            </a:r>
            <a:r>
              <a:rPr sz="2800" spc="-10" dirty="0">
                <a:latin typeface="Calibri"/>
                <a:cs typeface="Calibri"/>
              </a:rPr>
              <a:t> variable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SHELL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You</a:t>
            </a:r>
            <a:r>
              <a:rPr lang="en-CA" sz="2800" spc="-7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15" dirty="0">
                <a:latin typeface="Calibri"/>
                <a:cs typeface="Calibri"/>
              </a:rPr>
              <a:t>get </a:t>
            </a:r>
            <a:r>
              <a:rPr sz="2800" spc="-20" dirty="0">
                <a:latin typeface="Calibri"/>
                <a:cs typeface="Calibri"/>
              </a:rPr>
              <a:t>your </a:t>
            </a:r>
            <a:r>
              <a:rPr sz="2800" spc="-5" dirty="0">
                <a:latin typeface="Calibri"/>
                <a:cs typeface="Calibri"/>
              </a:rPr>
              <a:t>login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878328"/>
            <a:ext cx="116967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800" spc="-1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echo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854" y="2878328"/>
            <a:ext cx="131064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$SHELL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390645"/>
            <a:ext cx="2696845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–</a:t>
            </a:r>
            <a:r>
              <a:rPr sz="28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/bin/bash</a:t>
            </a:r>
            <a:endParaRPr sz="28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4488307"/>
            <a:ext cx="116776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z="2800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echo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8062" y="4488307"/>
            <a:ext cx="1739264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My</a:t>
            </a:r>
            <a:r>
              <a:rPr sz="2800" spc="-9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shell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5379" y="4488307"/>
            <a:ext cx="109791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saves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1851" y="4488307"/>
            <a:ext cx="195453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$HISTSIZE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4848" y="4488307"/>
            <a:ext cx="131127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events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5000371"/>
            <a:ext cx="202628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My</a:t>
            </a:r>
            <a:r>
              <a:rPr sz="2800" spc="-16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shell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4336" y="5000371"/>
            <a:ext cx="109791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sa</a:t>
            </a:r>
            <a:r>
              <a:rPr sz="2800" dirty="0">
                <a:solidFill>
                  <a:srgbClr val="0000FF"/>
                </a:solidFill>
                <a:latin typeface="Lucida Console"/>
                <a:cs typeface="Lucida Console"/>
              </a:rPr>
              <a:t>v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es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0478" y="5000371"/>
            <a:ext cx="216852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500</a:t>
            </a:r>
            <a:r>
              <a:rPr sz="2800" spc="-7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events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0739" y="5512714"/>
            <a:ext cx="116776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z="2800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echo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8062" y="5512714"/>
            <a:ext cx="1739264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My</a:t>
            </a:r>
            <a:r>
              <a:rPr sz="2800" spc="-9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shell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5379" y="5512714"/>
            <a:ext cx="88328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does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26218" y="5512714"/>
            <a:ext cx="131064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ev</a:t>
            </a:r>
            <a:r>
              <a:rPr sz="2800" spc="-15" dirty="0">
                <a:solidFill>
                  <a:srgbClr val="0000FF"/>
                </a:solidFill>
                <a:latin typeface="Lucida Console"/>
                <a:cs typeface="Lucida Console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n</a:t>
            </a:r>
            <a:r>
              <a:rPr sz="2800" dirty="0">
                <a:solidFill>
                  <a:srgbClr val="0000FF"/>
                </a:solidFill>
                <a:latin typeface="Lucida Console"/>
                <a:cs typeface="Lucida Console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0739" y="6024778"/>
            <a:ext cx="202628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–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My</a:t>
            </a:r>
            <a:r>
              <a:rPr sz="2800" spc="-16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shell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4336" y="6024778"/>
            <a:ext cx="88328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do</a:t>
            </a:r>
            <a:r>
              <a:rPr sz="2800" dirty="0">
                <a:solidFill>
                  <a:srgbClr val="0000FF"/>
                </a:solidFill>
                <a:latin typeface="Lucida Console"/>
                <a:cs typeface="Lucida Console"/>
              </a:rPr>
              <a:t>e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6003" y="6024778"/>
            <a:ext cx="1739264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not</a:t>
            </a:r>
            <a:r>
              <a:rPr sz="2800" spc="-9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save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6901" y="5512714"/>
            <a:ext cx="195453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not</a:t>
            </a:r>
            <a:r>
              <a:rPr sz="2800" spc="-8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save</a:t>
            </a:r>
            <a:endParaRPr sz="2800">
              <a:latin typeface="Lucida Console"/>
              <a:cs typeface="Lucida Console"/>
            </a:endParaRPr>
          </a:p>
          <a:p>
            <a:pPr marL="87058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50000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26605" y="5512714"/>
            <a:ext cx="2810510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${</a:t>
            </a: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HISTSIZE</a:t>
            </a: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}00</a:t>
            </a:r>
            <a:endParaRPr sz="2800">
              <a:latin typeface="Lucida Console"/>
              <a:cs typeface="Lucida Console"/>
            </a:endParaRPr>
          </a:p>
          <a:p>
            <a:pPr marL="22606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000FF"/>
                </a:solidFill>
                <a:latin typeface="Lucida Console"/>
                <a:cs typeface="Lucida Console"/>
              </a:rPr>
              <a:t>events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66720" y="590550"/>
            <a:ext cx="629094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Getting </a:t>
            </a:r>
            <a:r>
              <a:rPr spc="-5" dirty="0"/>
              <a:t>the </a:t>
            </a:r>
            <a:r>
              <a:rPr spc="-50" dirty="0"/>
              <a:t>Value </a:t>
            </a:r>
            <a:r>
              <a:rPr spc="-5" dirty="0"/>
              <a:t>of a </a:t>
            </a:r>
            <a:r>
              <a:rPr spc="-30" dirty="0"/>
              <a:t>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990600"/>
            <a:ext cx="11382375" cy="420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42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Unlike </a:t>
            </a:r>
            <a:r>
              <a:rPr sz="3000" spc="-15" dirty="0">
                <a:latin typeface="Calibri"/>
                <a:cs typeface="Calibri"/>
              </a:rPr>
              <a:t>getting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value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variable, setting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variable </a:t>
            </a:r>
            <a:r>
              <a:rPr sz="3000" spc="-30" dirty="0">
                <a:latin typeface="Calibri"/>
                <a:cs typeface="Calibri"/>
              </a:rPr>
              <a:t>differs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one</a:t>
            </a:r>
            <a:endParaRPr sz="3000" dirty="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spc="-5" dirty="0">
                <a:latin typeface="Calibri"/>
                <a:cs typeface="Calibri"/>
              </a:rPr>
              <a:t>shell </a:t>
            </a:r>
            <a:r>
              <a:rPr sz="3000" spc="-10" dirty="0">
                <a:latin typeface="Calibri"/>
                <a:cs typeface="Calibri"/>
              </a:rPr>
              <a:t>to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another.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For example, </a:t>
            </a:r>
            <a:r>
              <a:rPr sz="3000" spc="-10" dirty="0">
                <a:latin typeface="Calibri"/>
                <a:cs typeface="Calibri"/>
              </a:rPr>
              <a:t>to define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variable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COLOR: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Bourne </a:t>
            </a:r>
            <a:r>
              <a:rPr sz="2600" spc="-5" dirty="0">
                <a:latin typeface="Calibri"/>
                <a:cs typeface="Calibri"/>
              </a:rPr>
              <a:t>shell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sh</a:t>
            </a:r>
            <a:r>
              <a:rPr sz="2600" dirty="0">
                <a:latin typeface="Calibri"/>
                <a:cs typeface="Calibri"/>
              </a:rPr>
              <a:t>)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BASH shell</a:t>
            </a:r>
            <a:r>
              <a:rPr sz="2600" spc="-9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bash</a:t>
            </a:r>
            <a:r>
              <a:rPr sz="2600" dirty="0">
                <a:latin typeface="Calibri"/>
                <a:cs typeface="Calibri"/>
              </a:rPr>
              <a:t>):</a:t>
            </a: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solidFill>
                  <a:srgbClr val="C00000"/>
                </a:solidFill>
                <a:latin typeface="Lucida Console"/>
                <a:cs typeface="Lucida Console"/>
              </a:rPr>
              <a:t>COLOR=green</a:t>
            </a:r>
            <a:endParaRPr sz="26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By default, </a:t>
            </a:r>
            <a:r>
              <a:rPr sz="3000" spc="-10" dirty="0">
                <a:latin typeface="Calibri"/>
                <a:cs typeface="Calibri"/>
              </a:rPr>
              <a:t>variables </a:t>
            </a:r>
            <a:r>
              <a:rPr sz="3000" dirty="0">
                <a:latin typeface="Calibri"/>
                <a:cs typeface="Calibri"/>
              </a:rPr>
              <a:t>in this </a:t>
            </a:r>
            <a:r>
              <a:rPr sz="3000" spc="-5" dirty="0">
                <a:latin typeface="Calibri"/>
                <a:cs typeface="Calibri"/>
              </a:rPr>
              <a:t>shell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local.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14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turn a </a:t>
            </a:r>
            <a:r>
              <a:rPr sz="2600" spc="-5" dirty="0">
                <a:latin typeface="Calibri"/>
                <a:cs typeface="Calibri"/>
              </a:rPr>
              <a:t>local variable </a:t>
            </a:r>
            <a:r>
              <a:rPr sz="2600" dirty="0">
                <a:latin typeface="Calibri"/>
                <a:cs typeface="Calibri"/>
              </a:rPr>
              <a:t>global, </a:t>
            </a:r>
            <a:r>
              <a:rPr sz="2600" spc="-5" dirty="0">
                <a:latin typeface="Calibri"/>
                <a:cs typeface="Calibri"/>
              </a:rPr>
              <a:t>use: 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export</a:t>
            </a:r>
            <a:r>
              <a:rPr sz="2600" spc="2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COLOR</a:t>
            </a:r>
            <a:endParaRPr sz="26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000" spc="-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C </a:t>
            </a:r>
            <a:r>
              <a:rPr sz="2000" spc="-5" dirty="0">
                <a:latin typeface="Calibri"/>
                <a:cs typeface="Calibri"/>
              </a:rPr>
              <a:t>shell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30" dirty="0">
                <a:latin typeface="Calibri"/>
                <a:cs typeface="Calibri"/>
              </a:rPr>
              <a:t>TC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shells: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044058"/>
            <a:ext cx="65805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– </a:t>
            </a:r>
            <a:r>
              <a:rPr sz="1400" spc="-15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local (shell) variables, </a:t>
            </a:r>
            <a:r>
              <a:rPr sz="1400" dirty="0">
                <a:latin typeface="Calibri"/>
                <a:cs typeface="Calibri"/>
              </a:rPr>
              <a:t>use: </a:t>
            </a:r>
            <a:r>
              <a:rPr sz="1400" dirty="0">
                <a:solidFill>
                  <a:srgbClr val="C00000"/>
                </a:solidFill>
                <a:latin typeface="Lucida Console"/>
                <a:cs typeface="Lucida Console"/>
              </a:rPr>
              <a:t>set color</a:t>
            </a:r>
            <a:r>
              <a:rPr sz="1400" spc="-2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0000"/>
                </a:solidFill>
                <a:latin typeface="Lucida Console"/>
                <a:cs typeface="Lucida Console"/>
              </a:rPr>
              <a:t>=</a:t>
            </a:r>
            <a:endParaRPr sz="14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800" y="5044058"/>
            <a:ext cx="10229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C00000"/>
                </a:solidFill>
                <a:latin typeface="Lucida Console"/>
                <a:cs typeface="Lucida Console"/>
              </a:rPr>
              <a:t>green</a:t>
            </a:r>
            <a:endParaRPr sz="14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395595"/>
            <a:ext cx="9728200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– </a:t>
            </a:r>
            <a:r>
              <a:rPr sz="1400" spc="-15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global </a:t>
            </a:r>
            <a:r>
              <a:rPr sz="1400" spc="-10" dirty="0">
                <a:latin typeface="Calibri"/>
                <a:cs typeface="Calibri"/>
              </a:rPr>
              <a:t>(environment) </a:t>
            </a:r>
            <a:r>
              <a:rPr sz="1400" spc="-5" dirty="0">
                <a:latin typeface="Calibri"/>
                <a:cs typeface="Calibri"/>
              </a:rPr>
              <a:t>variables, use: </a:t>
            </a:r>
            <a:r>
              <a:rPr sz="1400" dirty="0">
                <a:solidFill>
                  <a:srgbClr val="C00000"/>
                </a:solidFill>
                <a:latin typeface="Lucida Console"/>
                <a:cs typeface="Lucida Console"/>
              </a:rPr>
              <a:t>setenv COLOR</a:t>
            </a:r>
            <a:r>
              <a:rPr sz="1400" spc="-1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solidFill>
                  <a:srgbClr val="C00000"/>
                </a:solidFill>
                <a:latin typeface="Lucida Console"/>
                <a:cs typeface="Lucida Console"/>
              </a:rPr>
              <a:t>green</a:t>
            </a:r>
            <a:endParaRPr sz="14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Note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20" dirty="0">
                <a:latin typeface="Calibri"/>
                <a:cs typeface="Calibri"/>
              </a:rPr>
              <a:t>difference </a:t>
            </a:r>
            <a:r>
              <a:rPr sz="1600" spc="-10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25" dirty="0">
                <a:latin typeface="Calibri"/>
                <a:cs typeface="Calibri"/>
              </a:rPr>
              <a:t>syntax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dirty="0">
                <a:solidFill>
                  <a:srgbClr val="C00000"/>
                </a:solidFill>
                <a:latin typeface="Lucida Console"/>
                <a:cs typeface="Lucida Console"/>
              </a:rPr>
              <a:t>set</a:t>
            </a:r>
            <a:r>
              <a:rPr sz="1600" spc="-12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C00000"/>
                </a:solidFill>
                <a:latin typeface="Lucida Console"/>
                <a:cs typeface="Lucida Console"/>
              </a:rPr>
              <a:t>setenv</a:t>
            </a:r>
            <a:r>
              <a:rPr sz="1600" dirty="0">
                <a:latin typeface="Calibri"/>
                <a:cs typeface="Calibri"/>
              </a:rPr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10916" y="304800"/>
            <a:ext cx="620458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Setting </a:t>
            </a:r>
            <a:r>
              <a:rPr spc="-5" dirty="0"/>
              <a:t>the </a:t>
            </a:r>
            <a:r>
              <a:rPr spc="-50" dirty="0"/>
              <a:t>Value </a:t>
            </a:r>
            <a:r>
              <a:rPr spc="-5" dirty="0"/>
              <a:t>of a </a:t>
            </a:r>
            <a:r>
              <a:rPr spc="-30" dirty="0"/>
              <a:t>Variable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78382"/>
            <a:ext cx="417766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Unset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Variable: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"/>
                <a:cs typeface="Arial"/>
              </a:rPr>
              <a:t>– </a:t>
            </a:r>
            <a:r>
              <a:rPr sz="1600" spc="-20" dirty="0">
                <a:latin typeface="Calibri"/>
                <a:cs typeface="Calibri"/>
              </a:rPr>
              <a:t>Syntax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dirty="0">
                <a:solidFill>
                  <a:srgbClr val="C00000"/>
                </a:solidFill>
                <a:latin typeface="Lucida Console"/>
                <a:cs typeface="Lucida Console"/>
              </a:rPr>
              <a:t>csh</a:t>
            </a:r>
            <a:r>
              <a:rPr sz="1600" spc="-994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C00000"/>
                </a:solidFill>
                <a:latin typeface="Lucida Console"/>
                <a:cs typeface="Lucida Console"/>
              </a:rPr>
              <a:t>tcsh</a:t>
            </a:r>
            <a:r>
              <a:rPr sz="1600" dirty="0">
                <a:latin typeface="Calibri"/>
                <a:cs typeface="Calibri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7939" y="2136140"/>
            <a:ext cx="10928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C00000"/>
                </a:solidFill>
                <a:latin typeface="Lucida Console"/>
                <a:cs typeface="Lucida Console"/>
              </a:rPr>
              <a:t>u</a:t>
            </a:r>
            <a:r>
              <a:rPr sz="1400" spc="-15" dirty="0">
                <a:solidFill>
                  <a:srgbClr val="C00000"/>
                </a:solidFill>
                <a:latin typeface="Lucida Console"/>
                <a:cs typeface="Lucida Console"/>
              </a:rPr>
              <a:t>n</a:t>
            </a:r>
            <a:r>
              <a:rPr sz="1400" spc="-5" dirty="0">
                <a:solidFill>
                  <a:srgbClr val="C00000"/>
                </a:solidFill>
                <a:latin typeface="Lucida Console"/>
                <a:cs typeface="Lucida Console"/>
              </a:rPr>
              <a:t>s</a:t>
            </a:r>
            <a:r>
              <a:rPr sz="1400" spc="-15" dirty="0">
                <a:solidFill>
                  <a:srgbClr val="C00000"/>
                </a:solidFill>
                <a:latin typeface="Lucida Console"/>
                <a:cs typeface="Lucida Console"/>
              </a:rPr>
              <a:t>e</a:t>
            </a:r>
            <a:r>
              <a:rPr sz="1400" spc="-5" dirty="0">
                <a:solidFill>
                  <a:srgbClr val="C00000"/>
                </a:solidFill>
                <a:latin typeface="Lucida Console"/>
                <a:cs typeface="Lucida Console"/>
              </a:rPr>
              <a:t>t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5267" y="2136140"/>
            <a:ext cx="47377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C00000"/>
                </a:solidFill>
                <a:latin typeface="Lucida Console"/>
                <a:cs typeface="Lucida Console"/>
              </a:rPr>
              <a:t>[var_name_list]</a:t>
            </a:r>
            <a:r>
              <a:rPr sz="1400" spc="-5" dirty="0">
                <a:latin typeface="Calibri"/>
                <a:cs typeface="Calibri"/>
              </a:rPr>
              <a:t>, </a:t>
            </a:r>
            <a:r>
              <a:rPr sz="1400" spc="-20" dirty="0">
                <a:latin typeface="Calibri"/>
                <a:cs typeface="Calibri"/>
              </a:rPr>
              <a:t>for </a:t>
            </a:r>
            <a:r>
              <a:rPr sz="1400" spc="-10" dirty="0">
                <a:latin typeface="Calibri"/>
                <a:cs typeface="Calibri"/>
              </a:rPr>
              <a:t>local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variables,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9" y="2471420"/>
            <a:ext cx="15957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C00000"/>
                </a:solidFill>
                <a:latin typeface="Lucida Console"/>
                <a:cs typeface="Lucida Console"/>
              </a:rPr>
              <a:t>unsetenv</a:t>
            </a:r>
            <a:endParaRPr sz="1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1650" y="2471420"/>
            <a:ext cx="56699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C00000"/>
                </a:solidFill>
                <a:latin typeface="Lucida Console"/>
                <a:cs typeface="Lucida Console"/>
              </a:rPr>
              <a:t>[var_name_list]</a:t>
            </a:r>
            <a:r>
              <a:rPr sz="1400" spc="-10" dirty="0">
                <a:latin typeface="Calibri"/>
                <a:cs typeface="Calibri"/>
              </a:rPr>
              <a:t>, </a:t>
            </a:r>
            <a:r>
              <a:rPr sz="1400" spc="-20" dirty="0">
                <a:latin typeface="Calibri"/>
                <a:cs typeface="Calibri"/>
              </a:rPr>
              <a:t>for </a:t>
            </a:r>
            <a:r>
              <a:rPr sz="1400" spc="-15" dirty="0">
                <a:latin typeface="Calibri"/>
                <a:cs typeface="Calibri"/>
              </a:rPr>
              <a:t>environment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variables.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2804667"/>
            <a:ext cx="565340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20" dirty="0">
                <a:latin typeface="Calibri"/>
                <a:cs typeface="Calibri"/>
              </a:rPr>
              <a:t>Syntax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bash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600" spc="-5" dirty="0">
                <a:latin typeface="Calibri"/>
                <a:cs typeface="Calibri"/>
              </a:rPr>
              <a:t>(local 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environment):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39" y="3203194"/>
            <a:ext cx="1093470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5" dirty="0">
                <a:solidFill>
                  <a:srgbClr val="C00000"/>
                </a:solidFill>
                <a:latin typeface="Lucida Console"/>
                <a:cs typeface="Lucida Console"/>
              </a:rPr>
              <a:t>u</a:t>
            </a:r>
            <a:r>
              <a:rPr sz="2200" spc="-15" dirty="0">
                <a:solidFill>
                  <a:srgbClr val="C00000"/>
                </a:solidFill>
                <a:latin typeface="Lucida Console"/>
                <a:cs typeface="Lucida Console"/>
              </a:rPr>
              <a:t>n</a:t>
            </a:r>
            <a:r>
              <a:rPr sz="2200" spc="-5" dirty="0">
                <a:solidFill>
                  <a:srgbClr val="C00000"/>
                </a:solidFill>
                <a:latin typeface="Lucida Console"/>
                <a:cs typeface="Lucida Console"/>
              </a:rPr>
              <a:t>s</a:t>
            </a:r>
            <a:r>
              <a:rPr sz="2200" spc="-15" dirty="0">
                <a:solidFill>
                  <a:srgbClr val="C00000"/>
                </a:solidFill>
                <a:latin typeface="Lucida Console"/>
                <a:cs typeface="Lucida Console"/>
              </a:rPr>
              <a:t>e</a:t>
            </a:r>
            <a:r>
              <a:rPr sz="2200" spc="-5" dirty="0">
                <a:solidFill>
                  <a:srgbClr val="C00000"/>
                </a:solidFill>
                <a:latin typeface="Lucida Console"/>
                <a:cs typeface="Lucida Console"/>
              </a:rPr>
              <a:t>t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5532" y="3203194"/>
            <a:ext cx="4547235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C00000"/>
                </a:solidFill>
                <a:latin typeface="Lucida Console"/>
                <a:cs typeface="Lucida Console"/>
              </a:rPr>
              <a:t>[var_name_list]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70" dirty="0">
                <a:latin typeface="Calibri"/>
                <a:cs typeface="Calibri"/>
              </a:rPr>
              <a:t>or,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C00000"/>
                </a:solidFill>
                <a:latin typeface="Lucida Console"/>
                <a:cs typeface="Lucida Console"/>
              </a:rPr>
              <a:t>Var_name=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3534409"/>
            <a:ext cx="8710295" cy="161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Listing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values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-10" dirty="0">
                <a:latin typeface="Calibri"/>
                <a:cs typeface="Calibri"/>
              </a:rPr>
              <a:t> variables: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Under 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bash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csh</a:t>
            </a:r>
            <a:r>
              <a:rPr sz="2600" spc="-114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tcsh</a:t>
            </a:r>
            <a:r>
              <a:rPr sz="2600" dirty="0">
                <a:latin typeface="Calibri"/>
                <a:cs typeface="Calibri"/>
              </a:rPr>
              <a:t>,</a:t>
            </a:r>
          </a:p>
          <a:p>
            <a:pPr marL="1155700" lvl="2" indent="-228600">
              <a:lnSpc>
                <a:spcPts val="263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C00000"/>
                </a:solidFill>
                <a:latin typeface="Lucida Console"/>
                <a:cs typeface="Lucida Console"/>
              </a:rPr>
              <a:t>set</a:t>
            </a:r>
            <a:r>
              <a:rPr sz="2200" spc="-77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Calibri"/>
                <a:cs typeface="Calibri"/>
              </a:rPr>
              <a:t>without </a:t>
            </a:r>
            <a:r>
              <a:rPr sz="2200" spc="-10" dirty="0">
                <a:latin typeface="Calibri"/>
                <a:cs typeface="Calibri"/>
              </a:rPr>
              <a:t>arguments </a:t>
            </a:r>
            <a:r>
              <a:rPr sz="2200" spc="-15" dirty="0">
                <a:latin typeface="Calibri"/>
                <a:cs typeface="Calibri"/>
              </a:rPr>
              <a:t>displays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5" dirty="0">
                <a:highlight>
                  <a:srgbClr val="FFFF00"/>
                </a:highlight>
                <a:latin typeface="Calibri"/>
                <a:cs typeface="Calibri"/>
              </a:rPr>
              <a:t>shell variables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their values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Under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00000"/>
                </a:solidFill>
                <a:latin typeface="Lucida Console"/>
                <a:cs typeface="Lucida Console"/>
              </a:rPr>
              <a:t>bash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7939" y="5123815"/>
            <a:ext cx="757555" cy="35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C00000"/>
                </a:solidFill>
                <a:latin typeface="Lucida Console"/>
                <a:cs typeface="Lucida Console"/>
              </a:rPr>
              <a:t>env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0401" y="5123815"/>
            <a:ext cx="762698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3545" algn="l"/>
              </a:tabLst>
            </a:pPr>
            <a:r>
              <a:rPr sz="2200" dirty="0">
                <a:latin typeface="Calibri"/>
                <a:cs typeface="Calibri"/>
              </a:rPr>
              <a:t>or	</a:t>
            </a:r>
            <a:r>
              <a:rPr sz="2200" spc="-10" dirty="0">
                <a:solidFill>
                  <a:srgbClr val="C00000"/>
                </a:solidFill>
                <a:latin typeface="Lucida Console"/>
                <a:cs typeface="Lucida Console"/>
              </a:rPr>
              <a:t>printenv </a:t>
            </a:r>
            <a:r>
              <a:rPr sz="2200" spc="-15" dirty="0">
                <a:latin typeface="Calibri"/>
                <a:cs typeface="Calibri"/>
              </a:rPr>
              <a:t>displays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-15" dirty="0">
                <a:highlight>
                  <a:srgbClr val="FFFF00"/>
                </a:highlight>
                <a:latin typeface="Calibri"/>
                <a:cs typeface="Calibri"/>
              </a:rPr>
              <a:t>environment </a:t>
            </a:r>
            <a:r>
              <a:rPr sz="2200" spc="-10" dirty="0">
                <a:highlight>
                  <a:srgbClr val="FFFF00"/>
                </a:highlight>
                <a:latin typeface="Calibri"/>
                <a:cs typeface="Calibri"/>
              </a:rPr>
              <a:t>variables </a:t>
            </a:r>
            <a:r>
              <a:rPr sz="2200" spc="-5" dirty="0">
                <a:latin typeface="Calibri"/>
                <a:cs typeface="Calibri"/>
              </a:rPr>
              <a:t>and their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739" y="5848290"/>
            <a:ext cx="976058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Under </a:t>
            </a:r>
            <a:r>
              <a:rPr sz="1400" dirty="0">
                <a:solidFill>
                  <a:srgbClr val="C00000"/>
                </a:solidFill>
                <a:latin typeface="Lucida Console"/>
                <a:cs typeface="Lucida Console"/>
              </a:rPr>
              <a:t>csh</a:t>
            </a:r>
            <a:r>
              <a:rPr sz="1400" spc="-111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C00000"/>
                </a:solidFill>
                <a:latin typeface="Lucida Console"/>
                <a:cs typeface="Lucida Console"/>
              </a:rPr>
              <a:t>tcsh</a:t>
            </a:r>
            <a:endParaRPr sz="1400" dirty="0">
              <a:latin typeface="Lucida Console"/>
              <a:cs typeface="Lucida Console"/>
            </a:endParaRP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200" spc="-10" dirty="0">
                <a:solidFill>
                  <a:srgbClr val="C00000"/>
                </a:solidFill>
                <a:latin typeface="Lucida Console"/>
                <a:cs typeface="Lucida Console"/>
              </a:rPr>
              <a:t>setenv</a:t>
            </a:r>
            <a:r>
              <a:rPr sz="1200" spc="-69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latin typeface="Calibri"/>
                <a:cs typeface="Calibri"/>
              </a:rPr>
              <a:t>without </a:t>
            </a:r>
            <a:r>
              <a:rPr sz="1200" spc="-10" dirty="0">
                <a:latin typeface="Calibri"/>
                <a:cs typeface="Calibri"/>
              </a:rPr>
              <a:t>arguments </a:t>
            </a:r>
            <a:r>
              <a:rPr sz="1200" spc="-15" dirty="0">
                <a:latin typeface="Calibri"/>
                <a:cs typeface="Calibri"/>
              </a:rPr>
              <a:t>displays </a:t>
            </a:r>
            <a:r>
              <a:rPr sz="1200" spc="-5" dirty="0">
                <a:latin typeface="Calibri"/>
                <a:cs typeface="Calibri"/>
              </a:rPr>
              <a:t>all </a:t>
            </a:r>
            <a:r>
              <a:rPr sz="1200" spc="-15" dirty="0">
                <a:latin typeface="Calibri"/>
                <a:cs typeface="Calibri"/>
              </a:rPr>
              <a:t>environment </a:t>
            </a:r>
            <a:r>
              <a:rPr sz="1200" spc="-10" dirty="0">
                <a:latin typeface="Calibri"/>
                <a:cs typeface="Calibri"/>
              </a:rPr>
              <a:t>variables </a:t>
            </a:r>
            <a:r>
              <a:rPr sz="1200" spc="-5" dirty="0">
                <a:latin typeface="Calibri"/>
                <a:cs typeface="Calibri"/>
              </a:rPr>
              <a:t>and their </a:t>
            </a:r>
            <a:r>
              <a:rPr sz="1200" spc="-10" dirty="0">
                <a:latin typeface="Calibri"/>
                <a:cs typeface="Calibri"/>
              </a:rPr>
              <a:t>values.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13964" y="590550"/>
            <a:ext cx="61982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How </a:t>
            </a:r>
            <a:r>
              <a:rPr spc="-15" dirty="0"/>
              <a:t>to </a:t>
            </a:r>
            <a:r>
              <a:rPr spc="-10" dirty="0"/>
              <a:t>Unset </a:t>
            </a:r>
            <a:r>
              <a:rPr spc="-5" dirty="0"/>
              <a:t>or </a:t>
            </a:r>
            <a:r>
              <a:rPr spc="-20" dirty="0"/>
              <a:t>List</a:t>
            </a:r>
            <a:r>
              <a:rPr spc="-25" dirty="0"/>
              <a:t>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78382"/>
            <a:ext cx="2056764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804670"/>
            <a:ext cx="10893425" cy="2231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following </a:t>
            </a:r>
            <a:r>
              <a:rPr sz="2200" spc="-15" dirty="0">
                <a:latin typeface="Calibri"/>
                <a:cs typeface="Calibri"/>
              </a:rPr>
              <a:t>examples </a:t>
            </a:r>
            <a:r>
              <a:rPr sz="2200" spc="-10" dirty="0">
                <a:latin typeface="Calibri"/>
                <a:cs typeface="Calibri"/>
              </a:rPr>
              <a:t>shows that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b="1" u="sng" spc="-15" dirty="0">
                <a:latin typeface="Calibri"/>
                <a:cs typeface="Calibri"/>
              </a:rPr>
              <a:t>environment </a:t>
            </a:r>
            <a:r>
              <a:rPr sz="2200" b="1" u="sng" spc="-10" dirty="0">
                <a:latin typeface="Calibri"/>
                <a:cs typeface="Calibri"/>
              </a:rPr>
              <a:t>variable </a:t>
            </a:r>
            <a:r>
              <a:rPr sz="2200" spc="-10" dirty="0">
                <a:solidFill>
                  <a:srgbClr val="993300"/>
                </a:solidFill>
                <a:latin typeface="Lucida Console"/>
                <a:cs typeface="Lucida Console"/>
              </a:rPr>
              <a:t>COLOR</a:t>
            </a:r>
            <a:r>
              <a:rPr sz="2200" spc="-56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spc="-10" dirty="0">
                <a:latin typeface="Calibri"/>
                <a:cs typeface="Calibri"/>
              </a:rPr>
              <a:t>set,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inherited by  subsequent shells. This variable </a:t>
            </a:r>
            <a:r>
              <a:rPr sz="2200" spc="-5" dirty="0">
                <a:latin typeface="Calibri"/>
                <a:cs typeface="Calibri"/>
              </a:rPr>
              <a:t>is initially </a:t>
            </a:r>
            <a:r>
              <a:rPr sz="2200" spc="-10" dirty="0">
                <a:latin typeface="Calibri"/>
                <a:cs typeface="Calibri"/>
              </a:rPr>
              <a:t>undefined </a:t>
            </a:r>
            <a:r>
              <a:rPr sz="2200" spc="-5" dirty="0">
                <a:latin typeface="Calibri"/>
                <a:cs typeface="Calibri"/>
              </a:rPr>
              <a:t>in all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shells.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Lines starting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with #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are </a:t>
            </a:r>
            <a:r>
              <a:rPr sz="2200" spc="-15" dirty="0">
                <a:solidFill>
                  <a:srgbClr val="3C833C"/>
                </a:solidFill>
                <a:latin typeface="Calibri"/>
                <a:cs typeface="Calibri"/>
              </a:rPr>
              <a:t>comments </a:t>
            </a:r>
            <a:r>
              <a:rPr sz="2200" spc="-20" dirty="0">
                <a:solidFill>
                  <a:srgbClr val="3C833C"/>
                </a:solidFill>
                <a:latin typeface="Calibri"/>
                <a:cs typeface="Calibri"/>
              </a:rPr>
              <a:t>for</a:t>
            </a:r>
            <a:r>
              <a:rPr sz="2200" spc="11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C833C"/>
                </a:solidFill>
                <a:latin typeface="Calibri"/>
                <a:cs typeface="Calibri"/>
              </a:rPr>
              <a:t>clarity</a:t>
            </a:r>
            <a:r>
              <a:rPr sz="2200" spc="-20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Example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our 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bravo </a:t>
            </a:r>
            <a:r>
              <a:rPr sz="2200" spc="-5" dirty="0">
                <a:latin typeface="Calibri"/>
                <a:cs typeface="Calibri"/>
              </a:rPr>
              <a:t>server with </a:t>
            </a:r>
            <a:r>
              <a:rPr sz="2200" spc="-10" dirty="0">
                <a:solidFill>
                  <a:srgbClr val="993300"/>
                </a:solidFill>
                <a:latin typeface="Lucida Console"/>
                <a:cs typeface="Lucida Console"/>
              </a:rPr>
              <a:t>bash</a:t>
            </a:r>
            <a:r>
              <a:rPr sz="2200" spc="-75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Calibri"/>
                <a:cs typeface="Calibri"/>
              </a:rPr>
              <a:t>as a login </a:t>
            </a:r>
            <a:r>
              <a:rPr sz="2200" spc="-10" dirty="0">
                <a:latin typeface="Calibri"/>
                <a:cs typeface="Calibri"/>
              </a:rPr>
              <a:t>shell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bravo:~$</a:t>
            </a:r>
            <a:endParaRPr sz="2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bravo:~$</a:t>
            </a:r>
            <a:endParaRPr sz="2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bravo:~$</a:t>
            </a: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0544" y="3014217"/>
            <a:ext cx="2044700" cy="102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C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LOR=ye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l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l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w  export</a:t>
            </a:r>
            <a:r>
              <a:rPr sz="2200" spc="-8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COLOR  echo</a:t>
            </a:r>
            <a:r>
              <a:rPr sz="2200" spc="-8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$COLOR</a:t>
            </a: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175" y="3014217"/>
            <a:ext cx="460057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#set </a:t>
            </a:r>
            <a:r>
              <a:rPr sz="2200" spc="-20" dirty="0">
                <a:solidFill>
                  <a:srgbClr val="3C833C"/>
                </a:solidFill>
                <a:latin typeface="Calibri"/>
                <a:cs typeface="Calibri"/>
              </a:rPr>
              <a:t>COLOR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as a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local</a:t>
            </a:r>
            <a:r>
              <a:rPr sz="2200" spc="5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#set </a:t>
            </a:r>
            <a:r>
              <a:rPr sz="2200" spc="-20" dirty="0">
                <a:solidFill>
                  <a:srgbClr val="3C833C"/>
                </a:solidFill>
                <a:latin typeface="Calibri"/>
                <a:cs typeface="Calibri"/>
              </a:rPr>
              <a:t>COLOR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as an </a:t>
            </a:r>
            <a:r>
              <a:rPr sz="2200" spc="-15" dirty="0">
                <a:solidFill>
                  <a:srgbClr val="3C833C"/>
                </a:solidFill>
                <a:latin typeface="Calibri"/>
                <a:cs typeface="Calibri"/>
              </a:rPr>
              <a:t>environment</a:t>
            </a:r>
            <a:r>
              <a:rPr sz="2200" spc="6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#display the value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 the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variable</a:t>
            </a:r>
            <a:r>
              <a:rPr sz="2200" spc="-20" dirty="0">
                <a:solidFill>
                  <a:srgbClr val="3C833C"/>
                </a:solidFill>
                <a:latin typeface="Calibri"/>
                <a:cs typeface="Calibri"/>
              </a:rPr>
              <a:t> COLOR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7939" y="4020057"/>
            <a:ext cx="1033144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y</a:t>
            </a:r>
            <a:r>
              <a:rPr sz="2200" spc="-15" dirty="0">
                <a:solidFill>
                  <a:srgbClr val="0000FF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0000FF"/>
                </a:solidFill>
                <a:latin typeface="Lucida Console"/>
                <a:cs typeface="Lucida Console"/>
              </a:rPr>
              <a:t>l</a:t>
            </a: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l</a:t>
            </a:r>
            <a:r>
              <a:rPr sz="2200" spc="-15" dirty="0">
                <a:solidFill>
                  <a:srgbClr val="0000FF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w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355719"/>
            <a:ext cx="255524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bravo:~$</a:t>
            </a:r>
            <a:r>
              <a:rPr sz="2200" spc="-6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10" dirty="0">
                <a:solidFill>
                  <a:srgbClr val="993300"/>
                </a:solidFill>
                <a:latin typeface="Lucida Console"/>
                <a:cs typeface="Lucida Console"/>
              </a:rPr>
              <a:t>csh</a:t>
            </a:r>
            <a:endParaRPr sz="2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bravo:~%</a:t>
            </a:r>
            <a:r>
              <a:rPr sz="2200" spc="-8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echo</a:t>
            </a: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0009" y="4690998"/>
            <a:ext cx="103695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$COLOR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6175" y="4355719"/>
            <a:ext cx="460057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#run an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instance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993300"/>
                </a:solidFill>
                <a:latin typeface="Lucida Console"/>
                <a:cs typeface="Lucida Console"/>
              </a:rPr>
              <a:t>csh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#display the value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 the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variable</a:t>
            </a:r>
            <a:r>
              <a:rPr sz="2200" spc="-20" dirty="0">
                <a:solidFill>
                  <a:srgbClr val="3C833C"/>
                </a:solidFill>
                <a:latin typeface="Calibri"/>
                <a:cs typeface="Calibri"/>
              </a:rPr>
              <a:t> COLOR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7939" y="5026278"/>
            <a:ext cx="1033144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y</a:t>
            </a:r>
            <a:r>
              <a:rPr sz="2200" spc="-15" dirty="0">
                <a:solidFill>
                  <a:srgbClr val="0000FF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0000FF"/>
                </a:solidFill>
                <a:latin typeface="Lucida Console"/>
                <a:cs typeface="Lucida Console"/>
              </a:rPr>
              <a:t>l</a:t>
            </a: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l</a:t>
            </a:r>
            <a:r>
              <a:rPr sz="2200" spc="-15" dirty="0">
                <a:solidFill>
                  <a:srgbClr val="0000FF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w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5361533"/>
            <a:ext cx="1715135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r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a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v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: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~%</a:t>
            </a:r>
            <a:endParaRPr sz="22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bravo:~&gt;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1082" y="5361533"/>
            <a:ext cx="698500" cy="687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t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c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s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h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e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c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ho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1465" y="5697118"/>
            <a:ext cx="103695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$COLOR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6175" y="5361533"/>
            <a:ext cx="460057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#run </a:t>
            </a:r>
            <a:r>
              <a:rPr sz="2200" dirty="0">
                <a:solidFill>
                  <a:srgbClr val="3C833C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instance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993300"/>
                </a:solidFill>
                <a:latin typeface="Lucida Console"/>
                <a:cs typeface="Lucida Console"/>
              </a:rPr>
              <a:t>tcsh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#display the value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 the variable</a:t>
            </a:r>
            <a:r>
              <a:rPr sz="2200" spc="-45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C833C"/>
                </a:solidFill>
                <a:latin typeface="Calibri"/>
                <a:cs typeface="Calibri"/>
              </a:rPr>
              <a:t>COLOR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7939" y="6032398"/>
            <a:ext cx="1033144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y</a:t>
            </a:r>
            <a:r>
              <a:rPr sz="2200" spc="-15" dirty="0">
                <a:solidFill>
                  <a:srgbClr val="0000FF"/>
                </a:solidFill>
                <a:latin typeface="Lucida Console"/>
                <a:cs typeface="Lucida Console"/>
              </a:rPr>
              <a:t>e</a:t>
            </a:r>
            <a:r>
              <a:rPr sz="2200" dirty="0">
                <a:solidFill>
                  <a:srgbClr val="0000FF"/>
                </a:solidFill>
                <a:latin typeface="Lucida Console"/>
                <a:cs typeface="Lucida Console"/>
              </a:rPr>
              <a:t>l</a:t>
            </a: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l</a:t>
            </a:r>
            <a:r>
              <a:rPr sz="2200" spc="-15" dirty="0">
                <a:solidFill>
                  <a:srgbClr val="0000FF"/>
                </a:solidFill>
                <a:latin typeface="Lucida Console"/>
                <a:cs typeface="Lucida Console"/>
              </a:rPr>
              <a:t>o</a:t>
            </a: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w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81960" y="590550"/>
            <a:ext cx="626046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Some </a:t>
            </a:r>
            <a:r>
              <a:rPr spc="-15" dirty="0"/>
              <a:t>Examples </a:t>
            </a:r>
            <a:r>
              <a:rPr spc="-5" dirty="0"/>
              <a:t>with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10366" y="6465214"/>
            <a:ext cx="193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14958"/>
            <a:ext cx="2056764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Example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2: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0544" y="3221482"/>
            <a:ext cx="187642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color=red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echo</a:t>
            </a:r>
            <a:r>
              <a:rPr sz="2200" spc="-8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$color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6175" y="3221482"/>
            <a:ext cx="4392930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#set color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as a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local</a:t>
            </a:r>
            <a:r>
              <a:rPr sz="2200" spc="15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#display the value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 the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variable color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813052"/>
            <a:ext cx="10264140" cy="328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5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following examples </a:t>
            </a:r>
            <a:r>
              <a:rPr sz="2200" spc="-10" dirty="0">
                <a:latin typeface="Calibri"/>
                <a:cs typeface="Calibri"/>
              </a:rPr>
              <a:t>shows that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b="1" u="sng" spc="-5" dirty="0">
                <a:latin typeface="Calibri"/>
                <a:cs typeface="Calibri"/>
              </a:rPr>
              <a:t>shell variable 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color</a:t>
            </a:r>
            <a:r>
              <a:rPr sz="2200" spc="-62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Calibri"/>
                <a:cs typeface="Calibri"/>
              </a:rPr>
              <a:t>when set, is </a:t>
            </a:r>
            <a:r>
              <a:rPr sz="2200" spc="-10" dirty="0">
                <a:latin typeface="Calibri"/>
                <a:cs typeface="Calibri"/>
              </a:rPr>
              <a:t>not inherited by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subsequent shells. This variable </a:t>
            </a:r>
            <a:r>
              <a:rPr sz="2200" spc="-5" dirty="0">
                <a:latin typeface="Calibri"/>
                <a:cs typeface="Calibri"/>
              </a:rPr>
              <a:t>is initially </a:t>
            </a:r>
            <a:r>
              <a:rPr sz="2200" spc="-10" dirty="0">
                <a:latin typeface="Calibri"/>
                <a:cs typeface="Calibri"/>
              </a:rPr>
              <a:t>undefined </a:t>
            </a:r>
            <a:r>
              <a:rPr sz="2200" spc="-5" dirty="0">
                <a:latin typeface="Calibri"/>
                <a:cs typeface="Calibri"/>
              </a:rPr>
              <a:t>in all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shells.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Lines starting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with #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are </a:t>
            </a:r>
            <a:r>
              <a:rPr sz="2200" spc="-15" dirty="0">
                <a:solidFill>
                  <a:srgbClr val="3C833C"/>
                </a:solidFill>
                <a:latin typeface="Calibri"/>
                <a:cs typeface="Calibri"/>
              </a:rPr>
              <a:t>comments </a:t>
            </a:r>
            <a:r>
              <a:rPr sz="2200" spc="-20" dirty="0">
                <a:solidFill>
                  <a:srgbClr val="3C833C"/>
                </a:solidFill>
                <a:latin typeface="Calibri"/>
                <a:cs typeface="Calibri"/>
              </a:rPr>
              <a:t>for</a:t>
            </a:r>
            <a:r>
              <a:rPr sz="2200" spc="135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3C833C"/>
                </a:solidFill>
                <a:latin typeface="Calibri"/>
                <a:cs typeface="Calibri"/>
              </a:rPr>
              <a:t>clarity.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Example </a:t>
            </a:r>
            <a:r>
              <a:rPr sz="2200" spc="-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our </a:t>
            </a:r>
            <a:r>
              <a:rPr sz="2200" spc="-25" dirty="0">
                <a:solidFill>
                  <a:srgbClr val="0000FF"/>
                </a:solidFill>
                <a:latin typeface="Calibri"/>
                <a:cs typeface="Calibri"/>
              </a:rPr>
              <a:t>bravo </a:t>
            </a:r>
            <a:r>
              <a:rPr sz="2200" spc="-5" dirty="0">
                <a:latin typeface="Calibri"/>
                <a:cs typeface="Calibri"/>
              </a:rPr>
              <a:t>server with </a:t>
            </a:r>
            <a:r>
              <a:rPr sz="2200" spc="-10" dirty="0">
                <a:solidFill>
                  <a:srgbClr val="993300"/>
                </a:solidFill>
                <a:latin typeface="Lucida Console"/>
                <a:cs typeface="Lucida Console"/>
              </a:rPr>
              <a:t>bash</a:t>
            </a:r>
            <a:r>
              <a:rPr sz="2200" spc="-75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latin typeface="Calibri"/>
                <a:cs typeface="Calibri"/>
              </a:rPr>
              <a:t>as a login </a:t>
            </a:r>
            <a:r>
              <a:rPr sz="2200" spc="-10" dirty="0">
                <a:latin typeface="Calibri"/>
                <a:cs typeface="Calibri"/>
              </a:rPr>
              <a:t>shell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bravo:~$</a:t>
            </a:r>
            <a:endParaRPr sz="2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bravo:~$</a:t>
            </a:r>
            <a:endParaRPr sz="2200" dirty="0">
              <a:latin typeface="Lucida Console"/>
              <a:cs typeface="Lucida Console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0000FF"/>
                </a:solidFill>
                <a:latin typeface="Lucida Console"/>
                <a:cs typeface="Lucida Console"/>
              </a:rPr>
              <a:t>red</a:t>
            </a:r>
            <a:endParaRPr sz="2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bravo:~$</a:t>
            </a:r>
            <a:endParaRPr sz="2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bravo:~$</a:t>
            </a:r>
            <a:endParaRPr sz="2200" dirty="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0544" y="4328286"/>
            <a:ext cx="698500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a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sh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e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c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h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o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0009" y="4697095"/>
            <a:ext cx="103695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$color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175" y="4328286"/>
            <a:ext cx="4392930" cy="73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#run a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new instance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993300"/>
                </a:solidFill>
                <a:latin typeface="Lucida Console"/>
                <a:cs typeface="Lucida Console"/>
              </a:rPr>
              <a:t>bash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#display the value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 the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variable color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939" y="5065903"/>
            <a:ext cx="1777364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# </a:t>
            </a:r>
            <a:r>
              <a:rPr sz="2200" dirty="0">
                <a:solidFill>
                  <a:srgbClr val="3C833C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empty</a:t>
            </a:r>
            <a:r>
              <a:rPr sz="2200" spc="-55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line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5434685"/>
            <a:ext cx="1713864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r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a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v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: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~%</a:t>
            </a:r>
            <a:endParaRPr sz="22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b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r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a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v</a:t>
            </a:r>
            <a:r>
              <a:rPr sz="2200" spc="-15" dirty="0">
                <a:solidFill>
                  <a:srgbClr val="993300"/>
                </a:solidFill>
                <a:latin typeface="Lucida Console"/>
                <a:cs typeface="Lucida Console"/>
              </a:rPr>
              <a:t>o</a:t>
            </a:r>
            <a:r>
              <a:rPr sz="2200" dirty="0">
                <a:solidFill>
                  <a:srgbClr val="993300"/>
                </a:solidFill>
                <a:latin typeface="Lucida Console"/>
                <a:cs typeface="Lucida Console"/>
              </a:rPr>
              <a:t>: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~&gt;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0544" y="5434685"/>
            <a:ext cx="187642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tcsh</a:t>
            </a:r>
            <a:endParaRPr sz="2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echo</a:t>
            </a:r>
            <a:r>
              <a:rPr sz="2200" spc="-8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993300"/>
                </a:solidFill>
                <a:latin typeface="Lucida Console"/>
                <a:cs typeface="Lucida Console"/>
              </a:rPr>
              <a:t>$color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7939" y="6172606"/>
            <a:ext cx="2716530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color:</a:t>
            </a:r>
            <a:r>
              <a:rPr sz="2200" spc="-80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Undefined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6862" y="5434685"/>
            <a:ext cx="5192395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1530">
              <a:lnSpc>
                <a:spcPct val="100000"/>
              </a:lnSpc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#run </a:t>
            </a:r>
            <a:r>
              <a:rPr sz="2200" dirty="0">
                <a:solidFill>
                  <a:srgbClr val="3C833C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instance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3C833C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3C833C"/>
                </a:solidFill>
                <a:latin typeface="Lucida Console"/>
                <a:cs typeface="Lucida Console"/>
              </a:rPr>
              <a:t>tcsh</a:t>
            </a:r>
            <a:endParaRPr sz="2200">
              <a:latin typeface="Lucida Console"/>
              <a:cs typeface="Lucida Console"/>
            </a:endParaRPr>
          </a:p>
          <a:p>
            <a:pPr marL="81153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#display the value </a:t>
            </a:r>
            <a:r>
              <a:rPr sz="2200" spc="-5" dirty="0">
                <a:solidFill>
                  <a:srgbClr val="3C833C"/>
                </a:solidFill>
                <a:latin typeface="Calibri"/>
                <a:cs typeface="Calibri"/>
              </a:rPr>
              <a:t>of the </a:t>
            </a:r>
            <a:r>
              <a:rPr sz="2200" spc="-10" dirty="0">
                <a:solidFill>
                  <a:srgbClr val="3C833C"/>
                </a:solidFill>
                <a:latin typeface="Calibri"/>
                <a:cs typeface="Calibri"/>
              </a:rPr>
              <a:t>variable color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0000FF"/>
                </a:solidFill>
                <a:latin typeface="Lucida Console"/>
                <a:cs typeface="Lucida Console"/>
              </a:rPr>
              <a:t>variable.</a:t>
            </a:r>
            <a:endParaRPr sz="22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81960" y="590550"/>
            <a:ext cx="626046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Some </a:t>
            </a:r>
            <a:r>
              <a:rPr spc="-15" dirty="0"/>
              <a:t>Examples </a:t>
            </a:r>
            <a:r>
              <a:rPr spc="-5" dirty="0"/>
              <a:t>with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3449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D43CA"/>
                </a:solid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78382"/>
            <a:ext cx="11342370" cy="488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What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shell?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ts val="281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shell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15" dirty="0">
                <a:latin typeface="Calibri"/>
                <a:cs typeface="Calibri"/>
              </a:rPr>
              <a:t>program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acts as an </a:t>
            </a:r>
            <a:r>
              <a:rPr sz="2600" spc="-10" dirty="0">
                <a:solidFill>
                  <a:srgbClr val="C00000"/>
                </a:solidFill>
                <a:latin typeface="Calibri"/>
                <a:cs typeface="Calibri"/>
              </a:rPr>
              <a:t>interface </a:t>
            </a:r>
            <a:r>
              <a:rPr sz="2600" spc="-5" dirty="0">
                <a:latin typeface="Calibri"/>
                <a:cs typeface="Calibri"/>
              </a:rPr>
              <a:t>between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user </a:t>
            </a:r>
            <a:r>
              <a:rPr sz="2600" dirty="0">
                <a:latin typeface="Calibri"/>
                <a:cs typeface="Calibri"/>
              </a:rPr>
              <a:t>and the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operating</a:t>
            </a:r>
            <a:endParaRPr sz="2600" dirty="0">
              <a:latin typeface="Calibri"/>
              <a:cs typeface="Calibri"/>
            </a:endParaRPr>
          </a:p>
          <a:p>
            <a:pPr marL="756285">
              <a:lnSpc>
                <a:spcPts val="2810"/>
              </a:lnSpc>
            </a:pPr>
            <a:r>
              <a:rPr sz="2600" spc="-20" dirty="0">
                <a:latin typeface="Calibri"/>
                <a:cs typeface="Calibri"/>
              </a:rPr>
              <a:t>system.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Unix </a:t>
            </a:r>
            <a:r>
              <a:rPr sz="2600" spc="-5" dirty="0">
                <a:latin typeface="Calibri"/>
                <a:cs typeface="Calibri"/>
              </a:rPr>
              <a:t>shell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basically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C00000"/>
                </a:solidFill>
                <a:latin typeface="Calibri"/>
                <a:cs typeface="Calibri"/>
              </a:rPr>
              <a:t>command</a:t>
            </a:r>
            <a:r>
              <a:rPr sz="26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C00000"/>
                </a:solidFill>
                <a:latin typeface="Calibri"/>
                <a:cs typeface="Calibri"/>
              </a:rPr>
              <a:t>interpreter</a:t>
            </a:r>
            <a:r>
              <a:rPr sz="2600" spc="-3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756285" marR="225425" lvl="1" indent="-286385">
              <a:lnSpc>
                <a:spcPts val="25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interprets </a:t>
            </a:r>
            <a:r>
              <a:rPr sz="2600" spc="-5" dirty="0">
                <a:latin typeface="Calibri"/>
                <a:cs typeface="Calibri"/>
              </a:rPr>
              <a:t>commands 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either typed-in </a:t>
            </a:r>
            <a:r>
              <a:rPr sz="2600" spc="-15" dirty="0">
                <a:latin typeface="Calibri"/>
                <a:cs typeface="Calibri"/>
              </a:rPr>
              <a:t>(keyboard)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or </a:t>
            </a:r>
            <a:r>
              <a:rPr sz="2600" spc="-10" dirty="0">
                <a:highlight>
                  <a:srgbClr val="FFFF00"/>
                </a:highlight>
                <a:latin typeface="Calibri"/>
                <a:cs typeface="Calibri"/>
              </a:rPr>
              <a:t>read from </a:t>
            </a: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a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file  (</a:t>
            </a:r>
            <a:r>
              <a:rPr sz="2600" spc="-5" dirty="0">
                <a:solidFill>
                  <a:srgbClr val="C00000"/>
                </a:solidFill>
                <a:highlight>
                  <a:srgbClr val="FFFF00"/>
                </a:highlight>
                <a:latin typeface="Calibri"/>
                <a:cs typeface="Calibri"/>
              </a:rPr>
              <a:t>script-file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).</a:t>
            </a:r>
            <a:endParaRPr sz="26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shell can </a:t>
            </a:r>
            <a:r>
              <a:rPr sz="3000" dirty="0">
                <a:latin typeface="Calibri"/>
                <a:cs typeface="Calibri"/>
              </a:rPr>
              <a:t>run in </a:t>
            </a:r>
            <a:r>
              <a:rPr sz="3000" spc="-10" dirty="0">
                <a:latin typeface="Calibri"/>
                <a:cs typeface="Calibri"/>
              </a:rPr>
              <a:t>two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modes:</a:t>
            </a: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interactive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r>
              <a:rPr sz="2600" spc="-5" dirty="0">
                <a:latin typeface="Calibri"/>
                <a:cs typeface="Calibri"/>
              </a:rPr>
              <a:t>: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shell that waits </a:t>
            </a:r>
            <a:r>
              <a:rPr sz="2600" spc="-20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user </a:t>
            </a:r>
            <a:r>
              <a:rPr sz="2600" dirty="0">
                <a:latin typeface="Calibri"/>
                <a:cs typeface="Calibri"/>
              </a:rPr>
              <a:t>input </a:t>
            </a:r>
            <a:r>
              <a:rPr sz="2600" spc="-10" dirty="0">
                <a:latin typeface="Calibri"/>
                <a:cs typeface="Calibri"/>
              </a:rPr>
              <a:t>through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command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line.</a:t>
            </a:r>
          </a:p>
          <a:p>
            <a:pPr marL="1155700" lvl="2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login shell</a:t>
            </a:r>
            <a:r>
              <a:rPr sz="2200" spc="-5" dirty="0">
                <a:latin typeface="Calibri"/>
                <a:cs typeface="Calibri"/>
              </a:rPr>
              <a:t>: the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shell </a:t>
            </a:r>
            <a:r>
              <a:rPr sz="2200" spc="-15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runs as </a:t>
            </a:r>
            <a:r>
              <a:rPr sz="2200" spc="-15" dirty="0">
                <a:latin typeface="Calibri"/>
                <a:cs typeface="Calibri"/>
              </a:rPr>
              <a:t>you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login.</a:t>
            </a:r>
            <a:endParaRPr sz="2200" dirty="0">
              <a:latin typeface="Calibri"/>
              <a:cs typeface="Calibri"/>
            </a:endParaRPr>
          </a:p>
          <a:p>
            <a:pPr marL="1155700" lvl="2" indent="-228600">
              <a:lnSpc>
                <a:spcPts val="263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non-login shell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spc="-10" dirty="0">
                <a:latin typeface="Calibri"/>
                <a:cs typeface="Calibri"/>
              </a:rPr>
              <a:t>the shell </a:t>
            </a:r>
            <a:r>
              <a:rPr sz="2200" spc="-15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45" dirty="0">
                <a:latin typeface="Calibri"/>
                <a:cs typeface="Calibri"/>
              </a:rPr>
              <a:t>user,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script-file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program executes </a:t>
            </a:r>
            <a:r>
              <a:rPr sz="2200" spc="-15" dirty="0">
                <a:latin typeface="Calibri"/>
                <a:cs typeface="Calibri"/>
              </a:rPr>
              <a:t>after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login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ts val="28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non-interactive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r>
              <a:rPr sz="2600" spc="-5" dirty="0">
                <a:latin typeface="Calibri"/>
                <a:cs typeface="Calibri"/>
              </a:rPr>
              <a:t>: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shell that </a:t>
            </a:r>
            <a:r>
              <a:rPr sz="2600" spc="-20" dirty="0">
                <a:latin typeface="Calibri"/>
                <a:cs typeface="Calibri"/>
              </a:rPr>
              <a:t>executes </a:t>
            </a:r>
            <a:r>
              <a:rPr sz="2600" spc="-5" dirty="0">
                <a:latin typeface="Calibri"/>
                <a:cs typeface="Calibri"/>
              </a:rPr>
              <a:t>shell scripts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does not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wait</a:t>
            </a:r>
            <a:endParaRPr sz="2600" dirty="0">
              <a:latin typeface="Calibri"/>
              <a:cs typeface="Calibri"/>
            </a:endParaRPr>
          </a:p>
          <a:p>
            <a:pPr marL="756285">
              <a:lnSpc>
                <a:spcPts val="2810"/>
              </a:lnSpc>
            </a:pP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user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input.</a:t>
            </a:r>
          </a:p>
          <a:p>
            <a:pPr marL="1155700" lvl="2" indent="-2286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non-interactive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shell </a:t>
            </a:r>
            <a:r>
              <a:rPr sz="2200" spc="-5" dirty="0">
                <a:latin typeface="Calibri"/>
                <a:cs typeface="Calibri"/>
              </a:rPr>
              <a:t>is, in </a:t>
            </a:r>
            <a:r>
              <a:rPr sz="2200" spc="-15" dirty="0">
                <a:latin typeface="Calibri"/>
                <a:cs typeface="Calibri"/>
              </a:rPr>
              <a:t>general,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non-login</a:t>
            </a:r>
            <a:r>
              <a:rPr sz="2200" spc="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shell.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27167" y="590550"/>
            <a:ext cx="2170430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UNIX</a:t>
            </a:r>
            <a:r>
              <a:rPr spc="-75" dirty="0"/>
              <a:t> </a:t>
            </a:r>
            <a:r>
              <a:rPr spc="-10" dirty="0"/>
              <a:t>Shell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0366" y="6465214"/>
            <a:ext cx="193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66265"/>
            <a:ext cx="2810510" cy="939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Lucida Console"/>
                <a:cs typeface="Lucida Console"/>
              </a:rPr>
              <a:t>list=“./tmp/"</a:t>
            </a:r>
            <a:endParaRPr sz="2800" dirty="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0000"/>
                </a:solidFill>
                <a:latin typeface="Lucida Console"/>
                <a:cs typeface="Lucida Console"/>
              </a:rPr>
              <a:t>ls </a:t>
            </a:r>
            <a:r>
              <a:rPr sz="2800" dirty="0">
                <a:solidFill>
                  <a:srgbClr val="FF0000"/>
                </a:solidFill>
                <a:latin typeface="Lucida Console"/>
                <a:cs typeface="Lucida Console"/>
              </a:rPr>
              <a:t>-l</a:t>
            </a:r>
            <a:r>
              <a:rPr sz="2800" spc="-75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Lucida Console"/>
                <a:cs typeface="Lucida Console"/>
              </a:rPr>
              <a:t>$list</a:t>
            </a:r>
            <a:endParaRPr sz="2800" dirty="0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4490" y="2883693"/>
          <a:ext cx="10579983" cy="2141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4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5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1986">
                <a:tc>
                  <a:txBody>
                    <a:bodyPr/>
                    <a:lstStyle/>
                    <a:p>
                      <a:pPr marR="85725" algn="ctr">
                        <a:lnSpc>
                          <a:spcPts val="2375"/>
                        </a:lnSpc>
                      </a:pPr>
                      <a:r>
                        <a:rPr sz="2400" dirty="0">
                          <a:latin typeface="Lucida Console"/>
                          <a:cs typeface="Lucida Console"/>
                        </a:rPr>
                        <a:t>total</a:t>
                      </a:r>
                      <a:r>
                        <a:rPr sz="2400" spc="-8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2400" spc="5" dirty="0">
                          <a:latin typeface="Lucida Console"/>
                          <a:cs typeface="Lucida Console"/>
                        </a:rPr>
                        <a:t>33</a:t>
                      </a:r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gridSpan="8">
                  <a:txBody>
                    <a:bodyPr/>
                    <a:lstStyle/>
                    <a:p>
                      <a:endParaRPr sz="2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3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-rw-r--r--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1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boufama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1002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10240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Jan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30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12:35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CurrencyFormatDemo.class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381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678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-rw-r--r--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1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boufama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1002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1231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Jul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2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2013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CurrencyFormatDemo.java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04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-rw-r--r--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dirty="0">
                          <a:latin typeface="Lucida Console"/>
                          <a:cs typeface="Lucida Console"/>
                        </a:rPr>
                        <a:t>1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boufama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1002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20480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Jan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30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12:37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-10" dirty="0">
                          <a:latin typeface="Lucida Console"/>
                          <a:cs typeface="Lucida Console"/>
                        </a:rPr>
                        <a:t>my.tar</a:t>
                      </a:r>
                      <a:endParaRPr sz="2000">
                        <a:latin typeface="Lucida Console"/>
                        <a:cs typeface="Lucida Console"/>
                      </a:endParaRPr>
                    </a:p>
                  </a:txBody>
                  <a:tcPr marL="0" marR="0" marT="18542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15489" y="590550"/>
            <a:ext cx="819213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993300"/>
                </a:solidFill>
              </a:rPr>
              <a:t>Simple </a:t>
            </a:r>
            <a:r>
              <a:rPr spc="-5" dirty="0">
                <a:solidFill>
                  <a:srgbClr val="993300"/>
                </a:solidFill>
              </a:rPr>
              <a:t>Bash </a:t>
            </a:r>
            <a:r>
              <a:rPr spc="-35" dirty="0">
                <a:solidFill>
                  <a:srgbClr val="993300"/>
                </a:solidFill>
              </a:rPr>
              <a:t>Variable </a:t>
            </a:r>
            <a:r>
              <a:rPr spc="-10" dirty="0">
                <a:solidFill>
                  <a:srgbClr val="993300"/>
                </a:solidFill>
              </a:rPr>
              <a:t>Assignment</a:t>
            </a:r>
            <a:r>
              <a:rPr spc="65" dirty="0">
                <a:solidFill>
                  <a:srgbClr val="993300"/>
                </a:solidFill>
              </a:rPr>
              <a:t> </a:t>
            </a:r>
            <a:r>
              <a:rPr spc="-10" dirty="0">
                <a:solidFill>
                  <a:srgbClr val="993300"/>
                </a:solidFill>
              </a:rPr>
              <a:t>Usage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7780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r>
              <a:rPr sz="20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1233150" cy="46269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There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types of </a:t>
            </a:r>
            <a:r>
              <a:rPr sz="3200" spc="-5" dirty="0">
                <a:latin typeface="Calibri"/>
                <a:cs typeface="Calibri"/>
              </a:rPr>
              <a:t>shell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commands: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993300"/>
                </a:solidFill>
                <a:latin typeface="Calibri"/>
                <a:cs typeface="Calibri"/>
              </a:rPr>
              <a:t>Internal </a:t>
            </a:r>
            <a:r>
              <a:rPr sz="3200" spc="-5" dirty="0">
                <a:solidFill>
                  <a:srgbClr val="993300"/>
                </a:solidFill>
                <a:latin typeface="Calibri"/>
                <a:cs typeface="Calibri"/>
              </a:rPr>
              <a:t>(Built-in)</a:t>
            </a:r>
            <a:r>
              <a:rPr sz="3200" spc="5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Calibri"/>
                <a:cs typeface="Calibri"/>
              </a:rPr>
              <a:t>Commands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command that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implemented internally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by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the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shell </a:t>
            </a:r>
            <a:r>
              <a:rPr sz="2800" spc="-30" dirty="0">
                <a:highlight>
                  <a:srgbClr val="FFFF00"/>
                </a:highlight>
                <a:latin typeface="Calibri"/>
                <a:cs typeface="Calibri"/>
              </a:rPr>
              <a:t>itself</a:t>
            </a:r>
            <a:r>
              <a:rPr sz="2800" spc="-30" dirty="0">
                <a:latin typeface="Calibri"/>
                <a:cs typeface="Calibri"/>
              </a:rPr>
              <a:t>, </a:t>
            </a:r>
            <a:r>
              <a:rPr sz="2800" spc="-20" dirty="0">
                <a:latin typeface="Calibri"/>
                <a:cs typeface="Calibri"/>
              </a:rPr>
              <a:t>rather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endParaRPr sz="2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executable program </a:t>
            </a:r>
            <a:r>
              <a:rPr sz="2800" spc="-10" dirty="0">
                <a:latin typeface="Calibri"/>
                <a:cs typeface="Calibri"/>
              </a:rPr>
              <a:t>somewhere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  <a:p>
            <a:pPr marL="756285" marR="29781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Running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spc="-10" dirty="0">
                <a:solidFill>
                  <a:srgbClr val="993300"/>
                </a:solidFill>
                <a:latin typeface="Calibri"/>
                <a:cs typeface="Calibri"/>
              </a:rPr>
              <a:t>does not </a:t>
            </a:r>
            <a:r>
              <a:rPr sz="2800" spc="-20" dirty="0">
                <a:solidFill>
                  <a:srgbClr val="993300"/>
                </a:solidFill>
                <a:latin typeface="Calibri"/>
                <a:cs typeface="Calibri"/>
              </a:rPr>
              <a:t>require </a:t>
            </a:r>
            <a:r>
              <a:rPr sz="2800" spc="-10" dirty="0">
                <a:solidFill>
                  <a:srgbClr val="993300"/>
                </a:solidFill>
                <a:latin typeface="Calibri"/>
                <a:cs typeface="Calibri"/>
              </a:rPr>
              <a:t>searching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993300"/>
                </a:solidFill>
                <a:latin typeface="Calibri"/>
                <a:cs typeface="Calibri"/>
              </a:rPr>
              <a:t>External</a:t>
            </a:r>
            <a:r>
              <a:rPr sz="3200" spc="-75" dirty="0">
                <a:solidFill>
                  <a:srgbClr val="9933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Calibri"/>
                <a:cs typeface="Calibri"/>
              </a:rPr>
              <a:t>Commands: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code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25" dirty="0">
                <a:latin typeface="Calibri"/>
                <a:cs typeface="Calibri"/>
              </a:rPr>
              <a:t>executed </a:t>
            </a:r>
            <a:r>
              <a:rPr sz="2800" spc="-15" dirty="0">
                <a:highlight>
                  <a:srgbClr val="FFFF00"/>
                </a:highlight>
                <a:latin typeface="Calibri"/>
                <a:cs typeface="Calibri"/>
              </a:rPr>
              <a:t>resides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in a </a:t>
            </a:r>
            <a:r>
              <a:rPr sz="2800" spc="-20" dirty="0">
                <a:highlight>
                  <a:srgbClr val="FFFF00"/>
                </a:highlight>
                <a:latin typeface="Calibri"/>
                <a:cs typeface="Calibri"/>
              </a:rPr>
              <a:t>separate </a:t>
            </a:r>
            <a:r>
              <a:rPr sz="2800" spc="-5" dirty="0">
                <a:highlight>
                  <a:srgbClr val="FFFF00"/>
                </a:highlight>
                <a:latin typeface="Calibri"/>
                <a:cs typeface="Calibri"/>
              </a:rPr>
              <a:t>binary</a:t>
            </a:r>
            <a:r>
              <a:rPr sz="2800" spc="20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Calibri"/>
                <a:cs typeface="Calibri"/>
              </a:rPr>
              <a:t>file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Running these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spc="-15" dirty="0">
                <a:solidFill>
                  <a:srgbClr val="993300"/>
                </a:solidFill>
                <a:latin typeface="Calibri"/>
                <a:cs typeface="Calibri"/>
              </a:rPr>
              <a:t>requires </a:t>
            </a:r>
            <a:r>
              <a:rPr sz="2800" spc="-10" dirty="0">
                <a:solidFill>
                  <a:srgbClr val="993300"/>
                </a:solidFill>
                <a:latin typeface="Calibri"/>
                <a:cs typeface="Calibri"/>
              </a:rPr>
              <a:t>searching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5735" y="590550"/>
            <a:ext cx="527304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Types </a:t>
            </a:r>
            <a:r>
              <a:rPr spc="-5" dirty="0"/>
              <a:t>of Shell</a:t>
            </a:r>
            <a:r>
              <a:rPr spc="-25" dirty="0"/>
              <a:t> </a:t>
            </a:r>
            <a:r>
              <a:rPr spc="-10" dirty="0"/>
              <a:t>Commands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7780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r>
              <a:rPr sz="20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78382"/>
            <a:ext cx="10266680" cy="497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external </a:t>
            </a:r>
            <a:r>
              <a:rPr sz="3000" spc="-5" dirty="0">
                <a:latin typeface="Calibri"/>
                <a:cs typeface="Calibri"/>
              </a:rPr>
              <a:t>command,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shell </a:t>
            </a:r>
            <a:r>
              <a:rPr sz="3000" spc="-10" dirty="0">
                <a:latin typeface="Calibri"/>
                <a:cs typeface="Calibri"/>
              </a:rPr>
              <a:t>searches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its </a:t>
            </a:r>
            <a:r>
              <a:rPr sz="3000" spc="-5" dirty="0">
                <a:latin typeface="Calibri"/>
                <a:cs typeface="Calibri"/>
              </a:rPr>
              <a:t>file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</a:p>
          <a:p>
            <a:pPr marL="355600">
              <a:lnSpc>
                <a:spcPts val="3240"/>
              </a:lnSpc>
            </a:pPr>
            <a:r>
              <a:rPr sz="3000" spc="-10" dirty="0">
                <a:latin typeface="Calibri"/>
                <a:cs typeface="Calibri"/>
              </a:rPr>
              <a:t>directories </a:t>
            </a:r>
            <a:r>
              <a:rPr sz="3000" dirty="0">
                <a:latin typeface="Calibri"/>
                <a:cs typeface="Calibri"/>
              </a:rPr>
              <a:t>whose </a:t>
            </a:r>
            <a:r>
              <a:rPr sz="3000" spc="-5" dirty="0">
                <a:latin typeface="Calibri"/>
                <a:cs typeface="Calibri"/>
              </a:rPr>
              <a:t>names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20" dirty="0">
                <a:latin typeface="Calibri"/>
                <a:cs typeface="Calibri"/>
              </a:rPr>
              <a:t>stored </a:t>
            </a:r>
            <a:r>
              <a:rPr sz="3000" spc="-10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variable </a:t>
            </a:r>
            <a:r>
              <a:rPr sz="3000" spc="-5" dirty="0">
                <a:latin typeface="Calibri"/>
                <a:cs typeface="Calibri"/>
              </a:rPr>
              <a:t>called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993300"/>
                </a:solidFill>
                <a:latin typeface="Lucida Console"/>
                <a:cs typeface="Lucida Console"/>
              </a:rPr>
              <a:t>PATH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How </a:t>
            </a:r>
            <a:r>
              <a:rPr sz="3000" spc="-10" dirty="0">
                <a:latin typeface="Calibri"/>
                <a:cs typeface="Calibri"/>
              </a:rPr>
              <a:t>to define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shell </a:t>
            </a:r>
            <a:r>
              <a:rPr sz="3000" spc="-10" dirty="0">
                <a:latin typeface="Calibri"/>
                <a:cs typeface="Calibri"/>
              </a:rPr>
              <a:t>variable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95" dirty="0">
                <a:latin typeface="Calibri"/>
                <a:cs typeface="Calibri"/>
              </a:rPr>
              <a:t>PATH?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Example: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9933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PATH</a:t>
            </a:r>
            <a:r>
              <a:rPr sz="2600" spc="-5" dirty="0">
                <a:solidFill>
                  <a:srgbClr val="993300"/>
                </a:solidFill>
                <a:latin typeface="Lucida Console"/>
                <a:cs typeface="Lucida Console"/>
              </a:rPr>
              <a:t>=./:/usr/bin:~/bin</a:t>
            </a:r>
            <a:endParaRPr sz="2600" dirty="0">
              <a:latin typeface="Lucida Console"/>
              <a:cs typeface="Lucida Console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1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make </a:t>
            </a:r>
            <a:r>
              <a:rPr sz="2600" spc="-5" dirty="0">
                <a:latin typeface="Calibri"/>
                <a:cs typeface="Calibri"/>
              </a:rPr>
              <a:t>changes permanent, </a:t>
            </a:r>
            <a:r>
              <a:rPr sz="2600" dirty="0">
                <a:latin typeface="Calibri"/>
                <a:cs typeface="Calibri"/>
              </a:rPr>
              <a:t>Use: </a:t>
            </a:r>
            <a:r>
              <a:rPr sz="2600" dirty="0">
                <a:solidFill>
                  <a:srgbClr val="FF0000"/>
                </a:solidFill>
                <a:latin typeface="Lucida Console"/>
                <a:cs typeface="Lucida Console"/>
              </a:rPr>
              <a:t>export</a:t>
            </a:r>
            <a:r>
              <a:rPr sz="2600" spc="-35" dirty="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FF0000"/>
                </a:solidFill>
                <a:latin typeface="Lucida Console"/>
                <a:cs typeface="Lucida Console"/>
              </a:rPr>
              <a:t>PATH</a:t>
            </a:r>
            <a:endParaRPr sz="2600" dirty="0">
              <a:latin typeface="Lucida Console"/>
              <a:cs typeface="Lucida Console"/>
            </a:endParaRPr>
          </a:p>
          <a:p>
            <a:pPr marL="756285" lvl="1" indent="-286385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65" dirty="0">
                <a:latin typeface="Calibri"/>
                <a:cs typeface="Calibri"/>
              </a:rPr>
              <a:t>You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dirty="0">
                <a:latin typeface="Calibri"/>
                <a:cs typeface="Calibri"/>
              </a:rPr>
              <a:t>time: </a:t>
            </a:r>
            <a:r>
              <a:rPr sz="2600" dirty="0">
                <a:solidFill>
                  <a:srgbClr val="993300"/>
                </a:solidFill>
                <a:latin typeface="Lucida Console"/>
                <a:cs typeface="Lucida Console"/>
              </a:rPr>
              <a:t>export</a:t>
            </a:r>
            <a:r>
              <a:rPr sz="2600" spc="-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600" spc="-5" dirty="0">
                <a:solidFill>
                  <a:srgbClr val="9933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PATH=./:/usr/bin:/bin</a:t>
            </a:r>
            <a:endParaRPr sz="2600" dirty="0">
              <a:highlight>
                <a:srgbClr val="FFFF00"/>
              </a:highlight>
              <a:latin typeface="Lucida Console"/>
              <a:cs typeface="Lucida Console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000" spc="-5" dirty="0">
                <a:latin typeface="Calibri"/>
                <a:cs typeface="Calibri"/>
              </a:rPr>
              <a:t>In the above example, t</a:t>
            </a:r>
            <a:r>
              <a:rPr sz="3000" spc="-5" dirty="0">
                <a:latin typeface="Calibri"/>
                <a:cs typeface="Calibri"/>
              </a:rPr>
              <a:t>he shell looks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command </a:t>
            </a:r>
            <a:r>
              <a:rPr sz="3000" spc="-10" dirty="0">
                <a:latin typeface="Calibri"/>
                <a:cs typeface="Calibri"/>
              </a:rPr>
              <a:t>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5" dirty="0">
                <a:latin typeface="Calibri"/>
                <a:cs typeface="Calibri"/>
              </a:rPr>
              <a:t>order,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current </a:t>
            </a:r>
            <a:r>
              <a:rPr sz="2600" spc="-25" dirty="0">
                <a:latin typeface="Calibri"/>
                <a:cs typeface="Calibri"/>
              </a:rPr>
              <a:t>directory,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93300"/>
                </a:solidFill>
                <a:latin typeface="Lucida Console"/>
                <a:cs typeface="Lucida Console"/>
              </a:rPr>
              <a:t>./</a:t>
            </a:r>
            <a:r>
              <a:rPr sz="2600" dirty="0">
                <a:latin typeface="Calibri"/>
                <a:cs typeface="Calibri"/>
              </a:rPr>
              <a:t>,</a:t>
            </a: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directory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993300"/>
                </a:solidFill>
                <a:latin typeface="Lucida Console"/>
                <a:cs typeface="Lucida Console"/>
              </a:rPr>
              <a:t>/usr/bin/</a:t>
            </a:r>
            <a:endParaRPr sz="2600" dirty="0">
              <a:latin typeface="Lucida Console"/>
              <a:cs typeface="Lucida Console"/>
            </a:endParaRPr>
          </a:p>
          <a:p>
            <a:pPr marL="756285" lvl="1" indent="-286385">
              <a:lnSpc>
                <a:spcPts val="3115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directory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993300"/>
                </a:solidFill>
                <a:latin typeface="Lucida Console"/>
                <a:cs typeface="Lucida Console"/>
              </a:rPr>
              <a:t>~/bin/</a:t>
            </a:r>
            <a:endParaRPr sz="2600" dirty="0">
              <a:latin typeface="Lucida Console"/>
              <a:cs typeface="Lucida Console"/>
            </a:endParaRPr>
          </a:p>
          <a:p>
            <a:pPr marL="355600" indent="-342900">
              <a:lnSpc>
                <a:spcPts val="35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Adding </a:t>
            </a:r>
            <a:r>
              <a:rPr sz="3000" spc="-10" dirty="0">
                <a:latin typeface="Calibri"/>
                <a:cs typeface="Calibri"/>
              </a:rPr>
              <a:t>more directories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existing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993300"/>
                </a:solidFill>
                <a:latin typeface="Lucida Console"/>
                <a:cs typeface="Lucida Console"/>
              </a:rPr>
              <a:t>PATH</a:t>
            </a:r>
            <a:r>
              <a:rPr sz="3000" dirty="0">
                <a:latin typeface="Calibri"/>
                <a:cs typeface="Calibri"/>
              </a:rPr>
              <a:t>:</a:t>
            </a: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solidFill>
                  <a:srgbClr val="993300"/>
                </a:solidFill>
                <a:latin typeface="Lucida Console"/>
                <a:cs typeface="Lucida Console"/>
              </a:rPr>
              <a:t>PATH=$PATH:./:/usr/bin:/bin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5044" y="590550"/>
            <a:ext cx="415480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External</a:t>
            </a:r>
            <a:r>
              <a:rPr spc="-55" dirty="0"/>
              <a:t> </a:t>
            </a:r>
            <a:r>
              <a:rPr spc="-10" dirty="0"/>
              <a:t>Commands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7780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r>
              <a:rPr sz="20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0941050" cy="480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Use 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30" dirty="0">
                <a:latin typeface="Calibri"/>
                <a:cs typeface="Calibri"/>
              </a:rPr>
              <a:t>PATH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80" dirty="0">
                <a:latin typeface="Calibri"/>
                <a:cs typeface="Calibri"/>
              </a:rPr>
              <a:t>You </a:t>
            </a:r>
            <a:r>
              <a:rPr sz="3200" spc="-5" dirty="0">
                <a:latin typeface="Calibri"/>
                <a:cs typeface="Calibri"/>
              </a:rPr>
              <a:t>can view </a:t>
            </a:r>
            <a:r>
              <a:rPr sz="3200" spc="-15" dirty="0">
                <a:latin typeface="Calibri"/>
                <a:cs typeface="Calibri"/>
              </a:rPr>
              <a:t>your </a:t>
            </a:r>
            <a:r>
              <a:rPr sz="3200" spc="-10" dirty="0">
                <a:latin typeface="Calibri"/>
                <a:cs typeface="Calibri"/>
              </a:rPr>
              <a:t>path: </a:t>
            </a:r>
            <a:r>
              <a:rPr sz="3200" dirty="0">
                <a:solidFill>
                  <a:srgbClr val="9933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echo</a:t>
            </a:r>
            <a:r>
              <a:rPr sz="3200" spc="7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993300"/>
                </a:solidFill>
                <a:latin typeface="Lucida Console"/>
                <a:cs typeface="Lucida Console"/>
              </a:rPr>
              <a:t>$PATH</a:t>
            </a:r>
            <a:endParaRPr sz="3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993300"/>
                </a:solidFill>
                <a:latin typeface="Lucida Console"/>
                <a:cs typeface="Lucida Console"/>
              </a:rPr>
              <a:t>which</a:t>
            </a:r>
            <a:r>
              <a:rPr sz="3200" spc="-123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3200" spc="-20" dirty="0">
                <a:latin typeface="Calibri"/>
                <a:cs typeface="Calibri"/>
              </a:rPr>
              <a:t>followed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993300"/>
                </a:solidFill>
                <a:latin typeface="Lucida Console"/>
                <a:cs typeface="Lucida Console"/>
              </a:rPr>
              <a:t>command-name</a:t>
            </a:r>
            <a:r>
              <a:rPr sz="3200" spc="-124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3200" spc="-5" dirty="0">
                <a:latin typeface="Calibri"/>
                <a:cs typeface="Calibri"/>
              </a:rPr>
              <a:t>allows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you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find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spc="-10" dirty="0">
                <a:latin typeface="Calibri"/>
                <a:cs typeface="Calibri"/>
              </a:rPr>
              <a:t>location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command.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Examples: </a:t>
            </a:r>
            <a:r>
              <a:rPr sz="3200" dirty="0">
                <a:solidFill>
                  <a:srgbClr val="9933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which</a:t>
            </a:r>
            <a:r>
              <a:rPr sz="3200" dirty="0">
                <a:solidFill>
                  <a:srgbClr val="993300"/>
                </a:solidFill>
                <a:latin typeface="Lucida Console"/>
                <a:cs typeface="Lucida Console"/>
              </a:rPr>
              <a:t> echo, which</a:t>
            </a:r>
            <a:r>
              <a:rPr sz="3200" spc="-13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3200" dirty="0">
                <a:solidFill>
                  <a:srgbClr val="993300"/>
                </a:solidFill>
                <a:latin typeface="Lucida Console"/>
                <a:cs typeface="Lucida Console"/>
              </a:rPr>
              <a:t>emacs</a:t>
            </a:r>
            <a:endParaRPr sz="3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Remark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Note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PATH</a:t>
            </a:r>
            <a:r>
              <a:rPr sz="2800" spc="-1019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shell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startup</a:t>
            </a:r>
            <a:r>
              <a:rPr sz="2800" spc="-994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latin typeface="Calibri"/>
                <a:cs typeface="Calibri"/>
              </a:rPr>
              <a:t>file,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Example: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~/.cshrc</a:t>
            </a:r>
            <a:r>
              <a:rPr sz="2800" spc="-10" dirty="0">
                <a:latin typeface="Calibri"/>
                <a:cs typeface="Calibri"/>
              </a:rPr>
              <a:t>, where </a:t>
            </a: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~/</a:t>
            </a:r>
            <a:r>
              <a:rPr sz="2800" spc="-819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current </a:t>
            </a:r>
            <a:r>
              <a:rPr sz="2800" spc="-10" dirty="0">
                <a:latin typeface="Calibri"/>
                <a:cs typeface="Calibri"/>
              </a:rPr>
              <a:t>user  </a:t>
            </a:r>
            <a:r>
              <a:rPr sz="2800" spc="-5" dirty="0">
                <a:latin typeface="Calibri"/>
                <a:cs typeface="Calibri"/>
              </a:rPr>
              <a:t>login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directory.</a:t>
            </a:r>
            <a:r>
              <a:rPr lang="en-US" sz="2800" spc="-30" dirty="0">
                <a:latin typeface="Calibri"/>
                <a:cs typeface="Calibri"/>
              </a:rPr>
              <a:t> (for </a:t>
            </a:r>
            <a:r>
              <a:rPr lang="en-US" sz="2800" spc="-30" dirty="0" err="1">
                <a:latin typeface="Calibri"/>
                <a:cs typeface="Calibri"/>
              </a:rPr>
              <a:t>csh</a:t>
            </a:r>
            <a:r>
              <a:rPr lang="en-US" sz="2800" spc="-30" dirty="0">
                <a:latin typeface="Calibri"/>
                <a:cs typeface="Calibri"/>
              </a:rPr>
              <a:t> shell only , startup order for bash in later slides)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5044" y="590550"/>
            <a:ext cx="4154804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External</a:t>
            </a:r>
            <a:r>
              <a:rPr spc="-55" dirty="0"/>
              <a:t> </a:t>
            </a:r>
            <a:r>
              <a:rPr spc="-10" dirty="0"/>
              <a:t>Commands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4128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Start-up</a:t>
            </a:r>
            <a:r>
              <a:rPr sz="20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1283315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15" dirty="0">
                <a:latin typeface="Calibri"/>
                <a:cs typeface="Calibri"/>
              </a:rPr>
              <a:t>environment </a:t>
            </a:r>
            <a:r>
              <a:rPr sz="3200" spc="-5" dirty="0">
                <a:latin typeface="Calibri"/>
                <a:cs typeface="Calibri"/>
              </a:rPr>
              <a:t>and shell variables </a:t>
            </a:r>
            <a:r>
              <a:rPr sz="3200" spc="-10" dirty="0">
                <a:latin typeface="Calibri"/>
                <a:cs typeface="Calibri"/>
              </a:rPr>
              <a:t>are initialized by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startup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files.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5" dirty="0">
                <a:latin typeface="Calibri"/>
                <a:cs typeface="Calibri"/>
              </a:rPr>
              <a:t>shells </a:t>
            </a:r>
            <a:r>
              <a:rPr sz="3200" spc="-10" dirty="0">
                <a:latin typeface="Calibri"/>
                <a:cs typeface="Calibri"/>
              </a:rPr>
              <a:t>read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startup</a:t>
            </a:r>
            <a:r>
              <a:rPr sz="3200" spc="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files.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Some </a:t>
            </a:r>
            <a:r>
              <a:rPr sz="3200" spc="-15" dirty="0">
                <a:solidFill>
                  <a:srgbClr val="0000FF"/>
                </a:solidFill>
                <a:highlight>
                  <a:srgbClr val="FFFF00"/>
                </a:highlight>
                <a:latin typeface="Calibri"/>
                <a:cs typeface="Calibri"/>
              </a:rPr>
              <a:t>startup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files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are </a:t>
            </a:r>
            <a:r>
              <a:rPr sz="3200" dirty="0">
                <a:highlight>
                  <a:srgbClr val="FFFF00"/>
                </a:highlight>
                <a:latin typeface="Calibri"/>
                <a:cs typeface="Calibri"/>
              </a:rPr>
              <a:t>in the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directory </a:t>
            </a:r>
            <a:r>
              <a:rPr sz="3200" dirty="0">
                <a:solidFill>
                  <a:srgbClr val="993300"/>
                </a:solidFill>
                <a:latin typeface="Lucida Console"/>
                <a:cs typeface="Lucida Console"/>
              </a:rPr>
              <a:t>/etc/</a:t>
            </a:r>
            <a:r>
              <a:rPr sz="3200" dirty="0">
                <a:latin typeface="Calibri"/>
                <a:cs typeface="Calibri"/>
              </a:rPr>
              <a:t>. </a:t>
            </a:r>
            <a:r>
              <a:rPr sz="3200" spc="-5" dirty="0">
                <a:latin typeface="Calibri"/>
                <a:cs typeface="Calibri"/>
              </a:rPr>
              <a:t>These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intended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30" dirty="0">
                <a:latin typeface="Calibri"/>
                <a:cs typeface="Calibri"/>
              </a:rPr>
              <a:t>for system </a:t>
            </a:r>
            <a:r>
              <a:rPr sz="3200" dirty="0">
                <a:latin typeface="Calibri"/>
                <a:cs typeface="Calibri"/>
              </a:rPr>
              <a:t>wide </a:t>
            </a:r>
            <a:r>
              <a:rPr sz="3200" spc="-10" dirty="0">
                <a:latin typeface="Calibri"/>
                <a:cs typeface="Calibri"/>
              </a:rPr>
              <a:t>initialization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environment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variables.</a:t>
            </a:r>
            <a:endParaRPr sz="3200" dirty="0">
              <a:latin typeface="Calibri"/>
              <a:cs typeface="Calibri"/>
            </a:endParaRPr>
          </a:p>
          <a:p>
            <a:pPr marL="355600" marR="255904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Calibri"/>
                <a:cs typeface="Calibri"/>
              </a:rPr>
              <a:t>You </a:t>
            </a:r>
            <a:r>
              <a:rPr sz="3200" spc="-5" dirty="0">
                <a:latin typeface="Calibri"/>
                <a:cs typeface="Calibri"/>
              </a:rPr>
              <a:t>can </a:t>
            </a:r>
            <a:r>
              <a:rPr sz="3200" spc="-20" dirty="0">
                <a:latin typeface="Calibri"/>
                <a:cs typeface="Calibri"/>
              </a:rPr>
              <a:t>customize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15" dirty="0">
                <a:latin typeface="Calibri"/>
                <a:cs typeface="Calibri"/>
              </a:rPr>
              <a:t>environment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shell variables </a:t>
            </a:r>
            <a:r>
              <a:rPr sz="3200" spc="-10" dirty="0">
                <a:latin typeface="Calibri"/>
                <a:cs typeface="Calibri"/>
              </a:rPr>
              <a:t>by  </a:t>
            </a:r>
            <a:r>
              <a:rPr sz="3200" dirty="0">
                <a:latin typeface="Calibri"/>
                <a:cs typeface="Calibri"/>
              </a:rPr>
              <a:t>assigning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10" dirty="0">
                <a:latin typeface="Calibri"/>
                <a:cs typeface="Calibri"/>
              </a:rPr>
              <a:t>values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these variables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dirty="0">
                <a:highlight>
                  <a:srgbClr val="FFFF00"/>
                </a:highlight>
                <a:latin typeface="Calibri"/>
                <a:cs typeface="Calibri"/>
              </a:rPr>
              <a:t>the </a:t>
            </a:r>
            <a:r>
              <a:rPr sz="3200" spc="-15" dirty="0">
                <a:solidFill>
                  <a:srgbClr val="0000FF"/>
                </a:solidFill>
                <a:highlight>
                  <a:srgbClr val="FFFF00"/>
                </a:highlight>
                <a:latin typeface="Calibri"/>
                <a:cs typeface="Calibri"/>
              </a:rPr>
              <a:t>startup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files </a:t>
            </a:r>
            <a:r>
              <a:rPr sz="3200" dirty="0">
                <a:highlight>
                  <a:srgbClr val="FFFF00"/>
                </a:highlight>
                <a:latin typeface="Calibri"/>
                <a:cs typeface="Calibri"/>
              </a:rPr>
              <a:t>in 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your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home</a:t>
            </a:r>
            <a:r>
              <a:rPr sz="3200" spc="-6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spc="-30" dirty="0">
                <a:highlight>
                  <a:srgbClr val="FFFF00"/>
                </a:highlight>
                <a:latin typeface="Calibri"/>
                <a:cs typeface="Calibri"/>
              </a:rPr>
              <a:t>directory</a:t>
            </a:r>
            <a:r>
              <a:rPr sz="3200" spc="-3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6588" y="590550"/>
            <a:ext cx="38322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Shell </a:t>
            </a:r>
            <a:r>
              <a:rPr spc="-10" dirty="0"/>
              <a:t>Start-up</a:t>
            </a:r>
            <a:r>
              <a:rPr spc="-95" dirty="0"/>
              <a:t> </a:t>
            </a:r>
            <a:r>
              <a:rPr spc="-5" dirty="0"/>
              <a:t>Files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4128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Start-up</a:t>
            </a:r>
            <a:r>
              <a:rPr sz="20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1383645" cy="444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Invoked </a:t>
            </a:r>
            <a:r>
              <a:rPr sz="3200" dirty="0">
                <a:latin typeface="Calibri"/>
                <a:cs typeface="Calibri"/>
              </a:rPr>
              <a:t>as a login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bash</a:t>
            </a:r>
            <a:r>
              <a:rPr sz="2800" spc="-91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15" dirty="0">
                <a:latin typeface="Calibri"/>
                <a:cs typeface="Calibri"/>
              </a:rPr>
              <a:t>attempts to read </a:t>
            </a:r>
            <a:r>
              <a:rPr sz="2800" spc="-20" dirty="0">
                <a:latin typeface="Calibri"/>
                <a:cs typeface="Calibri"/>
              </a:rPr>
              <a:t>several </a:t>
            </a:r>
            <a:r>
              <a:rPr sz="2800" spc="-15" dirty="0">
                <a:latin typeface="Calibri"/>
                <a:cs typeface="Calibri"/>
              </a:rPr>
              <a:t>initialization </a:t>
            </a:r>
            <a:r>
              <a:rPr sz="2800" spc="-10" dirty="0">
                <a:latin typeface="Calibri"/>
                <a:cs typeface="Calibri"/>
              </a:rPr>
              <a:t>files:</a:t>
            </a:r>
            <a:endParaRPr sz="28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First,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executes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Lucida Console"/>
                <a:cs typeface="Lucida Console"/>
              </a:rPr>
              <a:t>/etc/profile</a:t>
            </a:r>
            <a:endParaRPr sz="2400" dirty="0">
              <a:latin typeface="Lucida Console"/>
              <a:cs typeface="Lucida Console"/>
            </a:endParaRPr>
          </a:p>
          <a:p>
            <a:pPr marL="1155700" lvl="2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Then,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reads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executes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one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endParaRPr sz="2400" dirty="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/.bash_profile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dirty="0">
                <a:solidFill>
                  <a:srgbClr val="C00000"/>
                </a:solidFill>
                <a:latin typeface="Lucida Console"/>
                <a:cs typeface="Lucida Console"/>
              </a:rPr>
              <a:t>/.bash_login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Lucida Console"/>
                <a:cs typeface="Lucida Console"/>
              </a:rPr>
              <a:t>/.profile</a:t>
            </a:r>
            <a:endParaRPr sz="24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Invoked </a:t>
            </a:r>
            <a:r>
              <a:rPr sz="3200" dirty="0">
                <a:latin typeface="Calibri"/>
                <a:cs typeface="Calibri"/>
              </a:rPr>
              <a:t>as an </a:t>
            </a:r>
            <a:r>
              <a:rPr sz="3200" spc="-15" dirty="0">
                <a:latin typeface="Calibri"/>
                <a:cs typeface="Calibri"/>
              </a:rPr>
              <a:t>interactive </a:t>
            </a:r>
            <a:r>
              <a:rPr sz="3200" dirty="0">
                <a:latin typeface="Calibri"/>
                <a:cs typeface="Calibri"/>
              </a:rPr>
              <a:t>non-login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bash</a:t>
            </a:r>
            <a:r>
              <a:rPr sz="2800" spc="-9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latin typeface="Calibri"/>
                <a:cs typeface="Calibri"/>
              </a:rPr>
              <a:t>reads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/.bashrc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Invoked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15" dirty="0">
                <a:latin typeface="Calibri"/>
                <a:cs typeface="Calibri"/>
              </a:rPr>
              <a:t>non-interactive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When a </a:t>
            </a:r>
            <a:r>
              <a:rPr sz="2800" spc="-15" dirty="0">
                <a:latin typeface="Calibri"/>
                <a:cs typeface="Calibri"/>
              </a:rPr>
              <a:t>non-interactive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bash</a:t>
            </a:r>
            <a:r>
              <a:rPr sz="2800" spc="-869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started,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reads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10" dirty="0">
                <a:latin typeface="Calibri"/>
                <a:cs typeface="Calibri"/>
              </a:rPr>
              <a:t>commands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252" y="5802274"/>
            <a:ext cx="67779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file named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$BASH_ENV</a:t>
            </a:r>
            <a:r>
              <a:rPr sz="2800" spc="-10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1965" y="5802274"/>
            <a:ext cx="148336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9038" y="590550"/>
            <a:ext cx="78073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Bourne </a:t>
            </a:r>
            <a:r>
              <a:rPr spc="-15" dirty="0"/>
              <a:t>Again </a:t>
            </a:r>
            <a:r>
              <a:rPr spc="-5" dirty="0"/>
              <a:t>shell (bash) </a:t>
            </a:r>
            <a:r>
              <a:rPr spc="-15" dirty="0"/>
              <a:t>startup</a:t>
            </a:r>
            <a:r>
              <a:rPr spc="-60" dirty="0"/>
              <a:t> </a:t>
            </a:r>
            <a:r>
              <a:rPr spc="-10" dirty="0"/>
              <a:t>files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4128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Start-up</a:t>
            </a:r>
            <a:r>
              <a:rPr sz="20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1251565" cy="304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Whenever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invoked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csh</a:t>
            </a:r>
            <a:r>
              <a:rPr sz="2800" spc="-81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invoked,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5" dirty="0">
                <a:latin typeface="Calibri"/>
                <a:cs typeface="Calibri"/>
              </a:rPr>
              <a:t>first executes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5" dirty="0">
                <a:latin typeface="Calibri"/>
                <a:cs typeface="Calibri"/>
              </a:rPr>
              <a:t>system-wide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startup </a:t>
            </a:r>
            <a:r>
              <a:rPr sz="2800" spc="-10" dirty="0">
                <a:latin typeface="Calibri"/>
                <a:cs typeface="Calibri"/>
              </a:rPr>
              <a:t>file, usually </a:t>
            </a:r>
            <a:r>
              <a:rPr sz="2800" spc="-15" dirty="0">
                <a:latin typeface="Calibri"/>
                <a:cs typeface="Calibri"/>
              </a:rPr>
              <a:t>located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/etc/csh.cshrc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Then,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csh</a:t>
            </a:r>
            <a:r>
              <a:rPr sz="2800" spc="-84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latin typeface="Calibri"/>
                <a:cs typeface="Calibri"/>
              </a:rPr>
              <a:t>reads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script named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/.cshrc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Invoked </a:t>
            </a:r>
            <a:r>
              <a:rPr sz="3200" dirty="0">
                <a:latin typeface="Calibri"/>
                <a:cs typeface="Calibri"/>
              </a:rPr>
              <a:t>as a login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In addition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above </a:t>
            </a:r>
            <a:r>
              <a:rPr sz="2800" spc="-5" dirty="0">
                <a:latin typeface="Calibri"/>
                <a:cs typeface="Calibri"/>
              </a:rPr>
              <a:t>files,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csh</a:t>
            </a:r>
            <a:r>
              <a:rPr sz="2800" spc="-86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latin typeface="Calibri"/>
                <a:cs typeface="Calibri"/>
              </a:rPr>
              <a:t>reads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252" y="4399915"/>
            <a:ext cx="301942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/etc/csh.login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2003" y="4399915"/>
            <a:ext cx="21469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/.login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3120" y="4399915"/>
            <a:ext cx="266382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once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08323" y="590550"/>
            <a:ext cx="501078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 shell (csh) </a:t>
            </a:r>
            <a:r>
              <a:rPr spc="-15" dirty="0"/>
              <a:t>startup</a:t>
            </a:r>
            <a:r>
              <a:rPr spc="-80" dirty="0"/>
              <a:t> </a:t>
            </a:r>
            <a:r>
              <a:rPr spc="-10" dirty="0"/>
              <a:t>files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4128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Start-up</a:t>
            </a:r>
            <a:r>
              <a:rPr sz="20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0767060" cy="1942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Whenever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invoked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tcsh</a:t>
            </a:r>
            <a:r>
              <a:rPr sz="2800" spc="-83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5" dirty="0">
                <a:latin typeface="Calibri"/>
                <a:cs typeface="Calibri"/>
              </a:rPr>
              <a:t>invoked,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5" dirty="0">
                <a:latin typeface="Calibri"/>
                <a:cs typeface="Calibri"/>
              </a:rPr>
              <a:t>first executes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20" dirty="0">
                <a:latin typeface="Calibri"/>
                <a:cs typeface="Calibri"/>
              </a:rPr>
              <a:t>system-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wide </a:t>
            </a:r>
            <a:r>
              <a:rPr sz="2800" spc="-15" dirty="0">
                <a:latin typeface="Calibri"/>
                <a:cs typeface="Calibri"/>
              </a:rPr>
              <a:t>startup </a:t>
            </a:r>
            <a:r>
              <a:rPr sz="2800" spc="-10" dirty="0">
                <a:latin typeface="Calibri"/>
                <a:cs typeface="Calibri"/>
              </a:rPr>
              <a:t>file, usually </a:t>
            </a:r>
            <a:r>
              <a:rPr sz="2800" spc="-15" dirty="0">
                <a:latin typeface="Calibri"/>
                <a:cs typeface="Calibri"/>
              </a:rPr>
              <a:t>located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/etc/csh.cshrc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Then,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tcsh</a:t>
            </a:r>
            <a:r>
              <a:rPr sz="2800" spc="-79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latin typeface="Calibri"/>
                <a:cs typeface="Calibri"/>
              </a:rPr>
              <a:t>reads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script named </a:t>
            </a: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/.tcshrc</a:t>
            </a:r>
            <a:r>
              <a:rPr sz="2800" spc="-5" dirty="0">
                <a:latin typeface="Calibri"/>
                <a:cs typeface="Calibri"/>
              </a:rPr>
              <a:t>. If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7252" y="3302254"/>
            <a:ext cx="1732914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/.tcshrc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889" y="3302254"/>
            <a:ext cx="587819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not </a:t>
            </a:r>
            <a:r>
              <a:rPr sz="2800" spc="-20" dirty="0">
                <a:latin typeface="Calibri"/>
                <a:cs typeface="Calibri"/>
              </a:rPr>
              <a:t>found, </a:t>
            </a:r>
            <a:r>
              <a:rPr sz="2800" spc="-5" dirty="0">
                <a:latin typeface="Calibri"/>
                <a:cs typeface="Calibri"/>
              </a:rPr>
              <a:t>then it </a:t>
            </a:r>
            <a:r>
              <a:rPr sz="2800" spc="-20" dirty="0">
                <a:latin typeface="Calibri"/>
                <a:cs typeface="Calibri"/>
              </a:rPr>
              <a:t>executes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/.cshrc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822954"/>
            <a:ext cx="999617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Invoked </a:t>
            </a:r>
            <a:r>
              <a:rPr sz="3200" dirty="0">
                <a:latin typeface="Calibri"/>
                <a:cs typeface="Calibri"/>
              </a:rPr>
              <a:t>as a login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In addition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above </a:t>
            </a:r>
            <a:r>
              <a:rPr sz="2800" spc="-5" dirty="0">
                <a:latin typeface="Calibri"/>
                <a:cs typeface="Calibri"/>
              </a:rPr>
              <a:t>files,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tcsh</a:t>
            </a:r>
            <a:r>
              <a:rPr sz="2800" spc="-97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800" spc="-10" dirty="0">
                <a:latin typeface="Calibri"/>
                <a:cs typeface="Calibri"/>
              </a:rPr>
              <a:t>reads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the files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7252" y="4826634"/>
            <a:ext cx="301942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/etc/</a:t>
            </a: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c</a:t>
            </a:r>
            <a:r>
              <a:rPr sz="2800" spc="-15" dirty="0">
                <a:solidFill>
                  <a:srgbClr val="993300"/>
                </a:solidFill>
                <a:latin typeface="Lucida Console"/>
                <a:cs typeface="Lucida Console"/>
              </a:rPr>
              <a:t>s</a:t>
            </a: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h.l</a:t>
            </a:r>
            <a:r>
              <a:rPr sz="2800" dirty="0">
                <a:solidFill>
                  <a:srgbClr val="993300"/>
                </a:solidFill>
                <a:latin typeface="Lucida Console"/>
                <a:cs typeface="Lucida Console"/>
              </a:rPr>
              <a:t>o</a:t>
            </a:r>
            <a:r>
              <a:rPr sz="2800" spc="-5" dirty="0">
                <a:solidFill>
                  <a:srgbClr val="993300"/>
                </a:solidFill>
                <a:latin typeface="Lucida Console"/>
                <a:cs typeface="Lucida Console"/>
              </a:rPr>
              <a:t>gin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2003" y="4826634"/>
            <a:ext cx="214693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993300"/>
                </a:solidFill>
                <a:latin typeface="Lucida Console"/>
                <a:cs typeface="Lucida Console"/>
              </a:rPr>
              <a:t>/.login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3120" y="4826634"/>
            <a:ext cx="26631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once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89452" y="590550"/>
            <a:ext cx="524827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TC </a:t>
            </a:r>
            <a:r>
              <a:rPr spc="-5" dirty="0"/>
              <a:t>shell (csh) </a:t>
            </a:r>
            <a:r>
              <a:rPr spc="-15" dirty="0"/>
              <a:t>startup </a:t>
            </a:r>
            <a:r>
              <a:rPr spc="-10" dirty="0"/>
              <a:t>files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4128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Start-up</a:t>
            </a:r>
            <a:r>
              <a:rPr sz="20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15465"/>
            <a:ext cx="7112634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Lucida Console"/>
                <a:cs typeface="Lucida Console"/>
              </a:rPr>
              <a:t># </a:t>
            </a:r>
            <a:r>
              <a:rPr sz="3200" spc="-10" dirty="0">
                <a:latin typeface="Lucida Console"/>
                <a:cs typeface="Lucida Console"/>
              </a:rPr>
              <a:t>@(#)cshrc </a:t>
            </a:r>
            <a:r>
              <a:rPr sz="3200" spc="-5" dirty="0">
                <a:latin typeface="Lucida Console"/>
                <a:cs typeface="Lucida Console"/>
              </a:rPr>
              <a:t>1.11 </a:t>
            </a:r>
            <a:r>
              <a:rPr sz="3200" spc="-10" dirty="0">
                <a:latin typeface="Lucida Console"/>
                <a:cs typeface="Lucida Console"/>
              </a:rPr>
              <a:t>89/11/29</a:t>
            </a:r>
            <a:r>
              <a:rPr sz="3200" spc="-60" dirty="0">
                <a:latin typeface="Lucida Console"/>
                <a:cs typeface="Lucida Console"/>
              </a:rPr>
              <a:t> </a:t>
            </a:r>
            <a:r>
              <a:rPr sz="3200" spc="-5" dirty="0">
                <a:latin typeface="Lucida Console"/>
                <a:cs typeface="Lucida Console"/>
              </a:rPr>
              <a:t>SMI</a:t>
            </a:r>
            <a:endParaRPr sz="3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Lucida Console"/>
                <a:cs typeface="Lucida Console"/>
              </a:rPr>
              <a:t>umask</a:t>
            </a:r>
            <a:r>
              <a:rPr sz="3200" spc="-95" dirty="0">
                <a:latin typeface="Lucida Console"/>
                <a:cs typeface="Lucida Console"/>
              </a:rPr>
              <a:t> </a:t>
            </a:r>
            <a:r>
              <a:rPr sz="3200" spc="-5" dirty="0">
                <a:latin typeface="Lucida Console"/>
                <a:cs typeface="Lucida Console"/>
              </a:rPr>
              <a:t>077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388615"/>
            <a:ext cx="344805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Lucida Console"/>
                <a:cs typeface="Lucida Console"/>
              </a:rPr>
              <a:t>set</a:t>
            </a:r>
            <a:r>
              <a:rPr sz="3200" spc="-70" dirty="0">
                <a:latin typeface="Lucida Console"/>
                <a:cs typeface="Lucida Console"/>
              </a:rPr>
              <a:t> </a:t>
            </a:r>
            <a:r>
              <a:rPr sz="3200" spc="-10" dirty="0">
                <a:latin typeface="Lucida Console"/>
                <a:cs typeface="Lucida Console"/>
              </a:rPr>
              <a:t>path=(/bin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9374" y="2388615"/>
            <a:ext cx="417893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Lucida Console"/>
                <a:cs typeface="Lucida Console"/>
              </a:rPr>
              <a:t>/usr/bin</a:t>
            </a:r>
            <a:r>
              <a:rPr sz="3200" spc="-65" dirty="0">
                <a:latin typeface="Lucida Console"/>
                <a:cs typeface="Lucida Console"/>
              </a:rPr>
              <a:t> </a:t>
            </a:r>
            <a:r>
              <a:rPr sz="3200" spc="-10" dirty="0">
                <a:latin typeface="Lucida Console"/>
                <a:cs typeface="Lucida Console"/>
              </a:rPr>
              <a:t>/usr/ucb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6422" y="2388615"/>
            <a:ext cx="173672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Lucida Console"/>
                <a:cs typeface="Lucida Console"/>
              </a:rPr>
              <a:t>/etc</a:t>
            </a:r>
            <a:r>
              <a:rPr sz="3200" spc="-105" dirty="0">
                <a:latin typeface="Lucida Console"/>
                <a:cs typeface="Lucida Console"/>
              </a:rPr>
              <a:t> </a:t>
            </a:r>
            <a:r>
              <a:rPr sz="3200" dirty="0">
                <a:latin typeface="Lucida Console"/>
                <a:cs typeface="Lucida Console"/>
              </a:rPr>
              <a:t>.)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3597" y="2925317"/>
            <a:ext cx="1004569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Lucida Console"/>
                <a:cs typeface="Lucida Console"/>
              </a:rPr>
              <a:t>th</a:t>
            </a:r>
            <a:r>
              <a:rPr sz="3200" dirty="0">
                <a:latin typeface="Lucida Console"/>
                <a:cs typeface="Lucida Console"/>
              </a:rPr>
              <a:t>en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925317"/>
            <a:ext cx="369189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Lucida Console"/>
                <a:cs typeface="Lucida Console"/>
              </a:rPr>
              <a:t>if ( </a:t>
            </a:r>
            <a:r>
              <a:rPr sz="3200" spc="-10" dirty="0">
                <a:latin typeface="Lucida Console"/>
                <a:cs typeface="Lucida Console"/>
              </a:rPr>
              <a:t>$?prompt</a:t>
            </a:r>
            <a:r>
              <a:rPr sz="3200" spc="-95" dirty="0">
                <a:latin typeface="Lucida Console"/>
                <a:cs typeface="Lucida Console"/>
              </a:rPr>
              <a:t> </a:t>
            </a:r>
            <a:r>
              <a:rPr sz="3200" dirty="0">
                <a:latin typeface="Lucida Console"/>
                <a:cs typeface="Lucida Console"/>
              </a:rPr>
              <a:t>)</a:t>
            </a:r>
            <a:endParaRPr sz="3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3200" spc="-5" dirty="0">
                <a:latin typeface="Lucida Console"/>
                <a:cs typeface="Lucida Console"/>
              </a:rPr>
              <a:t>set</a:t>
            </a:r>
            <a:r>
              <a:rPr sz="3200" spc="-70" dirty="0">
                <a:latin typeface="Lucida Console"/>
                <a:cs typeface="Lucida Console"/>
              </a:rPr>
              <a:t> </a:t>
            </a:r>
            <a:r>
              <a:rPr sz="3200" spc="-10" dirty="0">
                <a:latin typeface="Lucida Console"/>
                <a:cs typeface="Lucida Console"/>
              </a:rPr>
              <a:t>history=32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948958"/>
            <a:ext cx="1737360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3200" spc="-5" dirty="0">
                <a:latin typeface="Lucida Console"/>
                <a:cs typeface="Lucida Console"/>
              </a:rPr>
              <a:t>endif  </a:t>
            </a:r>
            <a:r>
              <a:rPr sz="3200" dirty="0">
                <a:latin typeface="Lucida Console"/>
                <a:cs typeface="Lucida Console"/>
              </a:rPr>
              <a:t>if (</a:t>
            </a:r>
            <a:r>
              <a:rPr sz="3200" spc="-114" dirty="0">
                <a:latin typeface="Lucida Console"/>
                <a:cs typeface="Lucida Console"/>
              </a:rPr>
              <a:t> </a:t>
            </a:r>
            <a:r>
              <a:rPr sz="3200" spc="-10" dirty="0">
                <a:latin typeface="Lucida Console"/>
                <a:cs typeface="Lucida Console"/>
              </a:rPr>
              <a:t>-f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8985" y="4535042"/>
            <a:ext cx="442595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Lucida Console"/>
                <a:cs typeface="Lucida Console"/>
              </a:rPr>
              <a:t>/etc/system.cshrc)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3248" y="4535042"/>
            <a:ext cx="100203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Lucida Console"/>
                <a:cs typeface="Lucida Console"/>
              </a:rPr>
              <a:t>the</a:t>
            </a:r>
            <a:r>
              <a:rPr sz="3200" dirty="0">
                <a:latin typeface="Lucida Console"/>
                <a:cs typeface="Lucida Console"/>
              </a:rPr>
              <a:t>n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4588" y="5071491"/>
            <a:ext cx="4180204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Lucida Console"/>
                <a:cs typeface="Lucida Console"/>
              </a:rPr>
              <a:t>/etc/system.cshrc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40" y="5071491"/>
            <a:ext cx="1492885" cy="1042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Lucida Console"/>
                <a:cs typeface="Lucida Console"/>
              </a:rPr>
              <a:t>s</a:t>
            </a:r>
            <a:r>
              <a:rPr sz="3200" spc="-15" dirty="0">
                <a:latin typeface="Lucida Console"/>
                <a:cs typeface="Lucida Console"/>
              </a:rPr>
              <a:t>o</a:t>
            </a:r>
            <a:r>
              <a:rPr sz="3200" dirty="0">
                <a:latin typeface="Lucida Console"/>
                <a:cs typeface="Lucida Console"/>
              </a:rPr>
              <a:t>u</a:t>
            </a:r>
            <a:r>
              <a:rPr sz="3200" spc="-15" dirty="0">
                <a:latin typeface="Lucida Console"/>
                <a:cs typeface="Lucida Console"/>
              </a:rPr>
              <a:t>rc</a:t>
            </a:r>
            <a:r>
              <a:rPr sz="3200" dirty="0">
                <a:latin typeface="Lucida Console"/>
                <a:cs typeface="Lucida Console"/>
              </a:rPr>
              <a:t>e</a:t>
            </a:r>
            <a:endParaRPr sz="3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latin typeface="Lucida Console"/>
                <a:cs typeface="Lucida Console"/>
              </a:rPr>
              <a:t>endif</a:t>
            </a:r>
            <a:endParaRPr sz="32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35401" y="592073"/>
            <a:ext cx="456628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Example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>
                <a:latin typeface="Lucida Console"/>
                <a:cs typeface="Lucida Console"/>
              </a:rPr>
              <a:t>/.cshrc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82230" y="592073"/>
            <a:ext cx="170624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40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Calibri"/>
                <a:cs typeface="Calibri"/>
              </a:rPr>
              <a:t>barvo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6706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Metacharacters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78382"/>
            <a:ext cx="8288020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These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special </a:t>
            </a:r>
            <a:r>
              <a:rPr sz="3000" spc="-20" dirty="0">
                <a:latin typeface="Calibri"/>
                <a:cs typeface="Calibri"/>
              </a:rPr>
              <a:t>characters </a:t>
            </a:r>
            <a:r>
              <a:rPr sz="3000" dirty="0">
                <a:latin typeface="Calibri"/>
                <a:cs typeface="Calibri"/>
              </a:rPr>
              <a:t>with </a:t>
            </a:r>
            <a:r>
              <a:rPr sz="3000" spc="-5" dirty="0">
                <a:latin typeface="Calibri"/>
                <a:cs typeface="Calibri"/>
              </a:rPr>
              <a:t>special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meanings: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&gt;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5" dirty="0">
                <a:latin typeface="Calibri"/>
                <a:cs typeface="Calibri"/>
              </a:rPr>
              <a:t>Output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redirection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2195067"/>
            <a:ext cx="135763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E.g.,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ls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9566" y="2195067"/>
            <a:ext cx="280987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&gt;</a:t>
            </a:r>
            <a:r>
              <a:rPr sz="2600" spc="-70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fileName.txt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589276"/>
            <a:ext cx="618109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&lt;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5" dirty="0">
                <a:latin typeface="Calibri"/>
                <a:cs typeface="Calibri"/>
              </a:rPr>
              <a:t>Input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redirection</a:t>
            </a:r>
            <a:endParaRPr sz="3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5" dirty="0">
                <a:latin typeface="Calibri"/>
                <a:cs typeface="Calibri"/>
              </a:rPr>
              <a:t>E.g., 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mailx </a:t>
            </a: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  <a:hlinkClick r:id="rId2"/>
              </a:rPr>
              <a:t>user@uwindsor.ca</a:t>
            </a:r>
            <a:r>
              <a:rPr sz="2600" spc="-40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&lt;</a:t>
            </a:r>
            <a:endParaRPr sz="2600" dirty="0">
              <a:highlight>
                <a:srgbClr val="FFFF00"/>
              </a:highlight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5485" y="3048761"/>
            <a:ext cx="201612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letter.txt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442970"/>
            <a:ext cx="665225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&gt;&gt;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5" dirty="0">
                <a:latin typeface="Calibri"/>
                <a:cs typeface="Calibri"/>
              </a:rPr>
              <a:t>Output </a:t>
            </a:r>
            <a:r>
              <a:rPr sz="3000" spc="-10" dirty="0">
                <a:latin typeface="Calibri"/>
                <a:cs typeface="Calibri"/>
              </a:rPr>
              <a:t>redirection, </a:t>
            </a:r>
            <a:r>
              <a:rPr sz="3000" spc="-5" dirty="0">
                <a:latin typeface="Calibri"/>
                <a:cs typeface="Calibri"/>
              </a:rPr>
              <a:t>appends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file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3902202"/>
            <a:ext cx="135763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E.g.,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ls</a:t>
            </a:r>
            <a:endParaRPr sz="2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9566" y="3902202"/>
            <a:ext cx="3007360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&gt;&gt;</a:t>
            </a:r>
            <a:r>
              <a:rPr sz="2600" spc="-85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Lucida Console"/>
                <a:cs typeface="Lucida Console"/>
              </a:rPr>
              <a:t>fileName.txt</a:t>
            </a:r>
            <a:endParaRPr sz="2600" dirty="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296791"/>
            <a:ext cx="8477250" cy="2134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*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5" dirty="0">
                <a:latin typeface="Calibri"/>
                <a:cs typeface="Calibri"/>
              </a:rPr>
              <a:t>filename Wild </a:t>
            </a:r>
            <a:r>
              <a:rPr sz="3000" spc="-15" dirty="0">
                <a:latin typeface="Calibri"/>
                <a:cs typeface="Calibri"/>
              </a:rPr>
              <a:t>card, </a:t>
            </a:r>
            <a:r>
              <a:rPr sz="3000" spc="-10" dirty="0">
                <a:highlight>
                  <a:srgbClr val="FFFF00"/>
                </a:highlight>
                <a:latin typeface="Calibri"/>
                <a:cs typeface="Calibri"/>
              </a:rPr>
              <a:t>matches </a:t>
            </a:r>
            <a:r>
              <a:rPr sz="3000" dirty="0">
                <a:highlight>
                  <a:srgbClr val="FFFF00"/>
                </a:highlight>
                <a:latin typeface="Calibri"/>
                <a:cs typeface="Calibri"/>
              </a:rPr>
              <a:t>0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or </a:t>
            </a:r>
            <a:r>
              <a:rPr sz="3000" spc="-10" dirty="0">
                <a:highlight>
                  <a:srgbClr val="FFFF00"/>
                </a:highlight>
                <a:latin typeface="Calibri"/>
                <a:cs typeface="Calibri"/>
              </a:rPr>
              <a:t>more</a:t>
            </a:r>
            <a:r>
              <a:rPr sz="3000" spc="-6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000" spc="-15" dirty="0">
                <a:highlight>
                  <a:srgbClr val="FFFF00"/>
                </a:highlight>
                <a:latin typeface="Calibri"/>
                <a:cs typeface="Calibri"/>
              </a:rPr>
              <a:t>characters</a:t>
            </a:r>
            <a:endParaRPr sz="30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756285" lvl="1" indent="-286385">
              <a:lnSpc>
                <a:spcPts val="311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E.g., 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rm </a:t>
            </a:r>
            <a:r>
              <a:rPr sz="26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*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ps</a:t>
            </a:r>
            <a:r>
              <a:rPr sz="2600" spc="-1140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 </a:t>
            </a:r>
            <a:r>
              <a:rPr sz="2600" dirty="0">
                <a:latin typeface="Calibri"/>
                <a:cs typeface="Calibri"/>
              </a:rPr>
              <a:t>all files ending with </a:t>
            </a:r>
            <a:r>
              <a:rPr sz="2600" spc="-120" dirty="0">
                <a:latin typeface="Calibri"/>
                <a:cs typeface="Calibri"/>
              </a:rPr>
              <a:t>’</a:t>
            </a:r>
            <a:r>
              <a:rPr sz="2600" spc="-120" dirty="0">
                <a:solidFill>
                  <a:srgbClr val="CC0000"/>
                </a:solidFill>
                <a:latin typeface="Calibri"/>
                <a:cs typeface="Calibri"/>
              </a:rPr>
              <a:t>ps</a:t>
            </a:r>
            <a:r>
              <a:rPr sz="2600" spc="-120" dirty="0">
                <a:latin typeface="Calibri"/>
                <a:cs typeface="Calibri"/>
              </a:rPr>
              <a:t>’.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?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5" dirty="0">
                <a:latin typeface="Calibri"/>
                <a:cs typeface="Calibri"/>
              </a:rPr>
              <a:t>filename Wild </a:t>
            </a:r>
            <a:r>
              <a:rPr sz="3000" spc="-15" dirty="0">
                <a:latin typeface="Calibri"/>
                <a:cs typeface="Calibri"/>
              </a:rPr>
              <a:t>card, </a:t>
            </a:r>
            <a:r>
              <a:rPr sz="3000" spc="-10" dirty="0">
                <a:highlight>
                  <a:srgbClr val="FFFF00"/>
                </a:highlight>
                <a:latin typeface="Calibri"/>
                <a:cs typeface="Calibri"/>
              </a:rPr>
              <a:t>matches </a:t>
            </a:r>
            <a:r>
              <a:rPr sz="3000" dirty="0">
                <a:highlight>
                  <a:srgbClr val="FFFF00"/>
                </a:highlight>
                <a:latin typeface="Calibri"/>
                <a:cs typeface="Calibri"/>
              </a:rPr>
              <a:t>1</a:t>
            </a:r>
            <a:r>
              <a:rPr sz="3000" spc="-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000" spc="-45" dirty="0">
                <a:highlight>
                  <a:srgbClr val="FFFF00"/>
                </a:highlight>
                <a:latin typeface="Calibri"/>
                <a:cs typeface="Calibri"/>
              </a:rPr>
              <a:t>character</a:t>
            </a:r>
            <a:r>
              <a:rPr sz="3000" spc="-4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5" dirty="0">
                <a:latin typeface="Calibri"/>
                <a:cs typeface="Calibri"/>
              </a:rPr>
              <a:t>E.g., 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rm </a:t>
            </a:r>
            <a:r>
              <a:rPr sz="26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*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.</a:t>
            </a:r>
            <a:r>
              <a:rPr sz="26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?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spc="5" dirty="0">
                <a:latin typeface="Wingdings"/>
                <a:cs typeface="Wingdings"/>
              </a:rPr>
              <a:t>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 </a:t>
            </a:r>
            <a:r>
              <a:rPr sz="2600" dirty="0">
                <a:latin typeface="Calibri"/>
                <a:cs typeface="Calibri"/>
              </a:rPr>
              <a:t>files with one </a:t>
            </a:r>
            <a:r>
              <a:rPr sz="2600" spc="-5" dirty="0">
                <a:latin typeface="Calibri"/>
                <a:cs typeface="Calibri"/>
              </a:rPr>
              <a:t>character </a:t>
            </a:r>
            <a:r>
              <a:rPr sz="2600" spc="-10" dirty="0">
                <a:latin typeface="Calibri"/>
                <a:cs typeface="Calibri"/>
              </a:rPr>
              <a:t>after</a:t>
            </a:r>
            <a:r>
              <a:rPr sz="2600" spc="-235" dirty="0">
                <a:latin typeface="Calibri"/>
                <a:cs typeface="Calibri"/>
              </a:rPr>
              <a:t> </a:t>
            </a:r>
            <a:r>
              <a:rPr sz="2600" spc="-150" dirty="0">
                <a:latin typeface="Calibri"/>
                <a:cs typeface="Calibri"/>
              </a:rPr>
              <a:t>’.’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ls </a:t>
            </a:r>
            <a:r>
              <a:rPr sz="26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??</a:t>
            </a:r>
            <a:r>
              <a:rPr sz="2600" dirty="0">
                <a:solidFill>
                  <a:srgbClr val="CC0000"/>
                </a:solidFill>
                <a:latin typeface="Lucida Console"/>
                <a:cs typeface="Lucida Console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list </a:t>
            </a:r>
            <a:r>
              <a:rPr sz="2600" spc="-10" dirty="0">
                <a:latin typeface="Calibri"/>
                <a:cs typeface="Calibri"/>
              </a:rPr>
              <a:t>files/directories </a:t>
            </a:r>
            <a:r>
              <a:rPr sz="2600" dirty="0">
                <a:latin typeface="Calibri"/>
                <a:cs typeface="Calibri"/>
              </a:rPr>
              <a:t>made </a:t>
            </a:r>
            <a:r>
              <a:rPr sz="2600" spc="-5" dirty="0">
                <a:latin typeface="Calibri"/>
                <a:cs typeface="Calibri"/>
              </a:rPr>
              <a:t>up of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characters.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pc="-5" dirty="0"/>
              <a:t>M</a:t>
            </a:r>
            <a:r>
              <a:rPr spc="-25" dirty="0"/>
              <a:t>e</a:t>
            </a:r>
            <a:r>
              <a:rPr spc="-50" dirty="0"/>
              <a:t>t</a:t>
            </a:r>
            <a:r>
              <a:rPr spc="-5" dirty="0"/>
              <a:t>acha</a:t>
            </a:r>
            <a:r>
              <a:rPr spc="-85" dirty="0"/>
              <a:t>r</a:t>
            </a:r>
            <a:r>
              <a:rPr spc="-5" dirty="0"/>
              <a:t>ac</a:t>
            </a:r>
            <a:r>
              <a:rPr spc="-45" dirty="0"/>
              <a:t>t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5" dirty="0"/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3449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D43CA"/>
                </a:solid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10894"/>
            <a:ext cx="10932160" cy="4142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An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interactive</a:t>
            </a:r>
            <a:r>
              <a:rPr sz="32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ts val="319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1. </a:t>
            </a:r>
            <a:r>
              <a:rPr sz="2800" spc="-10" dirty="0">
                <a:latin typeface="Calibri"/>
                <a:cs typeface="Calibri"/>
              </a:rPr>
              <a:t>Reads </a:t>
            </a:r>
            <a:r>
              <a:rPr sz="2800" spc="-5" dirty="0">
                <a:latin typeface="Calibri"/>
                <a:cs typeface="Calibri"/>
              </a:rPr>
              <a:t>a special </a:t>
            </a:r>
            <a:r>
              <a:rPr sz="2800" spc="-15" dirty="0">
                <a:latin typeface="Calibri"/>
                <a:cs typeface="Calibri"/>
              </a:rPr>
              <a:t>start-up </a:t>
            </a:r>
            <a:r>
              <a:rPr sz="2800" spc="-10" dirty="0">
                <a:latin typeface="Calibri"/>
                <a:cs typeface="Calibri"/>
              </a:rPr>
              <a:t>files that </a:t>
            </a:r>
            <a:r>
              <a:rPr sz="2800" spc="-15" dirty="0">
                <a:latin typeface="Calibri"/>
                <a:cs typeface="Calibri"/>
              </a:rPr>
              <a:t>contain </a:t>
            </a:r>
            <a:r>
              <a:rPr sz="2800" spc="-5" dirty="0">
                <a:latin typeface="Calibri"/>
                <a:cs typeface="Calibri"/>
              </a:rPr>
              <a:t>some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initialization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ts val="3190"/>
              </a:lnSpc>
            </a:pPr>
            <a:r>
              <a:rPr sz="2800" spc="-15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2. </a:t>
            </a:r>
            <a:r>
              <a:rPr sz="2800" spc="-20" dirty="0">
                <a:latin typeface="Calibri"/>
                <a:cs typeface="Calibri"/>
              </a:rPr>
              <a:t>Displays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prompt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waits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user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ts val="319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3. </a:t>
            </a:r>
            <a:r>
              <a:rPr sz="2800" spc="-15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user’s </a:t>
            </a:r>
            <a:r>
              <a:rPr sz="2800" spc="-5" dirty="0">
                <a:latin typeface="Calibri"/>
                <a:cs typeface="Calibri"/>
              </a:rPr>
              <a:t>command and </a:t>
            </a:r>
            <a:r>
              <a:rPr sz="2800" spc="-15" dirty="0">
                <a:latin typeface="Calibri"/>
                <a:cs typeface="Calibri"/>
              </a:rPr>
              <a:t>returns </a:t>
            </a:r>
            <a:r>
              <a:rPr sz="2800" spc="-20" dirty="0">
                <a:latin typeface="Calibri"/>
                <a:cs typeface="Calibri"/>
              </a:rPr>
              <a:t>to step </a:t>
            </a:r>
            <a:r>
              <a:rPr sz="2800" spc="-5" dirty="0">
                <a:latin typeface="Calibri"/>
                <a:cs typeface="Calibri"/>
              </a:rPr>
              <a:t>2 unless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ts val="3190"/>
              </a:lnSpc>
            </a:pPr>
            <a:r>
              <a:rPr sz="2800" spc="-15" dirty="0">
                <a:latin typeface="Calibri"/>
                <a:cs typeface="Calibri"/>
              </a:rPr>
              <a:t>terminated.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non-interactive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general, </a:t>
            </a:r>
            <a:r>
              <a:rPr sz="2800" spc="-10" dirty="0">
                <a:latin typeface="Calibri"/>
                <a:cs typeface="Calibri"/>
              </a:rPr>
              <a:t>reads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script-file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commands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sequentially.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line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script-file </a:t>
            </a:r>
            <a:r>
              <a:rPr sz="2800" spc="-15" dirty="0">
                <a:latin typeface="Calibri"/>
                <a:cs typeface="Calibri"/>
              </a:rPr>
              <a:t>indicates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shell that </a:t>
            </a:r>
            <a:r>
              <a:rPr sz="2800" spc="-5" dirty="0">
                <a:latin typeface="Calibri"/>
                <a:cs typeface="Calibri"/>
              </a:rPr>
              <a:t>will run the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script.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8038" y="5497474"/>
            <a:ext cx="52324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wi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5497474"/>
            <a:ext cx="8412480" cy="840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85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script-file </a:t>
            </a:r>
            <a:r>
              <a:rPr sz="2800" spc="-15" dirty="0">
                <a:latin typeface="Calibri"/>
                <a:cs typeface="Calibri"/>
              </a:rPr>
              <a:t>starting </a:t>
            </a:r>
            <a:r>
              <a:rPr sz="2800" spc="-5" dirty="0">
                <a:latin typeface="Calibri"/>
                <a:cs typeface="Calibri"/>
              </a:rPr>
              <a:t>with the line: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#!/usr/bin/bash</a:t>
            </a:r>
            <a:endParaRPr sz="2800" dirty="0">
              <a:latin typeface="Lucida Console"/>
              <a:cs typeface="Lucida Console"/>
            </a:endParaRPr>
          </a:p>
          <a:p>
            <a:pPr marL="299085">
              <a:lnSpc>
                <a:spcPts val="3185"/>
              </a:lnSpc>
            </a:pPr>
            <a:r>
              <a:rPr sz="2800" spc="-10" dirty="0">
                <a:latin typeface="Calibri"/>
                <a:cs typeface="Calibri"/>
              </a:rPr>
              <a:t>automatically run under </a:t>
            </a:r>
            <a:r>
              <a:rPr sz="2800" spc="-5" dirty="0">
                <a:latin typeface="Calibri"/>
                <a:cs typeface="Calibri"/>
              </a:rPr>
              <a:t>the Bourne </a:t>
            </a:r>
            <a:r>
              <a:rPr sz="2800" spc="-15" dirty="0">
                <a:latin typeface="Calibri"/>
                <a:cs typeface="Calibri"/>
              </a:rPr>
              <a:t>Again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Shell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9914" y="590550"/>
            <a:ext cx="75044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Interactive </a:t>
            </a:r>
            <a:r>
              <a:rPr spc="-15" dirty="0"/>
              <a:t>vs. </a:t>
            </a:r>
            <a:r>
              <a:rPr spc="-20" dirty="0"/>
              <a:t>Non-interactive</a:t>
            </a:r>
            <a:r>
              <a:rPr spc="95" dirty="0"/>
              <a:t> </a:t>
            </a:r>
            <a:r>
              <a:rPr spc="-10" dirty="0"/>
              <a:t>Shells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6706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Metacharacters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23066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6291" y="2058415"/>
            <a:ext cx="97853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3189">
              <a:lnSpc>
                <a:spcPct val="100000"/>
              </a:lnSpc>
            </a:pP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echo  h</a:t>
            </a:r>
            <a:r>
              <a:rPr sz="2500" spc="-15" dirty="0">
                <a:solidFill>
                  <a:srgbClr val="C00000"/>
                </a:solidFill>
                <a:latin typeface="Lucida Console"/>
                <a:cs typeface="Lucida Console"/>
              </a:rPr>
              <a:t>e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l</a:t>
            </a:r>
            <a:r>
              <a:rPr sz="2500" spc="-15" dirty="0">
                <a:solidFill>
                  <a:srgbClr val="C00000"/>
                </a:solidFill>
                <a:latin typeface="Lucida Console"/>
                <a:cs typeface="Lucida Console"/>
              </a:rPr>
              <a:t>l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o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9683" y="2058415"/>
            <a:ext cx="5832475" cy="790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0" dirty="0">
                <a:solidFill>
                  <a:srgbClr val="C00000"/>
                </a:solidFill>
                <a:latin typeface="Lucida Console"/>
                <a:cs typeface="Lucida Console"/>
              </a:rPr>
              <a:t>hello 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ls </a:t>
            </a:r>
            <a:r>
              <a:rPr sz="2500" spc="-10" dirty="0">
                <a:latin typeface="Wingdings"/>
                <a:cs typeface="Wingdings"/>
              </a:rPr>
              <a:t>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hello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ls</a:t>
            </a:r>
            <a:endParaRPr sz="2500">
              <a:latin typeface="Calibri"/>
              <a:cs typeface="Calibri"/>
            </a:endParaRPr>
          </a:p>
          <a:p>
            <a:pPr marL="81915">
              <a:lnSpc>
                <a:spcPct val="100000"/>
              </a:lnSpc>
              <a:tabLst>
                <a:tab pos="1497965" algn="l"/>
              </a:tabLst>
            </a:pPr>
            <a:r>
              <a:rPr sz="2500" spc="-10" dirty="0">
                <a:solidFill>
                  <a:srgbClr val="C00000"/>
                </a:solidFill>
                <a:latin typeface="Lucida Console"/>
                <a:cs typeface="Lucida Console"/>
              </a:rPr>
              <a:t>`ls`</a:t>
            </a:r>
            <a:r>
              <a:rPr sz="2500" spc="7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latin typeface="Wingdings"/>
                <a:cs typeface="Wingdings"/>
              </a:rPr>
              <a:t></a:t>
            </a:r>
            <a:r>
              <a:rPr sz="2500" spc="-1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Calibri"/>
                <a:cs typeface="Calibri"/>
              </a:rPr>
              <a:t>hello </a:t>
            </a:r>
            <a:r>
              <a:rPr sz="2500" spc="-15" dirty="0">
                <a:latin typeface="Calibri"/>
                <a:cs typeface="Calibri"/>
              </a:rPr>
              <a:t>followed </a:t>
            </a:r>
            <a:r>
              <a:rPr sz="2500" spc="-10" dirty="0">
                <a:latin typeface="Calibri"/>
                <a:cs typeface="Calibri"/>
              </a:rPr>
              <a:t>by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ls</a:t>
            </a:r>
            <a:r>
              <a:rPr sz="2500" spc="-90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latin typeface="Calibri"/>
                <a:cs typeface="Calibri"/>
              </a:rPr>
              <a:t>outputs.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C00000"/>
                </a:solidFill>
                <a:latin typeface="Lucida Console"/>
                <a:cs typeface="Lucida Console"/>
              </a:rPr>
              <a:t>`command`</a:t>
            </a:r>
            <a:r>
              <a:rPr spc="-5" dirty="0"/>
              <a:t>: </a:t>
            </a:r>
            <a:r>
              <a:rPr spc="-10" dirty="0">
                <a:highlight>
                  <a:srgbClr val="FFFF00"/>
                </a:highlight>
              </a:rPr>
              <a:t>command substitution</a:t>
            </a:r>
            <a:r>
              <a:rPr spc="-10" dirty="0"/>
              <a:t>, replaced </a:t>
            </a:r>
            <a:r>
              <a:rPr spc="-15" dirty="0"/>
              <a:t>by </a:t>
            </a:r>
            <a:r>
              <a:rPr spc="-5" dirty="0"/>
              <a:t>the </a:t>
            </a:r>
            <a:r>
              <a:rPr spc="-10" dirty="0"/>
              <a:t>command</a:t>
            </a:r>
            <a:r>
              <a:rPr spc="270" dirty="0"/>
              <a:t> </a:t>
            </a:r>
            <a:r>
              <a:rPr spc="-10" dirty="0"/>
              <a:t>output.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E.g. </a:t>
            </a:r>
            <a:r>
              <a:rPr spc="-5" dirty="0"/>
              <a:t>1. </a:t>
            </a:r>
            <a:r>
              <a:rPr spc="-5" dirty="0">
                <a:solidFill>
                  <a:srgbClr val="C00000"/>
                </a:solidFill>
                <a:latin typeface="Lucida Console"/>
                <a:cs typeface="Lucida Console"/>
              </a:rPr>
              <a:t>echo </a:t>
            </a:r>
            <a:r>
              <a:rPr spc="-10" dirty="0">
                <a:solidFill>
                  <a:srgbClr val="C00000"/>
                </a:solidFill>
                <a:latin typeface="Lucida Console"/>
                <a:cs typeface="Lucida Console"/>
              </a:rPr>
              <a:t>The </a:t>
            </a:r>
            <a:r>
              <a:rPr spc="-5" dirty="0">
                <a:solidFill>
                  <a:srgbClr val="C00000"/>
                </a:solidFill>
                <a:latin typeface="Lucida Console"/>
                <a:cs typeface="Lucida Console"/>
              </a:rPr>
              <a:t>date of </a:t>
            </a:r>
            <a:r>
              <a:rPr spc="-10" dirty="0">
                <a:solidFill>
                  <a:srgbClr val="C00000"/>
                </a:solidFill>
                <a:latin typeface="Lucida Console"/>
                <a:cs typeface="Lucida Console"/>
              </a:rPr>
              <a:t>today </a:t>
            </a:r>
            <a:r>
              <a:rPr spc="-5" dirty="0">
                <a:solidFill>
                  <a:srgbClr val="C00000"/>
                </a:solidFill>
                <a:latin typeface="Lucida Console"/>
                <a:cs typeface="Lucida Console"/>
              </a:rPr>
              <a:t>is</a:t>
            </a:r>
            <a:r>
              <a:rPr spc="204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`</a:t>
            </a:r>
            <a:r>
              <a:rPr spc="-5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r>
              <a:rPr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`</a:t>
            </a: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pc="-5" dirty="0">
                <a:latin typeface="Arial"/>
                <a:cs typeface="Arial"/>
              </a:rPr>
              <a:t>•	</a:t>
            </a:r>
            <a:r>
              <a:rPr dirty="0"/>
              <a:t>E.g.</a:t>
            </a:r>
            <a:r>
              <a:rPr spc="-110" dirty="0"/>
              <a:t> </a:t>
            </a:r>
            <a:r>
              <a:rPr spc="-5" dirty="0"/>
              <a:t>2</a:t>
            </a:r>
            <a:r>
              <a:rPr spc="-5" dirty="0">
                <a:solidFill>
                  <a:srgbClr val="C00000"/>
                </a:solidFill>
                <a:latin typeface="Lucida Console"/>
                <a:cs typeface="Lucida Console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C00000"/>
                </a:solidFill>
                <a:latin typeface="Lucida Console"/>
                <a:cs typeface="Lucida Console"/>
              </a:rPr>
              <a:t>echo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|</a:t>
            </a:r>
            <a:r>
              <a:rPr spc="-5" dirty="0"/>
              <a:t>: Pipe </a:t>
            </a:r>
            <a:r>
              <a:rPr spc="-10" dirty="0"/>
              <a:t>between two</a:t>
            </a:r>
            <a:r>
              <a:rPr spc="-25" dirty="0"/>
              <a:t> </a:t>
            </a:r>
            <a:r>
              <a:rPr spc="-10" dirty="0"/>
              <a:t>commands.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E.g., </a:t>
            </a:r>
            <a:r>
              <a:rPr spc="-10" dirty="0">
                <a:solidFill>
                  <a:srgbClr val="C00000"/>
                </a:solidFill>
                <a:latin typeface="Lucida Console"/>
                <a:cs typeface="Lucida Console"/>
              </a:rPr>
              <a:t>ls </a:t>
            </a:r>
            <a:r>
              <a:rPr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|</a:t>
            </a:r>
            <a:r>
              <a:rPr spc="-3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pc="-15" dirty="0">
                <a:solidFill>
                  <a:srgbClr val="C00000"/>
                </a:solidFill>
                <a:latin typeface="Lucida Console"/>
                <a:cs typeface="Lucida Console"/>
              </a:rPr>
              <a:t>wc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1629" y="3201670"/>
            <a:ext cx="7280909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0" dirty="0">
                <a:solidFill>
                  <a:srgbClr val="C00000"/>
                </a:solidFill>
                <a:latin typeface="Lucida Console"/>
                <a:cs typeface="Lucida Console"/>
              </a:rPr>
              <a:t>-w</a:t>
            </a:r>
            <a:r>
              <a:rPr sz="2500" spc="2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5" dirty="0">
                <a:latin typeface="Wingdings"/>
                <a:cs typeface="Wingdings"/>
              </a:rPr>
              <a:t>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alibri"/>
                <a:cs typeface="Calibri"/>
              </a:rPr>
              <a:t>output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solidFill>
                  <a:srgbClr val="C00000"/>
                </a:solidFill>
                <a:latin typeface="Lucida Console"/>
                <a:cs typeface="Lucida Console"/>
              </a:rPr>
              <a:t>ls</a:t>
            </a:r>
            <a:r>
              <a:rPr sz="2500" spc="-92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5" dirty="0">
                <a:latin typeface="Calibri"/>
                <a:cs typeface="Calibri"/>
              </a:rPr>
              <a:t>is piped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Lucida Console"/>
                <a:cs typeface="Lucida Console"/>
              </a:rPr>
              <a:t>wc</a:t>
            </a:r>
            <a:r>
              <a:rPr sz="2500" spc="-92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15" dirty="0">
                <a:latin typeface="Calibri"/>
                <a:cs typeface="Calibri"/>
              </a:rPr>
              <a:t>to get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number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of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506470"/>
            <a:ext cx="220091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0" dirty="0">
                <a:latin typeface="Calibri"/>
                <a:cs typeface="Calibri"/>
              </a:rPr>
              <a:t>files/directories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887470"/>
            <a:ext cx="11380470" cy="223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Note </a:t>
            </a:r>
            <a:r>
              <a:rPr sz="2500" spc="-5" dirty="0">
                <a:latin typeface="Calibri"/>
                <a:cs typeface="Calibri"/>
              </a:rPr>
              <a:t>the utility 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wc</a:t>
            </a:r>
            <a:r>
              <a:rPr sz="2500" spc="-67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15" dirty="0">
                <a:latin typeface="Calibri"/>
                <a:cs typeface="Calibri"/>
              </a:rPr>
              <a:t>displays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5" dirty="0">
                <a:latin typeface="Calibri"/>
                <a:cs typeface="Calibri"/>
              </a:rPr>
              <a:t>count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5" dirty="0">
                <a:solidFill>
                  <a:srgbClr val="0000FF"/>
                </a:solidFill>
                <a:latin typeface="Calibri"/>
                <a:cs typeface="Calibri"/>
              </a:rPr>
              <a:t>lines </a:t>
            </a:r>
            <a:r>
              <a:rPr sz="2500" spc="-15" dirty="0">
                <a:latin typeface="Calibri"/>
                <a:cs typeface="Calibri"/>
              </a:rPr>
              <a:t>(wc </a:t>
            </a:r>
            <a:r>
              <a:rPr sz="2500" spc="-5" dirty="0">
                <a:latin typeface="Calibri"/>
                <a:cs typeface="Calibri"/>
              </a:rPr>
              <a:t>-l), 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words </a:t>
            </a:r>
            <a:r>
              <a:rPr sz="2500" spc="-15" dirty="0">
                <a:latin typeface="Calibri"/>
                <a:cs typeface="Calibri"/>
              </a:rPr>
              <a:t>(wc </a:t>
            </a:r>
            <a:r>
              <a:rPr sz="2500" spc="-5" dirty="0">
                <a:latin typeface="Calibri"/>
                <a:cs typeface="Calibri"/>
              </a:rPr>
              <a:t>-w) and </a:t>
            </a:r>
            <a:r>
              <a:rPr sz="2500" spc="-15" dirty="0">
                <a:solidFill>
                  <a:srgbClr val="0000FF"/>
                </a:solidFill>
                <a:latin typeface="Calibri"/>
                <a:cs typeface="Calibri"/>
              </a:rPr>
              <a:t>characters </a:t>
            </a:r>
            <a:r>
              <a:rPr sz="2500" spc="-15" dirty="0">
                <a:latin typeface="Calibri"/>
                <a:cs typeface="Calibri"/>
              </a:rPr>
              <a:t>(wc </a:t>
            </a:r>
            <a:r>
              <a:rPr sz="2500" spc="-5" dirty="0">
                <a:latin typeface="Calibri"/>
                <a:cs typeface="Calibri"/>
              </a:rPr>
              <a:t>-</a:t>
            </a:r>
            <a:endParaRPr sz="2500" dirty="0">
              <a:latin typeface="Calibri"/>
              <a:cs typeface="Calibri"/>
            </a:endParaRPr>
          </a:p>
          <a:p>
            <a:pPr marL="355600">
              <a:lnSpc>
                <a:spcPts val="2700"/>
              </a:lnSpc>
            </a:pPr>
            <a:r>
              <a:rPr sz="2500" spc="-5" dirty="0">
                <a:latin typeface="Calibri"/>
                <a:cs typeface="Calibri"/>
              </a:rPr>
              <a:t>c) in a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file.</a:t>
            </a:r>
            <a:endParaRPr sz="2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;</a:t>
            </a:r>
            <a:r>
              <a:rPr sz="2500" spc="-5" dirty="0">
                <a:latin typeface="Calibri"/>
                <a:cs typeface="Calibri"/>
              </a:rPr>
              <a:t>: </a:t>
            </a:r>
            <a:r>
              <a:rPr sz="2500" spc="-10" dirty="0">
                <a:latin typeface="Calibri"/>
                <a:cs typeface="Calibri"/>
              </a:rPr>
              <a:t>Used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sequence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commands</a:t>
            </a:r>
            <a:endParaRPr sz="2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E.g., 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date </a:t>
            </a:r>
            <a:r>
              <a:rPr sz="2500"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;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Lucida Console"/>
                <a:cs typeface="Lucida Console"/>
              </a:rPr>
              <a:t>ls</a:t>
            </a:r>
            <a:r>
              <a:rPr sz="2500" spc="-1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;</a:t>
            </a:r>
            <a:r>
              <a:rPr sz="2500" spc="1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date</a:t>
            </a:r>
            <a:endParaRPr sz="25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solidFill>
                  <a:srgbClr val="C00000"/>
                </a:solidFill>
                <a:latin typeface="Lucida Console"/>
                <a:cs typeface="Lucida Console"/>
              </a:rPr>
              <a:t>||</a:t>
            </a:r>
            <a:r>
              <a:rPr sz="2500" spc="-10" dirty="0">
                <a:latin typeface="Calibri"/>
                <a:cs typeface="Calibri"/>
              </a:rPr>
              <a:t>: </a:t>
            </a:r>
            <a:r>
              <a:rPr sz="2500" spc="-15" dirty="0">
                <a:latin typeface="Calibri"/>
                <a:cs typeface="Calibri"/>
              </a:rPr>
              <a:t>Executes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command </a:t>
            </a:r>
            <a:r>
              <a:rPr sz="2500" spc="-5" dirty="0">
                <a:latin typeface="Calibri"/>
                <a:cs typeface="Calibri"/>
              </a:rPr>
              <a:t>if the </a:t>
            </a:r>
            <a:r>
              <a:rPr sz="2500" spc="-10" dirty="0">
                <a:latin typeface="Calibri"/>
                <a:cs typeface="Calibri"/>
              </a:rPr>
              <a:t>previous one</a:t>
            </a:r>
            <a:r>
              <a:rPr sz="2500" spc="114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fails.</a:t>
            </a:r>
            <a:endParaRPr sz="25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E.g., 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cc prog1.c </a:t>
            </a:r>
            <a:r>
              <a:rPr sz="2500"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||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 CC prog1.c </a:t>
            </a:r>
            <a:r>
              <a:rPr sz="2500" spc="-5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||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C00000"/>
                </a:solidFill>
                <a:latin typeface="Lucida Console"/>
                <a:cs typeface="Lucida Console"/>
              </a:rPr>
              <a:t>gcc</a:t>
            </a:r>
            <a:r>
              <a:rPr sz="2500" spc="24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Lucida Console"/>
                <a:cs typeface="Lucida Console"/>
              </a:rPr>
              <a:t>prog1.c</a:t>
            </a:r>
            <a:endParaRPr sz="25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pc="-5" dirty="0"/>
              <a:t>M</a:t>
            </a:r>
            <a:r>
              <a:rPr spc="-25" dirty="0"/>
              <a:t>e</a:t>
            </a:r>
            <a:r>
              <a:rPr spc="-50" dirty="0"/>
              <a:t>t</a:t>
            </a:r>
            <a:r>
              <a:rPr spc="-5" dirty="0"/>
              <a:t>acha</a:t>
            </a:r>
            <a:r>
              <a:rPr spc="-85" dirty="0"/>
              <a:t>r</a:t>
            </a:r>
            <a:r>
              <a:rPr spc="-5" dirty="0"/>
              <a:t>ac</a:t>
            </a:r>
            <a:r>
              <a:rPr spc="-45" dirty="0"/>
              <a:t>t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5" dirty="0"/>
              <a:t>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6706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Metacharacters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23066" y="6465214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16482"/>
            <a:ext cx="92379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&amp;&amp;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 : </a:t>
            </a:r>
            <a:r>
              <a:rPr sz="3000" spc="-20" dirty="0">
                <a:latin typeface="Calibri"/>
                <a:cs typeface="Calibri"/>
              </a:rPr>
              <a:t>Executes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command </a:t>
            </a:r>
            <a:r>
              <a:rPr sz="3000" spc="-10" dirty="0">
                <a:latin typeface="Calibri"/>
                <a:cs typeface="Calibri"/>
              </a:rPr>
              <a:t>if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previous </a:t>
            </a:r>
            <a:r>
              <a:rPr sz="3000" spc="-5" dirty="0">
                <a:latin typeface="Calibri"/>
                <a:cs typeface="Calibri"/>
              </a:rPr>
              <a:t>one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succeeds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819655"/>
            <a:ext cx="157289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E.g.,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CC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0777" y="1819655"/>
            <a:ext cx="624078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prog1.c -o prog1 </a:t>
            </a:r>
            <a:r>
              <a:rPr sz="3000" dirty="0">
                <a:solidFill>
                  <a:srgbClr val="C00000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&amp;&amp;</a:t>
            </a:r>
            <a:r>
              <a:rPr sz="3000" spc="-5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./prog1</a:t>
            </a:r>
            <a:endParaRPr sz="30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322576"/>
            <a:ext cx="7748270" cy="199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&amp;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20" dirty="0">
                <a:latin typeface="Calibri"/>
                <a:cs typeface="Calibri"/>
              </a:rPr>
              <a:t>Executes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command </a:t>
            </a:r>
            <a:r>
              <a:rPr sz="3000" spc="-10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background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5" dirty="0">
                <a:latin typeface="Calibri"/>
                <a:cs typeface="Calibri"/>
              </a:rPr>
              <a:t>E.g., 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netscape</a:t>
            </a:r>
            <a:r>
              <a:rPr sz="3000" spc="-95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&amp;</a:t>
            </a: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#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20" dirty="0">
                <a:latin typeface="Calibri"/>
                <a:cs typeface="Calibri"/>
              </a:rPr>
              <a:t>characters </a:t>
            </a:r>
            <a:r>
              <a:rPr sz="3000" spc="-15" dirty="0">
                <a:latin typeface="Calibri"/>
                <a:cs typeface="Calibri"/>
              </a:rPr>
              <a:t>after </a:t>
            </a:r>
            <a:r>
              <a:rPr sz="3000" dirty="0">
                <a:latin typeface="Calibri"/>
                <a:cs typeface="Calibri"/>
              </a:rPr>
              <a:t>this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ignored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(comment)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$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5" dirty="0">
                <a:latin typeface="Calibri"/>
                <a:cs typeface="Calibri"/>
              </a:rPr>
              <a:t>Expands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value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shell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variable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334891"/>
            <a:ext cx="203390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E.g.,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echo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1024" y="4334891"/>
            <a:ext cx="117602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$PATH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837810"/>
            <a:ext cx="851471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\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latin typeface="Calibri"/>
                <a:cs typeface="Calibri"/>
              </a:rPr>
              <a:t>: </a:t>
            </a:r>
            <a:r>
              <a:rPr sz="3000" spc="-20" dirty="0">
                <a:latin typeface="Calibri"/>
                <a:cs typeface="Calibri"/>
              </a:rPr>
              <a:t>Prevents </a:t>
            </a:r>
            <a:r>
              <a:rPr sz="3000" spc="-5" dirty="0">
                <a:latin typeface="Calibri"/>
                <a:cs typeface="Calibri"/>
              </a:rPr>
              <a:t>special </a:t>
            </a:r>
            <a:r>
              <a:rPr sz="3000" spc="-20" dirty="0">
                <a:latin typeface="Calibri"/>
                <a:cs typeface="Calibri"/>
              </a:rPr>
              <a:t>interpretation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5" dirty="0">
                <a:latin typeface="Calibri"/>
                <a:cs typeface="Calibri"/>
              </a:rPr>
              <a:t>next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character.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1026" y="5342229"/>
            <a:ext cx="163830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this</a:t>
            </a:r>
            <a:r>
              <a:rPr sz="3000" spc="-8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is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3922" y="5342229"/>
            <a:ext cx="678688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C0000"/>
                </a:solidFill>
                <a:highlight>
                  <a:srgbClr val="FFFF00"/>
                </a:highlight>
                <a:latin typeface="Lucida Console"/>
              </a:rPr>
              <a:t>\&amp;</a:t>
            </a:r>
            <a:r>
              <a:rPr sz="300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000" spc="-5" dirty="0">
                <a:latin typeface="Wingdings"/>
                <a:cs typeface="Wingdings"/>
              </a:rPr>
              <a:t>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this is &amp; </a:t>
            </a:r>
            <a:r>
              <a:rPr sz="3000" spc="-5" dirty="0">
                <a:latin typeface="Calibri"/>
                <a:cs typeface="Calibri"/>
              </a:rPr>
              <a:t>(&amp;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not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5" dirty="0">
                <a:latin typeface="Calibri"/>
                <a:cs typeface="Calibri"/>
              </a:rPr>
              <a:t>metacharacter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3540" y="5342229"/>
            <a:ext cx="203390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4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5" dirty="0">
                <a:latin typeface="Calibri"/>
                <a:cs typeface="Calibri"/>
              </a:rPr>
              <a:t>E.g.,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5" dirty="0">
                <a:solidFill>
                  <a:srgbClr val="C00000"/>
                </a:solidFill>
                <a:latin typeface="Lucida Console"/>
                <a:cs typeface="Lucida Console"/>
              </a:rPr>
              <a:t>echo</a:t>
            </a:r>
            <a:endParaRPr sz="3000">
              <a:latin typeface="Lucida Console"/>
              <a:cs typeface="Lucida Console"/>
            </a:endParaRPr>
          </a:p>
          <a:p>
            <a:pPr marL="355600">
              <a:lnSpc>
                <a:spcPts val="3410"/>
              </a:lnSpc>
            </a:pPr>
            <a:r>
              <a:rPr sz="3000" dirty="0">
                <a:latin typeface="Calibri"/>
                <a:cs typeface="Calibri"/>
              </a:rPr>
              <a:t>this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case.)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ct val="100000"/>
              </a:lnSpc>
            </a:pPr>
            <a:r>
              <a:rPr spc="-5" dirty="0"/>
              <a:t>M</a:t>
            </a:r>
            <a:r>
              <a:rPr spc="-25" dirty="0"/>
              <a:t>e</a:t>
            </a:r>
            <a:r>
              <a:rPr spc="-50" dirty="0"/>
              <a:t>t</a:t>
            </a:r>
            <a:r>
              <a:rPr spc="-5" dirty="0"/>
              <a:t>acha</a:t>
            </a:r>
            <a:r>
              <a:rPr spc="-85" dirty="0"/>
              <a:t>r</a:t>
            </a:r>
            <a:r>
              <a:rPr spc="-5" dirty="0"/>
              <a:t>ac</a:t>
            </a:r>
            <a:r>
              <a:rPr spc="-45" dirty="0"/>
              <a:t>t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5" dirty="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3449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D43CA"/>
                </a:solid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61694"/>
            <a:ext cx="11139805" cy="4078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shells </a:t>
            </a:r>
            <a:r>
              <a:rPr sz="2800" spc="-20" dirty="0">
                <a:latin typeface="Calibri"/>
                <a:cs typeface="Calibri"/>
              </a:rPr>
              <a:t>exist.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5" dirty="0">
                <a:latin typeface="Calibri"/>
                <a:cs typeface="Calibri"/>
              </a:rPr>
              <a:t>differ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30" dirty="0">
                <a:latin typeface="Calibri"/>
                <a:cs typeface="Calibri"/>
              </a:rPr>
              <a:t>syntax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functionalities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offer.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shells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normally </a:t>
            </a:r>
            <a:r>
              <a:rPr sz="2800" spc="-15" dirty="0">
                <a:latin typeface="Calibri"/>
                <a:cs typeface="Calibri"/>
              </a:rPr>
              <a:t>located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Lucida Console"/>
                <a:cs typeface="Lucida Console"/>
              </a:rPr>
              <a:t>/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usr/bin/</a:t>
            </a:r>
            <a:r>
              <a:rPr sz="2800" spc="-844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/bin/:</a:t>
            </a:r>
            <a:endParaRPr sz="280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Some </a:t>
            </a:r>
            <a:r>
              <a:rPr sz="2800" spc="-20" dirty="0">
                <a:latin typeface="Calibri"/>
                <a:cs typeface="Calibri"/>
              </a:rPr>
              <a:t>existing </a:t>
            </a:r>
            <a:r>
              <a:rPr sz="2800" spc="-10" dirty="0">
                <a:latin typeface="Calibri"/>
                <a:cs typeface="Calibri"/>
              </a:rPr>
              <a:t>shells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Bourne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sh</a:t>
            </a:r>
            <a:r>
              <a:rPr sz="2400" spc="-1019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basic shell.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shell: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csh</a:t>
            </a:r>
            <a:r>
              <a:rPr sz="2400" spc="-95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latin typeface="Calibri"/>
                <a:cs typeface="Calibri"/>
              </a:rPr>
              <a:t>richer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sh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25" dirty="0">
                <a:latin typeface="Calibri"/>
                <a:cs typeface="Calibri"/>
              </a:rPr>
              <a:t>syntax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Korn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shell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ksh</a:t>
            </a:r>
            <a:r>
              <a:rPr sz="2400" spc="-91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latin typeface="Calibri"/>
                <a:cs typeface="Calibri"/>
              </a:rPr>
              <a:t>derived</a:t>
            </a:r>
            <a:r>
              <a:rPr sz="2400" spc="-15" dirty="0">
                <a:latin typeface="Calibri"/>
                <a:cs typeface="Calibri"/>
              </a:rPr>
              <a:t> 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sh</a:t>
            </a:r>
            <a:r>
              <a:rPr sz="2400" spc="-92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TC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tcsh</a:t>
            </a:r>
            <a:r>
              <a:rPr sz="2400" spc="-919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400" spc="-5" dirty="0">
                <a:latin typeface="Calibri"/>
                <a:cs typeface="Calibri"/>
              </a:rPr>
              <a:t>derived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csh</a:t>
            </a:r>
            <a:r>
              <a:rPr sz="2400" spc="-919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functions.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Bourne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 Again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Shell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bash</a:t>
            </a:r>
            <a:r>
              <a:rPr sz="2400" spc="-915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400" spc="-10" dirty="0">
                <a:latin typeface="Calibri"/>
                <a:cs typeface="Calibri"/>
              </a:rPr>
              <a:t>compatible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sh</a:t>
            </a:r>
            <a:r>
              <a:rPr sz="2400" spc="-910" dirty="0">
                <a:solidFill>
                  <a:srgbClr val="993300"/>
                </a:solidFill>
                <a:latin typeface="Lucida Console"/>
                <a:cs typeface="Lucida Console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993300"/>
                </a:solidFill>
                <a:latin typeface="Lucida Console"/>
                <a:cs typeface="Lucida Console"/>
              </a:rPr>
              <a:t>ksh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8947" y="590550"/>
            <a:ext cx="41662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Some </a:t>
            </a:r>
            <a:r>
              <a:rPr spc="-10" dirty="0"/>
              <a:t>Existing</a:t>
            </a:r>
            <a:r>
              <a:rPr spc="-60" dirty="0"/>
              <a:t> </a:t>
            </a:r>
            <a:r>
              <a:rPr spc="-10" dirty="0"/>
              <a:t>Shells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366" y="3240532"/>
            <a:ext cx="869950" cy="605790"/>
          </a:xfrm>
          <a:prstGeom prst="rect">
            <a:avLst/>
          </a:prstGeom>
          <a:solidFill>
            <a:srgbClr val="F8F8F8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0"/>
              </a:spcBef>
            </a:pPr>
            <a:r>
              <a:rPr sz="2400" spc="-5" dirty="0">
                <a:latin typeface="Calibri"/>
                <a:cs typeface="Calibri"/>
              </a:rPr>
              <a:t>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0382" y="4254372"/>
            <a:ext cx="869950" cy="605790"/>
          </a:xfrm>
          <a:prstGeom prst="rect">
            <a:avLst/>
          </a:prstGeom>
          <a:solidFill>
            <a:srgbClr val="F8F8F8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Calibri"/>
                <a:cs typeface="Calibri"/>
              </a:rPr>
              <a:t>csh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889" y="5402326"/>
            <a:ext cx="869950" cy="605790"/>
          </a:xfrm>
          <a:prstGeom prst="rect">
            <a:avLst/>
          </a:prstGeom>
          <a:solidFill>
            <a:srgbClr val="F8F8F8"/>
          </a:solidFill>
          <a:ln w="1905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60"/>
              </a:spcBef>
            </a:pPr>
            <a:r>
              <a:rPr sz="2400" spc="-10" dirty="0">
                <a:latin typeface="Calibri"/>
                <a:cs typeface="Calibri"/>
              </a:rPr>
              <a:t>tcsh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15018" y="4269232"/>
            <a:ext cx="869950" cy="605790"/>
          </a:xfrm>
          <a:custGeom>
            <a:avLst/>
            <a:gdLst/>
            <a:ahLst/>
            <a:cxnLst/>
            <a:rect l="l" t="t" r="r" b="b"/>
            <a:pathLst>
              <a:path w="869950" h="605789">
                <a:moveTo>
                  <a:pt x="0" y="605408"/>
                </a:moveTo>
                <a:lnTo>
                  <a:pt x="869924" y="605408"/>
                </a:lnTo>
                <a:lnTo>
                  <a:pt x="869924" y="0"/>
                </a:lnTo>
                <a:lnTo>
                  <a:pt x="0" y="0"/>
                </a:lnTo>
                <a:lnTo>
                  <a:pt x="0" y="60540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30410" y="4286377"/>
            <a:ext cx="44069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0818" y="5447042"/>
            <a:ext cx="869950" cy="605790"/>
          </a:xfrm>
          <a:prstGeom prst="rect">
            <a:avLst/>
          </a:prstGeom>
          <a:solidFill>
            <a:srgbClr val="F8F8F8"/>
          </a:solidFill>
          <a:ln w="19050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alibri"/>
                <a:cs typeface="Calibri"/>
              </a:rPr>
              <a:t>bash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49993" y="3838066"/>
            <a:ext cx="622935" cy="431165"/>
          </a:xfrm>
          <a:custGeom>
            <a:avLst/>
            <a:gdLst/>
            <a:ahLst/>
            <a:cxnLst/>
            <a:rect l="l" t="t" r="r" b="b"/>
            <a:pathLst>
              <a:path w="622934" h="431164">
                <a:moveTo>
                  <a:pt x="52577" y="329945"/>
                </a:moveTo>
                <a:lnTo>
                  <a:pt x="46862" y="331977"/>
                </a:lnTo>
                <a:lnTo>
                  <a:pt x="44703" y="336676"/>
                </a:lnTo>
                <a:lnTo>
                  <a:pt x="0" y="431164"/>
                </a:lnTo>
                <a:lnTo>
                  <a:pt x="38229" y="428370"/>
                </a:lnTo>
                <a:lnTo>
                  <a:pt x="20954" y="428370"/>
                </a:lnTo>
                <a:lnTo>
                  <a:pt x="10159" y="412622"/>
                </a:lnTo>
                <a:lnTo>
                  <a:pt x="39187" y="392722"/>
                </a:lnTo>
                <a:lnTo>
                  <a:pt x="61849" y="344804"/>
                </a:lnTo>
                <a:lnTo>
                  <a:pt x="64134" y="340105"/>
                </a:lnTo>
                <a:lnTo>
                  <a:pt x="62102" y="334390"/>
                </a:lnTo>
                <a:lnTo>
                  <a:pt x="57403" y="332104"/>
                </a:lnTo>
                <a:lnTo>
                  <a:pt x="52577" y="329945"/>
                </a:lnTo>
                <a:close/>
              </a:path>
              <a:path w="622934" h="431164">
                <a:moveTo>
                  <a:pt x="39187" y="392722"/>
                </a:moveTo>
                <a:lnTo>
                  <a:pt x="10159" y="412622"/>
                </a:lnTo>
                <a:lnTo>
                  <a:pt x="20954" y="428370"/>
                </a:lnTo>
                <a:lnTo>
                  <a:pt x="26512" y="424560"/>
                </a:lnTo>
                <a:lnTo>
                  <a:pt x="24129" y="424560"/>
                </a:lnTo>
                <a:lnTo>
                  <a:pt x="14858" y="410971"/>
                </a:lnTo>
                <a:lnTo>
                  <a:pt x="31111" y="409798"/>
                </a:lnTo>
                <a:lnTo>
                  <a:pt x="39187" y="392722"/>
                </a:lnTo>
                <a:close/>
              </a:path>
              <a:path w="622934" h="431164">
                <a:moveTo>
                  <a:pt x="108076" y="404240"/>
                </a:moveTo>
                <a:lnTo>
                  <a:pt x="50038" y="408431"/>
                </a:lnTo>
                <a:lnTo>
                  <a:pt x="20954" y="428370"/>
                </a:lnTo>
                <a:lnTo>
                  <a:pt x="38229" y="428370"/>
                </a:lnTo>
                <a:lnTo>
                  <a:pt x="109474" y="423163"/>
                </a:lnTo>
                <a:lnTo>
                  <a:pt x="113410" y="418591"/>
                </a:lnTo>
                <a:lnTo>
                  <a:pt x="112649" y="408177"/>
                </a:lnTo>
                <a:lnTo>
                  <a:pt x="108076" y="404240"/>
                </a:lnTo>
                <a:close/>
              </a:path>
              <a:path w="622934" h="431164">
                <a:moveTo>
                  <a:pt x="31111" y="409798"/>
                </a:moveTo>
                <a:lnTo>
                  <a:pt x="14858" y="410971"/>
                </a:lnTo>
                <a:lnTo>
                  <a:pt x="24129" y="424560"/>
                </a:lnTo>
                <a:lnTo>
                  <a:pt x="31111" y="409798"/>
                </a:lnTo>
                <a:close/>
              </a:path>
              <a:path w="622934" h="431164">
                <a:moveTo>
                  <a:pt x="50038" y="408431"/>
                </a:moveTo>
                <a:lnTo>
                  <a:pt x="31111" y="409798"/>
                </a:lnTo>
                <a:lnTo>
                  <a:pt x="24129" y="424560"/>
                </a:lnTo>
                <a:lnTo>
                  <a:pt x="26512" y="424560"/>
                </a:lnTo>
                <a:lnTo>
                  <a:pt x="50038" y="408431"/>
                </a:lnTo>
                <a:close/>
              </a:path>
              <a:path w="622934" h="431164">
                <a:moveTo>
                  <a:pt x="612012" y="0"/>
                </a:moveTo>
                <a:lnTo>
                  <a:pt x="39187" y="392722"/>
                </a:lnTo>
                <a:lnTo>
                  <a:pt x="31111" y="409798"/>
                </a:lnTo>
                <a:lnTo>
                  <a:pt x="50038" y="408431"/>
                </a:lnTo>
                <a:lnTo>
                  <a:pt x="622807" y="15747"/>
                </a:lnTo>
                <a:lnTo>
                  <a:pt x="612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63404" y="3837304"/>
            <a:ext cx="902335" cy="428625"/>
          </a:xfrm>
          <a:custGeom>
            <a:avLst/>
            <a:gdLst/>
            <a:ahLst/>
            <a:cxnLst/>
            <a:rect l="l" t="t" r="r" b="b"/>
            <a:pathLst>
              <a:path w="902334" h="428625">
                <a:moveTo>
                  <a:pt x="848970" y="403323"/>
                </a:moveTo>
                <a:lnTo>
                  <a:pt x="790828" y="409194"/>
                </a:lnTo>
                <a:lnTo>
                  <a:pt x="787019" y="413893"/>
                </a:lnTo>
                <a:lnTo>
                  <a:pt x="788035" y="424307"/>
                </a:lnTo>
                <a:lnTo>
                  <a:pt x="792734" y="428117"/>
                </a:lnTo>
                <a:lnTo>
                  <a:pt x="894434" y="417830"/>
                </a:lnTo>
                <a:lnTo>
                  <a:pt x="880872" y="417830"/>
                </a:lnTo>
                <a:lnTo>
                  <a:pt x="848970" y="403323"/>
                </a:lnTo>
                <a:close/>
              </a:path>
              <a:path w="902334" h="428625">
                <a:moveTo>
                  <a:pt x="867684" y="401427"/>
                </a:moveTo>
                <a:lnTo>
                  <a:pt x="848970" y="403323"/>
                </a:lnTo>
                <a:lnTo>
                  <a:pt x="880872" y="417830"/>
                </a:lnTo>
                <a:lnTo>
                  <a:pt x="882319" y="414655"/>
                </a:lnTo>
                <a:lnTo>
                  <a:pt x="877062" y="414655"/>
                </a:lnTo>
                <a:lnTo>
                  <a:pt x="867684" y="401427"/>
                </a:lnTo>
                <a:close/>
              </a:path>
              <a:path w="902334" h="428625">
                <a:moveTo>
                  <a:pt x="832612" y="326390"/>
                </a:moveTo>
                <a:lnTo>
                  <a:pt x="823976" y="332486"/>
                </a:lnTo>
                <a:lnTo>
                  <a:pt x="822960" y="338455"/>
                </a:lnTo>
                <a:lnTo>
                  <a:pt x="826007" y="342646"/>
                </a:lnTo>
                <a:lnTo>
                  <a:pt x="856752" y="386009"/>
                </a:lnTo>
                <a:lnTo>
                  <a:pt x="888746" y="400558"/>
                </a:lnTo>
                <a:lnTo>
                  <a:pt x="880872" y="417830"/>
                </a:lnTo>
                <a:lnTo>
                  <a:pt x="894434" y="417830"/>
                </a:lnTo>
                <a:lnTo>
                  <a:pt x="901953" y="417068"/>
                </a:lnTo>
                <a:lnTo>
                  <a:pt x="838580" y="327406"/>
                </a:lnTo>
                <a:lnTo>
                  <a:pt x="832612" y="326390"/>
                </a:lnTo>
                <a:close/>
              </a:path>
              <a:path w="902334" h="428625">
                <a:moveTo>
                  <a:pt x="883793" y="399796"/>
                </a:moveTo>
                <a:lnTo>
                  <a:pt x="867684" y="401427"/>
                </a:lnTo>
                <a:lnTo>
                  <a:pt x="877062" y="414655"/>
                </a:lnTo>
                <a:lnTo>
                  <a:pt x="883793" y="399796"/>
                </a:lnTo>
                <a:close/>
              </a:path>
              <a:path w="902334" h="428625">
                <a:moveTo>
                  <a:pt x="887070" y="399796"/>
                </a:moveTo>
                <a:lnTo>
                  <a:pt x="883793" y="399796"/>
                </a:lnTo>
                <a:lnTo>
                  <a:pt x="877062" y="414655"/>
                </a:lnTo>
                <a:lnTo>
                  <a:pt x="882319" y="414655"/>
                </a:lnTo>
                <a:lnTo>
                  <a:pt x="888746" y="400558"/>
                </a:lnTo>
                <a:lnTo>
                  <a:pt x="887070" y="399796"/>
                </a:lnTo>
                <a:close/>
              </a:path>
              <a:path w="902334" h="428625">
                <a:moveTo>
                  <a:pt x="7874" y="0"/>
                </a:moveTo>
                <a:lnTo>
                  <a:pt x="0" y="17272"/>
                </a:lnTo>
                <a:lnTo>
                  <a:pt x="848970" y="403323"/>
                </a:lnTo>
                <a:lnTo>
                  <a:pt x="867684" y="401427"/>
                </a:lnTo>
                <a:lnTo>
                  <a:pt x="856752" y="386009"/>
                </a:lnTo>
                <a:lnTo>
                  <a:pt x="7874" y="0"/>
                </a:lnTo>
                <a:close/>
              </a:path>
              <a:path w="902334" h="428625">
                <a:moveTo>
                  <a:pt x="856752" y="386009"/>
                </a:moveTo>
                <a:lnTo>
                  <a:pt x="867684" y="401427"/>
                </a:lnTo>
                <a:lnTo>
                  <a:pt x="883793" y="399796"/>
                </a:lnTo>
                <a:lnTo>
                  <a:pt x="887070" y="399796"/>
                </a:lnTo>
                <a:lnTo>
                  <a:pt x="856752" y="386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56594" y="4855845"/>
            <a:ext cx="260350" cy="546735"/>
          </a:xfrm>
          <a:custGeom>
            <a:avLst/>
            <a:gdLst/>
            <a:ahLst/>
            <a:cxnLst/>
            <a:rect l="l" t="t" r="r" b="b"/>
            <a:pathLst>
              <a:path w="260350" h="546735">
                <a:moveTo>
                  <a:pt x="169672" y="466597"/>
                </a:moveTo>
                <a:lnTo>
                  <a:pt x="163702" y="467486"/>
                </a:lnTo>
                <a:lnTo>
                  <a:pt x="160654" y="471677"/>
                </a:lnTo>
                <a:lnTo>
                  <a:pt x="157606" y="475995"/>
                </a:lnTo>
                <a:lnTo>
                  <a:pt x="158496" y="481964"/>
                </a:lnTo>
                <a:lnTo>
                  <a:pt x="247269" y="546480"/>
                </a:lnTo>
                <a:lnTo>
                  <a:pt x="248815" y="533018"/>
                </a:lnTo>
                <a:lnTo>
                  <a:pt x="231012" y="533018"/>
                </a:lnTo>
                <a:lnTo>
                  <a:pt x="216815" y="500736"/>
                </a:lnTo>
                <a:lnTo>
                  <a:pt x="173989" y="469645"/>
                </a:lnTo>
                <a:lnTo>
                  <a:pt x="169672" y="466597"/>
                </a:lnTo>
                <a:close/>
              </a:path>
              <a:path w="260350" h="546735">
                <a:moveTo>
                  <a:pt x="216815" y="500736"/>
                </a:moveTo>
                <a:lnTo>
                  <a:pt x="231012" y="533018"/>
                </a:lnTo>
                <a:lnTo>
                  <a:pt x="242322" y="528065"/>
                </a:lnTo>
                <a:lnTo>
                  <a:pt x="230250" y="528065"/>
                </a:lnTo>
                <a:lnTo>
                  <a:pt x="232108" y="511839"/>
                </a:lnTo>
                <a:lnTo>
                  <a:pt x="216815" y="500736"/>
                </a:lnTo>
                <a:close/>
              </a:path>
              <a:path w="260350" h="546735">
                <a:moveTo>
                  <a:pt x="245618" y="431545"/>
                </a:moveTo>
                <a:lnTo>
                  <a:pt x="240919" y="435228"/>
                </a:lnTo>
                <a:lnTo>
                  <a:pt x="240283" y="440435"/>
                </a:lnTo>
                <a:lnTo>
                  <a:pt x="234246" y="493165"/>
                </a:lnTo>
                <a:lnTo>
                  <a:pt x="248411" y="525398"/>
                </a:lnTo>
                <a:lnTo>
                  <a:pt x="231012" y="533018"/>
                </a:lnTo>
                <a:lnTo>
                  <a:pt x="248815" y="533018"/>
                </a:lnTo>
                <a:lnTo>
                  <a:pt x="259206" y="442594"/>
                </a:lnTo>
                <a:lnTo>
                  <a:pt x="259841" y="437387"/>
                </a:lnTo>
                <a:lnTo>
                  <a:pt x="256031" y="432688"/>
                </a:lnTo>
                <a:lnTo>
                  <a:pt x="250825" y="432053"/>
                </a:lnTo>
                <a:lnTo>
                  <a:pt x="245618" y="431545"/>
                </a:lnTo>
                <a:close/>
              </a:path>
              <a:path w="260350" h="546735">
                <a:moveTo>
                  <a:pt x="232108" y="511839"/>
                </a:moveTo>
                <a:lnTo>
                  <a:pt x="230250" y="528065"/>
                </a:lnTo>
                <a:lnTo>
                  <a:pt x="245363" y="521461"/>
                </a:lnTo>
                <a:lnTo>
                  <a:pt x="232108" y="511839"/>
                </a:lnTo>
                <a:close/>
              </a:path>
              <a:path w="260350" h="546735">
                <a:moveTo>
                  <a:pt x="234246" y="493165"/>
                </a:moveTo>
                <a:lnTo>
                  <a:pt x="232108" y="511839"/>
                </a:lnTo>
                <a:lnTo>
                  <a:pt x="245363" y="521461"/>
                </a:lnTo>
                <a:lnTo>
                  <a:pt x="230250" y="528065"/>
                </a:lnTo>
                <a:lnTo>
                  <a:pt x="242322" y="528065"/>
                </a:lnTo>
                <a:lnTo>
                  <a:pt x="248411" y="525398"/>
                </a:lnTo>
                <a:lnTo>
                  <a:pt x="234246" y="493165"/>
                </a:lnTo>
                <a:close/>
              </a:path>
              <a:path w="260350" h="546735">
                <a:moveTo>
                  <a:pt x="17525" y="0"/>
                </a:moveTo>
                <a:lnTo>
                  <a:pt x="0" y="7746"/>
                </a:lnTo>
                <a:lnTo>
                  <a:pt x="216815" y="500736"/>
                </a:lnTo>
                <a:lnTo>
                  <a:pt x="232108" y="511839"/>
                </a:lnTo>
                <a:lnTo>
                  <a:pt x="234246" y="493165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24898" y="4873244"/>
            <a:ext cx="134620" cy="574040"/>
          </a:xfrm>
          <a:custGeom>
            <a:avLst/>
            <a:gdLst/>
            <a:ahLst/>
            <a:cxnLst/>
            <a:rect l="l" t="t" r="r" b="b"/>
            <a:pathLst>
              <a:path w="134620" h="574039">
                <a:moveTo>
                  <a:pt x="12065" y="462533"/>
                </a:moveTo>
                <a:lnTo>
                  <a:pt x="7239" y="464438"/>
                </a:lnTo>
                <a:lnTo>
                  <a:pt x="2285" y="466470"/>
                </a:lnTo>
                <a:lnTo>
                  <a:pt x="0" y="471931"/>
                </a:lnTo>
                <a:lnTo>
                  <a:pt x="1904" y="476884"/>
                </a:lnTo>
                <a:lnTo>
                  <a:pt x="40894" y="573785"/>
                </a:lnTo>
                <a:lnTo>
                  <a:pt x="54700" y="556513"/>
                </a:lnTo>
                <a:lnTo>
                  <a:pt x="53085" y="556513"/>
                </a:lnTo>
                <a:lnTo>
                  <a:pt x="34290" y="553719"/>
                </a:lnTo>
                <a:lnTo>
                  <a:pt x="39384" y="519070"/>
                </a:lnTo>
                <a:lnTo>
                  <a:pt x="19557" y="469772"/>
                </a:lnTo>
                <a:lnTo>
                  <a:pt x="17652" y="464819"/>
                </a:lnTo>
                <a:lnTo>
                  <a:pt x="12065" y="462533"/>
                </a:lnTo>
                <a:close/>
              </a:path>
              <a:path w="134620" h="574039">
                <a:moveTo>
                  <a:pt x="39384" y="519070"/>
                </a:moveTo>
                <a:lnTo>
                  <a:pt x="34290" y="553719"/>
                </a:lnTo>
                <a:lnTo>
                  <a:pt x="53085" y="556513"/>
                </a:lnTo>
                <a:lnTo>
                  <a:pt x="53814" y="551560"/>
                </a:lnTo>
                <a:lnTo>
                  <a:pt x="52450" y="551560"/>
                </a:lnTo>
                <a:lnTo>
                  <a:pt x="36195" y="549147"/>
                </a:lnTo>
                <a:lnTo>
                  <a:pt x="46370" y="536440"/>
                </a:lnTo>
                <a:lnTo>
                  <a:pt x="39384" y="519070"/>
                </a:lnTo>
                <a:close/>
              </a:path>
              <a:path w="134620" h="574039">
                <a:moveTo>
                  <a:pt x="100583" y="475487"/>
                </a:moveTo>
                <a:lnTo>
                  <a:pt x="94615" y="476122"/>
                </a:lnTo>
                <a:lnTo>
                  <a:pt x="91312" y="480313"/>
                </a:lnTo>
                <a:lnTo>
                  <a:pt x="58211" y="521653"/>
                </a:lnTo>
                <a:lnTo>
                  <a:pt x="53085" y="556513"/>
                </a:lnTo>
                <a:lnTo>
                  <a:pt x="54700" y="556513"/>
                </a:lnTo>
                <a:lnTo>
                  <a:pt x="106172" y="492124"/>
                </a:lnTo>
                <a:lnTo>
                  <a:pt x="109474" y="488060"/>
                </a:lnTo>
                <a:lnTo>
                  <a:pt x="108839" y="482091"/>
                </a:lnTo>
                <a:lnTo>
                  <a:pt x="104648" y="478789"/>
                </a:lnTo>
                <a:lnTo>
                  <a:pt x="100583" y="475487"/>
                </a:lnTo>
                <a:close/>
              </a:path>
              <a:path w="134620" h="574039">
                <a:moveTo>
                  <a:pt x="46370" y="536440"/>
                </a:moveTo>
                <a:lnTo>
                  <a:pt x="36195" y="549147"/>
                </a:lnTo>
                <a:lnTo>
                  <a:pt x="52450" y="551560"/>
                </a:lnTo>
                <a:lnTo>
                  <a:pt x="46370" y="536440"/>
                </a:lnTo>
                <a:close/>
              </a:path>
              <a:path w="134620" h="574039">
                <a:moveTo>
                  <a:pt x="58211" y="521653"/>
                </a:moveTo>
                <a:lnTo>
                  <a:pt x="46370" y="536440"/>
                </a:lnTo>
                <a:lnTo>
                  <a:pt x="52450" y="551560"/>
                </a:lnTo>
                <a:lnTo>
                  <a:pt x="53814" y="551560"/>
                </a:lnTo>
                <a:lnTo>
                  <a:pt x="58211" y="521653"/>
                </a:lnTo>
                <a:close/>
              </a:path>
              <a:path w="134620" h="574039">
                <a:moveTo>
                  <a:pt x="115697" y="0"/>
                </a:moveTo>
                <a:lnTo>
                  <a:pt x="39384" y="519070"/>
                </a:lnTo>
                <a:lnTo>
                  <a:pt x="46370" y="536440"/>
                </a:lnTo>
                <a:lnTo>
                  <a:pt x="58211" y="521653"/>
                </a:lnTo>
                <a:lnTo>
                  <a:pt x="134493" y="2793"/>
                </a:lnTo>
                <a:lnTo>
                  <a:pt x="1156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00768" y="3845940"/>
            <a:ext cx="276225" cy="1959610"/>
          </a:xfrm>
          <a:custGeom>
            <a:avLst/>
            <a:gdLst/>
            <a:ahLst/>
            <a:cxnLst/>
            <a:rect l="l" t="t" r="r" b="b"/>
            <a:pathLst>
              <a:path w="276225" h="1959610">
                <a:moveTo>
                  <a:pt x="94868" y="1848484"/>
                </a:moveTo>
                <a:lnTo>
                  <a:pt x="0" y="1903806"/>
                </a:lnTo>
                <a:lnTo>
                  <a:pt x="94868" y="1959140"/>
                </a:lnTo>
                <a:lnTo>
                  <a:pt x="100583" y="1957603"/>
                </a:lnTo>
                <a:lnTo>
                  <a:pt x="105917" y="1948510"/>
                </a:lnTo>
                <a:lnTo>
                  <a:pt x="104393" y="1942680"/>
                </a:lnTo>
                <a:lnTo>
                  <a:pt x="54036" y="1913331"/>
                </a:lnTo>
                <a:lnTo>
                  <a:pt x="18923" y="1913331"/>
                </a:lnTo>
                <a:lnTo>
                  <a:pt x="18923" y="1894281"/>
                </a:lnTo>
                <a:lnTo>
                  <a:pt x="54066" y="1894281"/>
                </a:lnTo>
                <a:lnTo>
                  <a:pt x="104393" y="1864931"/>
                </a:lnTo>
                <a:lnTo>
                  <a:pt x="105917" y="1859102"/>
                </a:lnTo>
                <a:lnTo>
                  <a:pt x="100583" y="1850021"/>
                </a:lnTo>
                <a:lnTo>
                  <a:pt x="94868" y="1848484"/>
                </a:lnTo>
                <a:close/>
              </a:path>
              <a:path w="276225" h="1959610">
                <a:moveTo>
                  <a:pt x="54066" y="1894281"/>
                </a:moveTo>
                <a:lnTo>
                  <a:pt x="18923" y="1894281"/>
                </a:lnTo>
                <a:lnTo>
                  <a:pt x="18923" y="1913331"/>
                </a:lnTo>
                <a:lnTo>
                  <a:pt x="54036" y="1913331"/>
                </a:lnTo>
                <a:lnTo>
                  <a:pt x="51816" y="1912035"/>
                </a:lnTo>
                <a:lnTo>
                  <a:pt x="23622" y="1912035"/>
                </a:lnTo>
                <a:lnTo>
                  <a:pt x="23622" y="1895589"/>
                </a:lnTo>
                <a:lnTo>
                  <a:pt x="51823" y="1895589"/>
                </a:lnTo>
                <a:lnTo>
                  <a:pt x="54066" y="1894281"/>
                </a:lnTo>
                <a:close/>
              </a:path>
              <a:path w="276225" h="1959610">
                <a:moveTo>
                  <a:pt x="257048" y="1894281"/>
                </a:moveTo>
                <a:lnTo>
                  <a:pt x="54066" y="1894281"/>
                </a:lnTo>
                <a:lnTo>
                  <a:pt x="37720" y="1903813"/>
                </a:lnTo>
                <a:lnTo>
                  <a:pt x="54036" y="1913331"/>
                </a:lnTo>
                <a:lnTo>
                  <a:pt x="271906" y="1913331"/>
                </a:lnTo>
                <a:lnTo>
                  <a:pt x="276098" y="1909076"/>
                </a:lnTo>
                <a:lnTo>
                  <a:pt x="276098" y="1903806"/>
                </a:lnTo>
                <a:lnTo>
                  <a:pt x="257048" y="1903806"/>
                </a:lnTo>
                <a:lnTo>
                  <a:pt x="257048" y="1894281"/>
                </a:lnTo>
                <a:close/>
              </a:path>
              <a:path w="276225" h="1959610">
                <a:moveTo>
                  <a:pt x="23622" y="1895589"/>
                </a:moveTo>
                <a:lnTo>
                  <a:pt x="23622" y="1912035"/>
                </a:lnTo>
                <a:lnTo>
                  <a:pt x="37720" y="1903813"/>
                </a:lnTo>
                <a:lnTo>
                  <a:pt x="23622" y="1895589"/>
                </a:lnTo>
                <a:close/>
              </a:path>
              <a:path w="276225" h="1959610">
                <a:moveTo>
                  <a:pt x="37720" y="1903813"/>
                </a:moveTo>
                <a:lnTo>
                  <a:pt x="23622" y="1912035"/>
                </a:lnTo>
                <a:lnTo>
                  <a:pt x="51816" y="1912035"/>
                </a:lnTo>
                <a:lnTo>
                  <a:pt x="37720" y="1903813"/>
                </a:lnTo>
                <a:close/>
              </a:path>
              <a:path w="276225" h="1959610">
                <a:moveTo>
                  <a:pt x="51823" y="1895589"/>
                </a:moveTo>
                <a:lnTo>
                  <a:pt x="23622" y="1895589"/>
                </a:lnTo>
                <a:lnTo>
                  <a:pt x="37720" y="1903813"/>
                </a:lnTo>
                <a:lnTo>
                  <a:pt x="51823" y="1895589"/>
                </a:lnTo>
                <a:close/>
              </a:path>
              <a:path w="276225" h="1959610">
                <a:moveTo>
                  <a:pt x="276098" y="0"/>
                </a:moveTo>
                <a:lnTo>
                  <a:pt x="257048" y="0"/>
                </a:lnTo>
                <a:lnTo>
                  <a:pt x="257048" y="1903806"/>
                </a:lnTo>
                <a:lnTo>
                  <a:pt x="266573" y="1894281"/>
                </a:lnTo>
                <a:lnTo>
                  <a:pt x="276098" y="1894281"/>
                </a:lnTo>
                <a:lnTo>
                  <a:pt x="276098" y="0"/>
                </a:lnTo>
                <a:close/>
              </a:path>
              <a:path w="276225" h="1959610">
                <a:moveTo>
                  <a:pt x="276098" y="1894281"/>
                </a:moveTo>
                <a:lnTo>
                  <a:pt x="266573" y="1894281"/>
                </a:lnTo>
                <a:lnTo>
                  <a:pt x="257048" y="1903806"/>
                </a:lnTo>
                <a:lnTo>
                  <a:pt x="276098" y="1903806"/>
                </a:lnTo>
                <a:lnTo>
                  <a:pt x="276098" y="1894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3449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D43CA"/>
                </a:solid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10894"/>
            <a:ext cx="11214735" cy="3951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login </a:t>
            </a:r>
            <a:r>
              <a:rPr sz="3200" spc="-5" dirty="0">
                <a:latin typeface="Calibri"/>
                <a:cs typeface="Calibri"/>
              </a:rPr>
              <a:t>shell </a:t>
            </a:r>
            <a:r>
              <a:rPr sz="3200" dirty="0">
                <a:latin typeface="Calibri"/>
                <a:cs typeface="Calibri"/>
              </a:rPr>
              <a:t>is the </a:t>
            </a:r>
            <a:r>
              <a:rPr sz="3200" spc="-25" dirty="0">
                <a:latin typeface="Calibri"/>
                <a:cs typeface="Calibri"/>
              </a:rPr>
              <a:t>first </a:t>
            </a:r>
            <a:r>
              <a:rPr sz="3200" spc="-5" dirty="0">
                <a:latin typeface="Calibri"/>
                <a:cs typeface="Calibri"/>
              </a:rPr>
              <a:t>shell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runs as </a:t>
            </a:r>
            <a:r>
              <a:rPr sz="3200" spc="-15" dirty="0">
                <a:latin typeface="Calibri"/>
                <a:cs typeface="Calibri"/>
              </a:rPr>
              <a:t>you </a:t>
            </a:r>
            <a:r>
              <a:rPr sz="3200" dirty="0">
                <a:latin typeface="Calibri"/>
                <a:cs typeface="Calibri"/>
              </a:rPr>
              <a:t>login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your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account </a:t>
            </a:r>
            <a:r>
              <a:rPr sz="3200" dirty="0">
                <a:latin typeface="Calibri"/>
                <a:cs typeface="Calibri"/>
              </a:rPr>
              <a:t>on 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computer.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This shell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CC0000"/>
                </a:solidFill>
                <a:latin typeface="Calibri"/>
                <a:cs typeface="Calibri"/>
              </a:rPr>
              <a:t>interactive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Unix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5" dirty="0">
                <a:latin typeface="Calibri"/>
                <a:cs typeface="Calibri"/>
              </a:rPr>
              <a:t>administrator </a:t>
            </a:r>
            <a:r>
              <a:rPr sz="3200" dirty="0">
                <a:latin typeface="Calibri"/>
                <a:cs typeface="Calibri"/>
              </a:rPr>
              <a:t>chooses a </a:t>
            </a:r>
            <a:r>
              <a:rPr sz="3200" spc="-5" dirty="0">
                <a:latin typeface="Calibri"/>
                <a:cs typeface="Calibri"/>
              </a:rPr>
              <a:t>shell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dirty="0">
                <a:latin typeface="Calibri"/>
                <a:cs typeface="Calibri"/>
              </a:rPr>
              <a:t>when  the </a:t>
            </a:r>
            <a:r>
              <a:rPr sz="3200" spc="-10" dirty="0">
                <a:latin typeface="Calibri"/>
                <a:cs typeface="Calibri"/>
              </a:rPr>
              <a:t>account is </a:t>
            </a:r>
            <a:r>
              <a:rPr sz="3200" spc="-15" dirty="0">
                <a:latin typeface="Calibri"/>
                <a:cs typeface="Calibri"/>
              </a:rPr>
              <a:t>created.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login </a:t>
            </a:r>
            <a:r>
              <a:rPr sz="3200" spc="-5" dirty="0">
                <a:latin typeface="Calibri"/>
                <a:cs typeface="Calibri"/>
              </a:rPr>
              <a:t>or </a:t>
            </a:r>
            <a:r>
              <a:rPr sz="3200" spc="-15" dirty="0">
                <a:solidFill>
                  <a:srgbClr val="0000FF"/>
                </a:solidFill>
                <a:latin typeface="Calibri"/>
                <a:cs typeface="Calibri"/>
              </a:rPr>
              <a:t>default</a:t>
            </a:r>
            <a:r>
              <a:rPr sz="3200" spc="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name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login shell </a:t>
            </a:r>
            <a:r>
              <a:rPr sz="3200" spc="-20" dirty="0">
                <a:latin typeface="Calibri"/>
                <a:cs typeface="Calibri"/>
              </a:rPr>
              <a:t>program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found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</a:p>
          <a:p>
            <a:pPr marL="3556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corresponding </a:t>
            </a:r>
            <a:r>
              <a:rPr sz="3200" spc="-5" dirty="0">
                <a:latin typeface="Calibri"/>
                <a:cs typeface="Calibri"/>
              </a:rPr>
              <a:t>line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/etc/passwd</a:t>
            </a:r>
            <a:r>
              <a:rPr sz="32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Remember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example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entry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Lucida Console"/>
                <a:cs typeface="Lucida Console"/>
              </a:rPr>
              <a:t>/etc/passwd</a:t>
            </a:r>
            <a:r>
              <a:rPr sz="3200" spc="-5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311241"/>
            <a:ext cx="523811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66FF"/>
                </a:solidFill>
                <a:latin typeface="Arial"/>
                <a:cs typeface="Arial"/>
              </a:rPr>
              <a:t>–</a:t>
            </a:r>
            <a:r>
              <a:rPr sz="2800" spc="-8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FF"/>
                </a:solidFill>
                <a:latin typeface="Lucida Console"/>
                <a:cs typeface="Lucida Console"/>
              </a:rPr>
              <a:t>oconnel:x:1003:10:David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7208" y="5311241"/>
            <a:ext cx="5380990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66FF"/>
                </a:solidFill>
                <a:latin typeface="Lucida Console"/>
                <a:cs typeface="Lucida Console"/>
              </a:rPr>
              <a:t>O’Connell, M.Sc. Student: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252" y="5695594"/>
            <a:ext cx="5166995" cy="44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66FF"/>
                </a:solidFill>
                <a:latin typeface="Lucida Console"/>
                <a:cs typeface="Lucida Console"/>
              </a:rPr>
              <a:t>/users/oconnel:</a:t>
            </a:r>
            <a:r>
              <a:rPr sz="2800" spc="-5" dirty="0">
                <a:solidFill>
                  <a:srgbClr val="CC0000"/>
                </a:solidFill>
                <a:latin typeface="Lucida Console"/>
                <a:cs typeface="Lucida Console"/>
              </a:rPr>
              <a:t>/bin/bash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7776" y="590550"/>
            <a:ext cx="31102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Login</a:t>
            </a:r>
            <a:r>
              <a:rPr spc="-60" dirty="0"/>
              <a:t> </a:t>
            </a:r>
            <a:r>
              <a:rPr spc="-10" dirty="0"/>
              <a:t>Shell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3449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D43CA"/>
                </a:solid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1248390" cy="412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non-login </a:t>
            </a:r>
            <a:r>
              <a:rPr sz="3200" spc="-5" dirty="0">
                <a:latin typeface="Calibri"/>
                <a:cs typeface="Calibri"/>
              </a:rPr>
              <a:t>shell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either </a:t>
            </a:r>
            <a:r>
              <a:rPr sz="3200" spc="-20" dirty="0">
                <a:latin typeface="Calibri"/>
                <a:cs typeface="Calibri"/>
              </a:rPr>
              <a:t>interactive 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non-interactive: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Non-login </a:t>
            </a:r>
            <a:r>
              <a:rPr sz="3200" spc="-15" dirty="0">
                <a:latin typeface="Calibri"/>
                <a:cs typeface="Calibri"/>
              </a:rPr>
              <a:t>interactive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example </a:t>
            </a:r>
            <a:r>
              <a:rPr sz="2800" spc="-5" dirty="0">
                <a:latin typeface="Calibri"/>
                <a:cs typeface="Calibri"/>
              </a:rPr>
              <a:t>of a non-login </a:t>
            </a:r>
            <a:r>
              <a:rPr sz="2800" spc="-20" dirty="0">
                <a:latin typeface="Calibri"/>
                <a:cs typeface="Calibri"/>
              </a:rPr>
              <a:t>interactive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5" dirty="0">
                <a:latin typeface="Calibri"/>
                <a:cs typeface="Calibri"/>
              </a:rPr>
              <a:t>is one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started from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 dirty="0">
              <a:latin typeface="Calibri"/>
              <a:cs typeface="Calibri"/>
            </a:endParaRPr>
          </a:p>
          <a:p>
            <a:pPr marL="552450" algn="ct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command line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typing its name. </a:t>
            </a:r>
            <a:r>
              <a:rPr sz="2800" spc="-20" dirty="0">
                <a:latin typeface="Calibri"/>
                <a:cs typeface="Calibri"/>
              </a:rPr>
              <a:t>For example, to </a:t>
            </a:r>
            <a:r>
              <a:rPr sz="2800" spc="-5" dirty="0">
                <a:latin typeface="Calibri"/>
                <a:cs typeface="Calibri"/>
              </a:rPr>
              <a:t>run </a:t>
            </a:r>
            <a:r>
              <a:rPr sz="2800" spc="-10" dirty="0">
                <a:latin typeface="Calibri"/>
                <a:cs typeface="Calibri"/>
              </a:rPr>
              <a:t>BASH shell,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type: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50"/>
              </a:spcBef>
            </a:pPr>
            <a:r>
              <a:rPr sz="3200" dirty="0">
                <a:solidFill>
                  <a:srgbClr val="C00000"/>
                </a:solidFill>
                <a:latin typeface="Lucida Console"/>
                <a:cs typeface="Lucida Console"/>
              </a:rPr>
              <a:t>$</a:t>
            </a:r>
            <a:r>
              <a:rPr sz="3200" spc="-90" dirty="0">
                <a:solidFill>
                  <a:srgbClr val="C00000"/>
                </a:solidFill>
                <a:latin typeface="Lucida Console"/>
                <a:cs typeface="Lucida Console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Lucida Console"/>
                <a:cs typeface="Lucida Console"/>
              </a:rPr>
              <a:t>bash</a:t>
            </a:r>
            <a:endParaRPr sz="3200" dirty="0">
              <a:latin typeface="Lucida Console"/>
              <a:cs typeface="Lucida Console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Non-login </a:t>
            </a:r>
            <a:r>
              <a:rPr sz="3200" spc="-15" dirty="0">
                <a:latin typeface="Calibri"/>
                <a:cs typeface="Calibri"/>
              </a:rPr>
              <a:t>non-interactive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shell:</a:t>
            </a:r>
            <a:endParaRPr sz="3200" dirty="0">
              <a:latin typeface="Calibri"/>
              <a:cs typeface="Calibri"/>
            </a:endParaRPr>
          </a:p>
          <a:p>
            <a:pPr marL="756285" marR="486409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example </a:t>
            </a:r>
            <a:r>
              <a:rPr sz="2800" spc="-5" dirty="0">
                <a:latin typeface="Calibri"/>
                <a:cs typeface="Calibri"/>
              </a:rPr>
              <a:t>of a non-login </a:t>
            </a:r>
            <a:r>
              <a:rPr sz="2800" spc="-15" dirty="0">
                <a:latin typeface="Calibri"/>
                <a:cs typeface="Calibri"/>
              </a:rPr>
              <a:t>non-interactive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5" dirty="0">
                <a:latin typeface="Calibri"/>
                <a:cs typeface="Calibri"/>
              </a:rPr>
              <a:t>is one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script-file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discussed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slides.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7528" y="590550"/>
            <a:ext cx="4030979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The Non-login</a:t>
            </a:r>
            <a:r>
              <a:rPr spc="-65" dirty="0"/>
              <a:t> </a:t>
            </a:r>
            <a:r>
              <a:rPr spc="-10" dirty="0"/>
              <a:t>Shell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3449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D43CA"/>
                </a:solid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1122660" cy="299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Calibri"/>
                <a:cs typeface="Calibri"/>
              </a:rPr>
              <a:t>You </a:t>
            </a:r>
            <a:r>
              <a:rPr sz="3200" spc="-5" dirty="0">
                <a:latin typeface="Calibri"/>
                <a:cs typeface="Calibri"/>
              </a:rPr>
              <a:t>can change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login (or </a:t>
            </a:r>
            <a:r>
              <a:rPr sz="3200" spc="-15" dirty="0">
                <a:latin typeface="Calibri"/>
                <a:cs typeface="Calibri"/>
              </a:rPr>
              <a:t>default) </a:t>
            </a:r>
            <a:r>
              <a:rPr sz="3200" spc="-5" dirty="0">
                <a:latin typeface="Calibri"/>
                <a:cs typeface="Calibri"/>
              </a:rPr>
              <a:t>shell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by: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changing </a:t>
            </a:r>
            <a:r>
              <a:rPr sz="2800" spc="-15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entry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passwd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15" dirty="0">
                <a:latin typeface="Calibri"/>
                <a:cs typeface="Calibri"/>
              </a:rPr>
              <a:t>(you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super-user)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3200"/>
              </a:lnSpc>
              <a:spcBef>
                <a:spcPts val="4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chsh</a:t>
            </a:r>
            <a:r>
              <a:rPr sz="2800" b="1" spc="-79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 (not </a:t>
            </a:r>
            <a:r>
              <a:rPr sz="2800" spc="-25" dirty="0">
                <a:latin typeface="Calibri"/>
                <a:cs typeface="Calibri"/>
              </a:rPr>
              <a:t>always </a:t>
            </a:r>
            <a:r>
              <a:rPr sz="2800" spc="-15" dirty="0">
                <a:latin typeface="Calibri"/>
                <a:cs typeface="Calibri"/>
              </a:rPr>
              <a:t>available).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passwd </a:t>
            </a:r>
            <a:r>
              <a:rPr sz="2800" spc="-10" dirty="0">
                <a:latin typeface="Calibri"/>
                <a:cs typeface="Calibri"/>
              </a:rPr>
              <a:t>command  can </a:t>
            </a:r>
            <a:r>
              <a:rPr sz="2800" spc="-5" dirty="0">
                <a:latin typeface="Calibri"/>
                <a:cs typeface="Calibri"/>
              </a:rPr>
              <a:t>also be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5" dirty="0">
                <a:latin typeface="Calibri"/>
                <a:cs typeface="Calibri"/>
              </a:rPr>
              <a:t>(with </a:t>
            </a:r>
            <a:r>
              <a:rPr sz="2800" spc="-15" dirty="0">
                <a:latin typeface="Calibri"/>
                <a:cs typeface="Calibri"/>
              </a:rPr>
              <a:t>appropriate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options).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ts val="3779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new shell </a:t>
            </a:r>
            <a:r>
              <a:rPr sz="3200" spc="-15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valid </a:t>
            </a:r>
            <a:r>
              <a:rPr sz="3200" spc="-5" dirty="0">
                <a:latin typeface="Calibri"/>
                <a:cs typeface="Calibri"/>
              </a:rPr>
              <a:t>shell, </a:t>
            </a:r>
            <a:r>
              <a:rPr sz="3200" dirty="0">
                <a:latin typeface="Calibri"/>
                <a:cs typeface="Calibri"/>
              </a:rPr>
              <a:t>i.e.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dirty="0">
                <a:latin typeface="Calibri"/>
                <a:cs typeface="Calibri"/>
              </a:rPr>
              <a:t>in the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ts val="3779"/>
              </a:lnSpc>
            </a:pPr>
            <a:r>
              <a:rPr sz="3200" b="1" spc="-5" dirty="0">
                <a:solidFill>
                  <a:srgbClr val="C00000"/>
                </a:solidFill>
                <a:latin typeface="Courier New"/>
                <a:cs typeface="Courier New"/>
              </a:rPr>
              <a:t>/etc/shells</a:t>
            </a:r>
            <a:r>
              <a:rPr sz="3200" spc="-5" dirty="0">
                <a:latin typeface="Calibri"/>
                <a:cs typeface="Calibri"/>
              </a:rPr>
              <a:t>. This file </a:t>
            </a:r>
            <a:r>
              <a:rPr sz="3200" spc="-15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defined by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9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super-user.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8115" y="590550"/>
            <a:ext cx="528828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Changing </a:t>
            </a:r>
            <a:r>
              <a:rPr spc="-85" dirty="0"/>
              <a:t>Your </a:t>
            </a:r>
            <a:r>
              <a:rPr dirty="0"/>
              <a:t>Login</a:t>
            </a:r>
            <a:r>
              <a:rPr spc="25" dirty="0"/>
              <a:t> </a:t>
            </a:r>
            <a:r>
              <a:rPr spc="-10" dirty="0"/>
              <a:t>Shell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34493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4D43CA"/>
                </a:solidFill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59661"/>
            <a:ext cx="11188065" cy="424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77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Because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shell accepts </a:t>
            </a:r>
            <a:r>
              <a:rPr sz="3200" spc="-10" dirty="0">
                <a:latin typeface="Calibri"/>
                <a:cs typeface="Calibri"/>
              </a:rPr>
              <a:t>commands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keyboard,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</a:p>
          <a:p>
            <a:pPr marL="355600">
              <a:lnSpc>
                <a:spcPts val="3775"/>
              </a:lnSpc>
            </a:pPr>
            <a:r>
              <a:rPr sz="3200" spc="-15" dirty="0">
                <a:latin typeface="Calibri"/>
                <a:cs typeface="Calibri"/>
              </a:rPr>
              <a:t>terminates </a:t>
            </a:r>
            <a:r>
              <a:rPr sz="3200" dirty="0">
                <a:latin typeface="Calibri"/>
                <a:cs typeface="Calibri"/>
              </a:rPr>
              <a:t>when the </a:t>
            </a:r>
            <a:r>
              <a:rPr sz="3200" spc="-5" dirty="0">
                <a:latin typeface="Calibri"/>
                <a:cs typeface="Calibri"/>
              </a:rPr>
              <a:t>end-of-file </a:t>
            </a:r>
            <a:r>
              <a:rPr sz="3200" spc="-10" dirty="0">
                <a:latin typeface="Calibri"/>
                <a:cs typeface="Calibri"/>
              </a:rPr>
              <a:t>character </a:t>
            </a:r>
            <a:r>
              <a:rPr sz="3200" b="1" spc="-5" dirty="0">
                <a:solidFill>
                  <a:srgbClr val="C00000"/>
                </a:solidFill>
                <a:latin typeface="Courier New"/>
                <a:cs typeface="Courier New"/>
              </a:rPr>
              <a:t>CTRL-D</a:t>
            </a:r>
            <a:r>
              <a:rPr sz="3200" b="1" spc="-11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entered.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5" dirty="0">
                <a:solidFill>
                  <a:srgbClr val="C00000"/>
                </a:solidFill>
                <a:latin typeface="Courier New"/>
                <a:cs typeface="Courier New"/>
              </a:rPr>
              <a:t>exit</a:t>
            </a:r>
            <a:r>
              <a:rPr sz="3200" b="1" spc="-117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latin typeface="Calibri"/>
                <a:cs typeface="Calibri"/>
              </a:rPr>
              <a:t>command </a:t>
            </a:r>
            <a:r>
              <a:rPr sz="3200" dirty="0">
                <a:latin typeface="Calibri"/>
                <a:cs typeface="Calibri"/>
              </a:rPr>
              <a:t>also </a:t>
            </a:r>
            <a:r>
              <a:rPr sz="3200" spc="-5" dirty="0">
                <a:latin typeface="Calibri"/>
                <a:cs typeface="Calibri"/>
              </a:rPr>
              <a:t>allows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exit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shell.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When the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dirty="0">
                <a:latin typeface="Calibri"/>
                <a:cs typeface="Calibri"/>
              </a:rPr>
              <a:t>is logging </a:t>
            </a:r>
            <a:r>
              <a:rPr sz="3200" spc="-5" dirty="0">
                <a:latin typeface="Calibri"/>
                <a:cs typeface="Calibri"/>
              </a:rPr>
              <a:t>out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system,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shell reads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</a:p>
          <a:p>
            <a:pPr marL="3556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executes </a:t>
            </a:r>
            <a:r>
              <a:rPr sz="3200" spc="-5" dirty="0">
                <a:latin typeface="Calibri"/>
                <a:cs typeface="Calibri"/>
              </a:rPr>
              <a:t>commands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logout file (if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exists).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00FF"/>
                </a:solidFill>
                <a:latin typeface="Lucida Console"/>
                <a:cs typeface="Lucida Console"/>
              </a:rPr>
              <a:t>csh</a:t>
            </a:r>
            <a:r>
              <a:rPr sz="2800" spc="-103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Lucida Console"/>
                <a:cs typeface="Lucida Console"/>
              </a:rPr>
              <a:t>tcsh</a:t>
            </a:r>
            <a:r>
              <a:rPr sz="2800" spc="-102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Lucida Console"/>
                <a:cs typeface="Lucida Console"/>
              </a:rPr>
              <a:t>/.logout</a:t>
            </a:r>
            <a:endParaRPr sz="2800" dirty="0">
              <a:latin typeface="Lucida Console"/>
              <a:cs typeface="Lucida Console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0000FF"/>
                </a:solidFill>
                <a:latin typeface="Lucida Console"/>
                <a:cs typeface="Lucida Console"/>
              </a:rPr>
              <a:t>bash</a:t>
            </a:r>
            <a:r>
              <a:rPr sz="2800" spc="-1055" dirty="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executes </a:t>
            </a:r>
            <a:r>
              <a:rPr sz="2800" spc="-5" dirty="0">
                <a:solidFill>
                  <a:srgbClr val="C00000"/>
                </a:solidFill>
                <a:latin typeface="Lucida Console"/>
                <a:cs typeface="Lucida Console"/>
              </a:rPr>
              <a:t>/.bash_logout</a:t>
            </a:r>
            <a:endParaRPr sz="2800" dirty="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82744" y="590550"/>
            <a:ext cx="285940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Exiting a</a:t>
            </a:r>
            <a:r>
              <a:rPr spc="-60" dirty="0"/>
              <a:t> </a:t>
            </a:r>
            <a:r>
              <a:rPr spc="-10" dirty="0"/>
              <a:t>Shell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98" y="308355"/>
            <a:ext cx="15322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Unix</a:t>
            </a:r>
            <a:r>
              <a:rPr sz="20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8090" y="6465214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78382"/>
            <a:ext cx="11296650" cy="469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Unix variable allows </a:t>
            </a:r>
            <a:r>
              <a:rPr sz="3000" spc="-5" dirty="0">
                <a:latin typeface="Calibri"/>
                <a:cs typeface="Calibri"/>
              </a:rPr>
              <a:t>passing </a:t>
            </a:r>
            <a:r>
              <a:rPr sz="3000" spc="-15" dirty="0">
                <a:latin typeface="Calibri"/>
                <a:cs typeface="Calibri"/>
              </a:rPr>
              <a:t>information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shell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programs.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variable value is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string </a:t>
            </a:r>
            <a:r>
              <a:rPr sz="3000" spc="-5" dirty="0">
                <a:latin typeface="Calibri"/>
                <a:cs typeface="Calibri"/>
              </a:rPr>
              <a:t>or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set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strings.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Variable </a:t>
            </a:r>
            <a:r>
              <a:rPr sz="3000" spc="-5" dirty="0">
                <a:latin typeface="Calibri"/>
                <a:cs typeface="Calibri"/>
              </a:rPr>
              <a:t>names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10" dirty="0">
                <a:latin typeface="Calibri"/>
                <a:cs typeface="Calibri"/>
              </a:rPr>
              <a:t>case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sensitive.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variable </a:t>
            </a:r>
            <a:r>
              <a:rPr sz="3000" spc="-5" dirty="0">
                <a:latin typeface="Calibri"/>
                <a:cs typeface="Calibri"/>
              </a:rPr>
              <a:t>name </a:t>
            </a:r>
            <a:r>
              <a:rPr sz="3000" spc="-25" dirty="0">
                <a:latin typeface="Calibri"/>
                <a:cs typeface="Calibri"/>
              </a:rPr>
              <a:t>may </a:t>
            </a:r>
            <a:r>
              <a:rPr sz="3000" spc="-15" dirty="0">
                <a:latin typeface="Calibri"/>
                <a:cs typeface="Calibri"/>
              </a:rPr>
              <a:t>contain </a:t>
            </a:r>
            <a:r>
              <a:rPr sz="3000" spc="-10" dirty="0">
                <a:latin typeface="Calibri"/>
                <a:cs typeface="Calibri"/>
              </a:rPr>
              <a:t>numbers, </a:t>
            </a:r>
            <a:r>
              <a:rPr sz="3000" spc="-25" dirty="0">
                <a:latin typeface="Calibri"/>
                <a:cs typeface="Calibri"/>
              </a:rPr>
              <a:t>letters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lang="en-CA" sz="30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underscore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character.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spc="-5" dirty="0">
                <a:latin typeface="Calibri"/>
                <a:cs typeface="Calibri"/>
              </a:rPr>
              <a:t>looks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particular </a:t>
            </a:r>
            <a:r>
              <a:rPr sz="3000" spc="-10" dirty="0">
                <a:latin typeface="Calibri"/>
                <a:cs typeface="Calibri"/>
              </a:rPr>
              <a:t>variable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uses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value.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variable (value)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spc="-10" dirty="0">
                <a:latin typeface="Calibri"/>
                <a:cs typeface="Calibri"/>
              </a:rPr>
              <a:t>set </a:t>
            </a:r>
            <a:r>
              <a:rPr sz="3000" spc="-5" dirty="0">
                <a:latin typeface="Calibri"/>
                <a:cs typeface="Calibri"/>
              </a:rPr>
              <a:t>either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system,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user </a:t>
            </a:r>
            <a:r>
              <a:rPr sz="2600" spc="-10" dirty="0">
                <a:latin typeface="Calibri"/>
                <a:cs typeface="Calibri"/>
              </a:rPr>
              <a:t>(through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command-line),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shell,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1596" y="590550"/>
            <a:ext cx="2941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Unix</a:t>
            </a:r>
            <a:r>
              <a:rPr spc="-75" dirty="0"/>
              <a:t> </a:t>
            </a:r>
            <a:r>
              <a:rPr spc="-30" dirty="0"/>
              <a:t>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</TotalTime>
  <Words>2933</Words>
  <Application>Microsoft Office PowerPoint</Application>
  <PresentationFormat>Widescreen</PresentationFormat>
  <Paragraphs>502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Lucida Console</vt:lpstr>
      <vt:lpstr>Times New Roman</vt:lpstr>
      <vt:lpstr>Wingdings</vt:lpstr>
      <vt:lpstr>Office Theme</vt:lpstr>
      <vt:lpstr> UNIX Shells</vt:lpstr>
      <vt:lpstr>UNIX Shell</vt:lpstr>
      <vt:lpstr>Interactive vs. Non-interactive Shells</vt:lpstr>
      <vt:lpstr>Some Existing Shells</vt:lpstr>
      <vt:lpstr>The Login Shell</vt:lpstr>
      <vt:lpstr>The Non-login Shell</vt:lpstr>
      <vt:lpstr>Changing Your Login Shell</vt:lpstr>
      <vt:lpstr>Exiting a Shell</vt:lpstr>
      <vt:lpstr>Unix Variables</vt:lpstr>
      <vt:lpstr>Types of UNIX Variables</vt:lpstr>
      <vt:lpstr>Environment Variables</vt:lpstr>
      <vt:lpstr>Shell Variables</vt:lpstr>
      <vt:lpstr>Relationship between the Variables Types</vt:lpstr>
      <vt:lpstr>Getting the Value of a Variable</vt:lpstr>
      <vt:lpstr>Getting the Value of a Variable</vt:lpstr>
      <vt:lpstr>Setting the Value of a Variable</vt:lpstr>
      <vt:lpstr>How to Unset or List Variables</vt:lpstr>
      <vt:lpstr>Some Examples with Variables</vt:lpstr>
      <vt:lpstr>Some Examples with Variables</vt:lpstr>
      <vt:lpstr>Simple Bash Variable Assignment Usage</vt:lpstr>
      <vt:lpstr>Types of Shell Commands</vt:lpstr>
      <vt:lpstr>External Commands</vt:lpstr>
      <vt:lpstr>External Commands</vt:lpstr>
      <vt:lpstr>Shell Start-up Files</vt:lpstr>
      <vt:lpstr>Bourne Again shell (bash) startup files</vt:lpstr>
      <vt:lpstr>C shell (csh) startup files</vt:lpstr>
      <vt:lpstr>TC shell (csh) startup files</vt:lpstr>
      <vt:lpstr>Example of /.cshrc</vt:lpstr>
      <vt:lpstr>Metacharacters</vt:lpstr>
      <vt:lpstr>Metacharacters</vt:lpstr>
      <vt:lpstr>Metacharacters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UNIX Shells</dc:title>
  <dc:creator>Boufama</dc:creator>
  <cp:lastModifiedBy>Abedalrhman Alkhateeb</cp:lastModifiedBy>
  <cp:revision>28</cp:revision>
  <dcterms:created xsi:type="dcterms:W3CDTF">2019-11-25T23:14:51Z</dcterms:created>
  <dcterms:modified xsi:type="dcterms:W3CDTF">2021-01-01T17:25:03Z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2019-11-26T00:00:00Z</vt:filetime>
  </property>
</Properties>
</file>