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3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9933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98" y="308355"/>
            <a:ext cx="360235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156028"/>
            <a:ext cx="5511800" cy="253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9933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1700657"/>
            <a:ext cx="8638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0" spc="-10" dirty="0">
                <a:solidFill>
                  <a:srgbClr val="000000"/>
                </a:solidFill>
              </a:rPr>
              <a:t>	</a:t>
            </a:r>
            <a:r>
              <a:rPr lang="en-US" sz="4400" spc="-15" dirty="0">
                <a:solidFill>
                  <a:srgbClr val="0066FF"/>
                </a:solidFill>
              </a:rPr>
              <a:t>Unix/Linux</a:t>
            </a:r>
            <a:r>
              <a:rPr sz="4400" spc="-15" dirty="0">
                <a:solidFill>
                  <a:srgbClr val="0066FF"/>
                </a:solidFill>
              </a:rPr>
              <a:t> </a:t>
            </a:r>
            <a:r>
              <a:rPr sz="4400" dirty="0">
                <a:solidFill>
                  <a:srgbClr val="0066FF"/>
                </a:solidFill>
              </a:rPr>
              <a:t>Shell</a:t>
            </a:r>
            <a:r>
              <a:rPr sz="4400" spc="-15" dirty="0">
                <a:solidFill>
                  <a:srgbClr val="0066FF"/>
                </a:solidFill>
              </a:rPr>
              <a:t> Programming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BE7547-6F14-4204-B979-2A1D4077F5A4}"/>
              </a:ext>
            </a:extLst>
          </p:cNvPr>
          <p:cNvSpPr txBox="1"/>
          <p:nvPr/>
        </p:nvSpPr>
        <p:spPr>
          <a:xfrm>
            <a:off x="3733800" y="2667000"/>
            <a:ext cx="4876800" cy="2110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75">
              <a:lnSpc>
                <a:spcPct val="100000"/>
              </a:lnSpc>
            </a:pPr>
            <a:r>
              <a:rPr lang="en-CA" sz="2000" dirty="0">
                <a:solidFill>
                  <a:srgbClr val="4D43CA"/>
                </a:solidFill>
                <a:latin typeface="Calibri"/>
                <a:cs typeface="Calibri"/>
              </a:rPr>
              <a:t>Courtesy of Dr. </a:t>
            </a:r>
            <a:r>
              <a:rPr sz="2000" dirty="0">
                <a:solidFill>
                  <a:srgbClr val="4D43CA"/>
                </a:solidFill>
                <a:latin typeface="Calibri"/>
                <a:cs typeface="Calibri"/>
              </a:rPr>
              <a:t>B.</a:t>
            </a:r>
            <a:r>
              <a:rPr sz="2000" spc="-95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4D43CA"/>
                </a:solidFill>
                <a:latin typeface="Calibri"/>
                <a:cs typeface="Calibri"/>
              </a:rPr>
              <a:t>Boufama</a:t>
            </a:r>
            <a:endParaRPr lang="en-CA" sz="2000" spc="-5" dirty="0">
              <a:solidFill>
                <a:srgbClr val="4D43CA"/>
              </a:solidFill>
              <a:latin typeface="Calibri"/>
              <a:cs typeface="Calibri"/>
            </a:endParaRPr>
          </a:p>
          <a:p>
            <a:pPr marL="1146175">
              <a:lnSpc>
                <a:spcPct val="100000"/>
              </a:lnSpc>
            </a:pPr>
            <a:r>
              <a:rPr lang="en-US" sz="2000" spc="-5" dirty="0">
                <a:solidFill>
                  <a:srgbClr val="4D43CA"/>
                </a:solidFill>
                <a:latin typeface="Calibri"/>
                <a:cs typeface="Calibri"/>
              </a:rPr>
              <a:t>    Modified by Dan </a:t>
            </a:r>
            <a:r>
              <a:rPr lang="en-US" sz="2000" spc="-5" dirty="0" smtClean="0">
                <a:solidFill>
                  <a:srgbClr val="4D43CA"/>
                </a:solidFill>
                <a:latin typeface="Calibri"/>
                <a:cs typeface="Calibri"/>
              </a:rPr>
              <a:t>Wu</a:t>
            </a:r>
          </a:p>
          <a:p>
            <a:pPr marL="1146175">
              <a:lnSpc>
                <a:spcPct val="100000"/>
              </a:lnSpc>
            </a:pPr>
            <a:r>
              <a:rPr lang="en-US" sz="2000" spc="-5" dirty="0" smtClean="0">
                <a:solidFill>
                  <a:srgbClr val="4D43CA"/>
                </a:solidFill>
                <a:latin typeface="Calibri"/>
                <a:cs typeface="Calibri"/>
              </a:rPr>
              <a:t>Instructor Dr. Abed Alkhateeb</a:t>
            </a:r>
            <a:endParaRPr lang="en-US" sz="2000" spc="-5" dirty="0">
              <a:solidFill>
                <a:srgbClr val="4D43CA"/>
              </a:solidFill>
              <a:latin typeface="Calibri"/>
              <a:cs typeface="Calibri"/>
            </a:endParaRPr>
          </a:p>
          <a:p>
            <a:pPr marL="1146175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lang="en-CA" sz="2400" spc="-5" dirty="0">
                <a:solidFill>
                  <a:srgbClr val="4D43CA"/>
                </a:solidFill>
                <a:latin typeface="Calibri"/>
                <a:cs typeface="Calibri"/>
              </a:rPr>
              <a:t>   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School of </a:t>
            </a:r>
            <a:r>
              <a:rPr sz="2400" spc="-10" dirty="0">
                <a:solidFill>
                  <a:srgbClr val="4D43CA"/>
                </a:solidFill>
                <a:latin typeface="Calibri"/>
                <a:cs typeface="Calibri"/>
              </a:rPr>
              <a:t>Computer</a:t>
            </a:r>
            <a:r>
              <a:rPr sz="2400" spc="-75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D43CA"/>
                </a:solidFill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4D43CA"/>
                </a:solidFill>
                <a:latin typeface="Calibri"/>
                <a:cs typeface="Calibri"/>
              </a:rPr>
              <a:t>University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Windsor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50569"/>
            <a:ext cx="10612120" cy="527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Example</a:t>
            </a:r>
            <a:r>
              <a:rPr sz="2400" b="1" spc="-1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1: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#!/bin/bash</a:t>
            </a:r>
            <a:endParaRPr sz="2400" dirty="0">
              <a:latin typeface="Courier New"/>
              <a:cs typeface="Courier New"/>
            </a:endParaRPr>
          </a:p>
          <a:p>
            <a:pPr marL="12700" marR="6028055">
              <a:lnSpc>
                <a:spcPts val="3460"/>
              </a:lnSpc>
              <a:spcBef>
                <a:spcPts val="204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-n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"Enter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value&gt;</a:t>
            </a:r>
            <a:r>
              <a:rPr sz="2400" b="1" spc="-1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" 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read</a:t>
            </a:r>
            <a:r>
              <a:rPr sz="2400" b="1" spc="-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-n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"Enter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another value&gt;</a:t>
            </a:r>
            <a:r>
              <a:rPr sz="2400" b="1" spc="-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read</a:t>
            </a:r>
            <a:r>
              <a:rPr sz="2400" b="1" spc="-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20408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sz="2400" b="1" spc="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"Doing	arithmetic&gt;</a:t>
            </a:r>
            <a:r>
              <a:rPr sz="2400" b="1" spc="-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9504680" algn="l"/>
              </a:tabLst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When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assigning variables,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no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space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sz="2400" b="1" spc="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either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side	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2400" b="1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#+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equal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sign.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To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do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arithmetic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bash, surround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endParaRPr sz="2400" dirty="0">
              <a:latin typeface="Courier New"/>
              <a:cs typeface="Courier New"/>
            </a:endParaRPr>
          </a:p>
          <a:p>
            <a:pPr marL="12700" marR="5113020">
              <a:lnSpc>
                <a:spcPct val="1200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#+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expression with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$((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. 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sum=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$((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$a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+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$b</a:t>
            </a:r>
            <a:r>
              <a:rPr sz="2400" b="1" spc="-1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))</a:t>
            </a:r>
            <a:endParaRPr sz="24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"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sum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+ b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400" b="1" spc="-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$sum</a:t>
            </a:r>
            <a:r>
              <a:rPr sz="24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"</a:t>
            </a:r>
            <a:endParaRPr sz="24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3975" y="601852"/>
            <a:ext cx="702500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BASH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as a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Programming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03833"/>
            <a:ext cx="7691755" cy="488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7690">
              <a:lnSpc>
                <a:spcPts val="3460"/>
              </a:lnSpc>
            </a:pPr>
            <a:r>
              <a:rPr sz="2400" b="1" spc="-5" dirty="0">
                <a:latin typeface="Courier New"/>
                <a:cs typeface="Courier New"/>
              </a:rPr>
              <a:t>Example 1 (cont’d): 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difference=</a:t>
            </a:r>
            <a:r>
              <a:rPr sz="24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$((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 $a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-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$b</a:t>
            </a:r>
            <a:r>
              <a:rPr sz="2400" b="1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))</a:t>
            </a:r>
            <a:endParaRPr sz="24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"The difference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- b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400" b="1" spc="-4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$difference"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product=</a:t>
            </a:r>
            <a:r>
              <a:rPr sz="24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$((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$a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24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$b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))</a:t>
            </a:r>
            <a:endParaRPr sz="24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 marR="1099820">
              <a:lnSpc>
                <a:spcPct val="120000"/>
              </a:lnSpc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"The product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* b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$product" 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if 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[[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$b 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-ne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0 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]]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r>
              <a:rPr sz="2400" b="1" spc="-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then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quotient=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$((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$a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sz="24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$b</a:t>
            </a:r>
            <a:r>
              <a:rPr sz="24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))</a:t>
            </a:r>
          </a:p>
          <a:p>
            <a:pPr marL="12700" marR="369570" indent="365760">
              <a:lnSpc>
                <a:spcPts val="3460"/>
              </a:lnSpc>
              <a:spcBef>
                <a:spcPts val="204"/>
              </a:spcBef>
              <a:tabLst>
                <a:tab pos="220408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"The	division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a / b</a:t>
            </a:r>
            <a:r>
              <a:rPr sz="24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4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$quotient"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365"/>
              </a:spcBef>
              <a:tabLst>
                <a:tab pos="220408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"The	division a/b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4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urier New"/>
                <a:cs typeface="Courier New"/>
              </a:rPr>
              <a:t>impossible"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fi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3975" y="601852"/>
            <a:ext cx="702500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BASH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as a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Programming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04340"/>
            <a:ext cx="9959975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b="1" spc="-5" dirty="0">
                <a:latin typeface="Courier New"/>
                <a:cs typeface="Courier New"/>
              </a:rPr>
              <a:t>Example 1</a:t>
            </a:r>
            <a:r>
              <a:rPr lang="en-US" sz="2200" b="1" dirty="0">
                <a:latin typeface="Courier New"/>
                <a:cs typeface="Courier New"/>
              </a:rPr>
              <a:t> </a:t>
            </a:r>
            <a:r>
              <a:rPr lang="en-US" sz="2200" b="1" spc="-5" dirty="0">
                <a:latin typeface="Courier New"/>
                <a:cs typeface="Courier New"/>
              </a:rPr>
              <a:t>(enhanced):</a:t>
            </a:r>
            <a:endParaRPr lang="en-US"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#!/bin/bash</a:t>
            </a:r>
            <a:endParaRPr lang="en-US" sz="2200" dirty="0">
              <a:latin typeface="Courier New"/>
              <a:cs typeface="Courier New"/>
            </a:endParaRPr>
          </a:p>
          <a:p>
            <a:pPr marL="12700" marR="3042285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if [ </a:t>
            </a:r>
            <a:r>
              <a:rPr lang="en-US" sz="2200" b="1" spc="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</a:t>
            </a:r>
            <a:r>
              <a:rPr lang="en-US" sz="2200" b="1" spc="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#</a:t>
            </a:r>
            <a:r>
              <a:rPr lang="en-US" sz="22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!=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2 ]; </a:t>
            </a:r>
            <a:r>
              <a:rPr lang="en-US"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or, </a:t>
            </a:r>
            <a:r>
              <a:rPr lang="en-US"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 ( test </a:t>
            </a:r>
            <a:r>
              <a:rPr lang="en-US" sz="2200" b="1" spc="5" dirty="0">
                <a:solidFill>
                  <a:srgbClr val="0000FF"/>
                </a:solidFill>
                <a:latin typeface="Courier New"/>
                <a:cs typeface="Courier New"/>
              </a:rPr>
              <a:t>$#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!= </a:t>
            </a:r>
            <a:r>
              <a:rPr lang="en-US"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2 ) 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then</a:t>
            </a:r>
            <a:endParaRPr lang="en-US" sz="2200" dirty="0">
              <a:latin typeface="Courier New"/>
              <a:cs typeface="Courier New"/>
            </a:endParaRPr>
          </a:p>
          <a:p>
            <a:pPr marL="12700" marR="3882390" indent="33528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“Usage: </a:t>
            </a:r>
            <a:r>
              <a:rPr lang="en-US" sz="2200" b="1" spc="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$0</a:t>
            </a:r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integer1 integer2” 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else</a:t>
            </a:r>
            <a:endParaRPr lang="en-US"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tabLst>
                <a:tab pos="4559300" algn="l"/>
              </a:tabLst>
            </a:pP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lang="en-US" sz="2200" b="1" spc="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“Doing</a:t>
            </a:r>
            <a:r>
              <a:rPr lang="en-US" sz="2200" b="1" spc="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arithmetic&gt;	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“</a:t>
            </a:r>
            <a:endParaRPr lang="en-US" sz="2200" dirty="0">
              <a:latin typeface="Courier New"/>
              <a:cs typeface="Courier New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  <a:tabLst>
                <a:tab pos="5735955" algn="l"/>
                <a:tab pos="7924165" algn="l"/>
              </a:tabLst>
            </a:pP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r=$(($1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+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$2))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;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lang="en-US" sz="2200" b="1" spc="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“the</a:t>
            </a:r>
            <a:r>
              <a:rPr lang="en-US" sz="2200" b="1" spc="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sum	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"$1"</a:t>
            </a:r>
            <a:r>
              <a:rPr lang="en-US" sz="2200" b="1" spc="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+</a:t>
            </a:r>
            <a:r>
              <a:rPr lang="en-US" sz="2200" b="1" spc="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"$2“	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lang="en-US" sz="2200" b="1" spc="-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$r”  r=$(($1 - $2)) ; echo "the subtraction "$1" -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"$2"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is $r“ 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r=$(($1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$2))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; echo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"the product $1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* $2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lang="en-US" sz="2200" b="1" spc="1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$r“</a:t>
            </a:r>
            <a:endParaRPr lang="en-US"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if [ </a:t>
            </a:r>
            <a:r>
              <a:rPr lang="en-US" sz="2200" b="1" spc="5" dirty="0">
                <a:solidFill>
                  <a:srgbClr val="C00000"/>
                </a:solidFill>
                <a:latin typeface="Courier New"/>
                <a:cs typeface="Courier New"/>
              </a:rPr>
              <a:t>$2 </a:t>
            </a:r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-ne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0 ] ;</a:t>
            </a:r>
            <a:r>
              <a:rPr lang="en-US" sz="2200" b="1" spc="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then</a:t>
            </a:r>
            <a:endParaRPr lang="en-US"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r=$(($1 / $2)) ; echo "the division $1 /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$2 is</a:t>
            </a:r>
            <a:r>
              <a:rPr lang="en-US" sz="2200" b="1" spc="1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$r"</a:t>
            </a:r>
            <a:endParaRPr lang="en-US"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else</a:t>
            </a:r>
            <a:endParaRPr lang="en-US"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echo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cs typeface="Courier New"/>
              </a:rPr>
              <a:t>"the division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$1 / $2 is</a:t>
            </a:r>
            <a:r>
              <a:rPr lang="en-US" sz="2200" b="1" spc="8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impossible"</a:t>
            </a:r>
            <a:endParaRPr lang="en-US"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lang="en-US"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fi</a:t>
            </a:r>
            <a:endParaRPr lang="en-US"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234785"/>
            <a:ext cx="3606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fi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975" y="601852"/>
            <a:ext cx="702500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BASH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as a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Programming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67333"/>
            <a:ext cx="37947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Accessing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686940"/>
            <a:ext cx="977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spc="-5" dirty="0">
                <a:solidFill>
                  <a:srgbClr val="CC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</a:t>
            </a: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VAR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294" y="1686940"/>
            <a:ext cx="35096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# access the </a:t>
            </a:r>
            <a:r>
              <a:rPr sz="2000" spc="-5" dirty="0">
                <a:latin typeface="Calibri"/>
                <a:cs typeface="Calibri"/>
              </a:rPr>
              <a:t>value of variable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0653" y="2860802"/>
            <a:ext cx="26206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/export/home/rahmanq/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072004"/>
            <a:ext cx="70002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dir=“/export/home/”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echo my home is </a:t>
            </a:r>
            <a:r>
              <a:rPr sz="2000" b="1" spc="-5" dirty="0">
                <a:solidFill>
                  <a:srgbClr val="CC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${dir}</a:t>
            </a: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rahmanq/ </a:t>
            </a:r>
            <a:r>
              <a:rPr sz="20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my home</a:t>
            </a:r>
            <a:r>
              <a:rPr sz="2000" b="1" spc="-3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is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List variables: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name=(arg1 arg2</a:t>
            </a:r>
            <a:r>
              <a:rPr sz="2400" b="1" spc="-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...)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names=( Windsor Toronto Ottawa</a:t>
            </a:r>
            <a:r>
              <a:rPr sz="2000" b="1" spc="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031488"/>
            <a:ext cx="2463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sz="20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${names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[0]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775" y="4031488"/>
            <a:ext cx="14947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Windsor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4397247"/>
            <a:ext cx="57626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569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sz="2000" b="1" spc="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${names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[@]:1: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2}</a:t>
            </a:r>
            <a:r>
              <a:rPr sz="2000" b="1" spc="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Toronto</a:t>
            </a:r>
            <a:r>
              <a:rPr sz="20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Ottawa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4763007"/>
            <a:ext cx="37807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Windsor Toronto</a:t>
            </a:r>
            <a:r>
              <a:rPr sz="20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Ottawa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4701743"/>
            <a:ext cx="261620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echo ${names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[*]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}  echo</a:t>
            </a:r>
            <a:r>
              <a:rPr sz="20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${#names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[@]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1775" y="5129021"/>
            <a:ext cx="38354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  <a:tab pos="926465" algn="l"/>
              </a:tabLst>
            </a:pP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3	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#number of</a:t>
            </a:r>
            <a:r>
              <a:rPr sz="2000" b="1" spc="-5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739" y="5488736"/>
            <a:ext cx="68840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names=(${names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[@]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} London) 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#add </a:t>
            </a:r>
            <a:r>
              <a:rPr sz="2000" b="1" dirty="0">
                <a:solidFill>
                  <a:srgbClr val="3C833C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new</a:t>
            </a:r>
            <a:r>
              <a:rPr sz="2000" b="1" spc="1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element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1044" y="5854496"/>
            <a:ext cx="12433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el</a:t>
            </a:r>
            <a:r>
              <a:rPr sz="2000" b="1" spc="-10" dirty="0">
                <a:solidFill>
                  <a:srgbClr val="3C833C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me</a:t>
            </a:r>
            <a:r>
              <a:rPr sz="2000" b="1" spc="-10" dirty="0">
                <a:solidFill>
                  <a:srgbClr val="3C833C"/>
                </a:solidFill>
                <a:latin typeface="Courier New"/>
                <a:cs typeface="Courier New"/>
              </a:rPr>
              <a:t>n</a:t>
            </a:r>
            <a:r>
              <a:rPr sz="2000" b="1" spc="-15" dirty="0">
                <a:solidFill>
                  <a:srgbClr val="3C833C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3C833C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739" y="5854496"/>
            <a:ext cx="7393305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75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names[1]=Quebec	</a:t>
            </a:r>
            <a:r>
              <a:rPr sz="2000" b="1" spc="-5" dirty="0">
                <a:solidFill>
                  <a:srgbClr val="3C833C"/>
                </a:solidFill>
                <a:latin typeface="Courier New"/>
                <a:cs typeface="Courier New"/>
              </a:rPr>
              <a:t>#change element </a:t>
            </a:r>
            <a:r>
              <a:rPr sz="2000" b="1" dirty="0">
                <a:solidFill>
                  <a:srgbClr val="3C833C"/>
                </a:solidFill>
                <a:latin typeface="Courier New"/>
                <a:cs typeface="Courier New"/>
              </a:rPr>
              <a:t>1</a:t>
            </a:r>
            <a:r>
              <a:rPr sz="2000" b="1" spc="-50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2000" b="1" spc="5" dirty="0">
                <a:solidFill>
                  <a:srgbClr val="3C833C"/>
                </a:solidFill>
                <a:latin typeface="Courier New"/>
                <a:cs typeface="Courier New"/>
              </a:rPr>
              <a:t>(2</a:t>
            </a:r>
            <a:r>
              <a:rPr sz="1950" b="1" spc="7" baseline="25641" dirty="0">
                <a:solidFill>
                  <a:srgbClr val="3C833C"/>
                </a:solidFill>
                <a:latin typeface="Courier New"/>
                <a:cs typeface="Courier New"/>
              </a:rPr>
              <a:t>nd</a:t>
            </a:r>
            <a:endParaRPr sz="1950" baseline="2564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echo</a:t>
            </a:r>
            <a:r>
              <a:rPr sz="2000" b="1" spc="-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$names</a:t>
            </a:r>
            <a:r>
              <a:rPr sz="20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[@]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41775" y="6226657"/>
            <a:ext cx="46951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Windsor Quebec Ottawa</a:t>
            </a:r>
            <a:r>
              <a:rPr sz="20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London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22801" y="592073"/>
            <a:ext cx="39712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Accessing</a:t>
            </a:r>
            <a:r>
              <a:rPr sz="4000" b="0" spc="-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variables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9323F9-066B-4ACB-A103-D284150A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30" y="3125211"/>
            <a:ext cx="2767586" cy="2795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63777"/>
            <a:ext cx="10085070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expressions: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ourier New"/>
                <a:cs typeface="Courier New"/>
              </a:rPr>
              <a:t>==</a:t>
            </a:r>
            <a:r>
              <a:rPr sz="2400" b="1" spc="-9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ourier New"/>
                <a:cs typeface="Courier New"/>
              </a:rPr>
              <a:t>!=</a:t>
            </a:r>
            <a:r>
              <a:rPr sz="2400" b="1" spc="-919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r>
              <a:rPr sz="2400" spc="2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=~</a:t>
            </a:r>
            <a:r>
              <a:rPr sz="2400" b="1" spc="-9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ourier New"/>
                <a:cs typeface="Courier New"/>
              </a:rPr>
              <a:t>==</a:t>
            </a:r>
            <a:r>
              <a:rPr sz="2400" b="1" spc="-9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may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contain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wildcards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CC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!~</a:t>
            </a:r>
            <a:r>
              <a:rPr sz="2400" b="1" spc="-9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!=</a:t>
            </a:r>
            <a:r>
              <a:rPr sz="2400" b="1" spc="-9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may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contain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wildcards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expressions: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C arithmetic </a:t>
            </a:r>
            <a:r>
              <a:rPr sz="2400" spc="-15" dirty="0">
                <a:latin typeface="Calibri"/>
                <a:cs typeface="Calibri"/>
              </a:rPr>
              <a:t>operators, </a:t>
            </a:r>
            <a:r>
              <a:rPr sz="2400" spc="-40" dirty="0">
                <a:latin typeface="Calibri"/>
                <a:cs typeface="Calibri"/>
              </a:rPr>
              <a:t>however,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only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integers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2742" y="602614"/>
            <a:ext cx="692785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5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String and Arithmetic</a:t>
            </a:r>
            <a:r>
              <a:rPr sz="4000" b="0" spc="-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expressions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63777"/>
            <a:ext cx="9302750" cy="50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Example: </a:t>
            </a:r>
            <a:r>
              <a:rPr sz="2800" spc="-5" dirty="0">
                <a:latin typeface="Calibri"/>
                <a:cs typeface="Calibri"/>
              </a:rPr>
              <a:t>(Use 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“let”)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#!/bin/bash</a:t>
            </a:r>
            <a:endParaRPr sz="2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if [[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$1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&gt; 0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&amp;&amp; $(($2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%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10))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!= 0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]];</a:t>
            </a:r>
            <a:r>
              <a:rPr sz="2800" b="1" spc="-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then</a:t>
            </a:r>
            <a:endParaRPr sz="2800" dirty="0">
              <a:latin typeface="Courier New"/>
              <a:cs typeface="Courier New"/>
            </a:endParaRPr>
          </a:p>
          <a:p>
            <a:pPr marL="864235" marR="3536315">
              <a:lnSpc>
                <a:spcPct val="120000"/>
              </a:lnSpc>
            </a:pP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echo Operands are valid  </a:t>
            </a:r>
            <a:r>
              <a:rPr sz="2800" b="1" spc="-10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let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“a = </a:t>
            </a:r>
            <a:r>
              <a:rPr sz="2800" b="1" spc="-15" dirty="0">
                <a:solidFill>
                  <a:srgbClr val="C00000"/>
                </a:solidFill>
                <a:latin typeface="Courier New"/>
                <a:cs typeface="Courier New"/>
              </a:rPr>
              <a:t>$2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%</a:t>
            </a:r>
            <a:r>
              <a:rPr sz="2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10”</a:t>
            </a:r>
            <a:endParaRPr sz="2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C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let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“r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$(($1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* $2)) /</a:t>
            </a:r>
            <a:r>
              <a:rPr sz="2800" b="1" spc="-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$a”</a:t>
            </a:r>
            <a:endParaRPr sz="2800" dirty="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echo "expression value is</a:t>
            </a:r>
            <a:r>
              <a:rPr sz="2800" b="1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$r"</a:t>
            </a:r>
            <a:endParaRPr sz="2800" dirty="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else</a:t>
            </a:r>
            <a:endParaRPr sz="2800" dirty="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echo "Operand</a:t>
            </a:r>
            <a:r>
              <a:rPr sz="2800" b="1" spc="-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problem"</a:t>
            </a:r>
            <a:endParaRPr sz="2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fi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2742" y="602614"/>
            <a:ext cx="692785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5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String and Arithmetic</a:t>
            </a:r>
            <a:r>
              <a:rPr sz="4000" b="0" spc="-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expressions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59713"/>
            <a:ext cx="207391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#!/bin/bash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[ </a:t>
            </a:r>
            <a:r>
              <a:rPr sz="1800" b="1" spc="-5" dirty="0">
                <a:latin typeface="Courier New"/>
                <a:cs typeface="Courier New"/>
              </a:rPr>
              <a:t>$# </a:t>
            </a:r>
            <a:r>
              <a:rPr sz="1800" b="1" spc="-10" dirty="0">
                <a:latin typeface="Courier New"/>
                <a:cs typeface="Courier New"/>
              </a:rPr>
              <a:t>-ne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863216"/>
            <a:ext cx="6920865" cy="431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then echo "Usage: $0 first-number second-number"  exit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ourier New"/>
                <a:cs typeface="Courier New"/>
              </a:rPr>
              <a:t>fi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gcd 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86385" marR="1713230">
              <a:lnSpc>
                <a:spcPts val="2590"/>
              </a:lnSpc>
              <a:spcBef>
                <a:spcPts val="155"/>
              </a:spcBef>
            </a:pPr>
            <a:r>
              <a:rPr sz="1800" b="1" spc="-10" dirty="0" smtClean="0">
                <a:latin typeface="Courier New"/>
                <a:cs typeface="Courier New"/>
              </a:rPr>
              <a:t>dividend=$</a:t>
            </a:r>
            <a:r>
              <a:rPr sz="1800" b="1" spc="-10" dirty="0">
                <a:latin typeface="Courier New"/>
                <a:cs typeface="Courier New"/>
              </a:rPr>
              <a:t>1; </a:t>
            </a:r>
            <a:r>
              <a:rPr sz="1800" b="1" spc="-10" dirty="0" smtClean="0">
                <a:latin typeface="Courier New"/>
                <a:cs typeface="Courier New"/>
              </a:rPr>
              <a:t>divisor=$</a:t>
            </a:r>
            <a:r>
              <a:rPr sz="1800" b="1" spc="-10" dirty="0">
                <a:latin typeface="Courier New"/>
                <a:cs typeface="Courier New"/>
              </a:rPr>
              <a:t>2; remainder=1  until </a:t>
            </a:r>
            <a:r>
              <a:rPr sz="1800" b="1" dirty="0"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"$remainder" -eq 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]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270"/>
              </a:spcBef>
            </a:pPr>
            <a:r>
              <a:rPr sz="1800" b="1" spc="-15" dirty="0">
                <a:latin typeface="Courier New"/>
                <a:cs typeface="Courier New"/>
              </a:rPr>
              <a:t>do</a:t>
            </a:r>
            <a:endParaRPr sz="1800" dirty="0">
              <a:latin typeface="Courier New"/>
              <a:cs typeface="Courier New"/>
            </a:endParaRPr>
          </a:p>
          <a:p>
            <a:pPr marL="559435" marR="1167765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let "remainder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$dividend </a:t>
            </a:r>
            <a:r>
              <a:rPr sz="1800" b="1" dirty="0">
                <a:latin typeface="Courier New"/>
                <a:cs typeface="Courier New"/>
              </a:rPr>
              <a:t>% </a:t>
            </a:r>
            <a:r>
              <a:rPr sz="1800" b="1" spc="-10" dirty="0">
                <a:latin typeface="Courier New"/>
                <a:cs typeface="Courier New"/>
              </a:rPr>
              <a:t>$divisor"  dividend=$divisor;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divisor=$remainder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done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gcd </a:t>
            </a:r>
            <a:r>
              <a:rPr sz="1800" b="1" spc="-10" dirty="0">
                <a:latin typeface="Courier New"/>
                <a:cs typeface="Courier New"/>
              </a:rPr>
              <a:t>$1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$2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echo; echo "GCD </a:t>
            </a:r>
            <a:r>
              <a:rPr sz="1800" b="1" spc="-5" dirty="0">
                <a:latin typeface="Courier New"/>
                <a:cs typeface="Courier New"/>
              </a:rPr>
              <a:t>of $1 and </a:t>
            </a:r>
            <a:r>
              <a:rPr sz="1800" b="1" spc="-10" dirty="0">
                <a:latin typeface="Courier New"/>
                <a:cs typeface="Courier New"/>
              </a:rPr>
              <a:t>$2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$dividend";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echo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592073"/>
            <a:ext cx="4351020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3695">
              <a:lnSpc>
                <a:spcPct val="100000"/>
              </a:lnSpc>
            </a:pPr>
            <a:r>
              <a:rPr sz="4000" spc="-10" dirty="0">
                <a:solidFill>
                  <a:srgbClr val="CC0000"/>
                </a:solidFill>
                <a:latin typeface="Calibri"/>
                <a:cs typeface="Calibri"/>
              </a:rPr>
              <a:t>Example:</a:t>
            </a:r>
            <a:r>
              <a:rPr sz="4000" spc="-9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CC0000"/>
                </a:solidFill>
                <a:latin typeface="Calibri"/>
                <a:cs typeface="Calibri"/>
              </a:rPr>
              <a:t>gcd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1800" b="1" dirty="0">
                <a:solidFill>
                  <a:srgbClr val="3C833C"/>
                </a:solidFill>
                <a:latin typeface="Courier New"/>
                <a:cs typeface="Courier New"/>
              </a:rPr>
              <a:t>#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Argument</a:t>
            </a:r>
            <a:r>
              <a:rPr sz="1800" b="1" spc="-10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check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57172"/>
            <a:ext cx="7379334" cy="246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bravo:~/ test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expression, or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expression</a:t>
            </a:r>
            <a:r>
              <a:rPr sz="20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]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value </a:t>
            </a:r>
            <a:r>
              <a:rPr sz="2000" dirty="0">
                <a:latin typeface="Calibri"/>
                <a:cs typeface="Calibri"/>
              </a:rPr>
              <a:t>is 1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selected option </a:t>
            </a:r>
            <a:r>
              <a:rPr sz="2000" dirty="0">
                <a:latin typeface="Calibri"/>
                <a:cs typeface="Calibri"/>
              </a:rPr>
              <a:t>is true and 0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otherwise.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Available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options: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ourier New"/>
                <a:cs typeface="Courier New"/>
              </a:rPr>
              <a:t>For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expression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as: </a:t>
            </a:r>
            <a:r>
              <a:rPr sz="20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fileName1 –option</a:t>
            </a:r>
            <a:r>
              <a:rPr sz="2000" b="1" spc="40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fileName2</a:t>
            </a:r>
            <a:endParaRPr sz="20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nt – </a:t>
            </a:r>
            <a:r>
              <a:rPr sz="1800" b="1" spc="-10" dirty="0">
                <a:latin typeface="Courier New"/>
                <a:cs typeface="Courier New"/>
              </a:rPr>
              <a:t>fileName1 newer than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fileName2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ot – </a:t>
            </a:r>
            <a:r>
              <a:rPr sz="1800" b="1" spc="-10" dirty="0">
                <a:latin typeface="Courier New"/>
                <a:cs typeface="Courier New"/>
              </a:rPr>
              <a:t>fileName1 older than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fileName2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For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expression as: </a:t>
            </a:r>
            <a:r>
              <a:rPr sz="20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–option fileName</a:t>
            </a:r>
            <a:endParaRPr sz="20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7390" y="3808408"/>
          <a:ext cx="7571480" cy="92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9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181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800" b="1" spc="-105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Shell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has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permission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read from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b="1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fileName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800" b="1" spc="-100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Shell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has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permission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write into the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fileName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5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800" b="1" spc="-100" dirty="0">
                          <a:solidFill>
                            <a:srgbClr val="99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Shell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has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permission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execute the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fileName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6440" y="4765547"/>
            <a:ext cx="6303645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fileName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exists</a:t>
            </a:r>
            <a:endParaRPr sz="1800">
              <a:latin typeface="Courier New"/>
              <a:cs typeface="Courier New"/>
            </a:endParaRPr>
          </a:p>
          <a:p>
            <a:pPr marL="12700" marR="1232535">
              <a:lnSpc>
                <a:spcPct val="120000"/>
              </a:lnSpc>
            </a:pP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o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fileName is </a:t>
            </a:r>
            <a:r>
              <a:rPr sz="1800" b="1" spc="-5" dirty="0">
                <a:latin typeface="Courier New"/>
                <a:cs typeface="Courier New"/>
              </a:rPr>
              <a:t>owned by shell’s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user 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z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file exists </a:t>
            </a:r>
            <a:r>
              <a:rPr sz="1800" b="1" spc="-5" dirty="0">
                <a:latin typeface="Courier New"/>
                <a:cs typeface="Courier New"/>
              </a:rPr>
              <a:t>but </a:t>
            </a:r>
            <a:r>
              <a:rPr sz="1800" b="1" spc="-10" dirty="0">
                <a:latin typeface="Courier New"/>
                <a:cs typeface="Courier New"/>
              </a:rPr>
              <a:t>is </a:t>
            </a:r>
            <a:r>
              <a:rPr sz="1800" b="1" spc="-5" dirty="0"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size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55"/>
              </a:spcBef>
            </a:pP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f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fileName is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regular file not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directory 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d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fileName is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directory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82931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  <a:p>
            <a:pPr marL="3147060">
              <a:lnSpc>
                <a:spcPts val="4715"/>
              </a:lnSpc>
            </a:pPr>
            <a:r>
              <a:rPr sz="4000" b="0" spc="-10" dirty="0">
                <a:solidFill>
                  <a:srgbClr val="C00000"/>
                </a:solidFill>
                <a:latin typeface="Calibri"/>
                <a:cs typeface="Calibri"/>
              </a:rPr>
              <a:t>Expressions </a:t>
            </a:r>
            <a:r>
              <a:rPr sz="4000" b="0" spc="-30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4000" b="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C00000"/>
                </a:solidFill>
                <a:latin typeface="Calibri"/>
                <a:cs typeface="Calibri"/>
              </a:rPr>
              <a:t>`test`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57172"/>
            <a:ext cx="9627235" cy="509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#!/bin/bash</a:t>
            </a:r>
            <a:endParaRPr sz="2000" dirty="0">
              <a:latin typeface="Courier New"/>
              <a:cs typeface="Courier New"/>
            </a:endParaRPr>
          </a:p>
          <a:p>
            <a:pPr marL="12700" marR="5490845">
              <a:lnSpc>
                <a:spcPct val="12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echo -n "Enter file name&gt;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" 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read</a:t>
            </a:r>
            <a:r>
              <a:rPr sz="20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file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# Use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elif </a:t>
            </a:r>
            <a:r>
              <a:rPr sz="2000" b="1" dirty="0">
                <a:latin typeface="Courier New"/>
                <a:cs typeface="Courier New"/>
              </a:rPr>
              <a:t>in bash for the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“else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if”</a:t>
            </a:r>
            <a:r>
              <a:rPr sz="2000" b="1" spc="-7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construct.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latin typeface="Courier New"/>
                <a:cs typeface="Courier New"/>
              </a:rPr>
              <a:t># </a:t>
            </a:r>
            <a:r>
              <a:rPr sz="2000" b="1" spc="-5" dirty="0">
                <a:latin typeface="Courier New"/>
                <a:cs typeface="Courier New"/>
              </a:rPr>
              <a:t>The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“&gt;&gt;” </a:t>
            </a:r>
            <a:r>
              <a:rPr sz="2000" b="1" spc="-5" dirty="0">
                <a:latin typeface="Courier New"/>
                <a:cs typeface="Courier New"/>
              </a:rPr>
              <a:t>in the example is output redirection with</a:t>
            </a:r>
            <a:r>
              <a:rPr sz="2000" b="1" spc="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appending.</a:t>
            </a:r>
            <a:endParaRPr sz="2000" dirty="0">
              <a:latin typeface="Courier New"/>
              <a:cs typeface="Courier New"/>
            </a:endParaRPr>
          </a:p>
          <a:p>
            <a:pPr marL="12700" marR="462280">
              <a:lnSpc>
                <a:spcPct val="120000"/>
              </a:lnSpc>
            </a:pPr>
            <a:r>
              <a:rPr sz="2000" b="1" dirty="0">
                <a:latin typeface="Courier New"/>
                <a:cs typeface="Courier New"/>
              </a:rPr>
              <a:t># </a:t>
            </a:r>
            <a:r>
              <a:rPr sz="2000" b="1" spc="-5" dirty="0">
                <a:latin typeface="Courier New"/>
                <a:cs typeface="Courier New"/>
              </a:rPr>
              <a:t>The output of the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ls </a:t>
            </a:r>
            <a:r>
              <a:rPr sz="2000" b="1" spc="-5" dirty="0">
                <a:latin typeface="Courier New"/>
                <a:cs typeface="Courier New"/>
              </a:rPr>
              <a:t>command will be appended to the file. 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20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-w "$file"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];</a:t>
            </a:r>
            <a:r>
              <a:rPr sz="2000" b="1" spc="-5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then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ls &gt;&gt;</a:t>
            </a:r>
            <a:r>
              <a:rPr sz="2000" b="1" spc="-7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$file</a:t>
            </a:r>
            <a:endParaRPr sz="2000" dirty="0">
              <a:latin typeface="Courier New"/>
              <a:cs typeface="Courier New"/>
            </a:endParaRPr>
          </a:p>
          <a:p>
            <a:pPr marL="12700" marR="3662679" indent="609600">
              <a:lnSpc>
                <a:spcPct val="12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echo "More input has been appended"  elif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20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-e "$file"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];</a:t>
            </a:r>
            <a:r>
              <a:rPr sz="2000" b="1" spc="-4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then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echo "You have no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write permission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on</a:t>
            </a:r>
            <a:r>
              <a:rPr sz="2000" b="1" spc="-3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$file"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else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echo "$file does not</a:t>
            </a:r>
            <a:r>
              <a:rPr sz="2000" b="1" spc="-3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exist"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128" y="592073"/>
            <a:ext cx="176911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spc="-8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67333"/>
            <a:ext cx="704024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Bash </a:t>
            </a:r>
            <a:r>
              <a:rPr sz="2400" spc="-5" dirty="0">
                <a:latin typeface="Calibri"/>
                <a:cs typeface="Calibri"/>
              </a:rPr>
              <a:t>supports </a:t>
            </a:r>
            <a:r>
              <a:rPr sz="2400" spc="-15" dirty="0">
                <a:latin typeface="Calibri"/>
                <a:cs typeface="Calibri"/>
              </a:rPr>
              <a:t>several control </a:t>
            </a:r>
            <a:r>
              <a:rPr sz="2400" spc="-10" dirty="0">
                <a:latin typeface="Calibri"/>
                <a:cs typeface="Calibri"/>
              </a:rPr>
              <a:t>structures,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particular: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693036"/>
            <a:ext cx="1990089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CC0000"/>
                </a:solidFill>
                <a:latin typeface="Calibri"/>
                <a:cs typeface="Calibri"/>
              </a:rPr>
              <a:t>if </a:t>
            </a:r>
            <a:r>
              <a:rPr sz="2000" b="1" spc="-15" dirty="0">
                <a:solidFill>
                  <a:srgbClr val="CC0000"/>
                </a:solidFill>
                <a:latin typeface="Calibri"/>
                <a:cs typeface="Calibri"/>
              </a:rPr>
              <a:t>statement:</a:t>
            </a:r>
            <a:r>
              <a:rPr sz="2000" b="1" spc="-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914" y="1718436"/>
            <a:ext cx="4215130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expr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]; then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#–&gt;</a:t>
            </a:r>
            <a:r>
              <a:rPr sz="1800" b="1" spc="-9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C833C"/>
                </a:solidFill>
                <a:latin typeface="Courier New"/>
                <a:cs typeface="Courier New"/>
              </a:rPr>
              <a:t>“if”</a:t>
            </a:r>
            <a:endParaRPr sz="1800">
              <a:latin typeface="Courier New"/>
              <a:cs typeface="Courier New"/>
            </a:endParaRPr>
          </a:p>
          <a:p>
            <a:pPr marL="1335405">
              <a:lnSpc>
                <a:spcPct val="1000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endParaRPr sz="18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  <a:p>
            <a:pPr marL="652780" marR="140335" indent="-640080">
              <a:lnSpc>
                <a:spcPct val="120000"/>
              </a:lnSpc>
              <a:tabLst>
                <a:tab pos="652145" algn="l"/>
              </a:tabLst>
            </a:pPr>
            <a:r>
              <a:rPr sz="1800" b="1" spc="-10" dirty="0">
                <a:latin typeface="Courier New"/>
                <a:cs typeface="Courier New"/>
              </a:rPr>
              <a:t>2.	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expr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]</a:t>
            </a:r>
            <a:r>
              <a:rPr sz="1800" b="1" spc="-6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#–&gt;</a:t>
            </a:r>
            <a:r>
              <a:rPr sz="1800" b="1" spc="-2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“if-else” </a:t>
            </a:r>
            <a:r>
              <a:rPr sz="1800" b="1" spc="-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then</a:t>
            </a:r>
            <a:r>
              <a:rPr sz="18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363214"/>
            <a:ext cx="152844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{c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6914" y="4021835"/>
            <a:ext cx="5443855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52145" algn="l"/>
              </a:tabLst>
            </a:pPr>
            <a:r>
              <a:rPr sz="1800" b="1" spc="-10" dirty="0">
                <a:latin typeface="Courier New"/>
                <a:cs typeface="Courier New"/>
              </a:rPr>
              <a:t>3.	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expr1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];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then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#–&gt;</a:t>
            </a:r>
            <a:r>
              <a:rPr sz="1800" b="1" spc="-85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“if-else-if”</a:t>
            </a:r>
            <a:endParaRPr sz="1800">
              <a:latin typeface="Courier New"/>
              <a:cs typeface="Courier New"/>
            </a:endParaRPr>
          </a:p>
          <a:p>
            <a:pPr marL="133540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4954777"/>
            <a:ext cx="1938655" cy="168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elif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expr2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]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then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053" y="592073"/>
            <a:ext cx="37465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0" dirty="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r>
              <a:rPr sz="4000" b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0006" y="1340319"/>
            <a:ext cx="2593340" cy="923925"/>
          </a:xfrm>
          <a:prstGeom prst="rect">
            <a:avLst/>
          </a:prstGeom>
          <a:solidFill>
            <a:srgbClr val="EDEBE0"/>
          </a:solidFill>
          <a:ln w="254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36575" marR="519430" algn="just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expr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]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then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 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5973" y="2455151"/>
            <a:ext cx="4321810" cy="369570"/>
          </a:xfrm>
          <a:prstGeom prst="rect">
            <a:avLst/>
          </a:prstGeom>
          <a:solidFill>
            <a:srgbClr val="EDEBE0"/>
          </a:solidFill>
          <a:ln w="2539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50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expr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]; then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;</a:t>
            </a:r>
            <a:r>
              <a:rPr sz="18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2598" y="3471786"/>
            <a:ext cx="5875020" cy="369570"/>
          </a:xfrm>
          <a:prstGeom prst="rect">
            <a:avLst/>
          </a:prstGeom>
          <a:solidFill>
            <a:srgbClr val="EDEBE0"/>
          </a:solidFill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50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expr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]; then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; else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;</a:t>
            </a:r>
            <a:r>
              <a:rPr sz="1800" b="1" spc="-6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fi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4390" y="5114785"/>
            <a:ext cx="3655695" cy="369570"/>
          </a:xfrm>
          <a:prstGeom prst="rect">
            <a:avLst/>
          </a:prstGeom>
          <a:solidFill>
            <a:srgbClr val="EDEBE0"/>
          </a:solidFill>
          <a:ln w="25399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5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Try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This one your</a:t>
            </a:r>
            <a:r>
              <a:rPr sz="18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selves.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79322"/>
            <a:ext cx="11024235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Shells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more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than </a:t>
            </a:r>
            <a:r>
              <a:rPr sz="3000" spc="-15" dirty="0">
                <a:latin typeface="Calibri"/>
                <a:cs typeface="Calibri"/>
              </a:rPr>
              <a:t>just </a:t>
            </a:r>
            <a:r>
              <a:rPr sz="3000" spc="-5" dirty="0">
                <a:latin typeface="Calibri"/>
                <a:cs typeface="Calibri"/>
              </a:rPr>
              <a:t>command</a:t>
            </a:r>
            <a:r>
              <a:rPr sz="3000" spc="-25" dirty="0">
                <a:latin typeface="Calibri"/>
                <a:cs typeface="Calibri"/>
              </a:rPr>
              <a:t> interpreters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their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own </a:t>
            </a:r>
            <a:r>
              <a:rPr sz="3000" spc="-15" dirty="0">
                <a:highlight>
                  <a:srgbClr val="FFFF00"/>
                </a:highlight>
                <a:latin typeface="Calibri"/>
                <a:cs typeface="Calibri"/>
              </a:rPr>
              <a:t>programming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languages.</a:t>
            </a:r>
            <a:endParaRPr sz="30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  <a:tab pos="3442970" algn="l"/>
              </a:tabLst>
            </a:pPr>
            <a:r>
              <a:rPr sz="3000" spc="-5" dirty="0">
                <a:latin typeface="Calibri"/>
                <a:cs typeface="Calibri"/>
              </a:rPr>
              <a:t>Shell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programming	</a:t>
            </a:r>
            <a:r>
              <a:rPr sz="3000" spc="-5" dirty="0">
                <a:latin typeface="Calibri"/>
                <a:cs typeface="Calibri"/>
              </a:rPr>
              <a:t>(shell scripts)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25" dirty="0">
                <a:latin typeface="Calibri"/>
                <a:cs typeface="Calibri"/>
              </a:rPr>
              <a:t>excellent for </a:t>
            </a:r>
            <a:r>
              <a:rPr sz="3000" spc="-10" dirty="0">
                <a:latin typeface="Calibri"/>
                <a:cs typeface="Calibri"/>
              </a:rPr>
              <a:t>concise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scripting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combination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existing </a:t>
            </a:r>
            <a:r>
              <a:rPr sz="3000" spc="-5" dirty="0">
                <a:latin typeface="Calibri"/>
                <a:cs typeface="Calibri"/>
              </a:rPr>
              <a:t>functionality </a:t>
            </a:r>
            <a:r>
              <a:rPr sz="3000" dirty="0">
                <a:latin typeface="Calibri"/>
                <a:cs typeface="Calibri"/>
              </a:rPr>
              <a:t>in  </a:t>
            </a:r>
            <a:r>
              <a:rPr sz="3000" spc="-20" dirty="0">
                <a:latin typeface="Calibri"/>
                <a:cs typeface="Calibri"/>
              </a:rPr>
              <a:t>filters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command </a:t>
            </a:r>
            <a:r>
              <a:rPr sz="3000" spc="-5" dirty="0">
                <a:latin typeface="Calibri"/>
                <a:cs typeface="Calibri"/>
              </a:rPr>
              <a:t>line tools via </a:t>
            </a:r>
            <a:r>
              <a:rPr sz="3000" spc="-10" dirty="0">
                <a:latin typeface="Calibri"/>
                <a:cs typeface="Calibri"/>
              </a:rPr>
              <a:t>pipes.</a:t>
            </a:r>
            <a:endParaRPr sz="3000" dirty="0">
              <a:latin typeface="Calibri"/>
              <a:cs typeface="Calibri"/>
            </a:endParaRPr>
          </a:p>
          <a:p>
            <a:pPr marL="355600" marR="811530" indent="-342900">
              <a:lnSpc>
                <a:spcPts val="288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CC0000"/>
                </a:solidFill>
                <a:latin typeface="Calibri"/>
                <a:cs typeface="Calibri"/>
              </a:rPr>
              <a:t>shell script</a:t>
            </a:r>
            <a:r>
              <a:rPr sz="3000" spc="-5" dirty="0">
                <a:latin typeface="Calibri"/>
                <a:cs typeface="Calibri"/>
              </a:rPr>
              <a:t>, (shell </a:t>
            </a:r>
            <a:r>
              <a:rPr sz="3000" spc="-15" dirty="0">
                <a:latin typeface="Calibri"/>
                <a:cs typeface="Calibri"/>
              </a:rPr>
              <a:t>program),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is a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file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that </a:t>
            </a:r>
            <a:r>
              <a:rPr sz="3000" spc="-15" dirty="0">
                <a:highlight>
                  <a:srgbClr val="FFFF00"/>
                </a:highlight>
                <a:latin typeface="Calibri"/>
                <a:cs typeface="Calibri"/>
              </a:rPr>
              <a:t>contains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various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shell  commands.</a:t>
            </a:r>
            <a:endParaRPr sz="30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shell language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also:</a:t>
            </a:r>
          </a:p>
          <a:p>
            <a:pPr marL="756285" lvl="1" indent="-286385">
              <a:lnSpc>
                <a:spcPts val="311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  <a:tab pos="5170170" algn="l"/>
              </a:tabLst>
            </a:pPr>
            <a:r>
              <a:rPr sz="2600" spc="-5" dirty="0">
                <a:latin typeface="Calibri"/>
                <a:cs typeface="Calibri"/>
              </a:rPr>
              <a:t>Define, </a:t>
            </a:r>
            <a:r>
              <a:rPr sz="2600" spc="-10" dirty="0">
                <a:latin typeface="Calibri"/>
                <a:cs typeface="Calibri"/>
              </a:rPr>
              <a:t>read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write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variables</a:t>
            </a:r>
            <a:r>
              <a:rPr sz="2600" spc="-5" dirty="0">
                <a:latin typeface="Calibri"/>
                <a:cs typeface="Calibri"/>
              </a:rPr>
              <a:t>	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(shell</a:t>
            </a:r>
            <a:r>
              <a:rPr sz="26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805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Implement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highlight>
                  <a:srgbClr val="FFFF00"/>
                </a:highlight>
                <a:latin typeface="Calibri"/>
                <a:cs typeface="Calibri"/>
              </a:rPr>
              <a:t>control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structures</a:t>
            </a:r>
            <a:r>
              <a:rPr sz="2600" spc="-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for</a:t>
            </a:r>
            <a:r>
              <a:rPr sz="2600" b="1" spc="-9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while</a:t>
            </a:r>
            <a:r>
              <a:rPr sz="2600" b="1" spc="-9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r>
              <a:rPr sz="2600" dirty="0">
                <a:latin typeface="Calibri"/>
                <a:cs typeface="Calibri"/>
              </a:rPr>
              <a:t> and,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if</a:t>
            </a:r>
            <a:r>
              <a:rPr sz="2600" b="1" spc="-9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</a:p>
          <a:p>
            <a:pPr marL="756285">
              <a:lnSpc>
                <a:spcPts val="2810"/>
              </a:lnSpc>
            </a:pP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switch</a:t>
            </a:r>
            <a:endParaRPr sz="26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functions</a:t>
            </a:r>
            <a:endParaRPr sz="26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2576" y="590550"/>
            <a:ext cx="2500630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35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Shell</a:t>
            </a:r>
            <a:r>
              <a:rPr sz="4000" b="0" spc="-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Scripts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94625"/>
            <a:ext cx="6009005" cy="5270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#!/bin/bash</a:t>
            </a:r>
            <a:endParaRPr sz="1600" dirty="0">
              <a:latin typeface="Courier New"/>
              <a:cs typeface="Courier New"/>
            </a:endParaRPr>
          </a:p>
          <a:p>
            <a:pPr marL="12700" marR="2692400">
              <a:lnSpc>
                <a:spcPct val="1200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-n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"Enter file name&gt; "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read</a:t>
            </a:r>
            <a:r>
              <a:rPr sz="1600" b="1" spc="-9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file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if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 [ ! -e $file ];</a:t>
            </a:r>
            <a:r>
              <a:rPr sz="1600" b="1" spc="-10" dirty="0">
                <a:solidFill>
                  <a:srgbClr val="993300"/>
                </a:solidFill>
                <a:latin typeface="Courier New"/>
                <a:cs typeface="Courier New"/>
              </a:rPr>
              <a:t> then</a:t>
            </a:r>
            <a:endParaRPr sz="1600" dirty="0">
              <a:latin typeface="Courier New"/>
              <a:cs typeface="Courier New"/>
            </a:endParaRPr>
          </a:p>
          <a:p>
            <a:pPr marL="12700" marR="1227455" indent="487680">
              <a:lnSpc>
                <a:spcPts val="2310"/>
              </a:lnSpc>
              <a:spcBef>
                <a:spcPts val="135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"Sorry, $file does not exist."  </a:t>
            </a: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elif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 [ ! -w $file </a:t>
            </a:r>
            <a:r>
              <a:rPr sz="1600" b="1" dirty="0">
                <a:solidFill>
                  <a:srgbClr val="993300"/>
                </a:solidFill>
                <a:latin typeface="Courier New"/>
                <a:cs typeface="Courier New"/>
              </a:rPr>
              <a:t>];</a:t>
            </a:r>
            <a:r>
              <a:rPr sz="1600" b="1" spc="-1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  <a:p>
            <a:pPr marL="499745" marR="130175">
              <a:lnSpc>
                <a:spcPts val="23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"You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have no write permission on $file“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if [ -o $file </a:t>
            </a:r>
            <a:r>
              <a:rPr sz="1600" b="1" dirty="0">
                <a:solidFill>
                  <a:srgbClr val="993300"/>
                </a:solidFill>
                <a:latin typeface="Courier New"/>
                <a:cs typeface="Courier New"/>
              </a:rPr>
              <a:t>];</a:t>
            </a:r>
            <a:r>
              <a:rPr sz="1600" b="1" spc="-2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then</a:t>
            </a:r>
          </a:p>
          <a:p>
            <a:pPr marL="989330">
              <a:lnSpc>
                <a:spcPct val="100000"/>
              </a:lnSpc>
              <a:spcBef>
                <a:spcPts val="24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chmod u+w $file </a:t>
            </a:r>
            <a:r>
              <a:rPr sz="1600" b="1" spc="-5" dirty="0">
                <a:solidFill>
                  <a:srgbClr val="3C833C"/>
                </a:solidFill>
                <a:latin typeface="Courier New"/>
                <a:cs typeface="Courier New"/>
              </a:rPr>
              <a:t>#(grant write</a:t>
            </a:r>
            <a:r>
              <a:rPr sz="1600" b="1" spc="30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C833C"/>
                </a:solidFill>
                <a:latin typeface="Courier New"/>
                <a:cs typeface="Courier New"/>
              </a:rPr>
              <a:t>permission)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"Write permission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granted"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else</a:t>
            </a:r>
          </a:p>
          <a:p>
            <a:pPr marL="989330" marR="5715">
              <a:lnSpc>
                <a:spcPct val="1200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"Write permission cannot be granted"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"because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you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don't own this file"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fi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else</a:t>
            </a:r>
            <a:endParaRPr sz="16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476884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ls &gt;&gt;</a:t>
            </a:r>
            <a:r>
              <a:rPr sz="1600" b="1" spc="-8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$file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"More input has been</a:t>
            </a:r>
            <a:r>
              <a:rPr sz="16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appended"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9933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fi</a:t>
            </a:r>
            <a:endParaRPr sz="16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8335009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  <a:p>
            <a:pPr marL="3105785">
              <a:lnSpc>
                <a:spcPts val="4660"/>
              </a:lnSpc>
            </a:pPr>
            <a:r>
              <a:rPr sz="4000" b="0" spc="-15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append </a:t>
            </a:r>
            <a:r>
              <a:rPr sz="4000" b="0" spc="-2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000" b="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90307"/>
            <a:ext cx="10463530" cy="540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993300"/>
                </a:solidFill>
                <a:latin typeface="Calibri"/>
                <a:cs typeface="Calibri"/>
              </a:rPr>
              <a:t>while </a:t>
            </a:r>
            <a:r>
              <a:rPr sz="2400" spc="-10" dirty="0">
                <a:latin typeface="Calibri"/>
                <a:cs typeface="Calibri"/>
              </a:rPr>
              <a:t>loops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style of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[tests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statements] </a:t>
            </a:r>
            <a:r>
              <a:rPr sz="2400" spc="-5" dirty="0">
                <a:solidFill>
                  <a:srgbClr val="993300"/>
                </a:solidFill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end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Calibri"/>
                <a:cs typeface="Calibri"/>
              </a:rPr>
              <a:t>done</a:t>
            </a:r>
            <a:endParaRPr sz="2400" dirty="0">
              <a:latin typeface="Calibri"/>
              <a:cs typeface="Calibri"/>
            </a:endParaRPr>
          </a:p>
          <a:p>
            <a:pPr marL="355600" marR="7778750">
              <a:lnSpc>
                <a:spcPct val="120000"/>
              </a:lnSpc>
              <a:spcBef>
                <a:spcPts val="35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#!/bin/bash 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se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tC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d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zo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9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9</a:t>
            </a:r>
            <a:endParaRPr sz="1800" dirty="0">
              <a:latin typeface="Courier New"/>
              <a:cs typeface="Courier New"/>
            </a:endParaRPr>
          </a:p>
          <a:p>
            <a:pPr marL="355600" marR="6550659">
              <a:lnSpc>
                <a:spcPts val="26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-n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"Guess the code&gt;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"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read</a:t>
            </a:r>
            <a:r>
              <a:rPr sz="1800" b="1" spc="-8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yourGuess</a:t>
            </a:r>
            <a:endParaRPr sz="1800" dirty="0">
              <a:latin typeface="Courier New"/>
              <a:cs typeface="Courier New"/>
            </a:endParaRPr>
          </a:p>
          <a:p>
            <a:pPr marL="927100" marR="4341495" indent="-571500">
              <a:lnSpc>
                <a:spcPts val="259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while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[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$secretCode != $yourGuess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]; 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do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"Good guess but wrong, try again" 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echo </a:t>
            </a: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-n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"Enter your guess&gt;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read</a:t>
            </a:r>
            <a:r>
              <a:rPr sz="1800" b="1" spc="-8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yourGuess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done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echo</a:t>
            </a:r>
            <a:r>
              <a:rPr sz="18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"BINGO!"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exit</a:t>
            </a:r>
            <a:r>
              <a:rPr sz="1800" b="1" spc="-10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infinite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lo</a:t>
            </a:r>
            <a:r>
              <a:rPr sz="2400" spc="-5" dirty="0">
                <a:latin typeface="Calibri"/>
                <a:cs typeface="Calibri"/>
              </a:rPr>
              <a:t>op </a:t>
            </a:r>
            <a:r>
              <a:rPr sz="2400" dirty="0">
                <a:latin typeface="Calibri"/>
                <a:cs typeface="Calibri"/>
              </a:rPr>
              <a:t>with a while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done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colon </a:t>
            </a:r>
            <a:r>
              <a:rPr sz="2400" dirty="0">
                <a:latin typeface="Calibri"/>
                <a:cs typeface="Calibri"/>
              </a:rPr>
              <a:t>(:) as the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condition.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while </a:t>
            </a:r>
            <a:r>
              <a:rPr sz="1800" b="1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: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93300"/>
                </a:solidFill>
                <a:latin typeface="Courier New"/>
                <a:cs typeface="Courier New"/>
              </a:rPr>
              <a:t>;</a:t>
            </a:r>
            <a:r>
              <a:rPr sz="1800" b="1" spc="-10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do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{code}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8453" y="592073"/>
            <a:ext cx="191833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b="0" spc="-10" dirty="0">
                <a:solidFill>
                  <a:srgbClr val="C00000"/>
                </a:solidFill>
                <a:latin typeface="Calibri"/>
                <a:cs typeface="Calibri"/>
              </a:rPr>
              <a:t>While-do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84021"/>
            <a:ext cx="5758180" cy="494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Case </a:t>
            </a:r>
            <a:r>
              <a:rPr sz="2000" spc="-15" dirty="0">
                <a:latin typeface="Calibri"/>
                <a:cs typeface="Calibri"/>
              </a:rPr>
              <a:t>statements have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structure.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case </a:t>
            </a:r>
            <a:r>
              <a:rPr sz="1800" b="1" spc="-10" dirty="0">
                <a:latin typeface="Courier New"/>
                <a:cs typeface="Courier New"/>
              </a:rPr>
              <a:t>$choice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993300"/>
                </a:solidFill>
                <a:latin typeface="Courier New"/>
                <a:cs typeface="Courier New"/>
              </a:rPr>
              <a:t>in</a:t>
            </a:r>
            <a:endParaRPr sz="1800" dirty="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ourier New"/>
                <a:cs typeface="Courier New"/>
              </a:rPr>
              <a:t>[cC]</a:t>
            </a:r>
            <a:r>
              <a:rPr sz="1800" b="1" spc="-10" dirty="0">
                <a:highlight>
                  <a:srgbClr val="FFFF00"/>
                </a:highlight>
                <a:latin typeface="Courier New"/>
                <a:cs typeface="Courier New"/>
              </a:rPr>
              <a:t>)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ourier New"/>
                <a:cs typeface="Courier New"/>
              </a:rPr>
              <a:t>exec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/bin/csh</a:t>
            </a:r>
            <a:endParaRPr sz="1800" dirty="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;;</a:t>
            </a:r>
            <a:endParaRPr sz="1800" dirty="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[bB]</a:t>
            </a:r>
            <a:r>
              <a:rPr sz="1800" b="1" spc="-10" dirty="0">
                <a:highlight>
                  <a:srgbClr val="FFFF00"/>
                </a:highlight>
                <a:latin typeface="Courier New"/>
                <a:cs typeface="Courier New"/>
              </a:rPr>
              <a:t>)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exec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/bin/bash</a:t>
            </a:r>
            <a:endParaRPr sz="1800" dirty="0">
              <a:latin typeface="Courier New"/>
              <a:cs typeface="Courier New"/>
            </a:endParaRPr>
          </a:p>
          <a:p>
            <a:pPr marL="1105535" marR="3824604" indent="545465">
              <a:lnSpc>
                <a:spcPts val="2590"/>
              </a:lnSpc>
              <a:spcBef>
                <a:spcPts val="155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;;  </a:t>
            </a:r>
            <a:r>
              <a:rPr sz="1800" b="1" spc="-10" dirty="0">
                <a:latin typeface="Courier New"/>
                <a:cs typeface="Courier New"/>
              </a:rPr>
              <a:t>[kK]</a:t>
            </a:r>
            <a:r>
              <a:rPr sz="1800" b="1" spc="-10" dirty="0">
                <a:highlight>
                  <a:srgbClr val="FFFF00"/>
                </a:highlight>
                <a:latin typeface="Courier New"/>
                <a:cs typeface="Courier New"/>
              </a:rPr>
              <a:t>)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270"/>
              </a:spcBef>
            </a:pPr>
            <a:r>
              <a:rPr sz="1800" b="1" spc="-10" dirty="0">
                <a:latin typeface="Courier New"/>
                <a:cs typeface="Courier New"/>
              </a:rPr>
              <a:t>exec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/bin/ksh</a:t>
            </a:r>
            <a:endParaRPr sz="1800" dirty="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993300"/>
                </a:solidFill>
                <a:latin typeface="Courier New"/>
                <a:cs typeface="Courier New"/>
              </a:rPr>
              <a:t>;;</a:t>
            </a:r>
            <a:endParaRPr sz="1800" dirty="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*</a:t>
            </a:r>
            <a:r>
              <a:rPr sz="1800" b="1" spc="-5" dirty="0">
                <a:highlight>
                  <a:srgbClr val="FFFF00"/>
                </a:highlight>
                <a:latin typeface="Courier New"/>
                <a:cs typeface="Courier New"/>
              </a:rPr>
              <a:t>)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609725" marR="5080" indent="40640">
              <a:lnSpc>
                <a:spcPct val="120000"/>
              </a:lnSpc>
            </a:pPr>
            <a:r>
              <a:rPr sz="1800" b="1" spc="-5" dirty="0">
                <a:latin typeface="Courier New"/>
                <a:cs typeface="Courier New"/>
              </a:rPr>
              <a:t>echo </a:t>
            </a:r>
            <a:r>
              <a:rPr sz="1800" b="1" spc="-10" dirty="0">
                <a:latin typeface="Courier New"/>
                <a:cs typeface="Courier New"/>
              </a:rPr>
              <a:t>"Wrong choice, try again“  read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choice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993300"/>
                </a:solidFill>
                <a:latin typeface="Courier New"/>
                <a:cs typeface="Courier New"/>
              </a:rPr>
              <a:t>esac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823087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  <a:p>
            <a:pPr marL="3212465">
              <a:lnSpc>
                <a:spcPts val="4715"/>
              </a:lnSpc>
            </a:pP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Case </a:t>
            </a:r>
            <a:r>
              <a:rPr sz="4000" b="0" spc="-15" dirty="0">
                <a:solidFill>
                  <a:srgbClr val="C00000"/>
                </a:solidFill>
                <a:latin typeface="Calibri"/>
                <a:cs typeface="Calibri"/>
              </a:rPr>
              <a:t>(Switch)</a:t>
            </a:r>
            <a:r>
              <a:rPr sz="4000" b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C00000"/>
                </a:solidFill>
                <a:latin typeface="Calibri"/>
                <a:cs typeface="Calibri"/>
              </a:rPr>
              <a:t>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96403"/>
            <a:ext cx="5245735" cy="258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few ways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for-loop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VAR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latin typeface="Courier New"/>
                <a:cs typeface="Courier New"/>
              </a:rPr>
              <a:t>{VAR value list}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;</a:t>
            </a:r>
            <a:r>
              <a:rPr sz="2000" b="1" spc="-1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55600" marR="3091180" indent="5715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code</a:t>
            </a:r>
            <a:r>
              <a:rPr sz="20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 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for ((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i=0; i&lt;5; i++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))</a:t>
            </a:r>
            <a:r>
              <a:rPr sz="2000" b="1" spc="-2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55600" marR="3091180" indent="5715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code</a:t>
            </a:r>
            <a:r>
              <a:rPr sz="20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 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1475" y="4171695"/>
            <a:ext cx="34442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# </a:t>
            </a:r>
            <a:r>
              <a:rPr sz="2000" spc="-5" dirty="0">
                <a:latin typeface="Calibri"/>
                <a:cs typeface="Calibri"/>
              </a:rPr>
              <a:t>using command line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113783"/>
            <a:ext cx="444563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marR="5080" indent="-419100">
              <a:lnSpc>
                <a:spcPct val="119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people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$1 $2 $3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$4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  echo</a:t>
            </a:r>
            <a:r>
              <a:rPr sz="2000" b="1" spc="-7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$people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7475" y="5635040"/>
            <a:ext cx="37407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# </a:t>
            </a:r>
            <a:r>
              <a:rPr sz="2000" spc="-5" dirty="0">
                <a:latin typeface="Calibri"/>
                <a:cs typeface="Calibri"/>
              </a:rPr>
              <a:t>using all command line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5577128"/>
            <a:ext cx="307403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19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people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$*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; do  echo</a:t>
            </a:r>
            <a:r>
              <a:rPr sz="2000" b="1" spc="-7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$people</a:t>
            </a:r>
            <a:endParaRPr sz="20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2648" y="592073"/>
            <a:ext cx="182943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b="0" spc="-2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4000" b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Loop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91133"/>
            <a:ext cx="7327265" cy="307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Syntax: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Calibri"/>
                <a:cs typeface="Calibri"/>
              </a:rPr>
              <a:t>until-do</a:t>
            </a:r>
            <a:endParaRPr sz="2400" dirty="0">
              <a:latin typeface="Calibri"/>
              <a:cs typeface="Calibri"/>
            </a:endParaRPr>
          </a:p>
          <a:p>
            <a:pPr marL="355600" marR="4765675" indent="-3429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until [ i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-eq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10</a:t>
            </a:r>
            <a:r>
              <a:rPr sz="16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]  do</a:t>
            </a:r>
            <a:endParaRPr sz="1600" dirty="0">
              <a:latin typeface="Courier New"/>
              <a:cs typeface="Courier New"/>
            </a:endParaRPr>
          </a:p>
          <a:p>
            <a:pPr marL="721360" marR="5742305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{code}  let</a:t>
            </a:r>
            <a:r>
              <a:rPr sz="1600" b="1" spc="-7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i++</a:t>
            </a:r>
            <a:endParaRPr sz="16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done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55600" marR="5080">
              <a:lnSpc>
                <a:spcPct val="1200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declare -a array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#declare an array without initialization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for name in $*;</a:t>
            </a:r>
            <a:r>
              <a:rPr sz="1600" b="1" spc="-5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Courier New"/>
                <a:cs typeface="Courier New"/>
              </a:rPr>
              <a:t>do</a:t>
            </a:r>
            <a:endParaRPr sz="1600" dirty="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array=("${array[@]}"</a:t>
            </a:r>
            <a:r>
              <a:rPr sz="1600" b="1" spc="-4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$name)</a:t>
            </a:r>
            <a:endParaRPr sz="16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4528820"/>
            <a:ext cx="6091555" cy="208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4659">
              <a:lnSpc>
                <a:spcPct val="1200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${array[@]}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#print all the array elements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i=0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until [ </a:t>
            </a:r>
            <a:r>
              <a:rPr sz="1600" b="1" dirty="0">
                <a:solidFill>
                  <a:srgbClr val="993300"/>
                </a:solidFill>
                <a:latin typeface="Courier New"/>
                <a:cs typeface="Courier New"/>
              </a:rPr>
              <a:t>$i -eq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$# </a:t>
            </a:r>
            <a:r>
              <a:rPr sz="1600" b="1" spc="5" dirty="0">
                <a:solidFill>
                  <a:srgbClr val="993300"/>
                </a:solidFill>
                <a:latin typeface="Courier New"/>
                <a:cs typeface="Courier New"/>
              </a:rPr>
              <a:t>];</a:t>
            </a:r>
            <a:r>
              <a:rPr sz="1600" b="1" spc="-6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584200" marR="5080">
              <a:lnSpc>
                <a:spcPct val="120000"/>
              </a:lnSpc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 -n ${array[$i]}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#print one array element 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echo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let</a:t>
            </a:r>
            <a:r>
              <a:rPr sz="1600" b="1" spc="-85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i++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9269" y="592073"/>
            <a:ext cx="257746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0" dirty="0">
                <a:solidFill>
                  <a:srgbClr val="C00000"/>
                </a:solidFill>
                <a:latin typeface="Calibri"/>
                <a:cs typeface="Calibri"/>
              </a:rPr>
              <a:t>Repeat</a:t>
            </a:r>
            <a:r>
              <a:rPr sz="4000" b="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00000"/>
                </a:solidFill>
                <a:latin typeface="Calibri"/>
                <a:cs typeface="Calibri"/>
              </a:rPr>
              <a:t>Until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4689"/>
            <a:ext cx="538416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Use the </a:t>
            </a:r>
            <a:r>
              <a:rPr sz="2000" spc="-10" dirty="0">
                <a:highlight>
                  <a:srgbClr val="FFFF00"/>
                </a:highlight>
                <a:latin typeface="Calibri"/>
                <a:cs typeface="Calibri"/>
              </a:rPr>
              <a:t>trap </a:t>
            </a:r>
            <a:r>
              <a:rPr sz="2000" dirty="0">
                <a:highlight>
                  <a:srgbClr val="FFFF00"/>
                </a:highlight>
                <a:latin typeface="Calibri"/>
                <a:cs typeface="Calibri"/>
              </a:rPr>
              <a:t>command </a:t>
            </a:r>
            <a:r>
              <a:rPr sz="2000" spc="-10" dirty="0"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2000" dirty="0">
                <a:highlight>
                  <a:srgbClr val="FFFF00"/>
                </a:highlight>
                <a:latin typeface="Calibri"/>
                <a:cs typeface="Calibri"/>
              </a:rPr>
              <a:t>handle signals </a:t>
            </a:r>
            <a:r>
              <a:rPr sz="2000" spc="-5" dirty="0">
                <a:highlight>
                  <a:srgbClr val="FFFF00"/>
                </a:highlight>
                <a:latin typeface="Calibri"/>
                <a:cs typeface="Calibri"/>
              </a:rPr>
              <a:t>in</a:t>
            </a:r>
            <a:r>
              <a:rPr sz="2000" spc="-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000" dirty="0">
                <a:highlight>
                  <a:srgbClr val="FFFF00"/>
                </a:highlight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sh.</a:t>
            </a:r>
          </a:p>
          <a:p>
            <a:pPr marL="355600" marR="161925" indent="-342900">
              <a:lnSpc>
                <a:spcPct val="103499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Unlike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csh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trap any </a:t>
            </a:r>
            <a:r>
              <a:rPr sz="2000" spc="-5" dirty="0">
                <a:latin typeface="Calibri"/>
                <a:cs typeface="Calibri"/>
              </a:rPr>
              <a:t>signal </a:t>
            </a:r>
            <a:r>
              <a:rPr sz="2000" spc="-15" dirty="0">
                <a:latin typeface="Calibri"/>
                <a:cs typeface="Calibri"/>
              </a:rPr>
              <a:t>(except for 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SIGKILL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course)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15079">
              <a:lnSpc>
                <a:spcPct val="120100"/>
              </a:lnSpc>
            </a:pPr>
            <a:r>
              <a:rPr spc="-5" dirty="0"/>
              <a:t>#!/bin/bash  </a:t>
            </a:r>
            <a:r>
              <a:rPr spc="-5" dirty="0">
                <a:solidFill>
                  <a:srgbClr val="FF0000"/>
                </a:solidFill>
              </a:rPr>
              <a:t>trap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'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{</a:t>
            </a: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echo "CTRL-C by user,</a:t>
            </a:r>
            <a:r>
              <a:rPr spc="-20" dirty="0"/>
              <a:t> </a:t>
            </a:r>
            <a:r>
              <a:rPr spc="-5" dirty="0"/>
              <a:t>Finishing,</a:t>
            </a:r>
          </a:p>
          <a:p>
            <a:pPr marL="355600">
              <a:lnSpc>
                <a:spcPct val="100000"/>
              </a:lnSpc>
            </a:pPr>
            <a:r>
              <a:rPr dirty="0"/>
              <a:t>bye bye</a:t>
            </a:r>
            <a:r>
              <a:rPr spc="-100" dirty="0"/>
              <a:t> </a:t>
            </a:r>
            <a:r>
              <a:rPr spc="-5" dirty="0"/>
              <a:t>:)"</a:t>
            </a:r>
          </a:p>
          <a:p>
            <a:pPr marL="62230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exit</a:t>
            </a:r>
            <a:r>
              <a:rPr spc="-90" dirty="0"/>
              <a:t> </a:t>
            </a:r>
            <a:r>
              <a:rPr dirty="0"/>
              <a:t>1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}</a:t>
            </a:r>
            <a:r>
              <a:rPr spc="-5" dirty="0">
                <a:solidFill>
                  <a:srgbClr val="FF0000"/>
                </a:solidFill>
                <a:highlight>
                  <a:srgbClr val="FFFF00"/>
                </a:highlight>
              </a:rPr>
              <a:t>'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5083302"/>
            <a:ext cx="429260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while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:</a:t>
            </a:r>
            <a:r>
              <a:rPr sz="2000" b="1" spc="-8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;do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echo "Infinite loop!!!!"  sleep</a:t>
            </a:r>
            <a:r>
              <a:rPr sz="2000" b="1" spc="-9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6660" y="592073"/>
            <a:ext cx="316230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90" dirty="0">
                <a:solidFill>
                  <a:srgbClr val="C00000"/>
                </a:solidFill>
                <a:latin typeface="Calibri"/>
                <a:cs typeface="Calibri"/>
              </a:rPr>
              <a:t>Trap</a:t>
            </a:r>
            <a:r>
              <a:rPr sz="4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Command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267" y="1173098"/>
            <a:ext cx="50933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ignore </a:t>
            </a:r>
            <a:r>
              <a:rPr sz="2000" spc="-10" dirty="0">
                <a:latin typeface="Calibri"/>
                <a:cs typeface="Calibri"/>
              </a:rPr>
              <a:t>any interrupt,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trap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‘ ’</a:t>
            </a:r>
            <a:r>
              <a:rPr sz="2000" b="1" spc="10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8267" y="1528191"/>
            <a:ext cx="5192395" cy="199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2095" indent="-342900">
              <a:lnSpc>
                <a:spcPct val="1034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Notice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csh</a:t>
            </a:r>
            <a:r>
              <a:rPr sz="2000" b="1" spc="-75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–</a:t>
            </a:r>
            <a:r>
              <a:rPr sz="2000" b="1" spc="-76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ignore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Since SIGINT </a:t>
            </a:r>
            <a:r>
              <a:rPr sz="2000" spc="-10" dirty="0">
                <a:latin typeface="Calibri"/>
                <a:cs typeface="Calibri"/>
              </a:rPr>
              <a:t>won't work </a:t>
            </a:r>
            <a:r>
              <a:rPr sz="2000" spc="-5" dirty="0">
                <a:latin typeface="Calibri"/>
                <a:cs typeface="Calibri"/>
              </a:rPr>
              <a:t>(CTRL-C),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(CTRL-Z)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pause 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job.</a:t>
            </a:r>
            <a:endParaRPr sz="20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``ps''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running </a:t>
            </a:r>
            <a:r>
              <a:rPr sz="2000" spc="-10" dirty="0">
                <a:latin typeface="Calibri"/>
                <a:cs typeface="Calibri"/>
              </a:rPr>
              <a:t>processes </a:t>
            </a:r>
            <a:r>
              <a:rPr sz="2000" dirty="0">
                <a:latin typeface="Calibri"/>
                <a:cs typeface="Calibri"/>
              </a:rPr>
              <a:t>and ``kill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-9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&lt;pid&gt;''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kill 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8267" y="3852926"/>
            <a:ext cx="4292600" cy="223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5880" algn="just">
              <a:lnSpc>
                <a:spcPct val="12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#!/bin/bash 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trap ''</a:t>
            </a:r>
            <a:r>
              <a:rPr sz="20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INT 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while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:</a:t>
            </a:r>
            <a:r>
              <a:rPr sz="2000" b="1" spc="-7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;do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echo "Infinite loop!!!!"  sleep</a:t>
            </a:r>
            <a:r>
              <a:rPr sz="2000" b="1" spc="-9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933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9933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98" y="308355"/>
            <a:ext cx="360235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BASH </a:t>
            </a:r>
            <a:r>
              <a:rPr dirty="0"/>
              <a:t>as a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64755"/>
            <a:ext cx="5769610" cy="5530215"/>
          </a:xfrm>
          <a:prstGeom prst="rect">
            <a:avLst/>
          </a:prstGeom>
          <a:solidFill>
            <a:srgbClr val="EDEBE0"/>
          </a:solidFill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latin typeface="Courier New"/>
                <a:cs typeface="Courier New"/>
              </a:rPr>
              <a:t>#!/bin/bash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86360" marR="4163060">
              <a:lnSpc>
                <a:spcPct val="12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trap </a:t>
            </a:r>
            <a:r>
              <a:rPr sz="1800" b="1" spc="-5" dirty="0">
                <a:latin typeface="Courier New"/>
                <a:cs typeface="Courier New"/>
              </a:rPr>
              <a:t>'' </a:t>
            </a:r>
            <a:r>
              <a:rPr sz="1800" b="1" spc="-10" dirty="0">
                <a:latin typeface="Courier New"/>
                <a:cs typeface="Courier New"/>
              </a:rPr>
              <a:t>INT  clear</a:t>
            </a:r>
            <a:endParaRPr sz="1800" dirty="0">
              <a:latin typeface="Courier New"/>
              <a:cs typeface="Courier New"/>
            </a:endParaRPr>
          </a:p>
          <a:p>
            <a:pPr marL="86360" marR="340995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stty </a:t>
            </a:r>
            <a:r>
              <a:rPr sz="1800" b="1" spc="-5" dirty="0">
                <a:latin typeface="Courier New"/>
                <a:cs typeface="Courier New"/>
              </a:rPr>
              <a:t>–echo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#turn off the </a:t>
            </a:r>
            <a:r>
              <a:rPr sz="1800" b="1" spc="-5" dirty="0">
                <a:solidFill>
                  <a:srgbClr val="3C833C"/>
                </a:solidFill>
                <a:latin typeface="Courier New"/>
                <a:cs typeface="Courier New"/>
              </a:rPr>
              <a:t>echo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mechanism  </a:t>
            </a:r>
            <a:r>
              <a:rPr sz="1800" b="1" spc="-10" dirty="0">
                <a:latin typeface="Courier New"/>
                <a:cs typeface="Courier New"/>
              </a:rPr>
              <a:t>echo </a:t>
            </a:r>
            <a:r>
              <a:rPr sz="1800" b="1" spc="-5" dirty="0">
                <a:latin typeface="Courier New"/>
                <a:cs typeface="Courier New"/>
              </a:rPr>
              <a:t>-n </a:t>
            </a:r>
            <a:r>
              <a:rPr sz="1800" b="1" spc="-10" dirty="0">
                <a:latin typeface="Courier New"/>
                <a:cs typeface="Courier New"/>
              </a:rPr>
              <a:t>"Enter your passwd here&gt; </a:t>
            </a:r>
            <a:r>
              <a:rPr sz="1800" b="1" dirty="0">
                <a:latin typeface="Courier New"/>
                <a:cs typeface="Courier New"/>
              </a:rPr>
              <a:t>"  </a:t>
            </a:r>
            <a:r>
              <a:rPr sz="1800" b="1" spc="-10" dirty="0">
                <a:latin typeface="Courier New"/>
                <a:cs typeface="Courier New"/>
              </a:rPr>
              <a:t>read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secretPass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ourier New"/>
                <a:cs typeface="Courier New"/>
              </a:rPr>
              <a:t>echo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 dirty="0">
              <a:latin typeface="Courier New"/>
              <a:cs typeface="Courier New"/>
            </a:endParaRPr>
          </a:p>
          <a:p>
            <a:pPr marL="86360" marR="749935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echo </a:t>
            </a:r>
            <a:r>
              <a:rPr sz="1800" b="1" spc="-5" dirty="0">
                <a:latin typeface="Courier New"/>
                <a:cs typeface="Courier New"/>
              </a:rPr>
              <a:t>-n </a:t>
            </a:r>
            <a:r>
              <a:rPr sz="1800" b="1" spc="-10" dirty="0">
                <a:latin typeface="Courier New"/>
                <a:cs typeface="Courier New"/>
              </a:rPr>
              <a:t>"Confirm your passwd here&gt; </a:t>
            </a:r>
            <a:r>
              <a:rPr sz="1800" b="1" dirty="0">
                <a:latin typeface="Courier New"/>
                <a:cs typeface="Courier New"/>
              </a:rPr>
              <a:t>"  </a:t>
            </a:r>
            <a:r>
              <a:rPr sz="1800" b="1" spc="-10" dirty="0">
                <a:latin typeface="Courier New"/>
                <a:cs typeface="Courier New"/>
              </a:rPr>
              <a:t>read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confirmPass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echo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 dirty="0">
              <a:latin typeface="Courier New"/>
              <a:cs typeface="Courier New"/>
            </a:endParaRPr>
          </a:p>
          <a:p>
            <a:pPr marL="429259" marR="341630" indent="-3429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"$secretPass" </a:t>
            </a:r>
            <a:r>
              <a:rPr sz="1800" b="1" spc="-5" dirty="0">
                <a:latin typeface="Courier New"/>
                <a:cs typeface="Courier New"/>
              </a:rPr>
              <a:t>!= </a:t>
            </a:r>
            <a:r>
              <a:rPr sz="1800" b="1" spc="-10" dirty="0">
                <a:latin typeface="Courier New"/>
                <a:cs typeface="Courier New"/>
              </a:rPr>
              <a:t>"$confirmPass" ];  then</a:t>
            </a:r>
            <a:endParaRPr sz="1800" dirty="0">
              <a:latin typeface="Courier New"/>
              <a:cs typeface="Courier New"/>
            </a:endParaRPr>
          </a:p>
          <a:p>
            <a:pPr marL="429259" marR="341630" indent="6667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echo "Work </a:t>
            </a:r>
            <a:r>
              <a:rPr sz="1800" b="1" spc="-5" dirty="0">
                <a:latin typeface="Courier New"/>
                <a:cs typeface="Courier New"/>
              </a:rPr>
              <a:t>on </a:t>
            </a:r>
            <a:r>
              <a:rPr sz="1800" b="1" spc="-10" dirty="0">
                <a:latin typeface="Courier New"/>
                <a:cs typeface="Courier New"/>
              </a:rPr>
              <a:t>your short-term memory  first"</a:t>
            </a:r>
            <a:endParaRPr sz="1800" dirty="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exit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ourier New"/>
                <a:cs typeface="Courier New"/>
              </a:rPr>
              <a:t>fi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128" y="504825"/>
            <a:ext cx="176847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spc="-7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7604" y="1164831"/>
            <a:ext cx="5769610" cy="5508625"/>
          </a:xfrm>
          <a:prstGeom prst="rect">
            <a:avLst/>
          </a:prstGeom>
          <a:solidFill>
            <a:srgbClr val="EDEBE0"/>
          </a:solidFill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latin typeface="Courier New"/>
                <a:cs typeface="Courier New"/>
              </a:rPr>
              <a:t>yourGuess=""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429895" marR="203835" indent="-3429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while </a:t>
            </a:r>
            <a:r>
              <a:rPr sz="1800" b="1" dirty="0"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"$yourGuess" != "$secretPass" </a:t>
            </a:r>
            <a:r>
              <a:rPr sz="1800" b="1" spc="-5" dirty="0">
                <a:latin typeface="Courier New"/>
                <a:cs typeface="Courier New"/>
              </a:rPr>
              <a:t>];  do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clear</a:t>
            </a:r>
            <a:endParaRPr sz="1800">
              <a:latin typeface="Courier New"/>
              <a:cs typeface="Courier New"/>
            </a:endParaRPr>
          </a:p>
          <a:p>
            <a:pPr marL="429895" marR="614680" indent="20383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echo -n "Enter password </a:t>
            </a:r>
            <a:r>
              <a:rPr sz="1800" b="1" spc="-5" dirty="0">
                <a:latin typeface="Courier New"/>
                <a:cs typeface="Courier New"/>
              </a:rPr>
              <a:t>to </a:t>
            </a:r>
            <a:r>
              <a:rPr sz="1800" b="1" spc="-10" dirty="0">
                <a:latin typeface="Courier New"/>
                <a:cs typeface="Courier New"/>
              </a:rPr>
              <a:t>unlock  screen&gt;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read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yourGuess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echo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ourier New"/>
                <a:cs typeface="Courier New"/>
              </a:rPr>
              <a:t>done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clear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echo "You're back in the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system!"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ourier New"/>
                <a:cs typeface="Courier New"/>
              </a:rPr>
              <a:t>stty echo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#turn </a:t>
            </a:r>
            <a:r>
              <a:rPr sz="1800" b="1" spc="-5" dirty="0">
                <a:solidFill>
                  <a:srgbClr val="3C833C"/>
                </a:solidFill>
                <a:latin typeface="Courier New"/>
                <a:cs typeface="Courier New"/>
              </a:rPr>
              <a:t>on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the echo</a:t>
            </a:r>
            <a:r>
              <a:rPr sz="1800" b="1" spc="-60" dirty="0">
                <a:solidFill>
                  <a:srgbClr val="3C833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C833C"/>
                </a:solidFill>
                <a:latin typeface="Courier New"/>
                <a:cs typeface="Courier New"/>
              </a:rPr>
              <a:t>mechanism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exit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2920" algn="r">
              <a:lnSpc>
                <a:spcPct val="100000"/>
              </a:lnSpc>
              <a:spcBef>
                <a:spcPts val="1205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0331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Summary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96403"/>
            <a:ext cx="10974070" cy="547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log </a:t>
            </a:r>
            <a:r>
              <a:rPr sz="2400" spc="-20" dirty="0">
                <a:latin typeface="Calibri"/>
                <a:cs typeface="Calibri"/>
              </a:rPr>
              <a:t>onto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dirty="0">
                <a:latin typeface="Calibri"/>
                <a:cs typeface="Calibri"/>
              </a:rPr>
              <a:t>machine, the </a:t>
            </a:r>
            <a:r>
              <a:rPr sz="2400" spc="-10" dirty="0">
                <a:latin typeface="Calibri"/>
                <a:cs typeface="Calibri"/>
              </a:rPr>
              <a:t>operating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runs a </a:t>
            </a:r>
            <a:r>
              <a:rPr sz="2400" spc="-15" dirty="0">
                <a:latin typeface="Calibri"/>
                <a:cs typeface="Calibri"/>
              </a:rPr>
              <a:t>program,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prompt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waits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command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spc="-10" dirty="0">
                <a:latin typeface="Calibri"/>
                <a:cs typeface="Calibri"/>
              </a:rPr>
              <a:t>(internal)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execute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external </a:t>
            </a:r>
            <a:r>
              <a:rPr sz="2400" spc="-5" dirty="0">
                <a:latin typeface="Calibri"/>
                <a:cs typeface="Calibri"/>
              </a:rPr>
              <a:t>command,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shell searches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binary file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directories,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search path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several </a:t>
            </a:r>
            <a:r>
              <a:rPr sz="2400" spc="-5" dirty="0">
                <a:latin typeface="Calibri"/>
                <a:cs typeface="Calibri"/>
              </a:rPr>
              <a:t>shells,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common </a:t>
            </a:r>
            <a:r>
              <a:rPr sz="2400" spc="-5" dirty="0">
                <a:latin typeface="Calibri"/>
                <a:cs typeface="Calibri"/>
              </a:rPr>
              <a:t>ones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Bourne </a:t>
            </a:r>
            <a:r>
              <a:rPr sz="2400" spc="-10" dirty="0">
                <a:latin typeface="Calibri"/>
                <a:cs typeface="Calibri"/>
              </a:rPr>
              <a:t>Again </a:t>
            </a:r>
            <a:r>
              <a:rPr sz="2400" spc="-5" dirty="0">
                <a:latin typeface="Calibri"/>
                <a:cs typeface="Calibri"/>
              </a:rPr>
              <a:t>shell, 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Korn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dirty="0">
                <a:latin typeface="Calibri"/>
                <a:cs typeface="Calibri"/>
              </a:rPr>
              <a:t>and the C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shell 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built-in capability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numeric, string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shell has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structures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shell has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use simple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variables(arrays).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shell </a:t>
            </a:r>
            <a:r>
              <a:rPr sz="2400" spc="-15" dirty="0">
                <a:latin typeface="Calibri"/>
                <a:cs typeface="Calibri"/>
              </a:rPr>
              <a:t>makes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easy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programmer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write useful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  <a:tab pos="6087745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can debug </a:t>
            </a:r>
            <a:r>
              <a:rPr sz="2400" dirty="0">
                <a:latin typeface="Calibri"/>
                <a:cs typeface="Calibri"/>
              </a:rPr>
              <a:t>a Bash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using:	</a:t>
            </a:r>
            <a:r>
              <a:rPr sz="2400" b="1" spc="-5" dirty="0">
                <a:solidFill>
                  <a:srgbClr val="993300"/>
                </a:solidFill>
                <a:latin typeface="Courier New"/>
                <a:cs typeface="Courier New"/>
              </a:rPr>
              <a:t>bash –xv</a:t>
            </a:r>
            <a:r>
              <a:rPr sz="2400" b="1" spc="-110" dirty="0">
                <a:solidFill>
                  <a:srgbClr val="9933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993300"/>
                </a:solidFill>
                <a:latin typeface="Courier New"/>
                <a:cs typeface="Courier New"/>
              </a:rPr>
              <a:t>script_file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1877" y="592073"/>
            <a:ext cx="199072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b="0" spc="-10" dirty="0">
                <a:solidFill>
                  <a:srgbClr val="C00000"/>
                </a:solidFill>
                <a:latin typeface="Calibri"/>
                <a:cs typeface="Calibri"/>
              </a:rPr>
              <a:t>Summ</a:t>
            </a:r>
            <a:r>
              <a:rPr sz="4000" b="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000" b="0" spc="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140779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5" dirty="0">
                <a:latin typeface="Lucida Console"/>
                <a:cs typeface="Lucida Console"/>
              </a:rPr>
              <a:t>export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408" y="1278382"/>
            <a:ext cx="27876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EDITOR=emacs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6260" y="1735835"/>
            <a:ext cx="554863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then</a:t>
            </a: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"csgate.uwindsor.ca“</a:t>
            </a:r>
            <a:r>
              <a:rPr sz="3000" spc="-65" dirty="0">
                <a:latin typeface="Lucida Console"/>
                <a:cs typeface="Lucida Console"/>
              </a:rPr>
              <a:t> </a:t>
            </a:r>
            <a:r>
              <a:rPr sz="3000" dirty="0">
                <a:latin typeface="Lucida Console"/>
                <a:cs typeface="Lucida Console"/>
              </a:rPr>
              <a:t>]];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735835"/>
            <a:ext cx="4859020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if [[ $REMOTEHOST</a:t>
            </a:r>
            <a:r>
              <a:rPr sz="3000" spc="-75" dirty="0">
                <a:latin typeface="Lucida Console"/>
                <a:cs typeface="Lucida Console"/>
              </a:rPr>
              <a:t> </a:t>
            </a:r>
            <a:r>
              <a:rPr sz="3000" dirty="0">
                <a:latin typeface="Lucida Console"/>
                <a:cs typeface="Lucida Console"/>
              </a:rPr>
              <a:t>]];</a:t>
            </a:r>
            <a:endParaRPr sz="3000">
              <a:latin typeface="Lucida Console"/>
              <a:cs typeface="Lucida Console"/>
            </a:endParaRPr>
          </a:p>
          <a:p>
            <a:pPr marL="242570">
              <a:lnSpc>
                <a:spcPts val="3240"/>
              </a:lnSpc>
            </a:pPr>
            <a:r>
              <a:rPr sz="3000" dirty="0">
                <a:latin typeface="Lucida Console"/>
                <a:cs typeface="Lucida Console"/>
              </a:rPr>
              <a:t>if [[ $REMOTEHOST</a:t>
            </a:r>
            <a:r>
              <a:rPr sz="3000" spc="-65" dirty="0">
                <a:latin typeface="Lucida Console"/>
                <a:cs typeface="Lucida Console"/>
              </a:rPr>
              <a:t> </a:t>
            </a:r>
            <a:r>
              <a:rPr sz="3000" dirty="0">
                <a:latin typeface="Lucida Console"/>
                <a:cs typeface="Lucida Console"/>
              </a:rPr>
              <a:t>==</a:t>
            </a:r>
            <a:endParaRPr sz="3000">
              <a:latin typeface="Lucida Console"/>
              <a:cs typeface="Lucida Console"/>
            </a:endParaRPr>
          </a:p>
          <a:p>
            <a:pPr marL="355600">
              <a:lnSpc>
                <a:spcPts val="3240"/>
              </a:lnSpc>
            </a:pPr>
            <a:r>
              <a:rPr sz="3000" dirty="0">
                <a:latin typeface="Lucida Console"/>
                <a:cs typeface="Lucida Console"/>
              </a:rPr>
              <a:t>then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4653" y="3016250"/>
            <a:ext cx="784987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DISPLAY="U96.lamf.uwindsor.ca:0.0"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4655" y="3930650"/>
            <a:ext cx="577850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DISPLAY=$REMOTEHOST":0.0"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16250"/>
            <a:ext cx="1867535" cy="230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export</a:t>
            </a:r>
            <a:endParaRPr sz="3000">
              <a:latin typeface="Lucida Console"/>
              <a:cs typeface="Lucida Console"/>
            </a:endParaRPr>
          </a:p>
          <a:p>
            <a:pPr marL="472440" marR="5080" indent="-230504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else  </a:t>
            </a:r>
            <a:r>
              <a:rPr sz="3000" spc="5" dirty="0">
                <a:latin typeface="Lucida Console"/>
                <a:cs typeface="Lucida Console"/>
              </a:rPr>
              <a:t>export</a:t>
            </a:r>
            <a:endParaRPr sz="3000">
              <a:latin typeface="Lucida Console"/>
              <a:cs typeface="Lucida Console"/>
            </a:endParaRPr>
          </a:p>
          <a:p>
            <a:pPr marL="24257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fi</a:t>
            </a:r>
            <a:endParaRPr sz="3000">
              <a:latin typeface="Lucida Console"/>
              <a:cs typeface="Lucida Console"/>
            </a:endParaRPr>
          </a:p>
          <a:p>
            <a:pPr marR="913765" algn="ctr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else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4532" y="5302605"/>
            <a:ext cx="439801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Lucida Console"/>
                <a:cs typeface="Lucida Console"/>
              </a:rPr>
              <a:t>DISPLAY=$HOST":0.0"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302605"/>
            <a:ext cx="1637664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</a:pPr>
            <a:r>
              <a:rPr sz="3000" spc="5" dirty="0">
                <a:latin typeface="Lucida Console"/>
                <a:cs typeface="Lucida Console"/>
              </a:rPr>
              <a:t>export  </a:t>
            </a:r>
            <a:r>
              <a:rPr sz="3000" dirty="0">
                <a:latin typeface="Lucida Console"/>
                <a:cs typeface="Lucida Console"/>
              </a:rPr>
              <a:t>fi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65879" y="590550"/>
            <a:ext cx="44926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solidFill>
                  <a:srgbClr val="C00000"/>
                </a:solidFill>
                <a:latin typeface="Calibri"/>
                <a:cs typeface="Calibri"/>
              </a:rPr>
              <a:t>Shell Scripts:</a:t>
            </a:r>
            <a:r>
              <a:rPr sz="4000" b="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42500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Make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file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executable: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737867"/>
            <a:ext cx="130619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r>
              <a:rPr sz="26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chmod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7750" y="1737867"/>
            <a:ext cx="280543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+x</a:t>
            </a:r>
            <a:r>
              <a:rPr sz="2600" spc="-95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script_file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134108"/>
            <a:ext cx="903351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The name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script_file</a:t>
            </a:r>
            <a:r>
              <a:rPr sz="2600" spc="-855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latin typeface="Calibri"/>
                <a:cs typeface="Calibri"/>
              </a:rPr>
              <a:t>becomes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command. </a:t>
            </a:r>
            <a:r>
              <a:rPr sz="2600" spc="-114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execute: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530347"/>
            <a:ext cx="189992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r>
              <a:rPr sz="26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bravo:~/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3633" y="2530347"/>
            <a:ext cx="22072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CC0000"/>
                </a:solidFill>
                <a:latin typeface="Lucida Console"/>
                <a:cs typeface="Lucida Console"/>
              </a:rPr>
              <a:t>script_file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924809"/>
            <a:ext cx="11308080" cy="316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highlight>
                  <a:srgbClr val="FFFF00"/>
                </a:highlight>
                <a:latin typeface="Calibri"/>
                <a:cs typeface="Calibri"/>
              </a:rPr>
              <a:t>Different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shells </a:t>
            </a:r>
            <a:r>
              <a:rPr sz="3000" spc="-20" dirty="0">
                <a:highlight>
                  <a:srgbClr val="FFFF00"/>
                </a:highlight>
                <a:latin typeface="Calibri"/>
                <a:cs typeface="Calibri"/>
              </a:rPr>
              <a:t>have </a:t>
            </a:r>
            <a:r>
              <a:rPr sz="3000" spc="-25" dirty="0">
                <a:highlight>
                  <a:srgbClr val="FFFF00"/>
                </a:highlight>
                <a:latin typeface="Calibri"/>
                <a:cs typeface="Calibri"/>
              </a:rPr>
              <a:t>different</a:t>
            </a:r>
            <a:r>
              <a:rPr sz="3000" spc="-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25" dirty="0">
                <a:highlight>
                  <a:srgbClr val="FFFF00"/>
                </a:highlight>
                <a:latin typeface="Calibri"/>
                <a:cs typeface="Calibri"/>
              </a:rPr>
              <a:t>syntax</a:t>
            </a:r>
            <a:r>
              <a:rPr sz="3000" spc="-2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Bash shell script </a:t>
            </a:r>
            <a:r>
              <a:rPr sz="2600" spc="-5" dirty="0">
                <a:latin typeface="Calibri"/>
                <a:cs typeface="Calibri"/>
              </a:rPr>
              <a:t>won’t </a:t>
            </a:r>
            <a:r>
              <a:rPr sz="2600" dirty="0">
                <a:latin typeface="Calibri"/>
                <a:cs typeface="Calibri"/>
              </a:rPr>
              <a:t>be run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C-shell or </a:t>
            </a:r>
            <a:r>
              <a:rPr sz="2600" spc="-15" dirty="0">
                <a:latin typeface="Calibri"/>
                <a:cs typeface="Calibri"/>
              </a:rPr>
              <a:t>Korn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shell.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shell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used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dirty="0">
                <a:latin typeface="Calibri"/>
                <a:cs typeface="Calibri"/>
              </a:rPr>
              <a:t>is chosen as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ts val="281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5" dirty="0">
                <a:highlight>
                  <a:srgbClr val="FFFF00"/>
                </a:highlight>
                <a:latin typeface="Calibri"/>
                <a:cs typeface="Calibri"/>
              </a:rPr>
              <a:t>first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line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script </a:t>
            </a:r>
            <a:r>
              <a:rPr sz="2600" spc="-10" dirty="0">
                <a:latin typeface="Calibri"/>
                <a:cs typeface="Calibri"/>
              </a:rPr>
              <a:t>consists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character 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, </a:t>
            </a:r>
            <a:r>
              <a:rPr sz="2600" dirty="0">
                <a:latin typeface="Calibri"/>
                <a:cs typeface="Calibri"/>
              </a:rPr>
              <a:t>then the </a:t>
            </a:r>
            <a:r>
              <a:rPr sz="2600" spc="-5" dirty="0">
                <a:latin typeface="Calibri"/>
                <a:cs typeface="Calibri"/>
              </a:rPr>
              <a:t>script</a:t>
            </a:r>
            <a:r>
              <a:rPr sz="2600" spc="-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</a:p>
          <a:p>
            <a:pPr marL="756285">
              <a:lnSpc>
                <a:spcPts val="2810"/>
              </a:lnSpc>
            </a:pPr>
            <a:r>
              <a:rPr sz="2600" spc="-15" dirty="0">
                <a:latin typeface="Calibri"/>
                <a:cs typeface="Calibri"/>
              </a:rPr>
              <a:t>interpreted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which it </a:t>
            </a:r>
            <a:r>
              <a:rPr sz="2600" spc="-5" dirty="0">
                <a:latin typeface="Calibri"/>
                <a:cs typeface="Calibri"/>
              </a:rPr>
              <a:t>has been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81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5" dirty="0">
                <a:highlight>
                  <a:srgbClr val="FFFF00"/>
                </a:highlight>
                <a:latin typeface="Calibri"/>
                <a:cs typeface="Calibri"/>
              </a:rPr>
              <a:t>first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line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#!fullPathName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then the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endParaRPr sz="2600" dirty="0">
              <a:latin typeface="Calibri"/>
              <a:cs typeface="Calibri"/>
            </a:endParaRPr>
          </a:p>
          <a:p>
            <a:pPr marL="756285">
              <a:lnSpc>
                <a:spcPts val="2810"/>
              </a:lnSpc>
            </a:pP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fullPathName</a:t>
            </a:r>
            <a:r>
              <a:rPr sz="2600" spc="-1085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Otherwise</a:t>
            </a:r>
            <a:r>
              <a:rPr sz="2600" dirty="0">
                <a:latin typeface="Calibri"/>
                <a:cs typeface="Calibri"/>
              </a:rPr>
              <a:t>, the Bourne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4492" y="590550"/>
            <a:ext cx="43294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How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to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Run a</a:t>
            </a:r>
            <a:r>
              <a:rPr sz="4000" b="0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Script?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80403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#!/bin/csh </a:t>
            </a:r>
            <a:r>
              <a:rPr sz="3200" spc="-5" dirty="0">
                <a:latin typeface="Calibri"/>
                <a:cs typeface="Calibri"/>
              </a:rPr>
              <a:t>#This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sample C-shell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script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9739" y="1936496"/>
            <a:ext cx="30721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Lucida Console"/>
                <a:cs typeface="Lucida Console"/>
              </a:rPr>
              <a:t>'</a:t>
            </a:r>
            <a:r>
              <a:rPr sz="2800" spc="-105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C833C"/>
                </a:solidFill>
                <a:latin typeface="Calibri"/>
                <a:cs typeface="Calibri"/>
              </a:rPr>
              <a:t># -n omits </a:t>
            </a:r>
            <a:r>
              <a:rPr sz="2800" spc="-10" dirty="0">
                <a:solidFill>
                  <a:srgbClr val="3C833C"/>
                </a:solidFill>
                <a:latin typeface="Calibri"/>
                <a:cs typeface="Calibri"/>
              </a:rPr>
              <a:t>new 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936496"/>
            <a:ext cx="6237605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echo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-n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the date </a:t>
            </a:r>
            <a:r>
              <a:rPr sz="2800" dirty="0">
                <a:solidFill>
                  <a:srgbClr val="C00000"/>
                </a:solidFill>
                <a:latin typeface="Lucida Console"/>
                <a:cs typeface="Lucida Console"/>
              </a:rPr>
              <a:t>of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today</a:t>
            </a:r>
            <a:r>
              <a:rPr sz="2800" spc="4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is’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969514"/>
            <a:ext cx="9869170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#!/bin/ksh</a:t>
            </a:r>
            <a:r>
              <a:rPr sz="3200" spc="-128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 </a:t>
            </a:r>
            <a:r>
              <a:rPr sz="3200" spc="-5" dirty="0">
                <a:latin typeface="Calibri"/>
                <a:cs typeface="Calibri"/>
              </a:rPr>
              <a:t>#This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sample </a:t>
            </a:r>
            <a:r>
              <a:rPr sz="3200" dirty="0">
                <a:latin typeface="Calibri"/>
                <a:cs typeface="Calibri"/>
              </a:rPr>
              <a:t>K-shell </a:t>
            </a:r>
            <a:r>
              <a:rPr sz="3200" spc="-5" dirty="0">
                <a:latin typeface="Calibri"/>
                <a:cs typeface="Calibri"/>
              </a:rPr>
              <a:t>script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echo “the date of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today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is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\c” </a:t>
            </a:r>
            <a:r>
              <a:rPr sz="2800" spc="-5" dirty="0">
                <a:solidFill>
                  <a:srgbClr val="3C833C"/>
                </a:solidFill>
                <a:latin typeface="Calibri"/>
                <a:cs typeface="Calibri"/>
              </a:rPr>
              <a:t># \c </a:t>
            </a:r>
            <a:r>
              <a:rPr sz="2800" spc="-10" dirty="0">
                <a:solidFill>
                  <a:srgbClr val="3C833C"/>
                </a:solidFill>
                <a:latin typeface="Calibri"/>
                <a:cs typeface="Calibri"/>
              </a:rPr>
              <a:t>omits </a:t>
            </a:r>
            <a:r>
              <a:rPr sz="2800" spc="-15" dirty="0">
                <a:solidFill>
                  <a:srgbClr val="3C833C"/>
                </a:solidFill>
                <a:latin typeface="Calibri"/>
                <a:cs typeface="Calibri"/>
              </a:rPr>
              <a:t>new</a:t>
            </a:r>
            <a:r>
              <a:rPr sz="2800" spc="20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C833C"/>
                </a:solidFill>
                <a:latin typeface="Calibri"/>
                <a:cs typeface="Calibri"/>
              </a:rPr>
              <a:t>line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28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#!/bin/bash</a:t>
            </a:r>
            <a:r>
              <a:rPr sz="3200" spc="-122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 </a:t>
            </a:r>
            <a:r>
              <a:rPr sz="3200" spc="-5" dirty="0">
                <a:latin typeface="Calibri"/>
                <a:cs typeface="Calibri"/>
              </a:rPr>
              <a:t>#This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sample </a:t>
            </a:r>
            <a:r>
              <a:rPr sz="3200" spc="-10" dirty="0">
                <a:latin typeface="Calibri"/>
                <a:cs typeface="Calibri"/>
              </a:rPr>
              <a:t>BASH script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9233" y="5155819"/>
            <a:ext cx="30721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”</a:t>
            </a:r>
            <a:r>
              <a:rPr sz="2800" spc="-1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C833C"/>
                </a:solidFill>
                <a:latin typeface="Calibri"/>
                <a:cs typeface="Calibri"/>
              </a:rPr>
              <a:t># -n </a:t>
            </a:r>
            <a:r>
              <a:rPr sz="2800" spc="-10" dirty="0">
                <a:solidFill>
                  <a:srgbClr val="3C833C"/>
                </a:solidFill>
                <a:latin typeface="Calibri"/>
                <a:cs typeface="Calibri"/>
              </a:rPr>
              <a:t>omits </a:t>
            </a:r>
            <a:r>
              <a:rPr sz="2800" spc="-15" dirty="0">
                <a:solidFill>
                  <a:srgbClr val="3C833C"/>
                </a:solidFill>
                <a:latin typeface="Calibri"/>
                <a:cs typeface="Calibri"/>
              </a:rPr>
              <a:t>new </a:t>
            </a:r>
            <a:r>
              <a:rPr sz="2800" spc="-10" dirty="0">
                <a:solidFill>
                  <a:srgbClr val="3C833C"/>
                </a:solidFill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5155819"/>
            <a:ext cx="6239510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echo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-n “the date of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today</a:t>
            </a:r>
            <a:r>
              <a:rPr sz="2800" spc="6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is</a:t>
            </a:r>
            <a:endParaRPr sz="2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23128" y="590550"/>
            <a:ext cx="1769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4000" b="0" spc="-80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36903"/>
            <a:ext cx="255905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#!/bin/bash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805" y="1169288"/>
            <a:ext cx="789114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45"/>
              </a:lnSpc>
            </a:pPr>
            <a:r>
              <a:rPr sz="3000" dirty="0">
                <a:latin typeface="Calibri"/>
                <a:cs typeface="Calibri"/>
              </a:rPr>
              <a:t># </a:t>
            </a: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simple bash shell script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print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date.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94103"/>
            <a:ext cx="10076180" cy="186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# If </a:t>
            </a:r>
            <a:r>
              <a:rPr sz="3000" spc="-20" dirty="0">
                <a:solidFill>
                  <a:srgbClr val="3C833C"/>
                </a:solidFill>
                <a:latin typeface="Calibri"/>
                <a:cs typeface="Calibri"/>
              </a:rPr>
              <a:t>you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put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command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in </a:t>
            </a:r>
            <a:r>
              <a:rPr sz="3000" spc="-5" dirty="0">
                <a:solidFill>
                  <a:srgbClr val="3C833C"/>
                </a:solidFill>
                <a:highlight>
                  <a:srgbClr val="FFFF00"/>
                </a:highlight>
                <a:latin typeface="Calibri"/>
                <a:cs typeface="Calibri"/>
              </a:rPr>
              <a:t>back ticks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,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you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can </a:t>
            </a:r>
            <a:r>
              <a:rPr sz="3000" spc="-20" dirty="0">
                <a:solidFill>
                  <a:srgbClr val="3C833C"/>
                </a:solidFill>
                <a:latin typeface="Calibri"/>
                <a:cs typeface="Calibri"/>
              </a:rPr>
              <a:t>save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it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a</a:t>
            </a:r>
            <a:r>
              <a:rPr sz="3000" spc="-6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#+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to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use </a:t>
            </a:r>
            <a:r>
              <a:rPr sz="3000" spc="-55" dirty="0">
                <a:solidFill>
                  <a:srgbClr val="3C833C"/>
                </a:solidFill>
                <a:latin typeface="Calibri"/>
                <a:cs typeface="Calibri"/>
              </a:rPr>
              <a:t>later,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or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you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can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put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it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directly </a:t>
            </a:r>
            <a:r>
              <a:rPr sz="3000" spc="-20" dirty="0">
                <a:solidFill>
                  <a:srgbClr val="3C833C"/>
                </a:solidFill>
                <a:latin typeface="Calibri"/>
                <a:cs typeface="Calibri"/>
              </a:rPr>
              <a:t>into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another</a:t>
            </a:r>
            <a:r>
              <a:rPr sz="3000" spc="114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command.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Lucida Console"/>
                <a:cs typeface="Lucida Console"/>
              </a:rPr>
              <a:t>todays_date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=`date`</a:t>
            </a:r>
            <a:endParaRPr sz="30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# Use a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dollar sign ($),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access the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value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of</a:t>
            </a:r>
            <a:r>
              <a:rPr sz="3000" spc="-7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variables.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423539"/>
            <a:ext cx="94678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58" y="3423539"/>
            <a:ext cx="94678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"The</a:t>
            </a: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"The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4776" y="3423539"/>
            <a:ext cx="94678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394" y="3423539"/>
            <a:ext cx="186753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of</a:t>
            </a:r>
            <a:r>
              <a:rPr sz="3000" spc="-8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today</a:t>
            </a:r>
            <a:endParaRPr sz="3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of</a:t>
            </a:r>
            <a:r>
              <a:rPr sz="3000" spc="-9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today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507" y="3423539"/>
            <a:ext cx="370903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is</a:t>
            </a:r>
            <a:r>
              <a:rPr sz="3000" spc="-6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$</a:t>
            </a:r>
            <a:r>
              <a:rPr sz="3000" dirty="0">
                <a:solidFill>
                  <a:srgbClr val="0000FF"/>
                </a:solidFill>
                <a:latin typeface="Lucida Console"/>
                <a:cs typeface="Lucida Console"/>
              </a:rPr>
              <a:t>todays_date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"</a:t>
            </a:r>
            <a:endParaRPr sz="30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is still</a:t>
            </a:r>
            <a:r>
              <a:rPr sz="3000" spc="-7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spc="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r>
              <a:rPr sz="3000" spc="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"</a:t>
            </a:r>
            <a:endParaRPr sz="30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337939"/>
            <a:ext cx="9904730" cy="184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# If </a:t>
            </a:r>
            <a:r>
              <a:rPr sz="3000" spc="-20" dirty="0">
                <a:solidFill>
                  <a:srgbClr val="3C833C"/>
                </a:solidFill>
                <a:latin typeface="Calibri"/>
                <a:cs typeface="Calibri"/>
              </a:rPr>
              <a:t>you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need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to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omit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newline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3C833C"/>
                </a:solidFill>
                <a:latin typeface="Calibri"/>
                <a:cs typeface="Calibri"/>
              </a:rPr>
              <a:t>echo,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use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3C833C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-n</a:t>
            </a:r>
            <a:r>
              <a:rPr sz="3000" spc="-5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option</a:t>
            </a:r>
            <a:endParaRPr sz="3000" dirty="0">
              <a:latin typeface="Calibri"/>
              <a:cs typeface="Calibri"/>
            </a:endParaRPr>
          </a:p>
          <a:p>
            <a:pPr marL="12700" marR="1139190">
              <a:lnSpc>
                <a:spcPct val="100000"/>
              </a:lnSpc>
              <a:tabLst>
                <a:tab pos="1233170" algn="l"/>
              </a:tabLst>
            </a:pP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#+</a:t>
            </a:r>
            <a:r>
              <a:rPr sz="3000" spc="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and	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run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the </a:t>
            </a:r>
            <a:r>
              <a:rPr sz="3000" spc="-20" dirty="0">
                <a:solidFill>
                  <a:srgbClr val="3C833C"/>
                </a:solidFill>
                <a:latin typeface="Calibri"/>
                <a:cs typeface="Calibri"/>
              </a:rPr>
              <a:t>date 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command </a:t>
            </a:r>
            <a:r>
              <a:rPr sz="3000" spc="-5" dirty="0">
                <a:solidFill>
                  <a:srgbClr val="3C833C"/>
                </a:solidFill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3C833C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3000" spc="-15" dirty="0" err="1">
                <a:solidFill>
                  <a:srgbClr val="3C833C"/>
                </a:solidFill>
                <a:latin typeface="Calibri"/>
                <a:cs typeface="Calibri"/>
              </a:rPr>
              <a:t>followin</a:t>
            </a:r>
            <a:r>
              <a:rPr lang="en-CA" sz="3000" spc="-15" dirty="0">
                <a:solidFill>
                  <a:srgbClr val="3C833C"/>
                </a:solidFill>
                <a:latin typeface="Calibri"/>
                <a:cs typeface="Calibri"/>
              </a:rPr>
              <a:t>g</a:t>
            </a:r>
            <a:r>
              <a:rPr lang="en-CA" sz="3000" spc="1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lang="en-CA" sz="3000" spc="-10" dirty="0">
                <a:solidFill>
                  <a:srgbClr val="3C833C"/>
                </a:solidFill>
                <a:latin typeface="Calibri"/>
                <a:cs typeface="Calibri"/>
              </a:rPr>
              <a:t>line. </a:t>
            </a:r>
            <a:r>
              <a:rPr lang="en-CA" sz="300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lang="en-CA" sz="3000" dirty="0">
                <a:solidFill>
                  <a:srgbClr val="C00000"/>
                </a:solidFill>
                <a:latin typeface="Lucida Console"/>
                <a:cs typeface="Lucida Console"/>
              </a:rPr>
              <a:t>echo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-n "And once again, the date is "  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30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97833" y="592073"/>
            <a:ext cx="421894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45"/>
              </a:lnSpc>
            </a:pP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Tips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on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BASH</a:t>
            </a:r>
            <a:r>
              <a:rPr sz="4000" b="0" spc="-6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Scripts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242379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programs: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0012680" cy="399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$0</a:t>
            </a:r>
            <a:r>
              <a:rPr sz="3200" spc="-51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Name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program that </a:t>
            </a:r>
            <a:r>
              <a:rPr sz="3200" dirty="0">
                <a:latin typeface="Calibri"/>
                <a:cs typeface="Calibri"/>
              </a:rPr>
              <a:t>is running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$1...$9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3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command line </a:t>
            </a:r>
            <a:r>
              <a:rPr sz="3200" spc="-10" dirty="0">
                <a:latin typeface="Calibri"/>
                <a:cs typeface="Calibri"/>
              </a:rPr>
              <a:t>arguments </a:t>
            </a:r>
            <a:r>
              <a:rPr sz="3200" dirty="0">
                <a:latin typeface="Calibri"/>
                <a:cs typeface="Calibri"/>
              </a:rPr>
              <a:t>1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$*</a:t>
            </a:r>
            <a:r>
              <a:rPr sz="3200" spc="-122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3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of all </a:t>
            </a:r>
            <a:r>
              <a:rPr sz="3200" spc="-5" dirty="0">
                <a:latin typeface="Calibri"/>
                <a:cs typeface="Calibri"/>
              </a:rPr>
              <a:t>command line </a:t>
            </a:r>
            <a:r>
              <a:rPr sz="3200" spc="-10" dirty="0">
                <a:latin typeface="Calibri"/>
                <a:cs typeface="Calibri"/>
              </a:rPr>
              <a:t>arguments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$#</a:t>
            </a:r>
            <a:r>
              <a:rPr sz="3200" spc="-114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65" dirty="0">
                <a:latin typeface="Calibri"/>
                <a:cs typeface="Calibri"/>
              </a:rPr>
              <a:t>Total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command line </a:t>
            </a:r>
            <a:r>
              <a:rPr sz="3200" spc="-10" dirty="0">
                <a:latin typeface="Calibri"/>
                <a:cs typeface="Calibri"/>
              </a:rPr>
              <a:t>arguments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$$</a:t>
            </a:r>
            <a:r>
              <a:rPr sz="3200" spc="-126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ID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spc="-15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$?</a:t>
            </a:r>
            <a:r>
              <a:rPr sz="3200" spc="-125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5" dirty="0">
                <a:latin typeface="Calibri"/>
                <a:cs typeface="Calibri"/>
              </a:rPr>
              <a:t>Exit </a:t>
            </a:r>
            <a:r>
              <a:rPr sz="3200" spc="-20" dirty="0">
                <a:latin typeface="Calibri"/>
                <a:cs typeface="Calibri"/>
              </a:rPr>
              <a:t>status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most </a:t>
            </a:r>
            <a:r>
              <a:rPr sz="3200" spc="-10" dirty="0">
                <a:latin typeface="Calibri"/>
                <a:cs typeface="Calibri"/>
              </a:rPr>
              <a:t>recent </a:t>
            </a:r>
            <a:r>
              <a:rPr sz="3200" spc="-5" dirty="0">
                <a:latin typeface="Calibri"/>
                <a:cs typeface="Calibri"/>
              </a:rPr>
              <a:t>command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$!</a:t>
            </a:r>
            <a:r>
              <a:rPr sz="3200" spc="-123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latin typeface="Calibri"/>
                <a:cs typeface="Calibri"/>
              </a:rPr>
              <a:t>- PID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most </a:t>
            </a:r>
            <a:r>
              <a:rPr sz="3200" spc="-10" dirty="0">
                <a:latin typeface="Calibri"/>
                <a:cs typeface="Calibri"/>
              </a:rPr>
              <a:t>recent background process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5463" y="602614"/>
            <a:ext cx="912876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5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Some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read-only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shell/environment</a:t>
            </a:r>
            <a:r>
              <a:rPr sz="4000" b="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variables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8832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89050"/>
            <a:ext cx="1022350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9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5" dirty="0">
                <a:latin typeface="Calibri"/>
                <a:cs typeface="Calibri"/>
              </a:rPr>
              <a:t>shell’s </a:t>
            </a:r>
            <a:r>
              <a:rPr sz="2700" spc="-10" dirty="0">
                <a:latin typeface="Calibri"/>
                <a:cs typeface="Calibri"/>
              </a:rPr>
              <a:t>wildcard/variable/command substitution </a:t>
            </a:r>
            <a:r>
              <a:rPr sz="2700" dirty="0">
                <a:latin typeface="Calibri"/>
                <a:cs typeface="Calibri"/>
              </a:rPr>
              <a:t>mechanism </a:t>
            </a:r>
            <a:r>
              <a:rPr sz="2700" spc="-15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inhibited using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quotes: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029967"/>
            <a:ext cx="31045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Single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quotes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(‘</a:t>
            </a:r>
            <a:r>
              <a:rPr sz="2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’)</a:t>
            </a:r>
            <a:endParaRPr sz="24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Double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quotes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(“</a:t>
            </a:r>
            <a:r>
              <a:rPr sz="24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”)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5763" y="2029967"/>
            <a:ext cx="601599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inhibit </a:t>
            </a:r>
            <a:r>
              <a:rPr sz="2400" spc="-10" dirty="0">
                <a:latin typeface="Calibri"/>
                <a:cs typeface="Calibri"/>
              </a:rPr>
              <a:t>wildcard/variable/command </a:t>
            </a:r>
            <a:r>
              <a:rPr sz="2400" spc="-5" dirty="0">
                <a:latin typeface="Calibri"/>
                <a:cs typeface="Calibri"/>
              </a:rPr>
              <a:t>substitution.  </a:t>
            </a:r>
            <a:r>
              <a:rPr sz="2400" dirty="0">
                <a:latin typeface="Calibri"/>
                <a:cs typeface="Calibri"/>
              </a:rPr>
              <a:t>inhibit </a:t>
            </a:r>
            <a:r>
              <a:rPr sz="2400" spc="-10" dirty="0">
                <a:latin typeface="Calibri"/>
                <a:cs typeface="Calibri"/>
              </a:rPr>
              <a:t>wildcard </a:t>
            </a:r>
            <a:r>
              <a:rPr sz="2400" spc="-5" dirty="0">
                <a:latin typeface="Calibri"/>
                <a:cs typeface="Calibri"/>
              </a:rPr>
              <a:t>replacement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761488"/>
            <a:ext cx="802132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Back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quotes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(` `)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command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When </a:t>
            </a:r>
            <a:r>
              <a:rPr sz="2700" spc="-10" dirty="0">
                <a:latin typeface="Calibri"/>
                <a:cs typeface="Calibri"/>
              </a:rPr>
              <a:t>quotes </a:t>
            </a:r>
            <a:r>
              <a:rPr sz="2700" spc="-15" dirty="0">
                <a:latin typeface="Calibri"/>
                <a:cs typeface="Calibri"/>
              </a:rPr>
              <a:t>are nested, </a:t>
            </a:r>
            <a:r>
              <a:rPr sz="2700" spc="-5" dirty="0">
                <a:latin typeface="Calibri"/>
                <a:cs typeface="Calibri"/>
              </a:rPr>
              <a:t>only </a:t>
            </a:r>
            <a:r>
              <a:rPr sz="2700" spc="-10" dirty="0">
                <a:latin typeface="Calibri"/>
                <a:cs typeface="Calibri"/>
              </a:rPr>
              <a:t>the outer quotes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matter.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lang="en-US" sz="27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6470" y="4114800"/>
            <a:ext cx="3982085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’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3 * 5 = 15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</a:rPr>
              <a:t>’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 * 5 =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</a:rPr>
              <a:t>’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I</a:t>
            </a:r>
            <a:endParaRPr sz="24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</a:rPr>
              <a:t>“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I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768" y="4480560"/>
            <a:ext cx="395351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am $USER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</a:rPr>
              <a:t>’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 am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$USER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am $USER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</a:rPr>
              <a:t>”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 am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rahmanq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583" y="4114800"/>
            <a:ext cx="762000" cy="147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e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c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ho  e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c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ho  e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c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ho  e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c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ho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6470" y="5212360"/>
            <a:ext cx="113030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“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T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o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d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ay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4860" y="5212360"/>
            <a:ext cx="7038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is 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”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Today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Sat </a:t>
            </a:r>
            <a:r>
              <a:rPr sz="2400" dirty="0">
                <a:latin typeface="Calibri"/>
                <a:cs typeface="Calibri"/>
              </a:rPr>
              <a:t>Jan 12 </a:t>
            </a:r>
            <a:r>
              <a:rPr sz="2400" spc="-5" dirty="0">
                <a:latin typeface="Calibri"/>
                <a:cs typeface="Calibri"/>
              </a:rPr>
              <a:t>16:09:00 </a:t>
            </a:r>
            <a:r>
              <a:rPr sz="2400" spc="-15" dirty="0">
                <a:latin typeface="Calibri"/>
                <a:cs typeface="Calibri"/>
              </a:rPr>
              <a:t>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9704" y="592073"/>
            <a:ext cx="169481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Quoting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3602354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BASH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0709910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Built-in </a:t>
            </a:r>
            <a:r>
              <a:rPr sz="3200" spc="-15" dirty="0">
                <a:latin typeface="Calibri"/>
                <a:cs typeface="Calibri"/>
              </a:rPr>
              <a:t>programming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 addition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basic facilities, shells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built-in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languages that support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conditions,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loops,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input/output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basic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arithmetic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It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supports user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defined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variables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and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commands </a:t>
            </a:r>
            <a:r>
              <a:rPr sz="2800" spc="-25" dirty="0">
                <a:highlight>
                  <a:srgbClr val="FFFF00"/>
                </a:highlight>
                <a:latin typeface="Calibri"/>
                <a:cs typeface="Calibri"/>
              </a:rPr>
              <a:t>(like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functions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in</a:t>
            </a:r>
            <a:r>
              <a:rPr sz="2800" spc="3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C)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3975" y="601852"/>
            <a:ext cx="702500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b="0" spc="-15" dirty="0">
                <a:solidFill>
                  <a:srgbClr val="CC0000"/>
                </a:solidFill>
                <a:latin typeface="Calibri"/>
                <a:cs typeface="Calibri"/>
              </a:rPr>
              <a:t>BASH 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as a </a:t>
            </a:r>
            <a:r>
              <a:rPr sz="4000" b="0" spc="-20" dirty="0">
                <a:solidFill>
                  <a:srgbClr val="CC0000"/>
                </a:solidFill>
                <a:latin typeface="Calibri"/>
                <a:cs typeface="Calibri"/>
              </a:rPr>
              <a:t>Programming</a:t>
            </a:r>
            <a:r>
              <a:rPr sz="4000" b="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CC0000"/>
                </a:solidFill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2350</Words>
  <Application>Microsoft Office PowerPoint</Application>
  <PresentationFormat>Widescreen</PresentationFormat>
  <Paragraphs>444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Lucida Console</vt:lpstr>
      <vt:lpstr>Times New Roman</vt:lpstr>
      <vt:lpstr>Wingdings</vt:lpstr>
      <vt:lpstr>Office Theme</vt:lpstr>
      <vt:lpstr> Unix/Linux Shell Programming</vt:lpstr>
      <vt:lpstr>Shell Scripts</vt:lpstr>
      <vt:lpstr>Shell Scripts: Example</vt:lpstr>
      <vt:lpstr>How to Run a Script?</vt:lpstr>
      <vt:lpstr>Example</vt:lpstr>
      <vt:lpstr>Tips on BASH Scripts</vt:lpstr>
      <vt:lpstr>Some read-only shell/environment variables</vt:lpstr>
      <vt:lpstr>Quoting</vt:lpstr>
      <vt:lpstr>BASH as a Programming Language</vt:lpstr>
      <vt:lpstr>BASH as a Programming Language</vt:lpstr>
      <vt:lpstr>BASH as a Programming Language</vt:lpstr>
      <vt:lpstr>BASH as a Programming Language</vt:lpstr>
      <vt:lpstr>Accessing variables</vt:lpstr>
      <vt:lpstr>String and Arithmetic expressions</vt:lpstr>
      <vt:lpstr>String and Arithmetic expressions</vt:lpstr>
      <vt:lpstr>BASH as a Programming Language</vt:lpstr>
      <vt:lpstr>BASH as a Programming Language Expressions for File `test`</vt:lpstr>
      <vt:lpstr>BASH as a Programming Language</vt:lpstr>
      <vt:lpstr>Control structures</vt:lpstr>
      <vt:lpstr>BASH as a Programming Language Example: append to a file</vt:lpstr>
      <vt:lpstr>While-do</vt:lpstr>
      <vt:lpstr>BASH as a Programming Language Case (Switch) Statement</vt:lpstr>
      <vt:lpstr>For Loop</vt:lpstr>
      <vt:lpstr>Repeat Until</vt:lpstr>
      <vt:lpstr>BASH as a Programming Language</vt:lpstr>
      <vt:lpstr>BASH as a Programming Language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III, Part II: Shell Programming</dc:title>
  <dc:creator>Boufama</dc:creator>
  <cp:lastModifiedBy>Abedalrhman Alkhateeb</cp:lastModifiedBy>
  <cp:revision>25</cp:revision>
  <dcterms:created xsi:type="dcterms:W3CDTF">2019-11-25T23:34:56Z</dcterms:created>
  <dcterms:modified xsi:type="dcterms:W3CDTF">2021-01-04T18:58:07Z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2019-11-26T00:00:00Z</vt:filetime>
  </property>
</Properties>
</file>