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74" r:id="rId5"/>
    <p:sldId id="259" r:id="rId6"/>
    <p:sldId id="275" r:id="rId7"/>
    <p:sldId id="276" r:id="rId8"/>
    <p:sldId id="260" r:id="rId9"/>
    <p:sldId id="261" r:id="rId10"/>
    <p:sldId id="279" r:id="rId11"/>
    <p:sldId id="280" r:id="rId12"/>
    <p:sldId id="283" r:id="rId13"/>
    <p:sldId id="281" r:id="rId14"/>
    <p:sldId id="282" r:id="rId15"/>
    <p:sldId id="263" r:id="rId16"/>
    <p:sldId id="262" r:id="rId17"/>
    <p:sldId id="277" r:id="rId18"/>
    <p:sldId id="278" r:id="rId19"/>
    <p:sldId id="264" r:id="rId20"/>
    <p:sldId id="265" r:id="rId21"/>
    <p:sldId id="284" r:id="rId22"/>
    <p:sldId id="28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1458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9E456-90C9-4147-B60D-06E48140EEF9}" type="datetimeFigureOut">
              <a:rPr lang="en-CA" smtClean="0"/>
              <a:t>2021-03-23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70C100-CCCD-4F71-BCFF-E0D8DAC3F9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5102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Sockets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Sockets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Sockets</a:t>
            </a: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Sockets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Sockets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88360" y="3224821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8" y="30365"/>
                </a:lnTo>
                <a:lnTo>
                  <a:pt x="43018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08744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186544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39031" y="323494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5"/>
                </a:moveTo>
                <a:lnTo>
                  <a:pt x="43018" y="30365"/>
                </a:lnTo>
                <a:lnTo>
                  <a:pt x="43018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49523" y="322466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59"/>
                </a:moveTo>
                <a:lnTo>
                  <a:pt x="0" y="0"/>
                </a:lnTo>
                <a:lnTo>
                  <a:pt x="43179" y="0"/>
                </a:lnTo>
                <a:lnTo>
                  <a:pt x="43179" y="30479"/>
                </a:lnTo>
                <a:lnTo>
                  <a:pt x="33019" y="30479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359683" y="321450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59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19" y="3048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5863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453663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631882" y="3227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542982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720782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19182" y="32145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631882" y="32399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619182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631882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886314" y="32145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99014" y="3227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99014" y="32399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810114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987914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88631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389901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53433" y="32145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166133" y="3227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166133" y="32399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140733" y="325260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166133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451032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423968" y="321849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15182" y="0"/>
                </a:moveTo>
                <a:lnTo>
                  <a:pt x="23609" y="0"/>
                </a:lnTo>
                <a:lnTo>
                  <a:pt x="30365" y="6756"/>
                </a:lnTo>
                <a:lnTo>
                  <a:pt x="30365" y="15182"/>
                </a:lnTo>
                <a:lnTo>
                  <a:pt x="30365" y="23609"/>
                </a:lnTo>
                <a:lnTo>
                  <a:pt x="23609" y="30365"/>
                </a:lnTo>
                <a:lnTo>
                  <a:pt x="15182" y="30365"/>
                </a:lnTo>
                <a:lnTo>
                  <a:pt x="6756" y="30365"/>
                </a:lnTo>
                <a:lnTo>
                  <a:pt x="0" y="23609"/>
                </a:lnTo>
                <a:lnTo>
                  <a:pt x="0" y="15182"/>
                </a:lnTo>
                <a:lnTo>
                  <a:pt x="0" y="6756"/>
                </a:lnTo>
                <a:lnTo>
                  <a:pt x="6756" y="0"/>
                </a:lnTo>
                <a:lnTo>
                  <a:pt x="15182" y="0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262" y="48795"/>
                </a:lnTo>
                <a:lnTo>
                  <a:pt x="43338" y="43338"/>
                </a:lnTo>
                <a:lnTo>
                  <a:pt x="48795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44967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45323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0" y="0"/>
            <a:ext cx="2304415" cy="734695"/>
          </a:xfrm>
          <a:custGeom>
            <a:avLst/>
            <a:gdLst/>
            <a:ahLst/>
            <a:cxnLst/>
            <a:rect l="l" t="t" r="r" b="b"/>
            <a:pathLst>
              <a:path w="2304415" h="734695">
                <a:moveTo>
                  <a:pt x="0" y="734529"/>
                </a:moveTo>
                <a:lnTo>
                  <a:pt x="2303995" y="734529"/>
                </a:lnTo>
                <a:lnTo>
                  <a:pt x="2303995" y="0"/>
                </a:lnTo>
                <a:lnTo>
                  <a:pt x="0" y="0"/>
                </a:lnTo>
                <a:lnTo>
                  <a:pt x="0" y="734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3170" y="1038153"/>
            <a:ext cx="2443759" cy="484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6557" y="1104773"/>
            <a:ext cx="3516985" cy="2047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99296" y="3325810"/>
            <a:ext cx="106616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893684" y="3325810"/>
            <a:ext cx="315594" cy="121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Sockets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2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1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4.png"/><Relationship Id="rId4" Type="http://schemas.openxmlformats.org/officeDocument/2006/relationships/image" Target="../media/image24.png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4.pn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4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0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32.png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35.png"/><Relationship Id="rId4" Type="http://schemas.openxmlformats.org/officeDocument/2006/relationships/image" Target="../media/image3.png"/><Relationship Id="rId9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10" Type="http://schemas.openxmlformats.org/officeDocument/2006/relationships/hyperlink" Target="http://man7.org/linux/man-pages/man7/ip.7.html" TargetMode="External"/><Relationship Id="rId4" Type="http://schemas.openxmlformats.org/officeDocument/2006/relationships/image" Target="../media/image36.png"/><Relationship Id="rId9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linux.die.net/man/7/unix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8.png"/><Relationship Id="rId7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0.png"/><Relationship Id="rId9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30.png"/><Relationship Id="rId9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51.png"/><Relationship Id="rId3" Type="http://schemas.openxmlformats.org/officeDocument/2006/relationships/image" Target="../media/image8.png"/><Relationship Id="rId7" Type="http://schemas.openxmlformats.org/officeDocument/2006/relationships/image" Target="../media/image46.png"/><Relationship Id="rId12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11" Type="http://schemas.openxmlformats.org/officeDocument/2006/relationships/image" Target="../media/image49.png"/><Relationship Id="rId5" Type="http://schemas.openxmlformats.org/officeDocument/2006/relationships/image" Target="../media/image14.png"/><Relationship Id="rId10" Type="http://schemas.openxmlformats.org/officeDocument/2006/relationships/image" Target="../media/image48.png"/><Relationship Id="rId4" Type="http://schemas.openxmlformats.org/officeDocument/2006/relationships/image" Target="../media/image44.png"/><Relationship Id="rId9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57.png"/><Relationship Id="rId3" Type="http://schemas.openxmlformats.org/officeDocument/2006/relationships/image" Target="../media/image8.png"/><Relationship Id="rId7" Type="http://schemas.openxmlformats.org/officeDocument/2006/relationships/image" Target="../media/image53.png"/><Relationship Id="rId12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11" Type="http://schemas.openxmlformats.org/officeDocument/2006/relationships/image" Target="../media/image55.png"/><Relationship Id="rId5" Type="http://schemas.openxmlformats.org/officeDocument/2006/relationships/image" Target="../media/image14.png"/><Relationship Id="rId15" Type="http://schemas.openxmlformats.org/officeDocument/2006/relationships/image" Target="../media/image59.png"/><Relationship Id="rId10" Type="http://schemas.openxmlformats.org/officeDocument/2006/relationships/image" Target="../media/image50.png"/><Relationship Id="rId4" Type="http://schemas.openxmlformats.org/officeDocument/2006/relationships/image" Target="../media/image52.png"/><Relationship Id="rId9" Type="http://schemas.openxmlformats.org/officeDocument/2006/relationships/image" Target="../media/image54.png"/><Relationship Id="rId1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8.png"/><Relationship Id="rId7" Type="http://schemas.openxmlformats.org/officeDocument/2006/relationships/image" Target="../media/image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63.png"/><Relationship Id="rId5" Type="http://schemas.openxmlformats.org/officeDocument/2006/relationships/image" Target="../media/image24.png"/><Relationship Id="rId10" Type="http://schemas.openxmlformats.org/officeDocument/2006/relationships/image" Target="../media/image14.png"/><Relationship Id="rId4" Type="http://schemas.openxmlformats.org/officeDocument/2006/relationships/image" Target="../media/image60.png"/><Relationship Id="rId9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8.png"/><Relationship Id="rId7" Type="http://schemas.openxmlformats.org/officeDocument/2006/relationships/image" Target="../media/image6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4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6567" y="309994"/>
            <a:ext cx="312420" cy="1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Content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734695"/>
          </a:xfrm>
          <a:custGeom>
            <a:avLst/>
            <a:gdLst/>
            <a:ahLst/>
            <a:cxnLst/>
            <a:rect l="l" t="t" r="r" b="b"/>
            <a:pathLst>
              <a:path w="2304415" h="734695">
                <a:moveTo>
                  <a:pt x="0" y="734529"/>
                </a:moveTo>
                <a:lnTo>
                  <a:pt x="2303995" y="734529"/>
                </a:lnTo>
                <a:lnTo>
                  <a:pt x="2303995" y="0"/>
                </a:lnTo>
                <a:lnTo>
                  <a:pt x="0" y="0"/>
                </a:lnTo>
                <a:lnTo>
                  <a:pt x="0" y="7345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31990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194" y="975817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993" y="1505038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5286" y="1492339"/>
            <a:ext cx="114299" cy="114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793" y="1543138"/>
            <a:ext cx="3837191" cy="63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8786" y="1026374"/>
            <a:ext cx="50799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786" y="1077174"/>
            <a:ext cx="50799" cy="4278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194" y="1020238"/>
            <a:ext cx="3989704" cy="535940"/>
          </a:xfrm>
          <a:custGeom>
            <a:avLst/>
            <a:gdLst/>
            <a:ahLst/>
            <a:cxnLst/>
            <a:rect l="l" t="t" r="r" b="b"/>
            <a:pathLst>
              <a:path w="3989704" h="535940">
                <a:moveTo>
                  <a:pt x="3989591" y="0"/>
                </a:moveTo>
                <a:lnTo>
                  <a:pt x="0" y="0"/>
                </a:lnTo>
                <a:lnTo>
                  <a:pt x="0" y="484800"/>
                </a:lnTo>
                <a:lnTo>
                  <a:pt x="4008" y="504525"/>
                </a:lnTo>
                <a:lnTo>
                  <a:pt x="14922" y="520677"/>
                </a:lnTo>
                <a:lnTo>
                  <a:pt x="31075" y="531591"/>
                </a:lnTo>
                <a:lnTo>
                  <a:pt x="50799" y="535600"/>
                </a:lnTo>
                <a:lnTo>
                  <a:pt x="3938791" y="535600"/>
                </a:lnTo>
                <a:lnTo>
                  <a:pt x="3958516" y="531591"/>
                </a:lnTo>
                <a:lnTo>
                  <a:pt x="3974669" y="520677"/>
                </a:lnTo>
                <a:lnTo>
                  <a:pt x="3985583" y="504524"/>
                </a:lnTo>
                <a:lnTo>
                  <a:pt x="3989591" y="484800"/>
                </a:lnTo>
                <a:lnTo>
                  <a:pt x="3989591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786" y="1064474"/>
            <a:ext cx="0" cy="459740"/>
          </a:xfrm>
          <a:custGeom>
            <a:avLst/>
            <a:gdLst/>
            <a:ahLst/>
            <a:cxnLst/>
            <a:rect l="l" t="t" r="r" b="b"/>
            <a:pathLst>
              <a:path h="459740">
                <a:moveTo>
                  <a:pt x="0" y="459613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786" y="105177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786" y="103907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102637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1007325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83170" y="1038153"/>
            <a:ext cx="3050515" cy="444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0430" marR="5080" indent="-887730">
              <a:lnSpc>
                <a:spcPct val="106700"/>
              </a:lnSpc>
            </a:pPr>
            <a:r>
              <a:rPr lang="en-CA" spc="15" dirty="0"/>
              <a:t>COMP 2560</a:t>
            </a:r>
            <a:r>
              <a:rPr spc="15" dirty="0"/>
              <a:t> System</a:t>
            </a:r>
            <a:r>
              <a:rPr spc="-55" dirty="0"/>
              <a:t> </a:t>
            </a:r>
            <a:r>
              <a:rPr spc="15" dirty="0"/>
              <a:t>Programming:  </a:t>
            </a:r>
            <a:r>
              <a:rPr spc="5" dirty="0"/>
              <a:t>Sockets</a:t>
            </a:r>
            <a:r>
              <a:rPr lang="en-CA" spc="5" dirty="0"/>
              <a:t> </a:t>
            </a:r>
            <a:endParaRPr spc="5" dirty="0"/>
          </a:p>
        </p:txBody>
      </p:sp>
      <p:sp>
        <p:nvSpPr>
          <p:cNvPr id="18" name="object 18"/>
          <p:cNvSpPr txBox="1"/>
          <p:nvPr/>
        </p:nvSpPr>
        <p:spPr>
          <a:xfrm>
            <a:off x="1186662" y="1786382"/>
            <a:ext cx="2235200" cy="852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spc="-15" dirty="0">
                <a:latin typeface="Arial"/>
                <a:cs typeface="Arial"/>
              </a:rPr>
              <a:t>Courtesy of 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Dr. </a:t>
            </a:r>
            <a:r>
              <a:rPr sz="1000" spc="-15" dirty="0">
                <a:latin typeface="Arial"/>
                <a:cs typeface="Arial"/>
              </a:rPr>
              <a:t>B.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Boufama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lang="en-US" sz="1300" dirty="0">
                <a:latin typeface="Times New Roman"/>
                <a:cs typeface="Times New Roman"/>
              </a:rPr>
              <a:t>             </a:t>
            </a:r>
            <a:r>
              <a:rPr lang="en-US" sz="1050" dirty="0">
                <a:latin typeface="Times New Roman"/>
                <a:cs typeface="Times New Roman"/>
              </a:rPr>
              <a:t>modified by Dan Wu </a:t>
            </a:r>
            <a:endParaRPr sz="1050" dirty="0">
              <a:latin typeface="Times New Roman"/>
              <a:cs typeface="Times New Roman"/>
            </a:endParaRPr>
          </a:p>
          <a:p>
            <a:pPr marL="475615" marR="467995" algn="ctr">
              <a:lnSpc>
                <a:spcPts val="950"/>
              </a:lnSpc>
              <a:spcBef>
                <a:spcPts val="5"/>
              </a:spcBef>
            </a:pPr>
            <a:r>
              <a:rPr sz="800" spc="-5" dirty="0">
                <a:latin typeface="Arial"/>
                <a:cs typeface="Arial"/>
              </a:rPr>
              <a:t>School of Computer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Science  University of</a:t>
            </a:r>
            <a:r>
              <a:rPr sz="800" spc="-6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Windsor</a:t>
            </a:r>
            <a:endParaRPr sz="800" dirty="0">
              <a:latin typeface="Arial"/>
              <a:cs typeface="Arial"/>
            </a:endParaRPr>
          </a:p>
          <a:p>
            <a:pPr algn="ctr">
              <a:lnSpc>
                <a:spcPts val="910"/>
              </a:lnSpc>
            </a:pPr>
            <a:r>
              <a:rPr sz="800" spc="-5" dirty="0">
                <a:latin typeface="Arial"/>
                <a:cs typeface="Arial"/>
              </a:rPr>
              <a:t>–</a:t>
            </a:r>
            <a:endParaRPr sz="800" dirty="0">
              <a:latin typeface="Arial"/>
              <a:cs typeface="Arial"/>
            </a:endParaRPr>
          </a:p>
          <a:p>
            <a:pPr marL="12700" marR="5080" algn="ctr">
              <a:lnSpc>
                <a:spcPts val="950"/>
              </a:lnSpc>
              <a:spcBef>
                <a:spcPts val="30"/>
              </a:spcBef>
            </a:pPr>
            <a:r>
              <a:rPr sz="800" dirty="0">
                <a:latin typeface="Arial"/>
                <a:cs typeface="Arial"/>
              </a:rPr>
              <a:t>Instructor: </a:t>
            </a:r>
            <a:r>
              <a:rPr sz="800" spc="-15" dirty="0">
                <a:latin typeface="Arial"/>
                <a:cs typeface="Arial"/>
              </a:rPr>
              <a:t>Dr. </a:t>
            </a:r>
            <a:r>
              <a:rPr lang="en-US" sz="800" spc="-15" dirty="0">
                <a:latin typeface="Arial"/>
                <a:cs typeface="Arial"/>
              </a:rPr>
              <a:t> </a:t>
            </a:r>
            <a:r>
              <a:rPr lang="en-US" sz="800" spc="-15" dirty="0" smtClean="0">
                <a:latin typeface="Arial"/>
                <a:cs typeface="Arial"/>
              </a:rPr>
              <a:t>Abed Alkhateeb</a:t>
            </a:r>
            <a:endParaRPr sz="800" dirty="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Sockets</a:t>
            </a:r>
            <a:endParaRPr spc="-5" dirty="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3535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492C02A-4C65-49E6-B88E-52C269CF2F5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</a:t>
            </a:fld>
            <a:endParaRPr lang="en-CA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262" y="7627"/>
            <a:ext cx="1759585" cy="709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07110" algn="r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Introducing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Sockets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Creating endpoints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communication:</a:t>
            </a:r>
            <a:r>
              <a:rPr sz="600" b="1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socket()</a:t>
            </a:r>
            <a:endParaRPr sz="600">
              <a:latin typeface="Arial"/>
              <a:cs typeface="Arial"/>
            </a:endParaRPr>
          </a:p>
          <a:p>
            <a:pPr marL="110489" marR="5080" indent="66357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</a:t>
            </a:r>
            <a:r>
              <a:rPr sz="600" b="1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Address</a:t>
            </a:r>
            <a:r>
              <a:rPr sz="600" b="1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Structures  Initiating a connection on a</a:t>
            </a:r>
            <a:r>
              <a:rPr sz="600" b="1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socket:</a:t>
            </a:r>
            <a:r>
              <a:rPr sz="600" b="1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connect()  Binding a name to a socket:</a:t>
            </a:r>
            <a:r>
              <a:rPr sz="600" b="1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bind()</a:t>
            </a:r>
            <a:endParaRPr sz="600">
              <a:latin typeface="Arial"/>
              <a:cs typeface="Arial"/>
            </a:endParaRPr>
          </a:p>
          <a:p>
            <a:pPr marL="110489" marR="5080" indent="-2794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Listening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connections on a</a:t>
            </a:r>
            <a:r>
              <a:rPr sz="600" b="1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socket:</a:t>
            </a:r>
            <a:r>
              <a:rPr sz="600" b="1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listen()  Accepting a connection on a socket:</a:t>
            </a:r>
            <a:r>
              <a:rPr sz="600" b="1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accept()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734695"/>
          </a:xfrm>
          <a:custGeom>
            <a:avLst/>
            <a:gdLst/>
            <a:ahLst/>
            <a:cxnLst/>
            <a:rect l="l" t="t" r="r" b="b"/>
            <a:pathLst>
              <a:path w="2304415" h="734695">
                <a:moveTo>
                  <a:pt x="0" y="734529"/>
                </a:moveTo>
                <a:lnTo>
                  <a:pt x="2303995" y="734529"/>
                </a:lnTo>
                <a:lnTo>
                  <a:pt x="2303995" y="0"/>
                </a:lnTo>
                <a:lnTo>
                  <a:pt x="0" y="0"/>
                </a:lnTo>
                <a:lnTo>
                  <a:pt x="0" y="7345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31990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31992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735774"/>
            <a:ext cx="203835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Sockets: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typical</a:t>
            </a:r>
            <a:r>
              <a:rPr sz="14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scenario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979373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Sockets</a:t>
            </a:r>
            <a:endParaRPr spc="-5" dirty="0"/>
          </a:p>
        </p:txBody>
      </p:sp>
      <p:sp>
        <p:nvSpPr>
          <p:cNvPr id="71" name="object 71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6583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72" name="Slide Number Placeholder 71">
            <a:extLst>
              <a:ext uri="{FF2B5EF4-FFF2-40B4-BE49-F238E27FC236}">
                <a16:creationId xmlns:a16="http://schemas.microsoft.com/office/drawing/2014/main" id="{D7F32C7A-6819-4C17-83A4-54BC3E4E3B3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10</a:t>
            </a:fld>
            <a:endParaRPr lang="en-CA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98E275C-7081-4749-BF31-36213CC612A9}"/>
              </a:ext>
            </a:extLst>
          </p:cNvPr>
          <p:cNvSpPr txBox="1"/>
          <p:nvPr/>
        </p:nvSpPr>
        <p:spPr>
          <a:xfrm>
            <a:off x="340995" y="1074727"/>
            <a:ext cx="40386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b="1" u="sng" dirty="0"/>
              <a:t>The key socket system calls are the following:</a:t>
            </a:r>
          </a:p>
          <a:p>
            <a:endParaRPr lang="en-CA" sz="900" dirty="0"/>
          </a:p>
          <a:p>
            <a:r>
              <a:rPr lang="en-CA" sz="900" dirty="0"/>
              <a:t>The </a:t>
            </a:r>
            <a:r>
              <a:rPr lang="en-CA" sz="900" b="1" dirty="0">
                <a:highlight>
                  <a:srgbClr val="FFFF00"/>
                </a:highlight>
              </a:rPr>
              <a:t>socket() </a:t>
            </a:r>
            <a:r>
              <a:rPr lang="en-CA" sz="900" dirty="0"/>
              <a:t>system call creates a new socket.</a:t>
            </a:r>
          </a:p>
          <a:p>
            <a:endParaRPr lang="en-CA" sz="900" dirty="0"/>
          </a:p>
          <a:p>
            <a:r>
              <a:rPr lang="en-CA" sz="900" dirty="0"/>
              <a:t>The </a:t>
            </a:r>
            <a:r>
              <a:rPr lang="en-CA" sz="900" b="1" dirty="0">
                <a:highlight>
                  <a:srgbClr val="FFFF00"/>
                </a:highlight>
              </a:rPr>
              <a:t>bind() </a:t>
            </a:r>
            <a:r>
              <a:rPr lang="en-CA" sz="900" dirty="0"/>
              <a:t>system call binds a socket to an address. Usually, a server employs</a:t>
            </a:r>
          </a:p>
          <a:p>
            <a:r>
              <a:rPr lang="en-CA" sz="900" dirty="0"/>
              <a:t>this call to bind its socket to a well-known address so that clients can locate</a:t>
            </a:r>
          </a:p>
          <a:p>
            <a:r>
              <a:rPr lang="en-CA" sz="900" dirty="0"/>
              <a:t>the socket.</a:t>
            </a:r>
          </a:p>
          <a:p>
            <a:endParaRPr lang="en-CA" sz="900" dirty="0"/>
          </a:p>
          <a:p>
            <a:r>
              <a:rPr lang="en-CA" sz="900" dirty="0"/>
              <a:t>The </a:t>
            </a:r>
            <a:r>
              <a:rPr lang="en-CA" sz="900" b="1" dirty="0">
                <a:highlight>
                  <a:srgbClr val="FFFF00"/>
                </a:highlight>
              </a:rPr>
              <a:t>listen() </a:t>
            </a:r>
            <a:r>
              <a:rPr lang="en-CA" sz="900" dirty="0"/>
              <a:t>system call allows a stream socket to accept incoming connections</a:t>
            </a:r>
          </a:p>
          <a:p>
            <a:r>
              <a:rPr lang="en-CA" sz="900" dirty="0"/>
              <a:t>from other sockets.</a:t>
            </a:r>
          </a:p>
          <a:p>
            <a:endParaRPr lang="en-CA" sz="900" dirty="0"/>
          </a:p>
          <a:p>
            <a:r>
              <a:rPr lang="en-CA" sz="900" dirty="0"/>
              <a:t>The </a:t>
            </a:r>
            <a:r>
              <a:rPr lang="en-CA" sz="900" b="1" dirty="0">
                <a:highlight>
                  <a:srgbClr val="FFFF00"/>
                </a:highlight>
              </a:rPr>
              <a:t>accept(</a:t>
            </a:r>
            <a:r>
              <a:rPr lang="en-CA" sz="900" dirty="0"/>
              <a:t>) system call accepts a connection from a peer application on a listening stream socket, and optionally returns the address of the peer socket.</a:t>
            </a:r>
          </a:p>
          <a:p>
            <a:endParaRPr lang="en-CA" sz="900" dirty="0"/>
          </a:p>
          <a:p>
            <a:r>
              <a:rPr lang="en-CA" sz="900" dirty="0"/>
              <a:t>The </a:t>
            </a:r>
            <a:r>
              <a:rPr lang="en-CA" sz="900" b="1" dirty="0">
                <a:highlight>
                  <a:srgbClr val="FFFF00"/>
                </a:highlight>
              </a:rPr>
              <a:t>connect() </a:t>
            </a:r>
            <a:r>
              <a:rPr lang="en-CA" sz="900" dirty="0"/>
              <a:t>system call establishes a connection with another socket.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994AA17C-2821-433F-861D-24D59ABAF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9109" y="603237"/>
            <a:ext cx="1204773" cy="97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8729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262" y="7627"/>
            <a:ext cx="1759585" cy="709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07110" algn="r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Introducing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Sockets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Creating endpoints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communication:</a:t>
            </a:r>
            <a:r>
              <a:rPr sz="600" b="1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socket()</a:t>
            </a:r>
            <a:endParaRPr sz="600">
              <a:latin typeface="Arial"/>
              <a:cs typeface="Arial"/>
            </a:endParaRPr>
          </a:p>
          <a:p>
            <a:pPr marL="110489" marR="5080" indent="66357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</a:t>
            </a:r>
            <a:r>
              <a:rPr sz="600" b="1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Address</a:t>
            </a:r>
            <a:r>
              <a:rPr sz="600" b="1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Structures  Initiating a connection on a</a:t>
            </a:r>
            <a:r>
              <a:rPr sz="600" b="1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socket:</a:t>
            </a:r>
            <a:r>
              <a:rPr sz="600" b="1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connect()  Binding a name to a socket:</a:t>
            </a:r>
            <a:r>
              <a:rPr sz="600" b="1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bind()</a:t>
            </a:r>
            <a:endParaRPr sz="600">
              <a:latin typeface="Arial"/>
              <a:cs typeface="Arial"/>
            </a:endParaRPr>
          </a:p>
          <a:p>
            <a:pPr marL="110489" marR="5080" indent="-2794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Listening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connections on a</a:t>
            </a:r>
            <a:r>
              <a:rPr sz="600" b="1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socket:</a:t>
            </a:r>
            <a:r>
              <a:rPr sz="600" b="1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listen()  Accepting a connection on a socket:</a:t>
            </a:r>
            <a:r>
              <a:rPr sz="600" b="1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accept()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734695"/>
          </a:xfrm>
          <a:custGeom>
            <a:avLst/>
            <a:gdLst/>
            <a:ahLst/>
            <a:cxnLst/>
            <a:rect l="l" t="t" r="r" b="b"/>
            <a:pathLst>
              <a:path w="2304415" h="734695">
                <a:moveTo>
                  <a:pt x="0" y="734529"/>
                </a:moveTo>
                <a:lnTo>
                  <a:pt x="2303995" y="734529"/>
                </a:lnTo>
                <a:lnTo>
                  <a:pt x="2303995" y="0"/>
                </a:lnTo>
                <a:lnTo>
                  <a:pt x="0" y="0"/>
                </a:lnTo>
                <a:lnTo>
                  <a:pt x="0" y="7345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31990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31992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735774"/>
            <a:ext cx="203835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Sockets: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typical</a:t>
            </a:r>
            <a:r>
              <a:rPr sz="14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scenario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979373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Sockets</a:t>
            </a:r>
            <a:endParaRPr spc="-5" dirty="0"/>
          </a:p>
        </p:txBody>
      </p:sp>
      <p:sp>
        <p:nvSpPr>
          <p:cNvPr id="71" name="object 71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6583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72" name="Slide Number Placeholder 71">
            <a:extLst>
              <a:ext uri="{FF2B5EF4-FFF2-40B4-BE49-F238E27FC236}">
                <a16:creationId xmlns:a16="http://schemas.microsoft.com/office/drawing/2014/main" id="{D7F32C7A-6819-4C17-83A4-54BC3E4E3B3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11</a:t>
            </a:fld>
            <a:endParaRPr lang="en-CA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98E275C-7081-4749-BF31-36213CC612A9}"/>
              </a:ext>
            </a:extLst>
          </p:cNvPr>
          <p:cNvSpPr txBox="1"/>
          <p:nvPr/>
        </p:nvSpPr>
        <p:spPr>
          <a:xfrm>
            <a:off x="95250" y="892175"/>
            <a:ext cx="4368901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1050" dirty="0"/>
          </a:p>
          <a:p>
            <a:endParaRPr lang="en-CA" sz="1050" dirty="0"/>
          </a:p>
          <a:p>
            <a:endParaRPr lang="en-CA" sz="1050" dirty="0"/>
          </a:p>
          <a:p>
            <a:endParaRPr lang="en-CA" sz="1050" dirty="0"/>
          </a:p>
          <a:p>
            <a:r>
              <a:rPr lang="en-CA" sz="1050" dirty="0"/>
              <a:t>The operation of stream sockets can be explained by analogy with the telephone system:</a:t>
            </a:r>
          </a:p>
          <a:p>
            <a:endParaRPr lang="en-CA" sz="1050" dirty="0"/>
          </a:p>
          <a:p>
            <a:pPr marL="228600" indent="-228600">
              <a:buAutoNum type="arabicPeriod"/>
            </a:pPr>
            <a:r>
              <a:rPr lang="en-CA" sz="1050" dirty="0"/>
              <a:t>The </a:t>
            </a:r>
            <a:r>
              <a:rPr lang="en-CA" sz="1050" b="1" dirty="0">
                <a:highlight>
                  <a:srgbClr val="FFFF00"/>
                </a:highlight>
              </a:rPr>
              <a:t>socket() system call</a:t>
            </a:r>
            <a:r>
              <a:rPr lang="en-CA" sz="1050" dirty="0"/>
              <a:t>, which creates a socket, is the </a:t>
            </a:r>
            <a:r>
              <a:rPr lang="en-CA" sz="1050" b="1" dirty="0">
                <a:highlight>
                  <a:srgbClr val="FFFF00"/>
                </a:highlight>
              </a:rPr>
              <a:t>equivalent of </a:t>
            </a:r>
            <a:r>
              <a:rPr lang="en-CA" sz="1050" dirty="0"/>
              <a:t>installing a telephone. In order for two applications to communicate, each of them must create a socket.</a:t>
            </a:r>
          </a:p>
          <a:p>
            <a:endParaRPr lang="en-CA" sz="10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951A31-B517-4A2D-981D-094BC7BD9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890" y="90020"/>
            <a:ext cx="1678948" cy="136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91578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262" y="7627"/>
            <a:ext cx="1759585" cy="709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07110" algn="r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Introducing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Sockets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Creating endpoints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communication:</a:t>
            </a:r>
            <a:r>
              <a:rPr sz="600" b="1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socket()</a:t>
            </a:r>
            <a:endParaRPr sz="600">
              <a:latin typeface="Arial"/>
              <a:cs typeface="Arial"/>
            </a:endParaRPr>
          </a:p>
          <a:p>
            <a:pPr marL="110489" marR="5080" indent="66357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</a:t>
            </a:r>
            <a:r>
              <a:rPr sz="600" b="1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Address</a:t>
            </a:r>
            <a:r>
              <a:rPr sz="600" b="1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Structures  Initiating a connection on a</a:t>
            </a:r>
            <a:r>
              <a:rPr sz="600" b="1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socket:</a:t>
            </a:r>
            <a:r>
              <a:rPr sz="600" b="1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connect()  Binding a name to a socket:</a:t>
            </a:r>
            <a:r>
              <a:rPr sz="600" b="1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bind()</a:t>
            </a:r>
            <a:endParaRPr sz="600">
              <a:latin typeface="Arial"/>
              <a:cs typeface="Arial"/>
            </a:endParaRPr>
          </a:p>
          <a:p>
            <a:pPr marL="110489" marR="5080" indent="-2794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Listening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connections on a</a:t>
            </a:r>
            <a:r>
              <a:rPr sz="600" b="1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socket:</a:t>
            </a:r>
            <a:r>
              <a:rPr sz="600" b="1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listen()  Accepting a connection on a socket:</a:t>
            </a:r>
            <a:r>
              <a:rPr sz="600" b="1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accept()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734695"/>
          </a:xfrm>
          <a:custGeom>
            <a:avLst/>
            <a:gdLst/>
            <a:ahLst/>
            <a:cxnLst/>
            <a:rect l="l" t="t" r="r" b="b"/>
            <a:pathLst>
              <a:path w="2304415" h="734695">
                <a:moveTo>
                  <a:pt x="0" y="734529"/>
                </a:moveTo>
                <a:lnTo>
                  <a:pt x="2303995" y="734529"/>
                </a:lnTo>
                <a:lnTo>
                  <a:pt x="2303995" y="0"/>
                </a:lnTo>
                <a:lnTo>
                  <a:pt x="0" y="0"/>
                </a:lnTo>
                <a:lnTo>
                  <a:pt x="0" y="7345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31990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31992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735774"/>
            <a:ext cx="203835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Sockets: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typical</a:t>
            </a:r>
            <a:r>
              <a:rPr sz="14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scenario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979373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Sockets</a:t>
            </a:r>
            <a:endParaRPr spc="-5" dirty="0"/>
          </a:p>
        </p:txBody>
      </p:sp>
      <p:sp>
        <p:nvSpPr>
          <p:cNvPr id="71" name="object 71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6583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72" name="Slide Number Placeholder 71">
            <a:extLst>
              <a:ext uri="{FF2B5EF4-FFF2-40B4-BE49-F238E27FC236}">
                <a16:creationId xmlns:a16="http://schemas.microsoft.com/office/drawing/2014/main" id="{D7F32C7A-6819-4C17-83A4-54BC3E4E3B3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12</a:t>
            </a:fld>
            <a:endParaRPr lang="en-CA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98E275C-7081-4749-BF31-36213CC612A9}"/>
              </a:ext>
            </a:extLst>
          </p:cNvPr>
          <p:cNvSpPr txBox="1"/>
          <p:nvPr/>
        </p:nvSpPr>
        <p:spPr>
          <a:xfrm>
            <a:off x="95250" y="892175"/>
            <a:ext cx="4368901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1050" dirty="0"/>
          </a:p>
          <a:p>
            <a:endParaRPr lang="en-CA" sz="1050" dirty="0"/>
          </a:p>
          <a:p>
            <a:endParaRPr lang="en-CA" sz="1050" dirty="0"/>
          </a:p>
          <a:p>
            <a:r>
              <a:rPr lang="en-CA" sz="1050" dirty="0"/>
              <a:t>2. Communication via a stream socket is analogous to a telephone call. One application must connect its socket to another application’s socket before communication can take place. Two sockets are connected as follows:</a:t>
            </a:r>
          </a:p>
          <a:p>
            <a:r>
              <a:rPr lang="en-CA" sz="1050" dirty="0"/>
              <a:t>    a) One application calls </a:t>
            </a:r>
            <a:r>
              <a:rPr lang="en-CA" sz="1050" b="1" dirty="0">
                <a:highlight>
                  <a:srgbClr val="FFFF00"/>
                </a:highlight>
              </a:rPr>
              <a:t>bind() </a:t>
            </a:r>
            <a:r>
              <a:rPr lang="en-CA" sz="1050" dirty="0"/>
              <a:t>in order to bind the socket to a well-known</a:t>
            </a:r>
          </a:p>
          <a:p>
            <a:r>
              <a:rPr lang="en-CA" sz="1050" dirty="0"/>
              <a:t>       address, and then calls </a:t>
            </a:r>
            <a:r>
              <a:rPr lang="en-CA" sz="1050" b="1" dirty="0">
                <a:highlight>
                  <a:srgbClr val="FFFF00"/>
                </a:highlight>
              </a:rPr>
              <a:t>listen() </a:t>
            </a:r>
            <a:r>
              <a:rPr lang="en-CA" sz="1050" dirty="0"/>
              <a:t>to notify the kernel of its willingness to</a:t>
            </a:r>
          </a:p>
          <a:p>
            <a:r>
              <a:rPr lang="en-CA" sz="1050" dirty="0"/>
              <a:t>       accept incoming connections. This step is </a:t>
            </a:r>
            <a:r>
              <a:rPr lang="en-CA" sz="1050" b="1" dirty="0">
                <a:highlight>
                  <a:srgbClr val="FFFF00"/>
                </a:highlight>
              </a:rPr>
              <a:t>analogous to </a:t>
            </a:r>
            <a:r>
              <a:rPr lang="en-CA" sz="1050" dirty="0"/>
              <a:t>having a known</a:t>
            </a:r>
          </a:p>
          <a:p>
            <a:r>
              <a:rPr lang="en-CA" sz="1050" dirty="0"/>
              <a:t>       telephone number and ensuring that our telephone is turned on so that</a:t>
            </a:r>
          </a:p>
          <a:p>
            <a:r>
              <a:rPr lang="en-CA" sz="1050" dirty="0"/>
              <a:t>       people can call us.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624FFFC-E8FF-4D69-8C9C-560592924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650" y="7627"/>
            <a:ext cx="1652284" cy="134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6575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262" y="7627"/>
            <a:ext cx="1759585" cy="709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07110" algn="r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Introducing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Sockets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Creating endpoints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communication:</a:t>
            </a:r>
            <a:r>
              <a:rPr sz="600" b="1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socket()</a:t>
            </a:r>
            <a:endParaRPr sz="600">
              <a:latin typeface="Arial"/>
              <a:cs typeface="Arial"/>
            </a:endParaRPr>
          </a:p>
          <a:p>
            <a:pPr marL="110489" marR="5080" indent="66357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</a:t>
            </a:r>
            <a:r>
              <a:rPr sz="600" b="1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Address</a:t>
            </a:r>
            <a:r>
              <a:rPr sz="600" b="1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Structures  Initiating a connection on a</a:t>
            </a:r>
            <a:r>
              <a:rPr sz="600" b="1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socket:</a:t>
            </a:r>
            <a:r>
              <a:rPr sz="600" b="1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connect()  Binding a name to a socket:</a:t>
            </a:r>
            <a:r>
              <a:rPr sz="600" b="1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bind()</a:t>
            </a:r>
            <a:endParaRPr sz="600">
              <a:latin typeface="Arial"/>
              <a:cs typeface="Arial"/>
            </a:endParaRPr>
          </a:p>
          <a:p>
            <a:pPr marL="110489" marR="5080" indent="-2794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Listening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connections on a</a:t>
            </a:r>
            <a:r>
              <a:rPr sz="600" b="1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socket:</a:t>
            </a:r>
            <a:r>
              <a:rPr sz="600" b="1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listen()  Accepting a connection on a socket:</a:t>
            </a:r>
            <a:r>
              <a:rPr sz="600" b="1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accept()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734695"/>
          </a:xfrm>
          <a:custGeom>
            <a:avLst/>
            <a:gdLst/>
            <a:ahLst/>
            <a:cxnLst/>
            <a:rect l="l" t="t" r="r" b="b"/>
            <a:pathLst>
              <a:path w="2304415" h="734695">
                <a:moveTo>
                  <a:pt x="0" y="734529"/>
                </a:moveTo>
                <a:lnTo>
                  <a:pt x="2303995" y="734529"/>
                </a:lnTo>
                <a:lnTo>
                  <a:pt x="2303995" y="0"/>
                </a:lnTo>
                <a:lnTo>
                  <a:pt x="0" y="0"/>
                </a:lnTo>
                <a:lnTo>
                  <a:pt x="0" y="7345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31990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31992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735774"/>
            <a:ext cx="203835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Sockets: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typical</a:t>
            </a:r>
            <a:r>
              <a:rPr sz="14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scenario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979373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Sockets</a:t>
            </a:r>
            <a:endParaRPr spc="-5" dirty="0"/>
          </a:p>
        </p:txBody>
      </p:sp>
      <p:sp>
        <p:nvSpPr>
          <p:cNvPr id="71" name="object 71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6583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72" name="Slide Number Placeholder 71">
            <a:extLst>
              <a:ext uri="{FF2B5EF4-FFF2-40B4-BE49-F238E27FC236}">
                <a16:creationId xmlns:a16="http://schemas.microsoft.com/office/drawing/2014/main" id="{D7F32C7A-6819-4C17-83A4-54BC3E4E3B3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13</a:t>
            </a:fld>
            <a:endParaRPr lang="en-CA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98E275C-7081-4749-BF31-36213CC612A9}"/>
              </a:ext>
            </a:extLst>
          </p:cNvPr>
          <p:cNvSpPr txBox="1"/>
          <p:nvPr/>
        </p:nvSpPr>
        <p:spPr>
          <a:xfrm>
            <a:off x="95250" y="1029982"/>
            <a:ext cx="4368901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/>
              <a:t>      </a:t>
            </a:r>
          </a:p>
          <a:p>
            <a:endParaRPr lang="en-CA" sz="1050" dirty="0"/>
          </a:p>
          <a:p>
            <a:endParaRPr lang="en-CA" sz="1050" dirty="0"/>
          </a:p>
          <a:p>
            <a:r>
              <a:rPr lang="en-CA" sz="1050" dirty="0"/>
              <a:t>      b) The other application establishes the connection by calling </a:t>
            </a:r>
            <a:r>
              <a:rPr lang="en-CA" sz="1050" b="1" dirty="0">
                <a:highlight>
                  <a:srgbClr val="FFFF00"/>
                </a:highlight>
              </a:rPr>
              <a:t>connect()</a:t>
            </a:r>
            <a:r>
              <a:rPr lang="en-CA" sz="1050" dirty="0"/>
              <a:t>, </a:t>
            </a:r>
          </a:p>
          <a:p>
            <a:r>
              <a:rPr lang="en-CA" sz="1050" dirty="0"/>
              <a:t>           specifying the address of the socket to which the connection is to be </a:t>
            </a:r>
          </a:p>
          <a:p>
            <a:r>
              <a:rPr lang="en-CA" sz="1050" dirty="0"/>
              <a:t>           made. This is </a:t>
            </a:r>
            <a:r>
              <a:rPr lang="en-CA" sz="1050" b="1" dirty="0">
                <a:highlight>
                  <a:srgbClr val="FFFF00"/>
                </a:highlight>
              </a:rPr>
              <a:t>analogous to </a:t>
            </a:r>
            <a:r>
              <a:rPr lang="en-CA" sz="1050" dirty="0"/>
              <a:t>dialing someone’s telephone number.</a:t>
            </a:r>
          </a:p>
          <a:p>
            <a:r>
              <a:rPr lang="en-CA" sz="1050" dirty="0"/>
              <a:t>      c) The application that called </a:t>
            </a:r>
            <a:r>
              <a:rPr lang="en-CA" sz="1050" b="1" dirty="0">
                <a:highlight>
                  <a:srgbClr val="FFFF00"/>
                </a:highlight>
              </a:rPr>
              <a:t>listen() </a:t>
            </a:r>
            <a:r>
              <a:rPr lang="en-CA" sz="1050" dirty="0"/>
              <a:t>then accepts the connection using  </a:t>
            </a:r>
          </a:p>
          <a:p>
            <a:r>
              <a:rPr lang="en-CA" sz="1050" dirty="0"/>
              <a:t>          </a:t>
            </a:r>
            <a:r>
              <a:rPr lang="en-CA" sz="1050" b="1" dirty="0">
                <a:highlight>
                  <a:srgbClr val="FFFF00"/>
                </a:highlight>
              </a:rPr>
              <a:t>accept(). </a:t>
            </a:r>
            <a:r>
              <a:rPr lang="en-CA" sz="1050" dirty="0"/>
              <a:t>This is </a:t>
            </a:r>
            <a:r>
              <a:rPr lang="en-CA" sz="1050" b="1" dirty="0">
                <a:highlight>
                  <a:srgbClr val="FFFF00"/>
                </a:highlight>
              </a:rPr>
              <a:t>analogous to </a:t>
            </a:r>
            <a:r>
              <a:rPr lang="en-CA" sz="1050" dirty="0"/>
              <a:t>picking up the telephone when it rings. If  </a:t>
            </a:r>
          </a:p>
          <a:p>
            <a:r>
              <a:rPr lang="en-CA" sz="1050" dirty="0"/>
              <a:t>          the accept() is performed before the peer application calls connect(), </a:t>
            </a:r>
          </a:p>
          <a:p>
            <a:r>
              <a:rPr lang="en-CA" sz="1050" dirty="0"/>
              <a:t>          then the accept() blocks (“waiting by the telephone”).</a:t>
            </a:r>
          </a:p>
          <a:p>
            <a:endParaRPr lang="en-CA" sz="10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DE886E-447D-4962-A1CA-2F58E2CB7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650" y="7627"/>
            <a:ext cx="1652284" cy="134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12483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262" y="7627"/>
            <a:ext cx="1759585" cy="709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07110" algn="r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Introducing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Sockets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Creating endpoints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communication:</a:t>
            </a:r>
            <a:r>
              <a:rPr sz="600" b="1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socket()</a:t>
            </a:r>
            <a:endParaRPr sz="600">
              <a:latin typeface="Arial"/>
              <a:cs typeface="Arial"/>
            </a:endParaRPr>
          </a:p>
          <a:p>
            <a:pPr marL="110489" marR="5080" indent="66357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</a:t>
            </a:r>
            <a:r>
              <a:rPr sz="600" b="1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Address</a:t>
            </a:r>
            <a:r>
              <a:rPr sz="600" b="1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Structures  Initiating a connection on a</a:t>
            </a:r>
            <a:r>
              <a:rPr sz="600" b="1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socket:</a:t>
            </a:r>
            <a:r>
              <a:rPr sz="600" b="1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connect()  Binding a name to a socket:</a:t>
            </a:r>
            <a:r>
              <a:rPr sz="600" b="1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bind()</a:t>
            </a:r>
            <a:endParaRPr sz="600">
              <a:latin typeface="Arial"/>
              <a:cs typeface="Arial"/>
            </a:endParaRPr>
          </a:p>
          <a:p>
            <a:pPr marL="110489" marR="5080" indent="-2794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Listening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connections on a</a:t>
            </a:r>
            <a:r>
              <a:rPr sz="600" b="1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socket:</a:t>
            </a:r>
            <a:r>
              <a:rPr sz="600" b="1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listen()  Accepting a connection on a socket:</a:t>
            </a:r>
            <a:r>
              <a:rPr sz="600" b="1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accept()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734695"/>
          </a:xfrm>
          <a:custGeom>
            <a:avLst/>
            <a:gdLst/>
            <a:ahLst/>
            <a:cxnLst/>
            <a:rect l="l" t="t" r="r" b="b"/>
            <a:pathLst>
              <a:path w="2304415" h="734695">
                <a:moveTo>
                  <a:pt x="0" y="734529"/>
                </a:moveTo>
                <a:lnTo>
                  <a:pt x="2303995" y="734529"/>
                </a:lnTo>
                <a:lnTo>
                  <a:pt x="2303995" y="0"/>
                </a:lnTo>
                <a:lnTo>
                  <a:pt x="0" y="0"/>
                </a:lnTo>
                <a:lnTo>
                  <a:pt x="0" y="7345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31990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31992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735774"/>
            <a:ext cx="203835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Sockets: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typical</a:t>
            </a:r>
            <a:r>
              <a:rPr sz="14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scenario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979373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Sockets</a:t>
            </a:r>
            <a:endParaRPr spc="-5" dirty="0"/>
          </a:p>
        </p:txBody>
      </p:sp>
      <p:sp>
        <p:nvSpPr>
          <p:cNvPr id="71" name="object 71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6583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72" name="Slide Number Placeholder 71">
            <a:extLst>
              <a:ext uri="{FF2B5EF4-FFF2-40B4-BE49-F238E27FC236}">
                <a16:creationId xmlns:a16="http://schemas.microsoft.com/office/drawing/2014/main" id="{D7F32C7A-6819-4C17-83A4-54BC3E4E3B3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14</a:t>
            </a:fld>
            <a:endParaRPr lang="en-CA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98E275C-7081-4749-BF31-36213CC612A9}"/>
              </a:ext>
            </a:extLst>
          </p:cNvPr>
          <p:cNvSpPr txBox="1"/>
          <p:nvPr/>
        </p:nvSpPr>
        <p:spPr>
          <a:xfrm>
            <a:off x="95250" y="1029982"/>
            <a:ext cx="4368901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1050" dirty="0"/>
          </a:p>
          <a:p>
            <a:endParaRPr lang="en-CA" sz="1050" dirty="0"/>
          </a:p>
          <a:p>
            <a:endParaRPr lang="en-CA" sz="1050" dirty="0"/>
          </a:p>
          <a:p>
            <a:r>
              <a:rPr lang="en-CA" sz="1050" dirty="0"/>
              <a:t>3. Once a connection has been established, data can be transmitted in both directions between the applications (</a:t>
            </a:r>
            <a:r>
              <a:rPr lang="en-CA" sz="1050" b="1" dirty="0">
                <a:highlight>
                  <a:srgbClr val="FFFF00"/>
                </a:highlight>
              </a:rPr>
              <a:t>analogous to </a:t>
            </a:r>
            <a:r>
              <a:rPr lang="en-CA" sz="1050" dirty="0"/>
              <a:t>a two-way telephone conversation) until one of them closes the connection using </a:t>
            </a:r>
            <a:r>
              <a:rPr lang="en-CA" sz="1050" b="1" dirty="0">
                <a:highlight>
                  <a:srgbClr val="FFFF00"/>
                </a:highlight>
              </a:rPr>
              <a:t>close(). </a:t>
            </a:r>
            <a:r>
              <a:rPr lang="en-CA" sz="1050" dirty="0"/>
              <a:t>Communication is performed using the conventional </a:t>
            </a:r>
            <a:r>
              <a:rPr lang="en-CA" sz="1050" b="1" dirty="0">
                <a:highlight>
                  <a:srgbClr val="FFFF00"/>
                </a:highlight>
              </a:rPr>
              <a:t>read() </a:t>
            </a:r>
            <a:r>
              <a:rPr lang="en-CA" sz="1050" dirty="0"/>
              <a:t>and </a:t>
            </a:r>
            <a:r>
              <a:rPr lang="en-CA" sz="1050" b="1" dirty="0">
                <a:highlight>
                  <a:srgbClr val="FFFF00"/>
                </a:highlight>
              </a:rPr>
              <a:t>write() </a:t>
            </a:r>
            <a:r>
              <a:rPr lang="en-CA" sz="1050" dirty="0"/>
              <a:t>system calls or via a number of socket specific system calls (such as </a:t>
            </a:r>
            <a:r>
              <a:rPr lang="en-CA" sz="1050" b="1" dirty="0">
                <a:highlight>
                  <a:srgbClr val="FFFF00"/>
                </a:highlight>
              </a:rPr>
              <a:t>send(</a:t>
            </a:r>
            <a:r>
              <a:rPr lang="en-CA" sz="1050" dirty="0"/>
              <a:t>) and </a:t>
            </a:r>
            <a:r>
              <a:rPr lang="en-CA" sz="1050" b="1" dirty="0" err="1">
                <a:highlight>
                  <a:srgbClr val="FFFF00"/>
                </a:highlight>
              </a:rPr>
              <a:t>recv</a:t>
            </a:r>
            <a:r>
              <a:rPr lang="en-CA" sz="1050" b="1" dirty="0">
                <a:highlight>
                  <a:srgbClr val="FFFF00"/>
                </a:highlight>
              </a:rPr>
              <a:t>()) </a:t>
            </a:r>
            <a:r>
              <a:rPr lang="en-CA" sz="1050" dirty="0"/>
              <a:t>that provide additional functionality.</a:t>
            </a:r>
            <a:endParaRPr lang="en-CA" sz="7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28F6D5-AF33-4397-9465-40D6F026E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650" y="7627"/>
            <a:ext cx="1652284" cy="134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43169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262" y="7627"/>
            <a:ext cx="1759585" cy="709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0711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Introducing</a:t>
            </a:r>
            <a:r>
              <a:rPr sz="600" b="1" spc="-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Sockets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Creating endpoints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communication:</a:t>
            </a:r>
            <a:r>
              <a:rPr sz="600" b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socket()</a:t>
            </a:r>
            <a:endParaRPr sz="600">
              <a:latin typeface="Arial"/>
              <a:cs typeface="Arial"/>
            </a:endParaRPr>
          </a:p>
          <a:p>
            <a:pPr marL="110489" marR="5080" indent="66357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</a:t>
            </a:r>
            <a:r>
              <a:rPr sz="600" b="1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Address</a:t>
            </a:r>
            <a:r>
              <a:rPr sz="600" b="1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Structures  Initiating a connection on a</a:t>
            </a:r>
            <a:r>
              <a:rPr sz="600" b="1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socket:</a:t>
            </a:r>
            <a:r>
              <a:rPr sz="600" b="1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connect()  Binding a name to a socket:</a:t>
            </a:r>
            <a:r>
              <a:rPr sz="600" b="1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bind()</a:t>
            </a:r>
            <a:endParaRPr sz="600">
              <a:latin typeface="Arial"/>
              <a:cs typeface="Arial"/>
            </a:endParaRPr>
          </a:p>
          <a:p>
            <a:pPr marL="110489" marR="5080" indent="-2794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Listening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connections on a</a:t>
            </a:r>
            <a:r>
              <a:rPr sz="600" b="1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socket:</a:t>
            </a:r>
            <a:r>
              <a:rPr sz="600" b="1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listen()  Accepting a connection on a socket:</a:t>
            </a:r>
            <a:r>
              <a:rPr sz="600" b="1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accept()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734695"/>
          </a:xfrm>
          <a:custGeom>
            <a:avLst/>
            <a:gdLst/>
            <a:ahLst/>
            <a:cxnLst/>
            <a:rect l="l" t="t" r="r" b="b"/>
            <a:pathLst>
              <a:path w="2304415" h="734695">
                <a:moveTo>
                  <a:pt x="0" y="734529"/>
                </a:moveTo>
                <a:lnTo>
                  <a:pt x="2303995" y="734529"/>
                </a:lnTo>
                <a:lnTo>
                  <a:pt x="2303995" y="0"/>
                </a:lnTo>
                <a:lnTo>
                  <a:pt x="0" y="0"/>
                </a:lnTo>
                <a:lnTo>
                  <a:pt x="0" y="7345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31990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31992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735774"/>
            <a:ext cx="203009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socket()</a:t>
            </a:r>
            <a:r>
              <a:rPr sz="1400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system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9578" y="735774"/>
            <a:ext cx="462915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call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979373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4" y="1140587"/>
            <a:ext cx="3989704" cy="170180"/>
          </a:xfrm>
          <a:custGeom>
            <a:avLst/>
            <a:gdLst/>
            <a:ahLst/>
            <a:cxnLst/>
            <a:rect l="l" t="t" r="r" b="b"/>
            <a:pathLst>
              <a:path w="3989704" h="17018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170081"/>
                </a:lnTo>
                <a:lnTo>
                  <a:pt x="3989591" y="170081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9194" y="1298016"/>
            <a:ext cx="3989591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9993" y="2167432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35286" y="2154733"/>
            <a:ext cx="114299" cy="1142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0793" y="2205532"/>
            <a:ext cx="3837191" cy="6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786" y="1184827"/>
            <a:ext cx="50799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1235627"/>
            <a:ext cx="50799" cy="93180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194" y="1342303"/>
            <a:ext cx="3989704" cy="876300"/>
          </a:xfrm>
          <a:custGeom>
            <a:avLst/>
            <a:gdLst/>
            <a:ahLst/>
            <a:cxnLst/>
            <a:rect l="l" t="t" r="r" b="b"/>
            <a:pathLst>
              <a:path w="3989704" h="876300">
                <a:moveTo>
                  <a:pt x="3989591" y="0"/>
                </a:moveTo>
                <a:lnTo>
                  <a:pt x="0" y="0"/>
                </a:lnTo>
                <a:lnTo>
                  <a:pt x="0" y="825129"/>
                </a:lnTo>
                <a:lnTo>
                  <a:pt x="4008" y="844854"/>
                </a:lnTo>
                <a:lnTo>
                  <a:pt x="14922" y="861007"/>
                </a:lnTo>
                <a:lnTo>
                  <a:pt x="31075" y="871921"/>
                </a:lnTo>
                <a:lnTo>
                  <a:pt x="50799" y="875929"/>
                </a:lnTo>
                <a:lnTo>
                  <a:pt x="3938791" y="875929"/>
                </a:lnTo>
                <a:lnTo>
                  <a:pt x="3958516" y="871920"/>
                </a:lnTo>
                <a:lnTo>
                  <a:pt x="3974669" y="861006"/>
                </a:lnTo>
                <a:lnTo>
                  <a:pt x="3985583" y="844854"/>
                </a:lnTo>
                <a:lnTo>
                  <a:pt x="3989591" y="825129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1222927"/>
            <a:ext cx="0" cy="963930"/>
          </a:xfrm>
          <a:custGeom>
            <a:avLst/>
            <a:gdLst/>
            <a:ahLst/>
            <a:cxnLst/>
            <a:rect l="l" t="t" r="r" b="b"/>
            <a:pathLst>
              <a:path h="963930">
                <a:moveTo>
                  <a:pt x="0" y="963555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786" y="121022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786" y="119752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8786" y="118482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786" y="1165777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9194" y="2370150"/>
            <a:ext cx="3989704" cy="182880"/>
          </a:xfrm>
          <a:custGeom>
            <a:avLst/>
            <a:gdLst/>
            <a:ahLst/>
            <a:cxnLst/>
            <a:rect l="l" t="t" r="r" b="b"/>
            <a:pathLst>
              <a:path w="3989704" h="18288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182481"/>
                </a:lnTo>
                <a:lnTo>
                  <a:pt x="3989591" y="182481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9194" y="2539987"/>
            <a:ext cx="3989591" cy="506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9993" y="2907029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35286" y="2894330"/>
            <a:ext cx="114299" cy="1142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0793" y="2945130"/>
            <a:ext cx="3837191" cy="6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786" y="2414393"/>
            <a:ext cx="50799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8786" y="2465193"/>
            <a:ext cx="50799" cy="4418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9194" y="2584269"/>
            <a:ext cx="3989704" cy="374015"/>
          </a:xfrm>
          <a:custGeom>
            <a:avLst/>
            <a:gdLst/>
            <a:ahLst/>
            <a:cxnLst/>
            <a:rect l="l" t="t" r="r" b="b"/>
            <a:pathLst>
              <a:path w="3989704" h="374014">
                <a:moveTo>
                  <a:pt x="3989591" y="0"/>
                </a:moveTo>
                <a:lnTo>
                  <a:pt x="0" y="0"/>
                </a:lnTo>
                <a:lnTo>
                  <a:pt x="0" y="322760"/>
                </a:lnTo>
                <a:lnTo>
                  <a:pt x="4008" y="342485"/>
                </a:lnTo>
                <a:lnTo>
                  <a:pt x="14922" y="358638"/>
                </a:lnTo>
                <a:lnTo>
                  <a:pt x="31075" y="369552"/>
                </a:lnTo>
                <a:lnTo>
                  <a:pt x="50799" y="373560"/>
                </a:lnTo>
                <a:lnTo>
                  <a:pt x="3938791" y="373560"/>
                </a:lnTo>
                <a:lnTo>
                  <a:pt x="3958516" y="369551"/>
                </a:lnTo>
                <a:lnTo>
                  <a:pt x="3974669" y="358637"/>
                </a:lnTo>
                <a:lnTo>
                  <a:pt x="3985583" y="342485"/>
                </a:lnTo>
                <a:lnTo>
                  <a:pt x="3989591" y="322760"/>
                </a:lnTo>
                <a:lnTo>
                  <a:pt x="3989591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98786" y="2452493"/>
            <a:ext cx="0" cy="473709"/>
          </a:xfrm>
          <a:custGeom>
            <a:avLst/>
            <a:gdLst/>
            <a:ahLst/>
            <a:cxnLst/>
            <a:rect l="l" t="t" r="r" b="b"/>
            <a:pathLst>
              <a:path h="473710">
                <a:moveTo>
                  <a:pt x="0" y="473586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98786" y="243979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98786" y="242709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98786" y="241439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98786" y="2395344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47294" y="1126680"/>
            <a:ext cx="3888104" cy="1734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socket()</a:t>
            </a:r>
            <a:endParaRPr sz="1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050" b="1" spc="-5" dirty="0">
                <a:latin typeface="Arial"/>
                <a:cs typeface="Arial"/>
              </a:rPr>
              <a:t>Synopsis:</a:t>
            </a:r>
            <a:endParaRPr sz="105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</a:pPr>
            <a:r>
              <a:rPr sz="1050" spc="-10" dirty="0">
                <a:latin typeface="Courier New"/>
                <a:cs typeface="Courier New"/>
              </a:rPr>
              <a:t>int socket(int domain, int type, int </a:t>
            </a:r>
            <a:r>
              <a:rPr sz="1050" spc="-5" dirty="0">
                <a:latin typeface="Courier New"/>
                <a:cs typeface="Courier New"/>
              </a:rPr>
              <a:t>protocol)</a:t>
            </a:r>
            <a:r>
              <a:rPr sz="1050" spc="-5" dirty="0">
                <a:latin typeface="Arial"/>
                <a:cs typeface="Arial"/>
              </a:rPr>
              <a:t>;  </a:t>
            </a:r>
            <a:r>
              <a:rPr sz="1050" spc="-10" dirty="0">
                <a:latin typeface="Courier New"/>
                <a:cs typeface="Courier New"/>
              </a:rPr>
              <a:t>socket() </a:t>
            </a:r>
            <a:r>
              <a:rPr sz="1050" spc="-5" dirty="0">
                <a:latin typeface="Arial"/>
                <a:cs typeface="Arial"/>
              </a:rPr>
              <a:t>creates an endpoint </a:t>
            </a:r>
            <a:r>
              <a:rPr sz="1050" spc="-15" dirty="0">
                <a:latin typeface="Arial"/>
                <a:cs typeface="Arial"/>
              </a:rPr>
              <a:t>for </a:t>
            </a:r>
            <a:r>
              <a:rPr sz="1050" spc="-10" dirty="0">
                <a:latin typeface="Arial"/>
                <a:cs typeface="Arial"/>
              </a:rPr>
              <a:t>communication </a:t>
            </a:r>
            <a:r>
              <a:rPr sz="1050" spc="-5" dirty="0">
                <a:latin typeface="Arial"/>
                <a:cs typeface="Arial"/>
              </a:rPr>
              <a:t>and returns  a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file descriptor </a:t>
            </a:r>
            <a:r>
              <a:rPr sz="1050" spc="-10" dirty="0">
                <a:latin typeface="Arial"/>
                <a:cs typeface="Arial"/>
              </a:rPr>
              <a:t>referencing </a:t>
            </a:r>
            <a:r>
              <a:rPr sz="1050" spc="-5" dirty="0">
                <a:latin typeface="Arial"/>
                <a:cs typeface="Arial"/>
              </a:rPr>
              <a:t>the </a:t>
            </a:r>
            <a:r>
              <a:rPr sz="1050" spc="-15" dirty="0">
                <a:latin typeface="Arial"/>
                <a:cs typeface="Arial"/>
              </a:rPr>
              <a:t>socket. </a:t>
            </a:r>
            <a:r>
              <a:rPr sz="1050" spc="-5" dirty="0">
                <a:latin typeface="Arial"/>
                <a:cs typeface="Arial"/>
              </a:rPr>
              <a:t>In case of </a:t>
            </a:r>
            <a:r>
              <a:rPr sz="1050" spc="-15" dirty="0">
                <a:latin typeface="Arial"/>
                <a:cs typeface="Arial"/>
              </a:rPr>
              <a:t>failure,  </a:t>
            </a:r>
            <a:r>
              <a:rPr sz="1050" spc="-10" dirty="0">
                <a:latin typeface="Courier New"/>
                <a:cs typeface="Courier New"/>
              </a:rPr>
              <a:t>socket()</a:t>
            </a:r>
            <a:r>
              <a:rPr sz="1050" spc="-34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returns -1.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Note</a:t>
            </a:r>
            <a:endParaRPr sz="1050" dirty="0">
              <a:latin typeface="Arial"/>
              <a:cs typeface="Arial"/>
            </a:endParaRPr>
          </a:p>
          <a:p>
            <a:pPr marL="12700" marR="92710">
              <a:lnSpc>
                <a:spcPct val="102600"/>
              </a:lnSpc>
              <a:spcBef>
                <a:spcPts val="245"/>
              </a:spcBef>
            </a:pPr>
            <a:r>
              <a:rPr sz="1050" spc="-5" dirty="0">
                <a:latin typeface="Arial"/>
                <a:cs typeface="Arial"/>
              </a:rPr>
              <a:t>Calling </a:t>
            </a:r>
            <a:r>
              <a:rPr sz="1050" spc="-10" dirty="0">
                <a:latin typeface="Courier New"/>
                <a:cs typeface="Courier New"/>
              </a:rPr>
              <a:t>socket() </a:t>
            </a:r>
            <a:r>
              <a:rPr sz="1050" spc="-5" dirty="0">
                <a:latin typeface="Arial"/>
                <a:cs typeface="Arial"/>
              </a:rPr>
              <a:t>is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the first thing </a:t>
            </a:r>
            <a:r>
              <a:rPr sz="1050" spc="-5" dirty="0">
                <a:latin typeface="Arial"/>
                <a:cs typeface="Arial"/>
              </a:rPr>
              <a:t>a process </a:t>
            </a:r>
            <a:r>
              <a:rPr sz="1050" spc="-10" dirty="0">
                <a:latin typeface="Arial"/>
                <a:cs typeface="Arial"/>
              </a:rPr>
              <a:t>must </a:t>
            </a:r>
            <a:r>
              <a:rPr sz="1050" spc="-5" dirty="0">
                <a:latin typeface="Arial"/>
                <a:cs typeface="Arial"/>
              </a:rPr>
              <a:t>do in order  to </a:t>
            </a:r>
            <a:r>
              <a:rPr sz="1050" spc="-10" dirty="0">
                <a:latin typeface="Arial"/>
                <a:cs typeface="Arial"/>
              </a:rPr>
              <a:t>perform </a:t>
            </a:r>
            <a:r>
              <a:rPr sz="1050" spc="-15" dirty="0">
                <a:latin typeface="Arial"/>
                <a:cs typeface="Arial"/>
              </a:rPr>
              <a:t>any </a:t>
            </a:r>
            <a:r>
              <a:rPr sz="1050" spc="-5" dirty="0">
                <a:latin typeface="Arial"/>
                <a:cs typeface="Arial"/>
              </a:rPr>
              <a:t>network I/O</a:t>
            </a:r>
            <a:r>
              <a:rPr sz="1050" spc="8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operation.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Sockets</a:t>
            </a:r>
            <a:endParaRPr spc="-5" dirty="0"/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9D71AF9D-6139-4D97-B9E1-FB160F9CFD0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15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262" y="7627"/>
            <a:ext cx="1759585" cy="709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07110" algn="r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Introducing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Sockets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Creating endpoints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communication:</a:t>
            </a:r>
            <a:r>
              <a:rPr sz="600" b="1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socket()</a:t>
            </a:r>
            <a:endParaRPr sz="600">
              <a:latin typeface="Arial"/>
              <a:cs typeface="Arial"/>
            </a:endParaRPr>
          </a:p>
          <a:p>
            <a:pPr marL="110489" marR="5080" indent="66357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</a:t>
            </a:r>
            <a:r>
              <a:rPr sz="600" b="1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Address</a:t>
            </a:r>
            <a:r>
              <a:rPr sz="600" b="1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Structures  Initiating a connection on a</a:t>
            </a:r>
            <a:r>
              <a:rPr sz="600" b="1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socket:</a:t>
            </a:r>
            <a:r>
              <a:rPr sz="600" b="1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connect()  Binding a name to a socket:</a:t>
            </a:r>
            <a:r>
              <a:rPr sz="600" b="1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bind()</a:t>
            </a:r>
            <a:endParaRPr sz="600">
              <a:latin typeface="Arial"/>
              <a:cs typeface="Arial"/>
            </a:endParaRPr>
          </a:p>
          <a:p>
            <a:pPr marL="110489" marR="5080" indent="-2794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Listening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connections on a</a:t>
            </a:r>
            <a:r>
              <a:rPr sz="600" b="1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socket:</a:t>
            </a:r>
            <a:r>
              <a:rPr sz="600" b="1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listen()  Accepting a connection on a socket:</a:t>
            </a:r>
            <a:r>
              <a:rPr sz="600" b="1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accept()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734695"/>
          </a:xfrm>
          <a:custGeom>
            <a:avLst/>
            <a:gdLst/>
            <a:ahLst/>
            <a:cxnLst/>
            <a:rect l="l" t="t" r="r" b="b"/>
            <a:pathLst>
              <a:path w="2304415" h="734695">
                <a:moveTo>
                  <a:pt x="0" y="734529"/>
                </a:moveTo>
                <a:lnTo>
                  <a:pt x="2303995" y="734529"/>
                </a:lnTo>
                <a:lnTo>
                  <a:pt x="2303995" y="0"/>
                </a:lnTo>
                <a:lnTo>
                  <a:pt x="0" y="0"/>
                </a:lnTo>
                <a:lnTo>
                  <a:pt x="0" y="7345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31990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31992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79373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1294" y="1136399"/>
            <a:ext cx="3825240" cy="79375"/>
          </a:xfrm>
          <a:custGeom>
            <a:avLst/>
            <a:gdLst/>
            <a:ahLst/>
            <a:cxnLst/>
            <a:rect l="l" t="t" r="r" b="b"/>
            <a:pathLst>
              <a:path w="3825240" h="79375">
                <a:moveTo>
                  <a:pt x="48699" y="0"/>
                </a:moveTo>
                <a:lnTo>
                  <a:pt x="29789" y="3842"/>
                </a:lnTo>
                <a:lnTo>
                  <a:pt x="14305" y="14305"/>
                </a:lnTo>
                <a:lnTo>
                  <a:pt x="3842" y="29790"/>
                </a:lnTo>
                <a:lnTo>
                  <a:pt x="0" y="48699"/>
                </a:lnTo>
                <a:lnTo>
                  <a:pt x="0" y="78977"/>
                </a:lnTo>
                <a:lnTo>
                  <a:pt x="3824622" y="78977"/>
                </a:lnTo>
                <a:lnTo>
                  <a:pt x="3824622" y="48699"/>
                </a:lnTo>
                <a:lnTo>
                  <a:pt x="3794830" y="3842"/>
                </a:lnTo>
                <a:lnTo>
                  <a:pt x="4869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993" y="3172789"/>
            <a:ext cx="97398" cy="973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75042" y="3160615"/>
            <a:ext cx="109573" cy="1095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8693" y="3209314"/>
            <a:ext cx="3678524" cy="608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35916" y="1184873"/>
            <a:ext cx="48699" cy="973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35916" y="1233573"/>
            <a:ext cx="48699" cy="19392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1294" y="1178990"/>
            <a:ext cx="3825240" cy="2042795"/>
          </a:xfrm>
          <a:custGeom>
            <a:avLst/>
            <a:gdLst/>
            <a:ahLst/>
            <a:cxnLst/>
            <a:rect l="l" t="t" r="r" b="b"/>
            <a:pathLst>
              <a:path w="3825240" h="2042795">
                <a:moveTo>
                  <a:pt x="3824622" y="0"/>
                </a:moveTo>
                <a:lnTo>
                  <a:pt x="0" y="0"/>
                </a:lnTo>
                <a:lnTo>
                  <a:pt x="0" y="1993799"/>
                </a:lnTo>
                <a:lnTo>
                  <a:pt x="3842" y="2012708"/>
                </a:lnTo>
                <a:lnTo>
                  <a:pt x="14305" y="2028193"/>
                </a:lnTo>
                <a:lnTo>
                  <a:pt x="29790" y="2038656"/>
                </a:lnTo>
                <a:lnTo>
                  <a:pt x="48699" y="2042498"/>
                </a:lnTo>
                <a:lnTo>
                  <a:pt x="3775922" y="2042498"/>
                </a:lnTo>
                <a:lnTo>
                  <a:pt x="3794831" y="2038655"/>
                </a:lnTo>
                <a:lnTo>
                  <a:pt x="3810316" y="2028193"/>
                </a:lnTo>
                <a:lnTo>
                  <a:pt x="3820779" y="2012708"/>
                </a:lnTo>
                <a:lnTo>
                  <a:pt x="3824622" y="1993799"/>
                </a:lnTo>
                <a:lnTo>
                  <a:pt x="382462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35916" y="1221398"/>
            <a:ext cx="0" cy="1969770"/>
          </a:xfrm>
          <a:custGeom>
            <a:avLst/>
            <a:gdLst/>
            <a:ahLst/>
            <a:cxnLst/>
            <a:rect l="l" t="t" r="r" b="b"/>
            <a:pathLst>
              <a:path h="1969770">
                <a:moveTo>
                  <a:pt x="0" y="1969654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35916" y="120922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174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35916" y="11970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174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35916" y="118487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174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35916" y="1166612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262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5589" y="1590509"/>
            <a:ext cx="73633" cy="736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20943" y="1664142"/>
            <a:ext cx="40005" cy="0"/>
          </a:xfrm>
          <a:custGeom>
            <a:avLst/>
            <a:gdLst/>
            <a:ahLst/>
            <a:cxnLst/>
            <a:rect l="l" t="t" r="r" b="b"/>
            <a:pathLst>
              <a:path w="40005">
                <a:moveTo>
                  <a:pt x="0" y="0"/>
                </a:moveTo>
                <a:lnTo>
                  <a:pt x="39848" y="0"/>
                </a:lnTo>
              </a:path>
            </a:pathLst>
          </a:custGeom>
          <a:ln w="48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13386" y="1664142"/>
            <a:ext cx="40005" cy="0"/>
          </a:xfrm>
          <a:custGeom>
            <a:avLst/>
            <a:gdLst/>
            <a:ahLst/>
            <a:cxnLst/>
            <a:rect l="l" t="t" r="r" b="b"/>
            <a:pathLst>
              <a:path w="40005">
                <a:moveTo>
                  <a:pt x="0" y="0"/>
                </a:moveTo>
                <a:lnTo>
                  <a:pt x="39848" y="0"/>
                </a:lnTo>
              </a:path>
            </a:pathLst>
          </a:custGeom>
          <a:ln w="48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5589" y="2085393"/>
            <a:ext cx="73633" cy="736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59171" y="2159026"/>
            <a:ext cx="40005" cy="0"/>
          </a:xfrm>
          <a:custGeom>
            <a:avLst/>
            <a:gdLst/>
            <a:ahLst/>
            <a:cxnLst/>
            <a:rect l="l" t="t" r="r" b="b"/>
            <a:pathLst>
              <a:path w="40005">
                <a:moveTo>
                  <a:pt x="0" y="0"/>
                </a:moveTo>
                <a:lnTo>
                  <a:pt x="39848" y="0"/>
                </a:lnTo>
              </a:path>
            </a:pathLst>
          </a:custGeom>
          <a:ln w="48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60765" y="2323983"/>
            <a:ext cx="40005" cy="0"/>
          </a:xfrm>
          <a:custGeom>
            <a:avLst/>
            <a:gdLst/>
            <a:ahLst/>
            <a:cxnLst/>
            <a:rect l="l" t="t" r="r" b="b"/>
            <a:pathLst>
              <a:path w="40005">
                <a:moveTo>
                  <a:pt x="0" y="0"/>
                </a:moveTo>
                <a:lnTo>
                  <a:pt x="39848" y="0"/>
                </a:lnTo>
              </a:path>
            </a:pathLst>
          </a:custGeom>
          <a:ln w="48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5589" y="2580264"/>
            <a:ext cx="73633" cy="736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45948" y="735774"/>
            <a:ext cx="3928745" cy="2466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Socket’s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attributes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213995" marR="220979">
              <a:lnSpc>
                <a:spcPct val="103099"/>
              </a:lnSpc>
            </a:pPr>
            <a:r>
              <a:rPr sz="1050" spc="-5" dirty="0">
                <a:latin typeface="Arial"/>
                <a:cs typeface="Arial"/>
              </a:rPr>
              <a:t>Three attributes </a:t>
            </a:r>
            <a:r>
              <a:rPr sz="1050" spc="-15" dirty="0">
                <a:latin typeface="Arial"/>
                <a:cs typeface="Arial"/>
              </a:rPr>
              <a:t>may </a:t>
            </a:r>
            <a:r>
              <a:rPr sz="1050" spc="-5" dirty="0">
                <a:latin typeface="Arial"/>
                <a:cs typeface="Arial"/>
              </a:rPr>
              <a:t>differentiate between </a:t>
            </a:r>
            <a:r>
              <a:rPr sz="1050" spc="-10" dirty="0">
                <a:latin typeface="Arial"/>
                <a:cs typeface="Arial"/>
              </a:rPr>
              <a:t>different </a:t>
            </a:r>
            <a:r>
              <a:rPr sz="1050" spc="-5" dirty="0">
                <a:latin typeface="Arial"/>
                <a:cs typeface="Arial"/>
              </a:rPr>
              <a:t>kinds of  </a:t>
            </a:r>
            <a:r>
              <a:rPr sz="1050" spc="-10" dirty="0">
                <a:latin typeface="Arial"/>
                <a:cs typeface="Arial"/>
              </a:rPr>
              <a:t>sockets:</a:t>
            </a:r>
            <a:endParaRPr sz="1050" dirty="0">
              <a:latin typeface="Arial"/>
              <a:cs typeface="Arial"/>
            </a:endParaRPr>
          </a:p>
          <a:p>
            <a:pPr marL="479425" marR="45085">
              <a:lnSpc>
                <a:spcPct val="103099"/>
              </a:lnSpc>
              <a:spcBef>
                <a:spcPts val="280"/>
              </a:spcBef>
            </a:pPr>
            <a:r>
              <a:rPr sz="1050" b="1" spc="-5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spc="-5" dirty="0">
                <a:latin typeface="Arial"/>
                <a:cs typeface="Arial"/>
              </a:rPr>
              <a:t>domain</a:t>
            </a:r>
            <a:r>
              <a:rPr sz="1050" spc="-5" dirty="0">
                <a:latin typeface="Arial"/>
                <a:cs typeface="Arial"/>
              </a:rPr>
              <a:t>:</a:t>
            </a:r>
            <a:r>
              <a:rPr sz="1050" spc="60" dirty="0">
                <a:latin typeface="Arial"/>
                <a:cs typeface="Arial"/>
              </a:rPr>
              <a:t> </a:t>
            </a:r>
            <a:r>
              <a:rPr sz="1050" b="1" spc="-5" dirty="0">
                <a:highlight>
                  <a:srgbClr val="FFFF00"/>
                </a:highlight>
                <a:latin typeface="Courier New"/>
                <a:cs typeface="Courier New"/>
              </a:rPr>
              <a:t>AF</a:t>
            </a:r>
            <a:r>
              <a:rPr lang="en-US" sz="1050" b="1" spc="-5" dirty="0">
                <a:highlight>
                  <a:srgbClr val="FFFF00"/>
                </a:highlight>
                <a:latin typeface="Courier New"/>
                <a:cs typeface="Courier New"/>
              </a:rPr>
              <a:t>_</a:t>
            </a:r>
            <a:r>
              <a:rPr sz="1050" b="1" spc="-5" dirty="0">
                <a:highlight>
                  <a:srgbClr val="FFFF00"/>
                </a:highlight>
                <a:latin typeface="Courier New"/>
                <a:cs typeface="Courier New"/>
              </a:rPr>
              <a:t>INET</a:t>
            </a:r>
            <a:r>
              <a:rPr sz="1050" b="1" spc="-345" dirty="0"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sz="1050" spc="-15" dirty="0">
                <a:latin typeface="Arial"/>
                <a:cs typeface="Arial"/>
              </a:rPr>
              <a:t>for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internet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and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b="1" spc="-5" dirty="0">
                <a:highlight>
                  <a:srgbClr val="FFFF00"/>
                </a:highlight>
                <a:latin typeface="Courier New"/>
                <a:cs typeface="Courier New"/>
              </a:rPr>
              <a:t>AF</a:t>
            </a:r>
            <a:r>
              <a:rPr lang="en-US" sz="1050" b="1" spc="-5" dirty="0">
                <a:highlight>
                  <a:srgbClr val="FFFF00"/>
                </a:highlight>
                <a:latin typeface="Courier New"/>
                <a:cs typeface="Courier New"/>
              </a:rPr>
              <a:t>_</a:t>
            </a:r>
            <a:r>
              <a:rPr sz="1050" b="1" spc="-5" dirty="0">
                <a:highlight>
                  <a:srgbClr val="FFFF00"/>
                </a:highlight>
                <a:latin typeface="Courier New"/>
                <a:cs typeface="Courier New"/>
              </a:rPr>
              <a:t>UNIX </a:t>
            </a:r>
            <a:r>
              <a:rPr sz="1050" spc="-15" dirty="0">
                <a:latin typeface="Arial"/>
                <a:cs typeface="Arial"/>
              </a:rPr>
              <a:t>for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same  machine</a:t>
            </a:r>
            <a:r>
              <a:rPr sz="1050" spc="-70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IPC.</a:t>
            </a:r>
            <a:endParaRPr sz="1050" dirty="0">
              <a:latin typeface="Arial"/>
              <a:cs typeface="Arial"/>
            </a:endParaRPr>
          </a:p>
          <a:p>
            <a:pPr marL="479425">
              <a:lnSpc>
                <a:spcPct val="100000"/>
              </a:lnSpc>
              <a:spcBef>
                <a:spcPts val="35"/>
              </a:spcBef>
            </a:pPr>
            <a:r>
              <a:rPr sz="1050" spc="-5" dirty="0">
                <a:latin typeface="Arial"/>
                <a:cs typeface="Arial"/>
              </a:rPr>
              <a:t>Note that </a:t>
            </a:r>
            <a:r>
              <a:rPr sz="1050" b="1" u="sng" spc="-5" dirty="0">
                <a:latin typeface="Courier New"/>
                <a:cs typeface="Courier New"/>
              </a:rPr>
              <a:t>AF</a:t>
            </a:r>
            <a:r>
              <a:rPr sz="1050" spc="-36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stands </a:t>
            </a:r>
            <a:r>
              <a:rPr sz="1050" spc="-15" dirty="0">
                <a:latin typeface="Arial"/>
                <a:cs typeface="Arial"/>
              </a:rPr>
              <a:t>for </a:t>
            </a:r>
            <a:r>
              <a:rPr sz="1050" spc="-5" dirty="0">
                <a:latin typeface="Arial"/>
                <a:cs typeface="Arial"/>
              </a:rPr>
              <a:t>Address </a:t>
            </a:r>
            <a:r>
              <a:rPr sz="1050" spc="-25" dirty="0">
                <a:latin typeface="Arial"/>
                <a:cs typeface="Arial"/>
              </a:rPr>
              <a:t>Family.</a:t>
            </a:r>
            <a:endParaRPr sz="1050" dirty="0">
              <a:latin typeface="Arial"/>
              <a:cs typeface="Arial"/>
            </a:endParaRPr>
          </a:p>
          <a:p>
            <a:pPr marL="479425" marR="5080">
              <a:lnSpc>
                <a:spcPct val="103099"/>
              </a:lnSpc>
            </a:pPr>
            <a:r>
              <a:rPr sz="1050" b="1" spc="-5" dirty="0">
                <a:latin typeface="Arial"/>
                <a:cs typeface="Arial"/>
              </a:rPr>
              <a:t>The type of communication</a:t>
            </a:r>
            <a:r>
              <a:rPr sz="1050" spc="-5" dirty="0">
                <a:latin typeface="Arial"/>
                <a:cs typeface="Arial"/>
              </a:rPr>
              <a:t>: </a:t>
            </a:r>
            <a:r>
              <a:rPr sz="1050" b="1" spc="-5" dirty="0">
                <a:highlight>
                  <a:srgbClr val="FFFF00"/>
                </a:highlight>
                <a:latin typeface="Courier New"/>
                <a:cs typeface="Courier New"/>
              </a:rPr>
              <a:t>SOCK</a:t>
            </a:r>
            <a:r>
              <a:rPr lang="en-US" sz="1050" b="1" spc="-5" dirty="0">
                <a:highlight>
                  <a:srgbClr val="FFFF00"/>
                </a:highlight>
                <a:latin typeface="Courier New"/>
                <a:cs typeface="Courier New"/>
              </a:rPr>
              <a:t>_</a:t>
            </a:r>
            <a:r>
              <a:rPr sz="1050" b="1" spc="-5" dirty="0">
                <a:highlight>
                  <a:srgbClr val="FFFF00"/>
                </a:highlight>
                <a:latin typeface="Courier New"/>
                <a:cs typeface="Courier New"/>
              </a:rPr>
              <a:t>STREAM</a:t>
            </a:r>
            <a:r>
              <a:rPr sz="1050" spc="-5" dirty="0">
                <a:latin typeface="Arial"/>
                <a:cs typeface="Arial"/>
              </a:rPr>
              <a:t>, reliable </a:t>
            </a:r>
            <a:r>
              <a:rPr sz="1050" spc="-10" dirty="0">
                <a:latin typeface="Arial"/>
                <a:cs typeface="Arial"/>
              </a:rPr>
              <a:t>byte  </a:t>
            </a:r>
            <a:r>
              <a:rPr sz="1050" spc="-5" dirty="0">
                <a:latin typeface="Arial"/>
                <a:cs typeface="Arial"/>
              </a:rPr>
              <a:t>stream connection (TCP) and, </a:t>
            </a:r>
            <a:r>
              <a:rPr sz="1050" b="1" spc="-5" dirty="0">
                <a:highlight>
                  <a:srgbClr val="FFFF00"/>
                </a:highlight>
                <a:latin typeface="Courier New"/>
                <a:cs typeface="Courier New"/>
              </a:rPr>
              <a:t>SOCK</a:t>
            </a:r>
            <a:r>
              <a:rPr lang="en-US" sz="1050" b="1" spc="-5" dirty="0">
                <a:highlight>
                  <a:srgbClr val="FFFF00"/>
                </a:highlight>
                <a:latin typeface="Courier New"/>
                <a:cs typeface="Courier New"/>
              </a:rPr>
              <a:t>_</a:t>
            </a:r>
            <a:r>
              <a:rPr sz="1050" b="1" spc="-5" dirty="0">
                <a:highlight>
                  <a:srgbClr val="FFFF00"/>
                </a:highlight>
                <a:latin typeface="Courier New"/>
                <a:cs typeface="Courier New"/>
              </a:rPr>
              <a:t>DGRAM</a:t>
            </a:r>
            <a:r>
              <a:rPr sz="1050" spc="-5" dirty="0">
                <a:latin typeface="Arial"/>
                <a:cs typeface="Arial"/>
              </a:rPr>
              <a:t>, unreliable  connectionless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(UDP).</a:t>
            </a:r>
            <a:endParaRPr sz="1050" dirty="0">
              <a:latin typeface="Arial"/>
              <a:cs typeface="Arial"/>
            </a:endParaRPr>
          </a:p>
          <a:p>
            <a:pPr marL="479425" marR="379095">
              <a:lnSpc>
                <a:spcPct val="103099"/>
              </a:lnSpc>
            </a:pPr>
            <a:r>
              <a:rPr sz="1050" b="1" spc="-5" dirty="0">
                <a:latin typeface="Arial"/>
                <a:cs typeface="Arial"/>
              </a:rPr>
              <a:t>The protocol</a:t>
            </a:r>
            <a:r>
              <a:rPr sz="1050" spc="-5" dirty="0">
                <a:latin typeface="Arial"/>
                <a:cs typeface="Arial"/>
              </a:rPr>
              <a:t>: the </a:t>
            </a:r>
            <a:r>
              <a:rPr sz="1050" spc="-15" dirty="0">
                <a:latin typeface="Arial"/>
                <a:cs typeface="Arial"/>
              </a:rPr>
              <a:t>low-level </a:t>
            </a:r>
            <a:r>
              <a:rPr sz="1050" spc="-5" dirty="0">
                <a:latin typeface="Arial"/>
                <a:cs typeface="Arial"/>
              </a:rPr>
              <a:t>protocol used </a:t>
            </a:r>
            <a:r>
              <a:rPr sz="1050" spc="-15" dirty="0">
                <a:latin typeface="Arial"/>
                <a:cs typeface="Arial"/>
              </a:rPr>
              <a:t>for  </a:t>
            </a:r>
            <a:r>
              <a:rPr sz="1050" spc="-5" dirty="0">
                <a:latin typeface="Arial"/>
                <a:cs typeface="Arial"/>
              </a:rPr>
              <a:t>communication. This parameter is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usually set to 0 </a:t>
            </a:r>
            <a:r>
              <a:rPr sz="1050" spc="-5" dirty="0">
                <a:latin typeface="Arial"/>
                <a:cs typeface="Arial"/>
              </a:rPr>
              <a:t>in  system calls, which means “use the correct/default  protocol”.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Sockets</a:t>
            </a:r>
            <a:endParaRPr spc="-5"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821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18826A78-7C2D-4EB6-A5AD-F7FA3001BB1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16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262" y="7627"/>
            <a:ext cx="1759585" cy="709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07110" algn="r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Introducing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Sockets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Creating endpoints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communication:</a:t>
            </a:r>
            <a:r>
              <a:rPr sz="600" b="1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socket()</a:t>
            </a:r>
            <a:endParaRPr sz="600">
              <a:latin typeface="Arial"/>
              <a:cs typeface="Arial"/>
            </a:endParaRPr>
          </a:p>
          <a:p>
            <a:pPr marL="110489" marR="5080" indent="66357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</a:t>
            </a:r>
            <a:r>
              <a:rPr sz="600" b="1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Address</a:t>
            </a:r>
            <a:r>
              <a:rPr sz="600" b="1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Structures  Initiating a connection on a</a:t>
            </a:r>
            <a:r>
              <a:rPr sz="600" b="1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socket:</a:t>
            </a:r>
            <a:r>
              <a:rPr sz="600" b="1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connect()  Binding a name to a socket:</a:t>
            </a:r>
            <a:r>
              <a:rPr sz="600" b="1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bind()</a:t>
            </a:r>
            <a:endParaRPr sz="600">
              <a:latin typeface="Arial"/>
              <a:cs typeface="Arial"/>
            </a:endParaRPr>
          </a:p>
          <a:p>
            <a:pPr marL="110489" marR="5080" indent="-2794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Listening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connections on a</a:t>
            </a:r>
            <a:r>
              <a:rPr sz="600" b="1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socket:</a:t>
            </a:r>
            <a:r>
              <a:rPr sz="600" b="1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listen()  Accepting a connection on a socket:</a:t>
            </a:r>
            <a:r>
              <a:rPr sz="600" b="1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accept()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734695"/>
          </a:xfrm>
          <a:custGeom>
            <a:avLst/>
            <a:gdLst/>
            <a:ahLst/>
            <a:cxnLst/>
            <a:rect l="l" t="t" r="r" b="b"/>
            <a:pathLst>
              <a:path w="2304415" h="734695">
                <a:moveTo>
                  <a:pt x="0" y="734529"/>
                </a:moveTo>
                <a:lnTo>
                  <a:pt x="2303995" y="734529"/>
                </a:lnTo>
                <a:lnTo>
                  <a:pt x="2303995" y="0"/>
                </a:lnTo>
                <a:lnTo>
                  <a:pt x="0" y="0"/>
                </a:lnTo>
                <a:lnTo>
                  <a:pt x="0" y="7345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31990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31992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79373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1294" y="1136399"/>
            <a:ext cx="3825240" cy="79375"/>
          </a:xfrm>
          <a:custGeom>
            <a:avLst/>
            <a:gdLst/>
            <a:ahLst/>
            <a:cxnLst/>
            <a:rect l="l" t="t" r="r" b="b"/>
            <a:pathLst>
              <a:path w="3825240" h="79375">
                <a:moveTo>
                  <a:pt x="48699" y="0"/>
                </a:moveTo>
                <a:lnTo>
                  <a:pt x="29789" y="3842"/>
                </a:lnTo>
                <a:lnTo>
                  <a:pt x="14305" y="14305"/>
                </a:lnTo>
                <a:lnTo>
                  <a:pt x="3842" y="29790"/>
                </a:lnTo>
                <a:lnTo>
                  <a:pt x="0" y="48699"/>
                </a:lnTo>
                <a:lnTo>
                  <a:pt x="0" y="78977"/>
                </a:lnTo>
                <a:lnTo>
                  <a:pt x="3824622" y="78977"/>
                </a:lnTo>
                <a:lnTo>
                  <a:pt x="3824622" y="48699"/>
                </a:lnTo>
                <a:lnTo>
                  <a:pt x="3794830" y="3842"/>
                </a:lnTo>
                <a:lnTo>
                  <a:pt x="4869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993" y="3172789"/>
            <a:ext cx="97398" cy="973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75042" y="3160615"/>
            <a:ext cx="109573" cy="1095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8693" y="3209314"/>
            <a:ext cx="3678524" cy="608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35916" y="1184873"/>
            <a:ext cx="48699" cy="973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35916" y="1233573"/>
            <a:ext cx="48699" cy="19392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1294" y="1178990"/>
            <a:ext cx="3825240" cy="2042795"/>
          </a:xfrm>
          <a:custGeom>
            <a:avLst/>
            <a:gdLst/>
            <a:ahLst/>
            <a:cxnLst/>
            <a:rect l="l" t="t" r="r" b="b"/>
            <a:pathLst>
              <a:path w="3825240" h="2042795">
                <a:moveTo>
                  <a:pt x="3824622" y="0"/>
                </a:moveTo>
                <a:lnTo>
                  <a:pt x="0" y="0"/>
                </a:lnTo>
                <a:lnTo>
                  <a:pt x="0" y="1993799"/>
                </a:lnTo>
                <a:lnTo>
                  <a:pt x="3842" y="2012708"/>
                </a:lnTo>
                <a:lnTo>
                  <a:pt x="14305" y="2028193"/>
                </a:lnTo>
                <a:lnTo>
                  <a:pt x="29790" y="2038656"/>
                </a:lnTo>
                <a:lnTo>
                  <a:pt x="48699" y="2042498"/>
                </a:lnTo>
                <a:lnTo>
                  <a:pt x="3775922" y="2042498"/>
                </a:lnTo>
                <a:lnTo>
                  <a:pt x="3794831" y="2038655"/>
                </a:lnTo>
                <a:lnTo>
                  <a:pt x="3810316" y="2028193"/>
                </a:lnTo>
                <a:lnTo>
                  <a:pt x="3820779" y="2012708"/>
                </a:lnTo>
                <a:lnTo>
                  <a:pt x="3824622" y="1993799"/>
                </a:lnTo>
                <a:lnTo>
                  <a:pt x="382462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35916" y="1221398"/>
            <a:ext cx="0" cy="1969770"/>
          </a:xfrm>
          <a:custGeom>
            <a:avLst/>
            <a:gdLst/>
            <a:ahLst/>
            <a:cxnLst/>
            <a:rect l="l" t="t" r="r" b="b"/>
            <a:pathLst>
              <a:path h="1969770">
                <a:moveTo>
                  <a:pt x="0" y="1969654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35916" y="120922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174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35916" y="11970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174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35916" y="118487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174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35916" y="1166612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262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5589" y="1590509"/>
            <a:ext cx="73633" cy="736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20943" y="1664142"/>
            <a:ext cx="40005" cy="0"/>
          </a:xfrm>
          <a:custGeom>
            <a:avLst/>
            <a:gdLst/>
            <a:ahLst/>
            <a:cxnLst/>
            <a:rect l="l" t="t" r="r" b="b"/>
            <a:pathLst>
              <a:path w="40005">
                <a:moveTo>
                  <a:pt x="0" y="0"/>
                </a:moveTo>
                <a:lnTo>
                  <a:pt x="39848" y="0"/>
                </a:lnTo>
              </a:path>
            </a:pathLst>
          </a:custGeom>
          <a:ln w="48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13386" y="1664142"/>
            <a:ext cx="40005" cy="0"/>
          </a:xfrm>
          <a:custGeom>
            <a:avLst/>
            <a:gdLst/>
            <a:ahLst/>
            <a:cxnLst/>
            <a:rect l="l" t="t" r="r" b="b"/>
            <a:pathLst>
              <a:path w="40005">
                <a:moveTo>
                  <a:pt x="0" y="0"/>
                </a:moveTo>
                <a:lnTo>
                  <a:pt x="39848" y="0"/>
                </a:lnTo>
              </a:path>
            </a:pathLst>
          </a:custGeom>
          <a:ln w="48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5589" y="2085393"/>
            <a:ext cx="73633" cy="736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59171" y="2159026"/>
            <a:ext cx="40005" cy="0"/>
          </a:xfrm>
          <a:custGeom>
            <a:avLst/>
            <a:gdLst/>
            <a:ahLst/>
            <a:cxnLst/>
            <a:rect l="l" t="t" r="r" b="b"/>
            <a:pathLst>
              <a:path w="40005">
                <a:moveTo>
                  <a:pt x="0" y="0"/>
                </a:moveTo>
                <a:lnTo>
                  <a:pt x="39848" y="0"/>
                </a:lnTo>
              </a:path>
            </a:pathLst>
          </a:custGeom>
          <a:ln w="48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60765" y="2323983"/>
            <a:ext cx="40005" cy="0"/>
          </a:xfrm>
          <a:custGeom>
            <a:avLst/>
            <a:gdLst/>
            <a:ahLst/>
            <a:cxnLst/>
            <a:rect l="l" t="t" r="r" b="b"/>
            <a:pathLst>
              <a:path w="40005">
                <a:moveTo>
                  <a:pt x="0" y="0"/>
                </a:moveTo>
                <a:lnTo>
                  <a:pt x="39848" y="0"/>
                </a:lnTo>
              </a:path>
            </a:pathLst>
          </a:custGeom>
          <a:ln w="48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5589" y="2580264"/>
            <a:ext cx="73633" cy="736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45948" y="735774"/>
            <a:ext cx="3928745" cy="438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Socket’s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attributes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Sockets</a:t>
            </a:r>
            <a:endParaRPr spc="-5"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821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18826A78-7C2D-4EB6-A5AD-F7FA3001BB1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17</a:t>
            </a:fld>
            <a:endParaRPr lang="en-CA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0B3524B-3F46-441C-A6A3-02994D0CDF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3400" y="1420688"/>
            <a:ext cx="3650894" cy="97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98170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262" y="7627"/>
            <a:ext cx="1759585" cy="709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07110" algn="r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Introducing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Sockets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Creating endpoints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communication:</a:t>
            </a:r>
            <a:r>
              <a:rPr sz="600" b="1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socket()</a:t>
            </a:r>
            <a:endParaRPr sz="600">
              <a:latin typeface="Arial"/>
              <a:cs typeface="Arial"/>
            </a:endParaRPr>
          </a:p>
          <a:p>
            <a:pPr marL="110489" marR="5080" indent="66357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</a:t>
            </a:r>
            <a:r>
              <a:rPr sz="600" b="1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Address</a:t>
            </a:r>
            <a:r>
              <a:rPr sz="600" b="1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Structures  Initiating a connection on a</a:t>
            </a:r>
            <a:r>
              <a:rPr sz="600" b="1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socket:</a:t>
            </a:r>
            <a:r>
              <a:rPr sz="600" b="1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connect()  Binding a name to a socket:</a:t>
            </a:r>
            <a:r>
              <a:rPr sz="600" b="1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bind()</a:t>
            </a:r>
            <a:endParaRPr sz="600">
              <a:latin typeface="Arial"/>
              <a:cs typeface="Arial"/>
            </a:endParaRPr>
          </a:p>
          <a:p>
            <a:pPr marL="110489" marR="5080" indent="-2794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Listening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connections on a</a:t>
            </a:r>
            <a:r>
              <a:rPr sz="600" b="1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socket:</a:t>
            </a:r>
            <a:r>
              <a:rPr sz="600" b="1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listen()  Accepting a connection on a socket:</a:t>
            </a:r>
            <a:r>
              <a:rPr sz="600" b="1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accept()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734695"/>
          </a:xfrm>
          <a:custGeom>
            <a:avLst/>
            <a:gdLst/>
            <a:ahLst/>
            <a:cxnLst/>
            <a:rect l="l" t="t" r="r" b="b"/>
            <a:pathLst>
              <a:path w="2304415" h="734695">
                <a:moveTo>
                  <a:pt x="0" y="734529"/>
                </a:moveTo>
                <a:lnTo>
                  <a:pt x="2303995" y="734529"/>
                </a:lnTo>
                <a:lnTo>
                  <a:pt x="2303995" y="0"/>
                </a:lnTo>
                <a:lnTo>
                  <a:pt x="0" y="0"/>
                </a:lnTo>
                <a:lnTo>
                  <a:pt x="0" y="7345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31990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31992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79373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1294" y="1136399"/>
            <a:ext cx="3825240" cy="79375"/>
          </a:xfrm>
          <a:custGeom>
            <a:avLst/>
            <a:gdLst/>
            <a:ahLst/>
            <a:cxnLst/>
            <a:rect l="l" t="t" r="r" b="b"/>
            <a:pathLst>
              <a:path w="3825240" h="79375">
                <a:moveTo>
                  <a:pt x="48699" y="0"/>
                </a:moveTo>
                <a:lnTo>
                  <a:pt x="29789" y="3842"/>
                </a:lnTo>
                <a:lnTo>
                  <a:pt x="14305" y="14305"/>
                </a:lnTo>
                <a:lnTo>
                  <a:pt x="3842" y="29790"/>
                </a:lnTo>
                <a:lnTo>
                  <a:pt x="0" y="48699"/>
                </a:lnTo>
                <a:lnTo>
                  <a:pt x="0" y="78977"/>
                </a:lnTo>
                <a:lnTo>
                  <a:pt x="3824622" y="78977"/>
                </a:lnTo>
                <a:lnTo>
                  <a:pt x="3824622" y="48699"/>
                </a:lnTo>
                <a:lnTo>
                  <a:pt x="3794830" y="3842"/>
                </a:lnTo>
                <a:lnTo>
                  <a:pt x="4869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993" y="3172789"/>
            <a:ext cx="97398" cy="973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75042" y="3160615"/>
            <a:ext cx="109573" cy="1095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8693" y="3209314"/>
            <a:ext cx="3678524" cy="608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35916" y="1184873"/>
            <a:ext cx="48699" cy="973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35916" y="1233573"/>
            <a:ext cx="48699" cy="19392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1294" y="1178990"/>
            <a:ext cx="3825240" cy="2042795"/>
          </a:xfrm>
          <a:custGeom>
            <a:avLst/>
            <a:gdLst/>
            <a:ahLst/>
            <a:cxnLst/>
            <a:rect l="l" t="t" r="r" b="b"/>
            <a:pathLst>
              <a:path w="3825240" h="2042795">
                <a:moveTo>
                  <a:pt x="3824622" y="0"/>
                </a:moveTo>
                <a:lnTo>
                  <a:pt x="0" y="0"/>
                </a:lnTo>
                <a:lnTo>
                  <a:pt x="0" y="1993799"/>
                </a:lnTo>
                <a:lnTo>
                  <a:pt x="3842" y="2012708"/>
                </a:lnTo>
                <a:lnTo>
                  <a:pt x="14305" y="2028193"/>
                </a:lnTo>
                <a:lnTo>
                  <a:pt x="29790" y="2038656"/>
                </a:lnTo>
                <a:lnTo>
                  <a:pt x="48699" y="2042498"/>
                </a:lnTo>
                <a:lnTo>
                  <a:pt x="3775922" y="2042498"/>
                </a:lnTo>
                <a:lnTo>
                  <a:pt x="3794831" y="2038655"/>
                </a:lnTo>
                <a:lnTo>
                  <a:pt x="3810316" y="2028193"/>
                </a:lnTo>
                <a:lnTo>
                  <a:pt x="3820779" y="2012708"/>
                </a:lnTo>
                <a:lnTo>
                  <a:pt x="3824622" y="1993799"/>
                </a:lnTo>
                <a:lnTo>
                  <a:pt x="382462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35916" y="1221398"/>
            <a:ext cx="0" cy="1969770"/>
          </a:xfrm>
          <a:custGeom>
            <a:avLst/>
            <a:gdLst/>
            <a:ahLst/>
            <a:cxnLst/>
            <a:rect l="l" t="t" r="r" b="b"/>
            <a:pathLst>
              <a:path h="1969770">
                <a:moveTo>
                  <a:pt x="0" y="1969654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35916" y="120922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174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35916" y="11970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174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35916" y="118487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174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35916" y="1166612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262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5589" y="1590509"/>
            <a:ext cx="73633" cy="736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20943" y="1664142"/>
            <a:ext cx="40005" cy="0"/>
          </a:xfrm>
          <a:custGeom>
            <a:avLst/>
            <a:gdLst/>
            <a:ahLst/>
            <a:cxnLst/>
            <a:rect l="l" t="t" r="r" b="b"/>
            <a:pathLst>
              <a:path w="40005">
                <a:moveTo>
                  <a:pt x="0" y="0"/>
                </a:moveTo>
                <a:lnTo>
                  <a:pt x="39848" y="0"/>
                </a:lnTo>
              </a:path>
            </a:pathLst>
          </a:custGeom>
          <a:ln w="48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13386" y="1664142"/>
            <a:ext cx="40005" cy="0"/>
          </a:xfrm>
          <a:custGeom>
            <a:avLst/>
            <a:gdLst/>
            <a:ahLst/>
            <a:cxnLst/>
            <a:rect l="l" t="t" r="r" b="b"/>
            <a:pathLst>
              <a:path w="40005">
                <a:moveTo>
                  <a:pt x="0" y="0"/>
                </a:moveTo>
                <a:lnTo>
                  <a:pt x="39848" y="0"/>
                </a:lnTo>
              </a:path>
            </a:pathLst>
          </a:custGeom>
          <a:ln w="48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5589" y="2085393"/>
            <a:ext cx="73633" cy="736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59171" y="2159026"/>
            <a:ext cx="40005" cy="0"/>
          </a:xfrm>
          <a:custGeom>
            <a:avLst/>
            <a:gdLst/>
            <a:ahLst/>
            <a:cxnLst/>
            <a:rect l="l" t="t" r="r" b="b"/>
            <a:pathLst>
              <a:path w="40005">
                <a:moveTo>
                  <a:pt x="0" y="0"/>
                </a:moveTo>
                <a:lnTo>
                  <a:pt x="39848" y="0"/>
                </a:lnTo>
              </a:path>
            </a:pathLst>
          </a:custGeom>
          <a:ln w="48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60765" y="2323983"/>
            <a:ext cx="40005" cy="0"/>
          </a:xfrm>
          <a:custGeom>
            <a:avLst/>
            <a:gdLst/>
            <a:ahLst/>
            <a:cxnLst/>
            <a:rect l="l" t="t" r="r" b="b"/>
            <a:pathLst>
              <a:path w="40005">
                <a:moveTo>
                  <a:pt x="0" y="0"/>
                </a:moveTo>
                <a:lnTo>
                  <a:pt x="39848" y="0"/>
                </a:lnTo>
              </a:path>
            </a:pathLst>
          </a:custGeom>
          <a:ln w="48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5589" y="2580264"/>
            <a:ext cx="73633" cy="736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45948" y="735774"/>
            <a:ext cx="3928745" cy="1284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Socket’s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attributes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CA" sz="1450" dirty="0">
              <a:latin typeface="Times New Roman"/>
              <a:cs typeface="Times New Roman"/>
            </a:endParaRPr>
          </a:p>
          <a:p>
            <a:r>
              <a:rPr lang="en-CA" sz="1100" dirty="0"/>
              <a:t>        Every sockets implementation provides at least two types of  </a:t>
            </a:r>
          </a:p>
          <a:p>
            <a:r>
              <a:rPr lang="en-CA" sz="1100" dirty="0"/>
              <a:t>        sockets: </a:t>
            </a:r>
            <a:r>
              <a:rPr lang="en-CA" sz="1100" b="1" dirty="0"/>
              <a:t>stream</a:t>
            </a:r>
            <a:r>
              <a:rPr lang="en-CA" sz="1100" dirty="0"/>
              <a:t> and </a:t>
            </a:r>
            <a:r>
              <a:rPr lang="en-CA" sz="1100" b="1" dirty="0"/>
              <a:t>datagram</a:t>
            </a:r>
            <a:r>
              <a:rPr lang="en-CA" sz="1100" dirty="0"/>
              <a:t>. </a:t>
            </a:r>
          </a:p>
          <a:p>
            <a:r>
              <a:rPr lang="en-CA" sz="1100" dirty="0"/>
              <a:t>        </a:t>
            </a:r>
          </a:p>
          <a:p>
            <a:r>
              <a:rPr lang="en-CA" sz="1100" dirty="0"/>
              <a:t>        These socket types are supported in both the UNIX and the       </a:t>
            </a:r>
          </a:p>
          <a:p>
            <a:r>
              <a:rPr lang="en-CA" sz="1100" dirty="0"/>
              <a:t>        Internet domains.</a:t>
            </a:r>
            <a:endParaRPr sz="105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Sockets</a:t>
            </a:r>
            <a:endParaRPr spc="-5"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821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18826A78-7C2D-4EB6-A5AD-F7FA3001BB1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18</a:t>
            </a:fld>
            <a:endParaRPr lang="en-CA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BF62838-01FD-43C8-8BA5-B7F5DBD1D4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7417" y="2203732"/>
            <a:ext cx="2538785" cy="82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04341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262" y="7627"/>
            <a:ext cx="1759585" cy="709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0711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Introducing</a:t>
            </a:r>
            <a:r>
              <a:rPr sz="600" b="1" spc="-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Sockets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Creating endpoints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communication:</a:t>
            </a:r>
            <a:r>
              <a:rPr sz="600" b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socket()</a:t>
            </a:r>
            <a:endParaRPr sz="600">
              <a:latin typeface="Arial"/>
              <a:cs typeface="Arial"/>
            </a:endParaRPr>
          </a:p>
          <a:p>
            <a:pPr marL="110489" marR="5080" indent="66357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</a:t>
            </a:r>
            <a:r>
              <a:rPr sz="600" b="1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Address</a:t>
            </a:r>
            <a:r>
              <a:rPr sz="600" b="1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Structures  Initiating a connection on a</a:t>
            </a:r>
            <a:r>
              <a:rPr sz="600" b="1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socket:</a:t>
            </a:r>
            <a:r>
              <a:rPr sz="600" b="1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connect()  Binding a name to a socket:</a:t>
            </a:r>
            <a:r>
              <a:rPr sz="600" b="1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bind()</a:t>
            </a:r>
            <a:endParaRPr sz="600">
              <a:latin typeface="Arial"/>
              <a:cs typeface="Arial"/>
            </a:endParaRPr>
          </a:p>
          <a:p>
            <a:pPr marL="110489" marR="5080" indent="-2794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Listening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connections on a</a:t>
            </a:r>
            <a:r>
              <a:rPr sz="600" b="1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socket:</a:t>
            </a:r>
            <a:r>
              <a:rPr sz="600" b="1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listen()  Accepting a connection on a socket:</a:t>
            </a:r>
            <a:r>
              <a:rPr sz="600" b="1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accept()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734695"/>
          </a:xfrm>
          <a:custGeom>
            <a:avLst/>
            <a:gdLst/>
            <a:ahLst/>
            <a:cxnLst/>
            <a:rect l="l" t="t" r="r" b="b"/>
            <a:pathLst>
              <a:path w="2304415" h="734695">
                <a:moveTo>
                  <a:pt x="0" y="734529"/>
                </a:moveTo>
                <a:lnTo>
                  <a:pt x="2303995" y="734529"/>
                </a:lnTo>
                <a:lnTo>
                  <a:pt x="2303995" y="0"/>
                </a:lnTo>
                <a:lnTo>
                  <a:pt x="0" y="0"/>
                </a:lnTo>
                <a:lnTo>
                  <a:pt x="0" y="7345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31990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194" y="858570"/>
            <a:ext cx="3989704" cy="192405"/>
          </a:xfrm>
          <a:custGeom>
            <a:avLst/>
            <a:gdLst/>
            <a:ahLst/>
            <a:cxnLst/>
            <a:rect l="l" t="t" r="r" b="b"/>
            <a:pathLst>
              <a:path w="3989704" h="192405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192388"/>
                </a:lnTo>
                <a:lnTo>
                  <a:pt x="3989591" y="192388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00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9194" y="1038301"/>
            <a:ext cx="3989591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993" y="1561007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35286" y="1548308"/>
            <a:ext cx="114299" cy="114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0793" y="1599107"/>
            <a:ext cx="3837191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786" y="902807"/>
            <a:ext cx="5079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786" y="953607"/>
            <a:ext cx="50799" cy="607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9194" y="1082590"/>
            <a:ext cx="3989704" cy="529590"/>
          </a:xfrm>
          <a:custGeom>
            <a:avLst/>
            <a:gdLst/>
            <a:ahLst/>
            <a:cxnLst/>
            <a:rect l="l" t="t" r="r" b="b"/>
            <a:pathLst>
              <a:path w="3989704" h="529590">
                <a:moveTo>
                  <a:pt x="3989591" y="0"/>
                </a:moveTo>
                <a:lnTo>
                  <a:pt x="0" y="0"/>
                </a:lnTo>
                <a:lnTo>
                  <a:pt x="0" y="478417"/>
                </a:lnTo>
                <a:lnTo>
                  <a:pt x="4008" y="498141"/>
                </a:lnTo>
                <a:lnTo>
                  <a:pt x="14922" y="514294"/>
                </a:lnTo>
                <a:lnTo>
                  <a:pt x="31075" y="525208"/>
                </a:lnTo>
                <a:lnTo>
                  <a:pt x="50799" y="529217"/>
                </a:lnTo>
                <a:lnTo>
                  <a:pt x="3938791" y="529216"/>
                </a:lnTo>
                <a:lnTo>
                  <a:pt x="3958516" y="525208"/>
                </a:lnTo>
                <a:lnTo>
                  <a:pt x="3974669" y="514294"/>
                </a:lnTo>
                <a:lnTo>
                  <a:pt x="3985583" y="498141"/>
                </a:lnTo>
                <a:lnTo>
                  <a:pt x="3989591" y="478417"/>
                </a:lnTo>
                <a:lnTo>
                  <a:pt x="3989591" y="0"/>
                </a:lnTo>
                <a:close/>
              </a:path>
            </a:pathLst>
          </a:custGeom>
          <a:solidFill>
            <a:srgbClr val="DAD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786" y="940907"/>
            <a:ext cx="0" cy="639445"/>
          </a:xfrm>
          <a:custGeom>
            <a:avLst/>
            <a:gdLst/>
            <a:ahLst/>
            <a:cxnLst/>
            <a:rect l="l" t="t" r="r" b="b"/>
            <a:pathLst>
              <a:path h="639444">
                <a:moveTo>
                  <a:pt x="0" y="639150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786" y="92820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91550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90280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883758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32089" y="1549615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13241" y="1549615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9194" y="1763738"/>
            <a:ext cx="3989704" cy="184150"/>
          </a:xfrm>
          <a:custGeom>
            <a:avLst/>
            <a:gdLst/>
            <a:ahLst/>
            <a:cxnLst/>
            <a:rect l="l" t="t" r="r" b="b"/>
            <a:pathLst>
              <a:path w="3989704" h="1841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183589"/>
                </a:lnTo>
                <a:lnTo>
                  <a:pt x="3989591" y="183589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9194" y="1934667"/>
            <a:ext cx="3989591" cy="506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9993" y="2635961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35286" y="2623261"/>
            <a:ext cx="114299" cy="114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0793" y="2674061"/>
            <a:ext cx="3837191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786" y="1807973"/>
            <a:ext cx="5079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786" y="1858773"/>
            <a:ext cx="50799" cy="7771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0030" y="1998166"/>
            <a:ext cx="4070395" cy="1290712"/>
          </a:xfrm>
          <a:custGeom>
            <a:avLst/>
            <a:gdLst/>
            <a:ahLst/>
            <a:cxnLst/>
            <a:rect l="l" t="t" r="r" b="b"/>
            <a:pathLst>
              <a:path w="3989704" h="708025">
                <a:moveTo>
                  <a:pt x="3989591" y="0"/>
                </a:moveTo>
                <a:lnTo>
                  <a:pt x="0" y="0"/>
                </a:lnTo>
                <a:lnTo>
                  <a:pt x="0" y="657003"/>
                </a:lnTo>
                <a:lnTo>
                  <a:pt x="4008" y="676727"/>
                </a:lnTo>
                <a:lnTo>
                  <a:pt x="14922" y="692880"/>
                </a:lnTo>
                <a:lnTo>
                  <a:pt x="31075" y="703794"/>
                </a:lnTo>
                <a:lnTo>
                  <a:pt x="50799" y="707802"/>
                </a:lnTo>
                <a:lnTo>
                  <a:pt x="3938791" y="707802"/>
                </a:lnTo>
                <a:lnTo>
                  <a:pt x="3958516" y="703794"/>
                </a:lnTo>
                <a:lnTo>
                  <a:pt x="3974669" y="692880"/>
                </a:lnTo>
                <a:lnTo>
                  <a:pt x="3985583" y="676727"/>
                </a:lnTo>
                <a:lnTo>
                  <a:pt x="3989591" y="657003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8786" y="1846073"/>
            <a:ext cx="0" cy="808990"/>
          </a:xfrm>
          <a:custGeom>
            <a:avLst/>
            <a:gdLst/>
            <a:ahLst/>
            <a:cxnLst/>
            <a:rect l="l" t="t" r="r" b="b"/>
            <a:pathLst>
              <a:path h="808989">
                <a:moveTo>
                  <a:pt x="0" y="808937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98786" y="183337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98786" y="182067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98786" y="180797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98786" y="1788924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1007" y="2025015"/>
            <a:ext cx="76809" cy="768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1007" y="2197087"/>
            <a:ext cx="76809" cy="768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47294" y="857059"/>
            <a:ext cx="3700779" cy="2340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1050" dirty="0">
              <a:latin typeface="Arial"/>
              <a:cs typeface="Arial"/>
            </a:endParaRPr>
          </a:p>
          <a:p>
            <a:pPr marL="12700" marR="5080">
              <a:lnSpc>
                <a:spcPct val="102699"/>
              </a:lnSpc>
              <a:spcBef>
                <a:spcPts val="305"/>
              </a:spcBef>
            </a:pPr>
            <a:r>
              <a:rPr sz="1050" spc="-10" dirty="0">
                <a:latin typeface="Arial"/>
                <a:cs typeface="Arial"/>
              </a:rPr>
              <a:t>When </a:t>
            </a:r>
            <a:r>
              <a:rPr sz="1050" spc="-5" dirty="0">
                <a:latin typeface="Arial"/>
                <a:cs typeface="Arial"/>
              </a:rPr>
              <a:t>a </a:t>
            </a:r>
            <a:r>
              <a:rPr sz="1050" spc="-10" dirty="0">
                <a:latin typeface="Arial"/>
                <a:cs typeface="Arial"/>
              </a:rPr>
              <a:t>reliable byte-stream </a:t>
            </a:r>
            <a:r>
              <a:rPr sz="1050" spc="-5" dirty="0">
                <a:latin typeface="Arial"/>
                <a:cs typeface="Arial"/>
              </a:rPr>
              <a:t>connection is requested across  the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internet: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050" spc="-10" dirty="0">
                <a:latin typeface="Courier New"/>
                <a:cs typeface="Courier New"/>
              </a:rPr>
              <a:t>sd = socket(AF INET, SOCK STREAM,</a:t>
            </a:r>
            <a:r>
              <a:rPr sz="1050" spc="-30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0);</a:t>
            </a:r>
            <a:endParaRPr sz="1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lang="en-US"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sz="1050" dirty="0">
              <a:latin typeface="Arial"/>
              <a:cs typeface="Arial"/>
            </a:endParaRPr>
          </a:p>
          <a:p>
            <a:pPr marL="289560" marR="248285">
              <a:lnSpc>
                <a:spcPct val="102600"/>
              </a:lnSpc>
              <a:spcBef>
                <a:spcPts val="225"/>
              </a:spcBef>
            </a:pPr>
            <a:r>
              <a:rPr lang="en-US" sz="1050" spc="-5" dirty="0">
                <a:latin typeface="Arial"/>
                <a:cs typeface="Arial"/>
              </a:rPr>
              <a:t>man socket</a:t>
            </a:r>
          </a:p>
          <a:p>
            <a:pPr marL="289560" marR="248285">
              <a:lnSpc>
                <a:spcPct val="102600"/>
              </a:lnSpc>
              <a:spcBef>
                <a:spcPts val="225"/>
              </a:spcBef>
            </a:pPr>
            <a:r>
              <a:rPr lang="en-US" sz="1050" spc="-5" dirty="0">
                <a:latin typeface="Arial"/>
                <a:cs typeface="Arial"/>
              </a:rPr>
              <a:t>man 7 socket</a:t>
            </a:r>
          </a:p>
          <a:p>
            <a:r>
              <a:rPr lang="en-CA" sz="900" dirty="0"/>
              <a:t>The </a:t>
            </a:r>
            <a:r>
              <a:rPr lang="en-CA" sz="900" b="1" dirty="0"/>
              <a:t>bind()</a:t>
            </a:r>
            <a:r>
              <a:rPr lang="en-CA" sz="900" dirty="0"/>
              <a:t> system call binds a socket to an </a:t>
            </a:r>
            <a:r>
              <a:rPr lang="en-CA" sz="900" b="1" dirty="0"/>
              <a:t>address</a:t>
            </a:r>
            <a:r>
              <a:rPr lang="en-CA" sz="900" dirty="0"/>
              <a:t>.</a:t>
            </a:r>
          </a:p>
          <a:p>
            <a:r>
              <a:rPr lang="en-CA" sz="900" dirty="0"/>
              <a:t>                int </a:t>
            </a:r>
            <a:r>
              <a:rPr lang="en-CA" sz="900" b="1" dirty="0"/>
              <a:t>bind</a:t>
            </a:r>
            <a:r>
              <a:rPr lang="en-CA" sz="900" dirty="0"/>
              <a:t>(int </a:t>
            </a:r>
            <a:r>
              <a:rPr lang="en-CA" sz="900" dirty="0" err="1"/>
              <a:t>sockfd</a:t>
            </a:r>
            <a:r>
              <a:rPr lang="en-CA" sz="900" dirty="0"/>
              <a:t>, const </a:t>
            </a:r>
            <a:r>
              <a:rPr lang="en-CA" sz="900" b="1" dirty="0">
                <a:highlight>
                  <a:srgbClr val="FFFF00"/>
                </a:highlight>
              </a:rPr>
              <a:t>struct </a:t>
            </a:r>
            <a:r>
              <a:rPr lang="en-CA" sz="900" b="1" dirty="0" err="1">
                <a:highlight>
                  <a:srgbClr val="FFFF00"/>
                </a:highlight>
              </a:rPr>
              <a:t>sockaddr</a:t>
            </a:r>
            <a:r>
              <a:rPr lang="en-CA" sz="900" b="1" dirty="0">
                <a:highlight>
                  <a:srgbClr val="FFFF00"/>
                </a:highlight>
              </a:rPr>
              <a:t> *</a:t>
            </a:r>
            <a:r>
              <a:rPr lang="en-CA" sz="900" b="1" dirty="0" err="1">
                <a:highlight>
                  <a:srgbClr val="FFFF00"/>
                </a:highlight>
              </a:rPr>
              <a:t>addr</a:t>
            </a:r>
            <a:r>
              <a:rPr lang="en-CA" sz="900" dirty="0"/>
              <a:t>, </a:t>
            </a:r>
            <a:r>
              <a:rPr lang="en-CA" sz="900" b="1" dirty="0" err="1">
                <a:highlight>
                  <a:srgbClr val="FFFF00"/>
                </a:highlight>
              </a:rPr>
              <a:t>socklen_t</a:t>
            </a:r>
            <a:r>
              <a:rPr lang="en-CA" sz="900" b="1" dirty="0">
                <a:highlight>
                  <a:srgbClr val="FFFF00"/>
                </a:highlight>
              </a:rPr>
              <a:t> </a:t>
            </a:r>
            <a:r>
              <a:rPr lang="en-CA" sz="900" b="1" dirty="0" err="1">
                <a:highlight>
                  <a:srgbClr val="FFFF00"/>
                </a:highlight>
              </a:rPr>
              <a:t>addrlen</a:t>
            </a:r>
            <a:r>
              <a:rPr lang="en-CA" sz="900" dirty="0"/>
              <a:t>);</a:t>
            </a:r>
          </a:p>
          <a:p>
            <a:endParaRPr lang="en-CA" sz="900" dirty="0"/>
          </a:p>
          <a:p>
            <a:r>
              <a:rPr lang="en-CA" sz="700" dirty="0"/>
              <a:t>Typically, we bind a server’s socket to a well-known address—that is, a fixed address that is known in advance to client applications that need to communicate with that server.</a:t>
            </a:r>
            <a:endParaRPr lang="en-CA" sz="100" dirty="0"/>
          </a:p>
          <a:p>
            <a:endParaRPr lang="en-CA" sz="900" dirty="0">
              <a:latin typeface="Courier New"/>
              <a:cs typeface="Courier New"/>
            </a:endParaRPr>
          </a:p>
          <a:p>
            <a:r>
              <a:rPr lang="en-CA" sz="900" dirty="0">
                <a:latin typeface="Courier New"/>
                <a:cs typeface="Courier New"/>
              </a:rPr>
              <a:t>First, let us talk about address</a:t>
            </a:r>
            <a:endParaRPr sz="400" dirty="0">
              <a:latin typeface="Courier New"/>
              <a:cs typeface="Courier New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Sockets</a:t>
            </a:r>
            <a:endParaRPr spc="-5" dirty="0"/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A29FD1F9-213E-4178-9703-03DAF506D8A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19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6567" y="309994"/>
            <a:ext cx="312420" cy="1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Content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734695"/>
          </a:xfrm>
          <a:custGeom>
            <a:avLst/>
            <a:gdLst/>
            <a:ahLst/>
            <a:cxnLst/>
            <a:rect l="l" t="t" r="r" b="b"/>
            <a:pathLst>
              <a:path w="2304415" h="734695">
                <a:moveTo>
                  <a:pt x="0" y="734529"/>
                </a:moveTo>
                <a:lnTo>
                  <a:pt x="2303995" y="734529"/>
                </a:lnTo>
                <a:lnTo>
                  <a:pt x="2303995" y="0"/>
                </a:lnTo>
                <a:lnTo>
                  <a:pt x="0" y="0"/>
                </a:lnTo>
                <a:lnTo>
                  <a:pt x="0" y="7345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31990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31992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5948" y="735774"/>
            <a:ext cx="66357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Content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979373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2031" y="1099553"/>
            <a:ext cx="188391" cy="188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2031" y="1322806"/>
            <a:ext cx="188391" cy="188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2031" y="1546059"/>
            <a:ext cx="188391" cy="188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5384" y="1128395"/>
            <a:ext cx="81915" cy="59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EAEAF7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800" b="1" spc="-5" dirty="0">
                <a:solidFill>
                  <a:srgbClr val="EAEAF7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800" b="1" spc="-5" dirty="0">
                <a:solidFill>
                  <a:srgbClr val="EAEAF7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3023" y="1779003"/>
            <a:ext cx="76809" cy="768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3023" y="1951075"/>
            <a:ext cx="76809" cy="768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3023" y="2123147"/>
            <a:ext cx="76809" cy="768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2031" y="2285542"/>
            <a:ext cx="188391" cy="188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2031" y="2508796"/>
            <a:ext cx="188391" cy="188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2031" y="2732049"/>
            <a:ext cx="188391" cy="188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2031" y="2955302"/>
            <a:ext cx="188391" cy="188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55384" y="2314371"/>
            <a:ext cx="81915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EAEAF7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800" b="1" spc="-5" dirty="0">
                <a:solidFill>
                  <a:srgbClr val="EAEAF7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800" b="1" spc="-5" dirty="0">
                <a:solidFill>
                  <a:srgbClr val="EAEAF7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800" b="1" spc="-5" dirty="0">
                <a:solidFill>
                  <a:srgbClr val="EAEAF7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6557" y="1104773"/>
            <a:ext cx="2926715" cy="19274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Introducing</a:t>
            </a:r>
            <a:r>
              <a:rPr sz="1050" spc="-5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50" spc="-15" dirty="0">
                <a:solidFill>
                  <a:srgbClr val="3333B2"/>
                </a:solidFill>
                <a:latin typeface="Arial"/>
                <a:cs typeface="Arial"/>
              </a:rPr>
              <a:t>Sockets</a:t>
            </a:r>
            <a:endParaRPr sz="1050" dirty="0">
              <a:latin typeface="Arial"/>
              <a:cs typeface="Arial"/>
            </a:endParaRPr>
          </a:p>
          <a:p>
            <a:pPr marL="12700" marR="5080">
              <a:lnSpc>
                <a:spcPct val="133200"/>
              </a:lnSpc>
            </a:pP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Creating endpoints </a:t>
            </a:r>
            <a:r>
              <a:rPr sz="1050" spc="-15" dirty="0">
                <a:solidFill>
                  <a:srgbClr val="3333B2"/>
                </a:solidFill>
                <a:latin typeface="Arial"/>
                <a:cs typeface="Arial"/>
              </a:rPr>
              <a:t>for </a:t>
            </a:r>
            <a:r>
              <a:rPr sz="1050" spc="-10" dirty="0">
                <a:solidFill>
                  <a:srgbClr val="3333B2"/>
                </a:solidFill>
                <a:latin typeface="Arial"/>
                <a:cs typeface="Arial"/>
              </a:rPr>
              <a:t>communication: </a:t>
            </a:r>
            <a:r>
              <a:rPr sz="1050" spc="-15" dirty="0">
                <a:solidFill>
                  <a:srgbClr val="FF0000"/>
                </a:solidFill>
                <a:latin typeface="Arial"/>
                <a:cs typeface="Arial"/>
              </a:rPr>
              <a:t>socket()  </a:t>
            </a:r>
            <a:r>
              <a:rPr sz="1050" spc="-15" dirty="0">
                <a:solidFill>
                  <a:srgbClr val="3333B2"/>
                </a:solidFill>
                <a:latin typeface="Arial"/>
                <a:cs typeface="Arial"/>
              </a:rPr>
              <a:t>Socket </a:t>
            </a: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Address</a:t>
            </a:r>
            <a:r>
              <a:rPr sz="105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Structures</a:t>
            </a:r>
            <a:endParaRPr sz="1050" dirty="0">
              <a:latin typeface="Arial"/>
              <a:cs typeface="Arial"/>
            </a:endParaRPr>
          </a:p>
          <a:p>
            <a:pPr marL="175260" marR="649605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Internet </a:t>
            </a:r>
            <a:r>
              <a:rPr sz="1050" spc="-15" dirty="0">
                <a:latin typeface="Arial"/>
                <a:cs typeface="Arial"/>
              </a:rPr>
              <a:t>socket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address</a:t>
            </a:r>
            <a:r>
              <a:rPr sz="1050" spc="-5" dirty="0">
                <a:latin typeface="Arial"/>
                <a:cs typeface="Arial"/>
              </a:rPr>
              <a:t> structure  Unix </a:t>
            </a:r>
            <a:r>
              <a:rPr sz="1050" spc="-15" dirty="0">
                <a:latin typeface="Arial"/>
                <a:cs typeface="Arial"/>
              </a:rPr>
              <a:t>socket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address</a:t>
            </a:r>
            <a:r>
              <a:rPr sz="1050" spc="-5" dirty="0">
                <a:latin typeface="Arial"/>
                <a:cs typeface="Arial"/>
              </a:rPr>
              <a:t> structure  Generic </a:t>
            </a:r>
            <a:r>
              <a:rPr sz="1050" spc="-15" dirty="0">
                <a:latin typeface="Arial"/>
                <a:cs typeface="Arial"/>
              </a:rPr>
              <a:t>Socket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Address</a:t>
            </a:r>
            <a:r>
              <a:rPr sz="1050" spc="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Structure</a:t>
            </a:r>
            <a:endParaRPr sz="1050" dirty="0">
              <a:latin typeface="Arial"/>
              <a:cs typeface="Arial"/>
            </a:endParaRPr>
          </a:p>
          <a:p>
            <a:pPr marL="12700" marR="160655">
              <a:lnSpc>
                <a:spcPct val="133200"/>
              </a:lnSpc>
            </a:pP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Initiating a connection on a </a:t>
            </a:r>
            <a:r>
              <a:rPr sz="1050" spc="-15" dirty="0">
                <a:solidFill>
                  <a:srgbClr val="3333B2"/>
                </a:solidFill>
                <a:latin typeface="Arial"/>
                <a:cs typeface="Arial"/>
              </a:rPr>
              <a:t>socket: </a:t>
            </a:r>
            <a:r>
              <a:rPr sz="1050" spc="-15" dirty="0">
                <a:solidFill>
                  <a:srgbClr val="FF0000"/>
                </a:solidFill>
                <a:latin typeface="Arial"/>
                <a:cs typeface="Arial"/>
              </a:rPr>
              <a:t>connect()  </a:t>
            </a: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Binding a </a:t>
            </a:r>
            <a:r>
              <a:rPr sz="1050" spc="-10" dirty="0">
                <a:solidFill>
                  <a:srgbClr val="3333B2"/>
                </a:solidFill>
                <a:latin typeface="Arial"/>
                <a:cs typeface="Arial"/>
              </a:rPr>
              <a:t>name </a:t>
            </a: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to a </a:t>
            </a:r>
            <a:r>
              <a:rPr sz="1050" spc="-15" dirty="0">
                <a:solidFill>
                  <a:srgbClr val="3333B2"/>
                </a:solidFill>
                <a:latin typeface="Arial"/>
                <a:cs typeface="Arial"/>
              </a:rPr>
              <a:t>socket:</a:t>
            </a:r>
            <a:r>
              <a:rPr sz="1050" spc="1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50" spc="-15" dirty="0">
                <a:solidFill>
                  <a:srgbClr val="FF0000"/>
                </a:solidFill>
                <a:latin typeface="Arial"/>
                <a:cs typeface="Arial"/>
              </a:rPr>
              <a:t>bind()</a:t>
            </a:r>
          </a:p>
          <a:p>
            <a:pPr marL="12700" marR="133985">
              <a:lnSpc>
                <a:spcPct val="133200"/>
              </a:lnSpc>
            </a:pP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Listening </a:t>
            </a:r>
            <a:r>
              <a:rPr sz="1050" spc="-15" dirty="0">
                <a:solidFill>
                  <a:srgbClr val="3333B2"/>
                </a:solidFill>
                <a:latin typeface="Arial"/>
                <a:cs typeface="Arial"/>
              </a:rPr>
              <a:t>for </a:t>
            </a: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connections on a </a:t>
            </a:r>
            <a:r>
              <a:rPr sz="1050" spc="-15" dirty="0">
                <a:solidFill>
                  <a:srgbClr val="3333B2"/>
                </a:solidFill>
                <a:latin typeface="Arial"/>
                <a:cs typeface="Arial"/>
              </a:rPr>
              <a:t>socket: </a:t>
            </a:r>
            <a:r>
              <a:rPr sz="1050" spc="-15" dirty="0">
                <a:solidFill>
                  <a:srgbClr val="FF0000"/>
                </a:solidFill>
                <a:latin typeface="Arial"/>
                <a:cs typeface="Arial"/>
              </a:rPr>
              <a:t>listen()  </a:t>
            </a: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Accepting a connection on a </a:t>
            </a:r>
            <a:r>
              <a:rPr sz="1050" spc="-15" dirty="0">
                <a:solidFill>
                  <a:srgbClr val="3333B2"/>
                </a:solidFill>
                <a:latin typeface="Arial"/>
                <a:cs typeface="Arial"/>
              </a:rPr>
              <a:t>socket:</a:t>
            </a:r>
            <a:r>
              <a:rPr sz="1050" spc="1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50" spc="-15" dirty="0">
                <a:solidFill>
                  <a:srgbClr val="FF0000"/>
                </a:solidFill>
                <a:latin typeface="Arial"/>
                <a:cs typeface="Arial"/>
              </a:rPr>
              <a:t>accept()</a:t>
            </a:r>
          </a:p>
        </p:txBody>
      </p:sp>
      <p:sp>
        <p:nvSpPr>
          <p:cNvPr id="21" name="object 21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Sockets</a:t>
            </a:r>
            <a:endParaRPr spc="-5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4297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01C68A5-480E-4DC1-8956-5FC5E9EF07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</a:t>
            </a:fld>
            <a:endParaRPr lang="en-CA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262" y="7627"/>
            <a:ext cx="1759585" cy="709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0711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Introducing</a:t>
            </a:r>
            <a:r>
              <a:rPr sz="600" b="1" spc="-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Sockets  Creating endpoints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communication:</a:t>
            </a:r>
            <a:r>
              <a:rPr sz="600" b="1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socket()</a:t>
            </a:r>
            <a:endParaRPr sz="600">
              <a:latin typeface="Arial"/>
              <a:cs typeface="Arial"/>
            </a:endParaRPr>
          </a:p>
          <a:p>
            <a:pPr marL="110489" marR="5080" indent="663575" algn="r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Socket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Address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Structures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Initiating a connection on a</a:t>
            </a:r>
            <a:r>
              <a:rPr sz="600" b="1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socket:</a:t>
            </a:r>
            <a:r>
              <a:rPr sz="600" b="1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connect()  Binding a name to a socket:</a:t>
            </a:r>
            <a:r>
              <a:rPr sz="600" b="1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bind()</a:t>
            </a:r>
            <a:endParaRPr sz="600">
              <a:latin typeface="Arial"/>
              <a:cs typeface="Arial"/>
            </a:endParaRPr>
          </a:p>
          <a:p>
            <a:pPr marL="110489" marR="5080" indent="-2794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Listening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connections on a</a:t>
            </a:r>
            <a:r>
              <a:rPr sz="600" b="1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socket:</a:t>
            </a:r>
            <a:r>
              <a:rPr sz="600" b="1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listen()  Accepting a connection on a socket:</a:t>
            </a:r>
            <a:r>
              <a:rPr sz="600" b="1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accept()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734695"/>
          </a:xfrm>
          <a:custGeom>
            <a:avLst/>
            <a:gdLst/>
            <a:ahLst/>
            <a:cxnLst/>
            <a:rect l="l" t="t" r="r" b="b"/>
            <a:pathLst>
              <a:path w="2304415" h="734695">
                <a:moveTo>
                  <a:pt x="0" y="734529"/>
                </a:moveTo>
                <a:lnTo>
                  <a:pt x="2303995" y="734529"/>
                </a:lnTo>
                <a:lnTo>
                  <a:pt x="2303995" y="0"/>
                </a:lnTo>
                <a:lnTo>
                  <a:pt x="0" y="0"/>
                </a:lnTo>
                <a:lnTo>
                  <a:pt x="0" y="7345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204515"/>
            <a:ext cx="1259840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Internet socket address structure  Unix socket address structure  Generic Socket Address</a:t>
            </a:r>
            <a:r>
              <a:rPr sz="600" b="1" spc="-25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731990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731992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9373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194" y="1140587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993" y="1506384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35286" y="1493685"/>
            <a:ext cx="114299" cy="114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793" y="1544485"/>
            <a:ext cx="3837191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786" y="1191147"/>
            <a:ext cx="5079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786" y="1241947"/>
            <a:ext cx="50799" cy="2644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194" y="1185010"/>
            <a:ext cx="3989704" cy="372745"/>
          </a:xfrm>
          <a:custGeom>
            <a:avLst/>
            <a:gdLst/>
            <a:ahLst/>
            <a:cxnLst/>
            <a:rect l="l" t="t" r="r" b="b"/>
            <a:pathLst>
              <a:path w="3989704" h="372744">
                <a:moveTo>
                  <a:pt x="3989591" y="0"/>
                </a:moveTo>
                <a:lnTo>
                  <a:pt x="0" y="0"/>
                </a:lnTo>
                <a:lnTo>
                  <a:pt x="0" y="321374"/>
                </a:lnTo>
                <a:lnTo>
                  <a:pt x="4008" y="341099"/>
                </a:lnTo>
                <a:lnTo>
                  <a:pt x="14922" y="357251"/>
                </a:lnTo>
                <a:lnTo>
                  <a:pt x="31075" y="368165"/>
                </a:lnTo>
                <a:lnTo>
                  <a:pt x="50799" y="372174"/>
                </a:lnTo>
                <a:lnTo>
                  <a:pt x="3938791" y="372174"/>
                </a:lnTo>
                <a:lnTo>
                  <a:pt x="3958516" y="368165"/>
                </a:lnTo>
                <a:lnTo>
                  <a:pt x="3974669" y="357251"/>
                </a:lnTo>
                <a:lnTo>
                  <a:pt x="3985583" y="341098"/>
                </a:lnTo>
                <a:lnTo>
                  <a:pt x="3989591" y="321374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1229247"/>
            <a:ext cx="0" cy="296545"/>
          </a:xfrm>
          <a:custGeom>
            <a:avLst/>
            <a:gdLst/>
            <a:ahLst/>
            <a:cxnLst/>
            <a:rect l="l" t="t" r="r" b="b"/>
            <a:pathLst>
              <a:path h="296544">
                <a:moveTo>
                  <a:pt x="0" y="296187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121654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120384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786" y="11911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786" y="1172098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9194" y="1709115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9993" y="2429027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35286" y="2416327"/>
            <a:ext cx="114299" cy="114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0793" y="2467127"/>
            <a:ext cx="3837191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786" y="1759669"/>
            <a:ext cx="5079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786" y="1810469"/>
            <a:ext cx="50799" cy="61855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9194" y="1753533"/>
            <a:ext cx="3989704" cy="726440"/>
          </a:xfrm>
          <a:custGeom>
            <a:avLst/>
            <a:gdLst/>
            <a:ahLst/>
            <a:cxnLst/>
            <a:rect l="l" t="t" r="r" b="b"/>
            <a:pathLst>
              <a:path w="3989704" h="726439">
                <a:moveTo>
                  <a:pt x="3989591" y="0"/>
                </a:moveTo>
                <a:lnTo>
                  <a:pt x="0" y="0"/>
                </a:lnTo>
                <a:lnTo>
                  <a:pt x="0" y="675494"/>
                </a:lnTo>
                <a:lnTo>
                  <a:pt x="4008" y="695218"/>
                </a:lnTo>
                <a:lnTo>
                  <a:pt x="14922" y="711371"/>
                </a:lnTo>
                <a:lnTo>
                  <a:pt x="31075" y="722285"/>
                </a:lnTo>
                <a:lnTo>
                  <a:pt x="50799" y="726293"/>
                </a:lnTo>
                <a:lnTo>
                  <a:pt x="3938791" y="726293"/>
                </a:lnTo>
                <a:lnTo>
                  <a:pt x="3958516" y="722285"/>
                </a:lnTo>
                <a:lnTo>
                  <a:pt x="3974669" y="711371"/>
                </a:lnTo>
                <a:lnTo>
                  <a:pt x="3985583" y="695218"/>
                </a:lnTo>
                <a:lnTo>
                  <a:pt x="3989591" y="675494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786" y="1797769"/>
            <a:ext cx="0" cy="650875"/>
          </a:xfrm>
          <a:custGeom>
            <a:avLst/>
            <a:gdLst/>
            <a:ahLst/>
            <a:cxnLst/>
            <a:rect l="l" t="t" r="r" b="b"/>
            <a:pathLst>
              <a:path h="650875">
                <a:moveTo>
                  <a:pt x="0" y="650307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8786" y="17850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98786" y="17723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98786" y="17596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98786" y="1740620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45948" y="735774"/>
            <a:ext cx="4004310" cy="1195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Socket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Address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213995" marR="5080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Most </a:t>
            </a:r>
            <a:r>
              <a:rPr sz="1050" spc="-15" dirty="0">
                <a:latin typeface="Arial"/>
                <a:cs typeface="Arial"/>
              </a:rPr>
              <a:t>socket </a:t>
            </a:r>
            <a:r>
              <a:rPr sz="1050" spc="-5" dirty="0">
                <a:latin typeface="Arial"/>
                <a:cs typeface="Arial"/>
              </a:rPr>
              <a:t>functions require an argument pointer to a </a:t>
            </a:r>
            <a:r>
              <a:rPr sz="1050" spc="-15" dirty="0">
                <a:latin typeface="Arial"/>
                <a:cs typeface="Arial"/>
              </a:rPr>
              <a:t>socket  </a:t>
            </a:r>
            <a:r>
              <a:rPr sz="1050" spc="-5" dirty="0">
                <a:latin typeface="Arial"/>
                <a:cs typeface="Arial"/>
              </a:rPr>
              <a:t>address structure, </a:t>
            </a:r>
            <a:r>
              <a:rPr sz="1050" b="1" spc="-10" dirty="0">
                <a:latin typeface="Arial"/>
                <a:cs typeface="Arial"/>
              </a:rPr>
              <a:t>which </a:t>
            </a:r>
            <a:r>
              <a:rPr sz="1050" b="1" spc="-5" dirty="0">
                <a:latin typeface="Arial"/>
                <a:cs typeface="Arial"/>
              </a:rPr>
              <a:t>is </a:t>
            </a:r>
            <a:r>
              <a:rPr sz="1050" b="1" spc="-10" dirty="0">
                <a:latin typeface="Arial"/>
                <a:cs typeface="Arial"/>
              </a:rPr>
              <a:t>protocol</a:t>
            </a:r>
            <a:r>
              <a:rPr sz="1050" b="1" spc="25" dirty="0">
                <a:latin typeface="Arial"/>
                <a:cs typeface="Arial"/>
              </a:rPr>
              <a:t> </a:t>
            </a:r>
            <a:r>
              <a:rPr sz="1050" b="1" spc="-5" dirty="0">
                <a:latin typeface="Arial"/>
                <a:cs typeface="Arial"/>
              </a:rPr>
              <a:t>dependent</a:t>
            </a:r>
            <a:r>
              <a:rPr sz="1050" spc="-5" dirty="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</a:pPr>
            <a:r>
              <a:rPr sz="1050" spc="-5" dirty="0">
                <a:latin typeface="Arial"/>
                <a:cs typeface="Arial"/>
              </a:rPr>
              <a:t>In particular, </a:t>
            </a:r>
            <a:r>
              <a:rPr sz="1050" spc="-15" dirty="0">
                <a:latin typeface="Arial"/>
                <a:cs typeface="Arial"/>
              </a:rPr>
              <a:t>we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have:</a:t>
            </a:r>
            <a:endParaRPr sz="10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28155" y="1974659"/>
            <a:ext cx="134416" cy="1344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8155" y="2146722"/>
            <a:ext cx="134416" cy="1344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8155" y="2318816"/>
            <a:ext cx="134416" cy="1344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61556" y="1986519"/>
            <a:ext cx="67945" cy="455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24395" y="1944913"/>
            <a:ext cx="2118995" cy="488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Internet </a:t>
            </a:r>
            <a:r>
              <a:rPr sz="1050" spc="-15" dirty="0">
                <a:highlight>
                  <a:srgbClr val="FFFF00"/>
                </a:highlight>
                <a:latin typeface="Arial"/>
                <a:cs typeface="Arial"/>
              </a:rPr>
              <a:t>socket </a:t>
            </a:r>
            <a:r>
              <a:rPr sz="1050" spc="-5" dirty="0">
                <a:latin typeface="Arial"/>
                <a:cs typeface="Arial"/>
              </a:rPr>
              <a:t>address structure, 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Unix </a:t>
            </a:r>
            <a:r>
              <a:rPr sz="1050" spc="-15" dirty="0">
                <a:highlight>
                  <a:srgbClr val="FFFF00"/>
                </a:highlight>
                <a:latin typeface="Arial"/>
                <a:cs typeface="Arial"/>
              </a:rPr>
              <a:t>socket </a:t>
            </a:r>
            <a:r>
              <a:rPr sz="1050" spc="-5" dirty="0">
                <a:latin typeface="Arial"/>
                <a:cs typeface="Arial"/>
              </a:rPr>
              <a:t>address structure, 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Generic </a:t>
            </a:r>
            <a:r>
              <a:rPr sz="1050" spc="-15" dirty="0">
                <a:highlight>
                  <a:srgbClr val="FFFF00"/>
                </a:highlight>
                <a:latin typeface="Arial"/>
                <a:cs typeface="Arial"/>
              </a:rPr>
              <a:t>Socket </a:t>
            </a:r>
            <a:r>
              <a:rPr sz="1050" spc="-5" dirty="0">
                <a:latin typeface="Arial"/>
                <a:cs typeface="Arial"/>
              </a:rPr>
              <a:t>Address</a:t>
            </a:r>
            <a:r>
              <a:rPr sz="1050" spc="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Structure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Sockets</a:t>
            </a:r>
            <a:endParaRPr spc="-5" dirty="0"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173654F9-A1C2-472D-A84B-36F94A4998E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20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262" y="7627"/>
            <a:ext cx="1759585" cy="709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0711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Introducing</a:t>
            </a:r>
            <a:r>
              <a:rPr sz="600" b="1" spc="-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Sockets  Creating endpoints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communication:</a:t>
            </a:r>
            <a:r>
              <a:rPr sz="600" b="1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socket()</a:t>
            </a:r>
            <a:endParaRPr sz="600">
              <a:latin typeface="Arial"/>
              <a:cs typeface="Arial"/>
            </a:endParaRPr>
          </a:p>
          <a:p>
            <a:pPr marL="110489" marR="5080" indent="663575" algn="r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Socket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Address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Structures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Initiating a connection on a</a:t>
            </a:r>
            <a:r>
              <a:rPr sz="600" b="1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socket:</a:t>
            </a:r>
            <a:r>
              <a:rPr sz="600" b="1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connect()  Binding a name to a socket:</a:t>
            </a:r>
            <a:r>
              <a:rPr sz="600" b="1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bind()</a:t>
            </a:r>
            <a:endParaRPr sz="600">
              <a:latin typeface="Arial"/>
              <a:cs typeface="Arial"/>
            </a:endParaRPr>
          </a:p>
          <a:p>
            <a:pPr marL="110489" marR="5080" indent="-2794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Listening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connections on a</a:t>
            </a:r>
            <a:r>
              <a:rPr sz="600" b="1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socket:</a:t>
            </a:r>
            <a:r>
              <a:rPr sz="600" b="1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listen()  Accepting a connection on a socket:</a:t>
            </a:r>
            <a:r>
              <a:rPr sz="600" b="1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accept()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734695"/>
          </a:xfrm>
          <a:custGeom>
            <a:avLst/>
            <a:gdLst/>
            <a:ahLst/>
            <a:cxnLst/>
            <a:rect l="l" t="t" r="r" b="b"/>
            <a:pathLst>
              <a:path w="2304415" h="734695">
                <a:moveTo>
                  <a:pt x="0" y="734529"/>
                </a:moveTo>
                <a:lnTo>
                  <a:pt x="2303995" y="734529"/>
                </a:lnTo>
                <a:lnTo>
                  <a:pt x="2303995" y="0"/>
                </a:lnTo>
                <a:lnTo>
                  <a:pt x="0" y="0"/>
                </a:lnTo>
                <a:lnTo>
                  <a:pt x="0" y="7345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204515"/>
            <a:ext cx="1259840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Internet socket address structure  Unix socket address structure  Generic Socket Address</a:t>
            </a:r>
            <a:r>
              <a:rPr sz="600" b="1" spc="-25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731990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731992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9373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194" y="1140587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993" y="1506384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35286" y="1493685"/>
            <a:ext cx="114299" cy="114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793" y="1544485"/>
            <a:ext cx="3837191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786" y="1191147"/>
            <a:ext cx="5079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786" y="1241947"/>
            <a:ext cx="50799" cy="2644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1229247"/>
            <a:ext cx="0" cy="296545"/>
          </a:xfrm>
          <a:custGeom>
            <a:avLst/>
            <a:gdLst/>
            <a:ahLst/>
            <a:cxnLst/>
            <a:rect l="l" t="t" r="r" b="b"/>
            <a:pathLst>
              <a:path h="296544">
                <a:moveTo>
                  <a:pt x="0" y="296187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121654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120384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786" y="11911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786" y="1172098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9194" y="1709115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35286" y="2416327"/>
            <a:ext cx="114299" cy="114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786" y="1759669"/>
            <a:ext cx="5079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786" y="1810469"/>
            <a:ext cx="50799" cy="61855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786" y="1797769"/>
            <a:ext cx="0" cy="650875"/>
          </a:xfrm>
          <a:custGeom>
            <a:avLst/>
            <a:gdLst/>
            <a:ahLst/>
            <a:cxnLst/>
            <a:rect l="l" t="t" r="r" b="b"/>
            <a:pathLst>
              <a:path h="650875">
                <a:moveTo>
                  <a:pt x="0" y="650307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8786" y="17850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98786" y="17723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98786" y="17596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98786" y="1740620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45948" y="735774"/>
            <a:ext cx="4004310" cy="451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Socket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Address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Sockets</a:t>
            </a:r>
            <a:endParaRPr spc="-5" dirty="0"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173654F9-A1C2-472D-A84B-36F94A4998E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21</a:t>
            </a:fld>
            <a:endParaRPr lang="en-CA"/>
          </a:p>
        </p:txBody>
      </p:sp>
      <p:graphicFrame>
        <p:nvGraphicFramePr>
          <p:cNvPr id="44" name="Table 44">
            <a:extLst>
              <a:ext uri="{FF2B5EF4-FFF2-40B4-BE49-F238E27FC236}">
                <a16:creationId xmlns:a16="http://schemas.microsoft.com/office/drawing/2014/main" id="{2606831C-DE3F-4B10-907A-708FD819F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532079"/>
              </p:ext>
            </p:extLst>
          </p:nvPr>
        </p:nvGraphicFramePr>
        <p:xfrm>
          <a:off x="624839" y="1057389"/>
          <a:ext cx="3073400" cy="1514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534866346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598943625"/>
                    </a:ext>
                  </a:extLst>
                </a:gridCol>
              </a:tblGrid>
              <a:tr h="41697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struct type1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int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int k;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} ;</a:t>
                      </a:r>
                      <a:endParaRPr lang="en-CA" sz="1200" dirty="0">
                        <a:solidFill>
                          <a:schemeClr val="tx1"/>
                        </a:solidFill>
                      </a:endParaRPr>
                    </a:p>
                    <a:p>
                      <a:endParaRPr lang="en-CA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type2 {</a:t>
                      </a:r>
                    </a:p>
                    <a:p>
                      <a:pPr marL="0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[2];</a:t>
                      </a:r>
                    </a:p>
                    <a:p>
                      <a:pPr marL="0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[6]</a:t>
                      </a:r>
                    </a:p>
                    <a:p>
                      <a:pPr marL="0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;</a:t>
                      </a:r>
                      <a:endParaRPr lang="en-CA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CA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730351"/>
                  </a:ext>
                </a:extLst>
              </a:tr>
              <a:tr h="416972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0216409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591BC15E-5DA5-4696-A088-0298C62EA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957585"/>
              </p:ext>
            </p:extLst>
          </p:nvPr>
        </p:nvGraphicFramePr>
        <p:xfrm>
          <a:off x="652525" y="2283866"/>
          <a:ext cx="3073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534866346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598943625"/>
                    </a:ext>
                  </a:extLst>
                </a:gridCol>
              </a:tblGrid>
              <a:tr h="41697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struct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generic_type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int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[2];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} ;</a:t>
                      </a:r>
                      <a:endParaRPr lang="en-CA" sz="1200" dirty="0">
                        <a:solidFill>
                          <a:schemeClr val="tx1"/>
                        </a:solidFill>
                      </a:endParaRPr>
                    </a:p>
                    <a:p>
                      <a:endParaRPr lang="en-CA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730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184101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262" y="7627"/>
            <a:ext cx="1759585" cy="709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0711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Introducing</a:t>
            </a:r>
            <a:r>
              <a:rPr sz="600" b="1" spc="-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Sockets  Creating endpoints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communication:</a:t>
            </a:r>
            <a:r>
              <a:rPr sz="600" b="1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socket()</a:t>
            </a:r>
            <a:endParaRPr sz="600">
              <a:latin typeface="Arial"/>
              <a:cs typeface="Arial"/>
            </a:endParaRPr>
          </a:p>
          <a:p>
            <a:pPr marL="110489" marR="5080" indent="663575" algn="r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Socket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Address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Structures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Initiating a connection on a</a:t>
            </a:r>
            <a:r>
              <a:rPr sz="600" b="1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socket:</a:t>
            </a:r>
            <a:r>
              <a:rPr sz="600" b="1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connect()  Binding a name to a socket:</a:t>
            </a:r>
            <a:r>
              <a:rPr sz="600" b="1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bind()</a:t>
            </a:r>
            <a:endParaRPr sz="600">
              <a:latin typeface="Arial"/>
              <a:cs typeface="Arial"/>
            </a:endParaRPr>
          </a:p>
          <a:p>
            <a:pPr marL="110489" marR="5080" indent="-2794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Listening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connections on a</a:t>
            </a:r>
            <a:r>
              <a:rPr sz="600" b="1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socket:</a:t>
            </a:r>
            <a:r>
              <a:rPr sz="600" b="1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listen()  Accepting a connection on a socket:</a:t>
            </a:r>
            <a:r>
              <a:rPr sz="600" b="1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accept()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734695"/>
          </a:xfrm>
          <a:custGeom>
            <a:avLst/>
            <a:gdLst/>
            <a:ahLst/>
            <a:cxnLst/>
            <a:rect l="l" t="t" r="r" b="b"/>
            <a:pathLst>
              <a:path w="2304415" h="734695">
                <a:moveTo>
                  <a:pt x="0" y="734529"/>
                </a:moveTo>
                <a:lnTo>
                  <a:pt x="2303995" y="734529"/>
                </a:lnTo>
                <a:lnTo>
                  <a:pt x="2303995" y="0"/>
                </a:lnTo>
                <a:lnTo>
                  <a:pt x="0" y="0"/>
                </a:lnTo>
                <a:lnTo>
                  <a:pt x="0" y="7345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204515"/>
            <a:ext cx="1259840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Internet socket address structure  Unix socket address structure  Generic Socket Address</a:t>
            </a:r>
            <a:r>
              <a:rPr sz="600" b="1" spc="-25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731990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731992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9373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194" y="1140587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993" y="1506384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35286" y="1493685"/>
            <a:ext cx="114299" cy="114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793" y="1544485"/>
            <a:ext cx="3837191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786" y="1191147"/>
            <a:ext cx="5079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786" y="1241947"/>
            <a:ext cx="50799" cy="2644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1229247"/>
            <a:ext cx="0" cy="296545"/>
          </a:xfrm>
          <a:custGeom>
            <a:avLst/>
            <a:gdLst/>
            <a:ahLst/>
            <a:cxnLst/>
            <a:rect l="l" t="t" r="r" b="b"/>
            <a:pathLst>
              <a:path h="296544">
                <a:moveTo>
                  <a:pt x="0" y="296187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121654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120384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786" y="11911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786" y="1172098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9194" y="1709115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35286" y="2416327"/>
            <a:ext cx="114299" cy="114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786" y="1759669"/>
            <a:ext cx="5079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786" y="1810469"/>
            <a:ext cx="50799" cy="61855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786" y="1797769"/>
            <a:ext cx="0" cy="650875"/>
          </a:xfrm>
          <a:custGeom>
            <a:avLst/>
            <a:gdLst/>
            <a:ahLst/>
            <a:cxnLst/>
            <a:rect l="l" t="t" r="r" b="b"/>
            <a:pathLst>
              <a:path h="650875">
                <a:moveTo>
                  <a:pt x="0" y="650307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8786" y="17850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98786" y="17723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98786" y="17596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98786" y="1740620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45948" y="735774"/>
            <a:ext cx="4004310" cy="451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Socket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Address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Sockets</a:t>
            </a:r>
            <a:endParaRPr spc="-5" dirty="0"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173654F9-A1C2-472D-A84B-36F94A4998E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22</a:t>
            </a:fld>
            <a:endParaRPr lang="en-CA"/>
          </a:p>
        </p:txBody>
      </p:sp>
      <p:graphicFrame>
        <p:nvGraphicFramePr>
          <p:cNvPr id="44" name="Table 44">
            <a:extLst>
              <a:ext uri="{FF2B5EF4-FFF2-40B4-BE49-F238E27FC236}">
                <a16:creationId xmlns:a16="http://schemas.microsoft.com/office/drawing/2014/main" id="{2606831C-DE3F-4B10-907A-708FD819F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894812"/>
              </p:ext>
            </p:extLst>
          </p:nvPr>
        </p:nvGraphicFramePr>
        <p:xfrm>
          <a:off x="624839" y="1057389"/>
          <a:ext cx="3073401" cy="1118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467">
                  <a:extLst>
                    <a:ext uri="{9D8B030D-6E8A-4147-A177-3AD203B41FA5}">
                      <a16:colId xmlns:a16="http://schemas.microsoft.com/office/drawing/2014/main" val="534866346"/>
                    </a:ext>
                  </a:extLst>
                </a:gridCol>
                <a:gridCol w="1024467">
                  <a:extLst>
                    <a:ext uri="{9D8B030D-6E8A-4147-A177-3AD203B41FA5}">
                      <a16:colId xmlns:a16="http://schemas.microsoft.com/office/drawing/2014/main" val="2598943625"/>
                    </a:ext>
                  </a:extLst>
                </a:gridCol>
                <a:gridCol w="1024467">
                  <a:extLst>
                    <a:ext uri="{9D8B030D-6E8A-4147-A177-3AD203B41FA5}">
                      <a16:colId xmlns:a16="http://schemas.microsoft.com/office/drawing/2014/main" val="209548304"/>
                    </a:ext>
                  </a:extLst>
                </a:gridCol>
              </a:tblGrid>
              <a:tr h="416972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struct type1 {</a:t>
                      </a:r>
                    </a:p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   int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   int k;</a:t>
                      </a:r>
                    </a:p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} ;</a:t>
                      </a:r>
                      <a:endParaRPr lang="en-CA" sz="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CA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type2 {</a:t>
                      </a:r>
                    </a:p>
                    <a:p>
                      <a:pPr marL="0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</a:t>
                      </a:r>
                      <a:r>
                        <a:rPr lang="en-US" sz="800" b="1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[2];</a:t>
                      </a:r>
                    </a:p>
                    <a:p>
                      <a:pPr marL="0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</a:t>
                      </a:r>
                      <a:r>
                        <a:rPr lang="en-US" sz="800" b="1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[6]</a:t>
                      </a:r>
                    </a:p>
                    <a:p>
                      <a:pPr marL="0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;</a:t>
                      </a:r>
                      <a:endParaRPr lang="en-CA" sz="8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CA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struct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generic_type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{</a:t>
                      </a:r>
                    </a:p>
                    <a:p>
                      <a:r>
                        <a:rPr lang="en-US" sz="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   int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[2];</a:t>
                      </a:r>
                    </a:p>
                    <a:p>
                      <a:r>
                        <a:rPr lang="en-US" sz="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} ;</a:t>
                      </a:r>
                      <a:endParaRPr lang="en-CA" sz="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730351"/>
                  </a:ext>
                </a:extLst>
              </a:tr>
              <a:tr h="416972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0216409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591BC15E-5DA5-4696-A088-0298C62EA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386871"/>
              </p:ext>
            </p:extLst>
          </p:nvPr>
        </p:nvGraphicFramePr>
        <p:xfrm>
          <a:off x="514780" y="1880424"/>
          <a:ext cx="3783890" cy="1154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1945">
                  <a:extLst>
                    <a:ext uri="{9D8B030D-6E8A-4147-A177-3AD203B41FA5}">
                      <a16:colId xmlns:a16="http://schemas.microsoft.com/office/drawing/2014/main" val="534866346"/>
                    </a:ext>
                  </a:extLst>
                </a:gridCol>
                <a:gridCol w="1891945">
                  <a:extLst>
                    <a:ext uri="{9D8B030D-6E8A-4147-A177-3AD203B41FA5}">
                      <a16:colId xmlns:a16="http://schemas.microsoft.com/office/drawing/2014/main" val="2598943625"/>
                    </a:ext>
                  </a:extLst>
                </a:gridCol>
              </a:tblGrid>
              <a:tr h="1154391"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8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 fun(struct </a:t>
                      </a:r>
                      <a:r>
                        <a:rPr lang="en-US" sz="800" b="1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generic_type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*p);</a:t>
                      </a:r>
                      <a:endParaRPr lang="en-CA" sz="8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type 1 tp1;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type 1 tp1;</a:t>
                      </a:r>
                      <a:endParaRPr lang="en-CA" sz="8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CA" sz="800" dirty="0"/>
                    </a:p>
                    <a:p>
                      <a:endParaRPr lang="en-CA" sz="800" dirty="0"/>
                    </a:p>
                    <a:p>
                      <a:pPr marL="0"/>
                      <a:r>
                        <a:rPr lang="en-CA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fun( (struct </a:t>
                      </a:r>
                      <a:r>
                        <a:rPr lang="en-CA" sz="800" b="1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generic_type</a:t>
                      </a:r>
                      <a:r>
                        <a:rPr lang="en-CA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*)   &amp;tp1);</a:t>
                      </a:r>
                    </a:p>
                    <a:p>
                      <a:pPr marL="0"/>
                      <a:r>
                        <a:rPr lang="en-CA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fun( (struct </a:t>
                      </a:r>
                      <a:r>
                        <a:rPr lang="en-CA" sz="800" b="1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generic_type</a:t>
                      </a:r>
                      <a:r>
                        <a:rPr lang="en-CA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*)   &amp;tp2);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730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573855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262" y="7627"/>
            <a:ext cx="1759585" cy="709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0711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Introducing</a:t>
            </a:r>
            <a:r>
              <a:rPr sz="600" b="1" spc="-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Sockets  Creating endpoints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communication:</a:t>
            </a:r>
            <a:r>
              <a:rPr sz="600" b="1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socket()</a:t>
            </a:r>
            <a:endParaRPr sz="600">
              <a:latin typeface="Arial"/>
              <a:cs typeface="Arial"/>
            </a:endParaRPr>
          </a:p>
          <a:p>
            <a:pPr marL="110489" marR="5080" indent="663575" algn="r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Socket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Address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Structures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Initiating a connection on a</a:t>
            </a:r>
            <a:r>
              <a:rPr sz="600" b="1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socket:</a:t>
            </a:r>
            <a:r>
              <a:rPr sz="600" b="1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connect()  Binding a name to a socket:</a:t>
            </a:r>
            <a:r>
              <a:rPr sz="600" b="1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bind()</a:t>
            </a:r>
            <a:endParaRPr sz="600">
              <a:latin typeface="Arial"/>
              <a:cs typeface="Arial"/>
            </a:endParaRPr>
          </a:p>
          <a:p>
            <a:pPr marL="110489" marR="5080" indent="-2794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Listening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connections on a</a:t>
            </a:r>
            <a:r>
              <a:rPr sz="600" b="1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socket:</a:t>
            </a:r>
            <a:r>
              <a:rPr sz="600" b="1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listen()  Accepting a connection on a socket:</a:t>
            </a:r>
            <a:r>
              <a:rPr sz="600" b="1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accept()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734695"/>
          </a:xfrm>
          <a:custGeom>
            <a:avLst/>
            <a:gdLst/>
            <a:ahLst/>
            <a:cxnLst/>
            <a:rect l="l" t="t" r="r" b="b"/>
            <a:pathLst>
              <a:path w="2304415" h="734695">
                <a:moveTo>
                  <a:pt x="0" y="734529"/>
                </a:moveTo>
                <a:lnTo>
                  <a:pt x="2303995" y="734529"/>
                </a:lnTo>
                <a:lnTo>
                  <a:pt x="2303995" y="0"/>
                </a:lnTo>
                <a:lnTo>
                  <a:pt x="0" y="0"/>
                </a:lnTo>
                <a:lnTo>
                  <a:pt x="0" y="7345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204515"/>
            <a:ext cx="1259840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Internet socket address structure 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Unix socket address structure  Generic Socket Address</a:t>
            </a:r>
            <a:r>
              <a:rPr sz="600" b="1" spc="-25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731990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731992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5948" y="735774"/>
            <a:ext cx="267906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Internet 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socket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address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979373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4629" y="1109816"/>
            <a:ext cx="2777490" cy="127000"/>
          </a:xfrm>
          <a:custGeom>
            <a:avLst/>
            <a:gdLst/>
            <a:ahLst/>
            <a:cxnLst/>
            <a:rect l="l" t="t" r="r" b="b"/>
            <a:pathLst>
              <a:path w="2777490" h="127000">
                <a:moveTo>
                  <a:pt x="35364" y="0"/>
                </a:moveTo>
                <a:lnTo>
                  <a:pt x="21632" y="2790"/>
                </a:lnTo>
                <a:lnTo>
                  <a:pt x="10388" y="10388"/>
                </a:lnTo>
                <a:lnTo>
                  <a:pt x="2790" y="21633"/>
                </a:lnTo>
                <a:lnTo>
                  <a:pt x="0" y="35364"/>
                </a:lnTo>
                <a:lnTo>
                  <a:pt x="0" y="126407"/>
                </a:lnTo>
                <a:lnTo>
                  <a:pt x="2777354" y="126407"/>
                </a:lnTo>
                <a:lnTo>
                  <a:pt x="2777354" y="35364"/>
                </a:lnTo>
                <a:lnTo>
                  <a:pt x="2755720" y="2790"/>
                </a:lnTo>
                <a:lnTo>
                  <a:pt x="3536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4629" y="1227411"/>
            <a:ext cx="2777354" cy="352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9994" y="1469383"/>
            <a:ext cx="70728" cy="707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57778" y="1460543"/>
            <a:ext cx="79569" cy="795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5358" y="1495907"/>
            <a:ext cx="2671261" cy="442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01984" y="1140612"/>
            <a:ext cx="35364" cy="707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01984" y="1175977"/>
            <a:ext cx="35364" cy="2934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4629" y="1258245"/>
            <a:ext cx="2777490" cy="247015"/>
          </a:xfrm>
          <a:custGeom>
            <a:avLst/>
            <a:gdLst/>
            <a:ahLst/>
            <a:cxnLst/>
            <a:rect l="l" t="t" r="r" b="b"/>
            <a:pathLst>
              <a:path w="2777490" h="247015">
                <a:moveTo>
                  <a:pt x="2777354" y="0"/>
                </a:moveTo>
                <a:lnTo>
                  <a:pt x="0" y="0"/>
                </a:lnTo>
                <a:lnTo>
                  <a:pt x="0" y="211138"/>
                </a:lnTo>
                <a:lnTo>
                  <a:pt x="2790" y="224869"/>
                </a:lnTo>
                <a:lnTo>
                  <a:pt x="10388" y="236114"/>
                </a:lnTo>
                <a:lnTo>
                  <a:pt x="21633" y="243712"/>
                </a:lnTo>
                <a:lnTo>
                  <a:pt x="35364" y="246502"/>
                </a:lnTo>
                <a:lnTo>
                  <a:pt x="2741989" y="246502"/>
                </a:lnTo>
                <a:lnTo>
                  <a:pt x="2755721" y="243712"/>
                </a:lnTo>
                <a:lnTo>
                  <a:pt x="2766965" y="236114"/>
                </a:lnTo>
                <a:lnTo>
                  <a:pt x="2774563" y="224869"/>
                </a:lnTo>
                <a:lnTo>
                  <a:pt x="2777354" y="211138"/>
                </a:lnTo>
                <a:lnTo>
                  <a:pt x="2777354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01984" y="1167136"/>
            <a:ext cx="0" cy="315595"/>
          </a:xfrm>
          <a:custGeom>
            <a:avLst/>
            <a:gdLst/>
            <a:ahLst/>
            <a:cxnLst/>
            <a:rect l="l" t="t" r="r" b="b"/>
            <a:pathLst>
              <a:path h="315594">
                <a:moveTo>
                  <a:pt x="0" y="315509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01984" y="1158294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8841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01984" y="1149454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8841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01984" y="1140613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884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01984" y="1127351"/>
            <a:ext cx="0" cy="13335"/>
          </a:xfrm>
          <a:custGeom>
            <a:avLst/>
            <a:gdLst/>
            <a:ahLst/>
            <a:cxnLst/>
            <a:rect l="l" t="t" r="r" b="b"/>
            <a:pathLst>
              <a:path h="13334">
                <a:moveTo>
                  <a:pt x="0" y="13261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00342" y="1344556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936" y="0"/>
                </a:lnTo>
              </a:path>
            </a:pathLst>
          </a:custGeom>
          <a:ln w="3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47294" y="1110138"/>
            <a:ext cx="2108835" cy="1383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b="1" dirty="0">
                <a:solidFill>
                  <a:srgbClr val="FFFFFF"/>
                </a:solidFill>
                <a:latin typeface="Arial"/>
                <a:cs typeface="Arial"/>
              </a:rPr>
              <a:t>Internet socket address</a:t>
            </a:r>
            <a:r>
              <a:rPr sz="7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endParaRPr sz="7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750" spc="5" dirty="0">
                <a:latin typeface="Arial"/>
                <a:cs typeface="Arial"/>
              </a:rPr>
              <a:t>The structure </a:t>
            </a:r>
            <a:r>
              <a:rPr sz="750" dirty="0">
                <a:latin typeface="Arial"/>
                <a:cs typeface="Arial"/>
              </a:rPr>
              <a:t>is called </a:t>
            </a:r>
            <a:r>
              <a:rPr sz="750" spc="5" dirty="0" err="1">
                <a:highlight>
                  <a:srgbClr val="FFFF00"/>
                </a:highlight>
                <a:latin typeface="Courier New"/>
                <a:cs typeface="Courier New"/>
              </a:rPr>
              <a:t>sockaddr</a:t>
            </a:r>
            <a:r>
              <a:rPr lang="en-US" sz="750" b="1" spc="5" dirty="0" err="1">
                <a:highlight>
                  <a:srgbClr val="FFFF00"/>
                </a:highlight>
                <a:latin typeface="Courier New"/>
                <a:cs typeface="Courier New"/>
              </a:rPr>
              <a:t>_</a:t>
            </a:r>
            <a:r>
              <a:rPr sz="750" dirty="0" err="1">
                <a:highlight>
                  <a:srgbClr val="FFFF00"/>
                </a:highlight>
                <a:latin typeface="Courier New"/>
                <a:cs typeface="Courier New"/>
              </a:rPr>
              <a:t>in</a:t>
            </a:r>
            <a:r>
              <a:rPr sz="750" dirty="0">
                <a:latin typeface="Arial"/>
                <a:cs typeface="Arial"/>
              </a:rPr>
              <a:t>, defined in</a:t>
            </a: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750" spc="5" dirty="0">
                <a:latin typeface="Courier New"/>
                <a:cs typeface="Courier New"/>
              </a:rPr>
              <a:t>&lt;netinet/</a:t>
            </a:r>
            <a:r>
              <a:rPr sz="750" spc="5" dirty="0" err="1">
                <a:latin typeface="Courier New"/>
                <a:cs typeface="Courier New"/>
              </a:rPr>
              <a:t>in.h</a:t>
            </a:r>
            <a:r>
              <a:rPr sz="750" spc="5" dirty="0">
                <a:latin typeface="Courier New"/>
                <a:cs typeface="Courier New"/>
              </a:rPr>
              <a:t>&gt;</a:t>
            </a:r>
            <a:r>
              <a:rPr lang="en-US" sz="750" spc="5" dirty="0">
                <a:latin typeface="Courier New"/>
                <a:cs typeface="Courier New"/>
              </a:rPr>
              <a:t> ?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750" spc="5" dirty="0">
                <a:latin typeface="Arial"/>
                <a:cs typeface="Arial"/>
              </a:rPr>
              <a:t>Here </a:t>
            </a:r>
            <a:r>
              <a:rPr sz="750" dirty="0">
                <a:latin typeface="Arial"/>
                <a:cs typeface="Arial"/>
              </a:rPr>
              <a:t>is </a:t>
            </a:r>
            <a:r>
              <a:rPr sz="750" spc="5" dirty="0">
                <a:latin typeface="Arial"/>
                <a:cs typeface="Arial"/>
              </a:rPr>
              <a:t>a </a:t>
            </a:r>
            <a:r>
              <a:rPr sz="750" dirty="0">
                <a:latin typeface="Arial"/>
                <a:cs typeface="Arial"/>
              </a:rPr>
              <a:t>version </a:t>
            </a:r>
            <a:r>
              <a:rPr sz="750" spc="-5" dirty="0">
                <a:latin typeface="Arial"/>
                <a:cs typeface="Arial"/>
              </a:rPr>
              <a:t>for</a:t>
            </a:r>
            <a:r>
              <a:rPr sz="750" spc="-7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IPv4</a:t>
            </a:r>
            <a:r>
              <a:rPr sz="750" dirty="0">
                <a:latin typeface="Arial"/>
                <a:cs typeface="Arial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750" spc="5" dirty="0">
                <a:latin typeface="Courier New"/>
                <a:cs typeface="Courier New"/>
              </a:rPr>
              <a:t>typedef uint32_t</a:t>
            </a:r>
            <a:r>
              <a:rPr sz="750" spc="-85" dirty="0"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in_addr_t;</a:t>
            </a:r>
            <a:endParaRPr sz="750" dirty="0">
              <a:latin typeface="Courier New"/>
              <a:cs typeface="Courier New"/>
            </a:endParaRPr>
          </a:p>
          <a:p>
            <a:pPr marL="12700" marR="5080">
              <a:lnSpc>
                <a:spcPct val="104800"/>
              </a:lnSpc>
            </a:pPr>
            <a:r>
              <a:rPr sz="750" spc="5" dirty="0">
                <a:latin typeface="Courier New"/>
                <a:cs typeface="Courier New"/>
              </a:rPr>
              <a:t>typedef unsigned short sa_family_t;  struct in_addr</a:t>
            </a:r>
            <a:r>
              <a:rPr sz="750" spc="-90" dirty="0"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{</a:t>
            </a:r>
            <a:endParaRPr sz="750" dirty="0">
              <a:latin typeface="Courier New"/>
              <a:cs typeface="Courier New"/>
            </a:endParaRPr>
          </a:p>
          <a:p>
            <a:pPr marL="128270">
              <a:lnSpc>
                <a:spcPct val="100000"/>
              </a:lnSpc>
              <a:spcBef>
                <a:spcPts val="40"/>
              </a:spcBef>
              <a:tabLst>
                <a:tab pos="880110" algn="l"/>
              </a:tabLst>
            </a:pPr>
            <a:r>
              <a:rPr lang="en-US" sz="750" spc="5" dirty="0">
                <a:latin typeface="Courier New"/>
                <a:cs typeface="Courier New"/>
              </a:rPr>
              <a:t>unit32</a:t>
            </a:r>
            <a:r>
              <a:rPr sz="750" spc="5" dirty="0">
                <a:latin typeface="Courier New"/>
                <a:cs typeface="Courier New"/>
              </a:rPr>
              <a:t>_t	s_addr;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750" spc="5" dirty="0">
                <a:latin typeface="Courier New"/>
                <a:cs typeface="Courier New"/>
              </a:rPr>
              <a:t>};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750" spc="5" dirty="0">
                <a:highlight>
                  <a:srgbClr val="FFFF00"/>
                </a:highlight>
                <a:latin typeface="Courier New"/>
                <a:cs typeface="Courier New"/>
              </a:rPr>
              <a:t>struct sockaddr_in</a:t>
            </a:r>
            <a:r>
              <a:rPr sz="750" spc="-85" dirty="0"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sz="750" spc="5" dirty="0">
                <a:highlight>
                  <a:srgbClr val="FFFF00"/>
                </a:highlight>
                <a:latin typeface="Courier New"/>
                <a:cs typeface="Courier New"/>
              </a:rPr>
              <a:t>{</a:t>
            </a:r>
            <a:endParaRPr sz="750" dirty="0">
              <a:highlight>
                <a:srgbClr val="FFFF00"/>
              </a:highlight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3033" y="2476862"/>
            <a:ext cx="835660" cy="484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800"/>
              </a:lnSpc>
            </a:pPr>
            <a:r>
              <a:rPr sz="750" spc="5" dirty="0">
                <a:latin typeface="Courier New"/>
                <a:cs typeface="Courier New"/>
              </a:rPr>
              <a:t> sa_family_t  in_port_t  struct</a:t>
            </a:r>
            <a:r>
              <a:rPr sz="750" spc="-90" dirty="0"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in_addr  char</a:t>
            </a:r>
            <a:endParaRPr sz="750" dirty="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88930" y="2476862"/>
            <a:ext cx="1935480" cy="484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800"/>
              </a:lnSpc>
            </a:pPr>
            <a:r>
              <a:rPr sz="750" spc="5" dirty="0" err="1">
                <a:latin typeface="Courier New"/>
                <a:cs typeface="Courier New"/>
              </a:rPr>
              <a:t>sin_family</a:t>
            </a:r>
            <a:r>
              <a:rPr sz="750" spc="5" dirty="0">
                <a:latin typeface="Courier New"/>
                <a:cs typeface="Courier New"/>
              </a:rPr>
              <a:t>; //</a:t>
            </a:r>
            <a:r>
              <a:rPr sz="750" spc="-85" dirty="0"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AF_INET</a:t>
            </a:r>
            <a:endParaRPr sz="750" dirty="0">
              <a:latin typeface="Courier New"/>
              <a:cs typeface="Courier New"/>
            </a:endParaRPr>
          </a:p>
          <a:p>
            <a:pPr marL="12700" marR="62865">
              <a:lnSpc>
                <a:spcPct val="104800"/>
              </a:lnSpc>
            </a:pPr>
            <a:r>
              <a:rPr sz="750" spc="5" dirty="0">
                <a:latin typeface="Courier New"/>
                <a:cs typeface="Courier New"/>
              </a:rPr>
              <a:t>sin_port; // 16-bit port number  sin_addr; // 32-bit IPv4</a:t>
            </a:r>
            <a:r>
              <a:rPr sz="750" spc="-80" dirty="0"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address  sin_zero[8]; //</a:t>
            </a:r>
            <a:r>
              <a:rPr sz="750" spc="-85" dirty="0">
                <a:latin typeface="Courier New"/>
                <a:cs typeface="Courier New"/>
              </a:rPr>
              <a:t> </a:t>
            </a:r>
            <a:r>
              <a:rPr sz="750" spc="5" dirty="0">
                <a:latin typeface="Courier New"/>
                <a:cs typeface="Courier New"/>
              </a:rPr>
              <a:t>unused</a:t>
            </a:r>
            <a:endParaRPr sz="750" dirty="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7294" y="3081298"/>
            <a:ext cx="141605" cy="130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5" dirty="0">
                <a:latin typeface="Courier New"/>
                <a:cs typeface="Courier New"/>
              </a:rPr>
              <a:t>};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Sockets</a:t>
            </a:r>
            <a:endParaRPr spc="-5"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4297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71BA4748-3086-4A7D-882F-5D6B2F43B0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23</a:t>
            </a:fld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ECC7037-E751-42C1-83C0-DF50BA6378D3}"/>
              </a:ext>
            </a:extLst>
          </p:cNvPr>
          <p:cNvSpPr/>
          <p:nvPr/>
        </p:nvSpPr>
        <p:spPr>
          <a:xfrm>
            <a:off x="2604718" y="1594454"/>
            <a:ext cx="2108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600" dirty="0">
                <a:hlinkClick r:id="rId10"/>
              </a:rPr>
              <a:t>http://man7.org/linux/man-pages/man7/ip.7.html</a:t>
            </a:r>
            <a:endParaRPr lang="en-CA" sz="600" dirty="0"/>
          </a:p>
          <a:p>
            <a:endParaRPr lang="en-CA" sz="600" dirty="0"/>
          </a:p>
          <a:p>
            <a:r>
              <a:rPr lang="en-CA" sz="600" dirty="0"/>
              <a:t>man 7 </a:t>
            </a:r>
            <a:r>
              <a:rPr lang="en-CA" sz="600" dirty="0" err="1"/>
              <a:t>ip</a:t>
            </a:r>
            <a:endParaRPr lang="en-CA" sz="600" dirty="0"/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262" y="7627"/>
            <a:ext cx="1759585" cy="709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0711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Introducing</a:t>
            </a:r>
            <a:r>
              <a:rPr sz="600" b="1" spc="-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Sockets  Creating endpoints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communication:</a:t>
            </a:r>
            <a:r>
              <a:rPr sz="600" b="1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socket()</a:t>
            </a:r>
            <a:endParaRPr sz="600">
              <a:latin typeface="Arial"/>
              <a:cs typeface="Arial"/>
            </a:endParaRPr>
          </a:p>
          <a:p>
            <a:pPr marL="110489" marR="5080" indent="663575" algn="r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Socket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Address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Structures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Initiating a connection on a</a:t>
            </a:r>
            <a:r>
              <a:rPr sz="600" b="1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socket:</a:t>
            </a:r>
            <a:r>
              <a:rPr sz="600" b="1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connect()  Binding a name to a socket:</a:t>
            </a:r>
            <a:r>
              <a:rPr sz="600" b="1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bind()</a:t>
            </a:r>
            <a:endParaRPr sz="600">
              <a:latin typeface="Arial"/>
              <a:cs typeface="Arial"/>
            </a:endParaRPr>
          </a:p>
          <a:p>
            <a:pPr marL="110489" marR="5080" indent="-2794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Listening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connections on a</a:t>
            </a:r>
            <a:r>
              <a:rPr sz="600" b="1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socket:</a:t>
            </a:r>
            <a:r>
              <a:rPr sz="600" b="1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listen()  Accepting a connection on a socket:</a:t>
            </a:r>
            <a:r>
              <a:rPr sz="600" b="1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accept()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734695"/>
          </a:xfrm>
          <a:custGeom>
            <a:avLst/>
            <a:gdLst/>
            <a:ahLst/>
            <a:cxnLst/>
            <a:rect l="l" t="t" r="r" b="b"/>
            <a:pathLst>
              <a:path w="2304415" h="734695">
                <a:moveTo>
                  <a:pt x="0" y="734529"/>
                </a:moveTo>
                <a:lnTo>
                  <a:pt x="2303995" y="734529"/>
                </a:lnTo>
                <a:lnTo>
                  <a:pt x="2303995" y="0"/>
                </a:lnTo>
                <a:lnTo>
                  <a:pt x="0" y="0"/>
                </a:lnTo>
                <a:lnTo>
                  <a:pt x="0" y="7345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204515"/>
            <a:ext cx="1259840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Internet socket address structure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Unix socket address structure 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Generic Socket Address</a:t>
            </a:r>
            <a:r>
              <a:rPr sz="600" b="1" spc="-25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731990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731992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9373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29014" y="1208862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5948" y="735774"/>
            <a:ext cx="4051300" cy="979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Unix 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socket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address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endParaRPr sz="1400" dirty="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965"/>
              </a:spcBef>
            </a:pPr>
            <a:r>
              <a:rPr sz="1050" spc="-5" dirty="0">
                <a:latin typeface="Arial"/>
                <a:cs typeface="Arial"/>
              </a:rPr>
              <a:t>The structure is called </a:t>
            </a:r>
            <a:r>
              <a:rPr sz="1050" spc="-10" dirty="0" err="1">
                <a:latin typeface="Courier New"/>
                <a:cs typeface="Courier New"/>
              </a:rPr>
              <a:t>sockaddr</a:t>
            </a:r>
            <a:r>
              <a:rPr lang="en-US" sz="1050" spc="-10" dirty="0" err="1">
                <a:latin typeface="Courier New"/>
                <a:cs typeface="Courier New"/>
              </a:rPr>
              <a:t>_</a:t>
            </a:r>
            <a:r>
              <a:rPr sz="1050" spc="-5" dirty="0" err="1">
                <a:latin typeface="Courier New"/>
                <a:cs typeface="Courier New"/>
              </a:rPr>
              <a:t>un</a:t>
            </a:r>
            <a:r>
              <a:rPr sz="1050" spc="-5" dirty="0">
                <a:latin typeface="Arial"/>
                <a:cs typeface="Arial"/>
              </a:rPr>
              <a:t>, defined in</a:t>
            </a:r>
            <a:r>
              <a:rPr sz="1050" spc="-100" dirty="0">
                <a:latin typeface="Arial"/>
                <a:cs typeface="Arial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&lt;sys/un.h&gt;</a:t>
            </a:r>
            <a:endParaRPr sz="1050" dirty="0">
              <a:latin typeface="Courier New"/>
              <a:cs typeface="Courier New"/>
            </a:endParaRPr>
          </a:p>
          <a:p>
            <a:pPr marL="213995">
              <a:lnSpc>
                <a:spcPct val="100000"/>
              </a:lnSpc>
              <a:spcBef>
                <a:spcPts val="35"/>
              </a:spcBef>
            </a:pPr>
            <a:r>
              <a:rPr sz="1050" spc="-5" dirty="0">
                <a:latin typeface="Arial"/>
                <a:cs typeface="Arial"/>
              </a:rPr>
              <a:t>Here is a </a:t>
            </a:r>
            <a:r>
              <a:rPr sz="1050" spc="-10" dirty="0">
                <a:latin typeface="Arial"/>
                <a:cs typeface="Arial"/>
              </a:rPr>
              <a:t>version </a:t>
            </a:r>
            <a:r>
              <a:rPr sz="1050" spc="-5" dirty="0">
                <a:latin typeface="Arial"/>
                <a:cs typeface="Arial"/>
              </a:rPr>
              <a:t>from</a:t>
            </a:r>
            <a:r>
              <a:rPr sz="1050" dirty="0">
                <a:latin typeface="Arial"/>
                <a:cs typeface="Arial"/>
              </a:rPr>
              <a:t> </a:t>
            </a:r>
            <a:r>
              <a:rPr sz="1050" b="1" spc="-5" dirty="0">
                <a:latin typeface="Arial"/>
                <a:cs typeface="Arial"/>
              </a:rPr>
              <a:t>Solaris</a:t>
            </a:r>
            <a:r>
              <a:rPr sz="1050" spc="-5" dirty="0">
                <a:latin typeface="Arial"/>
                <a:cs typeface="Arial"/>
              </a:rPr>
              <a:t>:</a:t>
            </a:r>
            <a:endParaRPr sz="1050" dirty="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930"/>
              </a:spcBef>
              <a:tabLst>
                <a:tab pos="878840" algn="l"/>
              </a:tabLst>
            </a:pPr>
            <a:r>
              <a:rPr sz="1050" spc="-10" dirty="0">
                <a:latin typeface="Courier New"/>
                <a:cs typeface="Courier New"/>
              </a:rPr>
              <a:t>struct	sockaddr_un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{</a:t>
            </a:r>
            <a:endParaRPr sz="105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9805" y="1697428"/>
            <a:ext cx="2186940" cy="332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  <a:tabLst>
                <a:tab pos="1009650" algn="l"/>
              </a:tabLst>
            </a:pPr>
            <a:r>
              <a:rPr sz="1050" spc="-10" dirty="0">
                <a:latin typeface="Courier New"/>
                <a:cs typeface="Courier New"/>
              </a:rPr>
              <a:t>sa_family_t sun_family;  char</a:t>
            </a:r>
            <a:r>
              <a:rPr lang="en-CA" sz="1050" spc="-10" dirty="0">
                <a:latin typeface="Courier New"/>
                <a:cs typeface="Courier New"/>
              </a:rPr>
              <a:t>        </a:t>
            </a:r>
            <a:r>
              <a:rPr sz="1050" spc="-10" dirty="0" err="1">
                <a:latin typeface="Courier New"/>
                <a:cs typeface="Courier New"/>
              </a:rPr>
              <a:t>sun_path</a:t>
            </a:r>
            <a:r>
              <a:rPr sz="1050" spc="-10" dirty="0">
                <a:latin typeface="Courier New"/>
                <a:cs typeface="Courier New"/>
              </a:rPr>
              <a:t>[108];</a:t>
            </a:r>
            <a:endParaRPr sz="105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90476" y="1701787"/>
            <a:ext cx="1355725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10" dirty="0">
                <a:latin typeface="Courier New"/>
                <a:cs typeface="Courier New"/>
              </a:rPr>
              <a:t>//</a:t>
            </a:r>
            <a:r>
              <a:rPr sz="1050" spc="-4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AF_UNIX</a:t>
            </a:r>
            <a:endParaRPr sz="1050">
              <a:latin typeface="Courier New"/>
              <a:cs typeface="Courier New"/>
            </a:endParaRPr>
          </a:p>
          <a:p>
            <a:pPr marL="344805">
              <a:lnSpc>
                <a:spcPct val="100000"/>
              </a:lnSpc>
              <a:spcBef>
                <a:spcPts val="35"/>
              </a:spcBef>
            </a:pPr>
            <a:r>
              <a:rPr sz="1050" spc="-10" dirty="0">
                <a:latin typeface="Courier New"/>
                <a:cs typeface="Courier New"/>
              </a:rPr>
              <a:t>// path</a:t>
            </a:r>
            <a:r>
              <a:rPr sz="1050" spc="-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name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294" y="2045932"/>
            <a:ext cx="191770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10" dirty="0">
                <a:latin typeface="Courier New"/>
                <a:cs typeface="Courier New"/>
              </a:rPr>
              <a:t>};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Sockets</a:t>
            </a:r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6583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49A0F10E-056A-4944-99CD-1CF816E418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24</a:t>
            </a:fld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5683C3-104D-4ADC-9D8E-920543051701}"/>
              </a:ext>
            </a:extLst>
          </p:cNvPr>
          <p:cNvSpPr txBox="1"/>
          <p:nvPr/>
        </p:nvSpPr>
        <p:spPr>
          <a:xfrm>
            <a:off x="449262" y="2644775"/>
            <a:ext cx="320987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man 7 </a:t>
            </a:r>
            <a:r>
              <a:rPr lang="en-US" sz="1200" dirty="0" err="1"/>
              <a:t>unix</a:t>
            </a:r>
            <a:endParaRPr lang="en-US" sz="1200" dirty="0"/>
          </a:p>
          <a:p>
            <a:r>
              <a:rPr lang="en-CA" sz="1050" dirty="0">
                <a:hlinkClick r:id="rId4"/>
              </a:rPr>
              <a:t>https://linux.die.net/man/7/unix</a:t>
            </a:r>
            <a:endParaRPr lang="en-CA" sz="1050" dirty="0"/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262" y="7627"/>
            <a:ext cx="1759585" cy="709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0711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Introducing</a:t>
            </a:r>
            <a:r>
              <a:rPr sz="600" b="1" spc="-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Sockets  Creating endpoints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communication:</a:t>
            </a:r>
            <a:r>
              <a:rPr sz="600" b="1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socket()</a:t>
            </a:r>
            <a:endParaRPr sz="600">
              <a:latin typeface="Arial"/>
              <a:cs typeface="Arial"/>
            </a:endParaRPr>
          </a:p>
          <a:p>
            <a:pPr marL="110489" marR="5080" indent="663575" algn="r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Socket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Address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Structures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Initiating a connection on a</a:t>
            </a:r>
            <a:r>
              <a:rPr sz="600" b="1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socket:</a:t>
            </a:r>
            <a:r>
              <a:rPr sz="600" b="1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connect()  Binding a name to a socket:</a:t>
            </a:r>
            <a:r>
              <a:rPr sz="600" b="1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bind()</a:t>
            </a:r>
            <a:endParaRPr sz="600">
              <a:latin typeface="Arial"/>
              <a:cs typeface="Arial"/>
            </a:endParaRPr>
          </a:p>
          <a:p>
            <a:pPr marL="110489" marR="5080" indent="-2794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Listening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connections on a</a:t>
            </a:r>
            <a:r>
              <a:rPr sz="600" b="1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socket:</a:t>
            </a:r>
            <a:r>
              <a:rPr sz="600" b="1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listen()  Accepting a connection on a socket:</a:t>
            </a:r>
            <a:r>
              <a:rPr sz="600" b="1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accept()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734695"/>
          </a:xfrm>
          <a:custGeom>
            <a:avLst/>
            <a:gdLst/>
            <a:ahLst/>
            <a:cxnLst/>
            <a:rect l="l" t="t" r="r" b="b"/>
            <a:pathLst>
              <a:path w="2304415" h="734695">
                <a:moveTo>
                  <a:pt x="0" y="734529"/>
                </a:moveTo>
                <a:lnTo>
                  <a:pt x="2303995" y="734529"/>
                </a:lnTo>
                <a:lnTo>
                  <a:pt x="2303995" y="0"/>
                </a:lnTo>
                <a:lnTo>
                  <a:pt x="0" y="0"/>
                </a:lnTo>
                <a:lnTo>
                  <a:pt x="0" y="7345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204515"/>
            <a:ext cx="1259840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Internet socket address structure  Unix socket address structure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Generic Socket Address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731990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731992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5948" y="735774"/>
            <a:ext cx="277812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Generic 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Socket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Address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979373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734" y="1117581"/>
            <a:ext cx="3083560" cy="64135"/>
          </a:xfrm>
          <a:custGeom>
            <a:avLst/>
            <a:gdLst/>
            <a:ahLst/>
            <a:cxnLst/>
            <a:rect l="l" t="t" r="r" b="b"/>
            <a:pathLst>
              <a:path w="3083560" h="64134">
                <a:moveTo>
                  <a:pt x="39259" y="0"/>
                </a:moveTo>
                <a:lnTo>
                  <a:pt x="24015" y="3098"/>
                </a:lnTo>
                <a:lnTo>
                  <a:pt x="11532" y="11532"/>
                </a:lnTo>
                <a:lnTo>
                  <a:pt x="3097" y="24016"/>
                </a:lnTo>
                <a:lnTo>
                  <a:pt x="0" y="39259"/>
                </a:lnTo>
                <a:lnTo>
                  <a:pt x="0" y="63668"/>
                </a:lnTo>
                <a:lnTo>
                  <a:pt x="3083276" y="63668"/>
                </a:lnTo>
                <a:lnTo>
                  <a:pt x="3083276" y="39259"/>
                </a:lnTo>
                <a:lnTo>
                  <a:pt x="3059259" y="3097"/>
                </a:lnTo>
                <a:lnTo>
                  <a:pt x="39259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9994" y="1932702"/>
            <a:ext cx="78519" cy="78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54936" y="1922887"/>
            <a:ext cx="88333" cy="883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9253" y="1962147"/>
            <a:ext cx="2965497" cy="490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04010" y="1156657"/>
            <a:ext cx="39259" cy="785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04010" y="1195917"/>
            <a:ext cx="39259" cy="73678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0734" y="1151915"/>
            <a:ext cx="3083560" cy="820419"/>
          </a:xfrm>
          <a:custGeom>
            <a:avLst/>
            <a:gdLst/>
            <a:ahLst/>
            <a:cxnLst/>
            <a:rect l="l" t="t" r="r" b="b"/>
            <a:pathLst>
              <a:path w="3083560" h="820419">
                <a:moveTo>
                  <a:pt x="3083276" y="0"/>
                </a:moveTo>
                <a:lnTo>
                  <a:pt x="0" y="0"/>
                </a:lnTo>
                <a:lnTo>
                  <a:pt x="0" y="780787"/>
                </a:lnTo>
                <a:lnTo>
                  <a:pt x="3097" y="796031"/>
                </a:lnTo>
                <a:lnTo>
                  <a:pt x="11532" y="808514"/>
                </a:lnTo>
                <a:lnTo>
                  <a:pt x="24015" y="816949"/>
                </a:lnTo>
                <a:lnTo>
                  <a:pt x="39259" y="820047"/>
                </a:lnTo>
                <a:lnTo>
                  <a:pt x="3044016" y="820047"/>
                </a:lnTo>
                <a:lnTo>
                  <a:pt x="3059260" y="816949"/>
                </a:lnTo>
                <a:lnTo>
                  <a:pt x="3071743" y="808514"/>
                </a:lnTo>
                <a:lnTo>
                  <a:pt x="3080178" y="796031"/>
                </a:lnTo>
                <a:lnTo>
                  <a:pt x="3083276" y="780787"/>
                </a:lnTo>
                <a:lnTo>
                  <a:pt x="3083276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04010" y="1186102"/>
            <a:ext cx="0" cy="761365"/>
          </a:xfrm>
          <a:custGeom>
            <a:avLst/>
            <a:gdLst/>
            <a:ahLst/>
            <a:cxnLst/>
            <a:rect l="l" t="t" r="r" b="b"/>
            <a:pathLst>
              <a:path h="761364">
                <a:moveTo>
                  <a:pt x="0" y="761322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04010" y="1176287"/>
            <a:ext cx="0" cy="10160"/>
          </a:xfrm>
          <a:custGeom>
            <a:avLst/>
            <a:gdLst/>
            <a:ahLst/>
            <a:cxnLst/>
            <a:rect l="l" t="t" r="r" b="b"/>
            <a:pathLst>
              <a:path h="10159">
                <a:moveTo>
                  <a:pt x="0" y="9814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04010" y="1166472"/>
            <a:ext cx="0" cy="10160"/>
          </a:xfrm>
          <a:custGeom>
            <a:avLst/>
            <a:gdLst/>
            <a:ahLst/>
            <a:cxnLst/>
            <a:rect l="l" t="t" r="r" b="b"/>
            <a:pathLst>
              <a:path h="10159">
                <a:moveTo>
                  <a:pt x="0" y="9814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04010" y="1156657"/>
            <a:ext cx="0" cy="10160"/>
          </a:xfrm>
          <a:custGeom>
            <a:avLst/>
            <a:gdLst/>
            <a:ahLst/>
            <a:cxnLst/>
            <a:rect l="l" t="t" r="r" b="b"/>
            <a:pathLst>
              <a:path h="10159">
                <a:moveTo>
                  <a:pt x="0" y="9814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04010" y="1141935"/>
            <a:ext cx="0" cy="15240"/>
          </a:xfrm>
          <a:custGeom>
            <a:avLst/>
            <a:gdLst/>
            <a:ahLst/>
            <a:cxnLst/>
            <a:rect l="l" t="t" r="r" b="b"/>
            <a:pathLst>
              <a:path h="15240">
                <a:moveTo>
                  <a:pt x="0" y="14722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1245" y="1189063"/>
            <a:ext cx="59360" cy="593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1245" y="1455029"/>
            <a:ext cx="59360" cy="593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47294" y="1138930"/>
            <a:ext cx="2937510" cy="153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95" marR="5080">
              <a:lnSpc>
                <a:spcPct val="102699"/>
              </a:lnSpc>
            </a:pPr>
            <a:r>
              <a:rPr sz="850" i="1" spc="-15" dirty="0">
                <a:latin typeface="Arial"/>
                <a:cs typeface="Arial"/>
              </a:rPr>
              <a:t>Socket </a:t>
            </a:r>
            <a:r>
              <a:rPr sz="850" i="1" spc="-5" dirty="0">
                <a:latin typeface="Arial"/>
                <a:cs typeface="Arial"/>
              </a:rPr>
              <a:t>address structures </a:t>
            </a:r>
            <a:r>
              <a:rPr sz="850" spc="-5" dirty="0">
                <a:latin typeface="Arial"/>
                <a:cs typeface="Arial"/>
              </a:rPr>
              <a:t>are </a:t>
            </a:r>
            <a:r>
              <a:rPr sz="850" spc="-15" dirty="0">
                <a:latin typeface="Arial"/>
                <a:cs typeface="Arial"/>
              </a:rPr>
              <a:t>always </a:t>
            </a:r>
            <a:r>
              <a:rPr sz="850" spc="-5" dirty="0">
                <a:latin typeface="Arial"/>
                <a:cs typeface="Arial"/>
              </a:rPr>
              <a:t>passed </a:t>
            </a:r>
            <a:r>
              <a:rPr sz="850" spc="-15" dirty="0">
                <a:latin typeface="Arial"/>
                <a:cs typeface="Arial"/>
              </a:rPr>
              <a:t>by </a:t>
            </a:r>
            <a:r>
              <a:rPr sz="850" spc="-5" dirty="0">
                <a:latin typeface="Arial"/>
                <a:cs typeface="Arial"/>
              </a:rPr>
              <a:t>address  when passed as a</a:t>
            </a:r>
            <a:r>
              <a:rPr sz="850" spc="-80" dirty="0">
                <a:latin typeface="Arial"/>
                <a:cs typeface="Arial"/>
              </a:rPr>
              <a:t> </a:t>
            </a:r>
            <a:r>
              <a:rPr sz="850" spc="-10" dirty="0">
                <a:latin typeface="Arial"/>
                <a:cs typeface="Arial"/>
              </a:rPr>
              <a:t>parameter.</a:t>
            </a:r>
            <a:endParaRPr sz="850" dirty="0">
              <a:latin typeface="Arial"/>
              <a:cs typeface="Arial"/>
            </a:endParaRPr>
          </a:p>
          <a:p>
            <a:pPr marL="226695" marR="53340">
              <a:lnSpc>
                <a:spcPct val="102699"/>
              </a:lnSpc>
            </a:pPr>
            <a:r>
              <a:rPr sz="850" spc="-5" dirty="0">
                <a:latin typeface="Arial"/>
                <a:cs typeface="Arial"/>
              </a:rPr>
              <a:t>Because there are </a:t>
            </a:r>
            <a:r>
              <a:rPr sz="850" spc="-15" dirty="0">
                <a:latin typeface="Arial"/>
                <a:cs typeface="Arial"/>
              </a:rPr>
              <a:t>several </a:t>
            </a:r>
            <a:r>
              <a:rPr sz="850" spc="-5" dirty="0">
                <a:latin typeface="Arial"/>
                <a:cs typeface="Arial"/>
              </a:rPr>
              <a:t>kinds of </a:t>
            </a:r>
            <a:r>
              <a:rPr sz="850" spc="-10" dirty="0">
                <a:latin typeface="Arial"/>
                <a:cs typeface="Arial"/>
              </a:rPr>
              <a:t>socket </a:t>
            </a:r>
            <a:r>
              <a:rPr sz="850" spc="-5" dirty="0">
                <a:latin typeface="Arial"/>
                <a:cs typeface="Arial"/>
              </a:rPr>
              <a:t>structures,  </a:t>
            </a:r>
            <a:r>
              <a:rPr sz="850" spc="-10" dirty="0">
                <a:highlight>
                  <a:srgbClr val="FFFF00"/>
                </a:highlight>
                <a:latin typeface="Arial"/>
                <a:cs typeface="Arial"/>
              </a:rPr>
              <a:t>socket </a:t>
            </a:r>
            <a:r>
              <a:rPr sz="850" spc="-5" dirty="0">
                <a:highlight>
                  <a:srgbClr val="FFFF00"/>
                </a:highlight>
                <a:latin typeface="Arial"/>
                <a:cs typeface="Arial"/>
              </a:rPr>
              <a:t>functions prototypes </a:t>
            </a:r>
            <a:r>
              <a:rPr sz="850" spc="-10" dirty="0">
                <a:highlight>
                  <a:srgbClr val="FFFF00"/>
                </a:highlight>
                <a:latin typeface="Arial"/>
                <a:cs typeface="Arial"/>
              </a:rPr>
              <a:t>take </a:t>
            </a:r>
            <a:r>
              <a:rPr sz="850" spc="-5" dirty="0">
                <a:highlight>
                  <a:srgbClr val="FFFF00"/>
                </a:highlight>
                <a:latin typeface="Arial"/>
                <a:cs typeface="Arial"/>
              </a:rPr>
              <a:t>a pointer to the generic  </a:t>
            </a:r>
            <a:r>
              <a:rPr sz="850" spc="-10" dirty="0">
                <a:highlight>
                  <a:srgbClr val="FFFF00"/>
                </a:highlight>
                <a:latin typeface="Arial"/>
                <a:cs typeface="Arial"/>
              </a:rPr>
              <a:t>socket </a:t>
            </a:r>
            <a:r>
              <a:rPr sz="850" spc="-5" dirty="0">
                <a:highlight>
                  <a:srgbClr val="FFFF00"/>
                </a:highlight>
                <a:latin typeface="Arial"/>
                <a:cs typeface="Arial"/>
              </a:rPr>
              <a:t>address structure</a:t>
            </a:r>
            <a:r>
              <a:rPr sz="850" spc="-5" dirty="0">
                <a:latin typeface="Arial"/>
                <a:cs typeface="Arial"/>
              </a:rPr>
              <a:t>, which represents </a:t>
            </a:r>
            <a:r>
              <a:rPr sz="850" b="1" u="sng" spc="-10" dirty="0">
                <a:latin typeface="Arial"/>
                <a:cs typeface="Arial"/>
              </a:rPr>
              <a:t>any</a:t>
            </a:r>
            <a:r>
              <a:rPr sz="850" spc="-10" dirty="0">
                <a:latin typeface="Arial"/>
                <a:cs typeface="Arial"/>
              </a:rPr>
              <a:t> socket  </a:t>
            </a:r>
            <a:r>
              <a:rPr sz="850" spc="-5" dirty="0">
                <a:latin typeface="Arial"/>
                <a:cs typeface="Arial"/>
              </a:rPr>
              <a:t>address structure</a:t>
            </a:r>
            <a:r>
              <a:rPr sz="850" spc="-60" dirty="0">
                <a:latin typeface="Arial"/>
                <a:cs typeface="Arial"/>
              </a:rPr>
              <a:t> </a:t>
            </a:r>
            <a:r>
              <a:rPr sz="850" spc="-10" dirty="0">
                <a:latin typeface="Arial"/>
                <a:cs typeface="Arial"/>
              </a:rPr>
              <a:t>parameter.</a:t>
            </a:r>
            <a:endParaRPr sz="8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850" spc="-5" dirty="0">
                <a:latin typeface="Arial"/>
                <a:cs typeface="Arial"/>
              </a:rPr>
              <a:t>The generic address structure is called </a:t>
            </a:r>
            <a:r>
              <a:rPr sz="850" spc="-5" dirty="0">
                <a:latin typeface="Courier New"/>
                <a:cs typeface="Courier New"/>
              </a:rPr>
              <a:t>sockaddr</a:t>
            </a:r>
            <a:r>
              <a:rPr sz="850" spc="-5" dirty="0">
                <a:latin typeface="Arial"/>
                <a:cs typeface="Arial"/>
              </a:rPr>
              <a:t>, defined in</a:t>
            </a:r>
            <a:endParaRPr sz="8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50" spc="-5" dirty="0">
                <a:latin typeface="Courier New"/>
                <a:cs typeface="Courier New"/>
              </a:rPr>
              <a:t>&lt;sys/socket.h&gt;</a:t>
            </a:r>
            <a:endParaRPr sz="8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50" spc="-5" dirty="0">
                <a:latin typeface="Arial"/>
                <a:cs typeface="Arial"/>
              </a:rPr>
              <a:t>Here is the definition of the</a:t>
            </a:r>
            <a:r>
              <a:rPr sz="850" spc="-30" dirty="0">
                <a:latin typeface="Arial"/>
                <a:cs typeface="Arial"/>
              </a:rPr>
              <a:t> </a:t>
            </a:r>
            <a:r>
              <a:rPr sz="850" spc="-5" dirty="0">
                <a:latin typeface="Arial"/>
                <a:cs typeface="Arial"/>
              </a:rPr>
              <a:t>structure:</a:t>
            </a:r>
            <a:endParaRPr sz="850" dirty="0">
              <a:latin typeface="Arial"/>
              <a:cs typeface="Arial"/>
            </a:endParaRPr>
          </a:p>
          <a:p>
            <a:pPr marL="205104">
              <a:lnSpc>
                <a:spcPct val="100000"/>
              </a:lnSpc>
              <a:spcBef>
                <a:spcPts val="715"/>
              </a:spcBef>
              <a:tabLst>
                <a:tab pos="782955" algn="l"/>
              </a:tabLst>
            </a:pPr>
            <a:r>
              <a:rPr sz="850" spc="-5" dirty="0">
                <a:highlight>
                  <a:srgbClr val="FFFF00"/>
                </a:highlight>
                <a:latin typeface="Courier New"/>
                <a:cs typeface="Courier New"/>
              </a:rPr>
              <a:t>struct	sockaddr</a:t>
            </a:r>
            <a:r>
              <a:rPr sz="850" spc="-5" dirty="0">
                <a:latin typeface="Courier New"/>
                <a:cs typeface="Courier New"/>
              </a:rPr>
              <a:t>{</a:t>
            </a:r>
            <a:endParaRPr sz="850" dirty="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8517" y="2652590"/>
            <a:ext cx="732155" cy="282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99"/>
              </a:lnSpc>
            </a:pPr>
            <a:r>
              <a:rPr sz="850" spc="-5" dirty="0">
                <a:latin typeface="Courier New"/>
                <a:cs typeface="Courier New"/>
              </a:rPr>
              <a:t>uint8_t  sa_family_t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96401" y="2652590"/>
            <a:ext cx="732155" cy="282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99"/>
              </a:lnSpc>
            </a:pPr>
            <a:r>
              <a:rPr sz="850" spc="-5" dirty="0">
                <a:latin typeface="Courier New"/>
                <a:cs typeface="Courier New"/>
              </a:rPr>
              <a:t>sa_len;  sin_family;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7294" y="2922053"/>
            <a:ext cx="3302000" cy="39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3375">
              <a:lnSpc>
                <a:spcPct val="100000"/>
              </a:lnSpc>
            </a:pPr>
            <a:r>
              <a:rPr sz="850" spc="-5" dirty="0">
                <a:latin typeface="Courier New"/>
                <a:cs typeface="Courier New"/>
              </a:rPr>
              <a:t>char sa_data[14]; // protocol-specific</a:t>
            </a:r>
            <a:r>
              <a:rPr sz="850" spc="-75" dirty="0">
                <a:latin typeface="Courier New"/>
                <a:cs typeface="Courier New"/>
              </a:rPr>
              <a:t> </a:t>
            </a:r>
            <a:r>
              <a:rPr sz="850" spc="-5" dirty="0">
                <a:latin typeface="Courier New"/>
                <a:cs typeface="Courier New"/>
              </a:rPr>
              <a:t>address</a:t>
            </a:r>
            <a:endParaRPr sz="8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50" spc="-5" dirty="0">
                <a:latin typeface="Courier New"/>
                <a:cs typeface="Courier New"/>
              </a:rPr>
              <a:t>};</a:t>
            </a:r>
            <a:endParaRPr lang="en-US" sz="850" spc="-5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z="850" b="1" spc="-5" dirty="0">
                <a:latin typeface="Courier New"/>
                <a:cs typeface="Courier New"/>
              </a:rPr>
              <a:t>                     man 2 bind</a:t>
            </a:r>
            <a:endParaRPr sz="850" b="1" dirty="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Sockets</a:t>
            </a:r>
            <a:endParaRPr spc="-5"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C43001F9-2FF6-4C5D-BFDA-C517991F70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25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262" y="7627"/>
            <a:ext cx="1759585" cy="709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0711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Introducing</a:t>
            </a:r>
            <a:r>
              <a:rPr sz="600" b="1" spc="-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Sockets  Creating endpoints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communication:</a:t>
            </a:r>
            <a:r>
              <a:rPr sz="600" b="1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socket()</a:t>
            </a:r>
            <a:endParaRPr sz="600">
              <a:latin typeface="Arial"/>
              <a:cs typeface="Arial"/>
            </a:endParaRPr>
          </a:p>
          <a:p>
            <a:pPr marL="110489" marR="5080" indent="663575" algn="r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Socket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Address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Structures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Initiating a connection on a</a:t>
            </a:r>
            <a:r>
              <a:rPr sz="600" b="1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socket:</a:t>
            </a:r>
            <a:r>
              <a:rPr sz="600" b="1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connect()  Binding a name to a socket:</a:t>
            </a:r>
            <a:r>
              <a:rPr sz="600" b="1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bind()</a:t>
            </a:r>
            <a:endParaRPr sz="600">
              <a:latin typeface="Arial"/>
              <a:cs typeface="Arial"/>
            </a:endParaRPr>
          </a:p>
          <a:p>
            <a:pPr marL="110489" marR="5080" indent="-2794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Listening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connections on a</a:t>
            </a:r>
            <a:r>
              <a:rPr sz="600" b="1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socket:</a:t>
            </a:r>
            <a:r>
              <a:rPr sz="600" b="1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listen()  Accepting a connection on a socket:</a:t>
            </a:r>
            <a:r>
              <a:rPr sz="600" b="1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accept()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734695"/>
          </a:xfrm>
          <a:custGeom>
            <a:avLst/>
            <a:gdLst/>
            <a:ahLst/>
            <a:cxnLst/>
            <a:rect l="l" t="t" r="r" b="b"/>
            <a:pathLst>
              <a:path w="2304415" h="734695">
                <a:moveTo>
                  <a:pt x="0" y="734529"/>
                </a:moveTo>
                <a:lnTo>
                  <a:pt x="2303995" y="734529"/>
                </a:lnTo>
                <a:lnTo>
                  <a:pt x="2303995" y="0"/>
                </a:lnTo>
                <a:lnTo>
                  <a:pt x="0" y="0"/>
                </a:lnTo>
                <a:lnTo>
                  <a:pt x="0" y="7345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204515"/>
            <a:ext cx="1259840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Internet socket address structure  Unix socket address structure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Generic Socket Address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731990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731992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9373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194" y="1140587"/>
            <a:ext cx="3989704" cy="192405"/>
          </a:xfrm>
          <a:custGeom>
            <a:avLst/>
            <a:gdLst/>
            <a:ahLst/>
            <a:cxnLst/>
            <a:rect l="l" t="t" r="r" b="b"/>
            <a:pathLst>
              <a:path w="3989704" h="192405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192388"/>
                </a:lnTo>
                <a:lnTo>
                  <a:pt x="3989591" y="192388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00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4" y="1320317"/>
            <a:ext cx="3989591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9993" y="2876575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35286" y="2863875"/>
            <a:ext cx="114299" cy="1142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0793" y="2914675"/>
            <a:ext cx="3837191" cy="6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786" y="1184820"/>
            <a:ext cx="50799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786" y="1235620"/>
            <a:ext cx="50799" cy="16409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9194" y="1364603"/>
            <a:ext cx="3989704" cy="1563370"/>
          </a:xfrm>
          <a:custGeom>
            <a:avLst/>
            <a:gdLst/>
            <a:ahLst/>
            <a:cxnLst/>
            <a:rect l="l" t="t" r="r" b="b"/>
            <a:pathLst>
              <a:path w="3989704" h="1563370">
                <a:moveTo>
                  <a:pt x="3989591" y="0"/>
                </a:moveTo>
                <a:lnTo>
                  <a:pt x="0" y="0"/>
                </a:lnTo>
                <a:lnTo>
                  <a:pt x="0" y="1511972"/>
                </a:lnTo>
                <a:lnTo>
                  <a:pt x="4008" y="1531696"/>
                </a:lnTo>
                <a:lnTo>
                  <a:pt x="14922" y="1547849"/>
                </a:lnTo>
                <a:lnTo>
                  <a:pt x="31075" y="1558763"/>
                </a:lnTo>
                <a:lnTo>
                  <a:pt x="50799" y="1562771"/>
                </a:lnTo>
                <a:lnTo>
                  <a:pt x="3938791" y="1562771"/>
                </a:lnTo>
                <a:lnTo>
                  <a:pt x="3958516" y="1558763"/>
                </a:lnTo>
                <a:lnTo>
                  <a:pt x="3974669" y="1547849"/>
                </a:lnTo>
                <a:lnTo>
                  <a:pt x="3985583" y="1531696"/>
                </a:lnTo>
                <a:lnTo>
                  <a:pt x="3989591" y="1511972"/>
                </a:lnTo>
                <a:lnTo>
                  <a:pt x="3989591" y="0"/>
                </a:lnTo>
                <a:close/>
              </a:path>
            </a:pathLst>
          </a:custGeom>
          <a:solidFill>
            <a:srgbClr val="DAD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1222920"/>
            <a:ext cx="0" cy="1673225"/>
          </a:xfrm>
          <a:custGeom>
            <a:avLst/>
            <a:gdLst/>
            <a:ahLst/>
            <a:cxnLst/>
            <a:rect l="l" t="t" r="r" b="b"/>
            <a:pathLst>
              <a:path h="1673225">
                <a:moveTo>
                  <a:pt x="0" y="1672705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12102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786" y="11975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786" y="11848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8786" y="1165771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93401" y="1660664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45948" y="735774"/>
            <a:ext cx="3851275" cy="943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1400" dirty="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1495"/>
              </a:spcBef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1050" dirty="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350"/>
              </a:spcBef>
            </a:pPr>
            <a:r>
              <a:rPr sz="1050" spc="-5" dirty="0">
                <a:latin typeface="Arial"/>
                <a:cs typeface="Arial"/>
              </a:rPr>
              <a:t>Example : The </a:t>
            </a:r>
            <a:r>
              <a:rPr sz="1050" spc="-10" dirty="0">
                <a:latin typeface="Courier New"/>
                <a:cs typeface="Courier New"/>
              </a:rPr>
              <a:t>bind()</a:t>
            </a:r>
            <a:r>
              <a:rPr sz="1050" spc="-35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function prototype is</a:t>
            </a:r>
            <a:endParaRPr sz="1050" dirty="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30"/>
              </a:spcBef>
            </a:pPr>
            <a:r>
              <a:rPr sz="1050" spc="-10" dirty="0">
                <a:latin typeface="Courier New"/>
                <a:cs typeface="Courier New"/>
              </a:rPr>
              <a:t>int bind(int, struct </a:t>
            </a:r>
            <a:r>
              <a:rPr sz="1050" b="1" spc="-10" dirty="0">
                <a:highlight>
                  <a:srgbClr val="FFFF00"/>
                </a:highlight>
                <a:latin typeface="Courier New"/>
                <a:cs typeface="Courier New"/>
              </a:rPr>
              <a:t>sockaddr </a:t>
            </a:r>
            <a:r>
              <a:rPr sz="1575" b="1" spc="-15" baseline="-10582" dirty="0">
                <a:highlight>
                  <a:srgbClr val="FFFF00"/>
                </a:highlight>
                <a:latin typeface="Courier New"/>
                <a:cs typeface="Courier New"/>
              </a:rPr>
              <a:t>*</a:t>
            </a:r>
            <a:r>
              <a:rPr sz="1050" b="1" spc="-10" dirty="0">
                <a:latin typeface="Courier New"/>
                <a:cs typeface="Courier New"/>
              </a:rPr>
              <a:t>,</a:t>
            </a:r>
            <a:r>
              <a:rPr sz="1050" spc="-10" dirty="0">
                <a:latin typeface="Courier New"/>
                <a:cs typeface="Courier New"/>
              </a:rPr>
              <a:t> socklen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t);</a:t>
            </a:r>
            <a:endParaRPr sz="1050" dirty="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7294" y="1695564"/>
            <a:ext cx="3435350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50" dirty="0">
                <a:latin typeface="Lucida Sans Unicode"/>
                <a:cs typeface="Lucida Sans Unicode"/>
              </a:rPr>
              <a:t>→ </a:t>
            </a:r>
            <a:r>
              <a:rPr sz="1050" spc="-15" dirty="0">
                <a:latin typeface="Arial"/>
                <a:cs typeface="Arial"/>
              </a:rPr>
              <a:t>Any </a:t>
            </a:r>
            <a:r>
              <a:rPr sz="1050" spc="-5" dirty="0">
                <a:latin typeface="Arial"/>
                <a:cs typeface="Arial"/>
              </a:rPr>
              <a:t>call to this function should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cast</a:t>
            </a:r>
            <a:r>
              <a:rPr sz="1050" spc="-5" dirty="0">
                <a:latin typeface="Arial"/>
                <a:cs typeface="Arial"/>
              </a:rPr>
              <a:t> the pointer to</a:t>
            </a:r>
            <a:r>
              <a:rPr sz="1050" spc="3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the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615224" y="2521038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47294" y="1863278"/>
            <a:ext cx="3766185" cy="9792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9539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protocol-specific </a:t>
            </a:r>
            <a:r>
              <a:rPr sz="1050" spc="-15" dirty="0">
                <a:latin typeface="Arial"/>
                <a:cs typeface="Arial"/>
              </a:rPr>
              <a:t>socket </a:t>
            </a:r>
            <a:r>
              <a:rPr sz="1050" spc="-5" dirty="0">
                <a:latin typeface="Arial"/>
                <a:cs typeface="Arial"/>
              </a:rPr>
              <a:t>address structure to be a point to a  generic </a:t>
            </a:r>
            <a:r>
              <a:rPr sz="1050" spc="-15" dirty="0">
                <a:latin typeface="Arial"/>
                <a:cs typeface="Arial"/>
              </a:rPr>
              <a:t>socket </a:t>
            </a:r>
            <a:r>
              <a:rPr sz="1050" spc="-5" dirty="0">
                <a:latin typeface="Arial"/>
                <a:cs typeface="Arial"/>
              </a:rPr>
              <a:t>address structure.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spc="-20" dirty="0">
                <a:latin typeface="Arial"/>
                <a:cs typeface="Arial"/>
              </a:rPr>
              <a:t>For</a:t>
            </a:r>
            <a:r>
              <a:rPr sz="1050" spc="-7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example: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spc="-10" dirty="0">
                <a:latin typeface="Courier New"/>
                <a:cs typeface="Courier New"/>
              </a:rPr>
              <a:t>struct </a:t>
            </a:r>
            <a:r>
              <a:rPr sz="1050" spc="-10" dirty="0" err="1">
                <a:latin typeface="Courier New"/>
                <a:cs typeface="Courier New"/>
              </a:rPr>
              <a:t>sockaddr</a:t>
            </a:r>
            <a:r>
              <a:rPr lang="en-CA" sz="1050" spc="-10" dirty="0">
                <a:latin typeface="Courier New"/>
                <a:cs typeface="Courier New"/>
              </a:rPr>
              <a:t>_</a:t>
            </a:r>
            <a:r>
              <a:rPr sz="1050" spc="-10" dirty="0">
                <a:latin typeface="Courier New"/>
                <a:cs typeface="Courier New"/>
              </a:rPr>
              <a:t>in sv;</a:t>
            </a:r>
            <a:r>
              <a:rPr sz="1050" spc="-41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// IPv4 </a:t>
            </a:r>
            <a:r>
              <a:rPr sz="1050" spc="-15" dirty="0">
                <a:latin typeface="Arial"/>
                <a:cs typeface="Arial"/>
              </a:rPr>
              <a:t>socket, </a:t>
            </a:r>
            <a:r>
              <a:rPr sz="1050" spc="-5" dirty="0">
                <a:latin typeface="Arial"/>
                <a:cs typeface="Arial"/>
              </a:rPr>
              <a:t>server</a:t>
            </a:r>
            <a:endParaRPr sz="1050" dirty="0">
              <a:latin typeface="Arial"/>
              <a:cs typeface="Arial"/>
            </a:endParaRPr>
          </a:p>
          <a:p>
            <a:pPr marR="814069" algn="ctr">
              <a:lnSpc>
                <a:spcPct val="100000"/>
              </a:lnSpc>
              <a:spcBef>
                <a:spcPts val="35"/>
              </a:spcBef>
            </a:pPr>
            <a:r>
              <a:rPr sz="1050" spc="-5" dirty="0">
                <a:latin typeface="Arial"/>
                <a:cs typeface="Arial"/>
              </a:rPr>
              <a:t>: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spc="-10" dirty="0">
                <a:latin typeface="Courier New"/>
                <a:cs typeface="Courier New"/>
              </a:rPr>
              <a:t>bind(sfd, </a:t>
            </a:r>
            <a:r>
              <a:rPr sz="1050" spc="-10" dirty="0">
                <a:highlight>
                  <a:srgbClr val="FFFF00"/>
                </a:highlight>
                <a:latin typeface="Courier New"/>
                <a:cs typeface="Courier New"/>
              </a:rPr>
              <a:t>(struct sockaddr</a:t>
            </a:r>
            <a:r>
              <a:rPr sz="1575" spc="-15" baseline="-10582" dirty="0">
                <a:highlight>
                  <a:srgbClr val="FFFF00"/>
                </a:highlight>
                <a:latin typeface="Courier New"/>
                <a:cs typeface="Courier New"/>
              </a:rPr>
              <a:t>*</a:t>
            </a:r>
            <a:r>
              <a:rPr sz="1050" spc="-10" dirty="0">
                <a:highlight>
                  <a:srgbClr val="FFFF00"/>
                </a:highlight>
                <a:latin typeface="Courier New"/>
                <a:cs typeface="Courier New"/>
              </a:rPr>
              <a:t>)&amp;</a:t>
            </a:r>
            <a:r>
              <a:rPr sz="1050" spc="-10" dirty="0">
                <a:latin typeface="Courier New"/>
                <a:cs typeface="Courier New"/>
              </a:rPr>
              <a:t>sv,</a:t>
            </a:r>
            <a:r>
              <a:rPr sz="1050" spc="17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sizeof(sv));</a:t>
            </a:r>
            <a:endParaRPr sz="1050" dirty="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Sockets</a:t>
            </a:r>
            <a:endParaRPr spc="-5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xfrm>
            <a:off x="2399295" y="3325810"/>
            <a:ext cx="1597927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472C9E46-B971-4492-BA4E-A4C5A38670A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26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262" y="7627"/>
            <a:ext cx="1759585" cy="709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0711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Introducing</a:t>
            </a:r>
            <a:r>
              <a:rPr sz="600" b="1" spc="-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Sockets  Creating endpoints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communication:</a:t>
            </a:r>
            <a:r>
              <a:rPr sz="600" b="1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socket()</a:t>
            </a:r>
            <a:endParaRPr sz="600" dirty="0">
              <a:latin typeface="Arial"/>
              <a:cs typeface="Arial"/>
            </a:endParaRPr>
          </a:p>
          <a:p>
            <a:pPr marL="110489" marR="5080" indent="66357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</a:t>
            </a:r>
            <a:r>
              <a:rPr sz="600" b="1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Address</a:t>
            </a:r>
            <a:r>
              <a:rPr sz="600" b="1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Structures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Initiating a connection on a</a:t>
            </a:r>
            <a:r>
              <a:rPr sz="6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socket:</a:t>
            </a:r>
            <a:r>
              <a:rPr sz="6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connect()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Binding a name to a socket:</a:t>
            </a:r>
            <a:r>
              <a:rPr sz="600" b="1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bind()</a:t>
            </a:r>
            <a:endParaRPr sz="600" dirty="0">
              <a:latin typeface="Arial"/>
              <a:cs typeface="Arial"/>
            </a:endParaRPr>
          </a:p>
          <a:p>
            <a:pPr marL="110489" marR="5080" indent="-2794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Listening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connections on a</a:t>
            </a:r>
            <a:r>
              <a:rPr sz="600" b="1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socket:</a:t>
            </a:r>
            <a:r>
              <a:rPr sz="600" b="1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listen()  Accepting a connection on a socket:</a:t>
            </a:r>
            <a:r>
              <a:rPr sz="600" b="1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accept()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734695"/>
          </a:xfrm>
          <a:custGeom>
            <a:avLst/>
            <a:gdLst/>
            <a:ahLst/>
            <a:cxnLst/>
            <a:rect l="l" t="t" r="r" b="b"/>
            <a:pathLst>
              <a:path w="2304415" h="734695">
                <a:moveTo>
                  <a:pt x="0" y="734529"/>
                </a:moveTo>
                <a:lnTo>
                  <a:pt x="2303995" y="734529"/>
                </a:lnTo>
                <a:lnTo>
                  <a:pt x="2303995" y="0"/>
                </a:lnTo>
                <a:lnTo>
                  <a:pt x="0" y="0"/>
                </a:lnTo>
                <a:lnTo>
                  <a:pt x="0" y="7345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31990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31992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735774"/>
            <a:ext cx="232600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connect()</a:t>
            </a:r>
            <a:r>
              <a:rPr sz="1400" spc="-5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call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979373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2549" y="1113963"/>
            <a:ext cx="2941320" cy="123825"/>
          </a:xfrm>
          <a:custGeom>
            <a:avLst/>
            <a:gdLst/>
            <a:ahLst/>
            <a:cxnLst/>
            <a:rect l="l" t="t" r="r" b="b"/>
            <a:pathLst>
              <a:path w="2941320" h="123825">
                <a:moveTo>
                  <a:pt x="37444" y="0"/>
                </a:moveTo>
                <a:lnTo>
                  <a:pt x="22905" y="2954"/>
                </a:lnTo>
                <a:lnTo>
                  <a:pt x="10999" y="10999"/>
                </a:lnTo>
                <a:lnTo>
                  <a:pt x="2954" y="22905"/>
                </a:lnTo>
                <a:lnTo>
                  <a:pt x="0" y="37444"/>
                </a:lnTo>
                <a:lnTo>
                  <a:pt x="0" y="123427"/>
                </a:lnTo>
                <a:lnTo>
                  <a:pt x="2940728" y="123427"/>
                </a:lnTo>
                <a:lnTo>
                  <a:pt x="2940728" y="37444"/>
                </a:lnTo>
                <a:lnTo>
                  <a:pt x="2917821" y="2954"/>
                </a:lnTo>
                <a:lnTo>
                  <a:pt x="3744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2549" y="1228057"/>
            <a:ext cx="2940727" cy="37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9994" y="1986190"/>
            <a:ext cx="74889" cy="748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16471" y="1976829"/>
            <a:ext cx="84250" cy="842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7438" y="2014273"/>
            <a:ext cx="2828394" cy="468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63277" y="1146564"/>
            <a:ext cx="37444" cy="748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63277" y="1184008"/>
            <a:ext cx="37444" cy="80218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549" y="1260700"/>
            <a:ext cx="2941320" cy="763270"/>
          </a:xfrm>
          <a:custGeom>
            <a:avLst/>
            <a:gdLst/>
            <a:ahLst/>
            <a:cxnLst/>
            <a:rect l="l" t="t" r="r" b="b"/>
            <a:pathLst>
              <a:path w="2941320" h="763269">
                <a:moveTo>
                  <a:pt x="2940728" y="0"/>
                </a:moveTo>
                <a:lnTo>
                  <a:pt x="0" y="0"/>
                </a:lnTo>
                <a:lnTo>
                  <a:pt x="0" y="725490"/>
                </a:lnTo>
                <a:lnTo>
                  <a:pt x="2954" y="740029"/>
                </a:lnTo>
                <a:lnTo>
                  <a:pt x="10999" y="751935"/>
                </a:lnTo>
                <a:lnTo>
                  <a:pt x="22905" y="759980"/>
                </a:lnTo>
                <a:lnTo>
                  <a:pt x="37444" y="762934"/>
                </a:lnTo>
                <a:lnTo>
                  <a:pt x="2903283" y="762934"/>
                </a:lnTo>
                <a:lnTo>
                  <a:pt x="2917822" y="759979"/>
                </a:lnTo>
                <a:lnTo>
                  <a:pt x="2929728" y="751935"/>
                </a:lnTo>
                <a:lnTo>
                  <a:pt x="2937773" y="740029"/>
                </a:lnTo>
                <a:lnTo>
                  <a:pt x="2940728" y="725490"/>
                </a:lnTo>
                <a:lnTo>
                  <a:pt x="2940728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63277" y="1174647"/>
            <a:ext cx="0" cy="826135"/>
          </a:xfrm>
          <a:custGeom>
            <a:avLst/>
            <a:gdLst/>
            <a:ahLst/>
            <a:cxnLst/>
            <a:rect l="l" t="t" r="r" b="b"/>
            <a:pathLst>
              <a:path h="826135">
                <a:moveTo>
                  <a:pt x="0" y="825583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63277" y="1165286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361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63277" y="1155925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36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63277" y="1146564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361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63277" y="1132523"/>
            <a:ext cx="0" cy="14604"/>
          </a:xfrm>
          <a:custGeom>
            <a:avLst/>
            <a:gdLst/>
            <a:ahLst/>
            <a:cxnLst/>
            <a:rect l="l" t="t" r="r" b="b"/>
            <a:pathLst>
              <a:path h="14605">
                <a:moveTo>
                  <a:pt x="0" y="14041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2549" y="2135622"/>
            <a:ext cx="2941320" cy="60960"/>
          </a:xfrm>
          <a:custGeom>
            <a:avLst/>
            <a:gdLst/>
            <a:ahLst/>
            <a:cxnLst/>
            <a:rect l="l" t="t" r="r" b="b"/>
            <a:pathLst>
              <a:path w="2941320" h="60960">
                <a:moveTo>
                  <a:pt x="37444" y="0"/>
                </a:moveTo>
                <a:lnTo>
                  <a:pt x="22905" y="2954"/>
                </a:lnTo>
                <a:lnTo>
                  <a:pt x="10999" y="10999"/>
                </a:lnTo>
                <a:lnTo>
                  <a:pt x="2954" y="22905"/>
                </a:lnTo>
                <a:lnTo>
                  <a:pt x="0" y="37444"/>
                </a:lnTo>
                <a:lnTo>
                  <a:pt x="0" y="60725"/>
                </a:lnTo>
                <a:lnTo>
                  <a:pt x="2940728" y="60725"/>
                </a:lnTo>
                <a:lnTo>
                  <a:pt x="2940728" y="37444"/>
                </a:lnTo>
                <a:lnTo>
                  <a:pt x="2917821" y="2954"/>
                </a:lnTo>
                <a:lnTo>
                  <a:pt x="37444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9994" y="2793927"/>
            <a:ext cx="74889" cy="748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16471" y="2784567"/>
            <a:ext cx="84250" cy="842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7438" y="2822011"/>
            <a:ext cx="2828394" cy="4680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63277" y="2172891"/>
            <a:ext cx="37444" cy="748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63277" y="2210336"/>
            <a:ext cx="37444" cy="58359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2549" y="2168368"/>
            <a:ext cx="2941320" cy="663575"/>
          </a:xfrm>
          <a:custGeom>
            <a:avLst/>
            <a:gdLst/>
            <a:ahLst/>
            <a:cxnLst/>
            <a:rect l="l" t="t" r="r" b="b"/>
            <a:pathLst>
              <a:path w="2941320" h="663575">
                <a:moveTo>
                  <a:pt x="2940728" y="0"/>
                </a:moveTo>
                <a:lnTo>
                  <a:pt x="0" y="0"/>
                </a:lnTo>
                <a:lnTo>
                  <a:pt x="0" y="625560"/>
                </a:lnTo>
                <a:lnTo>
                  <a:pt x="2954" y="640098"/>
                </a:lnTo>
                <a:lnTo>
                  <a:pt x="10999" y="652005"/>
                </a:lnTo>
                <a:lnTo>
                  <a:pt x="22905" y="660049"/>
                </a:lnTo>
                <a:lnTo>
                  <a:pt x="37444" y="663004"/>
                </a:lnTo>
                <a:lnTo>
                  <a:pt x="2903283" y="663004"/>
                </a:lnTo>
                <a:lnTo>
                  <a:pt x="2917822" y="660049"/>
                </a:lnTo>
                <a:lnTo>
                  <a:pt x="2929728" y="652005"/>
                </a:lnTo>
                <a:lnTo>
                  <a:pt x="2937773" y="640098"/>
                </a:lnTo>
                <a:lnTo>
                  <a:pt x="2940728" y="625560"/>
                </a:lnTo>
                <a:lnTo>
                  <a:pt x="2940728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63277" y="2200974"/>
            <a:ext cx="0" cy="607060"/>
          </a:xfrm>
          <a:custGeom>
            <a:avLst/>
            <a:gdLst/>
            <a:ahLst/>
            <a:cxnLst/>
            <a:rect l="l" t="t" r="r" b="b"/>
            <a:pathLst>
              <a:path h="607060">
                <a:moveTo>
                  <a:pt x="0" y="606994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63277" y="2191613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361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63277" y="2182253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36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63277" y="2172891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361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63277" y="2158850"/>
            <a:ext cx="0" cy="14604"/>
          </a:xfrm>
          <a:custGeom>
            <a:avLst/>
            <a:gdLst/>
            <a:ahLst/>
            <a:cxnLst/>
            <a:rect l="l" t="t" r="r" b="b"/>
            <a:pathLst>
              <a:path h="14605">
                <a:moveTo>
                  <a:pt x="0" y="14041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6564" y="2357950"/>
            <a:ext cx="56616" cy="5661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6564" y="2484794"/>
            <a:ext cx="56616" cy="5661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6564" y="2738463"/>
            <a:ext cx="56616" cy="5661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2549" y="2943360"/>
            <a:ext cx="2941320" cy="60960"/>
          </a:xfrm>
          <a:custGeom>
            <a:avLst/>
            <a:gdLst/>
            <a:ahLst/>
            <a:cxnLst/>
            <a:rect l="l" t="t" r="r" b="b"/>
            <a:pathLst>
              <a:path w="2941320" h="60960">
                <a:moveTo>
                  <a:pt x="37444" y="0"/>
                </a:moveTo>
                <a:lnTo>
                  <a:pt x="22905" y="2954"/>
                </a:lnTo>
                <a:lnTo>
                  <a:pt x="10999" y="10999"/>
                </a:lnTo>
                <a:lnTo>
                  <a:pt x="2954" y="22905"/>
                </a:lnTo>
                <a:lnTo>
                  <a:pt x="0" y="37444"/>
                </a:lnTo>
                <a:lnTo>
                  <a:pt x="0" y="60725"/>
                </a:lnTo>
                <a:lnTo>
                  <a:pt x="2940728" y="60725"/>
                </a:lnTo>
                <a:lnTo>
                  <a:pt x="2940728" y="37444"/>
                </a:lnTo>
                <a:lnTo>
                  <a:pt x="2917821" y="2954"/>
                </a:lnTo>
                <a:lnTo>
                  <a:pt x="37444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9994" y="3192367"/>
            <a:ext cx="74889" cy="748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16471" y="3183006"/>
            <a:ext cx="84250" cy="842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7438" y="3220451"/>
            <a:ext cx="2828394" cy="468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63277" y="2980634"/>
            <a:ext cx="37444" cy="748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63277" y="3018079"/>
            <a:ext cx="37444" cy="1742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2549" y="2976111"/>
            <a:ext cx="2941320" cy="254000"/>
          </a:xfrm>
          <a:custGeom>
            <a:avLst/>
            <a:gdLst/>
            <a:ahLst/>
            <a:cxnLst/>
            <a:rect l="l" t="t" r="r" b="b"/>
            <a:pathLst>
              <a:path w="2941320" h="254000">
                <a:moveTo>
                  <a:pt x="2940728" y="0"/>
                </a:moveTo>
                <a:lnTo>
                  <a:pt x="0" y="0"/>
                </a:lnTo>
                <a:lnTo>
                  <a:pt x="0" y="216256"/>
                </a:lnTo>
                <a:lnTo>
                  <a:pt x="2954" y="230795"/>
                </a:lnTo>
                <a:lnTo>
                  <a:pt x="10999" y="242701"/>
                </a:lnTo>
                <a:lnTo>
                  <a:pt x="22905" y="250746"/>
                </a:lnTo>
                <a:lnTo>
                  <a:pt x="37444" y="253700"/>
                </a:lnTo>
                <a:lnTo>
                  <a:pt x="2903283" y="253700"/>
                </a:lnTo>
                <a:lnTo>
                  <a:pt x="2917822" y="250746"/>
                </a:lnTo>
                <a:lnTo>
                  <a:pt x="2929728" y="242701"/>
                </a:lnTo>
                <a:lnTo>
                  <a:pt x="2937773" y="230795"/>
                </a:lnTo>
                <a:lnTo>
                  <a:pt x="2940728" y="216256"/>
                </a:lnTo>
                <a:lnTo>
                  <a:pt x="2940728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63277" y="3008718"/>
            <a:ext cx="0" cy="198120"/>
          </a:xfrm>
          <a:custGeom>
            <a:avLst/>
            <a:gdLst/>
            <a:ahLst/>
            <a:cxnLst/>
            <a:rect l="l" t="t" r="r" b="b"/>
            <a:pathLst>
              <a:path h="198119">
                <a:moveTo>
                  <a:pt x="0" y="197690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63277" y="2999357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361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3277" y="2989996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36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63277" y="2980635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36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63277" y="2966593"/>
            <a:ext cx="0" cy="14604"/>
          </a:xfrm>
          <a:custGeom>
            <a:avLst/>
            <a:gdLst/>
            <a:ahLst/>
            <a:cxnLst/>
            <a:rect l="l" t="t" r="r" b="b"/>
            <a:pathLst>
              <a:path h="14605">
                <a:moveTo>
                  <a:pt x="0" y="14041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52936" y="1123721"/>
            <a:ext cx="2891790" cy="2134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FFFFFF"/>
                </a:solidFill>
                <a:latin typeface="Courier New"/>
                <a:cs typeface="Courier New"/>
              </a:rPr>
              <a:t>connect()</a:t>
            </a:r>
            <a:endParaRPr sz="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800" b="1" dirty="0">
                <a:latin typeface="Arial"/>
                <a:cs typeface="Arial"/>
              </a:rPr>
              <a:t>Synopsis:</a:t>
            </a:r>
            <a:endParaRPr sz="800" dirty="0">
              <a:latin typeface="Arial"/>
              <a:cs typeface="Arial"/>
            </a:endParaRPr>
          </a:p>
          <a:p>
            <a:pPr marL="12700" marR="297180">
              <a:lnSpc>
                <a:spcPct val="104000"/>
              </a:lnSpc>
            </a:pPr>
            <a:r>
              <a:rPr sz="800" dirty="0">
                <a:latin typeface="Courier New"/>
                <a:cs typeface="Courier New"/>
              </a:rPr>
              <a:t>int connect(int s,struct sockaddr </a:t>
            </a:r>
            <a:r>
              <a:rPr sz="1200" baseline="-10416" dirty="0">
                <a:latin typeface="Courier New"/>
                <a:cs typeface="Courier New"/>
              </a:rPr>
              <a:t>*</a:t>
            </a:r>
            <a:r>
              <a:rPr sz="800" dirty="0">
                <a:latin typeface="Courier New"/>
                <a:cs typeface="Courier New"/>
              </a:rPr>
              <a:t>srv,int  len)</a:t>
            </a: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800" dirty="0">
                <a:latin typeface="Arial"/>
                <a:cs typeface="Arial"/>
              </a:rPr>
              <a:t>Returns 0 when successful and -1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otherwise.</a:t>
            </a:r>
          </a:p>
          <a:p>
            <a:pPr marL="12700" marR="98425">
              <a:lnSpc>
                <a:spcPct val="104000"/>
              </a:lnSpc>
            </a:pPr>
            <a:r>
              <a:rPr sz="800" dirty="0">
                <a:latin typeface="Courier New"/>
                <a:cs typeface="Courier New"/>
              </a:rPr>
              <a:t>connect()</a:t>
            </a:r>
            <a:r>
              <a:rPr sz="800" spc="-225" dirty="0">
                <a:latin typeface="Courier New"/>
                <a:cs typeface="Courier New"/>
              </a:rPr>
              <a:t> </a:t>
            </a:r>
            <a:r>
              <a:rPr sz="800" dirty="0">
                <a:latin typeface="Arial"/>
                <a:cs typeface="Arial"/>
              </a:rPr>
              <a:t>is used </a:t>
            </a:r>
            <a:r>
              <a:rPr sz="800" spc="-10" dirty="0">
                <a:latin typeface="Arial"/>
                <a:cs typeface="Arial"/>
              </a:rPr>
              <a:t>by </a:t>
            </a:r>
            <a:r>
              <a:rPr sz="800" dirty="0">
                <a:latin typeface="Arial"/>
                <a:cs typeface="Arial"/>
              </a:rPr>
              <a:t>a TCP </a:t>
            </a:r>
            <a:r>
              <a:rPr sz="800" dirty="0">
                <a:highlight>
                  <a:srgbClr val="FFFF00"/>
                </a:highlight>
                <a:latin typeface="Arial"/>
                <a:cs typeface="Arial"/>
              </a:rPr>
              <a:t>client</a:t>
            </a:r>
            <a:r>
              <a:rPr sz="800" dirty="0">
                <a:latin typeface="Arial"/>
                <a:cs typeface="Arial"/>
              </a:rPr>
              <a:t> to </a:t>
            </a:r>
            <a:r>
              <a:rPr sz="800" spc="-5" dirty="0">
                <a:latin typeface="Arial"/>
                <a:cs typeface="Arial"/>
              </a:rPr>
              <a:t>establish </a:t>
            </a:r>
            <a:r>
              <a:rPr sz="800" dirty="0">
                <a:latin typeface="Arial"/>
                <a:cs typeface="Arial"/>
              </a:rPr>
              <a:t>a connection  with a TCP</a:t>
            </a:r>
            <a:r>
              <a:rPr sz="800" spc="-5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server.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The parameters </a:t>
            </a:r>
            <a:r>
              <a:rPr sz="800" spc="-10" dirty="0">
                <a:latin typeface="Arial"/>
                <a:cs typeface="Arial"/>
              </a:rPr>
              <a:t>have </a:t>
            </a:r>
            <a:r>
              <a:rPr sz="800" dirty="0">
                <a:latin typeface="Arial"/>
                <a:cs typeface="Arial"/>
              </a:rPr>
              <a:t>the </a:t>
            </a:r>
            <a:r>
              <a:rPr sz="800" spc="-5" dirty="0">
                <a:latin typeface="Arial"/>
                <a:cs typeface="Arial"/>
              </a:rPr>
              <a:t>following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meanings:</a:t>
            </a:r>
          </a:p>
          <a:p>
            <a:pPr marL="216535" marR="5080">
              <a:lnSpc>
                <a:spcPct val="104000"/>
              </a:lnSpc>
              <a:spcBef>
                <a:spcPts val="219"/>
              </a:spcBef>
            </a:pPr>
            <a:r>
              <a:rPr sz="800" dirty="0">
                <a:latin typeface="Courier New"/>
                <a:cs typeface="Courier New"/>
              </a:rPr>
              <a:t>s </a:t>
            </a:r>
            <a:r>
              <a:rPr sz="800" dirty="0">
                <a:latin typeface="Arial"/>
                <a:cs typeface="Arial"/>
              </a:rPr>
              <a:t>is a </a:t>
            </a:r>
            <a:r>
              <a:rPr sz="800" spc="-5" dirty="0">
                <a:latin typeface="Arial"/>
                <a:cs typeface="Arial"/>
              </a:rPr>
              <a:t>socket </a:t>
            </a:r>
            <a:r>
              <a:rPr sz="800" dirty="0">
                <a:latin typeface="Arial"/>
                <a:cs typeface="Arial"/>
              </a:rPr>
              <a:t>descriptor that </a:t>
            </a:r>
            <a:r>
              <a:rPr sz="800" spc="-5" dirty="0">
                <a:latin typeface="Arial"/>
                <a:cs typeface="Arial"/>
              </a:rPr>
              <a:t>was </a:t>
            </a:r>
            <a:r>
              <a:rPr sz="800" dirty="0">
                <a:latin typeface="Arial"/>
                <a:cs typeface="Arial"/>
              </a:rPr>
              <a:t>returned </a:t>
            </a:r>
            <a:r>
              <a:rPr sz="800" spc="-10" dirty="0">
                <a:latin typeface="Arial"/>
                <a:cs typeface="Arial"/>
              </a:rPr>
              <a:t>by </a:t>
            </a:r>
            <a:r>
              <a:rPr sz="800" dirty="0">
                <a:latin typeface="Courier New"/>
                <a:cs typeface="Courier New"/>
              </a:rPr>
              <a:t>socket()</a:t>
            </a:r>
            <a:r>
              <a:rPr sz="800" dirty="0">
                <a:latin typeface="Arial"/>
                <a:cs typeface="Arial"/>
              </a:rPr>
              <a:t>.  </a:t>
            </a:r>
            <a:r>
              <a:rPr sz="800" dirty="0">
                <a:latin typeface="Courier New"/>
                <a:cs typeface="Courier New"/>
              </a:rPr>
              <a:t>srv</a:t>
            </a:r>
            <a:r>
              <a:rPr sz="800" spc="-315" dirty="0">
                <a:latin typeface="Courier New"/>
                <a:cs typeface="Courier New"/>
              </a:rPr>
              <a:t> </a:t>
            </a:r>
            <a:r>
              <a:rPr sz="800" dirty="0">
                <a:latin typeface="Arial"/>
                <a:cs typeface="Arial"/>
              </a:rPr>
              <a:t>is a pointer to a </a:t>
            </a:r>
            <a:r>
              <a:rPr sz="800" spc="-5" dirty="0">
                <a:latin typeface="Arial"/>
                <a:cs typeface="Arial"/>
              </a:rPr>
              <a:t>socket </a:t>
            </a:r>
            <a:r>
              <a:rPr sz="800" dirty="0">
                <a:latin typeface="Arial"/>
                <a:cs typeface="Arial"/>
              </a:rPr>
              <a:t>address structure object, which  </a:t>
            </a:r>
            <a:r>
              <a:rPr sz="800" spc="-5" dirty="0">
                <a:latin typeface="Arial"/>
                <a:cs typeface="Arial"/>
              </a:rPr>
              <a:t>must </a:t>
            </a:r>
            <a:r>
              <a:rPr sz="800" dirty="0">
                <a:latin typeface="Arial"/>
                <a:cs typeface="Arial"/>
              </a:rPr>
              <a:t>contain the IP address and </a:t>
            </a:r>
            <a:r>
              <a:rPr sz="800" spc="5" dirty="0">
                <a:latin typeface="Arial"/>
                <a:cs typeface="Arial"/>
              </a:rPr>
              <a:t>port </a:t>
            </a:r>
            <a:r>
              <a:rPr sz="800" dirty="0">
                <a:latin typeface="Arial"/>
                <a:cs typeface="Arial"/>
              </a:rPr>
              <a:t>number </a:t>
            </a:r>
            <a:r>
              <a:rPr sz="800" dirty="0">
                <a:highlight>
                  <a:srgbClr val="FFFF00"/>
                </a:highlight>
                <a:latin typeface="Arial"/>
                <a:cs typeface="Arial"/>
              </a:rPr>
              <a:t>of the server  </a:t>
            </a:r>
            <a:r>
              <a:rPr sz="800" dirty="0">
                <a:latin typeface="Courier New"/>
                <a:cs typeface="Courier New"/>
              </a:rPr>
              <a:t>len</a:t>
            </a:r>
            <a:r>
              <a:rPr sz="800" spc="-290" dirty="0">
                <a:latin typeface="Courier New"/>
                <a:cs typeface="Courier New"/>
              </a:rPr>
              <a:t> </a:t>
            </a:r>
            <a:r>
              <a:rPr sz="800" dirty="0">
                <a:latin typeface="Arial"/>
                <a:cs typeface="Arial"/>
              </a:rPr>
              <a:t>is the </a:t>
            </a:r>
            <a:r>
              <a:rPr sz="800" spc="-5" dirty="0">
                <a:latin typeface="Arial"/>
                <a:cs typeface="Arial"/>
              </a:rPr>
              <a:t>size </a:t>
            </a:r>
            <a:r>
              <a:rPr sz="800" dirty="0">
                <a:latin typeface="Arial"/>
                <a:cs typeface="Arial"/>
              </a:rPr>
              <a:t>of the </a:t>
            </a:r>
            <a:r>
              <a:rPr sz="800" spc="-5" dirty="0">
                <a:latin typeface="Arial"/>
                <a:cs typeface="Arial"/>
              </a:rPr>
              <a:t>socket </a:t>
            </a:r>
            <a:r>
              <a:rPr sz="800" dirty="0">
                <a:latin typeface="Arial"/>
                <a:cs typeface="Arial"/>
              </a:rPr>
              <a:t>address structure.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 marR="110489">
              <a:lnSpc>
                <a:spcPct val="104000"/>
              </a:lnSpc>
            </a:pPr>
            <a:r>
              <a:rPr sz="800" dirty="0">
                <a:latin typeface="Courier New"/>
                <a:cs typeface="Courier New"/>
              </a:rPr>
              <a:t>connect()</a:t>
            </a:r>
            <a:r>
              <a:rPr sz="800" spc="-265" dirty="0">
                <a:latin typeface="Courier New"/>
                <a:cs typeface="Courier New"/>
              </a:rPr>
              <a:t> </a:t>
            </a:r>
            <a:r>
              <a:rPr sz="800" dirty="0">
                <a:latin typeface="Arial"/>
                <a:cs typeface="Arial"/>
              </a:rPr>
              <a:t>only returns when a connection is established or  when an error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occurs.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Sockets</a:t>
            </a:r>
            <a:endParaRPr spc="-5" dirty="0"/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6583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267F6741-117C-4E21-9A89-7C031F38DC1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27</a:t>
            </a:fld>
            <a:endParaRPr lang="en-CA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6B2779-0C5D-4096-8720-BDB2D4E44F7A}"/>
              </a:ext>
            </a:extLst>
          </p:cNvPr>
          <p:cNvSpPr txBox="1"/>
          <p:nvPr/>
        </p:nvSpPr>
        <p:spPr>
          <a:xfrm>
            <a:off x="3456202" y="1806575"/>
            <a:ext cx="9233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man connect</a:t>
            </a:r>
            <a:endParaRPr lang="en-CA" sz="1000" dirty="0"/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262" y="7627"/>
            <a:ext cx="1759585" cy="709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0711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Introducing</a:t>
            </a:r>
            <a:r>
              <a:rPr sz="600" b="1" spc="-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Sockets  Creating endpoints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communication:</a:t>
            </a:r>
            <a:r>
              <a:rPr sz="600" b="1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socket()</a:t>
            </a:r>
            <a:endParaRPr sz="600">
              <a:latin typeface="Arial"/>
              <a:cs typeface="Arial"/>
            </a:endParaRPr>
          </a:p>
          <a:p>
            <a:pPr marL="110489" marR="5080" indent="66357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</a:t>
            </a:r>
            <a:r>
              <a:rPr sz="600" b="1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Address</a:t>
            </a:r>
            <a:r>
              <a:rPr sz="600" b="1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Structures  Initiating a connection on a</a:t>
            </a:r>
            <a:r>
              <a:rPr sz="600" b="1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socket:</a:t>
            </a:r>
            <a:r>
              <a:rPr sz="600" b="1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connect()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Binding a name to a socket:</a:t>
            </a:r>
            <a:r>
              <a:rPr sz="6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bind()</a:t>
            </a:r>
            <a:endParaRPr sz="600">
              <a:latin typeface="Arial"/>
              <a:cs typeface="Arial"/>
            </a:endParaRPr>
          </a:p>
          <a:p>
            <a:pPr marL="110489" marR="5080" indent="-2794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Listening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connections on a</a:t>
            </a:r>
            <a:r>
              <a:rPr sz="600" b="1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socket:</a:t>
            </a:r>
            <a:r>
              <a:rPr sz="600" b="1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listen()  Accepting a connection on a socket:</a:t>
            </a:r>
            <a:r>
              <a:rPr sz="600" b="1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accept()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734695"/>
          </a:xfrm>
          <a:custGeom>
            <a:avLst/>
            <a:gdLst/>
            <a:ahLst/>
            <a:cxnLst/>
            <a:rect l="l" t="t" r="r" b="b"/>
            <a:pathLst>
              <a:path w="2304415" h="734695">
                <a:moveTo>
                  <a:pt x="0" y="734529"/>
                </a:moveTo>
                <a:lnTo>
                  <a:pt x="2303995" y="734529"/>
                </a:lnTo>
                <a:lnTo>
                  <a:pt x="2303995" y="0"/>
                </a:lnTo>
                <a:lnTo>
                  <a:pt x="0" y="0"/>
                </a:lnTo>
                <a:lnTo>
                  <a:pt x="0" y="7345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31990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31992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735774"/>
            <a:ext cx="199771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bind()</a:t>
            </a:r>
            <a:r>
              <a:rPr sz="1400" spc="-5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call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979373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2861" y="1113341"/>
            <a:ext cx="2916555" cy="127635"/>
          </a:xfrm>
          <a:custGeom>
            <a:avLst/>
            <a:gdLst/>
            <a:ahLst/>
            <a:cxnLst/>
            <a:rect l="l" t="t" r="r" b="b"/>
            <a:pathLst>
              <a:path w="2916555" h="127634">
                <a:moveTo>
                  <a:pt x="37132" y="0"/>
                </a:moveTo>
                <a:lnTo>
                  <a:pt x="22714" y="2930"/>
                </a:lnTo>
                <a:lnTo>
                  <a:pt x="10907" y="10907"/>
                </a:lnTo>
                <a:lnTo>
                  <a:pt x="2929" y="22714"/>
                </a:lnTo>
                <a:lnTo>
                  <a:pt x="0" y="37132"/>
                </a:lnTo>
                <a:lnTo>
                  <a:pt x="0" y="127361"/>
                </a:lnTo>
                <a:lnTo>
                  <a:pt x="2916231" y="127361"/>
                </a:lnTo>
                <a:lnTo>
                  <a:pt x="2916231" y="37132"/>
                </a:lnTo>
                <a:lnTo>
                  <a:pt x="2893516" y="2930"/>
                </a:lnTo>
                <a:lnTo>
                  <a:pt x="3713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2861" y="1231451"/>
            <a:ext cx="2916231" cy="369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9994" y="2282020"/>
            <a:ext cx="74265" cy="74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92677" y="2272738"/>
            <a:ext cx="83548" cy="835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7126" y="2309870"/>
            <a:ext cx="2804833" cy="464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39093" y="1145677"/>
            <a:ext cx="37132" cy="74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39093" y="1182810"/>
            <a:ext cx="37132" cy="109921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861" y="1263825"/>
            <a:ext cx="2916555" cy="1055370"/>
          </a:xfrm>
          <a:custGeom>
            <a:avLst/>
            <a:gdLst/>
            <a:ahLst/>
            <a:cxnLst/>
            <a:rect l="l" t="t" r="r" b="b"/>
            <a:pathLst>
              <a:path w="2916555" h="1055370">
                <a:moveTo>
                  <a:pt x="2916231" y="0"/>
                </a:moveTo>
                <a:lnTo>
                  <a:pt x="0" y="0"/>
                </a:lnTo>
                <a:lnTo>
                  <a:pt x="0" y="1018195"/>
                </a:lnTo>
                <a:lnTo>
                  <a:pt x="2929" y="1032613"/>
                </a:lnTo>
                <a:lnTo>
                  <a:pt x="10907" y="1044420"/>
                </a:lnTo>
                <a:lnTo>
                  <a:pt x="22714" y="1052398"/>
                </a:lnTo>
                <a:lnTo>
                  <a:pt x="37132" y="1055328"/>
                </a:lnTo>
                <a:lnTo>
                  <a:pt x="2879099" y="1055328"/>
                </a:lnTo>
                <a:lnTo>
                  <a:pt x="2893517" y="1052398"/>
                </a:lnTo>
                <a:lnTo>
                  <a:pt x="2905324" y="1044420"/>
                </a:lnTo>
                <a:lnTo>
                  <a:pt x="2913301" y="1032613"/>
                </a:lnTo>
                <a:lnTo>
                  <a:pt x="2916231" y="1018195"/>
                </a:lnTo>
                <a:lnTo>
                  <a:pt x="291623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39093" y="1173527"/>
            <a:ext cx="0" cy="1122680"/>
          </a:xfrm>
          <a:custGeom>
            <a:avLst/>
            <a:gdLst/>
            <a:ahLst/>
            <a:cxnLst/>
            <a:rect l="l" t="t" r="r" b="b"/>
            <a:pathLst>
              <a:path h="1122680">
                <a:moveTo>
                  <a:pt x="0" y="1122418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39093" y="1164244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283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39093" y="1154961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283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39093" y="1145678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283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39093" y="1131753"/>
            <a:ext cx="0" cy="13970"/>
          </a:xfrm>
          <a:custGeom>
            <a:avLst/>
            <a:gdLst/>
            <a:ahLst/>
            <a:cxnLst/>
            <a:rect l="l" t="t" r="r" b="b"/>
            <a:pathLst>
              <a:path h="13969">
                <a:moveTo>
                  <a:pt x="0" y="13924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5759" y="1704448"/>
            <a:ext cx="56144" cy="56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5759" y="2081791"/>
            <a:ext cx="56144" cy="561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2861" y="2430199"/>
            <a:ext cx="2916555" cy="140970"/>
          </a:xfrm>
          <a:custGeom>
            <a:avLst/>
            <a:gdLst/>
            <a:ahLst/>
            <a:cxnLst/>
            <a:rect l="l" t="t" r="r" b="b"/>
            <a:pathLst>
              <a:path w="2916555" h="140969">
                <a:moveTo>
                  <a:pt x="37132" y="0"/>
                </a:moveTo>
                <a:lnTo>
                  <a:pt x="22714" y="2930"/>
                </a:lnTo>
                <a:lnTo>
                  <a:pt x="10907" y="10907"/>
                </a:lnTo>
                <a:lnTo>
                  <a:pt x="2929" y="22714"/>
                </a:lnTo>
                <a:lnTo>
                  <a:pt x="0" y="37132"/>
                </a:lnTo>
                <a:lnTo>
                  <a:pt x="0" y="140628"/>
                </a:lnTo>
                <a:lnTo>
                  <a:pt x="2916231" y="140628"/>
                </a:lnTo>
                <a:lnTo>
                  <a:pt x="2916231" y="37132"/>
                </a:lnTo>
                <a:lnTo>
                  <a:pt x="2893516" y="2930"/>
                </a:lnTo>
                <a:lnTo>
                  <a:pt x="37132" y="0"/>
                </a:lnTo>
                <a:close/>
              </a:path>
            </a:pathLst>
          </a:custGeom>
          <a:solidFill>
            <a:srgbClr val="00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2861" y="2561584"/>
            <a:ext cx="2916231" cy="3699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9994" y="3189192"/>
            <a:ext cx="74265" cy="74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92677" y="3179910"/>
            <a:ext cx="83548" cy="835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7126" y="3217042"/>
            <a:ext cx="2804833" cy="4641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39093" y="2462541"/>
            <a:ext cx="37132" cy="7426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39093" y="2499673"/>
            <a:ext cx="37132" cy="6895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2861" y="2593955"/>
            <a:ext cx="2916555" cy="632460"/>
          </a:xfrm>
          <a:custGeom>
            <a:avLst/>
            <a:gdLst/>
            <a:ahLst/>
            <a:cxnLst/>
            <a:rect l="l" t="t" r="r" b="b"/>
            <a:pathLst>
              <a:path w="2916555" h="632460">
                <a:moveTo>
                  <a:pt x="2916231" y="0"/>
                </a:moveTo>
                <a:lnTo>
                  <a:pt x="0" y="0"/>
                </a:lnTo>
                <a:lnTo>
                  <a:pt x="0" y="595237"/>
                </a:lnTo>
                <a:lnTo>
                  <a:pt x="2929" y="609655"/>
                </a:lnTo>
                <a:lnTo>
                  <a:pt x="10907" y="621462"/>
                </a:lnTo>
                <a:lnTo>
                  <a:pt x="22714" y="629440"/>
                </a:lnTo>
                <a:lnTo>
                  <a:pt x="37132" y="632370"/>
                </a:lnTo>
                <a:lnTo>
                  <a:pt x="2879099" y="632369"/>
                </a:lnTo>
                <a:lnTo>
                  <a:pt x="2893517" y="629439"/>
                </a:lnTo>
                <a:lnTo>
                  <a:pt x="2905324" y="621462"/>
                </a:lnTo>
                <a:lnTo>
                  <a:pt x="2913301" y="609655"/>
                </a:lnTo>
                <a:lnTo>
                  <a:pt x="2916231" y="595237"/>
                </a:lnTo>
                <a:lnTo>
                  <a:pt x="2916231" y="0"/>
                </a:lnTo>
                <a:close/>
              </a:path>
            </a:pathLst>
          </a:custGeom>
          <a:solidFill>
            <a:srgbClr val="DAD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39093" y="2490390"/>
            <a:ext cx="0" cy="713105"/>
          </a:xfrm>
          <a:custGeom>
            <a:avLst/>
            <a:gdLst/>
            <a:ahLst/>
            <a:cxnLst/>
            <a:rect l="l" t="t" r="r" b="b"/>
            <a:pathLst>
              <a:path h="713105">
                <a:moveTo>
                  <a:pt x="0" y="712726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39093" y="2481107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283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39093" y="2471824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283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39093" y="2462541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283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39093" y="2448617"/>
            <a:ext cx="0" cy="13970"/>
          </a:xfrm>
          <a:custGeom>
            <a:avLst/>
            <a:gdLst/>
            <a:ahLst/>
            <a:cxnLst/>
            <a:rect l="l" t="t" r="r" b="b"/>
            <a:pathLst>
              <a:path h="13969">
                <a:moveTo>
                  <a:pt x="0" y="13924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77517" y="2677744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383" y="0"/>
                </a:lnTo>
              </a:path>
            </a:pathLst>
          </a:custGeom>
          <a:ln w="36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16749" y="2929300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383" y="0"/>
                </a:lnTo>
              </a:path>
            </a:pathLst>
          </a:custGeom>
          <a:ln w="36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860835" y="2929300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383" y="0"/>
                </a:lnTo>
              </a:path>
            </a:pathLst>
          </a:custGeom>
          <a:ln w="36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47294" y="1106727"/>
            <a:ext cx="2820670" cy="1991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solidFill>
                  <a:srgbClr val="FFFFFF"/>
                </a:solidFill>
                <a:latin typeface="Courier New"/>
                <a:cs typeface="Courier New"/>
              </a:rPr>
              <a:t>bind()</a:t>
            </a:r>
            <a:endParaRPr sz="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800" b="1" spc="-5" dirty="0">
                <a:latin typeface="Arial"/>
                <a:cs typeface="Arial"/>
              </a:rPr>
              <a:t>Synopsis:</a:t>
            </a:r>
            <a:endParaRPr sz="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latin typeface="Courier New"/>
                <a:cs typeface="Courier New"/>
              </a:rPr>
              <a:t>int bind(int s, struct sockaddr </a:t>
            </a:r>
            <a:r>
              <a:rPr sz="1200" spc="-7" baseline="-10416" dirty="0">
                <a:latin typeface="Courier New"/>
                <a:cs typeface="Courier New"/>
              </a:rPr>
              <a:t>*</a:t>
            </a:r>
            <a:r>
              <a:rPr sz="800" spc="-5" dirty="0">
                <a:latin typeface="Courier New"/>
                <a:cs typeface="Courier New"/>
              </a:rPr>
              <a:t>sp, int</a:t>
            </a:r>
            <a:r>
              <a:rPr sz="800" spc="2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len);</a:t>
            </a:r>
            <a:endParaRPr sz="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dirty="0">
                <a:latin typeface="Arial"/>
                <a:cs typeface="Arial"/>
              </a:rPr>
              <a:t>Returns </a:t>
            </a:r>
            <a:r>
              <a:rPr sz="800" spc="-5" dirty="0">
                <a:latin typeface="Arial"/>
                <a:cs typeface="Arial"/>
              </a:rPr>
              <a:t>0 when successful and -1 otherwise.</a:t>
            </a:r>
            <a:endParaRPr sz="800" dirty="0">
              <a:latin typeface="Arial"/>
              <a:cs typeface="Arial"/>
            </a:endParaRPr>
          </a:p>
          <a:p>
            <a:pPr marL="214629">
              <a:lnSpc>
                <a:spcPct val="100000"/>
              </a:lnSpc>
              <a:spcBef>
                <a:spcPts val="245"/>
              </a:spcBef>
            </a:pPr>
            <a:r>
              <a:rPr sz="800" spc="-5" dirty="0">
                <a:latin typeface="Courier New"/>
                <a:cs typeface="Courier New"/>
              </a:rPr>
              <a:t>bind()</a:t>
            </a:r>
            <a:r>
              <a:rPr sz="800" spc="-204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Arial"/>
                <a:cs typeface="Arial"/>
              </a:rPr>
              <a:t>assigns a local protocol address to a </a:t>
            </a:r>
            <a:r>
              <a:rPr sz="800" spc="-10" dirty="0">
                <a:latin typeface="Arial"/>
                <a:cs typeface="Arial"/>
              </a:rPr>
              <a:t>socket.</a:t>
            </a:r>
            <a:endParaRPr sz="800" dirty="0">
              <a:latin typeface="Arial"/>
              <a:cs typeface="Arial"/>
            </a:endParaRPr>
          </a:p>
          <a:p>
            <a:pPr marL="214629" marR="50165">
              <a:lnSpc>
                <a:spcPct val="103200"/>
              </a:lnSpc>
            </a:pPr>
            <a:r>
              <a:rPr sz="800" spc="-5" dirty="0">
                <a:latin typeface="Arial"/>
                <a:cs typeface="Arial"/>
              </a:rPr>
              <a:t>In case of the </a:t>
            </a:r>
            <a:r>
              <a:rPr sz="800" dirty="0">
                <a:latin typeface="Arial"/>
                <a:cs typeface="Arial"/>
              </a:rPr>
              <a:t>Internet, </a:t>
            </a:r>
            <a:r>
              <a:rPr sz="800" spc="-5" dirty="0">
                <a:latin typeface="Arial"/>
                <a:cs typeface="Arial"/>
              </a:rPr>
              <a:t>the protocol address consists of a  32-bit IPv4 address and a 16-bit </a:t>
            </a:r>
            <a:r>
              <a:rPr sz="800" spc="5" dirty="0">
                <a:latin typeface="Arial"/>
                <a:cs typeface="Arial"/>
              </a:rPr>
              <a:t>port</a:t>
            </a:r>
            <a:r>
              <a:rPr sz="800" spc="1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number.</a:t>
            </a:r>
            <a:endParaRPr sz="800" dirty="0">
              <a:latin typeface="Arial"/>
              <a:cs typeface="Arial"/>
            </a:endParaRPr>
          </a:p>
          <a:p>
            <a:pPr marL="214629" marR="50165">
              <a:lnSpc>
                <a:spcPct val="103200"/>
              </a:lnSpc>
            </a:pPr>
            <a:r>
              <a:rPr sz="800" spc="-5" dirty="0">
                <a:highlight>
                  <a:srgbClr val="FFFF00"/>
                </a:highlight>
                <a:latin typeface="Courier New"/>
                <a:cs typeface="Courier New"/>
              </a:rPr>
              <a:t>bind()</a:t>
            </a:r>
            <a:r>
              <a:rPr sz="800" spc="-175" dirty="0"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sz="800" spc="-5" dirty="0">
                <a:highlight>
                  <a:srgbClr val="FFFF00"/>
                </a:highlight>
                <a:latin typeface="Arial"/>
                <a:cs typeface="Arial"/>
              </a:rPr>
              <a:t>is usually called </a:t>
            </a:r>
            <a:r>
              <a:rPr sz="800" spc="-15" dirty="0">
                <a:highlight>
                  <a:srgbClr val="FFFF00"/>
                </a:highlight>
                <a:latin typeface="Arial"/>
                <a:cs typeface="Arial"/>
              </a:rPr>
              <a:t>by </a:t>
            </a:r>
            <a:r>
              <a:rPr sz="800" spc="-5" dirty="0">
                <a:highlight>
                  <a:srgbClr val="FFFF00"/>
                </a:highlight>
                <a:latin typeface="Arial"/>
                <a:cs typeface="Arial"/>
              </a:rPr>
              <a:t>a server </a:t>
            </a:r>
            <a:r>
              <a:rPr sz="800" spc="-5" dirty="0">
                <a:latin typeface="Arial"/>
                <a:cs typeface="Arial"/>
              </a:rPr>
              <a:t>to bind their local IP  and a well-known </a:t>
            </a:r>
            <a:r>
              <a:rPr sz="800" spc="5" dirty="0">
                <a:latin typeface="Arial"/>
                <a:cs typeface="Arial"/>
              </a:rPr>
              <a:t>port </a:t>
            </a:r>
            <a:r>
              <a:rPr sz="800" spc="-5" dirty="0">
                <a:latin typeface="Arial"/>
                <a:cs typeface="Arial"/>
              </a:rPr>
              <a:t>number to a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socket.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800" spc="-5" dirty="0">
                <a:latin typeface="Courier New"/>
                <a:cs typeface="Courier New"/>
              </a:rPr>
              <a:t>struct sockaddr in sv; // IPv4</a:t>
            </a:r>
            <a:r>
              <a:rPr sz="800" spc="-19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socket</a:t>
            </a:r>
            <a:endParaRPr sz="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800" spc="-5" dirty="0">
                <a:latin typeface="Arial"/>
                <a:cs typeface="Arial"/>
              </a:rPr>
              <a:t>...</a:t>
            </a:r>
            <a:endParaRPr sz="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800" spc="-5" dirty="0">
                <a:latin typeface="Courier New"/>
                <a:cs typeface="Courier New"/>
              </a:rPr>
              <a:t>sd = socket(AF INET, SOCK</a:t>
            </a:r>
            <a:r>
              <a:rPr sz="800" spc="-38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STREAM, 0);</a:t>
            </a:r>
            <a:endParaRPr sz="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800" spc="-5" dirty="0">
                <a:latin typeface="Arial"/>
                <a:cs typeface="Arial"/>
              </a:rPr>
              <a:t>...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47294" y="3087883"/>
            <a:ext cx="2699385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z="800" spc="-5" dirty="0">
                <a:latin typeface="Courier New"/>
                <a:cs typeface="Courier New"/>
              </a:rPr>
              <a:t>bind(sd, (struct sockaddr</a:t>
            </a:r>
            <a:r>
              <a:rPr sz="1200" spc="-7" baseline="-10416" dirty="0">
                <a:latin typeface="Courier New"/>
                <a:cs typeface="Courier New"/>
              </a:rPr>
              <a:t>*</a:t>
            </a:r>
            <a:r>
              <a:rPr sz="800" spc="-5" dirty="0">
                <a:latin typeface="Courier New"/>
                <a:cs typeface="Courier New"/>
              </a:rPr>
              <a:t>)&amp;sv,</a:t>
            </a:r>
            <a:r>
              <a:rPr sz="800" spc="3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sizeof(sv));</a:t>
            </a:r>
            <a:endParaRPr sz="800" dirty="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Sockets</a:t>
            </a:r>
            <a:endParaRPr spc="-5" dirty="0"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703666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id="{113143AB-4C47-4FF1-9944-C84A734CD57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28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262" y="7627"/>
            <a:ext cx="1759585" cy="709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0711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Introducing</a:t>
            </a:r>
            <a:r>
              <a:rPr sz="600" b="1" spc="-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Sockets  Creating endpoints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communication:</a:t>
            </a:r>
            <a:r>
              <a:rPr sz="600" b="1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socket()</a:t>
            </a:r>
            <a:endParaRPr sz="600">
              <a:latin typeface="Arial"/>
              <a:cs typeface="Arial"/>
            </a:endParaRPr>
          </a:p>
          <a:p>
            <a:pPr marL="110489" marR="5080" indent="66357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</a:t>
            </a:r>
            <a:r>
              <a:rPr sz="600" b="1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Address</a:t>
            </a:r>
            <a:r>
              <a:rPr sz="600" b="1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Structures  Initiating a connection on a</a:t>
            </a:r>
            <a:r>
              <a:rPr sz="600" b="1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socket:</a:t>
            </a:r>
            <a:r>
              <a:rPr sz="600" b="1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connect()  Binding a name to a socket:</a:t>
            </a:r>
            <a:r>
              <a:rPr sz="600" b="1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bind()</a:t>
            </a:r>
            <a:endParaRPr sz="600">
              <a:latin typeface="Arial"/>
              <a:cs typeface="Arial"/>
            </a:endParaRPr>
          </a:p>
          <a:p>
            <a:pPr marL="110489" marR="5080" indent="-27940" algn="r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Listening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connections on a</a:t>
            </a: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socket:</a:t>
            </a:r>
            <a:r>
              <a:rPr sz="6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listen()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Accepting a connection on a socket:</a:t>
            </a:r>
            <a:r>
              <a:rPr sz="600" b="1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accept()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734695"/>
          </a:xfrm>
          <a:custGeom>
            <a:avLst/>
            <a:gdLst/>
            <a:ahLst/>
            <a:cxnLst/>
            <a:rect l="l" t="t" r="r" b="b"/>
            <a:pathLst>
              <a:path w="2304415" h="734695">
                <a:moveTo>
                  <a:pt x="0" y="734529"/>
                </a:moveTo>
                <a:lnTo>
                  <a:pt x="2303995" y="734529"/>
                </a:lnTo>
                <a:lnTo>
                  <a:pt x="2303995" y="0"/>
                </a:lnTo>
                <a:lnTo>
                  <a:pt x="0" y="0"/>
                </a:lnTo>
                <a:lnTo>
                  <a:pt x="0" y="7345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31990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31992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735774"/>
            <a:ext cx="221615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listen()</a:t>
            </a:r>
            <a:r>
              <a:rPr sz="1400" spc="-5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call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979373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1822" y="1135348"/>
            <a:ext cx="3783329" cy="165735"/>
          </a:xfrm>
          <a:custGeom>
            <a:avLst/>
            <a:gdLst/>
            <a:ahLst/>
            <a:cxnLst/>
            <a:rect l="l" t="t" r="r" b="b"/>
            <a:pathLst>
              <a:path w="3783329" h="165734">
                <a:moveTo>
                  <a:pt x="48172" y="0"/>
                </a:moveTo>
                <a:lnTo>
                  <a:pt x="29467" y="3801"/>
                </a:lnTo>
                <a:lnTo>
                  <a:pt x="14150" y="14150"/>
                </a:lnTo>
                <a:lnTo>
                  <a:pt x="3801" y="29467"/>
                </a:lnTo>
                <a:lnTo>
                  <a:pt x="0" y="48171"/>
                </a:lnTo>
                <a:lnTo>
                  <a:pt x="0" y="165224"/>
                </a:lnTo>
                <a:lnTo>
                  <a:pt x="3783210" y="165224"/>
                </a:lnTo>
                <a:lnTo>
                  <a:pt x="3783210" y="48171"/>
                </a:lnTo>
                <a:lnTo>
                  <a:pt x="3753741" y="3801"/>
                </a:lnTo>
                <a:lnTo>
                  <a:pt x="4817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1822" y="1288571"/>
            <a:ext cx="3783210" cy="479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9993" y="3164044"/>
            <a:ext cx="96344" cy="963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34817" y="3152001"/>
            <a:ext cx="108386" cy="1083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8166" y="3200173"/>
            <a:ext cx="3638694" cy="60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95032" y="1177301"/>
            <a:ext cx="48171" cy="96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95032" y="1225473"/>
            <a:ext cx="48171" cy="19385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1822" y="1330573"/>
            <a:ext cx="3783329" cy="1882139"/>
          </a:xfrm>
          <a:custGeom>
            <a:avLst/>
            <a:gdLst/>
            <a:ahLst/>
            <a:cxnLst/>
            <a:rect l="l" t="t" r="r" b="b"/>
            <a:pathLst>
              <a:path w="3783329" h="1882139">
                <a:moveTo>
                  <a:pt x="3783210" y="0"/>
                </a:moveTo>
                <a:lnTo>
                  <a:pt x="0" y="0"/>
                </a:lnTo>
                <a:lnTo>
                  <a:pt x="0" y="1833471"/>
                </a:lnTo>
                <a:lnTo>
                  <a:pt x="3801" y="1852176"/>
                </a:lnTo>
                <a:lnTo>
                  <a:pt x="14150" y="1867493"/>
                </a:lnTo>
                <a:lnTo>
                  <a:pt x="29467" y="1877842"/>
                </a:lnTo>
                <a:lnTo>
                  <a:pt x="48172" y="1881643"/>
                </a:lnTo>
                <a:lnTo>
                  <a:pt x="3735038" y="1881643"/>
                </a:lnTo>
                <a:lnTo>
                  <a:pt x="3753742" y="1877842"/>
                </a:lnTo>
                <a:lnTo>
                  <a:pt x="3769059" y="1867493"/>
                </a:lnTo>
                <a:lnTo>
                  <a:pt x="3779409" y="1852175"/>
                </a:lnTo>
                <a:lnTo>
                  <a:pt x="3783210" y="1833471"/>
                </a:lnTo>
                <a:lnTo>
                  <a:pt x="3783210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95032" y="1213430"/>
            <a:ext cx="0" cy="1969135"/>
          </a:xfrm>
          <a:custGeom>
            <a:avLst/>
            <a:gdLst/>
            <a:ahLst/>
            <a:cxnLst/>
            <a:rect l="l" t="t" r="r" b="b"/>
            <a:pathLst>
              <a:path h="1969135">
                <a:moveTo>
                  <a:pt x="0" y="1968678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95032" y="1201387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12042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95032" y="1189344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12042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95032" y="1177301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12042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95032" y="1159237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64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4230" y="1775013"/>
            <a:ext cx="72836" cy="728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4230" y="2264526"/>
            <a:ext cx="72836" cy="728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4230" y="2590881"/>
            <a:ext cx="72836" cy="728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4230" y="2917222"/>
            <a:ext cx="72836" cy="728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47294" y="1131572"/>
            <a:ext cx="3597275" cy="1911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0" dirty="0">
                <a:solidFill>
                  <a:srgbClr val="FFFFFF"/>
                </a:solidFill>
                <a:latin typeface="Courier New"/>
                <a:cs typeface="Courier New"/>
              </a:rPr>
              <a:t>listen()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000" b="1" spc="15" dirty="0">
                <a:latin typeface="Arial"/>
                <a:cs typeface="Arial"/>
              </a:rPr>
              <a:t>Synopsis: </a:t>
            </a:r>
            <a:r>
              <a:rPr sz="1000" spc="20" dirty="0">
                <a:latin typeface="Courier New"/>
                <a:cs typeface="Courier New"/>
              </a:rPr>
              <a:t>int listen(int s, int</a:t>
            </a:r>
            <a:r>
              <a:rPr sz="1000" spc="25" dirty="0">
                <a:latin typeface="Courier New"/>
                <a:cs typeface="Courier New"/>
              </a:rPr>
              <a:t> </a:t>
            </a:r>
            <a:r>
              <a:rPr sz="1000" spc="20" dirty="0">
                <a:latin typeface="Courier New"/>
                <a:cs typeface="Courier New"/>
              </a:rPr>
              <a:t>backlog);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000" spc="20" dirty="0">
                <a:latin typeface="Arial"/>
                <a:cs typeface="Arial"/>
              </a:rPr>
              <a:t>Returns </a:t>
            </a:r>
            <a:r>
              <a:rPr sz="1000" spc="15" dirty="0">
                <a:latin typeface="Arial"/>
                <a:cs typeface="Arial"/>
              </a:rPr>
              <a:t>0 </a:t>
            </a:r>
            <a:r>
              <a:rPr sz="1000" spc="20" dirty="0">
                <a:latin typeface="Arial"/>
                <a:cs typeface="Arial"/>
              </a:rPr>
              <a:t>when </a:t>
            </a:r>
            <a:r>
              <a:rPr sz="1000" spc="15" dirty="0">
                <a:latin typeface="Arial"/>
                <a:cs typeface="Arial"/>
              </a:rPr>
              <a:t>successful and -1</a:t>
            </a:r>
            <a:r>
              <a:rPr sz="1000" spc="-8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otherwise.</a:t>
            </a:r>
            <a:endParaRPr sz="1000" dirty="0">
              <a:latin typeface="Arial"/>
              <a:cs typeface="Arial"/>
            </a:endParaRPr>
          </a:p>
          <a:p>
            <a:pPr marL="274955" marR="340995">
              <a:lnSpc>
                <a:spcPct val="107100"/>
              </a:lnSpc>
              <a:spcBef>
                <a:spcPts val="565"/>
              </a:spcBef>
            </a:pPr>
            <a:r>
              <a:rPr sz="1000" spc="20" dirty="0">
                <a:latin typeface="Courier New"/>
                <a:cs typeface="Courier New"/>
              </a:rPr>
              <a:t>listen()</a:t>
            </a:r>
            <a:r>
              <a:rPr sz="1000" spc="-395" dirty="0">
                <a:latin typeface="Courier New"/>
                <a:cs typeface="Courier New"/>
              </a:rPr>
              <a:t> </a:t>
            </a:r>
            <a:r>
              <a:rPr sz="1000" spc="10" dirty="0">
                <a:latin typeface="Arial"/>
                <a:cs typeface="Arial"/>
              </a:rPr>
              <a:t>is called </a:t>
            </a:r>
            <a:r>
              <a:rPr sz="1000" spc="15" dirty="0">
                <a:latin typeface="Arial"/>
                <a:cs typeface="Arial"/>
              </a:rPr>
              <a:t>only </a:t>
            </a:r>
            <a:r>
              <a:rPr sz="1000" spc="5" dirty="0">
                <a:latin typeface="Arial"/>
                <a:cs typeface="Arial"/>
              </a:rPr>
              <a:t>by </a:t>
            </a:r>
            <a:r>
              <a:rPr sz="1000" spc="15" dirty="0">
                <a:latin typeface="Arial"/>
                <a:cs typeface="Arial"/>
              </a:rPr>
              <a:t>a </a:t>
            </a:r>
            <a:r>
              <a:rPr sz="1000" spc="20" dirty="0">
                <a:latin typeface="Arial"/>
                <a:cs typeface="Arial"/>
              </a:rPr>
              <a:t>TCP </a:t>
            </a:r>
            <a:r>
              <a:rPr sz="1000" spc="15" dirty="0">
                <a:highlight>
                  <a:srgbClr val="FFFF00"/>
                </a:highlight>
                <a:latin typeface="Arial"/>
                <a:cs typeface="Arial"/>
              </a:rPr>
              <a:t>server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15" dirty="0">
                <a:latin typeface="Arial"/>
                <a:cs typeface="Arial"/>
              </a:rPr>
              <a:t>accept  connections from </a:t>
            </a:r>
            <a:r>
              <a:rPr sz="1000" spc="10" dirty="0">
                <a:latin typeface="Arial"/>
                <a:cs typeface="Arial"/>
              </a:rPr>
              <a:t>client </a:t>
            </a:r>
            <a:r>
              <a:rPr sz="1000" spc="5" dirty="0">
                <a:latin typeface="Arial"/>
                <a:cs typeface="Arial"/>
              </a:rPr>
              <a:t>sockets </a:t>
            </a:r>
            <a:r>
              <a:rPr sz="1000" spc="10" dirty="0">
                <a:latin typeface="Arial"/>
                <a:cs typeface="Arial"/>
              </a:rPr>
              <a:t>that will </a:t>
            </a:r>
            <a:r>
              <a:rPr sz="1000" spc="15" dirty="0">
                <a:latin typeface="Arial"/>
                <a:cs typeface="Arial"/>
              </a:rPr>
              <a:t>issue a  </a:t>
            </a:r>
            <a:r>
              <a:rPr sz="1000" spc="15" dirty="0">
                <a:latin typeface="Courier New"/>
                <a:cs typeface="Courier New"/>
              </a:rPr>
              <a:t>connect()</a:t>
            </a:r>
            <a:r>
              <a:rPr sz="1000" spc="1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274955" marR="207645">
              <a:lnSpc>
                <a:spcPct val="107100"/>
              </a:lnSpc>
            </a:pPr>
            <a:r>
              <a:rPr sz="1000" spc="20" dirty="0">
                <a:latin typeface="Courier New"/>
                <a:cs typeface="Courier New"/>
              </a:rPr>
              <a:t>s</a:t>
            </a:r>
            <a:r>
              <a:rPr sz="1000" spc="-375" dirty="0">
                <a:latin typeface="Courier New"/>
                <a:cs typeface="Courier New"/>
              </a:rPr>
              <a:t> </a:t>
            </a:r>
            <a:r>
              <a:rPr sz="1000" spc="10" dirty="0">
                <a:latin typeface="Arial"/>
                <a:cs typeface="Arial"/>
              </a:rPr>
              <a:t>is </a:t>
            </a:r>
            <a:r>
              <a:rPr sz="1000" spc="15" dirty="0">
                <a:latin typeface="Arial"/>
                <a:cs typeface="Arial"/>
              </a:rPr>
              <a:t>a </a:t>
            </a:r>
            <a:r>
              <a:rPr sz="1000" spc="10" dirty="0">
                <a:latin typeface="Arial"/>
                <a:cs typeface="Arial"/>
              </a:rPr>
              <a:t>file </a:t>
            </a:r>
            <a:r>
              <a:rPr sz="1000" spc="15" dirty="0">
                <a:latin typeface="Arial"/>
                <a:cs typeface="Arial"/>
              </a:rPr>
              <a:t>descriptor </a:t>
            </a:r>
            <a:r>
              <a:rPr sz="1000" spc="10" dirty="0">
                <a:latin typeface="Arial"/>
                <a:cs typeface="Arial"/>
              </a:rPr>
              <a:t>of </a:t>
            </a:r>
            <a:r>
              <a:rPr sz="1000" spc="15" dirty="0">
                <a:latin typeface="Arial"/>
                <a:cs typeface="Arial"/>
              </a:rPr>
              <a:t>a </a:t>
            </a:r>
            <a:r>
              <a:rPr sz="1000" spc="5" dirty="0">
                <a:latin typeface="Arial"/>
                <a:cs typeface="Arial"/>
              </a:rPr>
              <a:t>socket </a:t>
            </a:r>
            <a:r>
              <a:rPr sz="1000" spc="10" dirty="0">
                <a:latin typeface="Arial"/>
                <a:cs typeface="Arial"/>
              </a:rPr>
              <a:t>that </a:t>
            </a:r>
            <a:r>
              <a:rPr sz="1000" spc="15" dirty="0">
                <a:latin typeface="Arial"/>
                <a:cs typeface="Arial"/>
              </a:rPr>
              <a:t>has been already  created.</a:t>
            </a:r>
            <a:endParaRPr sz="1000" dirty="0">
              <a:latin typeface="Arial"/>
              <a:cs typeface="Arial"/>
            </a:endParaRPr>
          </a:p>
          <a:p>
            <a:pPr marL="274955" marR="316865">
              <a:lnSpc>
                <a:spcPct val="107100"/>
              </a:lnSpc>
            </a:pPr>
            <a:r>
              <a:rPr sz="1000" spc="20" dirty="0">
                <a:latin typeface="Courier New"/>
                <a:cs typeface="Courier New"/>
              </a:rPr>
              <a:t>backlog</a:t>
            </a:r>
            <a:r>
              <a:rPr sz="1000" spc="-400" dirty="0">
                <a:latin typeface="Courier New"/>
                <a:cs typeface="Courier New"/>
              </a:rPr>
              <a:t> </a:t>
            </a:r>
            <a:r>
              <a:rPr sz="1000" spc="15" dirty="0">
                <a:latin typeface="Arial"/>
                <a:cs typeface="Arial"/>
              </a:rPr>
              <a:t>defines the maximum length the queue </a:t>
            </a:r>
            <a:r>
              <a:rPr sz="1000" spc="10" dirty="0">
                <a:latin typeface="Arial"/>
                <a:cs typeface="Arial"/>
              </a:rPr>
              <a:t>of  </a:t>
            </a:r>
            <a:r>
              <a:rPr sz="1000" spc="15" dirty="0">
                <a:latin typeface="Arial"/>
                <a:cs typeface="Arial"/>
              </a:rPr>
              <a:t>pending connections </a:t>
            </a:r>
            <a:r>
              <a:rPr sz="1000" spc="10" dirty="0">
                <a:latin typeface="Arial"/>
                <a:cs typeface="Arial"/>
              </a:rPr>
              <a:t>may </a:t>
            </a:r>
            <a:r>
              <a:rPr sz="1000" spc="5" dirty="0">
                <a:latin typeface="Arial"/>
                <a:cs typeface="Arial"/>
              </a:rPr>
              <a:t>grow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to.</a:t>
            </a:r>
            <a:endParaRPr sz="1000" dirty="0">
              <a:latin typeface="Arial"/>
              <a:cs typeface="Arial"/>
            </a:endParaRPr>
          </a:p>
          <a:p>
            <a:pPr marL="274955">
              <a:lnSpc>
                <a:spcPct val="100000"/>
              </a:lnSpc>
              <a:spcBef>
                <a:spcPts val="85"/>
              </a:spcBef>
            </a:pPr>
            <a:r>
              <a:rPr sz="1000" spc="20" dirty="0">
                <a:latin typeface="Courier New"/>
                <a:cs typeface="Courier New"/>
              </a:rPr>
              <a:t>listen()</a:t>
            </a:r>
            <a:r>
              <a:rPr sz="1000" spc="-335" dirty="0">
                <a:latin typeface="Courier New"/>
                <a:cs typeface="Courier New"/>
              </a:rPr>
              <a:t> </a:t>
            </a:r>
            <a:r>
              <a:rPr sz="1000" spc="10" dirty="0">
                <a:latin typeface="Arial"/>
                <a:cs typeface="Arial"/>
              </a:rPr>
              <a:t>is </a:t>
            </a:r>
            <a:r>
              <a:rPr sz="1000" spc="15" dirty="0">
                <a:latin typeface="Arial"/>
                <a:cs typeface="Arial"/>
              </a:rPr>
              <a:t>normally </a:t>
            </a:r>
            <a:r>
              <a:rPr sz="1000" spc="10" dirty="0">
                <a:latin typeface="Arial"/>
                <a:cs typeface="Arial"/>
              </a:rPr>
              <a:t>called after </a:t>
            </a:r>
            <a:r>
              <a:rPr sz="1000" spc="15" dirty="0">
                <a:latin typeface="Arial"/>
                <a:cs typeface="Arial"/>
              </a:rPr>
              <a:t>the </a:t>
            </a:r>
            <a:r>
              <a:rPr sz="1000" spc="10" dirty="0">
                <a:latin typeface="Arial"/>
                <a:cs typeface="Arial"/>
              </a:rPr>
              <a:t>calls to </a:t>
            </a:r>
            <a:r>
              <a:rPr sz="1000" spc="20" dirty="0">
                <a:latin typeface="Courier New"/>
                <a:cs typeface="Courier New"/>
              </a:rPr>
              <a:t>socket()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10061" y="3017736"/>
            <a:ext cx="790575" cy="1885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000" spc="15" dirty="0">
                <a:latin typeface="Arial"/>
                <a:cs typeface="Arial"/>
              </a:rPr>
              <a:t>and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15" dirty="0">
                <a:latin typeface="Courier New"/>
                <a:cs typeface="Courier New"/>
              </a:rPr>
              <a:t>bind()</a:t>
            </a:r>
            <a:r>
              <a:rPr sz="1000" spc="1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Sockets</a:t>
            </a:r>
            <a:endParaRPr spc="-5"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xfrm>
            <a:off x="2399295" y="3325810"/>
            <a:ext cx="1635521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39CC717F-256A-47A2-8BEC-3539E5800B9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29</a:t>
            </a:fld>
            <a:endParaRPr lang="en-C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F87F20-20D3-40AE-92D7-83BF09574913}"/>
              </a:ext>
            </a:extLst>
          </p:cNvPr>
          <p:cNvSpPr txBox="1"/>
          <p:nvPr/>
        </p:nvSpPr>
        <p:spPr>
          <a:xfrm>
            <a:off x="3702615" y="1851891"/>
            <a:ext cx="772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highlight>
                  <a:srgbClr val="FFFF00"/>
                </a:highlight>
              </a:rPr>
              <a:t>See notes in man listen</a:t>
            </a:r>
            <a:endParaRPr lang="en-CA" sz="700" b="1" dirty="0">
              <a:highlight>
                <a:srgbClr val="FFFF00"/>
              </a:highlight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262" y="7627"/>
            <a:ext cx="1759585" cy="709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07110" algn="r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Introducing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Sockets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Creating endpoints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communication:</a:t>
            </a:r>
            <a:r>
              <a:rPr sz="600" b="1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socket()</a:t>
            </a:r>
            <a:endParaRPr sz="600">
              <a:latin typeface="Arial"/>
              <a:cs typeface="Arial"/>
            </a:endParaRPr>
          </a:p>
          <a:p>
            <a:pPr marL="110489" marR="5080" indent="66357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</a:t>
            </a:r>
            <a:r>
              <a:rPr sz="600" b="1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Address</a:t>
            </a:r>
            <a:r>
              <a:rPr sz="600" b="1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Structures  Initiating a connection on a</a:t>
            </a:r>
            <a:r>
              <a:rPr sz="600" b="1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socket:</a:t>
            </a:r>
            <a:r>
              <a:rPr sz="600" b="1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connect()  Binding a name to a socket:</a:t>
            </a:r>
            <a:r>
              <a:rPr sz="600" b="1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bind()</a:t>
            </a:r>
            <a:endParaRPr sz="600">
              <a:latin typeface="Arial"/>
              <a:cs typeface="Arial"/>
            </a:endParaRPr>
          </a:p>
          <a:p>
            <a:pPr marL="110489" marR="5080" indent="-2794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Listening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connections on a</a:t>
            </a:r>
            <a:r>
              <a:rPr sz="600" b="1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socket:</a:t>
            </a:r>
            <a:r>
              <a:rPr sz="600" b="1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listen()  Accepting a connection on a socket:</a:t>
            </a:r>
            <a:r>
              <a:rPr sz="600" b="1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accept()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734695"/>
          </a:xfrm>
          <a:custGeom>
            <a:avLst/>
            <a:gdLst/>
            <a:ahLst/>
            <a:cxnLst/>
            <a:rect l="l" t="t" r="r" b="b"/>
            <a:pathLst>
              <a:path w="2304415" h="734695">
                <a:moveTo>
                  <a:pt x="0" y="734529"/>
                </a:moveTo>
                <a:lnTo>
                  <a:pt x="2303995" y="734529"/>
                </a:lnTo>
                <a:lnTo>
                  <a:pt x="2303995" y="0"/>
                </a:lnTo>
                <a:lnTo>
                  <a:pt x="0" y="0"/>
                </a:lnTo>
                <a:lnTo>
                  <a:pt x="0" y="7345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31990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31992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735774"/>
            <a:ext cx="76771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Sockets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979373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194" y="1499933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993" y="2078342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35286" y="2065642"/>
            <a:ext cx="114299" cy="114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793" y="2116442"/>
            <a:ext cx="3837191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786" y="1550507"/>
            <a:ext cx="5079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786" y="1601307"/>
            <a:ext cx="50799" cy="47703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194" y="1544371"/>
            <a:ext cx="3989704" cy="584835"/>
          </a:xfrm>
          <a:custGeom>
            <a:avLst/>
            <a:gdLst/>
            <a:ahLst/>
            <a:cxnLst/>
            <a:rect l="l" t="t" r="r" b="b"/>
            <a:pathLst>
              <a:path w="3989704" h="584835">
                <a:moveTo>
                  <a:pt x="3989591" y="0"/>
                </a:moveTo>
                <a:lnTo>
                  <a:pt x="0" y="0"/>
                </a:lnTo>
                <a:lnTo>
                  <a:pt x="0" y="533971"/>
                </a:lnTo>
                <a:lnTo>
                  <a:pt x="4008" y="553695"/>
                </a:lnTo>
                <a:lnTo>
                  <a:pt x="14922" y="569848"/>
                </a:lnTo>
                <a:lnTo>
                  <a:pt x="31075" y="580762"/>
                </a:lnTo>
                <a:lnTo>
                  <a:pt x="50799" y="584771"/>
                </a:lnTo>
                <a:lnTo>
                  <a:pt x="3938791" y="584770"/>
                </a:lnTo>
                <a:lnTo>
                  <a:pt x="3958516" y="580762"/>
                </a:lnTo>
                <a:lnTo>
                  <a:pt x="3974669" y="569848"/>
                </a:lnTo>
                <a:lnTo>
                  <a:pt x="3985583" y="553695"/>
                </a:lnTo>
                <a:lnTo>
                  <a:pt x="3989591" y="533971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1588607"/>
            <a:ext cx="0" cy="509270"/>
          </a:xfrm>
          <a:custGeom>
            <a:avLst/>
            <a:gdLst/>
            <a:ahLst/>
            <a:cxnLst/>
            <a:rect l="l" t="t" r="r" b="b"/>
            <a:pathLst>
              <a:path h="509269">
                <a:moveTo>
                  <a:pt x="0" y="508784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157590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156320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786" y="155050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786" y="1531458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1007" y="1592440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1007" y="1974545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9194" y="2281059"/>
            <a:ext cx="3989704" cy="182880"/>
          </a:xfrm>
          <a:custGeom>
            <a:avLst/>
            <a:gdLst/>
            <a:ahLst/>
            <a:cxnLst/>
            <a:rect l="l" t="t" r="r" b="b"/>
            <a:pathLst>
              <a:path w="3989704" h="18288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182481"/>
                </a:lnTo>
                <a:lnTo>
                  <a:pt x="3989591" y="182481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9194" y="2450896"/>
            <a:ext cx="3989591" cy="506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9993" y="2618498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35286" y="2605799"/>
            <a:ext cx="114299" cy="114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0793" y="2656598"/>
            <a:ext cx="3837191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786" y="2325298"/>
            <a:ext cx="5079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8786" y="2376098"/>
            <a:ext cx="50799" cy="242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9194" y="2495175"/>
            <a:ext cx="3989704" cy="174625"/>
          </a:xfrm>
          <a:custGeom>
            <a:avLst/>
            <a:gdLst/>
            <a:ahLst/>
            <a:cxnLst/>
            <a:rect l="l" t="t" r="r" b="b"/>
            <a:pathLst>
              <a:path w="3989704" h="174625">
                <a:moveTo>
                  <a:pt x="3989591" y="0"/>
                </a:moveTo>
                <a:lnTo>
                  <a:pt x="0" y="0"/>
                </a:lnTo>
                <a:lnTo>
                  <a:pt x="0" y="123323"/>
                </a:lnTo>
                <a:lnTo>
                  <a:pt x="4008" y="143048"/>
                </a:lnTo>
                <a:lnTo>
                  <a:pt x="14922" y="159201"/>
                </a:lnTo>
                <a:lnTo>
                  <a:pt x="31075" y="170115"/>
                </a:lnTo>
                <a:lnTo>
                  <a:pt x="50799" y="174123"/>
                </a:lnTo>
                <a:lnTo>
                  <a:pt x="3938791" y="174123"/>
                </a:lnTo>
                <a:lnTo>
                  <a:pt x="3958516" y="170115"/>
                </a:lnTo>
                <a:lnTo>
                  <a:pt x="3974669" y="159200"/>
                </a:lnTo>
                <a:lnTo>
                  <a:pt x="3985583" y="143048"/>
                </a:lnTo>
                <a:lnTo>
                  <a:pt x="3989591" y="123323"/>
                </a:lnTo>
                <a:lnTo>
                  <a:pt x="3989591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98786" y="2363398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274149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98786" y="235069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98786" y="233799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98786" y="232529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98786" y="2306249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47294" y="1527718"/>
            <a:ext cx="3823335" cy="11023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" marR="274955">
              <a:lnSpc>
                <a:spcPct val="102600"/>
              </a:lnSpc>
            </a:pPr>
            <a:r>
              <a:rPr sz="1050" spc="-15" dirty="0">
                <a:latin typeface="Arial"/>
                <a:cs typeface="Arial"/>
              </a:rPr>
              <a:t>Sockets </a:t>
            </a:r>
            <a:r>
              <a:rPr sz="1050" spc="-5" dirty="0">
                <a:latin typeface="Arial"/>
                <a:cs typeface="Arial"/>
              </a:rPr>
              <a:t>are the traditional </a:t>
            </a:r>
            <a:r>
              <a:rPr sz="1050" spc="-10" dirty="0">
                <a:latin typeface="Arial"/>
                <a:cs typeface="Arial"/>
              </a:rPr>
              <a:t>UNIX </a:t>
            </a:r>
            <a:r>
              <a:rPr sz="1050" spc="-5" dirty="0">
                <a:latin typeface="Arial"/>
                <a:cs typeface="Arial"/>
              </a:rPr>
              <a:t>IPC mechanism that  </a:t>
            </a:r>
            <a:r>
              <a:rPr sz="1050" spc="-10" dirty="0">
                <a:latin typeface="Arial"/>
                <a:cs typeface="Arial"/>
              </a:rPr>
              <a:t>allows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local/distant </a:t>
            </a:r>
            <a:r>
              <a:rPr sz="1050" spc="-5" dirty="0">
                <a:latin typeface="Arial"/>
                <a:cs typeface="Arial"/>
              </a:rPr>
              <a:t>processes to talk to each</a:t>
            </a:r>
            <a:r>
              <a:rPr sz="1050" spc="65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other.</a:t>
            </a:r>
            <a:endParaRPr sz="1050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050" spc="-5" dirty="0">
                <a:latin typeface="Arial"/>
                <a:cs typeface="Arial"/>
              </a:rPr>
              <a:t>IPC using </a:t>
            </a:r>
            <a:r>
              <a:rPr sz="1050" spc="-15" dirty="0">
                <a:latin typeface="Arial"/>
                <a:cs typeface="Arial"/>
              </a:rPr>
              <a:t>sockets </a:t>
            </a:r>
            <a:r>
              <a:rPr sz="1050" spc="-5" dirty="0">
                <a:latin typeface="Arial"/>
                <a:cs typeface="Arial"/>
              </a:rPr>
              <a:t>is based on the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client/server</a:t>
            </a:r>
            <a:r>
              <a:rPr sz="1050" spc="11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paradigm.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Note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050" spc="-15" dirty="0">
                <a:latin typeface="Arial"/>
                <a:cs typeface="Arial"/>
              </a:rPr>
              <a:t>Socket </a:t>
            </a:r>
            <a:r>
              <a:rPr sz="1050" spc="-5" dirty="0">
                <a:latin typeface="Arial"/>
                <a:cs typeface="Arial"/>
              </a:rPr>
              <a:t>connections are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b="1" spc="-5" dirty="0">
                <a:highlight>
                  <a:srgbClr val="FFFF00"/>
                </a:highlight>
                <a:latin typeface="Arial"/>
                <a:cs typeface="Arial"/>
              </a:rPr>
              <a:t>bidirectional</a:t>
            </a:r>
            <a:r>
              <a:rPr sz="1050" spc="-5" dirty="0"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Sockets</a:t>
            </a:r>
            <a:endParaRPr spc="-5" dirty="0"/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821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29D9E0E5-ABED-4E93-B0F9-DC7D50F87A1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</a:t>
            </a:fld>
            <a:endParaRPr lang="en-CA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262" y="7627"/>
            <a:ext cx="1759585" cy="709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0711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Introducing</a:t>
            </a:r>
            <a:r>
              <a:rPr sz="600" b="1" spc="-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Sockets  Creating endpoints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communication:</a:t>
            </a:r>
            <a:r>
              <a:rPr sz="600" b="1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socket()</a:t>
            </a:r>
            <a:endParaRPr sz="600">
              <a:latin typeface="Arial"/>
              <a:cs typeface="Arial"/>
            </a:endParaRPr>
          </a:p>
          <a:p>
            <a:pPr marL="110489" marR="5080" indent="66357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</a:t>
            </a:r>
            <a:r>
              <a:rPr sz="600" b="1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Address</a:t>
            </a:r>
            <a:r>
              <a:rPr sz="600" b="1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Structures  Initiating a connection on a</a:t>
            </a:r>
            <a:r>
              <a:rPr sz="600" b="1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socket:</a:t>
            </a:r>
            <a:r>
              <a:rPr sz="600" b="1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connect()  Binding a name to a socket:</a:t>
            </a:r>
            <a:r>
              <a:rPr sz="600" b="1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bind()</a:t>
            </a:r>
            <a:endParaRPr sz="600">
              <a:latin typeface="Arial"/>
              <a:cs typeface="Arial"/>
            </a:endParaRPr>
          </a:p>
          <a:p>
            <a:pPr marL="110489" marR="5080" indent="-2794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Listening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connections on a</a:t>
            </a:r>
            <a:r>
              <a:rPr sz="600" b="1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socket:</a:t>
            </a:r>
            <a:r>
              <a:rPr sz="600" b="1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listen()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Accepting a connection on a socket:</a:t>
            </a:r>
            <a:r>
              <a:rPr sz="6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accept()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734695"/>
          </a:xfrm>
          <a:custGeom>
            <a:avLst/>
            <a:gdLst/>
            <a:ahLst/>
            <a:cxnLst/>
            <a:rect l="l" t="t" r="r" b="b"/>
            <a:pathLst>
              <a:path w="2304415" h="734695">
                <a:moveTo>
                  <a:pt x="0" y="734529"/>
                </a:moveTo>
                <a:lnTo>
                  <a:pt x="2303995" y="734529"/>
                </a:lnTo>
                <a:lnTo>
                  <a:pt x="2303995" y="0"/>
                </a:lnTo>
                <a:lnTo>
                  <a:pt x="0" y="0"/>
                </a:lnTo>
                <a:lnTo>
                  <a:pt x="0" y="7345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31990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31992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735774"/>
            <a:ext cx="221615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accept()</a:t>
            </a:r>
            <a:r>
              <a:rPr sz="1400" spc="-5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call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979373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7556" y="1123917"/>
            <a:ext cx="3333115" cy="142240"/>
          </a:xfrm>
          <a:custGeom>
            <a:avLst/>
            <a:gdLst/>
            <a:ahLst/>
            <a:cxnLst/>
            <a:rect l="l" t="t" r="r" b="b"/>
            <a:pathLst>
              <a:path w="3333115" h="142240">
                <a:moveTo>
                  <a:pt x="42437" y="0"/>
                </a:moveTo>
                <a:lnTo>
                  <a:pt x="25959" y="3348"/>
                </a:lnTo>
                <a:lnTo>
                  <a:pt x="12465" y="12466"/>
                </a:lnTo>
                <a:lnTo>
                  <a:pt x="3348" y="25960"/>
                </a:lnTo>
                <a:lnTo>
                  <a:pt x="0" y="42437"/>
                </a:lnTo>
                <a:lnTo>
                  <a:pt x="0" y="142201"/>
                </a:lnTo>
                <a:lnTo>
                  <a:pt x="3332864" y="142201"/>
                </a:lnTo>
                <a:lnTo>
                  <a:pt x="3332864" y="42437"/>
                </a:lnTo>
                <a:lnTo>
                  <a:pt x="3306903" y="3348"/>
                </a:lnTo>
                <a:lnTo>
                  <a:pt x="42437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556" y="1255548"/>
            <a:ext cx="3332864" cy="422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9993" y="3184442"/>
            <a:ext cx="84875" cy="848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97374" y="3173833"/>
            <a:ext cx="95484" cy="954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2431" y="3216270"/>
            <a:ext cx="3205551" cy="530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50421" y="1160876"/>
            <a:ext cx="42437" cy="848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50421" y="1203314"/>
            <a:ext cx="42437" cy="19811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7556" y="1292547"/>
            <a:ext cx="3333115" cy="1934845"/>
          </a:xfrm>
          <a:custGeom>
            <a:avLst/>
            <a:gdLst/>
            <a:ahLst/>
            <a:cxnLst/>
            <a:rect l="l" t="t" r="r" b="b"/>
            <a:pathLst>
              <a:path w="3333115" h="1934845">
                <a:moveTo>
                  <a:pt x="3332864" y="0"/>
                </a:moveTo>
                <a:lnTo>
                  <a:pt x="0" y="0"/>
                </a:lnTo>
                <a:lnTo>
                  <a:pt x="0" y="1891895"/>
                </a:lnTo>
                <a:lnTo>
                  <a:pt x="3348" y="1908373"/>
                </a:lnTo>
                <a:lnTo>
                  <a:pt x="12466" y="1921866"/>
                </a:lnTo>
                <a:lnTo>
                  <a:pt x="25959" y="1930984"/>
                </a:lnTo>
                <a:lnTo>
                  <a:pt x="42437" y="1934333"/>
                </a:lnTo>
                <a:lnTo>
                  <a:pt x="3290427" y="1934332"/>
                </a:lnTo>
                <a:lnTo>
                  <a:pt x="3306904" y="1930984"/>
                </a:lnTo>
                <a:lnTo>
                  <a:pt x="3320398" y="1921866"/>
                </a:lnTo>
                <a:lnTo>
                  <a:pt x="3329516" y="1908372"/>
                </a:lnTo>
                <a:lnTo>
                  <a:pt x="3332864" y="1891895"/>
                </a:lnTo>
                <a:lnTo>
                  <a:pt x="3332864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50421" y="1192704"/>
            <a:ext cx="0" cy="2007870"/>
          </a:xfrm>
          <a:custGeom>
            <a:avLst/>
            <a:gdLst/>
            <a:ahLst/>
            <a:cxnLst/>
            <a:rect l="l" t="t" r="r" b="b"/>
            <a:pathLst>
              <a:path h="2007870">
                <a:moveTo>
                  <a:pt x="0" y="2007651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50421" y="1182095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60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50421" y="1171485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60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50421" y="1160876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60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50421" y="1144962"/>
            <a:ext cx="0" cy="16510"/>
          </a:xfrm>
          <a:custGeom>
            <a:avLst/>
            <a:gdLst/>
            <a:ahLst/>
            <a:cxnLst/>
            <a:rect l="l" t="t" r="r" b="b"/>
            <a:pathLst>
              <a:path h="16509">
                <a:moveTo>
                  <a:pt x="0" y="15914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3047" y="1684828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724" y="0"/>
                </a:lnTo>
              </a:path>
            </a:pathLst>
          </a:custGeom>
          <a:ln w="42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9441" y="2115328"/>
            <a:ext cx="64165" cy="641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9441" y="2690328"/>
            <a:ext cx="64165" cy="641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9441" y="2977823"/>
            <a:ext cx="64165" cy="641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47294" y="1112507"/>
            <a:ext cx="3223260" cy="1977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solidFill>
                  <a:srgbClr val="FFFFFF"/>
                </a:solidFill>
                <a:latin typeface="Courier New"/>
                <a:cs typeface="Courier New"/>
              </a:rPr>
              <a:t>accept()</a:t>
            </a: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b="1" spc="5" dirty="0">
                <a:latin typeface="Arial"/>
                <a:cs typeface="Arial"/>
              </a:rPr>
              <a:t>Synopsis:</a:t>
            </a:r>
            <a:endParaRPr sz="900" dirty="0">
              <a:latin typeface="Arial"/>
              <a:cs typeface="Arial"/>
            </a:endParaRPr>
          </a:p>
          <a:p>
            <a:pPr marL="12700" marR="424815">
              <a:lnSpc>
                <a:spcPct val="104800"/>
              </a:lnSpc>
            </a:pPr>
            <a:r>
              <a:rPr sz="900" spc="5" dirty="0">
                <a:latin typeface="Courier New"/>
                <a:cs typeface="Courier New"/>
              </a:rPr>
              <a:t>int accept(int s, struct sockaddr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1350" spc="7" baseline="-9259" dirty="0">
                <a:latin typeface="Courier New"/>
                <a:cs typeface="Courier New"/>
              </a:rPr>
              <a:t>*</a:t>
            </a:r>
            <a:r>
              <a:rPr sz="900" spc="5" dirty="0">
                <a:latin typeface="Courier New"/>
                <a:cs typeface="Courier New"/>
              </a:rPr>
              <a:t>addr,  socklen t</a:t>
            </a:r>
            <a:r>
              <a:rPr sz="900" spc="-285" dirty="0">
                <a:latin typeface="Courier New"/>
                <a:cs typeface="Courier New"/>
              </a:rPr>
              <a:t> </a:t>
            </a:r>
            <a:r>
              <a:rPr sz="1350" spc="7" baseline="-9259" dirty="0">
                <a:latin typeface="Courier New"/>
                <a:cs typeface="Courier New"/>
              </a:rPr>
              <a:t>*</a:t>
            </a:r>
            <a:r>
              <a:rPr sz="900" spc="5" dirty="0">
                <a:latin typeface="Courier New"/>
                <a:cs typeface="Courier New"/>
              </a:rPr>
              <a:t>addrlen);</a:t>
            </a: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900" spc="5" dirty="0">
                <a:highlight>
                  <a:srgbClr val="FFFF00"/>
                </a:highlight>
                <a:latin typeface="Arial"/>
                <a:cs typeface="Arial"/>
              </a:rPr>
              <a:t>Returns a </a:t>
            </a:r>
            <a:r>
              <a:rPr sz="900" dirty="0">
                <a:highlight>
                  <a:srgbClr val="FFFF00"/>
                </a:highlight>
                <a:latin typeface="Arial"/>
                <a:cs typeface="Arial"/>
              </a:rPr>
              <a:t>file </a:t>
            </a:r>
            <a:r>
              <a:rPr sz="900" spc="5" dirty="0">
                <a:highlight>
                  <a:srgbClr val="FFFF00"/>
                </a:highlight>
                <a:latin typeface="Arial"/>
                <a:cs typeface="Arial"/>
              </a:rPr>
              <a:t>descriptor </a:t>
            </a:r>
            <a:r>
              <a:rPr sz="900" spc="-10" dirty="0">
                <a:highlight>
                  <a:srgbClr val="FFFF00"/>
                </a:highlight>
                <a:latin typeface="Arial"/>
                <a:cs typeface="Arial"/>
              </a:rPr>
              <a:t>for </a:t>
            </a:r>
            <a:r>
              <a:rPr sz="900" spc="5" dirty="0">
                <a:highlight>
                  <a:srgbClr val="FFFF00"/>
                </a:highlight>
                <a:latin typeface="Arial"/>
                <a:cs typeface="Arial"/>
              </a:rPr>
              <a:t>a </a:t>
            </a:r>
            <a:r>
              <a:rPr sz="900" dirty="0">
                <a:highlight>
                  <a:srgbClr val="FFFF00"/>
                </a:highlight>
                <a:latin typeface="Arial"/>
                <a:cs typeface="Arial"/>
              </a:rPr>
              <a:t>new </a:t>
            </a:r>
            <a:r>
              <a:rPr sz="900" spc="-5" dirty="0">
                <a:highlight>
                  <a:srgbClr val="FFFF00"/>
                </a:highlight>
                <a:latin typeface="Arial"/>
                <a:cs typeface="Arial"/>
              </a:rPr>
              <a:t>socket </a:t>
            </a:r>
            <a:r>
              <a:rPr sz="900" spc="5" dirty="0">
                <a:latin typeface="Arial"/>
                <a:cs typeface="Arial"/>
              </a:rPr>
              <a:t>when successful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and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900" spc="5" dirty="0">
                <a:latin typeface="Arial"/>
                <a:cs typeface="Arial"/>
              </a:rPr>
              <a:t>-1</a:t>
            </a:r>
            <a:r>
              <a:rPr sz="900" spc="-6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otherwise.</a:t>
            </a:r>
          </a:p>
          <a:p>
            <a:pPr marL="243840" marR="5080">
              <a:lnSpc>
                <a:spcPct val="104800"/>
              </a:lnSpc>
              <a:spcBef>
                <a:spcPts val="495"/>
              </a:spcBef>
            </a:pPr>
            <a:r>
              <a:rPr sz="900" spc="5" dirty="0">
                <a:latin typeface="Courier New"/>
                <a:cs typeface="Courier New"/>
              </a:rPr>
              <a:t>accept() </a:t>
            </a:r>
            <a:r>
              <a:rPr sz="900" dirty="0">
                <a:latin typeface="Arial"/>
                <a:cs typeface="Arial"/>
              </a:rPr>
              <a:t>is called </a:t>
            </a:r>
            <a:r>
              <a:rPr sz="900" spc="-5" dirty="0">
                <a:latin typeface="Arial"/>
                <a:cs typeface="Arial"/>
              </a:rPr>
              <a:t>by </a:t>
            </a:r>
            <a:r>
              <a:rPr sz="900" spc="5" dirty="0">
                <a:latin typeface="Arial"/>
                <a:cs typeface="Arial"/>
              </a:rPr>
              <a:t>a TCP server </a:t>
            </a:r>
            <a:r>
              <a:rPr sz="900" dirty="0">
                <a:latin typeface="Arial"/>
                <a:cs typeface="Arial"/>
              </a:rPr>
              <a:t>to </a:t>
            </a:r>
            <a:r>
              <a:rPr sz="900" spc="-5" dirty="0">
                <a:latin typeface="Arial"/>
                <a:cs typeface="Arial"/>
              </a:rPr>
              <a:t>extract </a:t>
            </a:r>
            <a:r>
              <a:rPr sz="900" spc="5" dirty="0">
                <a:latin typeface="Arial"/>
                <a:cs typeface="Arial"/>
              </a:rPr>
              <a:t>the </a:t>
            </a:r>
            <a:r>
              <a:rPr sz="900" dirty="0">
                <a:latin typeface="Arial"/>
                <a:cs typeface="Arial"/>
              </a:rPr>
              <a:t>first  </a:t>
            </a:r>
            <a:r>
              <a:rPr sz="900" spc="5" dirty="0">
                <a:latin typeface="Arial"/>
                <a:cs typeface="Arial"/>
              </a:rPr>
              <a:t>connection on the queue </a:t>
            </a:r>
            <a:r>
              <a:rPr sz="900" dirty="0">
                <a:latin typeface="Arial"/>
                <a:cs typeface="Arial"/>
              </a:rPr>
              <a:t>of </a:t>
            </a:r>
            <a:r>
              <a:rPr sz="900" spc="5" dirty="0">
                <a:latin typeface="Arial"/>
                <a:cs typeface="Arial"/>
              </a:rPr>
              <a:t>pending </a:t>
            </a:r>
            <a:r>
              <a:rPr sz="900" dirty="0">
                <a:latin typeface="Arial"/>
                <a:cs typeface="Arial"/>
              </a:rPr>
              <a:t>connections, </a:t>
            </a:r>
            <a:r>
              <a:rPr sz="900" spc="5" dirty="0">
                <a:latin typeface="Arial"/>
                <a:cs typeface="Arial"/>
              </a:rPr>
              <a:t>creates  a </a:t>
            </a:r>
            <a:r>
              <a:rPr sz="900" dirty="0">
                <a:latin typeface="Arial"/>
                <a:cs typeface="Arial"/>
              </a:rPr>
              <a:t>new </a:t>
            </a:r>
            <a:r>
              <a:rPr sz="900" spc="-5" dirty="0">
                <a:latin typeface="Arial"/>
                <a:cs typeface="Arial"/>
              </a:rPr>
              <a:t>socket </a:t>
            </a:r>
            <a:r>
              <a:rPr sz="900" spc="5" dirty="0">
                <a:latin typeface="Arial"/>
                <a:cs typeface="Arial"/>
              </a:rPr>
              <a:t>with the properties </a:t>
            </a:r>
            <a:r>
              <a:rPr sz="900" dirty="0">
                <a:latin typeface="Arial"/>
                <a:cs typeface="Arial"/>
              </a:rPr>
              <a:t>of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Arial"/>
                <a:cs typeface="Arial"/>
              </a:rPr>
              <a:t>, and </a:t>
            </a:r>
            <a:r>
              <a:rPr sz="900" dirty="0">
                <a:latin typeface="Arial"/>
                <a:cs typeface="Arial"/>
              </a:rPr>
              <a:t>allocates </a:t>
            </a:r>
            <a:r>
              <a:rPr sz="900" spc="5" dirty="0">
                <a:latin typeface="Arial"/>
                <a:cs typeface="Arial"/>
              </a:rPr>
              <a:t>a </a:t>
            </a:r>
            <a:r>
              <a:rPr sz="900" dirty="0">
                <a:latin typeface="Arial"/>
                <a:cs typeface="Arial"/>
              </a:rPr>
              <a:t>new  file </a:t>
            </a:r>
            <a:r>
              <a:rPr sz="900" spc="5" dirty="0">
                <a:latin typeface="Arial"/>
                <a:cs typeface="Arial"/>
              </a:rPr>
              <a:t>descriptor </a:t>
            </a:r>
            <a:r>
              <a:rPr sz="900" spc="-10" dirty="0">
                <a:latin typeface="Arial"/>
                <a:cs typeface="Arial"/>
              </a:rPr>
              <a:t>for </a:t>
            </a:r>
            <a:r>
              <a:rPr sz="900" spc="5" dirty="0">
                <a:latin typeface="Arial"/>
                <a:cs typeface="Arial"/>
              </a:rPr>
              <a:t>the </a:t>
            </a:r>
            <a:r>
              <a:rPr sz="900" dirty="0">
                <a:latin typeface="Arial"/>
                <a:cs typeface="Arial"/>
              </a:rPr>
              <a:t>newly </a:t>
            </a:r>
            <a:r>
              <a:rPr sz="900" spc="5" dirty="0">
                <a:latin typeface="Arial"/>
                <a:cs typeface="Arial"/>
              </a:rPr>
              <a:t>created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socket.</a:t>
            </a:r>
            <a:endParaRPr sz="900" dirty="0">
              <a:latin typeface="Arial"/>
              <a:cs typeface="Arial"/>
            </a:endParaRPr>
          </a:p>
          <a:p>
            <a:pPr marL="243840" marR="59055">
              <a:lnSpc>
                <a:spcPct val="104800"/>
              </a:lnSpc>
            </a:pPr>
            <a:r>
              <a:rPr sz="900" dirty="0">
                <a:latin typeface="Arial"/>
                <a:cs typeface="Arial"/>
              </a:rPr>
              <a:t>If </a:t>
            </a:r>
            <a:r>
              <a:rPr sz="900" spc="5" dirty="0">
                <a:latin typeface="Arial"/>
                <a:cs typeface="Arial"/>
              </a:rPr>
              <a:t>no pending connections are present on the </a:t>
            </a:r>
            <a:r>
              <a:rPr sz="900" dirty="0">
                <a:latin typeface="Arial"/>
                <a:cs typeface="Arial"/>
              </a:rPr>
              <a:t>queue,  </a:t>
            </a:r>
            <a:r>
              <a:rPr sz="900" spc="5" dirty="0">
                <a:latin typeface="Courier New"/>
                <a:cs typeface="Courier New"/>
              </a:rPr>
              <a:t>accept()</a:t>
            </a:r>
            <a:r>
              <a:rPr sz="900" spc="-30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Arial"/>
                <a:cs typeface="Arial"/>
              </a:rPr>
              <a:t>blocks </a:t>
            </a:r>
            <a:r>
              <a:rPr sz="900" spc="5" dirty="0">
                <a:latin typeface="Arial"/>
                <a:cs typeface="Arial"/>
              </a:rPr>
              <a:t>the </a:t>
            </a:r>
            <a:r>
              <a:rPr sz="900" dirty="0">
                <a:latin typeface="Arial"/>
                <a:cs typeface="Arial"/>
              </a:rPr>
              <a:t>caller until </a:t>
            </a:r>
            <a:r>
              <a:rPr sz="900" spc="5" dirty="0">
                <a:latin typeface="Arial"/>
                <a:cs typeface="Arial"/>
              </a:rPr>
              <a:t>a connection </a:t>
            </a:r>
            <a:r>
              <a:rPr sz="900" dirty="0">
                <a:latin typeface="Arial"/>
                <a:cs typeface="Arial"/>
              </a:rPr>
              <a:t>is </a:t>
            </a:r>
            <a:r>
              <a:rPr sz="900" spc="5" dirty="0">
                <a:latin typeface="Arial"/>
                <a:cs typeface="Arial"/>
              </a:rPr>
              <a:t>present.  </a:t>
            </a:r>
            <a:r>
              <a:rPr sz="900" spc="-10" dirty="0">
                <a:latin typeface="Arial"/>
                <a:cs typeface="Arial"/>
              </a:rPr>
              <a:t>Usually, </a:t>
            </a:r>
            <a:r>
              <a:rPr sz="900" spc="5" dirty="0">
                <a:latin typeface="Arial"/>
                <a:cs typeface="Arial"/>
              </a:rPr>
              <a:t>the </a:t>
            </a:r>
            <a:r>
              <a:rPr sz="900" dirty="0">
                <a:latin typeface="Arial"/>
                <a:cs typeface="Arial"/>
              </a:rPr>
              <a:t>file </a:t>
            </a:r>
            <a:r>
              <a:rPr sz="900" spc="5" dirty="0">
                <a:latin typeface="Arial"/>
                <a:cs typeface="Arial"/>
              </a:rPr>
              <a:t>descriptor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245" dirty="0">
                <a:latin typeface="Courier New"/>
                <a:cs typeface="Courier New"/>
              </a:rPr>
              <a:t> </a:t>
            </a:r>
            <a:r>
              <a:rPr sz="900" dirty="0">
                <a:latin typeface="Arial"/>
                <a:cs typeface="Arial"/>
              </a:rPr>
              <a:t>is called </a:t>
            </a:r>
            <a:r>
              <a:rPr sz="900" spc="5" dirty="0">
                <a:highlight>
                  <a:srgbClr val="FFFF00"/>
                </a:highlight>
                <a:latin typeface="Arial"/>
                <a:cs typeface="Arial"/>
              </a:rPr>
              <a:t>the </a:t>
            </a:r>
            <a:r>
              <a:rPr sz="900" dirty="0">
                <a:highlight>
                  <a:srgbClr val="FFFF00"/>
                </a:highlight>
                <a:latin typeface="Arial"/>
                <a:cs typeface="Arial"/>
              </a:rPr>
              <a:t>listening </a:t>
            </a:r>
            <a:r>
              <a:rPr sz="900" spc="-5" dirty="0">
                <a:highlight>
                  <a:srgbClr val="FFFF00"/>
                </a:highlight>
                <a:latin typeface="Arial"/>
                <a:cs typeface="Arial"/>
              </a:rPr>
              <a:t>socket</a:t>
            </a:r>
            <a:endParaRPr sz="900" dirty="0"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78781" y="3064860"/>
            <a:ext cx="2858135" cy="14683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900" spc="5" dirty="0">
                <a:latin typeface="Arial"/>
                <a:cs typeface="Arial"/>
              </a:rPr>
              <a:t>while the returned </a:t>
            </a:r>
            <a:r>
              <a:rPr sz="900" dirty="0">
                <a:latin typeface="Arial"/>
                <a:cs typeface="Arial"/>
              </a:rPr>
              <a:t>value is called </a:t>
            </a:r>
            <a:r>
              <a:rPr sz="900" spc="5" dirty="0">
                <a:latin typeface="Arial"/>
                <a:cs typeface="Arial"/>
              </a:rPr>
              <a:t>the </a:t>
            </a:r>
            <a:r>
              <a:rPr sz="900" spc="5" dirty="0">
                <a:highlight>
                  <a:srgbClr val="FFFF00"/>
                </a:highlight>
                <a:latin typeface="Arial"/>
                <a:cs typeface="Arial"/>
              </a:rPr>
              <a:t>connected</a:t>
            </a:r>
            <a:r>
              <a:rPr sz="900" spc="-25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900" spc="-5" dirty="0">
                <a:highlight>
                  <a:srgbClr val="FFFF00"/>
                </a:highlight>
                <a:latin typeface="Arial"/>
                <a:cs typeface="Arial"/>
              </a:rPr>
              <a:t>socket</a:t>
            </a:r>
            <a:r>
              <a:rPr sz="900" spc="-5" dirty="0">
                <a:latin typeface="Arial"/>
                <a:cs typeface="Arial"/>
              </a:rPr>
              <a:t>.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Sockets</a:t>
            </a:r>
            <a:endParaRPr spc="-5"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703666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702A6657-C78F-41C6-B9EA-D2B5B94F9A7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30</a:t>
            </a:fld>
            <a:endParaRPr lang="en-C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E514B7-1555-44BF-8FEF-BD33D416F5A8}"/>
              </a:ext>
            </a:extLst>
          </p:cNvPr>
          <p:cNvSpPr txBox="1"/>
          <p:nvPr/>
        </p:nvSpPr>
        <p:spPr>
          <a:xfrm>
            <a:off x="3702614" y="1851891"/>
            <a:ext cx="9074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highlight>
                  <a:srgbClr val="FFFF00"/>
                </a:highlight>
              </a:rPr>
              <a:t>See  man accept</a:t>
            </a:r>
            <a:endParaRPr lang="en-CA" sz="700" b="1" dirty="0">
              <a:highlight>
                <a:srgbClr val="FFFF00"/>
              </a:highlight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262" y="7627"/>
            <a:ext cx="1759585" cy="709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07110" algn="r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Introducing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Sockets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Creating endpoints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communication:</a:t>
            </a:r>
            <a:r>
              <a:rPr sz="600" b="1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socket()</a:t>
            </a:r>
            <a:endParaRPr sz="600">
              <a:latin typeface="Arial"/>
              <a:cs typeface="Arial"/>
            </a:endParaRPr>
          </a:p>
          <a:p>
            <a:pPr marL="110489" marR="5080" indent="66357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</a:t>
            </a:r>
            <a:r>
              <a:rPr sz="600" b="1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Address</a:t>
            </a:r>
            <a:r>
              <a:rPr sz="600" b="1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Structures  Initiating a connection on a</a:t>
            </a:r>
            <a:r>
              <a:rPr sz="600" b="1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socket:</a:t>
            </a:r>
            <a:r>
              <a:rPr sz="600" b="1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connect()  Binding a name to a socket:</a:t>
            </a:r>
            <a:r>
              <a:rPr sz="600" b="1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bind()</a:t>
            </a:r>
            <a:endParaRPr sz="600">
              <a:latin typeface="Arial"/>
              <a:cs typeface="Arial"/>
            </a:endParaRPr>
          </a:p>
          <a:p>
            <a:pPr marL="110489" marR="5080" indent="-2794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Listening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connections on a</a:t>
            </a:r>
            <a:r>
              <a:rPr sz="600" b="1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socket:</a:t>
            </a:r>
            <a:r>
              <a:rPr sz="600" b="1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listen()  Accepting a connection on a socket:</a:t>
            </a:r>
            <a:r>
              <a:rPr sz="600" b="1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accept()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734695"/>
          </a:xfrm>
          <a:custGeom>
            <a:avLst/>
            <a:gdLst/>
            <a:ahLst/>
            <a:cxnLst/>
            <a:rect l="l" t="t" r="r" b="b"/>
            <a:pathLst>
              <a:path w="2304415" h="734695">
                <a:moveTo>
                  <a:pt x="0" y="734529"/>
                </a:moveTo>
                <a:lnTo>
                  <a:pt x="2303995" y="734529"/>
                </a:lnTo>
                <a:lnTo>
                  <a:pt x="2303995" y="0"/>
                </a:lnTo>
                <a:lnTo>
                  <a:pt x="0" y="0"/>
                </a:lnTo>
                <a:lnTo>
                  <a:pt x="0" y="7345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31990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31992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735774"/>
            <a:ext cx="76771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Sockets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979373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194" y="1499933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993" y="2078342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35286" y="2065642"/>
            <a:ext cx="114299" cy="114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793" y="2116442"/>
            <a:ext cx="3837191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786" y="1550507"/>
            <a:ext cx="5079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786" y="1601307"/>
            <a:ext cx="50799" cy="47703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194" y="1544371"/>
            <a:ext cx="3989704" cy="584835"/>
          </a:xfrm>
          <a:custGeom>
            <a:avLst/>
            <a:gdLst/>
            <a:ahLst/>
            <a:cxnLst/>
            <a:rect l="l" t="t" r="r" b="b"/>
            <a:pathLst>
              <a:path w="3989704" h="584835">
                <a:moveTo>
                  <a:pt x="3989591" y="0"/>
                </a:moveTo>
                <a:lnTo>
                  <a:pt x="0" y="0"/>
                </a:lnTo>
                <a:lnTo>
                  <a:pt x="0" y="533971"/>
                </a:lnTo>
                <a:lnTo>
                  <a:pt x="4008" y="553695"/>
                </a:lnTo>
                <a:lnTo>
                  <a:pt x="14922" y="569848"/>
                </a:lnTo>
                <a:lnTo>
                  <a:pt x="31075" y="580762"/>
                </a:lnTo>
                <a:lnTo>
                  <a:pt x="50799" y="584771"/>
                </a:lnTo>
                <a:lnTo>
                  <a:pt x="3938791" y="584770"/>
                </a:lnTo>
                <a:lnTo>
                  <a:pt x="3958516" y="580762"/>
                </a:lnTo>
                <a:lnTo>
                  <a:pt x="3974669" y="569848"/>
                </a:lnTo>
                <a:lnTo>
                  <a:pt x="3985583" y="553695"/>
                </a:lnTo>
                <a:lnTo>
                  <a:pt x="3989591" y="533971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1588607"/>
            <a:ext cx="0" cy="509270"/>
          </a:xfrm>
          <a:custGeom>
            <a:avLst/>
            <a:gdLst/>
            <a:ahLst/>
            <a:cxnLst/>
            <a:rect l="l" t="t" r="r" b="b"/>
            <a:pathLst>
              <a:path h="509269">
                <a:moveTo>
                  <a:pt x="0" y="508784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157590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156320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786" y="155050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786" y="1531458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1007" y="1592440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1007" y="1974545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9194" y="2281059"/>
            <a:ext cx="3989704" cy="182880"/>
          </a:xfrm>
          <a:custGeom>
            <a:avLst/>
            <a:gdLst/>
            <a:ahLst/>
            <a:cxnLst/>
            <a:rect l="l" t="t" r="r" b="b"/>
            <a:pathLst>
              <a:path w="3989704" h="18288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182481"/>
                </a:lnTo>
                <a:lnTo>
                  <a:pt x="3989591" y="182481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9194" y="2450896"/>
            <a:ext cx="3989591" cy="506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9993" y="2618498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35286" y="2605799"/>
            <a:ext cx="114299" cy="114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0793" y="2656598"/>
            <a:ext cx="3837191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786" y="2325298"/>
            <a:ext cx="5079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8786" y="2376098"/>
            <a:ext cx="50799" cy="242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9194" y="2306249"/>
            <a:ext cx="3989704" cy="363551"/>
          </a:xfrm>
          <a:custGeom>
            <a:avLst/>
            <a:gdLst/>
            <a:ahLst/>
            <a:cxnLst/>
            <a:rect l="l" t="t" r="r" b="b"/>
            <a:pathLst>
              <a:path w="3989704" h="174625">
                <a:moveTo>
                  <a:pt x="3989591" y="0"/>
                </a:moveTo>
                <a:lnTo>
                  <a:pt x="0" y="0"/>
                </a:lnTo>
                <a:lnTo>
                  <a:pt x="0" y="123323"/>
                </a:lnTo>
                <a:lnTo>
                  <a:pt x="4008" y="143048"/>
                </a:lnTo>
                <a:lnTo>
                  <a:pt x="14922" y="159201"/>
                </a:lnTo>
                <a:lnTo>
                  <a:pt x="31075" y="170115"/>
                </a:lnTo>
                <a:lnTo>
                  <a:pt x="50799" y="174123"/>
                </a:lnTo>
                <a:lnTo>
                  <a:pt x="3938791" y="174123"/>
                </a:lnTo>
                <a:lnTo>
                  <a:pt x="3958516" y="170115"/>
                </a:lnTo>
                <a:lnTo>
                  <a:pt x="3974669" y="159200"/>
                </a:lnTo>
                <a:lnTo>
                  <a:pt x="3985583" y="143048"/>
                </a:lnTo>
                <a:lnTo>
                  <a:pt x="3989591" y="123323"/>
                </a:lnTo>
                <a:lnTo>
                  <a:pt x="3989591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r>
              <a:rPr lang="en-CA" sz="1200" dirty="0"/>
              <a:t>Unix domain sockets (datagram sockets)</a:t>
            </a:r>
          </a:p>
          <a:p>
            <a:r>
              <a:rPr lang="en-CA" sz="1200" dirty="0"/>
              <a:t>Internet domain sockets (stream sockets)</a:t>
            </a:r>
            <a:endParaRPr sz="1200" dirty="0"/>
          </a:p>
        </p:txBody>
      </p:sp>
      <p:sp>
        <p:nvSpPr>
          <p:cNvPr id="30" name="object 30"/>
          <p:cNvSpPr/>
          <p:nvPr/>
        </p:nvSpPr>
        <p:spPr>
          <a:xfrm>
            <a:off x="4298786" y="2363398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274149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98786" y="235069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98786" y="233799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98786" y="232529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98786" y="2306249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47294" y="1527718"/>
            <a:ext cx="3823335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CA" sz="1100" dirty="0"/>
              <a:t>The first widespread implementation of the </a:t>
            </a:r>
            <a:r>
              <a:rPr lang="en-CA" sz="1100" b="1" dirty="0"/>
              <a:t>sockets API</a:t>
            </a:r>
            <a:r>
              <a:rPr lang="en-CA" sz="1100" dirty="0"/>
              <a:t> appeared with 4.2BSD in </a:t>
            </a:r>
            <a:r>
              <a:rPr lang="en-CA" sz="1100" b="1" dirty="0"/>
              <a:t>1983</a:t>
            </a:r>
            <a:r>
              <a:rPr lang="en-CA" sz="1100" dirty="0"/>
              <a:t>, and this API has been ported to virtually every UNIX implementation, as well as most other operating systems.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Sockets</a:t>
            </a:r>
            <a:endParaRPr spc="-5" dirty="0"/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821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29D9E0E5-ABED-4E93-B0F9-DC7D50F87A1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052680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734695"/>
          </a:xfrm>
          <a:custGeom>
            <a:avLst/>
            <a:gdLst/>
            <a:ahLst/>
            <a:cxnLst/>
            <a:rect l="l" t="t" r="r" b="b"/>
            <a:pathLst>
              <a:path w="2304415" h="734695">
                <a:moveTo>
                  <a:pt x="0" y="734529"/>
                </a:moveTo>
                <a:lnTo>
                  <a:pt x="2303995" y="734529"/>
                </a:lnTo>
                <a:lnTo>
                  <a:pt x="2303995" y="0"/>
                </a:lnTo>
                <a:lnTo>
                  <a:pt x="0" y="0"/>
                </a:lnTo>
                <a:lnTo>
                  <a:pt x="0" y="7345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31990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602" y="829847"/>
            <a:ext cx="2858135" cy="59055"/>
          </a:xfrm>
          <a:custGeom>
            <a:avLst/>
            <a:gdLst/>
            <a:ahLst/>
            <a:cxnLst/>
            <a:rect l="l" t="t" r="r" b="b"/>
            <a:pathLst>
              <a:path w="2858135" h="59055">
                <a:moveTo>
                  <a:pt x="36391" y="0"/>
                </a:moveTo>
                <a:lnTo>
                  <a:pt x="22261" y="2871"/>
                </a:lnTo>
                <a:lnTo>
                  <a:pt x="10689" y="10690"/>
                </a:lnTo>
                <a:lnTo>
                  <a:pt x="2871" y="22261"/>
                </a:lnTo>
                <a:lnTo>
                  <a:pt x="0" y="36391"/>
                </a:lnTo>
                <a:lnTo>
                  <a:pt x="0" y="59017"/>
                </a:lnTo>
                <a:lnTo>
                  <a:pt x="2858023" y="59017"/>
                </a:lnTo>
                <a:lnTo>
                  <a:pt x="2858023" y="36391"/>
                </a:lnTo>
                <a:lnTo>
                  <a:pt x="2835761" y="2871"/>
                </a:lnTo>
                <a:lnTo>
                  <a:pt x="36391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9994" y="1319178"/>
            <a:ext cx="72783" cy="72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36137" y="1310080"/>
            <a:ext cx="81880" cy="818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6385" y="1346471"/>
            <a:ext cx="2748849" cy="454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81626" y="866067"/>
            <a:ext cx="36391" cy="727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81626" y="902459"/>
            <a:ext cx="36391" cy="4167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602" y="861672"/>
            <a:ext cx="2858135" cy="494030"/>
          </a:xfrm>
          <a:custGeom>
            <a:avLst/>
            <a:gdLst/>
            <a:ahLst/>
            <a:cxnLst/>
            <a:rect l="l" t="t" r="r" b="b"/>
            <a:pathLst>
              <a:path w="2858135" h="494030">
                <a:moveTo>
                  <a:pt x="2858023" y="0"/>
                </a:moveTo>
                <a:lnTo>
                  <a:pt x="0" y="0"/>
                </a:lnTo>
                <a:lnTo>
                  <a:pt x="0" y="457506"/>
                </a:lnTo>
                <a:lnTo>
                  <a:pt x="2871" y="471636"/>
                </a:lnTo>
                <a:lnTo>
                  <a:pt x="10689" y="483207"/>
                </a:lnTo>
                <a:lnTo>
                  <a:pt x="22261" y="491026"/>
                </a:lnTo>
                <a:lnTo>
                  <a:pt x="36391" y="493897"/>
                </a:lnTo>
                <a:lnTo>
                  <a:pt x="2821632" y="493897"/>
                </a:lnTo>
                <a:lnTo>
                  <a:pt x="2835762" y="491026"/>
                </a:lnTo>
                <a:lnTo>
                  <a:pt x="2847333" y="483207"/>
                </a:lnTo>
                <a:lnTo>
                  <a:pt x="2855152" y="471636"/>
                </a:lnTo>
                <a:lnTo>
                  <a:pt x="2858023" y="457506"/>
                </a:lnTo>
                <a:lnTo>
                  <a:pt x="2858023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81626" y="893361"/>
            <a:ext cx="0" cy="440055"/>
          </a:xfrm>
          <a:custGeom>
            <a:avLst/>
            <a:gdLst/>
            <a:ahLst/>
            <a:cxnLst/>
            <a:rect l="l" t="t" r="r" b="b"/>
            <a:pathLst>
              <a:path h="440055">
                <a:moveTo>
                  <a:pt x="0" y="439463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81626" y="884263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097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81626" y="875166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097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81626" y="866068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097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81626" y="852421"/>
            <a:ext cx="0" cy="13970"/>
          </a:xfrm>
          <a:custGeom>
            <a:avLst/>
            <a:gdLst/>
            <a:ahLst/>
            <a:cxnLst/>
            <a:rect l="l" t="t" r="r" b="b"/>
            <a:pathLst>
              <a:path h="13969">
                <a:moveTo>
                  <a:pt x="0" y="13646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7294" y="7627"/>
            <a:ext cx="2782570" cy="1109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 marR="925830" indent="1007110" algn="r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Introducing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Sockets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Creating endpoints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communication:</a:t>
            </a:r>
            <a:r>
              <a:rPr sz="600" b="1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socket()</a:t>
            </a:r>
            <a:endParaRPr sz="600">
              <a:latin typeface="Arial"/>
              <a:cs typeface="Arial"/>
            </a:endParaRPr>
          </a:p>
          <a:p>
            <a:pPr marL="212725" marR="925830" indent="66357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</a:t>
            </a:r>
            <a:r>
              <a:rPr sz="600" b="1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Address</a:t>
            </a:r>
            <a:r>
              <a:rPr sz="600" b="1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Structures  Initiating a connection on a</a:t>
            </a:r>
            <a:r>
              <a:rPr sz="600" b="1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socket:</a:t>
            </a:r>
            <a:r>
              <a:rPr sz="600" b="1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connect()  Binding a name to a socket:</a:t>
            </a:r>
            <a:r>
              <a:rPr sz="600" b="1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bind()</a:t>
            </a:r>
            <a:endParaRPr sz="600">
              <a:latin typeface="Arial"/>
              <a:cs typeface="Arial"/>
            </a:endParaRPr>
          </a:p>
          <a:p>
            <a:pPr marL="212090" marR="925830" indent="-2794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Listening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connections on a</a:t>
            </a:r>
            <a:r>
              <a:rPr sz="600" b="1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socket:</a:t>
            </a:r>
            <a:r>
              <a:rPr sz="600" b="1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listen()  Accepting a connection on a socket:</a:t>
            </a:r>
            <a:r>
              <a:rPr sz="600" b="1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accept()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ct val="107900"/>
              </a:lnSpc>
            </a:pPr>
            <a:r>
              <a:rPr sz="750" spc="15" dirty="0">
                <a:latin typeface="Arial"/>
                <a:cs typeface="Arial"/>
              </a:rPr>
              <a:t>Although </a:t>
            </a:r>
            <a:r>
              <a:rPr sz="750" spc="5" dirty="0">
                <a:latin typeface="Arial"/>
                <a:cs typeface="Arial"/>
              </a:rPr>
              <a:t>possible, it </a:t>
            </a:r>
            <a:r>
              <a:rPr sz="750" spc="10" dirty="0">
                <a:latin typeface="Arial"/>
                <a:cs typeface="Arial"/>
              </a:rPr>
              <a:t>is difficult </a:t>
            </a:r>
            <a:r>
              <a:rPr sz="750" spc="15" dirty="0">
                <a:latin typeface="Arial"/>
                <a:cs typeface="Arial"/>
              </a:rPr>
              <a:t>and </a:t>
            </a:r>
            <a:r>
              <a:rPr sz="750" spc="10" dirty="0">
                <a:latin typeface="Arial"/>
                <a:cs typeface="Arial"/>
              </a:rPr>
              <a:t>time </a:t>
            </a:r>
            <a:r>
              <a:rPr sz="750" spc="15" dirty="0">
                <a:latin typeface="Arial"/>
                <a:cs typeface="Arial"/>
              </a:rPr>
              <a:t>consuming </a:t>
            </a:r>
            <a:r>
              <a:rPr sz="750" spc="10" dirty="0">
                <a:latin typeface="Arial"/>
                <a:cs typeface="Arial"/>
              </a:rPr>
              <a:t>to </a:t>
            </a:r>
            <a:r>
              <a:rPr sz="750" spc="15" dirty="0">
                <a:latin typeface="Arial"/>
                <a:cs typeface="Arial"/>
              </a:rPr>
              <a:t>use  </a:t>
            </a:r>
            <a:r>
              <a:rPr sz="750" spc="10" dirty="0">
                <a:latin typeface="Arial"/>
                <a:cs typeface="Arial"/>
              </a:rPr>
              <a:t>directly the </a:t>
            </a:r>
            <a:r>
              <a:rPr sz="750" spc="15" dirty="0">
                <a:latin typeface="Arial"/>
                <a:cs typeface="Arial"/>
              </a:rPr>
              <a:t>TCP/IP </a:t>
            </a:r>
            <a:r>
              <a:rPr sz="750" spc="10" dirty="0">
                <a:latin typeface="Arial"/>
                <a:cs typeface="Arial"/>
              </a:rPr>
              <a:t>protocol to </a:t>
            </a:r>
            <a:r>
              <a:rPr sz="750" spc="15" dirty="0">
                <a:latin typeface="Arial"/>
                <a:cs typeface="Arial"/>
              </a:rPr>
              <a:t>implement network</a:t>
            </a:r>
            <a:r>
              <a:rPr sz="750" spc="-10" dirty="0">
                <a:latin typeface="Arial"/>
                <a:cs typeface="Arial"/>
              </a:rPr>
              <a:t> </a:t>
            </a:r>
            <a:r>
              <a:rPr sz="750" spc="10" dirty="0">
                <a:latin typeface="Arial"/>
                <a:cs typeface="Arial"/>
              </a:rPr>
              <a:t>applications.</a:t>
            </a:r>
            <a:endParaRPr sz="7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7294" y="1103590"/>
            <a:ext cx="2834331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30" dirty="0">
                <a:latin typeface="Lucida Sans Unicode"/>
                <a:cs typeface="Lucida Sans Unicode"/>
              </a:rPr>
              <a:t>⇒</a:t>
            </a:r>
            <a:r>
              <a:rPr sz="750" spc="3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750" spc="5" dirty="0">
                <a:solidFill>
                  <a:srgbClr val="FF0000"/>
                </a:solidFill>
                <a:latin typeface="Arial"/>
                <a:cs typeface="Arial"/>
              </a:rPr>
              <a:t>socket </a:t>
            </a:r>
            <a:r>
              <a:rPr sz="750" spc="10" dirty="0">
                <a:solidFill>
                  <a:srgbClr val="FF0000"/>
                </a:solidFill>
                <a:latin typeface="Arial"/>
                <a:cs typeface="Arial"/>
              </a:rPr>
              <a:t>interface acts </a:t>
            </a:r>
            <a:r>
              <a:rPr sz="750" spc="15" dirty="0">
                <a:solidFill>
                  <a:srgbClr val="FF0000"/>
                </a:solidFill>
                <a:latin typeface="Arial"/>
                <a:cs typeface="Arial"/>
              </a:rPr>
              <a:t>between </a:t>
            </a:r>
            <a:r>
              <a:rPr sz="750" spc="1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750" spc="15" dirty="0">
                <a:solidFill>
                  <a:srgbClr val="FF0000"/>
                </a:solidFill>
                <a:latin typeface="Arial"/>
                <a:cs typeface="Arial"/>
              </a:rPr>
              <a:t>user process</a:t>
            </a:r>
            <a:r>
              <a:rPr sz="750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750" spc="15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endParaRPr sz="75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7294" y="1226857"/>
            <a:ext cx="373380" cy="136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5" dirty="0">
                <a:solidFill>
                  <a:srgbClr val="FF0000"/>
                </a:solidFill>
                <a:latin typeface="Arial"/>
                <a:cs typeface="Arial"/>
              </a:rPr>
              <a:t>TCP/IP</a:t>
            </a:r>
            <a:r>
              <a:rPr sz="750" spc="5" dirty="0">
                <a:latin typeface="Arial"/>
                <a:cs typeface="Arial"/>
              </a:rPr>
              <a:t>.</a:t>
            </a:r>
            <a:endParaRPr sz="7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07010" y="2462720"/>
            <a:ext cx="571500" cy="0"/>
          </a:xfrm>
          <a:custGeom>
            <a:avLst/>
            <a:gdLst/>
            <a:ahLst/>
            <a:cxnLst/>
            <a:rect l="l" t="t" r="r" b="b"/>
            <a:pathLst>
              <a:path w="571500">
                <a:moveTo>
                  <a:pt x="0" y="0"/>
                </a:moveTo>
                <a:lnTo>
                  <a:pt x="571341" y="0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07009" y="2453025"/>
            <a:ext cx="39370" cy="19685"/>
          </a:xfrm>
          <a:custGeom>
            <a:avLst/>
            <a:gdLst/>
            <a:ahLst/>
            <a:cxnLst/>
            <a:rect l="l" t="t" r="r" b="b"/>
            <a:pathLst>
              <a:path w="39369" h="19685">
                <a:moveTo>
                  <a:pt x="38778" y="19389"/>
                </a:moveTo>
                <a:lnTo>
                  <a:pt x="38778" y="0"/>
                </a:lnTo>
                <a:lnTo>
                  <a:pt x="0" y="9694"/>
                </a:lnTo>
                <a:lnTo>
                  <a:pt x="38778" y="19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07009" y="2453025"/>
            <a:ext cx="39370" cy="19685"/>
          </a:xfrm>
          <a:custGeom>
            <a:avLst/>
            <a:gdLst/>
            <a:ahLst/>
            <a:cxnLst/>
            <a:rect l="l" t="t" r="r" b="b"/>
            <a:pathLst>
              <a:path w="39369" h="19685">
                <a:moveTo>
                  <a:pt x="38778" y="0"/>
                </a:moveTo>
                <a:lnTo>
                  <a:pt x="0" y="9694"/>
                </a:lnTo>
                <a:lnTo>
                  <a:pt x="38778" y="19389"/>
                </a:lnTo>
                <a:lnTo>
                  <a:pt x="3877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39573" y="2453025"/>
            <a:ext cx="39370" cy="19685"/>
          </a:xfrm>
          <a:custGeom>
            <a:avLst/>
            <a:gdLst/>
            <a:ahLst/>
            <a:cxnLst/>
            <a:rect l="l" t="t" r="r" b="b"/>
            <a:pathLst>
              <a:path w="39369" h="19685">
                <a:moveTo>
                  <a:pt x="38778" y="9694"/>
                </a:moveTo>
                <a:lnTo>
                  <a:pt x="0" y="0"/>
                </a:lnTo>
                <a:lnTo>
                  <a:pt x="0" y="19389"/>
                </a:lnTo>
                <a:lnTo>
                  <a:pt x="38778" y="9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39573" y="2453025"/>
            <a:ext cx="39370" cy="19685"/>
          </a:xfrm>
          <a:custGeom>
            <a:avLst/>
            <a:gdLst/>
            <a:ahLst/>
            <a:cxnLst/>
            <a:rect l="l" t="t" r="r" b="b"/>
            <a:pathLst>
              <a:path w="39369" h="19685">
                <a:moveTo>
                  <a:pt x="0" y="19389"/>
                </a:moveTo>
                <a:lnTo>
                  <a:pt x="38778" y="9694"/>
                </a:lnTo>
                <a:lnTo>
                  <a:pt x="0" y="0"/>
                </a:lnTo>
                <a:lnTo>
                  <a:pt x="0" y="1938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07009" y="2753562"/>
            <a:ext cx="571500" cy="0"/>
          </a:xfrm>
          <a:custGeom>
            <a:avLst/>
            <a:gdLst/>
            <a:ahLst/>
            <a:cxnLst/>
            <a:rect l="l" t="t" r="r" b="b"/>
            <a:pathLst>
              <a:path w="571500">
                <a:moveTo>
                  <a:pt x="0" y="0"/>
                </a:moveTo>
                <a:lnTo>
                  <a:pt x="571341" y="0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07009" y="2743867"/>
            <a:ext cx="39370" cy="19685"/>
          </a:xfrm>
          <a:custGeom>
            <a:avLst/>
            <a:gdLst/>
            <a:ahLst/>
            <a:cxnLst/>
            <a:rect l="l" t="t" r="r" b="b"/>
            <a:pathLst>
              <a:path w="39369" h="19685">
                <a:moveTo>
                  <a:pt x="38778" y="19389"/>
                </a:moveTo>
                <a:lnTo>
                  <a:pt x="38778" y="0"/>
                </a:lnTo>
                <a:lnTo>
                  <a:pt x="0" y="9694"/>
                </a:lnTo>
                <a:lnTo>
                  <a:pt x="38778" y="19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07009" y="2743867"/>
            <a:ext cx="39370" cy="19685"/>
          </a:xfrm>
          <a:custGeom>
            <a:avLst/>
            <a:gdLst/>
            <a:ahLst/>
            <a:cxnLst/>
            <a:rect l="l" t="t" r="r" b="b"/>
            <a:pathLst>
              <a:path w="39369" h="19685">
                <a:moveTo>
                  <a:pt x="38778" y="0"/>
                </a:moveTo>
                <a:lnTo>
                  <a:pt x="0" y="9694"/>
                </a:lnTo>
                <a:lnTo>
                  <a:pt x="38778" y="19389"/>
                </a:lnTo>
                <a:lnTo>
                  <a:pt x="3877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39573" y="2743867"/>
            <a:ext cx="39370" cy="19685"/>
          </a:xfrm>
          <a:custGeom>
            <a:avLst/>
            <a:gdLst/>
            <a:ahLst/>
            <a:cxnLst/>
            <a:rect l="l" t="t" r="r" b="b"/>
            <a:pathLst>
              <a:path w="39369" h="19685">
                <a:moveTo>
                  <a:pt x="38778" y="9694"/>
                </a:moveTo>
                <a:lnTo>
                  <a:pt x="0" y="0"/>
                </a:lnTo>
                <a:lnTo>
                  <a:pt x="0" y="19389"/>
                </a:lnTo>
                <a:lnTo>
                  <a:pt x="38778" y="9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39573" y="2743867"/>
            <a:ext cx="39370" cy="19685"/>
          </a:xfrm>
          <a:custGeom>
            <a:avLst/>
            <a:gdLst/>
            <a:ahLst/>
            <a:cxnLst/>
            <a:rect l="l" t="t" r="r" b="b"/>
            <a:pathLst>
              <a:path w="39369" h="19685">
                <a:moveTo>
                  <a:pt x="0" y="19389"/>
                </a:moveTo>
                <a:lnTo>
                  <a:pt x="38778" y="9694"/>
                </a:lnTo>
                <a:lnTo>
                  <a:pt x="0" y="0"/>
                </a:lnTo>
                <a:lnTo>
                  <a:pt x="0" y="1938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68627" y="2414246"/>
            <a:ext cx="533400" cy="145415"/>
          </a:xfrm>
          <a:custGeom>
            <a:avLst/>
            <a:gdLst/>
            <a:ahLst/>
            <a:cxnLst/>
            <a:rect l="l" t="t" r="r" b="b"/>
            <a:pathLst>
              <a:path w="533400" h="145414">
                <a:moveTo>
                  <a:pt x="0" y="0"/>
                </a:moveTo>
                <a:lnTo>
                  <a:pt x="0" y="145420"/>
                </a:lnTo>
                <a:lnTo>
                  <a:pt x="533209" y="145420"/>
                </a:lnTo>
                <a:lnTo>
                  <a:pt x="533209" y="0"/>
                </a:lnTo>
                <a:lnTo>
                  <a:pt x="0" y="0"/>
                </a:lnTo>
                <a:close/>
              </a:path>
            </a:pathLst>
          </a:custGeom>
          <a:ln w="48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68627" y="2705088"/>
            <a:ext cx="533400" cy="145415"/>
          </a:xfrm>
          <a:custGeom>
            <a:avLst/>
            <a:gdLst/>
            <a:ahLst/>
            <a:cxnLst/>
            <a:rect l="l" t="t" r="r" b="b"/>
            <a:pathLst>
              <a:path w="533400" h="145414">
                <a:moveTo>
                  <a:pt x="0" y="0"/>
                </a:moveTo>
                <a:lnTo>
                  <a:pt x="0" y="145420"/>
                </a:lnTo>
                <a:lnTo>
                  <a:pt x="533209" y="145420"/>
                </a:lnTo>
                <a:lnTo>
                  <a:pt x="533209" y="0"/>
                </a:lnTo>
                <a:lnTo>
                  <a:pt x="0" y="0"/>
                </a:lnTo>
                <a:close/>
              </a:path>
            </a:pathLst>
          </a:custGeom>
          <a:ln w="48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83522" y="2995930"/>
            <a:ext cx="533400" cy="145415"/>
          </a:xfrm>
          <a:custGeom>
            <a:avLst/>
            <a:gdLst/>
            <a:ahLst/>
            <a:cxnLst/>
            <a:rect l="l" t="t" r="r" b="b"/>
            <a:pathLst>
              <a:path w="533400" h="145414">
                <a:moveTo>
                  <a:pt x="0" y="0"/>
                </a:moveTo>
                <a:lnTo>
                  <a:pt x="0" y="145420"/>
                </a:lnTo>
                <a:lnTo>
                  <a:pt x="533209" y="145420"/>
                </a:lnTo>
                <a:lnTo>
                  <a:pt x="533209" y="0"/>
                </a:lnTo>
                <a:lnTo>
                  <a:pt x="0" y="0"/>
                </a:lnTo>
                <a:close/>
              </a:path>
            </a:pathLst>
          </a:custGeom>
          <a:ln w="48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83522" y="2705088"/>
            <a:ext cx="533400" cy="145415"/>
          </a:xfrm>
          <a:custGeom>
            <a:avLst/>
            <a:gdLst/>
            <a:ahLst/>
            <a:cxnLst/>
            <a:rect l="l" t="t" r="r" b="b"/>
            <a:pathLst>
              <a:path w="533400" h="145414">
                <a:moveTo>
                  <a:pt x="0" y="0"/>
                </a:moveTo>
                <a:lnTo>
                  <a:pt x="0" y="145420"/>
                </a:lnTo>
                <a:lnTo>
                  <a:pt x="533209" y="145420"/>
                </a:lnTo>
                <a:lnTo>
                  <a:pt x="533209" y="0"/>
                </a:lnTo>
                <a:lnTo>
                  <a:pt x="0" y="0"/>
                </a:lnTo>
                <a:close/>
              </a:path>
            </a:pathLst>
          </a:custGeom>
          <a:ln w="48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83522" y="2414246"/>
            <a:ext cx="533400" cy="145415"/>
          </a:xfrm>
          <a:custGeom>
            <a:avLst/>
            <a:gdLst/>
            <a:ahLst/>
            <a:cxnLst/>
            <a:rect l="l" t="t" r="r" b="b"/>
            <a:pathLst>
              <a:path w="533400" h="145414">
                <a:moveTo>
                  <a:pt x="0" y="0"/>
                </a:moveTo>
                <a:lnTo>
                  <a:pt x="0" y="145420"/>
                </a:lnTo>
                <a:lnTo>
                  <a:pt x="533209" y="145420"/>
                </a:lnTo>
                <a:lnTo>
                  <a:pt x="533209" y="0"/>
                </a:lnTo>
                <a:lnTo>
                  <a:pt x="0" y="0"/>
                </a:lnTo>
                <a:close/>
              </a:path>
            </a:pathLst>
          </a:custGeom>
          <a:ln w="48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10995" y="2603617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0"/>
                </a:moveTo>
                <a:lnTo>
                  <a:pt x="0" y="5752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10995" y="2661139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7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10995" y="2564838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7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01300" y="2564838"/>
            <a:ext cx="19685" cy="39370"/>
          </a:xfrm>
          <a:custGeom>
            <a:avLst/>
            <a:gdLst/>
            <a:ahLst/>
            <a:cxnLst/>
            <a:rect l="l" t="t" r="r" b="b"/>
            <a:pathLst>
              <a:path w="19684" h="39369">
                <a:moveTo>
                  <a:pt x="19391" y="38778"/>
                </a:moveTo>
                <a:lnTo>
                  <a:pt x="9694" y="0"/>
                </a:lnTo>
                <a:lnTo>
                  <a:pt x="0" y="38778"/>
                </a:lnTo>
                <a:lnTo>
                  <a:pt x="19391" y="387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01300" y="2564838"/>
            <a:ext cx="19685" cy="39370"/>
          </a:xfrm>
          <a:custGeom>
            <a:avLst/>
            <a:gdLst/>
            <a:ahLst/>
            <a:cxnLst/>
            <a:rect l="l" t="t" r="r" b="b"/>
            <a:pathLst>
              <a:path w="19684" h="39369">
                <a:moveTo>
                  <a:pt x="19391" y="38778"/>
                </a:moveTo>
                <a:lnTo>
                  <a:pt x="9694" y="0"/>
                </a:lnTo>
                <a:lnTo>
                  <a:pt x="0" y="38778"/>
                </a:lnTo>
                <a:lnTo>
                  <a:pt x="19391" y="387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01300" y="2661139"/>
            <a:ext cx="19685" cy="39370"/>
          </a:xfrm>
          <a:custGeom>
            <a:avLst/>
            <a:gdLst/>
            <a:ahLst/>
            <a:cxnLst/>
            <a:rect l="l" t="t" r="r" b="b"/>
            <a:pathLst>
              <a:path w="19684" h="39369">
                <a:moveTo>
                  <a:pt x="19391" y="0"/>
                </a:moveTo>
                <a:lnTo>
                  <a:pt x="0" y="0"/>
                </a:lnTo>
                <a:lnTo>
                  <a:pt x="9694" y="38778"/>
                </a:lnTo>
                <a:lnTo>
                  <a:pt x="19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01300" y="2661139"/>
            <a:ext cx="19685" cy="39370"/>
          </a:xfrm>
          <a:custGeom>
            <a:avLst/>
            <a:gdLst/>
            <a:ahLst/>
            <a:cxnLst/>
            <a:rect l="l" t="t" r="r" b="b"/>
            <a:pathLst>
              <a:path w="19684" h="39369">
                <a:moveTo>
                  <a:pt x="0" y="0"/>
                </a:moveTo>
                <a:lnTo>
                  <a:pt x="9694" y="38778"/>
                </a:lnTo>
                <a:lnTo>
                  <a:pt x="19391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10995" y="2894458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0"/>
                </a:moveTo>
                <a:lnTo>
                  <a:pt x="0" y="5752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10995" y="2951980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7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10995" y="2855680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7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01300" y="2855679"/>
            <a:ext cx="19685" cy="39370"/>
          </a:xfrm>
          <a:custGeom>
            <a:avLst/>
            <a:gdLst/>
            <a:ahLst/>
            <a:cxnLst/>
            <a:rect l="l" t="t" r="r" b="b"/>
            <a:pathLst>
              <a:path w="19684" h="39369">
                <a:moveTo>
                  <a:pt x="19391" y="38778"/>
                </a:moveTo>
                <a:lnTo>
                  <a:pt x="9694" y="0"/>
                </a:lnTo>
                <a:lnTo>
                  <a:pt x="0" y="38778"/>
                </a:lnTo>
                <a:lnTo>
                  <a:pt x="19391" y="387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01300" y="2855679"/>
            <a:ext cx="19685" cy="39370"/>
          </a:xfrm>
          <a:custGeom>
            <a:avLst/>
            <a:gdLst/>
            <a:ahLst/>
            <a:cxnLst/>
            <a:rect l="l" t="t" r="r" b="b"/>
            <a:pathLst>
              <a:path w="19684" h="39369">
                <a:moveTo>
                  <a:pt x="19391" y="38778"/>
                </a:moveTo>
                <a:lnTo>
                  <a:pt x="9694" y="0"/>
                </a:lnTo>
                <a:lnTo>
                  <a:pt x="0" y="38778"/>
                </a:lnTo>
                <a:lnTo>
                  <a:pt x="19391" y="387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1300" y="2951980"/>
            <a:ext cx="19685" cy="39370"/>
          </a:xfrm>
          <a:custGeom>
            <a:avLst/>
            <a:gdLst/>
            <a:ahLst/>
            <a:cxnLst/>
            <a:rect l="l" t="t" r="r" b="b"/>
            <a:pathLst>
              <a:path w="19684" h="39369">
                <a:moveTo>
                  <a:pt x="19391" y="0"/>
                </a:moveTo>
                <a:lnTo>
                  <a:pt x="0" y="0"/>
                </a:lnTo>
                <a:lnTo>
                  <a:pt x="9694" y="38778"/>
                </a:lnTo>
                <a:lnTo>
                  <a:pt x="19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01300" y="2951980"/>
            <a:ext cx="19685" cy="39370"/>
          </a:xfrm>
          <a:custGeom>
            <a:avLst/>
            <a:gdLst/>
            <a:ahLst/>
            <a:cxnLst/>
            <a:rect l="l" t="t" r="r" b="b"/>
            <a:pathLst>
              <a:path w="19684" h="39369">
                <a:moveTo>
                  <a:pt x="0" y="0"/>
                </a:moveTo>
                <a:lnTo>
                  <a:pt x="9694" y="38778"/>
                </a:lnTo>
                <a:lnTo>
                  <a:pt x="19391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425890" y="2894458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0"/>
                </a:moveTo>
                <a:lnTo>
                  <a:pt x="0" y="5752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425890" y="2951980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7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425890" y="2855680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7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416195" y="2855679"/>
            <a:ext cx="19685" cy="39370"/>
          </a:xfrm>
          <a:custGeom>
            <a:avLst/>
            <a:gdLst/>
            <a:ahLst/>
            <a:cxnLst/>
            <a:rect l="l" t="t" r="r" b="b"/>
            <a:pathLst>
              <a:path w="19685" h="39369">
                <a:moveTo>
                  <a:pt x="19389" y="38778"/>
                </a:moveTo>
                <a:lnTo>
                  <a:pt x="9694" y="0"/>
                </a:lnTo>
                <a:lnTo>
                  <a:pt x="0" y="38778"/>
                </a:lnTo>
                <a:lnTo>
                  <a:pt x="19389" y="387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416195" y="2855679"/>
            <a:ext cx="19685" cy="39370"/>
          </a:xfrm>
          <a:custGeom>
            <a:avLst/>
            <a:gdLst/>
            <a:ahLst/>
            <a:cxnLst/>
            <a:rect l="l" t="t" r="r" b="b"/>
            <a:pathLst>
              <a:path w="19685" h="39369">
                <a:moveTo>
                  <a:pt x="19389" y="38778"/>
                </a:moveTo>
                <a:lnTo>
                  <a:pt x="9694" y="0"/>
                </a:lnTo>
                <a:lnTo>
                  <a:pt x="0" y="38778"/>
                </a:lnTo>
                <a:lnTo>
                  <a:pt x="19389" y="387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416195" y="2951980"/>
            <a:ext cx="19685" cy="39370"/>
          </a:xfrm>
          <a:custGeom>
            <a:avLst/>
            <a:gdLst/>
            <a:ahLst/>
            <a:cxnLst/>
            <a:rect l="l" t="t" r="r" b="b"/>
            <a:pathLst>
              <a:path w="19685" h="39369">
                <a:moveTo>
                  <a:pt x="19389" y="0"/>
                </a:moveTo>
                <a:lnTo>
                  <a:pt x="0" y="0"/>
                </a:lnTo>
                <a:lnTo>
                  <a:pt x="9694" y="38778"/>
                </a:lnTo>
                <a:lnTo>
                  <a:pt x="193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416195" y="2951980"/>
            <a:ext cx="19685" cy="39370"/>
          </a:xfrm>
          <a:custGeom>
            <a:avLst/>
            <a:gdLst/>
            <a:ahLst/>
            <a:cxnLst/>
            <a:rect l="l" t="t" r="r" b="b"/>
            <a:pathLst>
              <a:path w="19685" h="39369">
                <a:moveTo>
                  <a:pt x="0" y="0"/>
                </a:moveTo>
                <a:lnTo>
                  <a:pt x="9694" y="38778"/>
                </a:lnTo>
                <a:lnTo>
                  <a:pt x="1938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425890" y="2603617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0"/>
                </a:moveTo>
                <a:lnTo>
                  <a:pt x="0" y="5752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25890" y="2661139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7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25890" y="2564838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7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416195" y="2564838"/>
            <a:ext cx="19685" cy="39370"/>
          </a:xfrm>
          <a:custGeom>
            <a:avLst/>
            <a:gdLst/>
            <a:ahLst/>
            <a:cxnLst/>
            <a:rect l="l" t="t" r="r" b="b"/>
            <a:pathLst>
              <a:path w="19685" h="39369">
                <a:moveTo>
                  <a:pt x="19389" y="38778"/>
                </a:moveTo>
                <a:lnTo>
                  <a:pt x="9694" y="0"/>
                </a:lnTo>
                <a:lnTo>
                  <a:pt x="0" y="38778"/>
                </a:lnTo>
                <a:lnTo>
                  <a:pt x="19389" y="387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416195" y="2564838"/>
            <a:ext cx="19685" cy="39370"/>
          </a:xfrm>
          <a:custGeom>
            <a:avLst/>
            <a:gdLst/>
            <a:ahLst/>
            <a:cxnLst/>
            <a:rect l="l" t="t" r="r" b="b"/>
            <a:pathLst>
              <a:path w="19685" h="39369">
                <a:moveTo>
                  <a:pt x="19389" y="38778"/>
                </a:moveTo>
                <a:lnTo>
                  <a:pt x="9694" y="0"/>
                </a:lnTo>
                <a:lnTo>
                  <a:pt x="0" y="38778"/>
                </a:lnTo>
                <a:lnTo>
                  <a:pt x="19389" y="387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416195" y="2661139"/>
            <a:ext cx="19685" cy="39370"/>
          </a:xfrm>
          <a:custGeom>
            <a:avLst/>
            <a:gdLst/>
            <a:ahLst/>
            <a:cxnLst/>
            <a:rect l="l" t="t" r="r" b="b"/>
            <a:pathLst>
              <a:path w="19685" h="39369">
                <a:moveTo>
                  <a:pt x="19389" y="0"/>
                </a:moveTo>
                <a:lnTo>
                  <a:pt x="0" y="0"/>
                </a:lnTo>
                <a:lnTo>
                  <a:pt x="9694" y="38778"/>
                </a:lnTo>
                <a:lnTo>
                  <a:pt x="193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16195" y="2661139"/>
            <a:ext cx="19685" cy="39370"/>
          </a:xfrm>
          <a:custGeom>
            <a:avLst/>
            <a:gdLst/>
            <a:ahLst/>
            <a:cxnLst/>
            <a:rect l="l" t="t" r="r" b="b"/>
            <a:pathLst>
              <a:path w="19685" h="39369">
                <a:moveTo>
                  <a:pt x="0" y="0"/>
                </a:moveTo>
                <a:lnTo>
                  <a:pt x="9694" y="38778"/>
                </a:lnTo>
                <a:lnTo>
                  <a:pt x="1938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68627" y="2995930"/>
            <a:ext cx="533400" cy="145415"/>
          </a:xfrm>
          <a:custGeom>
            <a:avLst/>
            <a:gdLst/>
            <a:ahLst/>
            <a:cxnLst/>
            <a:rect l="l" t="t" r="r" b="b"/>
            <a:pathLst>
              <a:path w="533400" h="145414">
                <a:moveTo>
                  <a:pt x="0" y="0"/>
                </a:moveTo>
                <a:lnTo>
                  <a:pt x="0" y="145420"/>
                </a:lnTo>
                <a:lnTo>
                  <a:pt x="533209" y="145420"/>
                </a:lnTo>
                <a:lnTo>
                  <a:pt x="533209" y="0"/>
                </a:lnTo>
                <a:lnTo>
                  <a:pt x="0" y="0"/>
                </a:lnTo>
                <a:close/>
              </a:path>
            </a:pathLst>
          </a:custGeom>
          <a:ln w="48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07009" y="3044403"/>
            <a:ext cx="571500" cy="0"/>
          </a:xfrm>
          <a:custGeom>
            <a:avLst/>
            <a:gdLst/>
            <a:ahLst/>
            <a:cxnLst/>
            <a:rect l="l" t="t" r="r" b="b"/>
            <a:pathLst>
              <a:path w="571500">
                <a:moveTo>
                  <a:pt x="0" y="0"/>
                </a:moveTo>
                <a:lnTo>
                  <a:pt x="57134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607009" y="3034708"/>
            <a:ext cx="39370" cy="19685"/>
          </a:xfrm>
          <a:custGeom>
            <a:avLst/>
            <a:gdLst/>
            <a:ahLst/>
            <a:cxnLst/>
            <a:rect l="l" t="t" r="r" b="b"/>
            <a:pathLst>
              <a:path w="39369" h="19685">
                <a:moveTo>
                  <a:pt x="38778" y="19389"/>
                </a:moveTo>
                <a:lnTo>
                  <a:pt x="38778" y="0"/>
                </a:lnTo>
                <a:lnTo>
                  <a:pt x="0" y="9694"/>
                </a:lnTo>
                <a:lnTo>
                  <a:pt x="38778" y="19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07009" y="3034708"/>
            <a:ext cx="39370" cy="19685"/>
          </a:xfrm>
          <a:custGeom>
            <a:avLst/>
            <a:gdLst/>
            <a:ahLst/>
            <a:cxnLst/>
            <a:rect l="l" t="t" r="r" b="b"/>
            <a:pathLst>
              <a:path w="39369" h="19685">
                <a:moveTo>
                  <a:pt x="38778" y="0"/>
                </a:moveTo>
                <a:lnTo>
                  <a:pt x="0" y="9694"/>
                </a:lnTo>
                <a:lnTo>
                  <a:pt x="38778" y="19389"/>
                </a:lnTo>
                <a:lnTo>
                  <a:pt x="3877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139573" y="3034708"/>
            <a:ext cx="39370" cy="19685"/>
          </a:xfrm>
          <a:custGeom>
            <a:avLst/>
            <a:gdLst/>
            <a:ahLst/>
            <a:cxnLst/>
            <a:rect l="l" t="t" r="r" b="b"/>
            <a:pathLst>
              <a:path w="39369" h="19685">
                <a:moveTo>
                  <a:pt x="38778" y="9694"/>
                </a:moveTo>
                <a:lnTo>
                  <a:pt x="0" y="0"/>
                </a:lnTo>
                <a:lnTo>
                  <a:pt x="0" y="19389"/>
                </a:lnTo>
                <a:lnTo>
                  <a:pt x="38778" y="9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139573" y="3034708"/>
            <a:ext cx="39370" cy="19685"/>
          </a:xfrm>
          <a:custGeom>
            <a:avLst/>
            <a:gdLst/>
            <a:ahLst/>
            <a:cxnLst/>
            <a:rect l="l" t="t" r="r" b="b"/>
            <a:pathLst>
              <a:path w="39369" h="19685">
                <a:moveTo>
                  <a:pt x="0" y="19389"/>
                </a:moveTo>
                <a:lnTo>
                  <a:pt x="38778" y="9694"/>
                </a:lnTo>
                <a:lnTo>
                  <a:pt x="0" y="0"/>
                </a:lnTo>
                <a:lnTo>
                  <a:pt x="0" y="1938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92006" y="2725835"/>
            <a:ext cx="297180" cy="106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5" dirty="0">
                <a:latin typeface="Times New Roman"/>
                <a:cs typeface="Times New Roman"/>
              </a:rPr>
              <a:t>Network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177113" y="2725835"/>
            <a:ext cx="297180" cy="106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5" dirty="0">
                <a:latin typeface="Times New Roman"/>
                <a:cs typeface="Times New Roman"/>
              </a:rPr>
              <a:t>Network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177113" y="2434994"/>
            <a:ext cx="327025" cy="106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dirty="0">
                <a:latin typeface="Times New Roman"/>
                <a:cs typeface="Times New Roman"/>
              </a:rPr>
              <a:t>Transport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291982" y="2434994"/>
            <a:ext cx="327025" cy="106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dirty="0">
                <a:latin typeface="Times New Roman"/>
                <a:cs typeface="Times New Roman"/>
              </a:rPr>
              <a:t>Transport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13561" y="2434994"/>
            <a:ext cx="103505" cy="106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5" dirty="0">
                <a:latin typeface="Times New Roman"/>
                <a:cs typeface="Times New Roman"/>
              </a:rPr>
              <a:t>03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813561" y="2725835"/>
            <a:ext cx="103505" cy="106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5" dirty="0">
                <a:latin typeface="Times New Roman"/>
                <a:cs typeface="Times New Roman"/>
              </a:rPr>
              <a:t>02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13561" y="3016677"/>
            <a:ext cx="103505" cy="106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5" dirty="0">
                <a:latin typeface="Times New Roman"/>
                <a:cs typeface="Times New Roman"/>
              </a:rPr>
              <a:t>01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152876" y="3016677"/>
            <a:ext cx="337820" cy="106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5" dirty="0">
                <a:latin typeface="Times New Roman"/>
                <a:cs typeface="Times New Roman"/>
              </a:rPr>
              <a:t>Data</a:t>
            </a:r>
            <a:r>
              <a:rPr sz="600" spc="-100" dirty="0">
                <a:latin typeface="Times New Roman"/>
                <a:cs typeface="Times New Roman"/>
              </a:rPr>
              <a:t> </a:t>
            </a:r>
            <a:r>
              <a:rPr sz="600" spc="5" dirty="0">
                <a:latin typeface="Times New Roman"/>
                <a:cs typeface="Times New Roman"/>
              </a:rPr>
              <a:t>Link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267720" y="3016677"/>
            <a:ext cx="337820" cy="106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5" dirty="0">
                <a:latin typeface="Times New Roman"/>
                <a:cs typeface="Times New Roman"/>
              </a:rPr>
              <a:t>Data</a:t>
            </a:r>
            <a:r>
              <a:rPr sz="600" spc="-100" dirty="0">
                <a:latin typeface="Times New Roman"/>
                <a:cs typeface="Times New Roman"/>
              </a:rPr>
              <a:t> </a:t>
            </a:r>
            <a:r>
              <a:rPr sz="600" spc="5" dirty="0">
                <a:latin typeface="Times New Roman"/>
                <a:cs typeface="Times New Roman"/>
              </a:rPr>
              <a:t>Link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607010" y="1687140"/>
            <a:ext cx="571500" cy="0"/>
          </a:xfrm>
          <a:custGeom>
            <a:avLst/>
            <a:gdLst/>
            <a:ahLst/>
            <a:cxnLst/>
            <a:rect l="l" t="t" r="r" b="b"/>
            <a:pathLst>
              <a:path w="571500">
                <a:moveTo>
                  <a:pt x="0" y="0"/>
                </a:moveTo>
                <a:lnTo>
                  <a:pt x="571340" y="0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607009" y="1677445"/>
            <a:ext cx="39370" cy="19685"/>
          </a:xfrm>
          <a:custGeom>
            <a:avLst/>
            <a:gdLst/>
            <a:ahLst/>
            <a:cxnLst/>
            <a:rect l="l" t="t" r="r" b="b"/>
            <a:pathLst>
              <a:path w="39369" h="19685">
                <a:moveTo>
                  <a:pt x="38778" y="19389"/>
                </a:moveTo>
                <a:lnTo>
                  <a:pt x="38778" y="0"/>
                </a:lnTo>
                <a:lnTo>
                  <a:pt x="0" y="9694"/>
                </a:lnTo>
                <a:lnTo>
                  <a:pt x="38778" y="19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607009" y="1677445"/>
            <a:ext cx="39370" cy="19685"/>
          </a:xfrm>
          <a:custGeom>
            <a:avLst/>
            <a:gdLst/>
            <a:ahLst/>
            <a:cxnLst/>
            <a:rect l="l" t="t" r="r" b="b"/>
            <a:pathLst>
              <a:path w="39369" h="19685">
                <a:moveTo>
                  <a:pt x="38778" y="0"/>
                </a:moveTo>
                <a:lnTo>
                  <a:pt x="0" y="9694"/>
                </a:lnTo>
                <a:lnTo>
                  <a:pt x="38778" y="19389"/>
                </a:lnTo>
                <a:lnTo>
                  <a:pt x="3877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139573" y="1677445"/>
            <a:ext cx="39370" cy="19685"/>
          </a:xfrm>
          <a:custGeom>
            <a:avLst/>
            <a:gdLst/>
            <a:ahLst/>
            <a:cxnLst/>
            <a:rect l="l" t="t" r="r" b="b"/>
            <a:pathLst>
              <a:path w="39369" h="19685">
                <a:moveTo>
                  <a:pt x="38778" y="9694"/>
                </a:moveTo>
                <a:lnTo>
                  <a:pt x="0" y="0"/>
                </a:lnTo>
                <a:lnTo>
                  <a:pt x="0" y="19389"/>
                </a:lnTo>
                <a:lnTo>
                  <a:pt x="38778" y="9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139573" y="1677445"/>
            <a:ext cx="39370" cy="19685"/>
          </a:xfrm>
          <a:custGeom>
            <a:avLst/>
            <a:gdLst/>
            <a:ahLst/>
            <a:cxnLst/>
            <a:rect l="l" t="t" r="r" b="b"/>
            <a:pathLst>
              <a:path w="39369" h="19685">
                <a:moveTo>
                  <a:pt x="0" y="19389"/>
                </a:moveTo>
                <a:lnTo>
                  <a:pt x="38778" y="9694"/>
                </a:lnTo>
                <a:lnTo>
                  <a:pt x="0" y="0"/>
                </a:lnTo>
                <a:lnTo>
                  <a:pt x="0" y="1938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068627" y="1638667"/>
            <a:ext cx="533400" cy="145415"/>
          </a:xfrm>
          <a:custGeom>
            <a:avLst/>
            <a:gdLst/>
            <a:ahLst/>
            <a:cxnLst/>
            <a:rect l="l" t="t" r="r" b="b"/>
            <a:pathLst>
              <a:path w="533400" h="145414">
                <a:moveTo>
                  <a:pt x="0" y="0"/>
                </a:moveTo>
                <a:lnTo>
                  <a:pt x="0" y="145420"/>
                </a:lnTo>
                <a:lnTo>
                  <a:pt x="533209" y="145420"/>
                </a:lnTo>
                <a:lnTo>
                  <a:pt x="533209" y="0"/>
                </a:lnTo>
                <a:lnTo>
                  <a:pt x="0" y="0"/>
                </a:lnTo>
                <a:close/>
              </a:path>
            </a:pathLst>
          </a:custGeom>
          <a:ln w="48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183522" y="1638667"/>
            <a:ext cx="533400" cy="145415"/>
          </a:xfrm>
          <a:custGeom>
            <a:avLst/>
            <a:gdLst/>
            <a:ahLst/>
            <a:cxnLst/>
            <a:rect l="l" t="t" r="r" b="b"/>
            <a:pathLst>
              <a:path w="533400" h="145414">
                <a:moveTo>
                  <a:pt x="0" y="0"/>
                </a:moveTo>
                <a:lnTo>
                  <a:pt x="0" y="145420"/>
                </a:lnTo>
                <a:lnTo>
                  <a:pt x="533209" y="145420"/>
                </a:lnTo>
                <a:lnTo>
                  <a:pt x="533209" y="0"/>
                </a:lnTo>
                <a:lnTo>
                  <a:pt x="0" y="0"/>
                </a:lnTo>
                <a:close/>
              </a:path>
            </a:pathLst>
          </a:custGeom>
          <a:ln w="48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68627" y="1977980"/>
            <a:ext cx="509270" cy="218440"/>
          </a:xfrm>
          <a:custGeom>
            <a:avLst/>
            <a:gdLst/>
            <a:ahLst/>
            <a:cxnLst/>
            <a:rect l="l" t="t" r="r" b="b"/>
            <a:pathLst>
              <a:path w="509269" h="218439">
                <a:moveTo>
                  <a:pt x="33931" y="2"/>
                </a:moveTo>
                <a:lnTo>
                  <a:pt x="0" y="33931"/>
                </a:lnTo>
                <a:lnTo>
                  <a:pt x="0" y="184204"/>
                </a:lnTo>
                <a:lnTo>
                  <a:pt x="2666" y="197410"/>
                </a:lnTo>
                <a:lnTo>
                  <a:pt x="9938" y="208196"/>
                </a:lnTo>
                <a:lnTo>
                  <a:pt x="20724" y="215468"/>
                </a:lnTo>
                <a:lnTo>
                  <a:pt x="33931" y="218135"/>
                </a:lnTo>
                <a:lnTo>
                  <a:pt x="475043" y="218135"/>
                </a:lnTo>
                <a:lnTo>
                  <a:pt x="488250" y="215468"/>
                </a:lnTo>
                <a:lnTo>
                  <a:pt x="499035" y="208196"/>
                </a:lnTo>
                <a:lnTo>
                  <a:pt x="506308" y="197410"/>
                </a:lnTo>
                <a:lnTo>
                  <a:pt x="508975" y="184204"/>
                </a:lnTo>
                <a:lnTo>
                  <a:pt x="508975" y="33935"/>
                </a:lnTo>
                <a:lnTo>
                  <a:pt x="506308" y="20728"/>
                </a:lnTo>
                <a:lnTo>
                  <a:pt x="499035" y="9941"/>
                </a:lnTo>
                <a:lnTo>
                  <a:pt x="488250" y="2669"/>
                </a:lnTo>
                <a:lnTo>
                  <a:pt x="475043" y="2"/>
                </a:lnTo>
                <a:lnTo>
                  <a:pt x="33931" y="2"/>
                </a:lnTo>
                <a:close/>
              </a:path>
            </a:pathLst>
          </a:custGeom>
          <a:ln w="436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183522" y="1977982"/>
            <a:ext cx="509270" cy="218440"/>
          </a:xfrm>
          <a:custGeom>
            <a:avLst/>
            <a:gdLst/>
            <a:ahLst/>
            <a:cxnLst/>
            <a:rect l="l" t="t" r="r" b="b"/>
            <a:pathLst>
              <a:path w="509269" h="218439">
                <a:moveTo>
                  <a:pt x="33931" y="0"/>
                </a:moveTo>
                <a:lnTo>
                  <a:pt x="20720" y="2666"/>
                </a:lnTo>
                <a:lnTo>
                  <a:pt x="9936" y="9938"/>
                </a:lnTo>
                <a:lnTo>
                  <a:pt x="2665" y="20723"/>
                </a:lnTo>
                <a:lnTo>
                  <a:pt x="0" y="33929"/>
                </a:lnTo>
                <a:lnTo>
                  <a:pt x="0" y="184201"/>
                </a:lnTo>
                <a:lnTo>
                  <a:pt x="2666" y="197408"/>
                </a:lnTo>
                <a:lnTo>
                  <a:pt x="9937" y="208194"/>
                </a:lnTo>
                <a:lnTo>
                  <a:pt x="20722" y="215466"/>
                </a:lnTo>
                <a:lnTo>
                  <a:pt x="33931" y="218133"/>
                </a:lnTo>
                <a:lnTo>
                  <a:pt x="475041" y="218133"/>
                </a:lnTo>
                <a:lnTo>
                  <a:pt x="488248" y="215466"/>
                </a:lnTo>
                <a:lnTo>
                  <a:pt x="499033" y="208194"/>
                </a:lnTo>
                <a:lnTo>
                  <a:pt x="506306" y="197408"/>
                </a:lnTo>
                <a:lnTo>
                  <a:pt x="508972" y="184201"/>
                </a:lnTo>
                <a:lnTo>
                  <a:pt x="508972" y="33933"/>
                </a:lnTo>
                <a:lnTo>
                  <a:pt x="506306" y="20725"/>
                </a:lnTo>
                <a:lnTo>
                  <a:pt x="499033" y="9939"/>
                </a:lnTo>
                <a:lnTo>
                  <a:pt x="488248" y="2666"/>
                </a:lnTo>
                <a:lnTo>
                  <a:pt x="475041" y="0"/>
                </a:lnTo>
                <a:lnTo>
                  <a:pt x="33931" y="0"/>
                </a:lnTo>
                <a:close/>
              </a:path>
            </a:pathLst>
          </a:custGeom>
          <a:ln w="436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306148" y="2220352"/>
            <a:ext cx="10160" cy="191135"/>
          </a:xfrm>
          <a:custGeom>
            <a:avLst/>
            <a:gdLst/>
            <a:ahLst/>
            <a:cxnLst/>
            <a:rect l="l" t="t" r="r" b="b"/>
            <a:pathLst>
              <a:path w="10159" h="191135">
                <a:moveTo>
                  <a:pt x="9694" y="152207"/>
                </a:moveTo>
                <a:lnTo>
                  <a:pt x="9694" y="0"/>
                </a:lnTo>
                <a:lnTo>
                  <a:pt x="0" y="0"/>
                </a:lnTo>
                <a:lnTo>
                  <a:pt x="0" y="152207"/>
                </a:lnTo>
                <a:lnTo>
                  <a:pt x="9694" y="152207"/>
                </a:lnTo>
                <a:close/>
              </a:path>
              <a:path w="10159" h="191135">
                <a:moveTo>
                  <a:pt x="9694" y="181292"/>
                </a:moveTo>
                <a:lnTo>
                  <a:pt x="9694" y="152207"/>
                </a:lnTo>
                <a:lnTo>
                  <a:pt x="0" y="152207"/>
                </a:lnTo>
                <a:lnTo>
                  <a:pt x="0" y="181291"/>
                </a:lnTo>
                <a:lnTo>
                  <a:pt x="4847" y="190986"/>
                </a:lnTo>
                <a:lnTo>
                  <a:pt x="9694" y="181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291605" y="237255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781" y="0"/>
                </a:moveTo>
                <a:lnTo>
                  <a:pt x="0" y="0"/>
                </a:lnTo>
                <a:lnTo>
                  <a:pt x="19389" y="38778"/>
                </a:lnTo>
                <a:lnTo>
                  <a:pt x="387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291605" y="237255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0" y="0"/>
                </a:moveTo>
                <a:lnTo>
                  <a:pt x="19389" y="38778"/>
                </a:lnTo>
                <a:lnTo>
                  <a:pt x="38781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421043" y="2220352"/>
            <a:ext cx="10160" cy="191135"/>
          </a:xfrm>
          <a:custGeom>
            <a:avLst/>
            <a:gdLst/>
            <a:ahLst/>
            <a:cxnLst/>
            <a:rect l="l" t="t" r="r" b="b"/>
            <a:pathLst>
              <a:path w="10160" h="191135">
                <a:moveTo>
                  <a:pt x="9694" y="152207"/>
                </a:moveTo>
                <a:lnTo>
                  <a:pt x="9694" y="0"/>
                </a:lnTo>
                <a:lnTo>
                  <a:pt x="0" y="0"/>
                </a:lnTo>
                <a:lnTo>
                  <a:pt x="0" y="152207"/>
                </a:lnTo>
                <a:lnTo>
                  <a:pt x="9694" y="152207"/>
                </a:lnTo>
                <a:close/>
              </a:path>
              <a:path w="10160" h="191135">
                <a:moveTo>
                  <a:pt x="9694" y="181291"/>
                </a:moveTo>
                <a:lnTo>
                  <a:pt x="9694" y="152207"/>
                </a:lnTo>
                <a:lnTo>
                  <a:pt x="0" y="152207"/>
                </a:lnTo>
                <a:lnTo>
                  <a:pt x="0" y="181291"/>
                </a:lnTo>
                <a:lnTo>
                  <a:pt x="4847" y="190986"/>
                </a:lnTo>
                <a:lnTo>
                  <a:pt x="9694" y="181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406500" y="237255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778" y="0"/>
                </a:moveTo>
                <a:lnTo>
                  <a:pt x="0" y="0"/>
                </a:lnTo>
                <a:lnTo>
                  <a:pt x="19389" y="38778"/>
                </a:lnTo>
                <a:lnTo>
                  <a:pt x="387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406500" y="237255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0" y="0"/>
                </a:moveTo>
                <a:lnTo>
                  <a:pt x="19389" y="38778"/>
                </a:lnTo>
                <a:lnTo>
                  <a:pt x="38778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21043" y="1786997"/>
            <a:ext cx="10160" cy="191135"/>
          </a:xfrm>
          <a:custGeom>
            <a:avLst/>
            <a:gdLst/>
            <a:ahLst/>
            <a:cxnLst/>
            <a:rect l="l" t="t" r="r" b="b"/>
            <a:pathLst>
              <a:path w="10160" h="191135">
                <a:moveTo>
                  <a:pt x="9694" y="38778"/>
                </a:moveTo>
                <a:lnTo>
                  <a:pt x="9694" y="9695"/>
                </a:lnTo>
                <a:lnTo>
                  <a:pt x="4847" y="0"/>
                </a:lnTo>
                <a:lnTo>
                  <a:pt x="0" y="9694"/>
                </a:lnTo>
                <a:lnTo>
                  <a:pt x="0" y="38778"/>
                </a:lnTo>
                <a:lnTo>
                  <a:pt x="9694" y="38778"/>
                </a:lnTo>
                <a:close/>
              </a:path>
              <a:path w="10160" h="191135">
                <a:moveTo>
                  <a:pt x="9694" y="190984"/>
                </a:moveTo>
                <a:lnTo>
                  <a:pt x="9694" y="38778"/>
                </a:lnTo>
                <a:lnTo>
                  <a:pt x="0" y="38778"/>
                </a:lnTo>
                <a:lnTo>
                  <a:pt x="0" y="190984"/>
                </a:lnTo>
                <a:lnTo>
                  <a:pt x="9694" y="190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406500" y="1786997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778" y="38778"/>
                </a:moveTo>
                <a:lnTo>
                  <a:pt x="19389" y="0"/>
                </a:lnTo>
                <a:lnTo>
                  <a:pt x="0" y="38778"/>
                </a:lnTo>
                <a:lnTo>
                  <a:pt x="38778" y="387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406500" y="1786997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778" y="38778"/>
                </a:moveTo>
                <a:lnTo>
                  <a:pt x="19389" y="0"/>
                </a:lnTo>
                <a:lnTo>
                  <a:pt x="0" y="38778"/>
                </a:lnTo>
                <a:lnTo>
                  <a:pt x="38778" y="387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306148" y="1786997"/>
            <a:ext cx="10160" cy="191135"/>
          </a:xfrm>
          <a:custGeom>
            <a:avLst/>
            <a:gdLst/>
            <a:ahLst/>
            <a:cxnLst/>
            <a:rect l="l" t="t" r="r" b="b"/>
            <a:pathLst>
              <a:path w="10159" h="191135">
                <a:moveTo>
                  <a:pt x="9694" y="38778"/>
                </a:moveTo>
                <a:lnTo>
                  <a:pt x="9694" y="9693"/>
                </a:lnTo>
                <a:lnTo>
                  <a:pt x="4847" y="0"/>
                </a:lnTo>
                <a:lnTo>
                  <a:pt x="0" y="9694"/>
                </a:lnTo>
                <a:lnTo>
                  <a:pt x="0" y="38778"/>
                </a:lnTo>
                <a:lnTo>
                  <a:pt x="9694" y="38778"/>
                </a:lnTo>
                <a:close/>
              </a:path>
              <a:path w="10159" h="191135">
                <a:moveTo>
                  <a:pt x="9694" y="190984"/>
                </a:moveTo>
                <a:lnTo>
                  <a:pt x="9694" y="38778"/>
                </a:lnTo>
                <a:lnTo>
                  <a:pt x="0" y="38778"/>
                </a:lnTo>
                <a:lnTo>
                  <a:pt x="0" y="190984"/>
                </a:lnTo>
                <a:lnTo>
                  <a:pt x="9694" y="190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291605" y="1786997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781" y="38778"/>
                </a:moveTo>
                <a:lnTo>
                  <a:pt x="19389" y="0"/>
                </a:lnTo>
                <a:lnTo>
                  <a:pt x="0" y="38778"/>
                </a:lnTo>
                <a:lnTo>
                  <a:pt x="38781" y="387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291605" y="1786997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781" y="38778"/>
                </a:moveTo>
                <a:lnTo>
                  <a:pt x="19389" y="0"/>
                </a:lnTo>
                <a:lnTo>
                  <a:pt x="0" y="38778"/>
                </a:lnTo>
                <a:lnTo>
                  <a:pt x="38781" y="3877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765087" y="1465519"/>
            <a:ext cx="178943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00050" algn="l"/>
                <a:tab pos="957580" algn="l"/>
                <a:tab pos="1515110" algn="l"/>
              </a:tabLst>
            </a:pPr>
            <a:r>
              <a:rPr sz="600" dirty="0">
                <a:latin typeface="Times New Roman"/>
                <a:cs typeface="Times New Roman"/>
              </a:rPr>
              <a:t>Layers	</a:t>
            </a:r>
            <a:r>
              <a:rPr sz="600" spc="5" dirty="0">
                <a:latin typeface="Times New Roman"/>
                <a:cs typeface="Times New Roman"/>
              </a:rPr>
              <a:t>Host</a:t>
            </a:r>
            <a:r>
              <a:rPr sz="600" dirty="0">
                <a:latin typeface="Times New Roman"/>
                <a:cs typeface="Times New Roman"/>
              </a:rPr>
              <a:t> </a:t>
            </a:r>
            <a:r>
              <a:rPr sz="600" spc="5" dirty="0">
                <a:latin typeface="Times New Roman"/>
                <a:cs typeface="Times New Roman"/>
              </a:rPr>
              <a:t>A	</a:t>
            </a:r>
            <a:r>
              <a:rPr sz="600" dirty="0">
                <a:latin typeface="Times New Roman"/>
                <a:cs typeface="Times New Roman"/>
              </a:rPr>
              <a:t>Protocols	</a:t>
            </a:r>
            <a:r>
              <a:rPr sz="600" spc="5" dirty="0">
                <a:latin typeface="Times New Roman"/>
                <a:cs typeface="Times New Roman"/>
              </a:rPr>
              <a:t>Host</a:t>
            </a:r>
            <a:r>
              <a:rPr sz="600" spc="-100" dirty="0">
                <a:latin typeface="Times New Roman"/>
                <a:cs typeface="Times New Roman"/>
              </a:rPr>
              <a:t> </a:t>
            </a:r>
            <a:r>
              <a:rPr sz="600" spc="5" dirty="0">
                <a:latin typeface="Times New Roman"/>
                <a:cs typeface="Times New Roman"/>
              </a:rPr>
              <a:t>B</a:t>
            </a: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  <a:tabLst>
                <a:tab pos="424180" algn="l"/>
                <a:tab pos="1539240" algn="l"/>
              </a:tabLst>
            </a:pPr>
            <a:r>
              <a:rPr sz="600" spc="5" dirty="0">
                <a:latin typeface="Times New Roman"/>
                <a:cs typeface="Times New Roman"/>
              </a:rPr>
              <a:t>04	</a:t>
            </a:r>
            <a:r>
              <a:rPr sz="600" dirty="0">
                <a:latin typeface="Times New Roman"/>
                <a:cs typeface="Times New Roman"/>
              </a:rPr>
              <a:t>Process	Process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177113" y="2022966"/>
            <a:ext cx="266700" cy="106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dirty="0">
                <a:latin typeface="Times New Roman"/>
                <a:cs typeface="Times New Roman"/>
              </a:rPr>
              <a:t>Sockets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291994" y="2022966"/>
            <a:ext cx="266700" cy="106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dirty="0">
                <a:latin typeface="Times New Roman"/>
                <a:cs typeface="Times New Roman"/>
              </a:rPr>
              <a:t>Sockets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Sockets</a:t>
            </a:r>
            <a:endParaRPr spc="-5" dirty="0"/>
          </a:p>
        </p:txBody>
      </p:sp>
      <p:sp>
        <p:nvSpPr>
          <p:cNvPr id="104" name="object 104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703666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105" name="Slide Number Placeholder 104">
            <a:extLst>
              <a:ext uri="{FF2B5EF4-FFF2-40B4-BE49-F238E27FC236}">
                <a16:creationId xmlns:a16="http://schemas.microsoft.com/office/drawing/2014/main" id="{AF07709E-1A59-4B16-B9D4-8100E1AE81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262" y="7627"/>
            <a:ext cx="1759585" cy="709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07110" algn="r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Introducing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Sockets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Creating endpoints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communication:</a:t>
            </a:r>
            <a:r>
              <a:rPr sz="600" b="1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socket()</a:t>
            </a:r>
            <a:endParaRPr sz="600">
              <a:latin typeface="Arial"/>
              <a:cs typeface="Arial"/>
            </a:endParaRPr>
          </a:p>
          <a:p>
            <a:pPr marL="110489" marR="5080" indent="66357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</a:t>
            </a:r>
            <a:r>
              <a:rPr sz="600" b="1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Address</a:t>
            </a:r>
            <a:r>
              <a:rPr sz="600" b="1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Structures  Initiating a connection on a</a:t>
            </a:r>
            <a:r>
              <a:rPr sz="600" b="1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socket:</a:t>
            </a:r>
            <a:r>
              <a:rPr sz="600" b="1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connect()  Binding a name to a socket:</a:t>
            </a:r>
            <a:r>
              <a:rPr sz="600" b="1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bind()</a:t>
            </a:r>
            <a:endParaRPr sz="600">
              <a:latin typeface="Arial"/>
              <a:cs typeface="Arial"/>
            </a:endParaRPr>
          </a:p>
          <a:p>
            <a:pPr marL="110489" marR="5080" indent="-2794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Listening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connections on a</a:t>
            </a:r>
            <a:r>
              <a:rPr sz="600" b="1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socket:</a:t>
            </a:r>
            <a:r>
              <a:rPr sz="600" b="1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listen()  Accepting a connection on a socket:</a:t>
            </a:r>
            <a:r>
              <a:rPr sz="600" b="1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accept()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734695"/>
          </a:xfrm>
          <a:custGeom>
            <a:avLst/>
            <a:gdLst/>
            <a:ahLst/>
            <a:cxnLst/>
            <a:rect l="l" t="t" r="r" b="b"/>
            <a:pathLst>
              <a:path w="2304415" h="734695">
                <a:moveTo>
                  <a:pt x="0" y="734529"/>
                </a:moveTo>
                <a:lnTo>
                  <a:pt x="2303995" y="734529"/>
                </a:lnTo>
                <a:lnTo>
                  <a:pt x="2303995" y="0"/>
                </a:lnTo>
                <a:lnTo>
                  <a:pt x="0" y="0"/>
                </a:lnTo>
                <a:lnTo>
                  <a:pt x="0" y="7345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31990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31992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79373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194" y="1140587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993" y="3093973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35286" y="3081274"/>
            <a:ext cx="114299" cy="114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0793" y="3132074"/>
            <a:ext cx="3837191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786" y="1191151"/>
            <a:ext cx="5079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786" y="1241951"/>
            <a:ext cx="50799" cy="18520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9194" y="1185015"/>
            <a:ext cx="3989704" cy="1960245"/>
          </a:xfrm>
          <a:custGeom>
            <a:avLst/>
            <a:gdLst/>
            <a:ahLst/>
            <a:cxnLst/>
            <a:rect l="l" t="t" r="r" b="b"/>
            <a:pathLst>
              <a:path w="3989704" h="1960245">
                <a:moveTo>
                  <a:pt x="3989591" y="0"/>
                </a:moveTo>
                <a:lnTo>
                  <a:pt x="0" y="0"/>
                </a:lnTo>
                <a:lnTo>
                  <a:pt x="0" y="1908958"/>
                </a:lnTo>
                <a:lnTo>
                  <a:pt x="4008" y="1928683"/>
                </a:lnTo>
                <a:lnTo>
                  <a:pt x="14922" y="1944836"/>
                </a:lnTo>
                <a:lnTo>
                  <a:pt x="31075" y="1955750"/>
                </a:lnTo>
                <a:lnTo>
                  <a:pt x="50799" y="1959758"/>
                </a:lnTo>
                <a:lnTo>
                  <a:pt x="3938791" y="1959758"/>
                </a:lnTo>
                <a:lnTo>
                  <a:pt x="3958516" y="1955749"/>
                </a:lnTo>
                <a:lnTo>
                  <a:pt x="3974669" y="1944835"/>
                </a:lnTo>
                <a:lnTo>
                  <a:pt x="3985583" y="1928683"/>
                </a:lnTo>
                <a:lnTo>
                  <a:pt x="3989591" y="1908958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786" y="1229251"/>
            <a:ext cx="0" cy="1884045"/>
          </a:xfrm>
          <a:custGeom>
            <a:avLst/>
            <a:gdLst/>
            <a:ahLst/>
            <a:cxnLst/>
            <a:rect l="l" t="t" r="r" b="b"/>
            <a:pathLst>
              <a:path h="1884045">
                <a:moveTo>
                  <a:pt x="0" y="1883771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121655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120385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119115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786" y="1172102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1007" y="1480172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1007" y="1976145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3031" y="2168220"/>
            <a:ext cx="61874" cy="618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3031" y="2320048"/>
            <a:ext cx="61874" cy="618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1007" y="2502497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45948" y="753437"/>
            <a:ext cx="4089400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1400" spc="5" dirty="0">
                <a:solidFill>
                  <a:srgbClr val="FFFFFF"/>
                </a:solidFill>
                <a:latin typeface="Arial"/>
                <a:cs typeface="Arial"/>
              </a:rPr>
              <a:t>Sockets: </a:t>
            </a:r>
            <a:r>
              <a:rPr lang="en-CA" sz="1400" spc="10" dirty="0">
                <a:solidFill>
                  <a:srgbClr val="FFFFFF"/>
                </a:solidFill>
                <a:latin typeface="Arial"/>
                <a:cs typeface="Arial"/>
              </a:rPr>
              <a:t>typical</a:t>
            </a:r>
            <a:r>
              <a:rPr lang="en-CA" sz="14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CA" sz="1400" spc="15" dirty="0">
                <a:solidFill>
                  <a:srgbClr val="FFFFFF"/>
                </a:solidFill>
                <a:latin typeface="Arial"/>
                <a:cs typeface="Arial"/>
              </a:rPr>
              <a:t>scenario (stream sockets)</a:t>
            </a:r>
            <a:endParaRPr lang="en-CA"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CA" sz="1500" dirty="0">
              <a:latin typeface="Times New Roman"/>
              <a:cs typeface="Times New Roman"/>
            </a:endParaRPr>
          </a:p>
          <a:p>
            <a:r>
              <a:rPr lang="en-CA" sz="1200" dirty="0"/>
              <a:t>        In a typical client-server scenario, applications communicate   </a:t>
            </a:r>
          </a:p>
          <a:p>
            <a:r>
              <a:rPr lang="en-CA" sz="1200" dirty="0"/>
              <a:t>        using sockets as follows:</a:t>
            </a:r>
          </a:p>
          <a:p>
            <a:endParaRPr lang="en-CA" sz="1200" dirty="0"/>
          </a:p>
          <a:p>
            <a:r>
              <a:rPr lang="en-CA" sz="1200" dirty="0"/>
              <a:t>             * Each application </a:t>
            </a:r>
            <a:r>
              <a:rPr lang="en-CA" sz="1200" b="1" u="sng" dirty="0"/>
              <a:t>creates</a:t>
            </a:r>
            <a:r>
              <a:rPr lang="en-CA" sz="1200" dirty="0"/>
              <a:t> a socket. A socket is the </a:t>
            </a:r>
          </a:p>
          <a:p>
            <a:r>
              <a:rPr lang="en-CA" sz="1200" dirty="0"/>
              <a:t>                “apparatus” that allows communication,</a:t>
            </a:r>
          </a:p>
          <a:p>
            <a:r>
              <a:rPr lang="en-CA" sz="1200" dirty="0"/>
              <a:t>                  and both applications require one.</a:t>
            </a:r>
          </a:p>
          <a:p>
            <a:endParaRPr lang="en-CA" sz="1200" dirty="0"/>
          </a:p>
          <a:p>
            <a:r>
              <a:rPr lang="en-CA" sz="1200" dirty="0"/>
              <a:t>             *  The server </a:t>
            </a:r>
            <a:r>
              <a:rPr lang="en-CA" sz="1200" b="1" u="sng" dirty="0"/>
              <a:t>binds</a:t>
            </a:r>
            <a:r>
              <a:rPr lang="en-CA" sz="1200" dirty="0"/>
              <a:t> its socket to a well-known address </a:t>
            </a:r>
          </a:p>
          <a:p>
            <a:r>
              <a:rPr lang="en-CA" sz="1200" dirty="0"/>
              <a:t>                 (name) so that clients can locate it.</a:t>
            </a:r>
            <a:endParaRPr lang="en-CA" sz="110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Sockets</a:t>
            </a:r>
            <a:endParaRPr spc="-5" dirty="0"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6583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670A95F8-F643-4E08-B563-0B9E7048FA9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5727239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262" y="7627"/>
            <a:ext cx="1759585" cy="709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07110" algn="r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Introducing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Sockets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Creating endpoints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communication:</a:t>
            </a:r>
            <a:r>
              <a:rPr sz="600" b="1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socket()</a:t>
            </a:r>
            <a:endParaRPr sz="600">
              <a:latin typeface="Arial"/>
              <a:cs typeface="Arial"/>
            </a:endParaRPr>
          </a:p>
          <a:p>
            <a:pPr marL="110489" marR="5080" indent="66357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</a:t>
            </a:r>
            <a:r>
              <a:rPr sz="600" b="1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Address</a:t>
            </a:r>
            <a:r>
              <a:rPr sz="600" b="1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Structures  Initiating a connection on a</a:t>
            </a:r>
            <a:r>
              <a:rPr sz="600" b="1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socket:</a:t>
            </a:r>
            <a:r>
              <a:rPr sz="600" b="1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connect()  Binding a name to a socket:</a:t>
            </a:r>
            <a:r>
              <a:rPr sz="600" b="1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bind()</a:t>
            </a:r>
            <a:endParaRPr sz="600">
              <a:latin typeface="Arial"/>
              <a:cs typeface="Arial"/>
            </a:endParaRPr>
          </a:p>
          <a:p>
            <a:pPr marL="110489" marR="5080" indent="-2794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Listening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connections on a</a:t>
            </a:r>
            <a:r>
              <a:rPr sz="600" b="1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socket:</a:t>
            </a:r>
            <a:r>
              <a:rPr sz="600" b="1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listen()  Accepting a connection on a socket:</a:t>
            </a:r>
            <a:r>
              <a:rPr sz="600" b="1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accept()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734695"/>
          </a:xfrm>
          <a:custGeom>
            <a:avLst/>
            <a:gdLst/>
            <a:ahLst/>
            <a:cxnLst/>
            <a:rect l="l" t="t" r="r" b="b"/>
            <a:pathLst>
              <a:path w="2304415" h="734695">
                <a:moveTo>
                  <a:pt x="0" y="734529"/>
                </a:moveTo>
                <a:lnTo>
                  <a:pt x="2303995" y="734529"/>
                </a:lnTo>
                <a:lnTo>
                  <a:pt x="2303995" y="0"/>
                </a:lnTo>
                <a:lnTo>
                  <a:pt x="0" y="0"/>
                </a:lnTo>
                <a:lnTo>
                  <a:pt x="0" y="7345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31990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31992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79373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194" y="1140587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993" y="3093973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35286" y="3081274"/>
            <a:ext cx="114299" cy="114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0793" y="3132074"/>
            <a:ext cx="3837191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786" y="1191151"/>
            <a:ext cx="5079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786" y="1241951"/>
            <a:ext cx="50799" cy="18520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9194" y="1185015"/>
            <a:ext cx="3989704" cy="1960245"/>
          </a:xfrm>
          <a:custGeom>
            <a:avLst/>
            <a:gdLst/>
            <a:ahLst/>
            <a:cxnLst/>
            <a:rect l="l" t="t" r="r" b="b"/>
            <a:pathLst>
              <a:path w="3989704" h="1960245">
                <a:moveTo>
                  <a:pt x="3989591" y="0"/>
                </a:moveTo>
                <a:lnTo>
                  <a:pt x="0" y="0"/>
                </a:lnTo>
                <a:lnTo>
                  <a:pt x="0" y="1908958"/>
                </a:lnTo>
                <a:lnTo>
                  <a:pt x="4008" y="1928683"/>
                </a:lnTo>
                <a:lnTo>
                  <a:pt x="14922" y="1944836"/>
                </a:lnTo>
                <a:lnTo>
                  <a:pt x="31075" y="1955750"/>
                </a:lnTo>
                <a:lnTo>
                  <a:pt x="50799" y="1959758"/>
                </a:lnTo>
                <a:lnTo>
                  <a:pt x="3938791" y="1959758"/>
                </a:lnTo>
                <a:lnTo>
                  <a:pt x="3958516" y="1955749"/>
                </a:lnTo>
                <a:lnTo>
                  <a:pt x="3974669" y="1944835"/>
                </a:lnTo>
                <a:lnTo>
                  <a:pt x="3985583" y="1928683"/>
                </a:lnTo>
                <a:lnTo>
                  <a:pt x="3989591" y="1908958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786" y="1229251"/>
            <a:ext cx="0" cy="1884045"/>
          </a:xfrm>
          <a:custGeom>
            <a:avLst/>
            <a:gdLst/>
            <a:ahLst/>
            <a:cxnLst/>
            <a:rect l="l" t="t" r="r" b="b"/>
            <a:pathLst>
              <a:path h="1884045">
                <a:moveTo>
                  <a:pt x="0" y="1883771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121655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120385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119115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786" y="1172102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1007" y="1480172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1007" y="1976145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3031" y="2168220"/>
            <a:ext cx="61874" cy="618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3031" y="2320048"/>
            <a:ext cx="61874" cy="618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1007" y="2502497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45948" y="753437"/>
            <a:ext cx="4089400" cy="1738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1400" spc="5" dirty="0">
                <a:solidFill>
                  <a:srgbClr val="FFFFFF"/>
                </a:solidFill>
                <a:latin typeface="Arial"/>
                <a:cs typeface="Arial"/>
              </a:rPr>
              <a:t>Sockets: </a:t>
            </a:r>
            <a:r>
              <a:rPr lang="en-CA" sz="1400" spc="10" dirty="0">
                <a:solidFill>
                  <a:srgbClr val="FFFFFF"/>
                </a:solidFill>
                <a:latin typeface="Arial"/>
                <a:cs typeface="Arial"/>
              </a:rPr>
              <a:t>typical</a:t>
            </a:r>
            <a:r>
              <a:rPr lang="en-CA" sz="14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CA" sz="1400" spc="15" dirty="0">
                <a:solidFill>
                  <a:srgbClr val="FFFFFF"/>
                </a:solidFill>
                <a:latin typeface="Arial"/>
                <a:cs typeface="Arial"/>
              </a:rPr>
              <a:t>scenario</a:t>
            </a:r>
            <a:endParaRPr lang="en-CA"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CA" sz="1500" dirty="0">
              <a:latin typeface="Times New Roman"/>
              <a:cs typeface="Times New Roman"/>
            </a:endParaRPr>
          </a:p>
          <a:p>
            <a:r>
              <a:rPr lang="en-CA" sz="1200" dirty="0"/>
              <a:t>            A socket is created using the </a:t>
            </a:r>
            <a:r>
              <a:rPr lang="en-CA" sz="1200" b="1" dirty="0"/>
              <a:t>socket()</a:t>
            </a:r>
            <a:r>
              <a:rPr lang="en-CA" sz="1200" dirty="0"/>
              <a:t> system call, which </a:t>
            </a:r>
          </a:p>
          <a:p>
            <a:r>
              <a:rPr lang="en-CA" sz="1200" dirty="0"/>
              <a:t>            returns a socket </a:t>
            </a:r>
            <a:r>
              <a:rPr lang="en-CA" sz="1200" b="1" dirty="0"/>
              <a:t>file descriptor</a:t>
            </a:r>
            <a:r>
              <a:rPr lang="en-CA" sz="1200" dirty="0"/>
              <a:t> used to refer to the socket </a:t>
            </a:r>
          </a:p>
          <a:p>
            <a:r>
              <a:rPr lang="en-CA" sz="1200" dirty="0"/>
              <a:t>            in subsequent system calls:</a:t>
            </a:r>
          </a:p>
          <a:p>
            <a:endParaRPr lang="en-CA" sz="1200" dirty="0"/>
          </a:p>
          <a:p>
            <a:r>
              <a:rPr lang="en-CA" sz="1200" dirty="0"/>
              <a:t>                      </a:t>
            </a:r>
            <a:r>
              <a:rPr lang="en-CA" sz="1200" dirty="0" err="1"/>
              <a:t>fd</a:t>
            </a:r>
            <a:r>
              <a:rPr lang="en-CA" sz="1200" dirty="0"/>
              <a:t> = socket(domain, type, protocol);</a:t>
            </a:r>
          </a:p>
          <a:p>
            <a:endParaRPr lang="en-CA" sz="1200" dirty="0">
              <a:latin typeface="Times New Roman"/>
              <a:cs typeface="Times New Roman"/>
            </a:endParaRPr>
          </a:p>
          <a:p>
            <a:r>
              <a:rPr lang="en-CA" sz="1200" dirty="0">
                <a:latin typeface="Times New Roman"/>
                <a:cs typeface="Times New Roman"/>
              </a:rPr>
              <a:t>           More details on this call later.</a:t>
            </a:r>
            <a:endParaRPr lang="en-CA" sz="110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 dirty="0"/>
              <a:t>Sockets</a:t>
            </a:r>
            <a:endParaRPr spc="-5" dirty="0"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6583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670A95F8-F643-4E08-B563-0B9E7048FA9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2137902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262" y="7627"/>
            <a:ext cx="1759585" cy="709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07110" algn="r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Introducing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Sockets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Creating endpoints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communication:</a:t>
            </a:r>
            <a:r>
              <a:rPr sz="600" b="1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socket()</a:t>
            </a:r>
            <a:endParaRPr sz="600">
              <a:latin typeface="Arial"/>
              <a:cs typeface="Arial"/>
            </a:endParaRPr>
          </a:p>
          <a:p>
            <a:pPr marL="110489" marR="5080" indent="66357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</a:t>
            </a:r>
            <a:r>
              <a:rPr sz="600" b="1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Address</a:t>
            </a:r>
            <a:r>
              <a:rPr sz="600" b="1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Structures  Initiating a connection on a</a:t>
            </a:r>
            <a:r>
              <a:rPr sz="600" b="1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socket:</a:t>
            </a:r>
            <a:r>
              <a:rPr sz="600" b="1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connect()  Binding a name to a socket:</a:t>
            </a:r>
            <a:r>
              <a:rPr sz="600" b="1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bind()</a:t>
            </a:r>
            <a:endParaRPr sz="600">
              <a:latin typeface="Arial"/>
              <a:cs typeface="Arial"/>
            </a:endParaRPr>
          </a:p>
          <a:p>
            <a:pPr marL="110489" marR="5080" indent="-2794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Listening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connections on a</a:t>
            </a:r>
            <a:r>
              <a:rPr sz="600" b="1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socket:</a:t>
            </a:r>
            <a:r>
              <a:rPr sz="600" b="1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listen()  Accepting a connection on a socket:</a:t>
            </a:r>
            <a:r>
              <a:rPr sz="600" b="1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accept()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734695"/>
          </a:xfrm>
          <a:custGeom>
            <a:avLst/>
            <a:gdLst/>
            <a:ahLst/>
            <a:cxnLst/>
            <a:rect l="l" t="t" r="r" b="b"/>
            <a:pathLst>
              <a:path w="2304415" h="734695">
                <a:moveTo>
                  <a:pt x="0" y="734529"/>
                </a:moveTo>
                <a:lnTo>
                  <a:pt x="2303995" y="734529"/>
                </a:lnTo>
                <a:lnTo>
                  <a:pt x="2303995" y="0"/>
                </a:lnTo>
                <a:lnTo>
                  <a:pt x="0" y="0"/>
                </a:lnTo>
                <a:lnTo>
                  <a:pt x="0" y="7345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31990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31992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79373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194" y="1140587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993" y="3093973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35286" y="3081274"/>
            <a:ext cx="114299" cy="114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0793" y="3132074"/>
            <a:ext cx="3837191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786" y="1191151"/>
            <a:ext cx="5079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786" y="1241951"/>
            <a:ext cx="50799" cy="18520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9194" y="1185015"/>
            <a:ext cx="3989704" cy="1960245"/>
          </a:xfrm>
          <a:custGeom>
            <a:avLst/>
            <a:gdLst/>
            <a:ahLst/>
            <a:cxnLst/>
            <a:rect l="l" t="t" r="r" b="b"/>
            <a:pathLst>
              <a:path w="3989704" h="1960245">
                <a:moveTo>
                  <a:pt x="3989591" y="0"/>
                </a:moveTo>
                <a:lnTo>
                  <a:pt x="0" y="0"/>
                </a:lnTo>
                <a:lnTo>
                  <a:pt x="0" y="1908958"/>
                </a:lnTo>
                <a:lnTo>
                  <a:pt x="4008" y="1928683"/>
                </a:lnTo>
                <a:lnTo>
                  <a:pt x="14922" y="1944836"/>
                </a:lnTo>
                <a:lnTo>
                  <a:pt x="31075" y="1955750"/>
                </a:lnTo>
                <a:lnTo>
                  <a:pt x="50799" y="1959758"/>
                </a:lnTo>
                <a:lnTo>
                  <a:pt x="3938791" y="1959758"/>
                </a:lnTo>
                <a:lnTo>
                  <a:pt x="3958516" y="1955749"/>
                </a:lnTo>
                <a:lnTo>
                  <a:pt x="3974669" y="1944835"/>
                </a:lnTo>
                <a:lnTo>
                  <a:pt x="3985583" y="1928683"/>
                </a:lnTo>
                <a:lnTo>
                  <a:pt x="3989591" y="1908958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786" y="1229251"/>
            <a:ext cx="0" cy="1884045"/>
          </a:xfrm>
          <a:custGeom>
            <a:avLst/>
            <a:gdLst/>
            <a:ahLst/>
            <a:cxnLst/>
            <a:rect l="l" t="t" r="r" b="b"/>
            <a:pathLst>
              <a:path h="1884045">
                <a:moveTo>
                  <a:pt x="0" y="1883771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121655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120385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119115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786" y="1172102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1007" y="1480172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1007" y="1976145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3031" y="2168220"/>
            <a:ext cx="61874" cy="618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3031" y="2320048"/>
            <a:ext cx="61874" cy="618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1007" y="2502497"/>
            <a:ext cx="76809" cy="768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45948" y="735774"/>
            <a:ext cx="4292702" cy="2185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Sockets: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typical</a:t>
            </a:r>
            <a:r>
              <a:rPr sz="14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scenario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</a:pPr>
            <a:r>
              <a:rPr lang="en-US" sz="1050" spc="-10" dirty="0">
                <a:latin typeface="Arial"/>
                <a:cs typeface="Arial"/>
              </a:rPr>
              <a:t>The </a:t>
            </a:r>
            <a:r>
              <a:rPr sz="1050" spc="-5" dirty="0">
                <a:latin typeface="Arial"/>
                <a:cs typeface="Arial"/>
              </a:rPr>
              <a:t>typical scenario can be described </a:t>
            </a:r>
            <a:r>
              <a:rPr lang="en-CA" sz="1050" spc="-5" dirty="0">
                <a:latin typeface="Arial"/>
                <a:cs typeface="Arial"/>
              </a:rPr>
              <a:t>in a bit more details </a:t>
            </a:r>
            <a:r>
              <a:rPr sz="1050" spc="-5" dirty="0">
                <a:latin typeface="Arial"/>
                <a:cs typeface="Arial"/>
              </a:rPr>
              <a:t>as</a:t>
            </a:r>
            <a:r>
              <a:rPr sz="1050" spc="75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follows.</a:t>
            </a:r>
            <a:endParaRPr sz="1050" dirty="0">
              <a:latin typeface="Arial"/>
              <a:cs typeface="Arial"/>
            </a:endParaRPr>
          </a:p>
          <a:p>
            <a:pPr marL="490855" marR="15875">
              <a:lnSpc>
                <a:spcPct val="102600"/>
              </a:lnSpc>
              <a:spcBef>
                <a:spcPts val="595"/>
              </a:spcBef>
            </a:pPr>
            <a:r>
              <a:rPr sz="1050" spc="-5" dirty="0">
                <a:latin typeface="Arial"/>
                <a:cs typeface="Arial"/>
              </a:rPr>
              <a:t>The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server process </a:t>
            </a:r>
            <a:r>
              <a:rPr sz="1050" spc="-5" dirty="0">
                <a:latin typeface="Arial"/>
                <a:cs typeface="Arial"/>
              </a:rPr>
              <a:t>creates </a:t>
            </a:r>
            <a:r>
              <a:rPr sz="1050" spc="-15" dirty="0">
                <a:highlight>
                  <a:srgbClr val="FFFF00"/>
                </a:highlight>
                <a:latin typeface="Arial"/>
                <a:cs typeface="Arial"/>
              </a:rPr>
              <a:t>socket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whose name </a:t>
            </a:r>
            <a:r>
              <a:rPr sz="1050" spc="-5" dirty="0">
                <a:latin typeface="Arial"/>
                <a:cs typeface="Arial"/>
              </a:rPr>
              <a:t>is </a:t>
            </a:r>
            <a:r>
              <a:rPr sz="1050" spc="-10" dirty="0">
                <a:latin typeface="Arial"/>
                <a:cs typeface="Arial"/>
              </a:rPr>
              <a:t>known  </a:t>
            </a:r>
            <a:r>
              <a:rPr sz="1050" spc="-20" dirty="0">
                <a:latin typeface="Arial"/>
                <a:cs typeface="Arial"/>
              </a:rPr>
              <a:t>by </a:t>
            </a:r>
            <a:r>
              <a:rPr sz="1050" spc="-5" dirty="0">
                <a:latin typeface="Arial"/>
                <a:cs typeface="Arial"/>
              </a:rPr>
              <a:t>client </a:t>
            </a:r>
            <a:r>
              <a:rPr sz="1050" spc="-10" dirty="0">
                <a:latin typeface="Arial"/>
                <a:cs typeface="Arial"/>
              </a:rPr>
              <a:t>processes, </a:t>
            </a:r>
            <a:r>
              <a:rPr sz="1050" spc="-5" dirty="0">
                <a:latin typeface="Arial"/>
                <a:cs typeface="Arial"/>
              </a:rPr>
              <a:t>and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listens</a:t>
            </a:r>
            <a:r>
              <a:rPr sz="1050" spc="-5" dirty="0">
                <a:latin typeface="Arial"/>
                <a:cs typeface="Arial"/>
              </a:rPr>
              <a:t> on that </a:t>
            </a:r>
            <a:r>
              <a:rPr sz="1050" spc="-15" dirty="0">
                <a:latin typeface="Arial"/>
                <a:cs typeface="Arial"/>
              </a:rPr>
              <a:t>socket for </a:t>
            </a:r>
            <a:r>
              <a:rPr sz="1050" spc="-5" dirty="0">
                <a:latin typeface="Arial"/>
                <a:cs typeface="Arial"/>
              </a:rPr>
              <a:t>requests  from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clients.</a:t>
            </a:r>
            <a:endParaRPr sz="1050" dirty="0">
              <a:latin typeface="Arial"/>
              <a:cs typeface="Arial"/>
            </a:endParaRPr>
          </a:p>
          <a:p>
            <a:pPr marL="490855">
              <a:lnSpc>
                <a:spcPts val="1195"/>
              </a:lnSpc>
            </a:pPr>
            <a:r>
              <a:rPr sz="1050" spc="-10" dirty="0">
                <a:latin typeface="Arial"/>
                <a:cs typeface="Arial"/>
              </a:rPr>
              <a:t>A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client process </a:t>
            </a:r>
            <a:r>
              <a:rPr sz="1050" spc="-5" dirty="0">
                <a:latin typeface="Arial"/>
                <a:cs typeface="Arial"/>
              </a:rPr>
              <a:t>can talk to the server process</a:t>
            </a:r>
            <a:r>
              <a:rPr sz="1050" spc="80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by</a:t>
            </a:r>
            <a:endParaRPr sz="1050" dirty="0">
              <a:latin typeface="Arial"/>
              <a:cs typeface="Arial"/>
            </a:endParaRPr>
          </a:p>
          <a:p>
            <a:pPr marL="767715">
              <a:lnSpc>
                <a:spcPts val="1200"/>
              </a:lnSpc>
              <a:spcBef>
                <a:spcPts val="175"/>
              </a:spcBef>
            </a:pPr>
            <a:r>
              <a:rPr sz="1000" spc="-5" dirty="0">
                <a:latin typeface="Arial"/>
                <a:cs typeface="Arial"/>
              </a:rPr>
              <a:t>creating an </a:t>
            </a:r>
            <a:r>
              <a:rPr sz="1000" spc="-10" dirty="0">
                <a:highlight>
                  <a:srgbClr val="FFFF00"/>
                </a:highlight>
                <a:latin typeface="Arial"/>
                <a:cs typeface="Arial"/>
              </a:rPr>
              <a:t>socket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then,</a:t>
            </a:r>
            <a:endParaRPr sz="1000" dirty="0">
              <a:latin typeface="Arial"/>
              <a:cs typeface="Arial"/>
            </a:endParaRPr>
          </a:p>
          <a:p>
            <a:pPr marL="767715">
              <a:lnSpc>
                <a:spcPts val="1200"/>
              </a:lnSpc>
            </a:pPr>
            <a:r>
              <a:rPr sz="1000" spc="-5" dirty="0">
                <a:highlight>
                  <a:srgbClr val="FFFF00"/>
                </a:highlight>
                <a:latin typeface="Arial"/>
                <a:cs typeface="Arial"/>
              </a:rPr>
              <a:t>request</a:t>
            </a:r>
            <a:r>
              <a:rPr sz="1000" spc="-5" dirty="0">
                <a:latin typeface="Arial"/>
                <a:cs typeface="Arial"/>
              </a:rPr>
              <a:t>ing it to be connected to the </a:t>
            </a:r>
            <a:r>
              <a:rPr sz="1000" spc="-10" dirty="0">
                <a:latin typeface="Arial"/>
                <a:cs typeface="Arial"/>
              </a:rPr>
              <a:t>server’s </a:t>
            </a:r>
            <a:r>
              <a:rPr sz="1000" spc="-5" dirty="0">
                <a:latin typeface="Arial"/>
                <a:cs typeface="Arial"/>
              </a:rPr>
              <a:t>named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socket</a:t>
            </a:r>
            <a:endParaRPr sz="1000" dirty="0">
              <a:latin typeface="Arial"/>
              <a:cs typeface="Arial"/>
            </a:endParaRPr>
          </a:p>
          <a:p>
            <a:pPr marL="490855" marR="5080">
              <a:lnSpc>
                <a:spcPct val="102600"/>
              </a:lnSpc>
              <a:spcBef>
                <a:spcPts val="219"/>
              </a:spcBef>
            </a:pPr>
            <a:r>
              <a:rPr sz="1050" spc="-5" dirty="0">
                <a:latin typeface="Arial"/>
                <a:cs typeface="Arial"/>
              </a:rPr>
              <a:t>If successful, one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file descriptor </a:t>
            </a:r>
            <a:r>
              <a:rPr sz="1050" spc="-5" dirty="0">
                <a:latin typeface="Arial"/>
                <a:cs typeface="Arial"/>
              </a:rPr>
              <a:t>is returned to the client  and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another one </a:t>
            </a:r>
            <a:r>
              <a:rPr sz="1050" spc="-5" dirty="0">
                <a:latin typeface="Arial"/>
                <a:cs typeface="Arial"/>
              </a:rPr>
              <a:t>to the </a:t>
            </a:r>
            <a:r>
              <a:rPr sz="1050" spc="-15" dirty="0">
                <a:latin typeface="Arial"/>
                <a:cs typeface="Arial"/>
              </a:rPr>
              <a:t>server. </a:t>
            </a:r>
            <a:r>
              <a:rPr sz="1050" spc="-5" dirty="0">
                <a:latin typeface="Arial"/>
                <a:cs typeface="Arial"/>
              </a:rPr>
              <a:t>These file descriptors can  be used </a:t>
            </a:r>
            <a:r>
              <a:rPr sz="1050" spc="-15" dirty="0">
                <a:latin typeface="Arial"/>
                <a:cs typeface="Arial"/>
              </a:rPr>
              <a:t>for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read</a:t>
            </a:r>
            <a:r>
              <a:rPr sz="1050" spc="-5" dirty="0">
                <a:latin typeface="Arial"/>
                <a:cs typeface="Arial"/>
              </a:rPr>
              <a:t> and </a:t>
            </a:r>
            <a:r>
              <a:rPr sz="1050" spc="-5" dirty="0">
                <a:highlight>
                  <a:srgbClr val="FFFF00"/>
                </a:highlight>
                <a:latin typeface="Arial"/>
                <a:cs typeface="Arial"/>
              </a:rPr>
              <a:t>write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allowing </a:t>
            </a:r>
            <a:r>
              <a:rPr sz="1050" spc="-5" dirty="0">
                <a:latin typeface="Arial"/>
                <a:cs typeface="Arial"/>
              </a:rPr>
              <a:t>the server and client to  </a:t>
            </a:r>
            <a:r>
              <a:rPr sz="1050" spc="-10" dirty="0">
                <a:latin typeface="Arial"/>
                <a:cs typeface="Arial"/>
              </a:rPr>
              <a:t>communicate.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Sockets</a:t>
            </a:r>
            <a:endParaRPr spc="-5" dirty="0"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6583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670A95F8-F643-4E08-B563-0B9E7048FA9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8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262" y="7627"/>
            <a:ext cx="1759585" cy="709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07110" algn="r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Introducing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Sockets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Creating endpoints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communication:</a:t>
            </a:r>
            <a:r>
              <a:rPr sz="600" b="1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socket()</a:t>
            </a:r>
            <a:endParaRPr sz="600">
              <a:latin typeface="Arial"/>
              <a:cs typeface="Arial"/>
            </a:endParaRPr>
          </a:p>
          <a:p>
            <a:pPr marL="110489" marR="5080" indent="66357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</a:t>
            </a:r>
            <a:r>
              <a:rPr sz="600" b="1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Address</a:t>
            </a:r>
            <a:r>
              <a:rPr sz="600" b="1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Structures  Initiating a connection on a</a:t>
            </a:r>
            <a:r>
              <a:rPr sz="600" b="1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socket:</a:t>
            </a:r>
            <a:r>
              <a:rPr sz="600" b="1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connect()  Binding a name to a socket:</a:t>
            </a:r>
            <a:r>
              <a:rPr sz="600" b="1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bind()</a:t>
            </a:r>
            <a:endParaRPr sz="600">
              <a:latin typeface="Arial"/>
              <a:cs typeface="Arial"/>
            </a:endParaRPr>
          </a:p>
          <a:p>
            <a:pPr marL="110489" marR="5080" indent="-27940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Listening 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connections on a</a:t>
            </a:r>
            <a:r>
              <a:rPr sz="600" b="1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socket:</a:t>
            </a:r>
            <a:r>
              <a:rPr sz="600" b="1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listen()  Accepting a connection on a socket:</a:t>
            </a:r>
            <a:r>
              <a:rPr sz="600" b="1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accept()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734695"/>
          </a:xfrm>
          <a:custGeom>
            <a:avLst/>
            <a:gdLst/>
            <a:ahLst/>
            <a:cxnLst/>
            <a:rect l="l" t="t" r="r" b="b"/>
            <a:pathLst>
              <a:path w="2304415" h="734695">
                <a:moveTo>
                  <a:pt x="0" y="734529"/>
                </a:moveTo>
                <a:lnTo>
                  <a:pt x="2303995" y="734529"/>
                </a:lnTo>
                <a:lnTo>
                  <a:pt x="2303995" y="0"/>
                </a:lnTo>
                <a:lnTo>
                  <a:pt x="0" y="0"/>
                </a:lnTo>
                <a:lnTo>
                  <a:pt x="0" y="7345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31990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31992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735774"/>
            <a:ext cx="203835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Sockets: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typical</a:t>
            </a:r>
            <a:r>
              <a:rPr sz="14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scenario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979373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5885" y="2822260"/>
            <a:ext cx="628650" cy="209550"/>
          </a:xfrm>
          <a:custGeom>
            <a:avLst/>
            <a:gdLst/>
            <a:ahLst/>
            <a:cxnLst/>
            <a:rect l="l" t="t" r="r" b="b"/>
            <a:pathLst>
              <a:path w="628650" h="209550">
                <a:moveTo>
                  <a:pt x="0" y="0"/>
                </a:moveTo>
                <a:lnTo>
                  <a:pt x="0" y="209415"/>
                </a:lnTo>
                <a:lnTo>
                  <a:pt x="628247" y="209415"/>
                </a:lnTo>
                <a:lnTo>
                  <a:pt x="62824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48702" y="3031676"/>
            <a:ext cx="3175" cy="151765"/>
          </a:xfrm>
          <a:custGeom>
            <a:avLst/>
            <a:gdLst/>
            <a:ahLst/>
            <a:cxnLst/>
            <a:rect l="l" t="t" r="r" b="b"/>
            <a:pathLst>
              <a:path w="3175" h="151764">
                <a:moveTo>
                  <a:pt x="2617" y="109594"/>
                </a:moveTo>
                <a:lnTo>
                  <a:pt x="2617" y="0"/>
                </a:lnTo>
                <a:lnTo>
                  <a:pt x="0" y="0"/>
                </a:lnTo>
                <a:lnTo>
                  <a:pt x="0" y="109594"/>
                </a:lnTo>
                <a:lnTo>
                  <a:pt x="2617" y="109594"/>
                </a:lnTo>
                <a:close/>
              </a:path>
              <a:path w="3175" h="151764">
                <a:moveTo>
                  <a:pt x="2617" y="146242"/>
                </a:moveTo>
                <a:lnTo>
                  <a:pt x="2617" y="109594"/>
                </a:lnTo>
                <a:lnTo>
                  <a:pt x="0" y="109594"/>
                </a:lnTo>
                <a:lnTo>
                  <a:pt x="0" y="146242"/>
                </a:lnTo>
                <a:lnTo>
                  <a:pt x="1308" y="151477"/>
                </a:lnTo>
                <a:lnTo>
                  <a:pt x="2617" y="146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39540" y="3141271"/>
            <a:ext cx="20955" cy="41910"/>
          </a:xfrm>
          <a:custGeom>
            <a:avLst/>
            <a:gdLst/>
            <a:ahLst/>
            <a:cxnLst/>
            <a:rect l="l" t="t" r="r" b="b"/>
            <a:pathLst>
              <a:path w="20955" h="41910">
                <a:moveTo>
                  <a:pt x="20941" y="0"/>
                </a:moveTo>
                <a:lnTo>
                  <a:pt x="0" y="0"/>
                </a:lnTo>
                <a:lnTo>
                  <a:pt x="10470" y="41883"/>
                </a:lnTo>
                <a:lnTo>
                  <a:pt x="209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39540" y="3141271"/>
            <a:ext cx="20955" cy="41910"/>
          </a:xfrm>
          <a:custGeom>
            <a:avLst/>
            <a:gdLst/>
            <a:ahLst/>
            <a:cxnLst/>
            <a:rect l="l" t="t" r="r" b="b"/>
            <a:pathLst>
              <a:path w="20955" h="41910">
                <a:moveTo>
                  <a:pt x="0" y="0"/>
                </a:moveTo>
                <a:lnTo>
                  <a:pt x="10470" y="41883"/>
                </a:lnTo>
                <a:lnTo>
                  <a:pt x="20941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8702" y="2665198"/>
            <a:ext cx="3175" cy="151765"/>
          </a:xfrm>
          <a:custGeom>
            <a:avLst/>
            <a:gdLst/>
            <a:ahLst/>
            <a:cxnLst/>
            <a:rect l="l" t="t" r="r" b="b"/>
            <a:pathLst>
              <a:path w="3175" h="151764">
                <a:moveTo>
                  <a:pt x="2617" y="109594"/>
                </a:moveTo>
                <a:lnTo>
                  <a:pt x="2617" y="0"/>
                </a:lnTo>
                <a:lnTo>
                  <a:pt x="0" y="0"/>
                </a:lnTo>
                <a:lnTo>
                  <a:pt x="0" y="109594"/>
                </a:lnTo>
                <a:lnTo>
                  <a:pt x="2617" y="109594"/>
                </a:lnTo>
                <a:close/>
              </a:path>
              <a:path w="3175" h="151764">
                <a:moveTo>
                  <a:pt x="2617" y="146242"/>
                </a:moveTo>
                <a:lnTo>
                  <a:pt x="2617" y="109594"/>
                </a:lnTo>
                <a:lnTo>
                  <a:pt x="0" y="109594"/>
                </a:lnTo>
                <a:lnTo>
                  <a:pt x="0" y="146242"/>
                </a:lnTo>
                <a:lnTo>
                  <a:pt x="1308" y="151477"/>
                </a:lnTo>
                <a:lnTo>
                  <a:pt x="2617" y="146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39540" y="2774793"/>
            <a:ext cx="20955" cy="41910"/>
          </a:xfrm>
          <a:custGeom>
            <a:avLst/>
            <a:gdLst/>
            <a:ahLst/>
            <a:cxnLst/>
            <a:rect l="l" t="t" r="r" b="b"/>
            <a:pathLst>
              <a:path w="20955" h="41910">
                <a:moveTo>
                  <a:pt x="20941" y="0"/>
                </a:moveTo>
                <a:lnTo>
                  <a:pt x="0" y="0"/>
                </a:lnTo>
                <a:lnTo>
                  <a:pt x="10470" y="41883"/>
                </a:lnTo>
                <a:lnTo>
                  <a:pt x="209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39540" y="2774793"/>
            <a:ext cx="20955" cy="41910"/>
          </a:xfrm>
          <a:custGeom>
            <a:avLst/>
            <a:gdLst/>
            <a:ahLst/>
            <a:cxnLst/>
            <a:rect l="l" t="t" r="r" b="b"/>
            <a:pathLst>
              <a:path w="20955" h="41910">
                <a:moveTo>
                  <a:pt x="0" y="0"/>
                </a:moveTo>
                <a:lnTo>
                  <a:pt x="10470" y="41883"/>
                </a:lnTo>
                <a:lnTo>
                  <a:pt x="20941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40029" y="2246367"/>
            <a:ext cx="628650" cy="209550"/>
          </a:xfrm>
          <a:custGeom>
            <a:avLst/>
            <a:gdLst/>
            <a:ahLst/>
            <a:cxnLst/>
            <a:rect l="l" t="t" r="r" b="b"/>
            <a:pathLst>
              <a:path w="628650" h="209550">
                <a:moveTo>
                  <a:pt x="0" y="0"/>
                </a:moveTo>
                <a:lnTo>
                  <a:pt x="0" y="209415"/>
                </a:lnTo>
                <a:lnTo>
                  <a:pt x="628247" y="209415"/>
                </a:lnTo>
                <a:lnTo>
                  <a:pt x="62824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52844" y="2141659"/>
            <a:ext cx="3175" cy="99695"/>
          </a:xfrm>
          <a:custGeom>
            <a:avLst/>
            <a:gdLst/>
            <a:ahLst/>
            <a:cxnLst/>
            <a:rect l="l" t="t" r="r" b="b"/>
            <a:pathLst>
              <a:path w="3175" h="99694">
                <a:moveTo>
                  <a:pt x="2617" y="57240"/>
                </a:moveTo>
                <a:lnTo>
                  <a:pt x="2617" y="0"/>
                </a:lnTo>
                <a:lnTo>
                  <a:pt x="0" y="0"/>
                </a:lnTo>
                <a:lnTo>
                  <a:pt x="0" y="57240"/>
                </a:lnTo>
                <a:lnTo>
                  <a:pt x="2617" y="57240"/>
                </a:lnTo>
                <a:close/>
              </a:path>
              <a:path w="3175" h="99694">
                <a:moveTo>
                  <a:pt x="2617" y="93888"/>
                </a:moveTo>
                <a:lnTo>
                  <a:pt x="2617" y="57240"/>
                </a:lnTo>
                <a:lnTo>
                  <a:pt x="0" y="57240"/>
                </a:lnTo>
                <a:lnTo>
                  <a:pt x="0" y="93887"/>
                </a:lnTo>
                <a:lnTo>
                  <a:pt x="1308" y="99123"/>
                </a:lnTo>
                <a:lnTo>
                  <a:pt x="2617" y="938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43682" y="2198899"/>
            <a:ext cx="20955" cy="41910"/>
          </a:xfrm>
          <a:custGeom>
            <a:avLst/>
            <a:gdLst/>
            <a:ahLst/>
            <a:cxnLst/>
            <a:rect l="l" t="t" r="r" b="b"/>
            <a:pathLst>
              <a:path w="20955" h="41910">
                <a:moveTo>
                  <a:pt x="20941" y="0"/>
                </a:moveTo>
                <a:lnTo>
                  <a:pt x="0" y="0"/>
                </a:lnTo>
                <a:lnTo>
                  <a:pt x="10470" y="41883"/>
                </a:lnTo>
                <a:lnTo>
                  <a:pt x="209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43682" y="2198899"/>
            <a:ext cx="20955" cy="41910"/>
          </a:xfrm>
          <a:custGeom>
            <a:avLst/>
            <a:gdLst/>
            <a:ahLst/>
            <a:cxnLst/>
            <a:rect l="l" t="t" r="r" b="b"/>
            <a:pathLst>
              <a:path w="20955" h="41910">
                <a:moveTo>
                  <a:pt x="0" y="0"/>
                </a:moveTo>
                <a:lnTo>
                  <a:pt x="10470" y="41883"/>
                </a:lnTo>
                <a:lnTo>
                  <a:pt x="20941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52844" y="2455783"/>
            <a:ext cx="3175" cy="99695"/>
          </a:xfrm>
          <a:custGeom>
            <a:avLst/>
            <a:gdLst/>
            <a:ahLst/>
            <a:cxnLst/>
            <a:rect l="l" t="t" r="r" b="b"/>
            <a:pathLst>
              <a:path w="3175" h="99694">
                <a:moveTo>
                  <a:pt x="2617" y="57240"/>
                </a:moveTo>
                <a:lnTo>
                  <a:pt x="2617" y="0"/>
                </a:lnTo>
                <a:lnTo>
                  <a:pt x="0" y="0"/>
                </a:lnTo>
                <a:lnTo>
                  <a:pt x="0" y="57240"/>
                </a:lnTo>
                <a:lnTo>
                  <a:pt x="2617" y="57240"/>
                </a:lnTo>
                <a:close/>
              </a:path>
              <a:path w="3175" h="99694">
                <a:moveTo>
                  <a:pt x="2617" y="93888"/>
                </a:moveTo>
                <a:lnTo>
                  <a:pt x="2617" y="57240"/>
                </a:lnTo>
                <a:lnTo>
                  <a:pt x="0" y="57240"/>
                </a:lnTo>
                <a:lnTo>
                  <a:pt x="0" y="93887"/>
                </a:lnTo>
                <a:lnTo>
                  <a:pt x="1308" y="99123"/>
                </a:lnTo>
                <a:lnTo>
                  <a:pt x="2617" y="938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43682" y="2513023"/>
            <a:ext cx="20955" cy="41910"/>
          </a:xfrm>
          <a:custGeom>
            <a:avLst/>
            <a:gdLst/>
            <a:ahLst/>
            <a:cxnLst/>
            <a:rect l="l" t="t" r="r" b="b"/>
            <a:pathLst>
              <a:path w="20955" h="41910">
                <a:moveTo>
                  <a:pt x="20941" y="0"/>
                </a:moveTo>
                <a:lnTo>
                  <a:pt x="0" y="0"/>
                </a:lnTo>
                <a:lnTo>
                  <a:pt x="10470" y="41883"/>
                </a:lnTo>
                <a:lnTo>
                  <a:pt x="209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43682" y="2513023"/>
            <a:ext cx="20955" cy="41910"/>
          </a:xfrm>
          <a:custGeom>
            <a:avLst/>
            <a:gdLst/>
            <a:ahLst/>
            <a:cxnLst/>
            <a:rect l="l" t="t" r="r" b="b"/>
            <a:pathLst>
              <a:path w="20955" h="41910">
                <a:moveTo>
                  <a:pt x="0" y="0"/>
                </a:moveTo>
                <a:lnTo>
                  <a:pt x="10470" y="41883"/>
                </a:lnTo>
                <a:lnTo>
                  <a:pt x="20941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52844" y="2769906"/>
            <a:ext cx="3175" cy="99695"/>
          </a:xfrm>
          <a:custGeom>
            <a:avLst/>
            <a:gdLst/>
            <a:ahLst/>
            <a:cxnLst/>
            <a:rect l="l" t="t" r="r" b="b"/>
            <a:pathLst>
              <a:path w="3175" h="99694">
                <a:moveTo>
                  <a:pt x="2617" y="57240"/>
                </a:moveTo>
                <a:lnTo>
                  <a:pt x="2617" y="0"/>
                </a:lnTo>
                <a:lnTo>
                  <a:pt x="0" y="0"/>
                </a:lnTo>
                <a:lnTo>
                  <a:pt x="0" y="57240"/>
                </a:lnTo>
                <a:lnTo>
                  <a:pt x="2617" y="57240"/>
                </a:lnTo>
                <a:close/>
              </a:path>
              <a:path w="3175" h="99694">
                <a:moveTo>
                  <a:pt x="2617" y="93888"/>
                </a:moveTo>
                <a:lnTo>
                  <a:pt x="2617" y="57240"/>
                </a:lnTo>
                <a:lnTo>
                  <a:pt x="0" y="57240"/>
                </a:lnTo>
                <a:lnTo>
                  <a:pt x="0" y="93887"/>
                </a:lnTo>
                <a:lnTo>
                  <a:pt x="1308" y="99123"/>
                </a:lnTo>
                <a:lnTo>
                  <a:pt x="2617" y="938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43682" y="2827147"/>
            <a:ext cx="20955" cy="41910"/>
          </a:xfrm>
          <a:custGeom>
            <a:avLst/>
            <a:gdLst/>
            <a:ahLst/>
            <a:cxnLst/>
            <a:rect l="l" t="t" r="r" b="b"/>
            <a:pathLst>
              <a:path w="20955" h="41910">
                <a:moveTo>
                  <a:pt x="20941" y="0"/>
                </a:moveTo>
                <a:lnTo>
                  <a:pt x="0" y="0"/>
                </a:lnTo>
                <a:lnTo>
                  <a:pt x="10470" y="41883"/>
                </a:lnTo>
                <a:lnTo>
                  <a:pt x="209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43682" y="2827147"/>
            <a:ext cx="20955" cy="41910"/>
          </a:xfrm>
          <a:custGeom>
            <a:avLst/>
            <a:gdLst/>
            <a:ahLst/>
            <a:cxnLst/>
            <a:rect l="l" t="t" r="r" b="b"/>
            <a:pathLst>
              <a:path w="20955" h="41910">
                <a:moveTo>
                  <a:pt x="0" y="0"/>
                </a:moveTo>
                <a:lnTo>
                  <a:pt x="10470" y="41883"/>
                </a:lnTo>
                <a:lnTo>
                  <a:pt x="20941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140029" y="1932243"/>
            <a:ext cx="628650" cy="147476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370"/>
              </a:spcBef>
            </a:pPr>
            <a:r>
              <a:rPr sz="650" dirty="0">
                <a:highlight>
                  <a:srgbClr val="FFFF00"/>
                </a:highlight>
                <a:latin typeface="Times New Roman"/>
                <a:cs typeface="Times New Roman"/>
              </a:rPr>
              <a:t>socket()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284391" y="2294702"/>
            <a:ext cx="342265" cy="10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dirty="0">
                <a:highlight>
                  <a:srgbClr val="FFFF00"/>
                </a:highlight>
                <a:latin typeface="Times New Roman"/>
                <a:cs typeface="Times New Roman"/>
              </a:rPr>
              <a:t>connect()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140029" y="2560490"/>
            <a:ext cx="628650" cy="2095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370"/>
              </a:spcBef>
            </a:pPr>
            <a:r>
              <a:rPr sz="650" dirty="0">
                <a:latin typeface="Times New Roman"/>
                <a:cs typeface="Times New Roman"/>
              </a:rPr>
              <a:t>read/write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40029" y="2874614"/>
            <a:ext cx="628650" cy="2095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370"/>
              </a:spcBef>
            </a:pPr>
            <a:r>
              <a:rPr sz="650" dirty="0">
                <a:latin typeface="Times New Roman"/>
                <a:cs typeface="Times New Roman"/>
              </a:rPr>
              <a:t>close()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36745" y="1797339"/>
            <a:ext cx="230504" cy="113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dirty="0">
                <a:latin typeface="Times New Roman"/>
                <a:cs typeface="Times New Roman"/>
              </a:rPr>
              <a:t>Client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248702" y="1513409"/>
            <a:ext cx="3175" cy="99695"/>
          </a:xfrm>
          <a:custGeom>
            <a:avLst/>
            <a:gdLst/>
            <a:ahLst/>
            <a:cxnLst/>
            <a:rect l="l" t="t" r="r" b="b"/>
            <a:pathLst>
              <a:path w="3175" h="99694">
                <a:moveTo>
                  <a:pt x="2617" y="57241"/>
                </a:moveTo>
                <a:lnTo>
                  <a:pt x="2617" y="0"/>
                </a:lnTo>
                <a:lnTo>
                  <a:pt x="0" y="0"/>
                </a:lnTo>
                <a:lnTo>
                  <a:pt x="0" y="57241"/>
                </a:lnTo>
                <a:lnTo>
                  <a:pt x="2617" y="57241"/>
                </a:lnTo>
                <a:close/>
              </a:path>
              <a:path w="3175" h="99694">
                <a:moveTo>
                  <a:pt x="2617" y="93889"/>
                </a:moveTo>
                <a:lnTo>
                  <a:pt x="2617" y="57241"/>
                </a:lnTo>
                <a:lnTo>
                  <a:pt x="0" y="57241"/>
                </a:lnTo>
                <a:lnTo>
                  <a:pt x="0" y="93889"/>
                </a:lnTo>
                <a:lnTo>
                  <a:pt x="1308" y="99124"/>
                </a:lnTo>
                <a:lnTo>
                  <a:pt x="2617" y="93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39540" y="1570650"/>
            <a:ext cx="20955" cy="41910"/>
          </a:xfrm>
          <a:custGeom>
            <a:avLst/>
            <a:gdLst/>
            <a:ahLst/>
            <a:cxnLst/>
            <a:rect l="l" t="t" r="r" b="b"/>
            <a:pathLst>
              <a:path w="20955" h="41909">
                <a:moveTo>
                  <a:pt x="20941" y="0"/>
                </a:moveTo>
                <a:lnTo>
                  <a:pt x="0" y="0"/>
                </a:lnTo>
                <a:lnTo>
                  <a:pt x="10470" y="41883"/>
                </a:lnTo>
                <a:lnTo>
                  <a:pt x="209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39540" y="1570650"/>
            <a:ext cx="20955" cy="41910"/>
          </a:xfrm>
          <a:custGeom>
            <a:avLst/>
            <a:gdLst/>
            <a:ahLst/>
            <a:cxnLst/>
            <a:rect l="l" t="t" r="r" b="b"/>
            <a:pathLst>
              <a:path w="20955" h="41909">
                <a:moveTo>
                  <a:pt x="0" y="0"/>
                </a:moveTo>
                <a:lnTo>
                  <a:pt x="10470" y="41883"/>
                </a:lnTo>
                <a:lnTo>
                  <a:pt x="20941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48702" y="1827535"/>
            <a:ext cx="3175" cy="99695"/>
          </a:xfrm>
          <a:custGeom>
            <a:avLst/>
            <a:gdLst/>
            <a:ahLst/>
            <a:cxnLst/>
            <a:rect l="l" t="t" r="r" b="b"/>
            <a:pathLst>
              <a:path w="3175" h="99694">
                <a:moveTo>
                  <a:pt x="2617" y="57240"/>
                </a:moveTo>
                <a:lnTo>
                  <a:pt x="2617" y="0"/>
                </a:lnTo>
                <a:lnTo>
                  <a:pt x="0" y="0"/>
                </a:lnTo>
                <a:lnTo>
                  <a:pt x="0" y="57240"/>
                </a:lnTo>
                <a:lnTo>
                  <a:pt x="2617" y="57240"/>
                </a:lnTo>
                <a:close/>
              </a:path>
              <a:path w="3175" h="99694">
                <a:moveTo>
                  <a:pt x="2617" y="93888"/>
                </a:moveTo>
                <a:lnTo>
                  <a:pt x="2617" y="57240"/>
                </a:lnTo>
                <a:lnTo>
                  <a:pt x="0" y="57240"/>
                </a:lnTo>
                <a:lnTo>
                  <a:pt x="0" y="93888"/>
                </a:lnTo>
                <a:lnTo>
                  <a:pt x="1308" y="99123"/>
                </a:lnTo>
                <a:lnTo>
                  <a:pt x="2617" y="938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39540" y="1884775"/>
            <a:ext cx="20955" cy="41910"/>
          </a:xfrm>
          <a:custGeom>
            <a:avLst/>
            <a:gdLst/>
            <a:ahLst/>
            <a:cxnLst/>
            <a:rect l="l" t="t" r="r" b="b"/>
            <a:pathLst>
              <a:path w="20955" h="41910">
                <a:moveTo>
                  <a:pt x="20941" y="0"/>
                </a:moveTo>
                <a:lnTo>
                  <a:pt x="0" y="0"/>
                </a:lnTo>
                <a:lnTo>
                  <a:pt x="10470" y="41883"/>
                </a:lnTo>
                <a:lnTo>
                  <a:pt x="209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39540" y="1884775"/>
            <a:ext cx="20955" cy="41910"/>
          </a:xfrm>
          <a:custGeom>
            <a:avLst/>
            <a:gdLst/>
            <a:ahLst/>
            <a:cxnLst/>
            <a:rect l="l" t="t" r="r" b="b"/>
            <a:pathLst>
              <a:path w="20955" h="41910">
                <a:moveTo>
                  <a:pt x="0" y="0"/>
                </a:moveTo>
                <a:lnTo>
                  <a:pt x="10470" y="41883"/>
                </a:lnTo>
                <a:lnTo>
                  <a:pt x="20941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48702" y="2141659"/>
            <a:ext cx="3175" cy="99695"/>
          </a:xfrm>
          <a:custGeom>
            <a:avLst/>
            <a:gdLst/>
            <a:ahLst/>
            <a:cxnLst/>
            <a:rect l="l" t="t" r="r" b="b"/>
            <a:pathLst>
              <a:path w="3175" h="99694">
                <a:moveTo>
                  <a:pt x="2617" y="57240"/>
                </a:moveTo>
                <a:lnTo>
                  <a:pt x="2617" y="0"/>
                </a:lnTo>
                <a:lnTo>
                  <a:pt x="0" y="0"/>
                </a:lnTo>
                <a:lnTo>
                  <a:pt x="0" y="57240"/>
                </a:lnTo>
                <a:lnTo>
                  <a:pt x="2617" y="57240"/>
                </a:lnTo>
                <a:close/>
              </a:path>
              <a:path w="3175" h="99694">
                <a:moveTo>
                  <a:pt x="2617" y="93888"/>
                </a:moveTo>
                <a:lnTo>
                  <a:pt x="2617" y="57240"/>
                </a:lnTo>
                <a:lnTo>
                  <a:pt x="0" y="57240"/>
                </a:lnTo>
                <a:lnTo>
                  <a:pt x="0" y="93888"/>
                </a:lnTo>
                <a:lnTo>
                  <a:pt x="1308" y="99123"/>
                </a:lnTo>
                <a:lnTo>
                  <a:pt x="2617" y="938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39540" y="2198899"/>
            <a:ext cx="20955" cy="41910"/>
          </a:xfrm>
          <a:custGeom>
            <a:avLst/>
            <a:gdLst/>
            <a:ahLst/>
            <a:cxnLst/>
            <a:rect l="l" t="t" r="r" b="b"/>
            <a:pathLst>
              <a:path w="20955" h="41910">
                <a:moveTo>
                  <a:pt x="20941" y="0"/>
                </a:moveTo>
                <a:lnTo>
                  <a:pt x="0" y="0"/>
                </a:lnTo>
                <a:lnTo>
                  <a:pt x="10470" y="41883"/>
                </a:lnTo>
                <a:lnTo>
                  <a:pt x="209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39540" y="2198899"/>
            <a:ext cx="20955" cy="41910"/>
          </a:xfrm>
          <a:custGeom>
            <a:avLst/>
            <a:gdLst/>
            <a:ahLst/>
            <a:cxnLst/>
            <a:rect l="l" t="t" r="r" b="b"/>
            <a:pathLst>
              <a:path w="20955" h="41910">
                <a:moveTo>
                  <a:pt x="0" y="0"/>
                </a:moveTo>
                <a:lnTo>
                  <a:pt x="10470" y="41883"/>
                </a:lnTo>
                <a:lnTo>
                  <a:pt x="20941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35885" y="2246367"/>
            <a:ext cx="628650" cy="209550"/>
          </a:xfrm>
          <a:custGeom>
            <a:avLst/>
            <a:gdLst/>
            <a:ahLst/>
            <a:cxnLst/>
            <a:rect l="l" t="t" r="r" b="b"/>
            <a:pathLst>
              <a:path w="628650" h="209550">
                <a:moveTo>
                  <a:pt x="0" y="0"/>
                </a:moveTo>
                <a:lnTo>
                  <a:pt x="0" y="209415"/>
                </a:lnTo>
                <a:lnTo>
                  <a:pt x="628247" y="209415"/>
                </a:lnTo>
                <a:lnTo>
                  <a:pt x="62824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48702" y="2455783"/>
            <a:ext cx="3175" cy="361315"/>
          </a:xfrm>
          <a:custGeom>
            <a:avLst/>
            <a:gdLst/>
            <a:ahLst/>
            <a:cxnLst/>
            <a:rect l="l" t="t" r="r" b="b"/>
            <a:pathLst>
              <a:path w="3175" h="361314">
                <a:moveTo>
                  <a:pt x="2617" y="319010"/>
                </a:moveTo>
                <a:lnTo>
                  <a:pt x="2617" y="0"/>
                </a:lnTo>
                <a:lnTo>
                  <a:pt x="0" y="0"/>
                </a:lnTo>
                <a:lnTo>
                  <a:pt x="0" y="319010"/>
                </a:lnTo>
                <a:lnTo>
                  <a:pt x="2617" y="319010"/>
                </a:lnTo>
                <a:close/>
              </a:path>
              <a:path w="3175" h="361314">
                <a:moveTo>
                  <a:pt x="2617" y="355658"/>
                </a:moveTo>
                <a:lnTo>
                  <a:pt x="2617" y="319010"/>
                </a:lnTo>
                <a:lnTo>
                  <a:pt x="0" y="319010"/>
                </a:lnTo>
                <a:lnTo>
                  <a:pt x="0" y="355657"/>
                </a:lnTo>
                <a:lnTo>
                  <a:pt x="1308" y="360893"/>
                </a:lnTo>
                <a:lnTo>
                  <a:pt x="2617" y="3556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39540" y="2774793"/>
            <a:ext cx="20955" cy="41910"/>
          </a:xfrm>
          <a:custGeom>
            <a:avLst/>
            <a:gdLst/>
            <a:ahLst/>
            <a:cxnLst/>
            <a:rect l="l" t="t" r="r" b="b"/>
            <a:pathLst>
              <a:path w="20955" h="41910">
                <a:moveTo>
                  <a:pt x="20941" y="0"/>
                </a:moveTo>
                <a:lnTo>
                  <a:pt x="0" y="0"/>
                </a:lnTo>
                <a:lnTo>
                  <a:pt x="10470" y="41883"/>
                </a:lnTo>
                <a:lnTo>
                  <a:pt x="209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39540" y="2774793"/>
            <a:ext cx="20955" cy="41910"/>
          </a:xfrm>
          <a:custGeom>
            <a:avLst/>
            <a:gdLst/>
            <a:ahLst/>
            <a:cxnLst/>
            <a:rect l="l" t="t" r="r" b="b"/>
            <a:pathLst>
              <a:path w="20955" h="41910">
                <a:moveTo>
                  <a:pt x="0" y="0"/>
                </a:moveTo>
                <a:lnTo>
                  <a:pt x="10470" y="41883"/>
                </a:lnTo>
                <a:lnTo>
                  <a:pt x="20941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75304" y="2351075"/>
            <a:ext cx="553720" cy="0"/>
          </a:xfrm>
          <a:custGeom>
            <a:avLst/>
            <a:gdLst/>
            <a:ahLst/>
            <a:cxnLst/>
            <a:rect l="l" t="t" r="r" b="b"/>
            <a:pathLst>
              <a:path w="553719">
                <a:moveTo>
                  <a:pt x="0" y="0"/>
                </a:moveTo>
                <a:lnTo>
                  <a:pt x="55355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086977" y="2340604"/>
            <a:ext cx="41910" cy="20955"/>
          </a:xfrm>
          <a:custGeom>
            <a:avLst/>
            <a:gdLst/>
            <a:ahLst/>
            <a:cxnLst/>
            <a:rect l="l" t="t" r="r" b="b"/>
            <a:pathLst>
              <a:path w="41910" h="20955">
                <a:moveTo>
                  <a:pt x="41883" y="10470"/>
                </a:moveTo>
                <a:lnTo>
                  <a:pt x="0" y="0"/>
                </a:lnTo>
                <a:lnTo>
                  <a:pt x="0" y="20941"/>
                </a:lnTo>
                <a:lnTo>
                  <a:pt x="41883" y="104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086977" y="2340604"/>
            <a:ext cx="41910" cy="20955"/>
          </a:xfrm>
          <a:custGeom>
            <a:avLst/>
            <a:gdLst/>
            <a:ahLst/>
            <a:cxnLst/>
            <a:rect l="l" t="t" r="r" b="b"/>
            <a:pathLst>
              <a:path w="41910" h="20955">
                <a:moveTo>
                  <a:pt x="0" y="20941"/>
                </a:moveTo>
                <a:lnTo>
                  <a:pt x="41883" y="10470"/>
                </a:lnTo>
                <a:lnTo>
                  <a:pt x="0" y="0"/>
                </a:lnTo>
                <a:lnTo>
                  <a:pt x="0" y="20941"/>
                </a:lnTo>
                <a:close/>
              </a:path>
            </a:pathLst>
          </a:custGeom>
          <a:ln w="52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5304" y="2340604"/>
            <a:ext cx="41910" cy="20955"/>
          </a:xfrm>
          <a:custGeom>
            <a:avLst/>
            <a:gdLst/>
            <a:ahLst/>
            <a:cxnLst/>
            <a:rect l="l" t="t" r="r" b="b"/>
            <a:pathLst>
              <a:path w="41909" h="20955">
                <a:moveTo>
                  <a:pt x="41883" y="20941"/>
                </a:moveTo>
                <a:lnTo>
                  <a:pt x="41883" y="0"/>
                </a:lnTo>
                <a:lnTo>
                  <a:pt x="0" y="10470"/>
                </a:lnTo>
                <a:lnTo>
                  <a:pt x="41883" y="209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75304" y="2340604"/>
            <a:ext cx="41910" cy="20955"/>
          </a:xfrm>
          <a:custGeom>
            <a:avLst/>
            <a:gdLst/>
            <a:ahLst/>
            <a:cxnLst/>
            <a:rect l="l" t="t" r="r" b="b"/>
            <a:pathLst>
              <a:path w="41909" h="20955">
                <a:moveTo>
                  <a:pt x="41883" y="0"/>
                </a:moveTo>
                <a:lnTo>
                  <a:pt x="0" y="10470"/>
                </a:lnTo>
                <a:lnTo>
                  <a:pt x="41883" y="20941"/>
                </a:lnTo>
                <a:lnTo>
                  <a:pt x="41883" y="0"/>
                </a:lnTo>
                <a:close/>
              </a:path>
            </a:pathLst>
          </a:custGeom>
          <a:ln w="52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40746" y="2719996"/>
            <a:ext cx="484505" cy="179070"/>
          </a:xfrm>
          <a:custGeom>
            <a:avLst/>
            <a:gdLst/>
            <a:ahLst/>
            <a:cxnLst/>
            <a:rect l="l" t="t" r="r" b="b"/>
            <a:pathLst>
              <a:path w="484505" h="179069">
                <a:moveTo>
                  <a:pt x="484260" y="0"/>
                </a:moveTo>
                <a:lnTo>
                  <a:pt x="0" y="1787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4684" y="2898698"/>
            <a:ext cx="66675" cy="24765"/>
          </a:xfrm>
          <a:custGeom>
            <a:avLst/>
            <a:gdLst/>
            <a:ahLst/>
            <a:cxnLst/>
            <a:rect l="l" t="t" r="r" b="b"/>
            <a:pathLst>
              <a:path w="66675" h="24764">
                <a:moveTo>
                  <a:pt x="66061" y="0"/>
                </a:moveTo>
                <a:lnTo>
                  <a:pt x="0" y="243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094306" y="2715458"/>
            <a:ext cx="43180" cy="24130"/>
          </a:xfrm>
          <a:custGeom>
            <a:avLst/>
            <a:gdLst/>
            <a:ahLst/>
            <a:cxnLst/>
            <a:rect l="l" t="t" r="r" b="b"/>
            <a:pathLst>
              <a:path w="43180" h="24130">
                <a:moveTo>
                  <a:pt x="42930" y="0"/>
                </a:moveTo>
                <a:lnTo>
                  <a:pt x="0" y="4537"/>
                </a:lnTo>
                <a:lnTo>
                  <a:pt x="6980" y="24082"/>
                </a:lnTo>
                <a:lnTo>
                  <a:pt x="42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094306" y="2715458"/>
            <a:ext cx="43180" cy="24130"/>
          </a:xfrm>
          <a:custGeom>
            <a:avLst/>
            <a:gdLst/>
            <a:ahLst/>
            <a:cxnLst/>
            <a:rect l="l" t="t" r="r" b="b"/>
            <a:pathLst>
              <a:path w="43180" h="24130">
                <a:moveTo>
                  <a:pt x="6980" y="24082"/>
                </a:moveTo>
                <a:lnTo>
                  <a:pt x="42930" y="0"/>
                </a:lnTo>
                <a:lnTo>
                  <a:pt x="0" y="4537"/>
                </a:lnTo>
                <a:lnTo>
                  <a:pt x="6980" y="24082"/>
                </a:lnTo>
                <a:close/>
              </a:path>
            </a:pathLst>
          </a:custGeom>
          <a:ln w="52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74606" y="2898697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4">
                <a:moveTo>
                  <a:pt x="42581" y="19545"/>
                </a:moveTo>
                <a:lnTo>
                  <a:pt x="35600" y="0"/>
                </a:lnTo>
                <a:lnTo>
                  <a:pt x="0" y="24431"/>
                </a:lnTo>
                <a:lnTo>
                  <a:pt x="42581" y="195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74606" y="2898697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80" h="24764">
                <a:moveTo>
                  <a:pt x="35600" y="0"/>
                </a:moveTo>
                <a:lnTo>
                  <a:pt x="0" y="24431"/>
                </a:lnTo>
                <a:lnTo>
                  <a:pt x="42581" y="19545"/>
                </a:lnTo>
                <a:lnTo>
                  <a:pt x="35600" y="0"/>
                </a:lnTo>
                <a:close/>
              </a:path>
            </a:pathLst>
          </a:custGeom>
          <a:ln w="52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74115" y="2194013"/>
            <a:ext cx="575945" cy="995044"/>
          </a:xfrm>
          <a:custGeom>
            <a:avLst/>
            <a:gdLst/>
            <a:ahLst/>
            <a:cxnLst/>
            <a:rect l="l" t="t" r="r" b="b"/>
            <a:pathLst>
              <a:path w="575944" h="995044">
                <a:moveTo>
                  <a:pt x="575896" y="994725"/>
                </a:moveTo>
                <a:lnTo>
                  <a:pt x="0" y="994725"/>
                </a:lnTo>
                <a:lnTo>
                  <a:pt x="0" y="0"/>
                </a:lnTo>
                <a:lnTo>
                  <a:pt x="51795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50190" y="2183542"/>
            <a:ext cx="41910" cy="20955"/>
          </a:xfrm>
          <a:custGeom>
            <a:avLst/>
            <a:gdLst/>
            <a:ahLst/>
            <a:cxnLst/>
            <a:rect l="l" t="t" r="r" b="b"/>
            <a:pathLst>
              <a:path w="41909" h="20955">
                <a:moveTo>
                  <a:pt x="41883" y="10470"/>
                </a:moveTo>
                <a:lnTo>
                  <a:pt x="0" y="0"/>
                </a:lnTo>
                <a:lnTo>
                  <a:pt x="0" y="20941"/>
                </a:lnTo>
                <a:lnTo>
                  <a:pt x="41883" y="104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50190" y="2183542"/>
            <a:ext cx="41910" cy="20955"/>
          </a:xfrm>
          <a:custGeom>
            <a:avLst/>
            <a:gdLst/>
            <a:ahLst/>
            <a:cxnLst/>
            <a:rect l="l" t="t" r="r" b="b"/>
            <a:pathLst>
              <a:path w="41909" h="20955">
                <a:moveTo>
                  <a:pt x="0" y="20941"/>
                </a:moveTo>
                <a:lnTo>
                  <a:pt x="41883" y="10470"/>
                </a:lnTo>
                <a:lnTo>
                  <a:pt x="0" y="0"/>
                </a:lnTo>
                <a:lnTo>
                  <a:pt x="0" y="2094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935885" y="1303993"/>
            <a:ext cx="628650" cy="147476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370"/>
              </a:spcBef>
            </a:pPr>
            <a:r>
              <a:rPr sz="650" dirty="0">
                <a:highlight>
                  <a:srgbClr val="FFFF00"/>
                </a:highlight>
                <a:latin typeface="Times New Roman"/>
                <a:cs typeface="Times New Roman"/>
              </a:rPr>
              <a:t>socket()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935885" y="1618117"/>
            <a:ext cx="628650" cy="147476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370"/>
              </a:spcBef>
            </a:pPr>
            <a:r>
              <a:rPr sz="650" dirty="0">
                <a:highlight>
                  <a:srgbClr val="FFFF00"/>
                </a:highlight>
                <a:latin typeface="Times New Roman"/>
                <a:cs typeface="Times New Roman"/>
              </a:rPr>
              <a:t>bind()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935885" y="1932243"/>
            <a:ext cx="628650" cy="173766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575"/>
              </a:spcBef>
            </a:pPr>
            <a:r>
              <a:rPr sz="650" dirty="0">
                <a:highlight>
                  <a:srgbClr val="FFFF00"/>
                </a:highlight>
                <a:latin typeface="Times New Roman"/>
                <a:cs typeface="Times New Roman"/>
              </a:rPr>
              <a:t>listen()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1080249" y="2294699"/>
            <a:ext cx="295275" cy="10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dirty="0">
                <a:highlight>
                  <a:srgbClr val="FFFF00"/>
                </a:highlight>
                <a:latin typeface="Times New Roman"/>
                <a:cs typeface="Times New Roman"/>
              </a:rPr>
              <a:t>accept()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1054072" y="2870593"/>
            <a:ext cx="365125" cy="113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dirty="0">
                <a:latin typeface="Times New Roman"/>
                <a:cs typeface="Times New Roman"/>
              </a:rPr>
              <a:t>read/write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708497" y="2864921"/>
            <a:ext cx="34226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79300"/>
              </a:lnSpc>
            </a:pPr>
            <a:r>
              <a:rPr sz="650" dirty="0">
                <a:latin typeface="Times New Roman"/>
                <a:cs typeface="Times New Roman"/>
              </a:rPr>
              <a:t>exchange  message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027895" y="1169089"/>
            <a:ext cx="244475" cy="113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dirty="0">
                <a:latin typeface="Times New Roman"/>
                <a:cs typeface="Times New Roman"/>
              </a:rPr>
              <a:t>Server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47294" y="1614098"/>
            <a:ext cx="447040" cy="113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dirty="0">
                <a:latin typeface="Times New Roman"/>
                <a:cs typeface="Times New Roman"/>
              </a:rPr>
              <a:t>bind</a:t>
            </a:r>
            <a:r>
              <a:rPr sz="650" spc="-55" dirty="0">
                <a:latin typeface="Times New Roman"/>
                <a:cs typeface="Times New Roman"/>
              </a:rPr>
              <a:t> </a:t>
            </a:r>
            <a:r>
              <a:rPr sz="650" dirty="0">
                <a:latin typeface="Times New Roman"/>
                <a:cs typeface="Times New Roman"/>
              </a:rPr>
              <a:t>address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47294" y="1352328"/>
            <a:ext cx="586740" cy="113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dirty="0">
                <a:latin typeface="Times New Roman"/>
                <a:cs typeface="Times New Roman"/>
              </a:rPr>
              <a:t>create</a:t>
            </a:r>
            <a:r>
              <a:rPr sz="650" spc="-40" dirty="0">
                <a:latin typeface="Times New Roman"/>
                <a:cs typeface="Times New Roman"/>
              </a:rPr>
              <a:t> </a:t>
            </a:r>
            <a:r>
              <a:rPr sz="650" dirty="0">
                <a:latin typeface="Times New Roman"/>
                <a:cs typeface="Times New Roman"/>
              </a:rPr>
              <a:t>end−point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47294" y="1954398"/>
            <a:ext cx="488315" cy="113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dirty="0">
                <a:latin typeface="Times New Roman"/>
                <a:cs typeface="Times New Roman"/>
              </a:rPr>
              <a:t>specify</a:t>
            </a:r>
            <a:r>
              <a:rPr sz="650" spc="-50" dirty="0">
                <a:latin typeface="Times New Roman"/>
                <a:cs typeface="Times New Roman"/>
              </a:rPr>
              <a:t> </a:t>
            </a:r>
            <a:r>
              <a:rPr sz="650" dirty="0">
                <a:latin typeface="Times New Roman"/>
                <a:cs typeface="Times New Roman"/>
              </a:rPr>
              <a:t>queue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39948" y="2294699"/>
            <a:ext cx="170180" cy="113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dirty="0">
                <a:latin typeface="Times New Roman"/>
                <a:cs typeface="Times New Roman"/>
              </a:rPr>
              <a:t>wait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Sockets</a:t>
            </a:r>
            <a:endParaRPr spc="-5" dirty="0"/>
          </a:p>
        </p:txBody>
      </p:sp>
      <p:sp>
        <p:nvSpPr>
          <p:cNvPr id="71" name="object 71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6583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72" name="Slide Number Placeholder 71">
            <a:extLst>
              <a:ext uri="{FF2B5EF4-FFF2-40B4-BE49-F238E27FC236}">
                <a16:creationId xmlns:a16="http://schemas.microsoft.com/office/drawing/2014/main" id="{D7F32C7A-6819-4C17-83A4-54BC3E4E3B3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9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1807</TotalTime>
  <Words>3715</Words>
  <Application>Microsoft Office PowerPoint</Application>
  <PresentationFormat>Custom</PresentationFormat>
  <Paragraphs>499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Courier New</vt:lpstr>
      <vt:lpstr>Lucida Sans Unicode</vt:lpstr>
      <vt:lpstr>Times New Roman</vt:lpstr>
      <vt:lpstr>Office Theme</vt:lpstr>
      <vt:lpstr>COMP 2560 System Programming:  Sockets 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60-256 System Programming: Sockets</dc:title>
  <dc:subject>Sockets</dc:subject>
  <dc:creator>by Dr. B. Boufama</dc:creator>
  <cp:lastModifiedBy>Abedalrhman Alkhateeb</cp:lastModifiedBy>
  <cp:revision>75</cp:revision>
  <dcterms:created xsi:type="dcterms:W3CDTF">2019-09-06T21:31:33Z</dcterms:created>
  <dcterms:modified xsi:type="dcterms:W3CDTF">2021-03-24T14:34:34Z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2006-11-30T00:00:00Z</vt:filetime>
  </property>
  <property fmtid="{D5CDD505-2E9C-101B-9397-08002B2CF9AE}" pid="3" name="Creator">
    <vt:lpwstr>LaTeX with beamer class version 3.01</vt:lpwstr>
  </property>
  <property fmtid="{D5CDD505-2E9C-101B-9397-08002B2CF9AE}" pid="4" name="LastSaved">
    <vt:filetime>2006-11-30T00:00:00Z</vt:filetime>
  </property>
</Properties>
</file>