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9" r:id="rId7"/>
    <p:sldId id="266" r:id="rId8"/>
    <p:sldId id="267" r:id="rId9"/>
    <p:sldId id="268" r:id="rId10"/>
    <p:sldId id="261" r:id="rId11"/>
    <p:sldId id="262" r:id="rId12"/>
    <p:sldId id="263" r:id="rId13"/>
    <p:sldId id="264" r:id="rId14"/>
    <p:sldId id="265" r:id="rId15"/>
  </p:sldIdLst>
  <p:sldSz cx="4610100" cy="3460750"/>
  <p:notesSz cx="4610100" cy="3460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55" autoAdjust="0"/>
    <p:restoredTop sz="94660"/>
  </p:normalViewPr>
  <p:slideViewPr>
    <p:cSldViewPr>
      <p:cViewPr varScale="1">
        <p:scale>
          <a:sx n="127" d="100"/>
          <a:sy n="127" d="100"/>
        </p:scale>
        <p:origin x="1473" y="45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611438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741699-E674-404C-8582-FF5B3E70433F}" type="datetimeFigureOut">
              <a:rPr lang="en-CA" smtClean="0"/>
              <a:t>2021-03-23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EAD22F-ACA5-409E-9243-3E7E1CA695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949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 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Sockets: examples</a:t>
            </a:r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 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Sockets: examples</a:t>
            </a:r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 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Sockets: examples</a:t>
            </a:r>
            <a:endParaRPr spc="-5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 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Sockets: examples</a:t>
            </a: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 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Sockets: examples</a:t>
            </a:r>
            <a:endParaRPr spc="-5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3088360" y="3224821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5"/>
                </a:moveTo>
                <a:lnTo>
                  <a:pt x="43018" y="30365"/>
                </a:lnTo>
                <a:lnTo>
                  <a:pt x="43018" y="0"/>
                </a:lnTo>
                <a:lnTo>
                  <a:pt x="0" y="0"/>
                </a:lnTo>
                <a:lnTo>
                  <a:pt x="0" y="30365"/>
                </a:lnTo>
                <a:close/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008744" y="3220859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CCC1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3186544" y="3220859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CCC1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3339031" y="3234943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30365"/>
                </a:moveTo>
                <a:lnTo>
                  <a:pt x="43018" y="30365"/>
                </a:lnTo>
                <a:lnTo>
                  <a:pt x="43018" y="0"/>
                </a:lnTo>
                <a:lnTo>
                  <a:pt x="0" y="0"/>
                </a:lnTo>
                <a:lnTo>
                  <a:pt x="0" y="30365"/>
                </a:lnTo>
                <a:close/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3349523" y="3224669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59"/>
                </a:moveTo>
                <a:lnTo>
                  <a:pt x="0" y="0"/>
                </a:lnTo>
                <a:lnTo>
                  <a:pt x="43179" y="0"/>
                </a:lnTo>
                <a:lnTo>
                  <a:pt x="43179" y="30479"/>
                </a:lnTo>
                <a:lnTo>
                  <a:pt x="33019" y="30479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3359683" y="3214509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80">
                <a:moveTo>
                  <a:pt x="0" y="10159"/>
                </a:moveTo>
                <a:lnTo>
                  <a:pt x="0" y="0"/>
                </a:lnTo>
                <a:lnTo>
                  <a:pt x="43179" y="0"/>
                </a:lnTo>
                <a:lnTo>
                  <a:pt x="43179" y="30480"/>
                </a:lnTo>
                <a:lnTo>
                  <a:pt x="33019" y="3048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3275863" y="3220859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CCC1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3453663" y="3220859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CCC1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3631882" y="32272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3542982" y="3220859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CCC1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3720782" y="3220859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CCC1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3619182" y="32145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CCC1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3631882" y="32399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CCC1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3619182" y="32526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CCC1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3631882" y="32653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CCC1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3886314" y="32145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3899014" y="32272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3899014" y="32399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3810114" y="3220859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CCC1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3987914" y="3220859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CCC1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3886314" y="32526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CCC1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3899014" y="32653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CCC1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4153433" y="32145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4166133" y="32272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4166133" y="32399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4140733" y="3252609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8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4166133" y="32653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4451032" y="3244989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19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4423968" y="3218495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80">
                <a:moveTo>
                  <a:pt x="15182" y="0"/>
                </a:moveTo>
                <a:lnTo>
                  <a:pt x="23609" y="0"/>
                </a:lnTo>
                <a:lnTo>
                  <a:pt x="30365" y="6756"/>
                </a:lnTo>
                <a:lnTo>
                  <a:pt x="30365" y="15182"/>
                </a:lnTo>
                <a:lnTo>
                  <a:pt x="30365" y="23609"/>
                </a:lnTo>
                <a:lnTo>
                  <a:pt x="23609" y="30365"/>
                </a:lnTo>
                <a:lnTo>
                  <a:pt x="15182" y="30365"/>
                </a:lnTo>
                <a:lnTo>
                  <a:pt x="6756" y="30365"/>
                </a:lnTo>
                <a:lnTo>
                  <a:pt x="0" y="23609"/>
                </a:lnTo>
                <a:lnTo>
                  <a:pt x="0" y="15182"/>
                </a:lnTo>
                <a:lnTo>
                  <a:pt x="0" y="6756"/>
                </a:lnTo>
                <a:lnTo>
                  <a:pt x="6756" y="0"/>
                </a:lnTo>
                <a:lnTo>
                  <a:pt x="15182" y="0"/>
                </a:lnTo>
                <a:close/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4344352" y="321450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262" y="48795"/>
                </a:lnTo>
                <a:lnTo>
                  <a:pt x="43338" y="43338"/>
                </a:lnTo>
                <a:lnTo>
                  <a:pt x="48795" y="35262"/>
                </a:lnTo>
                <a:lnTo>
                  <a:pt x="50800" y="25400"/>
                </a:lnTo>
                <a:lnTo>
                  <a:pt x="48795" y="15537"/>
                </a:lnTo>
                <a:lnTo>
                  <a:pt x="43338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4329112" y="3232289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79" y="0"/>
                </a:moveTo>
                <a:lnTo>
                  <a:pt x="15239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4496752" y="321450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5"/>
                </a:lnTo>
                <a:lnTo>
                  <a:pt x="7461" y="43338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8" y="7461"/>
                </a:lnTo>
                <a:lnTo>
                  <a:pt x="48795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4532312" y="3232289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79" y="0"/>
                </a:moveTo>
                <a:lnTo>
                  <a:pt x="15239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0" y="0"/>
            <a:ext cx="2304415" cy="340995"/>
          </a:xfrm>
          <a:custGeom>
            <a:avLst/>
            <a:gdLst/>
            <a:ahLst/>
            <a:cxnLst/>
            <a:rect l="l" t="t" r="r" b="b"/>
            <a:pathLst>
              <a:path w="2304415" h="340995">
                <a:moveTo>
                  <a:pt x="0" y="340753"/>
                </a:moveTo>
                <a:lnTo>
                  <a:pt x="2303995" y="340753"/>
                </a:lnTo>
                <a:lnTo>
                  <a:pt x="2303995" y="0"/>
                </a:lnTo>
                <a:lnTo>
                  <a:pt x="0" y="0"/>
                </a:lnTo>
                <a:lnTo>
                  <a:pt x="0" y="3407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83170" y="803839"/>
            <a:ext cx="2443759" cy="4845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86662" y="1587068"/>
            <a:ext cx="2236774" cy="11544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399296" y="3325823"/>
            <a:ext cx="1066164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 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497418" y="3325823"/>
            <a:ext cx="711835" cy="1212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Sockets: examples</a:t>
            </a:r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319272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11" Type="http://schemas.openxmlformats.org/officeDocument/2006/relationships/image" Target="../media/image17.png"/><Relationship Id="rId5" Type="http://schemas.openxmlformats.org/officeDocument/2006/relationships/image" Target="../media/image4.png"/><Relationship Id="rId10" Type="http://schemas.openxmlformats.org/officeDocument/2006/relationships/image" Target="../media/image16.png"/><Relationship Id="rId4" Type="http://schemas.openxmlformats.org/officeDocument/2006/relationships/image" Target="../media/image3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11" Type="http://schemas.openxmlformats.org/officeDocument/2006/relationships/image" Target="../media/image19.png"/><Relationship Id="rId5" Type="http://schemas.openxmlformats.org/officeDocument/2006/relationships/image" Target="../media/image4.png"/><Relationship Id="rId10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20.png"/><Relationship Id="rId4" Type="http://schemas.openxmlformats.org/officeDocument/2006/relationships/image" Target="../media/image3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96567" y="113106"/>
            <a:ext cx="312420" cy="112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Content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340995"/>
          </a:xfrm>
          <a:custGeom>
            <a:avLst/>
            <a:gdLst/>
            <a:ahLst/>
            <a:cxnLst/>
            <a:rect l="l" t="t" r="r" b="b"/>
            <a:pathLst>
              <a:path w="2304415" h="340995">
                <a:moveTo>
                  <a:pt x="0" y="340753"/>
                </a:moveTo>
                <a:lnTo>
                  <a:pt x="2303995" y="340753"/>
                </a:lnTo>
                <a:lnTo>
                  <a:pt x="2303995" y="0"/>
                </a:lnTo>
                <a:lnTo>
                  <a:pt x="0" y="0"/>
                </a:lnTo>
                <a:lnTo>
                  <a:pt x="0" y="3407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338226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9194" y="741502"/>
            <a:ext cx="3989704" cy="82550"/>
          </a:xfrm>
          <a:custGeom>
            <a:avLst/>
            <a:gdLst/>
            <a:ahLst/>
            <a:cxnLst/>
            <a:rect l="l" t="t" r="r" b="b"/>
            <a:pathLst>
              <a:path w="3989704" h="82550">
                <a:moveTo>
                  <a:pt x="50799" y="0"/>
                </a:moveTo>
                <a:lnTo>
                  <a:pt x="31074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799"/>
                </a:lnTo>
                <a:lnTo>
                  <a:pt x="0" y="82383"/>
                </a:lnTo>
                <a:lnTo>
                  <a:pt x="3989591" y="82383"/>
                </a:lnTo>
                <a:lnTo>
                  <a:pt x="3989591" y="50799"/>
                </a:lnTo>
                <a:lnTo>
                  <a:pt x="3974668" y="14922"/>
                </a:lnTo>
                <a:lnTo>
                  <a:pt x="3938791" y="0"/>
                </a:lnTo>
                <a:lnTo>
                  <a:pt x="50799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9993" y="1305712"/>
            <a:ext cx="101600" cy="101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35286" y="1293012"/>
            <a:ext cx="114299" cy="1142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0793" y="1343812"/>
            <a:ext cx="3837191" cy="634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98786" y="792065"/>
            <a:ext cx="50799" cy="101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98786" y="842865"/>
            <a:ext cx="50799" cy="46284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9194" y="785929"/>
            <a:ext cx="3989704" cy="570865"/>
          </a:xfrm>
          <a:custGeom>
            <a:avLst/>
            <a:gdLst/>
            <a:ahLst/>
            <a:cxnLst/>
            <a:rect l="l" t="t" r="r" b="b"/>
            <a:pathLst>
              <a:path w="3989704" h="570865">
                <a:moveTo>
                  <a:pt x="3989591" y="0"/>
                </a:moveTo>
                <a:lnTo>
                  <a:pt x="0" y="0"/>
                </a:lnTo>
                <a:lnTo>
                  <a:pt x="0" y="519783"/>
                </a:lnTo>
                <a:lnTo>
                  <a:pt x="4008" y="539507"/>
                </a:lnTo>
                <a:lnTo>
                  <a:pt x="14922" y="555660"/>
                </a:lnTo>
                <a:lnTo>
                  <a:pt x="31075" y="566574"/>
                </a:lnTo>
                <a:lnTo>
                  <a:pt x="50799" y="570583"/>
                </a:lnTo>
                <a:lnTo>
                  <a:pt x="3938791" y="570582"/>
                </a:lnTo>
                <a:lnTo>
                  <a:pt x="3958516" y="566574"/>
                </a:lnTo>
                <a:lnTo>
                  <a:pt x="3974669" y="555660"/>
                </a:lnTo>
                <a:lnTo>
                  <a:pt x="3985583" y="539507"/>
                </a:lnTo>
                <a:lnTo>
                  <a:pt x="3989591" y="519783"/>
                </a:lnTo>
                <a:lnTo>
                  <a:pt x="3989591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98786" y="830166"/>
            <a:ext cx="0" cy="494665"/>
          </a:xfrm>
          <a:custGeom>
            <a:avLst/>
            <a:gdLst/>
            <a:ahLst/>
            <a:cxnLst/>
            <a:rect l="l" t="t" r="r" b="b"/>
            <a:pathLst>
              <a:path h="494665">
                <a:moveTo>
                  <a:pt x="0" y="494596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98786" y="81746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98786" y="80476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98786" y="79206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98786" y="773016"/>
            <a:ext cx="0" cy="19050"/>
          </a:xfrm>
          <a:custGeom>
            <a:avLst/>
            <a:gdLst/>
            <a:ahLst/>
            <a:cxnLst/>
            <a:rect l="l" t="t" r="r" b="b"/>
            <a:pathLst>
              <a:path h="19050">
                <a:moveTo>
                  <a:pt x="0" y="19049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083170" y="803839"/>
            <a:ext cx="3050515" cy="444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6565" marR="5080" indent="-444500">
              <a:lnSpc>
                <a:spcPct val="106700"/>
              </a:lnSpc>
            </a:pPr>
            <a:r>
              <a:rPr lang="en-CA" spc="15" dirty="0"/>
              <a:t>COMP 2560</a:t>
            </a:r>
            <a:r>
              <a:rPr spc="15" dirty="0"/>
              <a:t> System</a:t>
            </a:r>
            <a:r>
              <a:rPr spc="-55" dirty="0"/>
              <a:t> </a:t>
            </a:r>
            <a:r>
              <a:rPr spc="15" dirty="0"/>
              <a:t>Programming:  </a:t>
            </a:r>
            <a:r>
              <a:rPr spc="5" dirty="0"/>
              <a:t>Sockets:</a:t>
            </a:r>
            <a:r>
              <a:rPr spc="50" dirty="0"/>
              <a:t> </a:t>
            </a:r>
            <a:r>
              <a:rPr spc="10" dirty="0"/>
              <a:t>examples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186662" y="1587068"/>
            <a:ext cx="2235200" cy="7907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000" spc="-15" dirty="0">
                <a:latin typeface="Arial"/>
                <a:cs typeface="Arial"/>
              </a:rPr>
              <a:t>Courtesy of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Dr. </a:t>
            </a:r>
            <a:r>
              <a:rPr lang="en-US" sz="1000" spc="-20" dirty="0"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B.</a:t>
            </a:r>
            <a:r>
              <a:rPr sz="1000" spc="2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Boufama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r>
              <a:rPr lang="en-US" sz="900" dirty="0">
                <a:latin typeface="Times New Roman"/>
                <a:cs typeface="Times New Roman"/>
              </a:rPr>
              <a:t>                    modified by Dan Wu </a:t>
            </a:r>
            <a:endParaRPr sz="900" dirty="0">
              <a:latin typeface="Times New Roman"/>
              <a:cs typeface="Times New Roman"/>
            </a:endParaRPr>
          </a:p>
          <a:p>
            <a:pPr marL="475615" marR="467995" algn="ctr">
              <a:lnSpc>
                <a:spcPts val="950"/>
              </a:lnSpc>
              <a:spcBef>
                <a:spcPts val="5"/>
              </a:spcBef>
            </a:pPr>
            <a:r>
              <a:rPr sz="800" spc="-5" dirty="0">
                <a:latin typeface="Arial"/>
                <a:cs typeface="Arial"/>
              </a:rPr>
              <a:t>School of Computer</a:t>
            </a:r>
            <a:r>
              <a:rPr sz="800" spc="-30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Science  University of</a:t>
            </a:r>
            <a:r>
              <a:rPr sz="800" spc="-60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Windsor</a:t>
            </a:r>
            <a:endParaRPr sz="800" dirty="0">
              <a:latin typeface="Arial"/>
              <a:cs typeface="Arial"/>
            </a:endParaRPr>
          </a:p>
          <a:p>
            <a:pPr algn="ctr">
              <a:lnSpc>
                <a:spcPts val="910"/>
              </a:lnSpc>
            </a:pPr>
            <a:r>
              <a:rPr sz="800" spc="-5" dirty="0">
                <a:latin typeface="Arial"/>
                <a:cs typeface="Arial"/>
              </a:rPr>
              <a:t>–</a:t>
            </a:r>
            <a:endParaRPr sz="800" dirty="0">
              <a:latin typeface="Arial"/>
              <a:cs typeface="Arial"/>
            </a:endParaRPr>
          </a:p>
          <a:p>
            <a:pPr marL="12700" marR="5080" algn="ctr">
              <a:lnSpc>
                <a:spcPts val="950"/>
              </a:lnSpc>
              <a:spcBef>
                <a:spcPts val="30"/>
              </a:spcBef>
            </a:pPr>
            <a:r>
              <a:rPr sz="800" dirty="0">
                <a:latin typeface="Arial"/>
                <a:cs typeface="Arial"/>
              </a:rPr>
              <a:t>Instructor: </a:t>
            </a:r>
            <a:r>
              <a:rPr sz="800" spc="-15" dirty="0">
                <a:latin typeface="Arial"/>
                <a:cs typeface="Arial"/>
              </a:rPr>
              <a:t>Dr. </a:t>
            </a:r>
            <a:r>
              <a:rPr lang="en-US" sz="800" spc="-5" smtClean="0">
                <a:latin typeface="Arial"/>
                <a:cs typeface="Arial"/>
              </a:rPr>
              <a:t>Abed Alkhateeb</a:t>
            </a:r>
            <a:endParaRPr sz="800" dirty="0">
              <a:latin typeface="Courier New"/>
              <a:cs typeface="Courier New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Sockets: examples</a:t>
            </a:r>
            <a:endParaRPr spc="-5" dirty="0"/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xfrm>
            <a:off x="2399295" y="3325823"/>
            <a:ext cx="1307375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 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AC445926-AC1A-4189-8A97-9A115BDD2BB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1</a:t>
            </a:fld>
            <a:endParaRPr lang="en-CA"/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1998" y="7627"/>
            <a:ext cx="2016760" cy="316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9950" marR="5080" indent="30480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Socket based client/server IPC  IP addresses and </a:t>
            </a:r>
            <a:r>
              <a:rPr sz="600" b="1" dirty="0">
                <a:solidFill>
                  <a:srgbClr val="7F7F7F"/>
                </a:solidFill>
                <a:latin typeface="Arial"/>
                <a:cs typeface="Arial"/>
              </a:rPr>
              <a:t>port</a:t>
            </a:r>
            <a:r>
              <a:rPr sz="600" b="1" spc="-6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numbers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Examples: implementation of client/server</a:t>
            </a:r>
            <a:r>
              <a:rPr sz="600" b="1" spc="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applications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340995"/>
          </a:xfrm>
          <a:custGeom>
            <a:avLst/>
            <a:gdLst/>
            <a:ahLst/>
            <a:cxnLst/>
            <a:rect l="l" t="t" r="r" b="b"/>
            <a:pathLst>
              <a:path w="2304415" h="340995">
                <a:moveTo>
                  <a:pt x="0" y="340753"/>
                </a:moveTo>
                <a:lnTo>
                  <a:pt x="2303995" y="340753"/>
                </a:lnTo>
                <a:lnTo>
                  <a:pt x="2303995" y="0"/>
                </a:lnTo>
                <a:lnTo>
                  <a:pt x="0" y="0"/>
                </a:lnTo>
                <a:lnTo>
                  <a:pt x="0" y="3407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99296" y="63893"/>
            <a:ext cx="2159000" cy="210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Example 1: the server handles each</a:t>
            </a:r>
            <a:r>
              <a:rPr sz="600" b="1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client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600" b="1" spc="-5" dirty="0">
                <a:solidFill>
                  <a:srgbClr val="9898D8"/>
                </a:solidFill>
                <a:latin typeface="Arial"/>
                <a:cs typeface="Arial"/>
              </a:rPr>
              <a:t>Example</a:t>
            </a:r>
            <a:r>
              <a:rPr sz="600" b="1" spc="-40" dirty="0">
                <a:solidFill>
                  <a:srgbClr val="9898D8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9898D8"/>
                </a:solidFill>
                <a:latin typeface="Arial"/>
                <a:cs typeface="Arial"/>
              </a:rPr>
              <a:t>2:</a:t>
            </a:r>
            <a:r>
              <a:rPr sz="600" b="1" spc="20" dirty="0">
                <a:solidFill>
                  <a:srgbClr val="9898D8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9898D8"/>
                </a:solidFill>
                <a:latin typeface="Arial"/>
                <a:cs typeface="Arial"/>
              </a:rPr>
              <a:t>the</a:t>
            </a:r>
            <a:r>
              <a:rPr sz="600" b="1" spc="-45" dirty="0">
                <a:solidFill>
                  <a:srgbClr val="9898D8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9898D8"/>
                </a:solidFill>
                <a:latin typeface="Arial"/>
                <a:cs typeface="Arial"/>
              </a:rPr>
              <a:t>server</a:t>
            </a:r>
            <a:r>
              <a:rPr sz="600" b="1" spc="-40" dirty="0">
                <a:solidFill>
                  <a:srgbClr val="9898D8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9898D8"/>
                </a:solidFill>
                <a:latin typeface="Arial"/>
                <a:cs typeface="Arial"/>
              </a:rPr>
              <a:t>creates</a:t>
            </a:r>
            <a:r>
              <a:rPr sz="600" b="1" spc="-40" dirty="0">
                <a:solidFill>
                  <a:srgbClr val="9898D8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9898D8"/>
                </a:solidFill>
                <a:latin typeface="Arial"/>
                <a:cs typeface="Arial"/>
              </a:rPr>
              <a:t>a</a:t>
            </a:r>
            <a:r>
              <a:rPr sz="600" b="1" spc="-40" dirty="0">
                <a:solidFill>
                  <a:srgbClr val="9898D8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9898D8"/>
                </a:solidFill>
                <a:latin typeface="Arial"/>
                <a:cs typeface="Arial"/>
              </a:rPr>
              <a:t>child</a:t>
            </a:r>
            <a:r>
              <a:rPr sz="600" b="1" spc="-40" dirty="0">
                <a:solidFill>
                  <a:srgbClr val="9898D8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9898D8"/>
                </a:solidFill>
                <a:latin typeface="Arial"/>
                <a:cs typeface="Arial"/>
              </a:rPr>
              <a:t>process</a:t>
            </a:r>
            <a:r>
              <a:rPr sz="600" b="1" spc="-40" dirty="0">
                <a:solidFill>
                  <a:srgbClr val="9898D8"/>
                </a:solidFill>
                <a:latin typeface="Arial"/>
                <a:cs typeface="Arial"/>
              </a:rPr>
              <a:t> </a:t>
            </a:r>
            <a:r>
              <a:rPr sz="600" b="1" spc="-10" dirty="0">
                <a:solidFill>
                  <a:srgbClr val="9898D8"/>
                </a:solidFill>
                <a:latin typeface="Arial"/>
                <a:cs typeface="Arial"/>
              </a:rPr>
              <a:t>for</a:t>
            </a:r>
            <a:r>
              <a:rPr sz="600" b="1" spc="-40" dirty="0">
                <a:solidFill>
                  <a:srgbClr val="9898D8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9898D8"/>
                </a:solidFill>
                <a:latin typeface="Arial"/>
                <a:cs typeface="Arial"/>
              </a:rPr>
              <a:t>each</a:t>
            </a:r>
            <a:r>
              <a:rPr sz="600" b="1" spc="-40" dirty="0">
                <a:solidFill>
                  <a:srgbClr val="9898D8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9898D8"/>
                </a:solidFill>
                <a:latin typeface="Arial"/>
                <a:cs typeface="Arial"/>
              </a:rPr>
              <a:t>client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338226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338228"/>
            <a:ext cx="4607989" cy="2499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45948" y="342011"/>
            <a:ext cx="1537335" cy="242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Example </a:t>
            </a:r>
            <a:r>
              <a:rPr sz="1400" spc="10" dirty="0">
                <a:solidFill>
                  <a:srgbClr val="FFFFFF"/>
                </a:solidFill>
                <a:latin typeface="Arial"/>
                <a:cs typeface="Arial"/>
              </a:rPr>
              <a:t>1:</a:t>
            </a:r>
            <a:r>
              <a:rPr sz="14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Server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585609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47294" y="763143"/>
            <a:ext cx="3405556" cy="2426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-5" dirty="0">
                <a:latin typeface="Courier New"/>
                <a:cs typeface="Courier New"/>
              </a:rPr>
              <a:t>int main(int argc, char</a:t>
            </a:r>
            <a:r>
              <a:rPr sz="700" spc="-45" dirty="0">
                <a:latin typeface="Courier New"/>
                <a:cs typeface="Courier New"/>
              </a:rPr>
              <a:t> </a:t>
            </a:r>
            <a:r>
              <a:rPr sz="1050" spc="-7" baseline="-7936" dirty="0">
                <a:latin typeface="Courier New"/>
                <a:cs typeface="Courier New"/>
              </a:rPr>
              <a:t>*</a:t>
            </a:r>
            <a:r>
              <a:rPr sz="700" spc="-5" dirty="0">
                <a:latin typeface="Courier New"/>
                <a:cs typeface="Courier New"/>
              </a:rPr>
              <a:t>argv[]){</a:t>
            </a:r>
            <a:endParaRPr sz="700" dirty="0">
              <a:latin typeface="Courier New"/>
              <a:cs typeface="Courier New"/>
            </a:endParaRPr>
          </a:p>
          <a:p>
            <a:pPr marL="65405" marR="481965">
              <a:lnSpc>
                <a:spcPct val="102800"/>
              </a:lnSpc>
            </a:pPr>
            <a:r>
              <a:rPr sz="700" spc="-5" dirty="0">
                <a:latin typeface="Courier New"/>
                <a:cs typeface="Courier New"/>
              </a:rPr>
              <a:t>char buffer[100] = "Hello, here is my message\n";  int sd,</a:t>
            </a:r>
            <a:r>
              <a:rPr sz="700" spc="-80" dirty="0">
                <a:latin typeface="Courier New"/>
                <a:cs typeface="Courier New"/>
              </a:rPr>
              <a:t> </a:t>
            </a:r>
            <a:r>
              <a:rPr sz="700" spc="-5" dirty="0">
                <a:latin typeface="Courier New"/>
                <a:cs typeface="Courier New"/>
              </a:rPr>
              <a:t>client;</a:t>
            </a:r>
            <a:endParaRPr sz="700" dirty="0">
              <a:latin typeface="Courier New"/>
              <a:cs typeface="Courier New"/>
            </a:endParaRPr>
          </a:p>
          <a:p>
            <a:pPr marL="65405">
              <a:lnSpc>
                <a:spcPct val="100000"/>
              </a:lnSpc>
              <a:spcBef>
                <a:spcPts val="20"/>
              </a:spcBef>
            </a:pPr>
            <a:r>
              <a:rPr sz="700" spc="-5" dirty="0">
                <a:latin typeface="Courier New"/>
                <a:cs typeface="Courier New"/>
              </a:rPr>
              <a:t>socklen_t</a:t>
            </a:r>
            <a:r>
              <a:rPr sz="700" spc="-80" dirty="0">
                <a:latin typeface="Courier New"/>
                <a:cs typeface="Courier New"/>
              </a:rPr>
              <a:t> </a:t>
            </a:r>
            <a:r>
              <a:rPr sz="700" spc="-5" dirty="0">
                <a:latin typeface="Courier New"/>
                <a:cs typeface="Courier New"/>
              </a:rPr>
              <a:t>len;</a:t>
            </a:r>
            <a:endParaRPr sz="700" dirty="0">
              <a:latin typeface="Courier New"/>
              <a:cs typeface="Courier New"/>
            </a:endParaRPr>
          </a:p>
          <a:p>
            <a:pPr marL="65405" marR="375920">
              <a:lnSpc>
                <a:spcPct val="102800"/>
              </a:lnSpc>
            </a:pPr>
            <a:r>
              <a:rPr sz="700" spc="-5" dirty="0">
                <a:latin typeface="Courier New"/>
                <a:cs typeface="Courier New"/>
              </a:rPr>
              <a:t>struct sockaddr_in servAdd; //server socket address  struct sockaddr_in cliAdd; //client socket</a:t>
            </a:r>
            <a:r>
              <a:rPr sz="700" spc="-10" dirty="0">
                <a:latin typeface="Courier New"/>
                <a:cs typeface="Courier New"/>
              </a:rPr>
              <a:t> </a:t>
            </a:r>
            <a:r>
              <a:rPr sz="700" spc="-5" dirty="0">
                <a:latin typeface="Courier New"/>
                <a:cs typeface="Courier New"/>
              </a:rPr>
              <a:t>address</a:t>
            </a:r>
            <a:endParaRPr sz="7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 marL="65405" marR="1117600">
              <a:lnSpc>
                <a:spcPct val="102800"/>
              </a:lnSpc>
              <a:spcBef>
                <a:spcPts val="5"/>
              </a:spcBef>
            </a:pPr>
            <a:r>
              <a:rPr sz="700" spc="-5" dirty="0">
                <a:latin typeface="Courier New"/>
                <a:cs typeface="Courier New"/>
              </a:rPr>
              <a:t>sd = socket(AF_INET, SOCK_STREAM,</a:t>
            </a:r>
            <a:r>
              <a:rPr sz="700" spc="-35" dirty="0">
                <a:latin typeface="Courier New"/>
                <a:cs typeface="Courier New"/>
              </a:rPr>
              <a:t> </a:t>
            </a:r>
            <a:r>
              <a:rPr sz="700" spc="-5" dirty="0">
                <a:latin typeface="Courier New"/>
                <a:cs typeface="Courier New"/>
              </a:rPr>
              <a:t>0);  servAdd.sin_family = AF_INET;  servAdd.sin_addr.s_addr =</a:t>
            </a:r>
            <a:r>
              <a:rPr sz="700" spc="-30" dirty="0">
                <a:latin typeface="Courier New"/>
                <a:cs typeface="Courier New"/>
              </a:rPr>
              <a:t> </a:t>
            </a:r>
            <a:r>
              <a:rPr sz="700" spc="-5" dirty="0">
                <a:latin typeface="Courier New"/>
                <a:cs typeface="Courier New"/>
              </a:rPr>
              <a:t>INADDR_ANY;</a:t>
            </a:r>
            <a:endParaRPr sz="700" dirty="0">
              <a:latin typeface="Courier New"/>
              <a:cs typeface="Courier New"/>
            </a:endParaRPr>
          </a:p>
          <a:p>
            <a:pPr marL="65405">
              <a:lnSpc>
                <a:spcPct val="100000"/>
              </a:lnSpc>
              <a:spcBef>
                <a:spcPts val="20"/>
              </a:spcBef>
            </a:pPr>
            <a:r>
              <a:rPr sz="700" spc="-5" dirty="0">
                <a:latin typeface="Courier New"/>
                <a:cs typeface="Courier New"/>
              </a:rPr>
              <a:t>//INADDR_ANY allows your program to work</a:t>
            </a:r>
            <a:r>
              <a:rPr sz="700" spc="-15" dirty="0">
                <a:latin typeface="Courier New"/>
                <a:cs typeface="Courier New"/>
              </a:rPr>
              <a:t> </a:t>
            </a:r>
            <a:r>
              <a:rPr sz="700" spc="-5" dirty="0">
                <a:latin typeface="Courier New"/>
                <a:cs typeface="Courier New"/>
              </a:rPr>
              <a:t>without</a:t>
            </a:r>
            <a:endParaRPr sz="700" dirty="0">
              <a:latin typeface="Courier New"/>
              <a:cs typeface="Courier New"/>
            </a:endParaRPr>
          </a:p>
          <a:p>
            <a:pPr marL="65405" marR="5080">
              <a:lnSpc>
                <a:spcPct val="102800"/>
              </a:lnSpc>
            </a:pPr>
            <a:r>
              <a:rPr sz="700" spc="-5" dirty="0">
                <a:latin typeface="Courier New"/>
                <a:cs typeface="Courier New"/>
              </a:rPr>
              <a:t>// knowing the IP address of the machine it was running on  servAdd.sin_port = 7777; // a port</a:t>
            </a:r>
            <a:r>
              <a:rPr sz="700" spc="-30" dirty="0">
                <a:latin typeface="Courier New"/>
                <a:cs typeface="Courier New"/>
              </a:rPr>
              <a:t> </a:t>
            </a:r>
            <a:r>
              <a:rPr sz="700" spc="-5" dirty="0">
                <a:latin typeface="Courier New"/>
                <a:cs typeface="Courier New"/>
              </a:rPr>
              <a:t>number</a:t>
            </a:r>
            <a:endParaRPr sz="700" dirty="0">
              <a:latin typeface="Courier New"/>
              <a:cs typeface="Courier New"/>
            </a:endParaRPr>
          </a:p>
          <a:p>
            <a:pPr marL="65405" marR="322580">
              <a:lnSpc>
                <a:spcPct val="102800"/>
              </a:lnSpc>
            </a:pPr>
            <a:r>
              <a:rPr sz="700" spc="-5" dirty="0">
                <a:latin typeface="Courier New"/>
                <a:cs typeface="Courier New"/>
              </a:rPr>
              <a:t>bind(sd,(struct sockaddr</a:t>
            </a:r>
            <a:r>
              <a:rPr sz="1050" spc="-7" baseline="-7936" dirty="0">
                <a:latin typeface="Courier New"/>
                <a:cs typeface="Courier New"/>
              </a:rPr>
              <a:t>*</a:t>
            </a:r>
            <a:r>
              <a:rPr sz="700" spc="-5" dirty="0">
                <a:latin typeface="Courier New"/>
                <a:cs typeface="Courier New"/>
              </a:rPr>
              <a:t>)&amp;servAdd,sizeof(servAdd));  listen(sd,</a:t>
            </a:r>
            <a:r>
              <a:rPr sz="700" spc="-80" dirty="0">
                <a:latin typeface="Courier New"/>
                <a:cs typeface="Courier New"/>
              </a:rPr>
              <a:t> </a:t>
            </a:r>
            <a:r>
              <a:rPr sz="700" spc="-5" dirty="0">
                <a:latin typeface="Courier New"/>
                <a:cs typeface="Courier New"/>
              </a:rPr>
              <a:t>5);</a:t>
            </a:r>
            <a:endParaRPr sz="700" dirty="0">
              <a:latin typeface="Courier New"/>
              <a:cs typeface="Courier New"/>
            </a:endParaRPr>
          </a:p>
          <a:p>
            <a:pPr marL="65405">
              <a:lnSpc>
                <a:spcPct val="100000"/>
              </a:lnSpc>
              <a:spcBef>
                <a:spcPts val="20"/>
              </a:spcBef>
            </a:pPr>
            <a:r>
              <a:rPr sz="700" spc="-5" dirty="0">
                <a:latin typeface="Courier New"/>
                <a:cs typeface="Courier New"/>
              </a:rPr>
              <a:t>while(1){</a:t>
            </a:r>
            <a:endParaRPr sz="700" dirty="0">
              <a:latin typeface="Courier New"/>
              <a:cs typeface="Courier New"/>
            </a:endParaRPr>
          </a:p>
          <a:p>
            <a:pPr marL="118110">
              <a:lnSpc>
                <a:spcPct val="100000"/>
              </a:lnSpc>
              <a:spcBef>
                <a:spcPts val="20"/>
              </a:spcBef>
            </a:pPr>
            <a:r>
              <a:rPr sz="700" spc="-5" dirty="0">
                <a:latin typeface="Courier New"/>
                <a:cs typeface="Courier New"/>
              </a:rPr>
              <a:t>len =</a:t>
            </a:r>
            <a:r>
              <a:rPr sz="700" spc="-65" dirty="0">
                <a:latin typeface="Courier New"/>
                <a:cs typeface="Courier New"/>
              </a:rPr>
              <a:t> </a:t>
            </a:r>
            <a:r>
              <a:rPr sz="700" spc="-5" dirty="0">
                <a:latin typeface="Courier New"/>
                <a:cs typeface="Courier New"/>
              </a:rPr>
              <a:t>sizeof(cliAdd);</a:t>
            </a:r>
            <a:endParaRPr sz="700" dirty="0">
              <a:latin typeface="Courier New"/>
              <a:cs typeface="Courier New"/>
            </a:endParaRPr>
          </a:p>
          <a:p>
            <a:pPr marL="118110" marR="375920">
              <a:lnSpc>
                <a:spcPct val="102800"/>
              </a:lnSpc>
            </a:pPr>
            <a:r>
              <a:rPr sz="700" spc="-5" dirty="0">
                <a:latin typeface="Courier New"/>
                <a:cs typeface="Courier New"/>
              </a:rPr>
              <a:t>client=accept(sd,(struct sockaddr</a:t>
            </a:r>
            <a:r>
              <a:rPr sz="1050" spc="-7" baseline="-7936" dirty="0">
                <a:latin typeface="Courier New"/>
                <a:cs typeface="Courier New"/>
              </a:rPr>
              <a:t>*</a:t>
            </a:r>
            <a:r>
              <a:rPr sz="700" spc="-5" dirty="0">
                <a:latin typeface="Courier New"/>
                <a:cs typeface="Courier New"/>
              </a:rPr>
              <a:t>)&amp;cliAdd, &amp;len);  write(client, buffer, strlen(buffer) + 1);  close(client);</a:t>
            </a:r>
            <a:endParaRPr sz="700" dirty="0">
              <a:latin typeface="Courier New"/>
              <a:cs typeface="Courier New"/>
            </a:endParaRPr>
          </a:p>
          <a:p>
            <a:pPr marL="65405">
              <a:lnSpc>
                <a:spcPct val="100000"/>
              </a:lnSpc>
              <a:spcBef>
                <a:spcPts val="25"/>
              </a:spcBef>
            </a:pPr>
            <a:r>
              <a:rPr sz="700" spc="-5" dirty="0">
                <a:latin typeface="Courier New"/>
                <a:cs typeface="Courier New"/>
              </a:rPr>
              <a:t>}</a:t>
            </a:r>
            <a:endParaRPr sz="7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700" spc="-5" dirty="0">
                <a:latin typeface="Courier New"/>
                <a:cs typeface="Courier New"/>
              </a:rPr>
              <a:t>}</a:t>
            </a:r>
            <a:endParaRPr sz="700" dirty="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Sockets: examples</a:t>
            </a:r>
            <a:endParaRPr spc="-5" dirty="0"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2399295" y="3325823"/>
            <a:ext cx="1402537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 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AF3A3628-80FE-45AC-BCEA-E76340E7E88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10</a:t>
            </a:fld>
            <a:endParaRPr lang="en-CA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666989-DA74-4A4F-9CFA-46A689771ADA}"/>
              </a:ext>
            </a:extLst>
          </p:cNvPr>
          <p:cNvSpPr txBox="1"/>
          <p:nvPr/>
        </p:nvSpPr>
        <p:spPr>
          <a:xfrm>
            <a:off x="3067050" y="1273175"/>
            <a:ext cx="13125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 err="1"/>
              <a:t>server.c</a:t>
            </a:r>
            <a:r>
              <a:rPr lang="en-CA" sz="1100" dirty="0"/>
              <a:t>/</a:t>
            </a:r>
            <a:r>
              <a:rPr lang="en-CA" sz="1100" dirty="0" err="1"/>
              <a:t>client.c</a:t>
            </a:r>
            <a:endParaRPr lang="en-CA" sz="1100" dirty="0"/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1998" y="7627"/>
            <a:ext cx="2016760" cy="316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9950" marR="5080" indent="30480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Socket based client/server IPC  IP addresses and </a:t>
            </a:r>
            <a:r>
              <a:rPr sz="600" b="1" dirty="0">
                <a:solidFill>
                  <a:srgbClr val="7F7F7F"/>
                </a:solidFill>
                <a:latin typeface="Arial"/>
                <a:cs typeface="Arial"/>
              </a:rPr>
              <a:t>port</a:t>
            </a:r>
            <a:r>
              <a:rPr sz="600" b="1" spc="-6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numbers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Examples: implementation of client/server</a:t>
            </a:r>
            <a:r>
              <a:rPr sz="600" b="1" spc="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applications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340995"/>
          </a:xfrm>
          <a:custGeom>
            <a:avLst/>
            <a:gdLst/>
            <a:ahLst/>
            <a:cxnLst/>
            <a:rect l="l" t="t" r="r" b="b"/>
            <a:pathLst>
              <a:path w="2304415" h="340995">
                <a:moveTo>
                  <a:pt x="0" y="340753"/>
                </a:moveTo>
                <a:lnTo>
                  <a:pt x="2303995" y="340753"/>
                </a:lnTo>
                <a:lnTo>
                  <a:pt x="2303995" y="0"/>
                </a:lnTo>
                <a:lnTo>
                  <a:pt x="0" y="0"/>
                </a:lnTo>
                <a:lnTo>
                  <a:pt x="0" y="3407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99296" y="63893"/>
            <a:ext cx="2159000" cy="210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Example 1: the server handles each</a:t>
            </a:r>
            <a:r>
              <a:rPr sz="600" b="1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client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600" b="1" spc="-5" dirty="0">
                <a:solidFill>
                  <a:srgbClr val="9898D8"/>
                </a:solidFill>
                <a:latin typeface="Arial"/>
                <a:cs typeface="Arial"/>
              </a:rPr>
              <a:t>Example</a:t>
            </a:r>
            <a:r>
              <a:rPr sz="600" b="1" spc="-40" dirty="0">
                <a:solidFill>
                  <a:srgbClr val="9898D8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9898D8"/>
                </a:solidFill>
                <a:latin typeface="Arial"/>
                <a:cs typeface="Arial"/>
              </a:rPr>
              <a:t>2:</a:t>
            </a:r>
            <a:r>
              <a:rPr sz="600" b="1" spc="20" dirty="0">
                <a:solidFill>
                  <a:srgbClr val="9898D8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9898D8"/>
                </a:solidFill>
                <a:latin typeface="Arial"/>
                <a:cs typeface="Arial"/>
              </a:rPr>
              <a:t>the</a:t>
            </a:r>
            <a:r>
              <a:rPr sz="600" b="1" spc="-45" dirty="0">
                <a:solidFill>
                  <a:srgbClr val="9898D8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9898D8"/>
                </a:solidFill>
                <a:latin typeface="Arial"/>
                <a:cs typeface="Arial"/>
              </a:rPr>
              <a:t>server</a:t>
            </a:r>
            <a:r>
              <a:rPr sz="600" b="1" spc="-40" dirty="0">
                <a:solidFill>
                  <a:srgbClr val="9898D8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9898D8"/>
                </a:solidFill>
                <a:latin typeface="Arial"/>
                <a:cs typeface="Arial"/>
              </a:rPr>
              <a:t>creates</a:t>
            </a:r>
            <a:r>
              <a:rPr sz="600" b="1" spc="-40" dirty="0">
                <a:solidFill>
                  <a:srgbClr val="9898D8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9898D8"/>
                </a:solidFill>
                <a:latin typeface="Arial"/>
                <a:cs typeface="Arial"/>
              </a:rPr>
              <a:t>a</a:t>
            </a:r>
            <a:r>
              <a:rPr sz="600" b="1" spc="-40" dirty="0">
                <a:solidFill>
                  <a:srgbClr val="9898D8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9898D8"/>
                </a:solidFill>
                <a:latin typeface="Arial"/>
                <a:cs typeface="Arial"/>
              </a:rPr>
              <a:t>child</a:t>
            </a:r>
            <a:r>
              <a:rPr sz="600" b="1" spc="-40" dirty="0">
                <a:solidFill>
                  <a:srgbClr val="9898D8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9898D8"/>
                </a:solidFill>
                <a:latin typeface="Arial"/>
                <a:cs typeface="Arial"/>
              </a:rPr>
              <a:t>process</a:t>
            </a:r>
            <a:r>
              <a:rPr sz="600" b="1" spc="-40" dirty="0">
                <a:solidFill>
                  <a:srgbClr val="9898D8"/>
                </a:solidFill>
                <a:latin typeface="Arial"/>
                <a:cs typeface="Arial"/>
              </a:rPr>
              <a:t> </a:t>
            </a:r>
            <a:r>
              <a:rPr sz="600" b="1" spc="-10" dirty="0">
                <a:solidFill>
                  <a:srgbClr val="9898D8"/>
                </a:solidFill>
                <a:latin typeface="Arial"/>
                <a:cs typeface="Arial"/>
              </a:rPr>
              <a:t>for</a:t>
            </a:r>
            <a:r>
              <a:rPr sz="600" b="1" spc="-40" dirty="0">
                <a:solidFill>
                  <a:srgbClr val="9898D8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9898D8"/>
                </a:solidFill>
                <a:latin typeface="Arial"/>
                <a:cs typeface="Arial"/>
              </a:rPr>
              <a:t>each</a:t>
            </a:r>
            <a:r>
              <a:rPr sz="600" b="1" spc="-40" dirty="0">
                <a:solidFill>
                  <a:srgbClr val="9898D8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9898D8"/>
                </a:solidFill>
                <a:latin typeface="Arial"/>
                <a:cs typeface="Arial"/>
              </a:rPr>
              <a:t>client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338226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338228"/>
            <a:ext cx="4607989" cy="2499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45948" y="342011"/>
            <a:ext cx="1465580" cy="242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Example </a:t>
            </a:r>
            <a:r>
              <a:rPr sz="1400" spc="10" dirty="0">
                <a:solidFill>
                  <a:srgbClr val="FFFFFF"/>
                </a:solidFill>
                <a:latin typeface="Arial"/>
                <a:cs typeface="Arial"/>
              </a:rPr>
              <a:t>1:</a:t>
            </a:r>
            <a:r>
              <a:rPr sz="14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Arial"/>
                <a:cs typeface="Arial"/>
              </a:rPr>
              <a:t>Client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585609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47294" y="859951"/>
            <a:ext cx="3327400" cy="2119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664" marR="1630045" indent="-101600">
              <a:lnSpc>
                <a:spcPct val="106200"/>
              </a:lnSpc>
            </a:pPr>
            <a:r>
              <a:rPr sz="650" spc="10" dirty="0">
                <a:latin typeface="Courier New"/>
                <a:cs typeface="Courier New"/>
              </a:rPr>
              <a:t>int main(int argc, char</a:t>
            </a:r>
            <a:r>
              <a:rPr sz="650" spc="-95" dirty="0">
                <a:latin typeface="Courier New"/>
                <a:cs typeface="Courier New"/>
              </a:rPr>
              <a:t> </a:t>
            </a:r>
            <a:r>
              <a:rPr sz="975" spc="15" baseline="-8547" dirty="0">
                <a:latin typeface="Courier New"/>
                <a:cs typeface="Courier New"/>
              </a:rPr>
              <a:t>*</a:t>
            </a:r>
            <a:r>
              <a:rPr sz="650" spc="10" dirty="0">
                <a:latin typeface="Courier New"/>
                <a:cs typeface="Courier New"/>
              </a:rPr>
              <a:t>argv[]){  char</a:t>
            </a:r>
            <a:r>
              <a:rPr sz="650" spc="-95" dirty="0">
                <a:latin typeface="Courier New"/>
                <a:cs typeface="Courier New"/>
              </a:rPr>
              <a:t> </a:t>
            </a:r>
            <a:r>
              <a:rPr sz="650" spc="10" dirty="0">
                <a:latin typeface="Courier New"/>
                <a:cs typeface="Courier New"/>
              </a:rPr>
              <a:t>buffer[100];</a:t>
            </a:r>
            <a:endParaRPr sz="650" dirty="0">
              <a:latin typeface="Courier New"/>
              <a:cs typeface="Courier New"/>
            </a:endParaRPr>
          </a:p>
          <a:p>
            <a:pPr marL="113664" marR="2493645">
              <a:lnSpc>
                <a:spcPct val="106200"/>
              </a:lnSpc>
            </a:pPr>
            <a:r>
              <a:rPr sz="650" spc="10" dirty="0">
                <a:latin typeface="Courier New"/>
                <a:cs typeface="Courier New"/>
              </a:rPr>
              <a:t>int server;  socklen_t</a:t>
            </a:r>
            <a:r>
              <a:rPr sz="650" spc="-95" dirty="0">
                <a:latin typeface="Courier New"/>
                <a:cs typeface="Courier New"/>
              </a:rPr>
              <a:t> </a:t>
            </a:r>
            <a:r>
              <a:rPr sz="650" spc="10" dirty="0">
                <a:latin typeface="Courier New"/>
                <a:cs typeface="Courier New"/>
              </a:rPr>
              <a:t>len;</a:t>
            </a:r>
            <a:endParaRPr sz="650" dirty="0">
              <a:latin typeface="Courier New"/>
              <a:cs typeface="Courier New"/>
            </a:endParaRPr>
          </a:p>
          <a:p>
            <a:pPr marL="113664">
              <a:lnSpc>
                <a:spcPct val="100000"/>
              </a:lnSpc>
              <a:spcBef>
                <a:spcPts val="45"/>
              </a:spcBef>
            </a:pPr>
            <a:r>
              <a:rPr sz="650" spc="10" dirty="0">
                <a:latin typeface="Courier New"/>
                <a:cs typeface="Courier New"/>
              </a:rPr>
              <a:t>struct sockaddr_in servAdd;//server socket</a:t>
            </a:r>
            <a:r>
              <a:rPr sz="650" spc="-95" dirty="0">
                <a:latin typeface="Courier New"/>
                <a:cs typeface="Courier New"/>
              </a:rPr>
              <a:t> </a:t>
            </a:r>
            <a:r>
              <a:rPr sz="650" spc="10" dirty="0">
                <a:latin typeface="Courier New"/>
                <a:cs typeface="Courier New"/>
              </a:rPr>
              <a:t>address</a:t>
            </a:r>
            <a:endParaRPr sz="65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750" dirty="0">
              <a:latin typeface="Times New Roman"/>
              <a:cs typeface="Times New Roman"/>
            </a:endParaRPr>
          </a:p>
          <a:p>
            <a:pPr marL="113664">
              <a:lnSpc>
                <a:spcPct val="100000"/>
              </a:lnSpc>
            </a:pPr>
            <a:r>
              <a:rPr sz="650" spc="10" dirty="0">
                <a:latin typeface="Courier New"/>
                <a:cs typeface="Courier New"/>
              </a:rPr>
              <a:t>server = socket(AF_INET, SOCK_STREAM,</a:t>
            </a:r>
            <a:r>
              <a:rPr sz="650" spc="-95" dirty="0">
                <a:latin typeface="Courier New"/>
                <a:cs typeface="Courier New"/>
              </a:rPr>
              <a:t> </a:t>
            </a:r>
            <a:r>
              <a:rPr sz="650" spc="10" dirty="0">
                <a:latin typeface="Courier New"/>
                <a:cs typeface="Courier New"/>
              </a:rPr>
              <a:t>0);</a:t>
            </a:r>
            <a:endParaRPr sz="65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700" dirty="0">
              <a:latin typeface="Times New Roman"/>
              <a:cs typeface="Times New Roman"/>
            </a:endParaRPr>
          </a:p>
          <a:p>
            <a:pPr marL="113664" marR="918844">
              <a:lnSpc>
                <a:spcPct val="106200"/>
              </a:lnSpc>
            </a:pPr>
            <a:r>
              <a:rPr sz="650" spc="10" dirty="0">
                <a:latin typeface="Courier New"/>
                <a:cs typeface="Courier New"/>
              </a:rPr>
              <a:t>servAdd.sin_family = AF_INET;  servAdd.sin_addr.s_addr =</a:t>
            </a:r>
            <a:r>
              <a:rPr sz="650" spc="-95" dirty="0">
                <a:latin typeface="Courier New"/>
                <a:cs typeface="Courier New"/>
              </a:rPr>
              <a:t> </a:t>
            </a:r>
            <a:r>
              <a:rPr sz="650" spc="10" dirty="0">
                <a:latin typeface="Courier New"/>
                <a:cs typeface="Courier New"/>
              </a:rPr>
              <a:t>inet_addr(argv[1]);</a:t>
            </a:r>
            <a:endParaRPr sz="650" dirty="0">
              <a:latin typeface="Courier New"/>
              <a:cs typeface="Courier New"/>
            </a:endParaRPr>
          </a:p>
          <a:p>
            <a:pPr marL="113664">
              <a:lnSpc>
                <a:spcPct val="100000"/>
              </a:lnSpc>
              <a:spcBef>
                <a:spcPts val="45"/>
              </a:spcBef>
            </a:pPr>
            <a:r>
              <a:rPr sz="650" spc="10" dirty="0">
                <a:latin typeface="Courier New"/>
                <a:cs typeface="Courier New"/>
              </a:rPr>
              <a:t>//The inet_addr() function converts the specified</a:t>
            </a:r>
            <a:r>
              <a:rPr sz="650" spc="-95" dirty="0">
                <a:latin typeface="Courier New"/>
                <a:cs typeface="Courier New"/>
              </a:rPr>
              <a:t> </a:t>
            </a:r>
            <a:r>
              <a:rPr sz="650" spc="10" dirty="0">
                <a:latin typeface="Courier New"/>
                <a:cs typeface="Courier New"/>
              </a:rPr>
              <a:t>string,</a:t>
            </a:r>
            <a:endParaRPr sz="650" dirty="0">
              <a:latin typeface="Courier New"/>
              <a:cs typeface="Courier New"/>
            </a:endParaRPr>
          </a:p>
          <a:p>
            <a:pPr marL="113664">
              <a:lnSpc>
                <a:spcPct val="100000"/>
              </a:lnSpc>
              <a:spcBef>
                <a:spcPts val="45"/>
              </a:spcBef>
            </a:pPr>
            <a:r>
              <a:rPr sz="650" spc="10" dirty="0">
                <a:latin typeface="Courier New"/>
                <a:cs typeface="Courier New"/>
              </a:rPr>
              <a:t>//in the Internet standard dot</a:t>
            </a:r>
            <a:r>
              <a:rPr sz="650" spc="-95" dirty="0">
                <a:latin typeface="Courier New"/>
                <a:cs typeface="Courier New"/>
              </a:rPr>
              <a:t> </a:t>
            </a:r>
            <a:r>
              <a:rPr sz="650" spc="10" dirty="0">
                <a:latin typeface="Courier New"/>
                <a:cs typeface="Courier New"/>
              </a:rPr>
              <a:t>notation,</a:t>
            </a:r>
            <a:endParaRPr sz="650" dirty="0">
              <a:latin typeface="Courier New"/>
              <a:cs typeface="Courier New"/>
            </a:endParaRPr>
          </a:p>
          <a:p>
            <a:pPr marL="113664">
              <a:lnSpc>
                <a:spcPct val="100000"/>
              </a:lnSpc>
              <a:spcBef>
                <a:spcPts val="45"/>
              </a:spcBef>
            </a:pPr>
            <a:r>
              <a:rPr sz="650" spc="10" dirty="0">
                <a:latin typeface="Courier New"/>
                <a:cs typeface="Courier New"/>
              </a:rPr>
              <a:t>// to an integer value suitable for use as an Internet</a:t>
            </a:r>
            <a:r>
              <a:rPr sz="650" spc="-95" dirty="0">
                <a:latin typeface="Courier New"/>
                <a:cs typeface="Courier New"/>
              </a:rPr>
              <a:t> </a:t>
            </a:r>
            <a:r>
              <a:rPr sz="650" spc="10" dirty="0">
                <a:latin typeface="Courier New"/>
                <a:cs typeface="Courier New"/>
              </a:rPr>
              <a:t>address.</a:t>
            </a:r>
            <a:endParaRPr sz="65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750" dirty="0">
              <a:latin typeface="Times New Roman"/>
              <a:cs typeface="Times New Roman"/>
            </a:endParaRPr>
          </a:p>
          <a:p>
            <a:pPr marL="113664">
              <a:lnSpc>
                <a:spcPct val="100000"/>
              </a:lnSpc>
            </a:pPr>
            <a:r>
              <a:rPr sz="650" spc="10" dirty="0">
                <a:latin typeface="Courier New"/>
                <a:cs typeface="Courier New"/>
              </a:rPr>
              <a:t>servAdd.sin_port =</a:t>
            </a:r>
            <a:r>
              <a:rPr sz="650" spc="-95" dirty="0">
                <a:latin typeface="Courier New"/>
                <a:cs typeface="Courier New"/>
              </a:rPr>
              <a:t> </a:t>
            </a:r>
            <a:r>
              <a:rPr sz="650" spc="10" dirty="0">
                <a:latin typeface="Courier New"/>
                <a:cs typeface="Courier New"/>
              </a:rPr>
              <a:t>7777;</a:t>
            </a:r>
            <a:endParaRPr sz="65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700" dirty="0">
              <a:latin typeface="Times New Roman"/>
              <a:cs typeface="Times New Roman"/>
            </a:endParaRPr>
          </a:p>
          <a:p>
            <a:pPr marL="520065" marR="918844" indent="-406400">
              <a:lnSpc>
                <a:spcPct val="106200"/>
              </a:lnSpc>
              <a:spcBef>
                <a:spcPts val="5"/>
              </a:spcBef>
            </a:pPr>
            <a:r>
              <a:rPr sz="650" spc="10" dirty="0">
                <a:latin typeface="Courier New"/>
                <a:cs typeface="Courier New"/>
              </a:rPr>
              <a:t>connect(server, (struct sockaddr </a:t>
            </a:r>
            <a:r>
              <a:rPr sz="975" spc="15" baseline="-8547" dirty="0">
                <a:latin typeface="Courier New"/>
                <a:cs typeface="Courier New"/>
              </a:rPr>
              <a:t>*</a:t>
            </a:r>
            <a:r>
              <a:rPr sz="650" spc="10" dirty="0">
                <a:latin typeface="Courier New"/>
                <a:cs typeface="Courier New"/>
              </a:rPr>
              <a:t>)</a:t>
            </a:r>
            <a:r>
              <a:rPr sz="650" spc="-95" dirty="0">
                <a:latin typeface="Courier New"/>
                <a:cs typeface="Courier New"/>
              </a:rPr>
              <a:t> </a:t>
            </a:r>
            <a:r>
              <a:rPr sz="650" spc="10" dirty="0">
                <a:latin typeface="Courier New"/>
                <a:cs typeface="Courier New"/>
              </a:rPr>
              <a:t>&amp;servAdd,  sizeof(servAdd));</a:t>
            </a:r>
            <a:endParaRPr sz="65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750" dirty="0">
              <a:latin typeface="Times New Roman"/>
              <a:cs typeface="Times New Roman"/>
            </a:endParaRPr>
          </a:p>
          <a:p>
            <a:pPr marL="113664">
              <a:lnSpc>
                <a:spcPct val="100000"/>
              </a:lnSpc>
              <a:spcBef>
                <a:spcPts val="5"/>
              </a:spcBef>
            </a:pPr>
            <a:r>
              <a:rPr sz="650" spc="10" dirty="0">
                <a:latin typeface="Courier New"/>
                <a:cs typeface="Courier New"/>
              </a:rPr>
              <a:t>read(server, buffer,</a:t>
            </a:r>
            <a:r>
              <a:rPr sz="650" spc="-95" dirty="0">
                <a:latin typeface="Courier New"/>
                <a:cs typeface="Courier New"/>
              </a:rPr>
              <a:t> </a:t>
            </a:r>
            <a:r>
              <a:rPr sz="650" spc="10" dirty="0">
                <a:latin typeface="Courier New"/>
                <a:cs typeface="Courier New"/>
              </a:rPr>
              <a:t>100);</a:t>
            </a:r>
            <a:endParaRPr sz="650" dirty="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48893" y="2970378"/>
            <a:ext cx="1651000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770"/>
              </a:lnSpc>
            </a:pPr>
            <a:r>
              <a:rPr sz="650" spc="10" dirty="0">
                <a:latin typeface="Courier New"/>
                <a:cs typeface="Courier New"/>
              </a:rPr>
              <a:t>fprintf(stderr, "%s\n",</a:t>
            </a:r>
            <a:r>
              <a:rPr sz="650" spc="-95" dirty="0">
                <a:latin typeface="Courier New"/>
                <a:cs typeface="Courier New"/>
              </a:rPr>
              <a:t> </a:t>
            </a:r>
            <a:r>
              <a:rPr sz="650" spc="10" dirty="0">
                <a:latin typeface="Courier New"/>
                <a:cs typeface="Courier New"/>
              </a:rPr>
              <a:t>buffer);</a:t>
            </a:r>
            <a:endParaRPr sz="650" dirty="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47294" y="3075532"/>
            <a:ext cx="76200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770"/>
              </a:lnSpc>
            </a:pPr>
            <a:r>
              <a:rPr sz="650" spc="10" dirty="0">
                <a:latin typeface="Courier New"/>
                <a:cs typeface="Courier New"/>
              </a:rPr>
              <a:t>}</a:t>
            </a:r>
            <a:endParaRPr sz="650" dirty="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Sockets: examples</a:t>
            </a:r>
            <a:endParaRPr spc="-5" dirty="0"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xfrm>
            <a:off x="2399296" y="3325823"/>
            <a:ext cx="1582154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 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51116371-FEE3-4477-BC62-1CC2AD975CA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11</a:t>
            </a:fld>
            <a:endParaRPr lang="en-CA"/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1998" y="7627"/>
            <a:ext cx="2016760" cy="316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9950" marR="5080" indent="30480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Socket based client/server IPC  IP addresses and </a:t>
            </a:r>
            <a:r>
              <a:rPr sz="600" b="1" dirty="0">
                <a:solidFill>
                  <a:srgbClr val="7F7F7F"/>
                </a:solidFill>
                <a:latin typeface="Arial"/>
                <a:cs typeface="Arial"/>
              </a:rPr>
              <a:t>port</a:t>
            </a:r>
            <a:r>
              <a:rPr sz="600" b="1" spc="-6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numbers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Examples: implementation of client/server</a:t>
            </a:r>
            <a:r>
              <a:rPr sz="600" b="1" spc="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applications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340995"/>
          </a:xfrm>
          <a:custGeom>
            <a:avLst/>
            <a:gdLst/>
            <a:ahLst/>
            <a:cxnLst/>
            <a:rect l="l" t="t" r="r" b="b"/>
            <a:pathLst>
              <a:path w="2304415" h="340995">
                <a:moveTo>
                  <a:pt x="0" y="340753"/>
                </a:moveTo>
                <a:lnTo>
                  <a:pt x="2303995" y="340753"/>
                </a:lnTo>
                <a:lnTo>
                  <a:pt x="2303995" y="0"/>
                </a:lnTo>
                <a:lnTo>
                  <a:pt x="0" y="0"/>
                </a:lnTo>
                <a:lnTo>
                  <a:pt x="0" y="3407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99296" y="63893"/>
            <a:ext cx="2159000" cy="210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5" dirty="0">
                <a:solidFill>
                  <a:srgbClr val="9898D8"/>
                </a:solidFill>
                <a:latin typeface="Arial"/>
                <a:cs typeface="Arial"/>
              </a:rPr>
              <a:t>Example 1: the server handles each</a:t>
            </a:r>
            <a:r>
              <a:rPr sz="600" b="1" spc="40" dirty="0">
                <a:solidFill>
                  <a:srgbClr val="9898D8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9898D8"/>
                </a:solidFill>
                <a:latin typeface="Arial"/>
                <a:cs typeface="Arial"/>
              </a:rPr>
              <a:t>client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Example</a:t>
            </a:r>
            <a:r>
              <a:rPr sz="6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2:</a:t>
            </a:r>
            <a:r>
              <a:rPr sz="600" b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6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server</a:t>
            </a:r>
            <a:r>
              <a:rPr sz="6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creates</a:t>
            </a:r>
            <a:r>
              <a:rPr sz="6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6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child</a:t>
            </a:r>
            <a:r>
              <a:rPr sz="6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process</a:t>
            </a:r>
            <a:r>
              <a:rPr sz="6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1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6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each</a:t>
            </a:r>
            <a:r>
              <a:rPr sz="6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client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338226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338228"/>
            <a:ext cx="4607989" cy="2499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45948" y="342011"/>
            <a:ext cx="2914015" cy="242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Example </a:t>
            </a:r>
            <a:r>
              <a:rPr sz="1400" spc="10" dirty="0">
                <a:solidFill>
                  <a:srgbClr val="FFFFFF"/>
                </a:solidFill>
                <a:latin typeface="Arial"/>
                <a:cs typeface="Arial"/>
              </a:rPr>
              <a:t>2: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Server (parent</a:t>
            </a:r>
            <a:r>
              <a:rPr sz="14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process)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585609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47294" y="879114"/>
            <a:ext cx="3253156" cy="2346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7945" marR="1112520" indent="-55880">
              <a:lnSpc>
                <a:spcPct val="107500"/>
              </a:lnSpc>
            </a:pPr>
            <a:r>
              <a:rPr sz="700" spc="15" dirty="0">
                <a:latin typeface="Courier New"/>
                <a:cs typeface="Courier New"/>
              </a:rPr>
              <a:t>int main(int argc, char</a:t>
            </a:r>
            <a:r>
              <a:rPr sz="700" spc="-55" dirty="0">
                <a:latin typeface="Courier New"/>
                <a:cs typeface="Courier New"/>
              </a:rPr>
              <a:t> </a:t>
            </a:r>
            <a:r>
              <a:rPr sz="1050" spc="22" baseline="-11904" dirty="0">
                <a:latin typeface="Courier New"/>
                <a:cs typeface="Courier New"/>
              </a:rPr>
              <a:t>*</a:t>
            </a:r>
            <a:r>
              <a:rPr sz="700" spc="15" dirty="0">
                <a:latin typeface="Courier New"/>
                <a:cs typeface="Courier New"/>
              </a:rPr>
              <a:t>argv[]){  char</a:t>
            </a:r>
            <a:r>
              <a:rPr sz="700" spc="-70" dirty="0">
                <a:latin typeface="Courier New"/>
                <a:cs typeface="Courier New"/>
              </a:rPr>
              <a:t> </a:t>
            </a:r>
            <a:r>
              <a:rPr sz="700" spc="15" dirty="0">
                <a:latin typeface="Courier New"/>
                <a:cs typeface="Courier New"/>
              </a:rPr>
              <a:t>buffer[100];</a:t>
            </a:r>
            <a:endParaRPr sz="700" dirty="0">
              <a:latin typeface="Courier New"/>
              <a:cs typeface="Courier New"/>
            </a:endParaRPr>
          </a:p>
          <a:p>
            <a:pPr marL="67945" marR="2109470">
              <a:lnSpc>
                <a:spcPct val="107500"/>
              </a:lnSpc>
            </a:pPr>
            <a:r>
              <a:rPr sz="700" spc="15" dirty="0">
                <a:latin typeface="Courier New"/>
                <a:cs typeface="Courier New"/>
              </a:rPr>
              <a:t>int sd, cd;  socklen_t</a:t>
            </a:r>
            <a:r>
              <a:rPr sz="700" spc="-75" dirty="0">
                <a:latin typeface="Courier New"/>
                <a:cs typeface="Courier New"/>
              </a:rPr>
              <a:t> </a:t>
            </a:r>
            <a:r>
              <a:rPr sz="700" spc="15" dirty="0">
                <a:latin typeface="Courier New"/>
                <a:cs typeface="Courier New"/>
              </a:rPr>
              <a:t>len;</a:t>
            </a:r>
            <a:endParaRPr sz="700" dirty="0">
              <a:latin typeface="Courier New"/>
              <a:cs typeface="Courier New"/>
            </a:endParaRPr>
          </a:p>
          <a:p>
            <a:pPr marL="67945">
              <a:lnSpc>
                <a:spcPct val="100000"/>
              </a:lnSpc>
              <a:spcBef>
                <a:spcPts val="60"/>
              </a:spcBef>
            </a:pPr>
            <a:r>
              <a:rPr sz="700" spc="15" dirty="0">
                <a:latin typeface="Courier New"/>
                <a:cs typeface="Courier New"/>
              </a:rPr>
              <a:t>struct sockaddr_in servAdd,</a:t>
            </a:r>
            <a:r>
              <a:rPr sz="700" spc="-55" dirty="0">
                <a:latin typeface="Courier New"/>
                <a:cs typeface="Courier New"/>
              </a:rPr>
              <a:t> </a:t>
            </a:r>
            <a:r>
              <a:rPr sz="700" spc="15" dirty="0">
                <a:latin typeface="Courier New"/>
                <a:cs typeface="Courier New"/>
              </a:rPr>
              <a:t>cliAdd;</a:t>
            </a:r>
            <a:endParaRPr sz="7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 dirty="0">
              <a:latin typeface="Times New Roman"/>
              <a:cs typeface="Times New Roman"/>
            </a:endParaRPr>
          </a:p>
          <a:p>
            <a:pPr marL="67945" marR="835660">
              <a:lnSpc>
                <a:spcPct val="107500"/>
              </a:lnSpc>
            </a:pPr>
            <a:r>
              <a:rPr sz="700" spc="15" dirty="0">
                <a:latin typeface="Courier New"/>
                <a:cs typeface="Courier New"/>
              </a:rPr>
              <a:t>sd = socket(AF_INET, SOCK_STREAM,</a:t>
            </a:r>
            <a:r>
              <a:rPr sz="700" spc="-55" dirty="0">
                <a:latin typeface="Courier New"/>
                <a:cs typeface="Courier New"/>
              </a:rPr>
              <a:t> </a:t>
            </a:r>
            <a:r>
              <a:rPr sz="700" spc="15" dirty="0">
                <a:latin typeface="Courier New"/>
                <a:cs typeface="Courier New"/>
              </a:rPr>
              <a:t>0);  servAdd.sin_family = AF_INET;  servAdd.sin_addr.s_addr =</a:t>
            </a:r>
            <a:r>
              <a:rPr sz="700" spc="-50" dirty="0">
                <a:latin typeface="Courier New"/>
                <a:cs typeface="Courier New"/>
              </a:rPr>
              <a:t> </a:t>
            </a:r>
            <a:r>
              <a:rPr sz="700" spc="15" dirty="0">
                <a:latin typeface="Courier New"/>
                <a:cs typeface="Courier New"/>
              </a:rPr>
              <a:t>INADDR_ANY;  servAdd.sin_port =</a:t>
            </a:r>
            <a:r>
              <a:rPr sz="700" spc="-65" dirty="0">
                <a:latin typeface="Courier New"/>
                <a:cs typeface="Courier New"/>
              </a:rPr>
              <a:t> </a:t>
            </a:r>
            <a:r>
              <a:rPr sz="700" spc="15" dirty="0">
                <a:latin typeface="Courier New"/>
                <a:cs typeface="Courier New"/>
              </a:rPr>
              <a:t>7777;</a:t>
            </a:r>
            <a:endParaRPr sz="700" dirty="0">
              <a:latin typeface="Courier New"/>
              <a:cs typeface="Courier New"/>
            </a:endParaRPr>
          </a:p>
          <a:p>
            <a:pPr marL="67945" marR="5080">
              <a:lnSpc>
                <a:spcPct val="107500"/>
              </a:lnSpc>
            </a:pPr>
            <a:r>
              <a:rPr sz="700" spc="15" dirty="0">
                <a:latin typeface="Courier New"/>
                <a:cs typeface="Courier New"/>
              </a:rPr>
              <a:t>bind(sd,(struct</a:t>
            </a:r>
            <a:r>
              <a:rPr sz="700" spc="-35" dirty="0">
                <a:latin typeface="Courier New"/>
                <a:cs typeface="Courier New"/>
              </a:rPr>
              <a:t> </a:t>
            </a:r>
            <a:r>
              <a:rPr sz="700" spc="15" dirty="0">
                <a:latin typeface="Courier New"/>
                <a:cs typeface="Courier New"/>
              </a:rPr>
              <a:t>sockaddr</a:t>
            </a:r>
            <a:r>
              <a:rPr sz="1050" spc="22" baseline="-11904" dirty="0">
                <a:latin typeface="Courier New"/>
                <a:cs typeface="Courier New"/>
              </a:rPr>
              <a:t>*</a:t>
            </a:r>
            <a:r>
              <a:rPr sz="700" spc="15" dirty="0">
                <a:latin typeface="Courier New"/>
                <a:cs typeface="Courier New"/>
              </a:rPr>
              <a:t>)&amp;servAdd,sizeof(servAdd));  listen(sd,</a:t>
            </a:r>
            <a:r>
              <a:rPr sz="700" spc="-75" dirty="0">
                <a:latin typeface="Courier New"/>
                <a:cs typeface="Courier New"/>
              </a:rPr>
              <a:t> </a:t>
            </a:r>
            <a:r>
              <a:rPr sz="700" spc="15" dirty="0">
                <a:latin typeface="Courier New"/>
                <a:cs typeface="Courier New"/>
              </a:rPr>
              <a:t>5);</a:t>
            </a:r>
            <a:endParaRPr sz="700" dirty="0">
              <a:latin typeface="Courier New"/>
              <a:cs typeface="Courier New"/>
            </a:endParaRPr>
          </a:p>
          <a:p>
            <a:pPr marL="67945">
              <a:lnSpc>
                <a:spcPct val="100000"/>
              </a:lnSpc>
              <a:spcBef>
                <a:spcPts val="65"/>
              </a:spcBef>
            </a:pPr>
            <a:r>
              <a:rPr sz="700" spc="15" dirty="0">
                <a:latin typeface="Courier New"/>
                <a:cs typeface="Courier New"/>
              </a:rPr>
              <a:t>while(1){</a:t>
            </a:r>
            <a:endParaRPr sz="700" dirty="0">
              <a:latin typeface="Courier New"/>
              <a:cs typeface="Courier New"/>
            </a:endParaRPr>
          </a:p>
          <a:p>
            <a:pPr marL="123189">
              <a:lnSpc>
                <a:spcPct val="100000"/>
              </a:lnSpc>
              <a:spcBef>
                <a:spcPts val="60"/>
              </a:spcBef>
            </a:pPr>
            <a:r>
              <a:rPr sz="700" spc="15" dirty="0">
                <a:latin typeface="Courier New"/>
                <a:cs typeface="Courier New"/>
              </a:rPr>
              <a:t>len =</a:t>
            </a:r>
            <a:r>
              <a:rPr sz="700" spc="-70" dirty="0">
                <a:latin typeface="Courier New"/>
                <a:cs typeface="Courier New"/>
              </a:rPr>
              <a:t> </a:t>
            </a:r>
            <a:r>
              <a:rPr sz="700" spc="15" dirty="0">
                <a:latin typeface="Courier New"/>
                <a:cs typeface="Courier New"/>
              </a:rPr>
              <a:t>sizeof(cliAdd);</a:t>
            </a:r>
            <a:endParaRPr sz="700" dirty="0">
              <a:latin typeface="Courier New"/>
              <a:cs typeface="Courier New"/>
            </a:endParaRPr>
          </a:p>
          <a:p>
            <a:pPr marL="123189" marR="5080">
              <a:lnSpc>
                <a:spcPct val="107500"/>
              </a:lnSpc>
            </a:pPr>
            <a:r>
              <a:rPr sz="700" spc="15" dirty="0">
                <a:latin typeface="Courier New"/>
                <a:cs typeface="Courier New"/>
              </a:rPr>
              <a:t>cd = accept(sd, (struct sockaddr </a:t>
            </a:r>
            <a:r>
              <a:rPr sz="1050" spc="22" baseline="-11904" dirty="0">
                <a:latin typeface="Courier New"/>
                <a:cs typeface="Courier New"/>
              </a:rPr>
              <a:t>*</a:t>
            </a:r>
            <a:r>
              <a:rPr sz="700" spc="15" dirty="0">
                <a:latin typeface="Courier New"/>
                <a:cs typeface="Courier New"/>
              </a:rPr>
              <a:t>) &amp;cliAdd,</a:t>
            </a:r>
            <a:r>
              <a:rPr sz="700" spc="-40" dirty="0">
                <a:latin typeface="Courier New"/>
                <a:cs typeface="Courier New"/>
              </a:rPr>
              <a:t> </a:t>
            </a:r>
            <a:r>
              <a:rPr sz="700" spc="15" dirty="0">
                <a:latin typeface="Courier New"/>
                <a:cs typeface="Courier New"/>
              </a:rPr>
              <a:t>&amp;len);  if(fork()==0)</a:t>
            </a:r>
            <a:endParaRPr sz="700" dirty="0">
              <a:latin typeface="Courier New"/>
              <a:cs typeface="Courier New"/>
            </a:endParaRPr>
          </a:p>
          <a:p>
            <a:pPr marL="123189" marR="2164715" indent="110489">
              <a:lnSpc>
                <a:spcPct val="107500"/>
              </a:lnSpc>
            </a:pPr>
            <a:r>
              <a:rPr sz="700" spc="15" dirty="0">
                <a:latin typeface="Courier New"/>
                <a:cs typeface="Courier New"/>
              </a:rPr>
              <a:t>child(cd);  close(cd);</a:t>
            </a:r>
            <a:endParaRPr sz="700" dirty="0">
              <a:latin typeface="Courier New"/>
              <a:cs typeface="Courier New"/>
            </a:endParaRPr>
          </a:p>
          <a:p>
            <a:pPr marL="67945">
              <a:lnSpc>
                <a:spcPct val="100000"/>
              </a:lnSpc>
              <a:spcBef>
                <a:spcPts val="60"/>
              </a:spcBef>
            </a:pPr>
            <a:r>
              <a:rPr sz="700" spc="15" dirty="0">
                <a:latin typeface="Courier New"/>
                <a:cs typeface="Courier New"/>
              </a:rPr>
              <a:t>}</a:t>
            </a:r>
            <a:endParaRPr sz="7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700" spc="15" dirty="0">
                <a:latin typeface="Courier New"/>
                <a:cs typeface="Courier New"/>
              </a:rPr>
              <a:t>}</a:t>
            </a:r>
            <a:endParaRPr sz="700" dirty="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Sockets: examples</a:t>
            </a:r>
            <a:endParaRPr spc="-5" dirty="0"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2399295" y="3325823"/>
            <a:ext cx="1402537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 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37E1A0E0-FEEC-47B0-8EAB-6743C93047A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12</a:t>
            </a:fld>
            <a:endParaRPr lang="en-CA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69FC80-6987-4987-B465-93A37BE8A18E}"/>
              </a:ext>
            </a:extLst>
          </p:cNvPr>
          <p:cNvSpPr txBox="1"/>
          <p:nvPr/>
        </p:nvSpPr>
        <p:spPr>
          <a:xfrm>
            <a:off x="3067050" y="1273175"/>
            <a:ext cx="13125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/>
              <a:t>server2.c/client2.c</a:t>
            </a: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1998" y="7627"/>
            <a:ext cx="2016760" cy="316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9950" marR="5080" indent="30480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Socket based client/server IPC  IP addresses and </a:t>
            </a:r>
            <a:r>
              <a:rPr sz="600" b="1" dirty="0">
                <a:solidFill>
                  <a:srgbClr val="7F7F7F"/>
                </a:solidFill>
                <a:latin typeface="Arial"/>
                <a:cs typeface="Arial"/>
              </a:rPr>
              <a:t>port</a:t>
            </a:r>
            <a:r>
              <a:rPr sz="600" b="1" spc="-6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numbers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Examples: implementation of client/server</a:t>
            </a:r>
            <a:r>
              <a:rPr sz="600" b="1" spc="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applications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340995"/>
          </a:xfrm>
          <a:custGeom>
            <a:avLst/>
            <a:gdLst/>
            <a:ahLst/>
            <a:cxnLst/>
            <a:rect l="l" t="t" r="r" b="b"/>
            <a:pathLst>
              <a:path w="2304415" h="340995">
                <a:moveTo>
                  <a:pt x="0" y="340753"/>
                </a:moveTo>
                <a:lnTo>
                  <a:pt x="2303995" y="340753"/>
                </a:lnTo>
                <a:lnTo>
                  <a:pt x="2303995" y="0"/>
                </a:lnTo>
                <a:lnTo>
                  <a:pt x="0" y="0"/>
                </a:lnTo>
                <a:lnTo>
                  <a:pt x="0" y="3407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99296" y="63893"/>
            <a:ext cx="2159000" cy="210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5" dirty="0">
                <a:solidFill>
                  <a:srgbClr val="9898D8"/>
                </a:solidFill>
                <a:latin typeface="Arial"/>
                <a:cs typeface="Arial"/>
              </a:rPr>
              <a:t>Example 1: the server handles each</a:t>
            </a:r>
            <a:r>
              <a:rPr sz="600" b="1" spc="40" dirty="0">
                <a:solidFill>
                  <a:srgbClr val="9898D8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9898D8"/>
                </a:solidFill>
                <a:latin typeface="Arial"/>
                <a:cs typeface="Arial"/>
              </a:rPr>
              <a:t>client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Example</a:t>
            </a:r>
            <a:r>
              <a:rPr sz="6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2:</a:t>
            </a:r>
            <a:r>
              <a:rPr sz="600" b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6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server</a:t>
            </a:r>
            <a:r>
              <a:rPr sz="6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creates</a:t>
            </a:r>
            <a:r>
              <a:rPr sz="6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6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child</a:t>
            </a:r>
            <a:r>
              <a:rPr sz="6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process</a:t>
            </a:r>
            <a:r>
              <a:rPr sz="6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1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6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each</a:t>
            </a:r>
            <a:r>
              <a:rPr sz="6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client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338226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338228"/>
            <a:ext cx="4607989" cy="2499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45948" y="342011"/>
            <a:ext cx="2772410" cy="242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Example </a:t>
            </a:r>
            <a:r>
              <a:rPr sz="1400" spc="10" dirty="0">
                <a:solidFill>
                  <a:srgbClr val="FFFFFF"/>
                </a:solidFill>
                <a:latin typeface="Arial"/>
                <a:cs typeface="Arial"/>
              </a:rPr>
              <a:t>2: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Server </a:t>
            </a:r>
            <a:r>
              <a:rPr sz="1400" spc="10" dirty="0">
                <a:solidFill>
                  <a:srgbClr val="FFFFFF"/>
                </a:solidFill>
                <a:latin typeface="Arial"/>
                <a:cs typeface="Arial"/>
              </a:rPr>
              <a:t>(child</a:t>
            </a:r>
            <a:r>
              <a:rPr sz="14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process)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585609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47294" y="818097"/>
            <a:ext cx="4098290" cy="2332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2075" marR="2560320" indent="-80010">
              <a:lnSpc>
                <a:spcPct val="103299"/>
              </a:lnSpc>
            </a:pPr>
            <a:r>
              <a:rPr sz="1050" spc="-5" dirty="0">
                <a:latin typeface="Courier New"/>
                <a:cs typeface="Courier New"/>
              </a:rPr>
              <a:t>void child(int</a:t>
            </a:r>
            <a:r>
              <a:rPr sz="1050" spc="-45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sd){  char</a:t>
            </a:r>
            <a:r>
              <a:rPr sz="1050" spc="-55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line[255];</a:t>
            </a:r>
            <a:endParaRPr sz="105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 dirty="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050" spc="-5" dirty="0">
                <a:latin typeface="Courier New"/>
                <a:cs typeface="Courier New"/>
              </a:rPr>
              <a:t>while(1){</a:t>
            </a:r>
            <a:endParaRPr sz="1050" dirty="0">
              <a:latin typeface="Courier New"/>
              <a:cs typeface="Courier New"/>
            </a:endParaRPr>
          </a:p>
          <a:p>
            <a:pPr marL="172085" marR="5080">
              <a:lnSpc>
                <a:spcPct val="103299"/>
              </a:lnSpc>
            </a:pPr>
            <a:r>
              <a:rPr sz="1050" spc="-5" dirty="0">
                <a:latin typeface="Courier New"/>
                <a:cs typeface="Courier New"/>
              </a:rPr>
              <a:t>fprintf(stderr, "Enter a line to send client\n");  scanf("%s",</a:t>
            </a:r>
            <a:r>
              <a:rPr sz="1050" spc="-45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line);</a:t>
            </a:r>
            <a:endParaRPr sz="1050" dirty="0">
              <a:latin typeface="Courier New"/>
              <a:cs typeface="Courier New"/>
            </a:endParaRPr>
          </a:p>
          <a:p>
            <a:pPr marL="172085" marR="1363345">
              <a:lnSpc>
                <a:spcPct val="103299"/>
              </a:lnSpc>
            </a:pPr>
            <a:r>
              <a:rPr sz="1050" spc="-5" dirty="0">
                <a:latin typeface="Courier New"/>
                <a:cs typeface="Courier New"/>
              </a:rPr>
              <a:t>write(sd, line, strlen(line)+1);  if(!read(sd, line, 255)){  close(sd);</a:t>
            </a:r>
            <a:endParaRPr sz="1050" dirty="0">
              <a:latin typeface="Courier New"/>
              <a:cs typeface="Courier New"/>
            </a:endParaRPr>
          </a:p>
          <a:p>
            <a:pPr marL="252095">
              <a:lnSpc>
                <a:spcPct val="100000"/>
              </a:lnSpc>
              <a:spcBef>
                <a:spcPts val="40"/>
              </a:spcBef>
            </a:pPr>
            <a:r>
              <a:rPr sz="1050" spc="-5" dirty="0">
                <a:latin typeface="Courier New"/>
                <a:cs typeface="Courier New"/>
              </a:rPr>
              <a:t>exit(0);</a:t>
            </a:r>
            <a:endParaRPr sz="1050" dirty="0">
              <a:latin typeface="Courier New"/>
              <a:cs typeface="Courier New"/>
            </a:endParaRPr>
          </a:p>
          <a:p>
            <a:pPr marL="172085">
              <a:lnSpc>
                <a:spcPct val="100000"/>
              </a:lnSpc>
              <a:spcBef>
                <a:spcPts val="40"/>
              </a:spcBef>
            </a:pPr>
            <a:r>
              <a:rPr sz="1050" spc="-5" dirty="0">
                <a:latin typeface="Courier New"/>
                <a:cs typeface="Courier New"/>
              </a:rPr>
              <a:t>}</a:t>
            </a:r>
            <a:endParaRPr sz="1050" dirty="0">
              <a:latin typeface="Courier New"/>
              <a:cs typeface="Courier New"/>
            </a:endParaRPr>
          </a:p>
          <a:p>
            <a:pPr marL="172085">
              <a:lnSpc>
                <a:spcPct val="100000"/>
              </a:lnSpc>
              <a:spcBef>
                <a:spcPts val="40"/>
              </a:spcBef>
            </a:pPr>
            <a:r>
              <a:rPr sz="1050" spc="-5" dirty="0">
                <a:latin typeface="Courier New"/>
                <a:cs typeface="Courier New"/>
              </a:rPr>
              <a:t>fprintf(stderr, "Client sent back: %s\n",</a:t>
            </a:r>
            <a:r>
              <a:rPr sz="1050" spc="55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line);</a:t>
            </a:r>
            <a:endParaRPr sz="1050" dirty="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  <a:spcBef>
                <a:spcPts val="40"/>
              </a:spcBef>
            </a:pPr>
            <a:r>
              <a:rPr sz="1050" spc="-5" dirty="0">
                <a:latin typeface="Courier New"/>
                <a:cs typeface="Courier New"/>
              </a:rPr>
              <a:t>}</a:t>
            </a:r>
            <a:endParaRPr sz="1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050" spc="-5" dirty="0">
                <a:latin typeface="Courier New"/>
                <a:cs typeface="Courier New"/>
              </a:rPr>
              <a:t>}</a:t>
            </a:r>
            <a:endParaRPr sz="1050" dirty="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Sockets: examples</a:t>
            </a:r>
            <a:endParaRPr spc="-5" dirty="0"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2399296" y="3325823"/>
            <a:ext cx="1505954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 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EC615D6-1DCB-41B0-AAC3-DC7FA12CE44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13</a:t>
            </a:fld>
            <a:endParaRPr lang="en-CA"/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1998" y="7627"/>
            <a:ext cx="2016760" cy="316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9950" marR="5080" indent="30480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Socket based client/server IPC  IP addresses and </a:t>
            </a:r>
            <a:r>
              <a:rPr sz="600" b="1" dirty="0">
                <a:solidFill>
                  <a:srgbClr val="7F7F7F"/>
                </a:solidFill>
                <a:latin typeface="Arial"/>
                <a:cs typeface="Arial"/>
              </a:rPr>
              <a:t>port</a:t>
            </a:r>
            <a:r>
              <a:rPr sz="600" b="1" spc="-6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numbers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Examples: implementation of client/server</a:t>
            </a:r>
            <a:r>
              <a:rPr sz="600" b="1" spc="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applications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340995"/>
          </a:xfrm>
          <a:custGeom>
            <a:avLst/>
            <a:gdLst/>
            <a:ahLst/>
            <a:cxnLst/>
            <a:rect l="l" t="t" r="r" b="b"/>
            <a:pathLst>
              <a:path w="2304415" h="340995">
                <a:moveTo>
                  <a:pt x="0" y="340753"/>
                </a:moveTo>
                <a:lnTo>
                  <a:pt x="2303995" y="340753"/>
                </a:lnTo>
                <a:lnTo>
                  <a:pt x="2303995" y="0"/>
                </a:lnTo>
                <a:lnTo>
                  <a:pt x="0" y="0"/>
                </a:lnTo>
                <a:lnTo>
                  <a:pt x="0" y="3407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99296" y="63893"/>
            <a:ext cx="2159000" cy="210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5" dirty="0">
                <a:solidFill>
                  <a:srgbClr val="9898D8"/>
                </a:solidFill>
                <a:latin typeface="Arial"/>
                <a:cs typeface="Arial"/>
              </a:rPr>
              <a:t>Example 1: the server handles each</a:t>
            </a:r>
            <a:r>
              <a:rPr sz="600" b="1" spc="40" dirty="0">
                <a:solidFill>
                  <a:srgbClr val="9898D8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9898D8"/>
                </a:solidFill>
                <a:latin typeface="Arial"/>
                <a:cs typeface="Arial"/>
              </a:rPr>
              <a:t>client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Example</a:t>
            </a:r>
            <a:r>
              <a:rPr sz="6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2:</a:t>
            </a:r>
            <a:r>
              <a:rPr sz="600" b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6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server</a:t>
            </a:r>
            <a:r>
              <a:rPr sz="6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creates</a:t>
            </a:r>
            <a:r>
              <a:rPr sz="6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6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child</a:t>
            </a:r>
            <a:r>
              <a:rPr sz="6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process</a:t>
            </a:r>
            <a:r>
              <a:rPr sz="6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1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6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each</a:t>
            </a:r>
            <a:r>
              <a:rPr sz="6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client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338226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338228"/>
            <a:ext cx="4607989" cy="2499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45948" y="342011"/>
            <a:ext cx="1465580" cy="242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Example </a:t>
            </a:r>
            <a:r>
              <a:rPr sz="1400" spc="10" dirty="0">
                <a:solidFill>
                  <a:srgbClr val="FFFFFF"/>
                </a:solidFill>
                <a:latin typeface="Arial"/>
                <a:cs typeface="Arial"/>
              </a:rPr>
              <a:t>2:</a:t>
            </a:r>
            <a:r>
              <a:rPr sz="14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Arial"/>
                <a:cs typeface="Arial"/>
              </a:rPr>
              <a:t>Client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585609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47294" y="850265"/>
            <a:ext cx="2225040" cy="2353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4610" marR="808355" indent="-42545">
              <a:lnSpc>
                <a:spcPts val="590"/>
              </a:lnSpc>
            </a:pPr>
            <a:r>
              <a:rPr sz="825" baseline="10101" dirty="0">
                <a:latin typeface="Courier New"/>
                <a:cs typeface="Courier New"/>
              </a:rPr>
              <a:t>int main(int argc, char </a:t>
            </a:r>
            <a:r>
              <a:rPr sz="550" dirty="0">
                <a:latin typeface="Courier New"/>
                <a:cs typeface="Courier New"/>
              </a:rPr>
              <a:t>*</a:t>
            </a:r>
            <a:r>
              <a:rPr sz="825" baseline="10101" dirty="0">
                <a:latin typeface="Courier New"/>
                <a:cs typeface="Courier New"/>
              </a:rPr>
              <a:t>argv[]){  </a:t>
            </a:r>
            <a:r>
              <a:rPr sz="550" dirty="0">
                <a:latin typeface="Courier New"/>
                <a:cs typeface="Courier New"/>
              </a:rPr>
              <a:t>char</a:t>
            </a:r>
            <a:r>
              <a:rPr sz="550" spc="-55" dirty="0">
                <a:latin typeface="Courier New"/>
                <a:cs typeface="Courier New"/>
              </a:rPr>
              <a:t> </a:t>
            </a:r>
            <a:r>
              <a:rPr sz="550" dirty="0">
                <a:latin typeface="Courier New"/>
                <a:cs typeface="Courier New"/>
              </a:rPr>
              <a:t>buffer[100];</a:t>
            </a:r>
          </a:p>
          <a:p>
            <a:pPr marL="54610" marR="1569720">
              <a:lnSpc>
                <a:spcPts val="690"/>
              </a:lnSpc>
              <a:spcBef>
                <a:spcPts val="20"/>
              </a:spcBef>
            </a:pPr>
            <a:r>
              <a:rPr sz="550" dirty="0">
                <a:latin typeface="Courier New"/>
                <a:cs typeface="Courier New"/>
              </a:rPr>
              <a:t>int server;  socklen_t</a:t>
            </a:r>
            <a:r>
              <a:rPr sz="550" spc="-65" dirty="0">
                <a:latin typeface="Courier New"/>
                <a:cs typeface="Courier New"/>
              </a:rPr>
              <a:t> </a:t>
            </a:r>
            <a:r>
              <a:rPr sz="550" dirty="0">
                <a:latin typeface="Courier New"/>
                <a:cs typeface="Courier New"/>
              </a:rPr>
              <a:t>len;</a:t>
            </a:r>
          </a:p>
          <a:p>
            <a:pPr marL="54610">
              <a:lnSpc>
                <a:spcPct val="100000"/>
              </a:lnSpc>
            </a:pPr>
            <a:r>
              <a:rPr sz="550" dirty="0">
                <a:latin typeface="Courier New"/>
                <a:cs typeface="Courier New"/>
              </a:rPr>
              <a:t>struct sockaddr_in servAdd; //server socket</a:t>
            </a:r>
            <a:r>
              <a:rPr sz="550" spc="35" dirty="0">
                <a:latin typeface="Courier New"/>
                <a:cs typeface="Courier New"/>
              </a:rPr>
              <a:t> </a:t>
            </a:r>
            <a:r>
              <a:rPr sz="550" dirty="0">
                <a:latin typeface="Courier New"/>
                <a:cs typeface="Courier New"/>
              </a:rPr>
              <a:t>address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600" dirty="0">
              <a:latin typeface="Times New Roman"/>
              <a:cs typeface="Times New Roman"/>
            </a:endParaRPr>
          </a:p>
          <a:p>
            <a:pPr marL="54610">
              <a:lnSpc>
                <a:spcPct val="100000"/>
              </a:lnSpc>
            </a:pPr>
            <a:r>
              <a:rPr sz="550" dirty="0">
                <a:latin typeface="Courier New"/>
                <a:cs typeface="Courier New"/>
              </a:rPr>
              <a:t>server = socket(AF_INET, SOCK_STREAM,</a:t>
            </a:r>
            <a:r>
              <a:rPr sz="550" spc="5" dirty="0">
                <a:latin typeface="Courier New"/>
                <a:cs typeface="Courier New"/>
              </a:rPr>
              <a:t> </a:t>
            </a:r>
            <a:r>
              <a:rPr sz="550" dirty="0">
                <a:latin typeface="Courier New"/>
                <a:cs typeface="Courier New"/>
              </a:rPr>
              <a:t>0);</a:t>
            </a: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550" dirty="0">
              <a:latin typeface="Times New Roman"/>
              <a:cs typeface="Times New Roman"/>
            </a:endParaRPr>
          </a:p>
          <a:p>
            <a:pPr marL="54610" marR="258445">
              <a:lnSpc>
                <a:spcPct val="104400"/>
              </a:lnSpc>
            </a:pPr>
            <a:r>
              <a:rPr sz="550" dirty="0">
                <a:latin typeface="Courier New"/>
                <a:cs typeface="Courier New"/>
              </a:rPr>
              <a:t>servAdd.sin_family = AF_INET;  servAdd.sin_addr.s_addr = inet_addr(argv[1]);  servAdd.sin_port =</a:t>
            </a:r>
            <a:r>
              <a:rPr sz="550" spc="-40" dirty="0">
                <a:latin typeface="Courier New"/>
                <a:cs typeface="Courier New"/>
              </a:rPr>
              <a:t> </a:t>
            </a:r>
            <a:r>
              <a:rPr sz="550" dirty="0">
                <a:latin typeface="Courier New"/>
                <a:cs typeface="Courier New"/>
              </a:rPr>
              <a:t>7777;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750" dirty="0">
              <a:latin typeface="Times New Roman"/>
              <a:cs typeface="Times New Roman"/>
            </a:endParaRPr>
          </a:p>
          <a:p>
            <a:pPr marL="393065" marR="258445" indent="-338455">
              <a:lnSpc>
                <a:spcPts val="590"/>
              </a:lnSpc>
            </a:pPr>
            <a:r>
              <a:rPr sz="825" baseline="10101" dirty="0">
                <a:latin typeface="Courier New"/>
                <a:cs typeface="Courier New"/>
              </a:rPr>
              <a:t>connect(server, (struct sockaddr </a:t>
            </a:r>
            <a:r>
              <a:rPr sz="550" dirty="0">
                <a:latin typeface="Courier New"/>
                <a:cs typeface="Courier New"/>
              </a:rPr>
              <a:t>*</a:t>
            </a:r>
            <a:r>
              <a:rPr sz="825" baseline="10101" dirty="0">
                <a:latin typeface="Courier New"/>
                <a:cs typeface="Courier New"/>
              </a:rPr>
              <a:t>) &amp;servAdd,  </a:t>
            </a:r>
            <a:r>
              <a:rPr sz="550" dirty="0">
                <a:latin typeface="Courier New"/>
                <a:cs typeface="Courier New"/>
              </a:rPr>
              <a:t>sizeof(servAdd));</a:t>
            </a: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600" dirty="0">
              <a:latin typeface="Times New Roman"/>
              <a:cs typeface="Times New Roman"/>
            </a:endParaRPr>
          </a:p>
          <a:p>
            <a:pPr marL="54610">
              <a:lnSpc>
                <a:spcPct val="100000"/>
              </a:lnSpc>
              <a:spcBef>
                <a:spcPts val="5"/>
              </a:spcBef>
            </a:pPr>
            <a:r>
              <a:rPr sz="550" dirty="0">
                <a:latin typeface="Courier New"/>
                <a:cs typeface="Courier New"/>
              </a:rPr>
              <a:t>while(1){</a:t>
            </a:r>
          </a:p>
          <a:p>
            <a:pPr marL="97155">
              <a:lnSpc>
                <a:spcPct val="100000"/>
              </a:lnSpc>
              <a:spcBef>
                <a:spcPts val="30"/>
              </a:spcBef>
            </a:pPr>
            <a:r>
              <a:rPr sz="550" dirty="0">
                <a:latin typeface="Courier New"/>
                <a:cs typeface="Courier New"/>
              </a:rPr>
              <a:t>read(server, buffer,</a:t>
            </a:r>
            <a:r>
              <a:rPr sz="550" spc="-30" dirty="0">
                <a:latin typeface="Courier New"/>
                <a:cs typeface="Courier New"/>
              </a:rPr>
              <a:t> </a:t>
            </a:r>
            <a:r>
              <a:rPr sz="550" dirty="0">
                <a:latin typeface="Courier New"/>
                <a:cs typeface="Courier New"/>
              </a:rPr>
              <a:t>255);</a:t>
            </a:r>
          </a:p>
          <a:p>
            <a:pPr marL="97155" marR="5080">
              <a:lnSpc>
                <a:spcPct val="104400"/>
              </a:lnSpc>
            </a:pPr>
            <a:r>
              <a:rPr sz="550" dirty="0">
                <a:latin typeface="Courier New"/>
                <a:cs typeface="Courier New"/>
              </a:rPr>
              <a:t>fprintf(stderr, "Server’s message: %s\n", buffer);  fprintf(stderr, "Enter a line to send server\n");  scanf("%s",</a:t>
            </a:r>
            <a:r>
              <a:rPr sz="550" spc="-45" dirty="0">
                <a:latin typeface="Courier New"/>
                <a:cs typeface="Courier New"/>
              </a:rPr>
              <a:t> </a:t>
            </a:r>
            <a:r>
              <a:rPr sz="550" dirty="0">
                <a:latin typeface="Courier New"/>
                <a:cs typeface="Courier New"/>
              </a:rPr>
              <a:t>buffer);</a:t>
            </a:r>
          </a:p>
          <a:p>
            <a:pPr marL="139065" marR="1315720" indent="-42545">
              <a:lnSpc>
                <a:spcPct val="104400"/>
              </a:lnSpc>
            </a:pPr>
            <a:r>
              <a:rPr sz="550" dirty="0">
                <a:latin typeface="Courier New"/>
                <a:cs typeface="Courier New"/>
              </a:rPr>
              <a:t>if(buffer[0]==’$’){  close(server);  exit(0);</a:t>
            </a:r>
          </a:p>
          <a:p>
            <a:pPr marL="97155">
              <a:lnSpc>
                <a:spcPct val="100000"/>
              </a:lnSpc>
              <a:spcBef>
                <a:spcPts val="30"/>
              </a:spcBef>
            </a:pPr>
            <a:r>
              <a:rPr sz="550" dirty="0">
                <a:latin typeface="Courier New"/>
                <a:cs typeface="Courier New"/>
              </a:rPr>
              <a:t>}</a:t>
            </a:r>
          </a:p>
          <a:p>
            <a:pPr marL="97155">
              <a:lnSpc>
                <a:spcPct val="100000"/>
              </a:lnSpc>
              <a:spcBef>
                <a:spcPts val="30"/>
              </a:spcBef>
            </a:pPr>
            <a:r>
              <a:rPr sz="550" dirty="0">
                <a:latin typeface="Courier New"/>
                <a:cs typeface="Courier New"/>
              </a:rPr>
              <a:t>write(server, buffer,</a:t>
            </a:r>
            <a:r>
              <a:rPr sz="550" spc="10" dirty="0">
                <a:latin typeface="Courier New"/>
                <a:cs typeface="Courier New"/>
              </a:rPr>
              <a:t> </a:t>
            </a:r>
            <a:r>
              <a:rPr sz="550" dirty="0">
                <a:latin typeface="Courier New"/>
                <a:cs typeface="Courier New"/>
              </a:rPr>
              <a:t>strlen(buffer)+1);</a:t>
            </a:r>
          </a:p>
          <a:p>
            <a:pPr marL="54610">
              <a:lnSpc>
                <a:spcPct val="100000"/>
              </a:lnSpc>
              <a:spcBef>
                <a:spcPts val="30"/>
              </a:spcBef>
            </a:pPr>
            <a:r>
              <a:rPr sz="550" dirty="0">
                <a:latin typeface="Courier New"/>
                <a:cs typeface="Courier New"/>
              </a:rPr>
              <a:t>}</a:t>
            </a: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55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10" name="object 10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Sockets: examples</a:t>
            </a:r>
            <a:endParaRPr spc="-5" dirty="0"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2399295" y="3325823"/>
            <a:ext cx="1402537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 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74030A73-4E95-4FD4-9E90-A3D8CEC9D05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14</a:t>
            </a:fld>
            <a:endParaRPr lang="en-CA"/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96567" y="113106"/>
            <a:ext cx="312420" cy="112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Content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340995"/>
          </a:xfrm>
          <a:custGeom>
            <a:avLst/>
            <a:gdLst/>
            <a:ahLst/>
            <a:cxnLst/>
            <a:rect l="l" t="t" r="r" b="b"/>
            <a:pathLst>
              <a:path w="2304415" h="340995">
                <a:moveTo>
                  <a:pt x="0" y="340753"/>
                </a:moveTo>
                <a:lnTo>
                  <a:pt x="2303995" y="340753"/>
                </a:lnTo>
                <a:lnTo>
                  <a:pt x="2303995" y="0"/>
                </a:lnTo>
                <a:lnTo>
                  <a:pt x="0" y="0"/>
                </a:lnTo>
                <a:lnTo>
                  <a:pt x="0" y="3407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338226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338228"/>
            <a:ext cx="4607989" cy="2499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45948" y="342011"/>
            <a:ext cx="663575" cy="242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5" dirty="0"/>
              <a:t>Content</a:t>
            </a:r>
          </a:p>
        </p:txBody>
      </p:sp>
      <p:sp>
        <p:nvSpPr>
          <p:cNvPr id="7" name="object 7"/>
          <p:cNvSpPr/>
          <p:nvPr/>
        </p:nvSpPr>
        <p:spPr>
          <a:xfrm>
            <a:off x="0" y="585609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2031" y="1004608"/>
            <a:ext cx="188391" cy="1883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55384" y="1033449"/>
            <a:ext cx="81915" cy="145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b="1" spc="-5" dirty="0">
                <a:solidFill>
                  <a:srgbClr val="EAEAF7"/>
                </a:solidFill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6557" y="1009827"/>
            <a:ext cx="1915160" cy="1924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-15" dirty="0">
                <a:solidFill>
                  <a:srgbClr val="3333B2"/>
                </a:solidFill>
                <a:latin typeface="Arial"/>
                <a:cs typeface="Arial"/>
              </a:rPr>
              <a:t>Socket </a:t>
            </a:r>
            <a:r>
              <a:rPr sz="1050" spc="-5" dirty="0">
                <a:solidFill>
                  <a:srgbClr val="3333B2"/>
                </a:solidFill>
                <a:latin typeface="Arial"/>
                <a:cs typeface="Arial"/>
              </a:rPr>
              <a:t>based client/server</a:t>
            </a:r>
            <a:r>
              <a:rPr sz="1050" spc="-2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50" spc="-5" dirty="0">
                <a:solidFill>
                  <a:srgbClr val="3333B2"/>
                </a:solidFill>
                <a:latin typeface="Arial"/>
                <a:cs typeface="Arial"/>
              </a:rPr>
              <a:t>IPC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02031" y="1377276"/>
            <a:ext cx="188391" cy="1883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55384" y="1406106"/>
            <a:ext cx="81915" cy="145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b="1" spc="-5" dirty="0">
                <a:solidFill>
                  <a:srgbClr val="EAEAF7"/>
                </a:solidFill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73023" y="1610207"/>
            <a:ext cx="76809" cy="7680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73023" y="1782292"/>
            <a:ext cx="76809" cy="7680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46557" y="1378137"/>
            <a:ext cx="1962785" cy="540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5260" marR="5080" indent="-163195">
              <a:lnSpc>
                <a:spcPct val="102600"/>
              </a:lnSpc>
            </a:pPr>
            <a:r>
              <a:rPr sz="1050" spc="-5" dirty="0">
                <a:solidFill>
                  <a:srgbClr val="3333B2"/>
                </a:solidFill>
                <a:latin typeface="Arial"/>
                <a:cs typeface="Arial"/>
              </a:rPr>
              <a:t>IP addresses and </a:t>
            </a:r>
            <a:r>
              <a:rPr sz="1050" spc="5" dirty="0">
                <a:solidFill>
                  <a:srgbClr val="3333B2"/>
                </a:solidFill>
                <a:latin typeface="Arial"/>
                <a:cs typeface="Arial"/>
              </a:rPr>
              <a:t>port </a:t>
            </a:r>
            <a:r>
              <a:rPr sz="1050" spc="-10" dirty="0">
                <a:solidFill>
                  <a:srgbClr val="3333B2"/>
                </a:solidFill>
                <a:latin typeface="Arial"/>
                <a:cs typeface="Arial"/>
              </a:rPr>
              <a:t>numbers  </a:t>
            </a:r>
            <a:r>
              <a:rPr sz="1050" spc="-10" dirty="0">
                <a:latin typeface="Arial"/>
                <a:cs typeface="Arial"/>
              </a:rPr>
              <a:t>Port</a:t>
            </a:r>
            <a:r>
              <a:rPr sz="1050" spc="-65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numbers</a:t>
            </a:r>
            <a:endParaRPr sz="1050" dirty="0">
              <a:latin typeface="Arial"/>
              <a:cs typeface="Arial"/>
            </a:endParaRPr>
          </a:p>
          <a:p>
            <a:pPr marL="175260">
              <a:lnSpc>
                <a:spcPct val="100000"/>
              </a:lnSpc>
              <a:spcBef>
                <a:spcPts val="35"/>
              </a:spcBef>
            </a:pPr>
            <a:r>
              <a:rPr sz="1050" spc="-5" dirty="0">
                <a:latin typeface="Arial"/>
                <a:cs typeface="Arial"/>
              </a:rPr>
              <a:t>IP</a:t>
            </a:r>
            <a:r>
              <a:rPr sz="1050" spc="-85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addresses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02031" y="2094090"/>
            <a:ext cx="188391" cy="1883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55384" y="2121992"/>
            <a:ext cx="81915" cy="145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b="1" spc="-5" dirty="0">
                <a:solidFill>
                  <a:srgbClr val="EAEAF7"/>
                </a:solidFill>
                <a:latin typeface="Arial"/>
                <a:cs typeface="Arial"/>
              </a:rPr>
              <a:t>3</a:t>
            </a:r>
            <a:endParaRPr sz="8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73023" y="2327021"/>
            <a:ext cx="76809" cy="7680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73023" y="2499106"/>
            <a:ext cx="76809" cy="7680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46557" y="2094951"/>
            <a:ext cx="3536315" cy="712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5260" marR="171450" indent="-163195">
              <a:lnSpc>
                <a:spcPct val="102600"/>
              </a:lnSpc>
            </a:pPr>
            <a:r>
              <a:rPr sz="1050" spc="-5" dirty="0">
                <a:solidFill>
                  <a:srgbClr val="3333B2"/>
                </a:solidFill>
                <a:latin typeface="Arial"/>
                <a:cs typeface="Arial"/>
              </a:rPr>
              <a:t>Examples: implementation of client/server applications  </a:t>
            </a:r>
            <a:r>
              <a:rPr sz="1050" spc="-5" dirty="0">
                <a:latin typeface="Arial"/>
                <a:cs typeface="Arial"/>
              </a:rPr>
              <a:t>Example 1: the server handles each</a:t>
            </a:r>
            <a:r>
              <a:rPr sz="1050" spc="75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client</a:t>
            </a:r>
            <a:endParaRPr sz="1050" dirty="0">
              <a:latin typeface="Arial"/>
              <a:cs typeface="Arial"/>
            </a:endParaRPr>
          </a:p>
          <a:p>
            <a:pPr marL="175260" marR="5080">
              <a:lnSpc>
                <a:spcPct val="102600"/>
              </a:lnSpc>
            </a:pPr>
            <a:r>
              <a:rPr sz="1050" spc="-5" dirty="0">
                <a:latin typeface="Arial"/>
                <a:cs typeface="Arial"/>
              </a:rPr>
              <a:t>Example 2: the server creates a child process </a:t>
            </a:r>
            <a:r>
              <a:rPr sz="1050" spc="-15" dirty="0">
                <a:latin typeface="Arial"/>
                <a:cs typeface="Arial"/>
              </a:rPr>
              <a:t>for </a:t>
            </a:r>
            <a:r>
              <a:rPr sz="1050" spc="-5" dirty="0">
                <a:latin typeface="Arial"/>
                <a:cs typeface="Arial"/>
              </a:rPr>
              <a:t>each  client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Sockets: examples</a:t>
            </a:r>
            <a:endParaRPr spc="-5" dirty="0"/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xfrm>
            <a:off x="2399296" y="3325823"/>
            <a:ext cx="1505954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 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282CEB38-38CC-4CA4-8252-3C87E78A0E9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2</a:t>
            </a:fld>
            <a:endParaRPr lang="en-CA"/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1998" y="7627"/>
            <a:ext cx="2016760" cy="316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9950" marR="5080" indent="30480">
              <a:lnSpc>
                <a:spcPct val="107700"/>
              </a:lnSpc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Socket based client/server IPC 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IP addresses and </a:t>
            </a:r>
            <a:r>
              <a:rPr sz="600" b="1" dirty="0">
                <a:solidFill>
                  <a:srgbClr val="7F7F7F"/>
                </a:solidFill>
                <a:latin typeface="Arial"/>
                <a:cs typeface="Arial"/>
              </a:rPr>
              <a:t>port</a:t>
            </a:r>
            <a:r>
              <a:rPr sz="600" b="1" spc="-6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numbers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Examples: implementation of client/server</a:t>
            </a:r>
            <a:r>
              <a:rPr sz="600" b="1" spc="10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applications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340995"/>
          </a:xfrm>
          <a:custGeom>
            <a:avLst/>
            <a:gdLst/>
            <a:ahLst/>
            <a:cxnLst/>
            <a:rect l="l" t="t" r="r" b="b"/>
            <a:pathLst>
              <a:path w="2304415" h="340995">
                <a:moveTo>
                  <a:pt x="0" y="340753"/>
                </a:moveTo>
                <a:lnTo>
                  <a:pt x="2303995" y="340753"/>
                </a:lnTo>
                <a:lnTo>
                  <a:pt x="2303995" y="0"/>
                </a:lnTo>
                <a:lnTo>
                  <a:pt x="0" y="0"/>
                </a:lnTo>
                <a:lnTo>
                  <a:pt x="0" y="3407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338226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338228"/>
            <a:ext cx="4607989" cy="2499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45948" y="342011"/>
            <a:ext cx="2038350" cy="242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5" dirty="0">
                <a:solidFill>
                  <a:srgbClr val="FFFFFF"/>
                </a:solidFill>
                <a:latin typeface="Arial"/>
                <a:cs typeface="Arial"/>
              </a:rPr>
              <a:t>Sockets: </a:t>
            </a:r>
            <a:r>
              <a:rPr sz="1400" spc="10" dirty="0">
                <a:solidFill>
                  <a:srgbClr val="FFFFFF"/>
                </a:solidFill>
                <a:latin typeface="Arial"/>
                <a:cs typeface="Arial"/>
              </a:rPr>
              <a:t>typical</a:t>
            </a:r>
            <a:r>
              <a:rPr sz="1400" spc="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scenario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585609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38053" y="2744799"/>
            <a:ext cx="739775" cy="247015"/>
          </a:xfrm>
          <a:custGeom>
            <a:avLst/>
            <a:gdLst/>
            <a:ahLst/>
            <a:cxnLst/>
            <a:rect l="l" t="t" r="r" b="b"/>
            <a:pathLst>
              <a:path w="739775" h="247014">
                <a:moveTo>
                  <a:pt x="0" y="0"/>
                </a:moveTo>
                <a:lnTo>
                  <a:pt x="0" y="246567"/>
                </a:lnTo>
                <a:lnTo>
                  <a:pt x="739703" y="246567"/>
                </a:lnTo>
                <a:lnTo>
                  <a:pt x="739703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06366" y="2991367"/>
            <a:ext cx="3175" cy="178435"/>
          </a:xfrm>
          <a:custGeom>
            <a:avLst/>
            <a:gdLst/>
            <a:ahLst/>
            <a:cxnLst/>
            <a:rect l="l" t="t" r="r" b="b"/>
            <a:pathLst>
              <a:path w="3175" h="178435">
                <a:moveTo>
                  <a:pt x="3082" y="129037"/>
                </a:moveTo>
                <a:lnTo>
                  <a:pt x="3082" y="0"/>
                </a:lnTo>
                <a:lnTo>
                  <a:pt x="0" y="0"/>
                </a:lnTo>
                <a:lnTo>
                  <a:pt x="0" y="129037"/>
                </a:lnTo>
                <a:lnTo>
                  <a:pt x="3082" y="129037"/>
                </a:lnTo>
                <a:close/>
              </a:path>
              <a:path w="3175" h="178435">
                <a:moveTo>
                  <a:pt x="3082" y="172187"/>
                </a:moveTo>
                <a:lnTo>
                  <a:pt x="3082" y="129037"/>
                </a:lnTo>
                <a:lnTo>
                  <a:pt x="0" y="129037"/>
                </a:lnTo>
                <a:lnTo>
                  <a:pt x="0" y="172186"/>
                </a:lnTo>
                <a:lnTo>
                  <a:pt x="1541" y="178350"/>
                </a:lnTo>
                <a:lnTo>
                  <a:pt x="3082" y="1721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95579" y="3120404"/>
            <a:ext cx="24765" cy="49530"/>
          </a:xfrm>
          <a:custGeom>
            <a:avLst/>
            <a:gdLst/>
            <a:ahLst/>
            <a:cxnLst/>
            <a:rect l="l" t="t" r="r" b="b"/>
            <a:pathLst>
              <a:path w="24765" h="49530">
                <a:moveTo>
                  <a:pt x="24656" y="0"/>
                </a:moveTo>
                <a:lnTo>
                  <a:pt x="0" y="0"/>
                </a:lnTo>
                <a:lnTo>
                  <a:pt x="12328" y="49313"/>
                </a:lnTo>
                <a:lnTo>
                  <a:pt x="246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395579" y="3120404"/>
            <a:ext cx="24765" cy="49530"/>
          </a:xfrm>
          <a:custGeom>
            <a:avLst/>
            <a:gdLst/>
            <a:ahLst/>
            <a:cxnLst/>
            <a:rect l="l" t="t" r="r" b="b"/>
            <a:pathLst>
              <a:path w="24765" h="49530">
                <a:moveTo>
                  <a:pt x="0" y="0"/>
                </a:moveTo>
                <a:lnTo>
                  <a:pt x="12328" y="49313"/>
                </a:lnTo>
                <a:lnTo>
                  <a:pt x="24656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06366" y="2559873"/>
            <a:ext cx="3175" cy="178435"/>
          </a:xfrm>
          <a:custGeom>
            <a:avLst/>
            <a:gdLst/>
            <a:ahLst/>
            <a:cxnLst/>
            <a:rect l="l" t="t" r="r" b="b"/>
            <a:pathLst>
              <a:path w="3175" h="178435">
                <a:moveTo>
                  <a:pt x="3082" y="129037"/>
                </a:moveTo>
                <a:lnTo>
                  <a:pt x="3082" y="0"/>
                </a:lnTo>
                <a:lnTo>
                  <a:pt x="0" y="0"/>
                </a:lnTo>
                <a:lnTo>
                  <a:pt x="0" y="129037"/>
                </a:lnTo>
                <a:lnTo>
                  <a:pt x="3082" y="129037"/>
                </a:lnTo>
                <a:close/>
              </a:path>
              <a:path w="3175" h="178435">
                <a:moveTo>
                  <a:pt x="3082" y="172187"/>
                </a:moveTo>
                <a:lnTo>
                  <a:pt x="3082" y="129037"/>
                </a:lnTo>
                <a:lnTo>
                  <a:pt x="0" y="129037"/>
                </a:lnTo>
                <a:lnTo>
                  <a:pt x="0" y="172186"/>
                </a:lnTo>
                <a:lnTo>
                  <a:pt x="1541" y="178350"/>
                </a:lnTo>
                <a:lnTo>
                  <a:pt x="3082" y="1721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395579" y="2688910"/>
            <a:ext cx="24765" cy="49530"/>
          </a:xfrm>
          <a:custGeom>
            <a:avLst/>
            <a:gdLst/>
            <a:ahLst/>
            <a:cxnLst/>
            <a:rect l="l" t="t" r="r" b="b"/>
            <a:pathLst>
              <a:path w="24765" h="49530">
                <a:moveTo>
                  <a:pt x="24656" y="0"/>
                </a:moveTo>
                <a:lnTo>
                  <a:pt x="0" y="0"/>
                </a:lnTo>
                <a:lnTo>
                  <a:pt x="12328" y="49313"/>
                </a:lnTo>
                <a:lnTo>
                  <a:pt x="246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395579" y="2688910"/>
            <a:ext cx="24765" cy="49530"/>
          </a:xfrm>
          <a:custGeom>
            <a:avLst/>
            <a:gdLst/>
            <a:ahLst/>
            <a:cxnLst/>
            <a:rect l="l" t="t" r="r" b="b"/>
            <a:pathLst>
              <a:path w="24765" h="49530">
                <a:moveTo>
                  <a:pt x="0" y="0"/>
                </a:moveTo>
                <a:lnTo>
                  <a:pt x="12328" y="49313"/>
                </a:lnTo>
                <a:lnTo>
                  <a:pt x="24656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455821" y="2066737"/>
            <a:ext cx="739775" cy="247015"/>
          </a:xfrm>
          <a:custGeom>
            <a:avLst/>
            <a:gdLst/>
            <a:ahLst/>
            <a:cxnLst/>
            <a:rect l="l" t="t" r="r" b="b"/>
            <a:pathLst>
              <a:path w="739775" h="247014">
                <a:moveTo>
                  <a:pt x="0" y="0"/>
                </a:moveTo>
                <a:lnTo>
                  <a:pt x="0" y="246567"/>
                </a:lnTo>
                <a:lnTo>
                  <a:pt x="739703" y="246567"/>
                </a:lnTo>
                <a:lnTo>
                  <a:pt x="739703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824132" y="1943453"/>
            <a:ext cx="3175" cy="116839"/>
          </a:xfrm>
          <a:custGeom>
            <a:avLst/>
            <a:gdLst/>
            <a:ahLst/>
            <a:cxnLst/>
            <a:rect l="l" t="t" r="r" b="b"/>
            <a:pathLst>
              <a:path w="3175" h="116839">
                <a:moveTo>
                  <a:pt x="3082" y="67395"/>
                </a:moveTo>
                <a:lnTo>
                  <a:pt x="3082" y="0"/>
                </a:lnTo>
                <a:lnTo>
                  <a:pt x="0" y="0"/>
                </a:lnTo>
                <a:lnTo>
                  <a:pt x="0" y="67395"/>
                </a:lnTo>
                <a:lnTo>
                  <a:pt x="3082" y="67395"/>
                </a:lnTo>
                <a:close/>
              </a:path>
              <a:path w="3175" h="116839">
                <a:moveTo>
                  <a:pt x="3082" y="110545"/>
                </a:moveTo>
                <a:lnTo>
                  <a:pt x="3082" y="67395"/>
                </a:lnTo>
                <a:lnTo>
                  <a:pt x="0" y="67395"/>
                </a:lnTo>
                <a:lnTo>
                  <a:pt x="0" y="110543"/>
                </a:lnTo>
                <a:lnTo>
                  <a:pt x="1541" y="116708"/>
                </a:lnTo>
                <a:lnTo>
                  <a:pt x="3082" y="1105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13345" y="2010848"/>
            <a:ext cx="24765" cy="49530"/>
          </a:xfrm>
          <a:custGeom>
            <a:avLst/>
            <a:gdLst/>
            <a:ahLst/>
            <a:cxnLst/>
            <a:rect l="l" t="t" r="r" b="b"/>
            <a:pathLst>
              <a:path w="24764" h="49530">
                <a:moveTo>
                  <a:pt x="24656" y="0"/>
                </a:moveTo>
                <a:lnTo>
                  <a:pt x="0" y="0"/>
                </a:lnTo>
                <a:lnTo>
                  <a:pt x="12328" y="49313"/>
                </a:lnTo>
                <a:lnTo>
                  <a:pt x="246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813345" y="2010848"/>
            <a:ext cx="24765" cy="49530"/>
          </a:xfrm>
          <a:custGeom>
            <a:avLst/>
            <a:gdLst/>
            <a:ahLst/>
            <a:cxnLst/>
            <a:rect l="l" t="t" r="r" b="b"/>
            <a:pathLst>
              <a:path w="24764" h="49530">
                <a:moveTo>
                  <a:pt x="0" y="0"/>
                </a:moveTo>
                <a:lnTo>
                  <a:pt x="12328" y="49313"/>
                </a:lnTo>
                <a:lnTo>
                  <a:pt x="24656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824132" y="2313305"/>
            <a:ext cx="3175" cy="116839"/>
          </a:xfrm>
          <a:custGeom>
            <a:avLst/>
            <a:gdLst/>
            <a:ahLst/>
            <a:cxnLst/>
            <a:rect l="l" t="t" r="r" b="b"/>
            <a:pathLst>
              <a:path w="3175" h="116839">
                <a:moveTo>
                  <a:pt x="3082" y="67395"/>
                </a:moveTo>
                <a:lnTo>
                  <a:pt x="3082" y="0"/>
                </a:lnTo>
                <a:lnTo>
                  <a:pt x="0" y="0"/>
                </a:lnTo>
                <a:lnTo>
                  <a:pt x="0" y="67395"/>
                </a:lnTo>
                <a:lnTo>
                  <a:pt x="3082" y="67395"/>
                </a:lnTo>
                <a:close/>
              </a:path>
              <a:path w="3175" h="116839">
                <a:moveTo>
                  <a:pt x="3082" y="110545"/>
                </a:moveTo>
                <a:lnTo>
                  <a:pt x="3082" y="67395"/>
                </a:lnTo>
                <a:lnTo>
                  <a:pt x="0" y="67395"/>
                </a:lnTo>
                <a:lnTo>
                  <a:pt x="0" y="110543"/>
                </a:lnTo>
                <a:lnTo>
                  <a:pt x="1541" y="116708"/>
                </a:lnTo>
                <a:lnTo>
                  <a:pt x="3082" y="1105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813345" y="2380700"/>
            <a:ext cx="24765" cy="49530"/>
          </a:xfrm>
          <a:custGeom>
            <a:avLst/>
            <a:gdLst/>
            <a:ahLst/>
            <a:cxnLst/>
            <a:rect l="l" t="t" r="r" b="b"/>
            <a:pathLst>
              <a:path w="24764" h="49530">
                <a:moveTo>
                  <a:pt x="24656" y="0"/>
                </a:moveTo>
                <a:lnTo>
                  <a:pt x="0" y="0"/>
                </a:lnTo>
                <a:lnTo>
                  <a:pt x="12328" y="49313"/>
                </a:lnTo>
                <a:lnTo>
                  <a:pt x="246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813345" y="2380700"/>
            <a:ext cx="24765" cy="49530"/>
          </a:xfrm>
          <a:custGeom>
            <a:avLst/>
            <a:gdLst/>
            <a:ahLst/>
            <a:cxnLst/>
            <a:rect l="l" t="t" r="r" b="b"/>
            <a:pathLst>
              <a:path w="24764" h="49530">
                <a:moveTo>
                  <a:pt x="0" y="0"/>
                </a:moveTo>
                <a:lnTo>
                  <a:pt x="12328" y="49313"/>
                </a:lnTo>
                <a:lnTo>
                  <a:pt x="24656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824132" y="2683157"/>
            <a:ext cx="3175" cy="116839"/>
          </a:xfrm>
          <a:custGeom>
            <a:avLst/>
            <a:gdLst/>
            <a:ahLst/>
            <a:cxnLst/>
            <a:rect l="l" t="t" r="r" b="b"/>
            <a:pathLst>
              <a:path w="3175" h="116839">
                <a:moveTo>
                  <a:pt x="3082" y="67395"/>
                </a:moveTo>
                <a:lnTo>
                  <a:pt x="3082" y="0"/>
                </a:lnTo>
                <a:lnTo>
                  <a:pt x="0" y="0"/>
                </a:lnTo>
                <a:lnTo>
                  <a:pt x="0" y="67395"/>
                </a:lnTo>
                <a:lnTo>
                  <a:pt x="3082" y="67395"/>
                </a:lnTo>
                <a:close/>
              </a:path>
              <a:path w="3175" h="116839">
                <a:moveTo>
                  <a:pt x="3082" y="110545"/>
                </a:moveTo>
                <a:lnTo>
                  <a:pt x="3082" y="67395"/>
                </a:lnTo>
                <a:lnTo>
                  <a:pt x="0" y="67395"/>
                </a:lnTo>
                <a:lnTo>
                  <a:pt x="0" y="110543"/>
                </a:lnTo>
                <a:lnTo>
                  <a:pt x="1541" y="116708"/>
                </a:lnTo>
                <a:lnTo>
                  <a:pt x="3082" y="1105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813345" y="2750552"/>
            <a:ext cx="24765" cy="49530"/>
          </a:xfrm>
          <a:custGeom>
            <a:avLst/>
            <a:gdLst/>
            <a:ahLst/>
            <a:cxnLst/>
            <a:rect l="l" t="t" r="r" b="b"/>
            <a:pathLst>
              <a:path w="24764" h="49530">
                <a:moveTo>
                  <a:pt x="24656" y="0"/>
                </a:moveTo>
                <a:lnTo>
                  <a:pt x="0" y="0"/>
                </a:lnTo>
                <a:lnTo>
                  <a:pt x="12328" y="49313"/>
                </a:lnTo>
                <a:lnTo>
                  <a:pt x="246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813345" y="2750552"/>
            <a:ext cx="24765" cy="49530"/>
          </a:xfrm>
          <a:custGeom>
            <a:avLst/>
            <a:gdLst/>
            <a:ahLst/>
            <a:cxnLst/>
            <a:rect l="l" t="t" r="r" b="b"/>
            <a:pathLst>
              <a:path w="24764" h="49530">
                <a:moveTo>
                  <a:pt x="0" y="0"/>
                </a:moveTo>
                <a:lnTo>
                  <a:pt x="12328" y="49313"/>
                </a:lnTo>
                <a:lnTo>
                  <a:pt x="24656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2455821" y="1696885"/>
            <a:ext cx="739775" cy="247015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57150" rIns="0" bIns="0" rtlCol="0">
            <a:spAutoFit/>
          </a:bodyPr>
          <a:lstStyle/>
          <a:p>
            <a:pPr marL="213995">
              <a:lnSpc>
                <a:spcPct val="100000"/>
              </a:lnSpc>
              <a:spcBef>
                <a:spcPts val="450"/>
              </a:spcBef>
            </a:pPr>
            <a:r>
              <a:rPr sz="750" spc="10" dirty="0">
                <a:latin typeface="Times New Roman"/>
                <a:cs typeface="Times New Roman"/>
              </a:rPr>
              <a:t>socket()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628047" y="2125592"/>
            <a:ext cx="398145" cy="1295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" spc="10" dirty="0">
                <a:latin typeface="Times New Roman"/>
                <a:cs typeface="Times New Roman"/>
              </a:rPr>
              <a:t>connect()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455821" y="2436589"/>
            <a:ext cx="739775" cy="247015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57150" rIns="0" bIns="0" rtlCol="0">
            <a:spAutoFit/>
          </a:bodyPr>
          <a:lstStyle/>
          <a:p>
            <a:pPr marL="182880">
              <a:lnSpc>
                <a:spcPct val="100000"/>
              </a:lnSpc>
              <a:spcBef>
                <a:spcPts val="450"/>
              </a:spcBef>
            </a:pPr>
            <a:r>
              <a:rPr sz="750" spc="10" dirty="0">
                <a:latin typeface="Times New Roman"/>
                <a:cs typeface="Times New Roman"/>
              </a:rPr>
              <a:t>read/write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455821" y="2806441"/>
            <a:ext cx="739775" cy="247015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57150" rIns="0" bIns="0" rtlCol="0">
            <a:spAutoFit/>
          </a:bodyPr>
          <a:lstStyle/>
          <a:p>
            <a:pPr marL="182880">
              <a:lnSpc>
                <a:spcPct val="100000"/>
              </a:lnSpc>
              <a:spcBef>
                <a:spcPts val="450"/>
              </a:spcBef>
            </a:pPr>
            <a:r>
              <a:rPr sz="750" spc="10" dirty="0">
                <a:latin typeface="Times New Roman"/>
                <a:cs typeface="Times New Roman"/>
              </a:rPr>
              <a:t>close()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689689" y="1539993"/>
            <a:ext cx="266700" cy="1295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" spc="10" dirty="0">
                <a:latin typeface="Times New Roman"/>
                <a:cs typeface="Times New Roman"/>
              </a:rPr>
              <a:t>Client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406366" y="1203746"/>
            <a:ext cx="3175" cy="116839"/>
          </a:xfrm>
          <a:custGeom>
            <a:avLst/>
            <a:gdLst/>
            <a:ahLst/>
            <a:cxnLst/>
            <a:rect l="l" t="t" r="r" b="b"/>
            <a:pathLst>
              <a:path w="3175" h="116840">
                <a:moveTo>
                  <a:pt x="3082" y="67396"/>
                </a:moveTo>
                <a:lnTo>
                  <a:pt x="3082" y="0"/>
                </a:lnTo>
                <a:lnTo>
                  <a:pt x="0" y="0"/>
                </a:lnTo>
                <a:lnTo>
                  <a:pt x="0" y="67396"/>
                </a:lnTo>
                <a:lnTo>
                  <a:pt x="3082" y="67396"/>
                </a:lnTo>
                <a:close/>
              </a:path>
              <a:path w="3175" h="116840">
                <a:moveTo>
                  <a:pt x="3082" y="110546"/>
                </a:moveTo>
                <a:lnTo>
                  <a:pt x="3082" y="67396"/>
                </a:lnTo>
                <a:lnTo>
                  <a:pt x="0" y="67396"/>
                </a:lnTo>
                <a:lnTo>
                  <a:pt x="0" y="110545"/>
                </a:lnTo>
                <a:lnTo>
                  <a:pt x="1541" y="116710"/>
                </a:lnTo>
                <a:lnTo>
                  <a:pt x="3082" y="1105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95579" y="1271143"/>
            <a:ext cx="24765" cy="49530"/>
          </a:xfrm>
          <a:custGeom>
            <a:avLst/>
            <a:gdLst/>
            <a:ahLst/>
            <a:cxnLst/>
            <a:rect l="l" t="t" r="r" b="b"/>
            <a:pathLst>
              <a:path w="24765" h="49530">
                <a:moveTo>
                  <a:pt x="24656" y="0"/>
                </a:moveTo>
                <a:lnTo>
                  <a:pt x="0" y="0"/>
                </a:lnTo>
                <a:lnTo>
                  <a:pt x="12328" y="49313"/>
                </a:lnTo>
                <a:lnTo>
                  <a:pt x="246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395579" y="1271143"/>
            <a:ext cx="24765" cy="49530"/>
          </a:xfrm>
          <a:custGeom>
            <a:avLst/>
            <a:gdLst/>
            <a:ahLst/>
            <a:cxnLst/>
            <a:rect l="l" t="t" r="r" b="b"/>
            <a:pathLst>
              <a:path w="24765" h="49530">
                <a:moveTo>
                  <a:pt x="0" y="0"/>
                </a:moveTo>
                <a:lnTo>
                  <a:pt x="12328" y="49313"/>
                </a:lnTo>
                <a:lnTo>
                  <a:pt x="24656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406366" y="1573601"/>
            <a:ext cx="3175" cy="116839"/>
          </a:xfrm>
          <a:custGeom>
            <a:avLst/>
            <a:gdLst/>
            <a:ahLst/>
            <a:cxnLst/>
            <a:rect l="l" t="t" r="r" b="b"/>
            <a:pathLst>
              <a:path w="3175" h="116839">
                <a:moveTo>
                  <a:pt x="3082" y="67395"/>
                </a:moveTo>
                <a:lnTo>
                  <a:pt x="3082" y="0"/>
                </a:lnTo>
                <a:lnTo>
                  <a:pt x="0" y="0"/>
                </a:lnTo>
                <a:lnTo>
                  <a:pt x="0" y="67395"/>
                </a:lnTo>
                <a:lnTo>
                  <a:pt x="3082" y="67395"/>
                </a:lnTo>
                <a:close/>
              </a:path>
              <a:path w="3175" h="116839">
                <a:moveTo>
                  <a:pt x="3082" y="110545"/>
                </a:moveTo>
                <a:lnTo>
                  <a:pt x="3082" y="67395"/>
                </a:lnTo>
                <a:lnTo>
                  <a:pt x="0" y="67395"/>
                </a:lnTo>
                <a:lnTo>
                  <a:pt x="0" y="110544"/>
                </a:lnTo>
                <a:lnTo>
                  <a:pt x="1541" y="116708"/>
                </a:lnTo>
                <a:lnTo>
                  <a:pt x="3082" y="1105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395579" y="1640996"/>
            <a:ext cx="24765" cy="49530"/>
          </a:xfrm>
          <a:custGeom>
            <a:avLst/>
            <a:gdLst/>
            <a:ahLst/>
            <a:cxnLst/>
            <a:rect l="l" t="t" r="r" b="b"/>
            <a:pathLst>
              <a:path w="24765" h="49530">
                <a:moveTo>
                  <a:pt x="24656" y="0"/>
                </a:moveTo>
                <a:lnTo>
                  <a:pt x="0" y="0"/>
                </a:lnTo>
                <a:lnTo>
                  <a:pt x="12328" y="49313"/>
                </a:lnTo>
                <a:lnTo>
                  <a:pt x="246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95579" y="1640996"/>
            <a:ext cx="24765" cy="49530"/>
          </a:xfrm>
          <a:custGeom>
            <a:avLst/>
            <a:gdLst/>
            <a:ahLst/>
            <a:cxnLst/>
            <a:rect l="l" t="t" r="r" b="b"/>
            <a:pathLst>
              <a:path w="24765" h="49530">
                <a:moveTo>
                  <a:pt x="0" y="0"/>
                </a:moveTo>
                <a:lnTo>
                  <a:pt x="12328" y="49313"/>
                </a:lnTo>
                <a:lnTo>
                  <a:pt x="24656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406366" y="1943453"/>
            <a:ext cx="3175" cy="116839"/>
          </a:xfrm>
          <a:custGeom>
            <a:avLst/>
            <a:gdLst/>
            <a:ahLst/>
            <a:cxnLst/>
            <a:rect l="l" t="t" r="r" b="b"/>
            <a:pathLst>
              <a:path w="3175" h="116839">
                <a:moveTo>
                  <a:pt x="3082" y="67395"/>
                </a:moveTo>
                <a:lnTo>
                  <a:pt x="3082" y="0"/>
                </a:lnTo>
                <a:lnTo>
                  <a:pt x="0" y="0"/>
                </a:lnTo>
                <a:lnTo>
                  <a:pt x="0" y="67395"/>
                </a:lnTo>
                <a:lnTo>
                  <a:pt x="3082" y="67395"/>
                </a:lnTo>
                <a:close/>
              </a:path>
              <a:path w="3175" h="116839">
                <a:moveTo>
                  <a:pt x="3082" y="110545"/>
                </a:moveTo>
                <a:lnTo>
                  <a:pt x="3082" y="67395"/>
                </a:lnTo>
                <a:lnTo>
                  <a:pt x="0" y="67395"/>
                </a:lnTo>
                <a:lnTo>
                  <a:pt x="0" y="110544"/>
                </a:lnTo>
                <a:lnTo>
                  <a:pt x="1541" y="116708"/>
                </a:lnTo>
                <a:lnTo>
                  <a:pt x="3082" y="1105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395579" y="2010848"/>
            <a:ext cx="24765" cy="49530"/>
          </a:xfrm>
          <a:custGeom>
            <a:avLst/>
            <a:gdLst/>
            <a:ahLst/>
            <a:cxnLst/>
            <a:rect l="l" t="t" r="r" b="b"/>
            <a:pathLst>
              <a:path w="24765" h="49530">
                <a:moveTo>
                  <a:pt x="24656" y="0"/>
                </a:moveTo>
                <a:lnTo>
                  <a:pt x="0" y="0"/>
                </a:lnTo>
                <a:lnTo>
                  <a:pt x="12328" y="49313"/>
                </a:lnTo>
                <a:lnTo>
                  <a:pt x="246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395579" y="2010848"/>
            <a:ext cx="24765" cy="49530"/>
          </a:xfrm>
          <a:custGeom>
            <a:avLst/>
            <a:gdLst/>
            <a:ahLst/>
            <a:cxnLst/>
            <a:rect l="l" t="t" r="r" b="b"/>
            <a:pathLst>
              <a:path w="24765" h="49530">
                <a:moveTo>
                  <a:pt x="0" y="0"/>
                </a:moveTo>
                <a:lnTo>
                  <a:pt x="12328" y="49313"/>
                </a:lnTo>
                <a:lnTo>
                  <a:pt x="24656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038053" y="2066737"/>
            <a:ext cx="739775" cy="247015"/>
          </a:xfrm>
          <a:custGeom>
            <a:avLst/>
            <a:gdLst/>
            <a:ahLst/>
            <a:cxnLst/>
            <a:rect l="l" t="t" r="r" b="b"/>
            <a:pathLst>
              <a:path w="739775" h="247014">
                <a:moveTo>
                  <a:pt x="0" y="0"/>
                </a:moveTo>
                <a:lnTo>
                  <a:pt x="0" y="246567"/>
                </a:lnTo>
                <a:lnTo>
                  <a:pt x="739703" y="246567"/>
                </a:lnTo>
                <a:lnTo>
                  <a:pt x="739703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406366" y="2313305"/>
            <a:ext cx="3175" cy="425450"/>
          </a:xfrm>
          <a:custGeom>
            <a:avLst/>
            <a:gdLst/>
            <a:ahLst/>
            <a:cxnLst/>
            <a:rect l="l" t="t" r="r" b="b"/>
            <a:pathLst>
              <a:path w="3175" h="425450">
                <a:moveTo>
                  <a:pt x="3082" y="375605"/>
                </a:moveTo>
                <a:lnTo>
                  <a:pt x="3082" y="0"/>
                </a:lnTo>
                <a:lnTo>
                  <a:pt x="0" y="0"/>
                </a:lnTo>
                <a:lnTo>
                  <a:pt x="0" y="375605"/>
                </a:lnTo>
                <a:lnTo>
                  <a:pt x="3082" y="375605"/>
                </a:lnTo>
                <a:close/>
              </a:path>
              <a:path w="3175" h="425450">
                <a:moveTo>
                  <a:pt x="3082" y="418755"/>
                </a:moveTo>
                <a:lnTo>
                  <a:pt x="3082" y="375605"/>
                </a:lnTo>
                <a:lnTo>
                  <a:pt x="0" y="375605"/>
                </a:lnTo>
                <a:lnTo>
                  <a:pt x="0" y="418754"/>
                </a:lnTo>
                <a:lnTo>
                  <a:pt x="1541" y="424918"/>
                </a:lnTo>
                <a:lnTo>
                  <a:pt x="3082" y="4187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395579" y="2688910"/>
            <a:ext cx="24765" cy="49530"/>
          </a:xfrm>
          <a:custGeom>
            <a:avLst/>
            <a:gdLst/>
            <a:ahLst/>
            <a:cxnLst/>
            <a:rect l="l" t="t" r="r" b="b"/>
            <a:pathLst>
              <a:path w="24765" h="49530">
                <a:moveTo>
                  <a:pt x="24656" y="0"/>
                </a:moveTo>
                <a:lnTo>
                  <a:pt x="0" y="0"/>
                </a:lnTo>
                <a:lnTo>
                  <a:pt x="12328" y="49313"/>
                </a:lnTo>
                <a:lnTo>
                  <a:pt x="246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395579" y="2688910"/>
            <a:ext cx="24765" cy="49530"/>
          </a:xfrm>
          <a:custGeom>
            <a:avLst/>
            <a:gdLst/>
            <a:ahLst/>
            <a:cxnLst/>
            <a:rect l="l" t="t" r="r" b="b"/>
            <a:pathLst>
              <a:path w="24765" h="49530">
                <a:moveTo>
                  <a:pt x="0" y="0"/>
                </a:moveTo>
                <a:lnTo>
                  <a:pt x="12328" y="49313"/>
                </a:lnTo>
                <a:lnTo>
                  <a:pt x="24656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790910" y="2190021"/>
            <a:ext cx="652145" cy="0"/>
          </a:xfrm>
          <a:custGeom>
            <a:avLst/>
            <a:gdLst/>
            <a:ahLst/>
            <a:cxnLst/>
            <a:rect l="l" t="t" r="r" b="b"/>
            <a:pathLst>
              <a:path w="652144">
                <a:moveTo>
                  <a:pt x="0" y="0"/>
                </a:moveTo>
                <a:lnTo>
                  <a:pt x="65176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393357" y="2177692"/>
            <a:ext cx="49530" cy="24765"/>
          </a:xfrm>
          <a:custGeom>
            <a:avLst/>
            <a:gdLst/>
            <a:ahLst/>
            <a:cxnLst/>
            <a:rect l="l" t="t" r="r" b="b"/>
            <a:pathLst>
              <a:path w="49530" h="24764">
                <a:moveTo>
                  <a:pt x="49313" y="12328"/>
                </a:moveTo>
                <a:lnTo>
                  <a:pt x="0" y="0"/>
                </a:lnTo>
                <a:lnTo>
                  <a:pt x="0" y="24656"/>
                </a:lnTo>
                <a:lnTo>
                  <a:pt x="49313" y="123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393357" y="2177692"/>
            <a:ext cx="49530" cy="24765"/>
          </a:xfrm>
          <a:custGeom>
            <a:avLst/>
            <a:gdLst/>
            <a:ahLst/>
            <a:cxnLst/>
            <a:rect l="l" t="t" r="r" b="b"/>
            <a:pathLst>
              <a:path w="49530" h="24764">
                <a:moveTo>
                  <a:pt x="0" y="24656"/>
                </a:moveTo>
                <a:lnTo>
                  <a:pt x="49313" y="12328"/>
                </a:lnTo>
                <a:lnTo>
                  <a:pt x="0" y="0"/>
                </a:lnTo>
                <a:lnTo>
                  <a:pt x="0" y="24656"/>
                </a:lnTo>
                <a:close/>
              </a:path>
            </a:pathLst>
          </a:custGeom>
          <a:ln w="61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790910" y="2177692"/>
            <a:ext cx="49530" cy="24765"/>
          </a:xfrm>
          <a:custGeom>
            <a:avLst/>
            <a:gdLst/>
            <a:ahLst/>
            <a:cxnLst/>
            <a:rect l="l" t="t" r="r" b="b"/>
            <a:pathLst>
              <a:path w="49530" h="24764">
                <a:moveTo>
                  <a:pt x="49313" y="24656"/>
                </a:moveTo>
                <a:lnTo>
                  <a:pt x="49313" y="0"/>
                </a:lnTo>
                <a:lnTo>
                  <a:pt x="0" y="12328"/>
                </a:lnTo>
                <a:lnTo>
                  <a:pt x="49313" y="246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790910" y="2177692"/>
            <a:ext cx="49530" cy="24765"/>
          </a:xfrm>
          <a:custGeom>
            <a:avLst/>
            <a:gdLst/>
            <a:ahLst/>
            <a:cxnLst/>
            <a:rect l="l" t="t" r="r" b="b"/>
            <a:pathLst>
              <a:path w="49530" h="24764">
                <a:moveTo>
                  <a:pt x="49313" y="0"/>
                </a:moveTo>
                <a:lnTo>
                  <a:pt x="0" y="12328"/>
                </a:lnTo>
                <a:lnTo>
                  <a:pt x="49313" y="24656"/>
                </a:lnTo>
                <a:lnTo>
                  <a:pt x="49313" y="0"/>
                </a:lnTo>
                <a:close/>
              </a:path>
            </a:pathLst>
          </a:custGeom>
          <a:ln w="61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867962" y="2624391"/>
            <a:ext cx="570230" cy="210820"/>
          </a:xfrm>
          <a:custGeom>
            <a:avLst/>
            <a:gdLst/>
            <a:ahLst/>
            <a:cxnLst/>
            <a:rect l="l" t="t" r="r" b="b"/>
            <a:pathLst>
              <a:path w="570230" h="210819">
                <a:moveTo>
                  <a:pt x="570172" y="0"/>
                </a:moveTo>
                <a:lnTo>
                  <a:pt x="0" y="21040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790180" y="2834796"/>
            <a:ext cx="78105" cy="29209"/>
          </a:xfrm>
          <a:custGeom>
            <a:avLst/>
            <a:gdLst/>
            <a:ahLst/>
            <a:cxnLst/>
            <a:rect l="l" t="t" r="r" b="b"/>
            <a:pathLst>
              <a:path w="78105" h="29210">
                <a:moveTo>
                  <a:pt x="77782" y="0"/>
                </a:moveTo>
                <a:lnTo>
                  <a:pt x="0" y="2870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401987" y="2619049"/>
            <a:ext cx="50800" cy="28575"/>
          </a:xfrm>
          <a:custGeom>
            <a:avLst/>
            <a:gdLst/>
            <a:ahLst/>
            <a:cxnLst/>
            <a:rect l="l" t="t" r="r" b="b"/>
            <a:pathLst>
              <a:path w="50800" h="28575">
                <a:moveTo>
                  <a:pt x="50546" y="0"/>
                </a:moveTo>
                <a:lnTo>
                  <a:pt x="0" y="5342"/>
                </a:lnTo>
                <a:lnTo>
                  <a:pt x="8218" y="28355"/>
                </a:lnTo>
                <a:lnTo>
                  <a:pt x="505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401987" y="2619049"/>
            <a:ext cx="50800" cy="28575"/>
          </a:xfrm>
          <a:custGeom>
            <a:avLst/>
            <a:gdLst/>
            <a:ahLst/>
            <a:cxnLst/>
            <a:rect l="l" t="t" r="r" b="b"/>
            <a:pathLst>
              <a:path w="50800" h="28575">
                <a:moveTo>
                  <a:pt x="8218" y="28355"/>
                </a:moveTo>
                <a:lnTo>
                  <a:pt x="50546" y="0"/>
                </a:lnTo>
                <a:lnTo>
                  <a:pt x="0" y="5342"/>
                </a:lnTo>
                <a:lnTo>
                  <a:pt x="8218" y="28355"/>
                </a:lnTo>
                <a:close/>
              </a:path>
            </a:pathLst>
          </a:custGeom>
          <a:ln w="61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790088" y="2834796"/>
            <a:ext cx="50165" cy="29209"/>
          </a:xfrm>
          <a:custGeom>
            <a:avLst/>
            <a:gdLst/>
            <a:ahLst/>
            <a:cxnLst/>
            <a:rect l="l" t="t" r="r" b="b"/>
            <a:pathLst>
              <a:path w="50164" h="29210">
                <a:moveTo>
                  <a:pt x="50135" y="23013"/>
                </a:moveTo>
                <a:lnTo>
                  <a:pt x="41916" y="0"/>
                </a:lnTo>
                <a:lnTo>
                  <a:pt x="0" y="28766"/>
                </a:lnTo>
                <a:lnTo>
                  <a:pt x="50135" y="230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790088" y="2834796"/>
            <a:ext cx="50165" cy="29209"/>
          </a:xfrm>
          <a:custGeom>
            <a:avLst/>
            <a:gdLst/>
            <a:ahLst/>
            <a:cxnLst/>
            <a:rect l="l" t="t" r="r" b="b"/>
            <a:pathLst>
              <a:path w="50164" h="29210">
                <a:moveTo>
                  <a:pt x="41916" y="0"/>
                </a:moveTo>
                <a:lnTo>
                  <a:pt x="0" y="28766"/>
                </a:lnTo>
                <a:lnTo>
                  <a:pt x="50135" y="23013"/>
                </a:lnTo>
                <a:lnTo>
                  <a:pt x="41916" y="0"/>
                </a:lnTo>
                <a:close/>
              </a:path>
            </a:pathLst>
          </a:custGeom>
          <a:ln w="61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29843" y="2005095"/>
            <a:ext cx="678180" cy="1171575"/>
          </a:xfrm>
          <a:custGeom>
            <a:avLst/>
            <a:gdLst/>
            <a:ahLst/>
            <a:cxnLst/>
            <a:rect l="l" t="t" r="r" b="b"/>
            <a:pathLst>
              <a:path w="678180" h="1171575">
                <a:moveTo>
                  <a:pt x="678064" y="1171197"/>
                </a:moveTo>
                <a:lnTo>
                  <a:pt x="0" y="1171197"/>
                </a:lnTo>
                <a:lnTo>
                  <a:pt x="0" y="0"/>
                </a:lnTo>
                <a:lnTo>
                  <a:pt x="60984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290377" y="1992766"/>
            <a:ext cx="49530" cy="24765"/>
          </a:xfrm>
          <a:custGeom>
            <a:avLst/>
            <a:gdLst/>
            <a:ahLst/>
            <a:cxnLst/>
            <a:rect l="l" t="t" r="r" b="b"/>
            <a:pathLst>
              <a:path w="49530" h="24764">
                <a:moveTo>
                  <a:pt x="49313" y="12328"/>
                </a:moveTo>
                <a:lnTo>
                  <a:pt x="0" y="0"/>
                </a:lnTo>
                <a:lnTo>
                  <a:pt x="0" y="24656"/>
                </a:lnTo>
                <a:lnTo>
                  <a:pt x="49313" y="123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290377" y="1992766"/>
            <a:ext cx="49530" cy="24765"/>
          </a:xfrm>
          <a:custGeom>
            <a:avLst/>
            <a:gdLst/>
            <a:ahLst/>
            <a:cxnLst/>
            <a:rect l="l" t="t" r="r" b="b"/>
            <a:pathLst>
              <a:path w="49530" h="24764">
                <a:moveTo>
                  <a:pt x="0" y="24656"/>
                </a:moveTo>
                <a:lnTo>
                  <a:pt x="49313" y="12328"/>
                </a:lnTo>
                <a:lnTo>
                  <a:pt x="0" y="0"/>
                </a:lnTo>
                <a:lnTo>
                  <a:pt x="0" y="2465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1038053" y="957178"/>
            <a:ext cx="739775" cy="247015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57150" rIns="0" bIns="0" rtlCol="0">
            <a:spAutoFit/>
          </a:bodyPr>
          <a:lstStyle/>
          <a:p>
            <a:pPr marL="152400">
              <a:lnSpc>
                <a:spcPct val="100000"/>
              </a:lnSpc>
              <a:spcBef>
                <a:spcPts val="450"/>
              </a:spcBef>
            </a:pPr>
            <a:r>
              <a:rPr sz="750" spc="10" dirty="0">
                <a:latin typeface="Times New Roman"/>
                <a:cs typeface="Times New Roman"/>
              </a:rPr>
              <a:t>socket()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1038053" y="1327030"/>
            <a:ext cx="739775" cy="247015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57150" rIns="0" bIns="0" rtlCol="0">
            <a:spAutoFit/>
          </a:bodyPr>
          <a:lstStyle/>
          <a:p>
            <a:pPr marL="182880">
              <a:lnSpc>
                <a:spcPct val="100000"/>
              </a:lnSpc>
              <a:spcBef>
                <a:spcPts val="450"/>
              </a:spcBef>
            </a:pPr>
            <a:r>
              <a:rPr sz="750" spc="10" dirty="0">
                <a:latin typeface="Times New Roman"/>
                <a:cs typeface="Times New Roman"/>
              </a:rPr>
              <a:t>bind()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1038053" y="1696885"/>
            <a:ext cx="739775" cy="247015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87630" rIns="0" bIns="0" rtlCol="0">
            <a:spAutoFit/>
          </a:bodyPr>
          <a:lstStyle/>
          <a:p>
            <a:pPr marL="182880">
              <a:lnSpc>
                <a:spcPct val="100000"/>
              </a:lnSpc>
              <a:spcBef>
                <a:spcPts val="690"/>
              </a:spcBef>
            </a:pPr>
            <a:r>
              <a:rPr sz="750" spc="5" dirty="0">
                <a:latin typeface="Times New Roman"/>
                <a:cs typeface="Times New Roman"/>
              </a:rPr>
              <a:t>listen()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1210282" y="2125589"/>
            <a:ext cx="342900" cy="1295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" spc="10" dirty="0">
                <a:latin typeface="Times New Roman"/>
                <a:cs typeface="Times New Roman"/>
              </a:rPr>
              <a:t>accept()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1179461" y="2803651"/>
            <a:ext cx="425450" cy="1295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" spc="10" dirty="0">
                <a:latin typeface="Times New Roman"/>
                <a:cs typeface="Times New Roman"/>
              </a:rPr>
              <a:t>read/write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949986" y="2793912"/>
            <a:ext cx="398145" cy="200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730"/>
              </a:lnSpc>
            </a:pPr>
            <a:r>
              <a:rPr sz="750" spc="10" dirty="0">
                <a:latin typeface="Times New Roman"/>
                <a:cs typeface="Times New Roman"/>
              </a:rPr>
              <a:t>exchange  message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1148640" y="800286"/>
            <a:ext cx="283210" cy="1295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" spc="10" dirty="0">
                <a:latin typeface="Times New Roman"/>
                <a:cs typeface="Times New Roman"/>
              </a:rPr>
              <a:t>Server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347294" y="1324243"/>
            <a:ext cx="521334" cy="1295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" spc="10" dirty="0">
                <a:latin typeface="Times New Roman"/>
                <a:cs typeface="Times New Roman"/>
              </a:rPr>
              <a:t>bind</a:t>
            </a:r>
            <a:r>
              <a:rPr sz="750" spc="-80" dirty="0">
                <a:latin typeface="Times New Roman"/>
                <a:cs typeface="Times New Roman"/>
              </a:rPr>
              <a:t> </a:t>
            </a:r>
            <a:r>
              <a:rPr sz="750" spc="10" dirty="0">
                <a:latin typeface="Times New Roman"/>
                <a:cs typeface="Times New Roman"/>
              </a:rPr>
              <a:t>address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347294" y="1016033"/>
            <a:ext cx="686435" cy="1295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" spc="10" dirty="0">
                <a:latin typeface="Times New Roman"/>
                <a:cs typeface="Times New Roman"/>
              </a:rPr>
              <a:t>create</a:t>
            </a:r>
            <a:r>
              <a:rPr sz="750" spc="-75" dirty="0">
                <a:latin typeface="Times New Roman"/>
                <a:cs typeface="Times New Roman"/>
              </a:rPr>
              <a:t> </a:t>
            </a:r>
            <a:r>
              <a:rPr sz="750" spc="10" dirty="0">
                <a:latin typeface="Times New Roman"/>
                <a:cs typeface="Times New Roman"/>
              </a:rPr>
              <a:t>end−point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347294" y="1724916"/>
            <a:ext cx="570865" cy="1295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" spc="10" dirty="0">
                <a:latin typeface="Times New Roman"/>
                <a:cs typeface="Times New Roman"/>
              </a:rPr>
              <a:t>specify</a:t>
            </a:r>
            <a:r>
              <a:rPr sz="750" spc="-75" dirty="0">
                <a:latin typeface="Times New Roman"/>
                <a:cs typeface="Times New Roman"/>
              </a:rPr>
              <a:t> </a:t>
            </a:r>
            <a:r>
              <a:rPr sz="750" spc="10" dirty="0">
                <a:latin typeface="Times New Roman"/>
                <a:cs typeface="Times New Roman"/>
              </a:rPr>
              <a:t>queue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809609" y="2125589"/>
            <a:ext cx="195580" cy="1295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" spc="10" dirty="0">
                <a:latin typeface="Times New Roman"/>
                <a:cs typeface="Times New Roman"/>
              </a:rPr>
              <a:t>wait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Sockets: examples</a:t>
            </a:r>
            <a:endParaRPr spc="-5" dirty="0"/>
          </a:p>
        </p:txBody>
      </p:sp>
      <p:sp>
        <p:nvSpPr>
          <p:cNvPr id="71" name="object 71"/>
          <p:cNvSpPr txBox="1">
            <a:spLocks noGrp="1"/>
          </p:cNvSpPr>
          <p:nvPr>
            <p:ph type="ftr" sz="quarter" idx="5"/>
          </p:nvPr>
        </p:nvSpPr>
        <p:spPr>
          <a:xfrm>
            <a:off x="2399296" y="3325823"/>
            <a:ext cx="1886954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 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72" name="Slide Number Placeholder 71">
            <a:extLst>
              <a:ext uri="{FF2B5EF4-FFF2-40B4-BE49-F238E27FC236}">
                <a16:creationId xmlns:a16="http://schemas.microsoft.com/office/drawing/2014/main" id="{3524E059-3A30-4E3E-B98B-5962F395144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3</a:t>
            </a:fld>
            <a:endParaRPr lang="en-CA"/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1998" y="7627"/>
            <a:ext cx="2016760" cy="316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9950" marR="5080" indent="30480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Socket based client/server IPC 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IP addresses and </a:t>
            </a:r>
            <a:r>
              <a:rPr sz="600" b="1" dirty="0">
                <a:solidFill>
                  <a:srgbClr val="FFFFFF"/>
                </a:solidFill>
                <a:latin typeface="Arial"/>
                <a:cs typeface="Arial"/>
              </a:rPr>
              <a:t>port</a:t>
            </a:r>
            <a:r>
              <a:rPr sz="6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numbers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Examples: implementation of client/server</a:t>
            </a:r>
            <a:r>
              <a:rPr sz="600" b="1" spc="10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applications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340995"/>
          </a:xfrm>
          <a:custGeom>
            <a:avLst/>
            <a:gdLst/>
            <a:ahLst/>
            <a:cxnLst/>
            <a:rect l="l" t="t" r="r" b="b"/>
            <a:pathLst>
              <a:path w="2304415" h="340995">
                <a:moveTo>
                  <a:pt x="0" y="340753"/>
                </a:moveTo>
                <a:lnTo>
                  <a:pt x="2303995" y="340753"/>
                </a:lnTo>
                <a:lnTo>
                  <a:pt x="2303995" y="0"/>
                </a:lnTo>
                <a:lnTo>
                  <a:pt x="0" y="0"/>
                </a:lnTo>
                <a:lnTo>
                  <a:pt x="0" y="3407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99296" y="56852"/>
            <a:ext cx="515620" cy="21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7700"/>
              </a:lnSpc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Port</a:t>
            </a:r>
            <a:r>
              <a:rPr sz="6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numbers  </a:t>
            </a:r>
            <a:r>
              <a:rPr sz="600" b="1" spc="-5" dirty="0">
                <a:solidFill>
                  <a:srgbClr val="9898D8"/>
                </a:solidFill>
                <a:latin typeface="Arial"/>
                <a:cs typeface="Arial"/>
              </a:rPr>
              <a:t>IP</a:t>
            </a:r>
            <a:r>
              <a:rPr sz="600" b="1" spc="-75" dirty="0">
                <a:solidFill>
                  <a:srgbClr val="9898D8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9898D8"/>
                </a:solidFill>
                <a:latin typeface="Arial"/>
                <a:cs typeface="Arial"/>
              </a:rPr>
              <a:t>addresses</a:t>
            </a:r>
            <a:endParaRPr sz="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338226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338228"/>
            <a:ext cx="4607989" cy="2499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585609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9194" y="746810"/>
            <a:ext cx="3989704" cy="82550"/>
          </a:xfrm>
          <a:custGeom>
            <a:avLst/>
            <a:gdLst/>
            <a:ahLst/>
            <a:cxnLst/>
            <a:rect l="l" t="t" r="r" b="b"/>
            <a:pathLst>
              <a:path w="3989704" h="82550">
                <a:moveTo>
                  <a:pt x="50799" y="0"/>
                </a:moveTo>
                <a:lnTo>
                  <a:pt x="31074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799"/>
                </a:lnTo>
                <a:lnTo>
                  <a:pt x="0" y="82383"/>
                </a:lnTo>
                <a:lnTo>
                  <a:pt x="3989591" y="82383"/>
                </a:lnTo>
                <a:lnTo>
                  <a:pt x="3989591" y="50799"/>
                </a:lnTo>
                <a:lnTo>
                  <a:pt x="3974668" y="14922"/>
                </a:lnTo>
                <a:lnTo>
                  <a:pt x="3938791" y="0"/>
                </a:lnTo>
                <a:lnTo>
                  <a:pt x="50799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9993" y="3017418"/>
            <a:ext cx="101600" cy="101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35286" y="3004718"/>
            <a:ext cx="114299" cy="1142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10793" y="3055518"/>
            <a:ext cx="3837191" cy="634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98786" y="797381"/>
            <a:ext cx="50799" cy="101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98786" y="848181"/>
            <a:ext cx="50799" cy="216923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9194" y="791244"/>
            <a:ext cx="3989704" cy="2277110"/>
          </a:xfrm>
          <a:custGeom>
            <a:avLst/>
            <a:gdLst/>
            <a:ahLst/>
            <a:cxnLst/>
            <a:rect l="l" t="t" r="r" b="b"/>
            <a:pathLst>
              <a:path w="3989704" h="2277110">
                <a:moveTo>
                  <a:pt x="3989591" y="0"/>
                </a:moveTo>
                <a:lnTo>
                  <a:pt x="0" y="0"/>
                </a:lnTo>
                <a:lnTo>
                  <a:pt x="0" y="2226174"/>
                </a:lnTo>
                <a:lnTo>
                  <a:pt x="4008" y="2245898"/>
                </a:lnTo>
                <a:lnTo>
                  <a:pt x="14922" y="2262051"/>
                </a:lnTo>
                <a:lnTo>
                  <a:pt x="31075" y="2272965"/>
                </a:lnTo>
                <a:lnTo>
                  <a:pt x="50799" y="2276973"/>
                </a:lnTo>
                <a:lnTo>
                  <a:pt x="3938791" y="2276973"/>
                </a:lnTo>
                <a:lnTo>
                  <a:pt x="3958516" y="2272965"/>
                </a:lnTo>
                <a:lnTo>
                  <a:pt x="3974669" y="2262051"/>
                </a:lnTo>
                <a:lnTo>
                  <a:pt x="3985583" y="2245898"/>
                </a:lnTo>
                <a:lnTo>
                  <a:pt x="3989591" y="2226174"/>
                </a:lnTo>
                <a:lnTo>
                  <a:pt x="3989591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98786" y="835481"/>
            <a:ext cx="0" cy="2201545"/>
          </a:xfrm>
          <a:custGeom>
            <a:avLst/>
            <a:gdLst/>
            <a:ahLst/>
            <a:cxnLst/>
            <a:rect l="l" t="t" r="r" b="b"/>
            <a:pathLst>
              <a:path h="2201545">
                <a:moveTo>
                  <a:pt x="0" y="2200986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98786" y="82278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98786" y="81008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298786" y="79738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298786" y="778331"/>
            <a:ext cx="0" cy="19050"/>
          </a:xfrm>
          <a:custGeom>
            <a:avLst/>
            <a:gdLst/>
            <a:ahLst/>
            <a:cxnLst/>
            <a:rect l="l" t="t" r="r" b="b"/>
            <a:pathLst>
              <a:path h="19050">
                <a:moveTo>
                  <a:pt x="0" y="19050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45948" y="342011"/>
            <a:ext cx="3976370" cy="973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0" dirty="0">
                <a:solidFill>
                  <a:srgbClr val="FFFFFF"/>
                </a:solidFill>
                <a:latin typeface="Arial"/>
                <a:cs typeface="Arial"/>
              </a:rPr>
              <a:t>Port</a:t>
            </a:r>
            <a:r>
              <a:rPr sz="14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numbers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  <a:p>
            <a:pPr marL="213995" marR="5080">
              <a:lnSpc>
                <a:spcPct val="102600"/>
              </a:lnSpc>
            </a:pPr>
            <a:r>
              <a:rPr sz="1050" spc="-10" dirty="0">
                <a:highlight>
                  <a:srgbClr val="FFFF00"/>
                </a:highlight>
                <a:latin typeface="Arial"/>
                <a:cs typeface="Arial"/>
              </a:rPr>
              <a:t>Port Numbers</a:t>
            </a:r>
            <a:r>
              <a:rPr lang="en-US" sz="1050" spc="-10" dirty="0">
                <a:highlight>
                  <a:srgbClr val="FFFF00"/>
                </a:highlight>
                <a:latin typeface="Arial"/>
                <a:cs typeface="Arial"/>
              </a:rPr>
              <a:t>:</a:t>
            </a:r>
            <a:r>
              <a:rPr sz="1050" spc="-10" dirty="0">
                <a:highlight>
                  <a:srgbClr val="FFFF00"/>
                </a:highlight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Port numbers </a:t>
            </a:r>
            <a:r>
              <a:rPr sz="1050" spc="-5" dirty="0">
                <a:latin typeface="Arial"/>
                <a:cs typeface="Arial"/>
              </a:rPr>
              <a:t>are 16 bit </a:t>
            </a:r>
            <a:r>
              <a:rPr sz="1050" spc="-10" dirty="0">
                <a:latin typeface="Arial"/>
                <a:cs typeface="Arial"/>
              </a:rPr>
              <a:t>numbers </a:t>
            </a:r>
            <a:r>
              <a:rPr sz="1050" spc="-5" dirty="0">
                <a:latin typeface="Arial"/>
                <a:cs typeface="Arial"/>
              </a:rPr>
              <a:t>used </a:t>
            </a:r>
            <a:r>
              <a:rPr sz="1050" spc="-20" dirty="0">
                <a:latin typeface="Arial"/>
                <a:cs typeface="Arial"/>
              </a:rPr>
              <a:t>by </a:t>
            </a:r>
            <a:r>
              <a:rPr sz="1050" spc="-10" dirty="0">
                <a:latin typeface="Arial"/>
                <a:cs typeface="Arial"/>
              </a:rPr>
              <a:t>TCP  </a:t>
            </a:r>
            <a:r>
              <a:rPr sz="1050" spc="-5" dirty="0">
                <a:latin typeface="Arial"/>
                <a:cs typeface="Arial"/>
              </a:rPr>
              <a:t>and </a:t>
            </a:r>
            <a:r>
              <a:rPr sz="1050" spc="-10" dirty="0">
                <a:latin typeface="Arial"/>
                <a:cs typeface="Arial"/>
              </a:rPr>
              <a:t>UDP </a:t>
            </a:r>
            <a:r>
              <a:rPr sz="1050" spc="-5" dirty="0">
                <a:latin typeface="Arial"/>
                <a:cs typeface="Arial"/>
              </a:rPr>
              <a:t>to identify </a:t>
            </a:r>
            <a:r>
              <a:rPr sz="1050" spc="-10" dirty="0">
                <a:latin typeface="Arial"/>
                <a:cs typeface="Arial"/>
              </a:rPr>
              <a:t>different</a:t>
            </a:r>
            <a:r>
              <a:rPr sz="1050" spc="80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applications.</a:t>
            </a:r>
            <a:endParaRPr sz="1050" dirty="0">
              <a:latin typeface="Arial"/>
              <a:cs typeface="Arial"/>
            </a:endParaRPr>
          </a:p>
          <a:p>
            <a:pPr marL="213995">
              <a:lnSpc>
                <a:spcPct val="100000"/>
              </a:lnSpc>
              <a:spcBef>
                <a:spcPts val="30"/>
              </a:spcBef>
            </a:pPr>
            <a:r>
              <a:rPr sz="1050" spc="-5" dirty="0">
                <a:latin typeface="Arial"/>
                <a:cs typeface="Arial"/>
              </a:rPr>
              <a:t>Three kinds of </a:t>
            </a:r>
            <a:r>
              <a:rPr sz="1050" spc="5" dirty="0">
                <a:latin typeface="Arial"/>
                <a:cs typeface="Arial"/>
              </a:rPr>
              <a:t>port</a:t>
            </a:r>
            <a:r>
              <a:rPr sz="1050" spc="-5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numbers: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28155" y="1358531"/>
            <a:ext cx="134416" cy="13441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61556" y="1370392"/>
            <a:ext cx="67945" cy="112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28155" y="2390978"/>
            <a:ext cx="134416" cy="13441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461556" y="2402838"/>
            <a:ext cx="67945" cy="112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6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28155" y="2735113"/>
            <a:ext cx="134416" cy="13441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461556" y="2746284"/>
            <a:ext cx="67945" cy="112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6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24395" y="1328773"/>
            <a:ext cx="3620135" cy="16535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2600"/>
              </a:lnSpc>
            </a:pPr>
            <a:r>
              <a:rPr sz="1050" b="1" spc="-15" dirty="0">
                <a:latin typeface="Arial"/>
                <a:cs typeface="Arial"/>
              </a:rPr>
              <a:t>Well </a:t>
            </a:r>
            <a:r>
              <a:rPr sz="1050" b="1" spc="-10" dirty="0">
                <a:latin typeface="Arial"/>
                <a:cs typeface="Arial"/>
              </a:rPr>
              <a:t>known </a:t>
            </a:r>
            <a:r>
              <a:rPr sz="1050" b="1" spc="-5" dirty="0">
                <a:latin typeface="Arial"/>
                <a:cs typeface="Arial"/>
              </a:rPr>
              <a:t>ports</a:t>
            </a:r>
            <a:r>
              <a:rPr sz="1050" spc="-5" dirty="0">
                <a:latin typeface="Arial"/>
                <a:cs typeface="Arial"/>
              </a:rPr>
              <a:t>: are those </a:t>
            </a:r>
            <a:r>
              <a:rPr sz="1050" spc="-10" dirty="0">
                <a:latin typeface="Arial"/>
                <a:cs typeface="Arial"/>
              </a:rPr>
              <a:t>number </a:t>
            </a:r>
            <a:r>
              <a:rPr sz="1050" spc="-5" dirty="0">
                <a:latin typeface="Arial"/>
                <a:cs typeface="Arial"/>
              </a:rPr>
              <a:t>from 0 - 1023. </a:t>
            </a:r>
            <a:r>
              <a:rPr sz="1050" spc="-15" dirty="0">
                <a:latin typeface="Arial"/>
                <a:cs typeface="Arial"/>
              </a:rPr>
              <a:t>They  </a:t>
            </a:r>
            <a:r>
              <a:rPr sz="1050" spc="-5" dirty="0">
                <a:latin typeface="Arial"/>
                <a:cs typeface="Arial"/>
              </a:rPr>
              <a:t>are assigned </a:t>
            </a:r>
            <a:r>
              <a:rPr sz="1050" spc="-20" dirty="0">
                <a:latin typeface="Arial"/>
                <a:cs typeface="Arial"/>
              </a:rPr>
              <a:t>by </a:t>
            </a:r>
            <a:r>
              <a:rPr sz="1050" spc="-5" dirty="0">
                <a:latin typeface="Arial"/>
                <a:cs typeface="Arial"/>
              </a:rPr>
              <a:t>the IANA(Internet Assigned </a:t>
            </a:r>
            <a:r>
              <a:rPr sz="1050" spc="-10" dirty="0">
                <a:latin typeface="Arial"/>
                <a:cs typeface="Arial"/>
              </a:rPr>
              <a:t>Numbers  Authority), </a:t>
            </a:r>
            <a:r>
              <a:rPr sz="1050" spc="-5" dirty="0">
                <a:latin typeface="Arial"/>
                <a:cs typeface="Arial"/>
              </a:rPr>
              <a:t>only be used </a:t>
            </a:r>
            <a:r>
              <a:rPr sz="1050" spc="-20" dirty="0">
                <a:latin typeface="Arial"/>
                <a:cs typeface="Arial"/>
              </a:rPr>
              <a:t>by </a:t>
            </a:r>
            <a:r>
              <a:rPr sz="1050" spc="-5" dirty="0">
                <a:latin typeface="Arial"/>
                <a:cs typeface="Arial"/>
              </a:rPr>
              <a:t>system </a:t>
            </a:r>
            <a:r>
              <a:rPr sz="1050" spc="-10" dirty="0">
                <a:latin typeface="Arial"/>
                <a:cs typeface="Arial"/>
              </a:rPr>
              <a:t>processes. </a:t>
            </a:r>
            <a:r>
              <a:rPr sz="1050" spc="-10" dirty="0">
                <a:highlight>
                  <a:srgbClr val="FFFF00"/>
                </a:highlight>
                <a:latin typeface="Courier New"/>
                <a:cs typeface="Courier New"/>
              </a:rPr>
              <a:t>ftp</a:t>
            </a:r>
            <a:r>
              <a:rPr sz="1050" spc="-10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Arial"/>
                <a:cs typeface="Arial"/>
              </a:rPr>
              <a:t>server  uses </a:t>
            </a:r>
            <a:r>
              <a:rPr sz="1050" spc="5" dirty="0">
                <a:latin typeface="Arial"/>
                <a:cs typeface="Arial"/>
              </a:rPr>
              <a:t>port </a:t>
            </a:r>
            <a:r>
              <a:rPr sz="1050" spc="-5" dirty="0">
                <a:latin typeface="Arial"/>
                <a:cs typeface="Arial"/>
              </a:rPr>
              <a:t>21, </a:t>
            </a:r>
            <a:r>
              <a:rPr sz="1050" spc="-10" dirty="0">
                <a:highlight>
                  <a:srgbClr val="FFFF00"/>
                </a:highlight>
                <a:latin typeface="Courier New"/>
                <a:cs typeface="Courier New"/>
              </a:rPr>
              <a:t>telnet</a:t>
            </a:r>
            <a:r>
              <a:rPr sz="1050" spc="-10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Arial"/>
                <a:cs typeface="Arial"/>
              </a:rPr>
              <a:t>server uses </a:t>
            </a:r>
            <a:r>
              <a:rPr sz="1050" spc="5" dirty="0">
                <a:latin typeface="Arial"/>
                <a:cs typeface="Arial"/>
              </a:rPr>
              <a:t>port </a:t>
            </a:r>
            <a:r>
              <a:rPr sz="1050" spc="-5" dirty="0">
                <a:latin typeface="Arial"/>
                <a:cs typeface="Arial"/>
              </a:rPr>
              <a:t>23, and </a:t>
            </a:r>
            <a:r>
              <a:rPr sz="1050" spc="-10" dirty="0">
                <a:highlight>
                  <a:srgbClr val="FFFF00"/>
                </a:highlight>
                <a:latin typeface="Courier New"/>
                <a:cs typeface="Courier New"/>
              </a:rPr>
              <a:t>web</a:t>
            </a:r>
            <a:r>
              <a:rPr sz="1050" spc="-10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Arial"/>
                <a:cs typeface="Arial"/>
              </a:rPr>
              <a:t>server  uses </a:t>
            </a:r>
            <a:r>
              <a:rPr sz="1050" spc="5" dirty="0">
                <a:latin typeface="Arial"/>
                <a:cs typeface="Arial"/>
              </a:rPr>
              <a:t>port </a:t>
            </a:r>
            <a:r>
              <a:rPr sz="1050" spc="-5" dirty="0">
                <a:latin typeface="Arial"/>
                <a:cs typeface="Arial"/>
              </a:rPr>
              <a:t>80. </a:t>
            </a:r>
            <a:r>
              <a:rPr sz="1050" spc="-10" dirty="0">
                <a:latin typeface="Arial"/>
                <a:cs typeface="Arial"/>
              </a:rPr>
              <a:t>Well-known </a:t>
            </a:r>
            <a:r>
              <a:rPr sz="1050" spc="5" dirty="0">
                <a:latin typeface="Arial"/>
                <a:cs typeface="Arial"/>
              </a:rPr>
              <a:t>port </a:t>
            </a:r>
            <a:r>
              <a:rPr sz="1050" spc="-10" dirty="0">
                <a:latin typeface="Arial"/>
                <a:cs typeface="Arial"/>
              </a:rPr>
              <a:t>numbers </a:t>
            </a:r>
            <a:r>
              <a:rPr sz="1050" spc="-5" dirty="0">
                <a:latin typeface="Arial"/>
                <a:cs typeface="Arial"/>
              </a:rPr>
              <a:t>are contained in  file </a:t>
            </a:r>
            <a:r>
              <a:rPr sz="1050" spc="-10" dirty="0">
                <a:latin typeface="Courier New"/>
                <a:cs typeface="Courier New"/>
              </a:rPr>
              <a:t>/etc/services</a:t>
            </a:r>
            <a:r>
              <a:rPr sz="1050" spc="-285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Arial"/>
                <a:cs typeface="Arial"/>
              </a:rPr>
              <a:t>on Unix </a:t>
            </a:r>
            <a:r>
              <a:rPr sz="1050" spc="-10" dirty="0">
                <a:latin typeface="Arial"/>
                <a:cs typeface="Arial"/>
              </a:rPr>
              <a:t>machines.</a:t>
            </a:r>
            <a:endParaRPr sz="1050" dirty="0">
              <a:latin typeface="Arial"/>
              <a:cs typeface="Arial"/>
            </a:endParaRPr>
          </a:p>
          <a:p>
            <a:pPr marL="12700" marR="336550">
              <a:lnSpc>
                <a:spcPct val="102600"/>
              </a:lnSpc>
            </a:pPr>
            <a:r>
              <a:rPr sz="1050" b="1" spc="-5" dirty="0">
                <a:latin typeface="Arial"/>
                <a:cs typeface="Arial"/>
              </a:rPr>
              <a:t>Registered </a:t>
            </a:r>
            <a:r>
              <a:rPr sz="1050" b="1" spc="-10" dirty="0">
                <a:latin typeface="Arial"/>
                <a:cs typeface="Arial"/>
              </a:rPr>
              <a:t>Ports</a:t>
            </a:r>
            <a:r>
              <a:rPr sz="1050" spc="-10" dirty="0">
                <a:latin typeface="Arial"/>
                <a:cs typeface="Arial"/>
              </a:rPr>
              <a:t>: </a:t>
            </a:r>
            <a:r>
              <a:rPr sz="1050" spc="-5" dirty="0">
                <a:latin typeface="Arial"/>
                <a:cs typeface="Arial"/>
              </a:rPr>
              <a:t>are from 1024 to 49151. </a:t>
            </a:r>
            <a:r>
              <a:rPr sz="1050" spc="-15" dirty="0">
                <a:latin typeface="Arial"/>
                <a:cs typeface="Arial"/>
              </a:rPr>
              <a:t>They </a:t>
            </a:r>
            <a:r>
              <a:rPr sz="1050" spc="-5" dirty="0">
                <a:latin typeface="Arial"/>
                <a:cs typeface="Arial"/>
              </a:rPr>
              <a:t>are  registered </a:t>
            </a:r>
            <a:r>
              <a:rPr sz="1050" spc="-20" dirty="0">
                <a:latin typeface="Arial"/>
                <a:cs typeface="Arial"/>
              </a:rPr>
              <a:t>by </a:t>
            </a:r>
            <a:r>
              <a:rPr sz="1050" spc="-5" dirty="0">
                <a:latin typeface="Arial"/>
                <a:cs typeface="Arial"/>
              </a:rPr>
              <a:t>the</a:t>
            </a:r>
            <a:r>
              <a:rPr sz="1050" spc="-20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I.A.N.A.</a:t>
            </a:r>
            <a:endParaRPr sz="1050" dirty="0">
              <a:latin typeface="Arial"/>
              <a:cs typeface="Arial"/>
            </a:endParaRPr>
          </a:p>
          <a:p>
            <a:pPr marL="12700" marR="30480">
              <a:lnSpc>
                <a:spcPct val="102600"/>
              </a:lnSpc>
            </a:pPr>
            <a:r>
              <a:rPr sz="1050" b="1" spc="-10" dirty="0">
                <a:latin typeface="Arial"/>
                <a:cs typeface="Arial"/>
              </a:rPr>
              <a:t>Dynamic </a:t>
            </a:r>
            <a:r>
              <a:rPr sz="1050" b="1" spc="-5" dirty="0">
                <a:latin typeface="Arial"/>
                <a:cs typeface="Arial"/>
              </a:rPr>
              <a:t>and/or </a:t>
            </a:r>
            <a:r>
              <a:rPr sz="1050" b="1" spc="-10" dirty="0">
                <a:latin typeface="Arial"/>
                <a:cs typeface="Arial"/>
              </a:rPr>
              <a:t>Private Ports</a:t>
            </a:r>
            <a:r>
              <a:rPr sz="1050" spc="-10" dirty="0">
                <a:latin typeface="Arial"/>
                <a:cs typeface="Arial"/>
              </a:rPr>
              <a:t>: </a:t>
            </a:r>
            <a:r>
              <a:rPr sz="1050" spc="-5" dirty="0">
                <a:latin typeface="Arial"/>
                <a:cs typeface="Arial"/>
              </a:rPr>
              <a:t>are from 49152 to 65535.  </a:t>
            </a:r>
            <a:r>
              <a:rPr sz="1050" spc="-20" dirty="0">
                <a:latin typeface="Arial"/>
                <a:cs typeface="Arial"/>
              </a:rPr>
              <a:t>Free </a:t>
            </a:r>
            <a:r>
              <a:rPr sz="1050" spc="-5" dirty="0">
                <a:latin typeface="Arial"/>
                <a:cs typeface="Arial"/>
              </a:rPr>
              <a:t>of</a:t>
            </a:r>
            <a:r>
              <a:rPr sz="1050" spc="-45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use.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Sockets: examples</a:t>
            </a:r>
            <a:endParaRPr spc="-5" dirty="0"/>
          </a:p>
        </p:txBody>
      </p:sp>
      <p:sp>
        <p:nvSpPr>
          <p:cNvPr id="31" name="object 31"/>
          <p:cNvSpPr txBox="1">
            <a:spLocks noGrp="1"/>
          </p:cNvSpPr>
          <p:nvPr>
            <p:ph type="ftr" sz="quarter" idx="5"/>
          </p:nvPr>
        </p:nvSpPr>
        <p:spPr>
          <a:xfrm>
            <a:off x="2399296" y="3325823"/>
            <a:ext cx="1505954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 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32" name="Slide Number Placeholder 31">
            <a:extLst>
              <a:ext uri="{FF2B5EF4-FFF2-40B4-BE49-F238E27FC236}">
                <a16:creationId xmlns:a16="http://schemas.microsoft.com/office/drawing/2014/main" id="{6BD61E4D-A654-4496-B024-E7288B2C4B1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4</a:t>
            </a:fld>
            <a:endParaRPr lang="en-CA"/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1998" y="7627"/>
            <a:ext cx="2016760" cy="316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9950" marR="5080" indent="30480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Socket based client/server IPC 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IP addresses and </a:t>
            </a:r>
            <a:r>
              <a:rPr sz="600" b="1" dirty="0">
                <a:solidFill>
                  <a:srgbClr val="FFFFFF"/>
                </a:solidFill>
                <a:latin typeface="Arial"/>
                <a:cs typeface="Arial"/>
              </a:rPr>
              <a:t>port</a:t>
            </a:r>
            <a:r>
              <a:rPr sz="6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numbers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Examples: implementation of client/server</a:t>
            </a:r>
            <a:r>
              <a:rPr sz="600" b="1" spc="10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applications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340995"/>
          </a:xfrm>
          <a:custGeom>
            <a:avLst/>
            <a:gdLst/>
            <a:ahLst/>
            <a:cxnLst/>
            <a:rect l="l" t="t" r="r" b="b"/>
            <a:pathLst>
              <a:path w="2304415" h="340995">
                <a:moveTo>
                  <a:pt x="0" y="340753"/>
                </a:moveTo>
                <a:lnTo>
                  <a:pt x="2303995" y="340753"/>
                </a:lnTo>
                <a:lnTo>
                  <a:pt x="2303995" y="0"/>
                </a:lnTo>
                <a:lnTo>
                  <a:pt x="0" y="0"/>
                </a:lnTo>
                <a:lnTo>
                  <a:pt x="0" y="3407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99296" y="56852"/>
            <a:ext cx="515620" cy="21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7700"/>
              </a:lnSpc>
            </a:pPr>
            <a:r>
              <a:rPr sz="600" b="1" spc="-5" dirty="0">
                <a:solidFill>
                  <a:srgbClr val="9898D8"/>
                </a:solidFill>
                <a:latin typeface="Arial"/>
                <a:cs typeface="Arial"/>
              </a:rPr>
              <a:t>Port</a:t>
            </a:r>
            <a:r>
              <a:rPr sz="600" b="1" spc="-90" dirty="0">
                <a:solidFill>
                  <a:srgbClr val="9898D8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9898D8"/>
                </a:solidFill>
                <a:latin typeface="Arial"/>
                <a:cs typeface="Arial"/>
              </a:rPr>
              <a:t>numbers 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IP</a:t>
            </a:r>
            <a:r>
              <a:rPr sz="6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addresses</a:t>
            </a:r>
            <a:endParaRPr sz="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338226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338228"/>
            <a:ext cx="4607989" cy="2499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585609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9194" y="746810"/>
            <a:ext cx="3989704" cy="82550"/>
          </a:xfrm>
          <a:custGeom>
            <a:avLst/>
            <a:gdLst/>
            <a:ahLst/>
            <a:cxnLst/>
            <a:rect l="l" t="t" r="r" b="b"/>
            <a:pathLst>
              <a:path w="3989704" h="82550">
                <a:moveTo>
                  <a:pt x="50799" y="0"/>
                </a:moveTo>
                <a:lnTo>
                  <a:pt x="31074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799"/>
                </a:lnTo>
                <a:lnTo>
                  <a:pt x="0" y="82383"/>
                </a:lnTo>
                <a:lnTo>
                  <a:pt x="3989591" y="82383"/>
                </a:lnTo>
                <a:lnTo>
                  <a:pt x="3989591" y="50799"/>
                </a:lnTo>
                <a:lnTo>
                  <a:pt x="3974668" y="14922"/>
                </a:lnTo>
                <a:lnTo>
                  <a:pt x="3938791" y="0"/>
                </a:lnTo>
                <a:lnTo>
                  <a:pt x="50799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9993" y="1801469"/>
            <a:ext cx="101600" cy="101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35286" y="1788769"/>
            <a:ext cx="114299" cy="1142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10793" y="1839569"/>
            <a:ext cx="3837191" cy="634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98786" y="797379"/>
            <a:ext cx="50799" cy="101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98786" y="848179"/>
            <a:ext cx="50799" cy="95329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9194" y="791243"/>
            <a:ext cx="3989704" cy="1061085"/>
          </a:xfrm>
          <a:custGeom>
            <a:avLst/>
            <a:gdLst/>
            <a:ahLst/>
            <a:cxnLst/>
            <a:rect l="l" t="t" r="r" b="b"/>
            <a:pathLst>
              <a:path w="3989704" h="1061085">
                <a:moveTo>
                  <a:pt x="3989591" y="0"/>
                </a:moveTo>
                <a:lnTo>
                  <a:pt x="0" y="0"/>
                </a:lnTo>
                <a:lnTo>
                  <a:pt x="0" y="1010226"/>
                </a:lnTo>
                <a:lnTo>
                  <a:pt x="4008" y="1029951"/>
                </a:lnTo>
                <a:lnTo>
                  <a:pt x="14922" y="1046104"/>
                </a:lnTo>
                <a:lnTo>
                  <a:pt x="31075" y="1057018"/>
                </a:lnTo>
                <a:lnTo>
                  <a:pt x="50799" y="1061026"/>
                </a:lnTo>
                <a:lnTo>
                  <a:pt x="3938791" y="1061026"/>
                </a:lnTo>
                <a:lnTo>
                  <a:pt x="3958516" y="1057017"/>
                </a:lnTo>
                <a:lnTo>
                  <a:pt x="3974669" y="1046103"/>
                </a:lnTo>
                <a:lnTo>
                  <a:pt x="3985583" y="1029951"/>
                </a:lnTo>
                <a:lnTo>
                  <a:pt x="3989591" y="1010226"/>
                </a:lnTo>
                <a:lnTo>
                  <a:pt x="3989591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98786" y="835479"/>
            <a:ext cx="0" cy="985519"/>
          </a:xfrm>
          <a:custGeom>
            <a:avLst/>
            <a:gdLst/>
            <a:ahLst/>
            <a:cxnLst/>
            <a:rect l="l" t="t" r="r" b="b"/>
            <a:pathLst>
              <a:path h="985519">
                <a:moveTo>
                  <a:pt x="0" y="985039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98786" y="82278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98786" y="81008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298786" y="79738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298786" y="778330"/>
            <a:ext cx="0" cy="19050"/>
          </a:xfrm>
          <a:custGeom>
            <a:avLst/>
            <a:gdLst/>
            <a:ahLst/>
            <a:cxnLst/>
            <a:rect l="l" t="t" r="r" b="b"/>
            <a:pathLst>
              <a:path h="19050">
                <a:moveTo>
                  <a:pt x="0" y="19049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91007" y="837311"/>
            <a:ext cx="76809" cy="7680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91007" y="1525600"/>
            <a:ext cx="76809" cy="7680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45948" y="342011"/>
            <a:ext cx="4084954" cy="14878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IP</a:t>
            </a:r>
            <a:r>
              <a:rPr sz="1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addresses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50" dirty="0">
              <a:latin typeface="Times New Roman"/>
              <a:cs typeface="Times New Roman"/>
            </a:endParaRPr>
          </a:p>
          <a:p>
            <a:pPr marL="490855" marR="215900">
              <a:lnSpc>
                <a:spcPct val="102600"/>
              </a:lnSpc>
            </a:pPr>
            <a:r>
              <a:rPr sz="1050" spc="-5" dirty="0">
                <a:latin typeface="Arial"/>
                <a:cs typeface="Arial"/>
              </a:rPr>
              <a:t>Each machine on the internet has a unique Internet  Address(IP address). The address is </a:t>
            </a:r>
            <a:r>
              <a:rPr sz="1050" spc="-10" dirty="0">
                <a:latin typeface="Arial"/>
                <a:cs typeface="Arial"/>
              </a:rPr>
              <a:t>made </a:t>
            </a:r>
            <a:r>
              <a:rPr sz="1050" spc="-5" dirty="0">
                <a:latin typeface="Arial"/>
                <a:cs typeface="Arial"/>
              </a:rPr>
              <a:t>of 32 bit  </a:t>
            </a:r>
            <a:r>
              <a:rPr sz="1050" spc="-15" dirty="0">
                <a:latin typeface="Arial"/>
                <a:cs typeface="Arial"/>
              </a:rPr>
              <a:t>number, </a:t>
            </a:r>
            <a:r>
              <a:rPr sz="1050" spc="-5" dirty="0">
                <a:latin typeface="Arial"/>
                <a:cs typeface="Arial"/>
              </a:rPr>
              <a:t>and normally written as </a:t>
            </a:r>
            <a:r>
              <a:rPr sz="1050" spc="-15" dirty="0">
                <a:latin typeface="Arial"/>
                <a:cs typeface="Arial"/>
              </a:rPr>
              <a:t>four </a:t>
            </a:r>
            <a:r>
              <a:rPr sz="1050" spc="-5" dirty="0">
                <a:latin typeface="Arial"/>
                <a:cs typeface="Arial"/>
              </a:rPr>
              <a:t>decimal</a:t>
            </a:r>
            <a:r>
              <a:rPr sz="1050" spc="100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numbers.</a:t>
            </a:r>
            <a:endParaRPr sz="1050" dirty="0">
              <a:latin typeface="Arial"/>
              <a:cs typeface="Arial"/>
            </a:endParaRPr>
          </a:p>
          <a:p>
            <a:pPr marL="490855">
              <a:lnSpc>
                <a:spcPct val="100000"/>
              </a:lnSpc>
              <a:spcBef>
                <a:spcPts val="30"/>
              </a:spcBef>
            </a:pPr>
            <a:r>
              <a:rPr sz="1050" spc="-5" dirty="0">
                <a:latin typeface="Arial"/>
                <a:cs typeface="Arial"/>
              </a:rPr>
              <a:t>E.g. arc1 :</a:t>
            </a:r>
            <a:r>
              <a:rPr sz="1050" spc="95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137.207.32.27</a:t>
            </a:r>
            <a:endParaRPr sz="1050" dirty="0">
              <a:latin typeface="Arial"/>
              <a:cs typeface="Arial"/>
            </a:endParaRPr>
          </a:p>
          <a:p>
            <a:pPr marL="490855" marR="5080">
              <a:lnSpc>
                <a:spcPct val="102600"/>
              </a:lnSpc>
            </a:pPr>
            <a:r>
              <a:rPr sz="1050" spc="-5" dirty="0">
                <a:latin typeface="Arial"/>
                <a:cs typeface="Arial"/>
              </a:rPr>
              <a:t>the </a:t>
            </a:r>
            <a:r>
              <a:rPr sz="1050" spc="-10" dirty="0">
                <a:latin typeface="Arial"/>
                <a:cs typeface="Arial"/>
              </a:rPr>
              <a:t>command </a:t>
            </a:r>
            <a:r>
              <a:rPr sz="1050" spc="-10" dirty="0">
                <a:latin typeface="Courier New"/>
                <a:cs typeface="Courier New"/>
              </a:rPr>
              <a:t>/usr/sbin/nslookup </a:t>
            </a:r>
            <a:r>
              <a:rPr sz="1050" spc="-10" dirty="0">
                <a:latin typeface="Arial"/>
                <a:cs typeface="Arial"/>
              </a:rPr>
              <a:t>allows </a:t>
            </a:r>
            <a:r>
              <a:rPr sz="1050" spc="-5" dirty="0">
                <a:latin typeface="Arial"/>
                <a:cs typeface="Arial"/>
              </a:rPr>
              <a:t>to get the IP  address of a machine </a:t>
            </a:r>
            <a:r>
              <a:rPr sz="1050" spc="-15" dirty="0">
                <a:latin typeface="Arial"/>
                <a:cs typeface="Arial"/>
              </a:rPr>
              <a:t>given </a:t>
            </a:r>
            <a:r>
              <a:rPr sz="1050" spc="-5" dirty="0">
                <a:latin typeface="Arial"/>
                <a:cs typeface="Arial"/>
              </a:rPr>
              <a:t>its </a:t>
            </a:r>
            <a:r>
              <a:rPr sz="1050" spc="-10" dirty="0">
                <a:latin typeface="Arial"/>
                <a:cs typeface="Arial"/>
              </a:rPr>
              <a:t>name </a:t>
            </a:r>
            <a:r>
              <a:rPr sz="1050" spc="-5" dirty="0">
                <a:latin typeface="Arial"/>
                <a:cs typeface="Arial"/>
              </a:rPr>
              <a:t>(and vide</a:t>
            </a:r>
            <a:r>
              <a:rPr sz="1050" spc="114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versa).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Sockets: examples</a:t>
            </a:r>
            <a:endParaRPr spc="-5" dirty="0"/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xfrm>
            <a:off x="2399296" y="3325823"/>
            <a:ext cx="1505954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 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BAF94D25-4F66-4CAA-8F39-6D121D7B280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5</a:t>
            </a:fld>
            <a:endParaRPr lang="en-CA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26843906-B79B-4D33-976C-20899413954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0793" y="2135022"/>
            <a:ext cx="3672847" cy="891877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1998" y="7627"/>
            <a:ext cx="2016760" cy="316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9950" marR="5080" indent="30480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Socket based client/server IPC 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IP addresses and </a:t>
            </a:r>
            <a:r>
              <a:rPr sz="600" b="1" dirty="0">
                <a:solidFill>
                  <a:srgbClr val="FFFFFF"/>
                </a:solidFill>
                <a:latin typeface="Arial"/>
                <a:cs typeface="Arial"/>
              </a:rPr>
              <a:t>port</a:t>
            </a:r>
            <a:r>
              <a:rPr sz="6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numbers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Examples: implementation of client/server</a:t>
            </a:r>
            <a:r>
              <a:rPr sz="600" b="1" spc="10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applications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340995"/>
          </a:xfrm>
          <a:custGeom>
            <a:avLst/>
            <a:gdLst/>
            <a:ahLst/>
            <a:cxnLst/>
            <a:rect l="l" t="t" r="r" b="b"/>
            <a:pathLst>
              <a:path w="2304415" h="340995">
                <a:moveTo>
                  <a:pt x="0" y="340753"/>
                </a:moveTo>
                <a:lnTo>
                  <a:pt x="2303995" y="340753"/>
                </a:lnTo>
                <a:lnTo>
                  <a:pt x="2303995" y="0"/>
                </a:lnTo>
                <a:lnTo>
                  <a:pt x="0" y="0"/>
                </a:lnTo>
                <a:lnTo>
                  <a:pt x="0" y="3407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99296" y="56852"/>
            <a:ext cx="515620" cy="21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7700"/>
              </a:lnSpc>
            </a:pPr>
            <a:r>
              <a:rPr sz="600" b="1" spc="-5" dirty="0">
                <a:solidFill>
                  <a:srgbClr val="9898D8"/>
                </a:solidFill>
                <a:latin typeface="Arial"/>
                <a:cs typeface="Arial"/>
              </a:rPr>
              <a:t>Port</a:t>
            </a:r>
            <a:r>
              <a:rPr sz="600" b="1" spc="-90" dirty="0">
                <a:solidFill>
                  <a:srgbClr val="9898D8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9898D8"/>
                </a:solidFill>
                <a:latin typeface="Arial"/>
                <a:cs typeface="Arial"/>
              </a:rPr>
              <a:t>numbers 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IP</a:t>
            </a:r>
            <a:r>
              <a:rPr sz="6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addresses</a:t>
            </a:r>
            <a:endParaRPr sz="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338226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338228"/>
            <a:ext cx="4607989" cy="2499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585609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9194" y="746810"/>
            <a:ext cx="3989704" cy="82550"/>
          </a:xfrm>
          <a:custGeom>
            <a:avLst/>
            <a:gdLst/>
            <a:ahLst/>
            <a:cxnLst/>
            <a:rect l="l" t="t" r="r" b="b"/>
            <a:pathLst>
              <a:path w="3989704" h="82550">
                <a:moveTo>
                  <a:pt x="50799" y="0"/>
                </a:moveTo>
                <a:lnTo>
                  <a:pt x="31074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799"/>
                </a:lnTo>
                <a:lnTo>
                  <a:pt x="0" y="82383"/>
                </a:lnTo>
                <a:lnTo>
                  <a:pt x="3989591" y="82383"/>
                </a:lnTo>
                <a:lnTo>
                  <a:pt x="3989591" y="50799"/>
                </a:lnTo>
                <a:lnTo>
                  <a:pt x="3974668" y="14922"/>
                </a:lnTo>
                <a:lnTo>
                  <a:pt x="3938791" y="0"/>
                </a:lnTo>
                <a:lnTo>
                  <a:pt x="50799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9993" y="1801469"/>
            <a:ext cx="101600" cy="101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35286" y="1788769"/>
            <a:ext cx="114299" cy="1142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10793" y="1839569"/>
            <a:ext cx="3837191" cy="634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98786" y="797379"/>
            <a:ext cx="50799" cy="101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98786" y="848179"/>
            <a:ext cx="50799" cy="95329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9194" y="791243"/>
            <a:ext cx="3989704" cy="1061085"/>
          </a:xfrm>
          <a:custGeom>
            <a:avLst/>
            <a:gdLst/>
            <a:ahLst/>
            <a:cxnLst/>
            <a:rect l="l" t="t" r="r" b="b"/>
            <a:pathLst>
              <a:path w="3989704" h="1061085">
                <a:moveTo>
                  <a:pt x="3989591" y="0"/>
                </a:moveTo>
                <a:lnTo>
                  <a:pt x="0" y="0"/>
                </a:lnTo>
                <a:lnTo>
                  <a:pt x="0" y="1010226"/>
                </a:lnTo>
                <a:lnTo>
                  <a:pt x="4008" y="1029951"/>
                </a:lnTo>
                <a:lnTo>
                  <a:pt x="14922" y="1046104"/>
                </a:lnTo>
                <a:lnTo>
                  <a:pt x="31075" y="1057018"/>
                </a:lnTo>
                <a:lnTo>
                  <a:pt x="50799" y="1061026"/>
                </a:lnTo>
                <a:lnTo>
                  <a:pt x="3938791" y="1061026"/>
                </a:lnTo>
                <a:lnTo>
                  <a:pt x="3958516" y="1057017"/>
                </a:lnTo>
                <a:lnTo>
                  <a:pt x="3974669" y="1046103"/>
                </a:lnTo>
                <a:lnTo>
                  <a:pt x="3985583" y="1029951"/>
                </a:lnTo>
                <a:lnTo>
                  <a:pt x="3989591" y="1010226"/>
                </a:lnTo>
                <a:lnTo>
                  <a:pt x="3989591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98786" y="835479"/>
            <a:ext cx="0" cy="985519"/>
          </a:xfrm>
          <a:custGeom>
            <a:avLst/>
            <a:gdLst/>
            <a:ahLst/>
            <a:cxnLst/>
            <a:rect l="l" t="t" r="r" b="b"/>
            <a:pathLst>
              <a:path h="985519">
                <a:moveTo>
                  <a:pt x="0" y="985039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98786" y="82278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98786" y="81008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298786" y="79738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298786" y="778330"/>
            <a:ext cx="0" cy="19050"/>
          </a:xfrm>
          <a:custGeom>
            <a:avLst/>
            <a:gdLst/>
            <a:ahLst/>
            <a:cxnLst/>
            <a:rect l="l" t="t" r="r" b="b"/>
            <a:pathLst>
              <a:path h="19050">
                <a:moveTo>
                  <a:pt x="0" y="19049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91007" y="837311"/>
            <a:ext cx="76809" cy="7680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91007" y="1525600"/>
            <a:ext cx="76809" cy="7680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45948" y="342011"/>
            <a:ext cx="4084954" cy="4385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IP</a:t>
            </a:r>
            <a:r>
              <a:rPr sz="1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addresses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50" dirty="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Sockets: examples</a:t>
            </a:r>
            <a:endParaRPr spc="-5" dirty="0"/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xfrm>
            <a:off x="2399296" y="3325823"/>
            <a:ext cx="1505954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 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BAF94D25-4F66-4CAA-8F39-6D121D7B280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6</a:t>
            </a:fld>
            <a:endParaRPr lang="en-CA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27D64D2-75CC-488C-9E18-C3911E603C7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4815" y="652465"/>
            <a:ext cx="4066088" cy="1633156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DA4EE37A-952B-4974-95F0-515B5BB18D8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813811" y="2539640"/>
            <a:ext cx="2676923" cy="50217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6B486036-341A-4E84-9257-A0459CADDAA3}"/>
              </a:ext>
            </a:extLst>
          </p:cNvPr>
          <p:cNvSpPr txBox="1"/>
          <p:nvPr/>
        </p:nvSpPr>
        <p:spPr>
          <a:xfrm>
            <a:off x="0" y="2552546"/>
            <a:ext cx="1924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/>
              <a:t>Remember casting?</a:t>
            </a:r>
          </a:p>
          <a:p>
            <a:r>
              <a:rPr lang="en-CA" sz="800" dirty="0"/>
              <a:t>Cast </a:t>
            </a:r>
            <a:r>
              <a:rPr lang="en-CA" sz="800" dirty="0" err="1"/>
              <a:t>sockadd_in</a:t>
            </a:r>
            <a:r>
              <a:rPr lang="en-CA" sz="800" dirty="0"/>
              <a:t> type to </a:t>
            </a:r>
            <a:r>
              <a:rPr lang="en-CA" sz="800" dirty="0" err="1"/>
              <a:t>sockaddr</a:t>
            </a:r>
            <a:r>
              <a:rPr lang="en-CA" sz="800" dirty="0"/>
              <a:t> type when…..?</a:t>
            </a:r>
          </a:p>
        </p:txBody>
      </p:sp>
    </p:spTree>
    <p:extLst>
      <p:ext uri="{BB962C8B-B14F-4D97-AF65-F5344CB8AC3E}">
        <p14:creationId xmlns:p14="http://schemas.microsoft.com/office/powerpoint/2010/main" val="3707289398"/>
      </p:ext>
    </p:extLst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1998" y="7627"/>
            <a:ext cx="2016760" cy="316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9950" marR="5080" indent="30480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Socket based client/server IPC 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IP addresses and </a:t>
            </a:r>
            <a:r>
              <a:rPr sz="600" b="1" dirty="0">
                <a:solidFill>
                  <a:srgbClr val="FFFFFF"/>
                </a:solidFill>
                <a:latin typeface="Arial"/>
                <a:cs typeface="Arial"/>
              </a:rPr>
              <a:t>port</a:t>
            </a:r>
            <a:r>
              <a:rPr sz="6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numbers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Examples: implementation of client/server</a:t>
            </a:r>
            <a:r>
              <a:rPr sz="600" b="1" spc="10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applications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340995"/>
          </a:xfrm>
          <a:custGeom>
            <a:avLst/>
            <a:gdLst/>
            <a:ahLst/>
            <a:cxnLst/>
            <a:rect l="l" t="t" r="r" b="b"/>
            <a:pathLst>
              <a:path w="2304415" h="340995">
                <a:moveTo>
                  <a:pt x="0" y="340753"/>
                </a:moveTo>
                <a:lnTo>
                  <a:pt x="2303995" y="340753"/>
                </a:lnTo>
                <a:lnTo>
                  <a:pt x="2303995" y="0"/>
                </a:lnTo>
                <a:lnTo>
                  <a:pt x="0" y="0"/>
                </a:lnTo>
                <a:lnTo>
                  <a:pt x="0" y="3407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99296" y="56852"/>
            <a:ext cx="515620" cy="21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7700"/>
              </a:lnSpc>
            </a:pPr>
            <a:r>
              <a:rPr sz="600" b="1" spc="-5" dirty="0">
                <a:solidFill>
                  <a:srgbClr val="9898D8"/>
                </a:solidFill>
                <a:latin typeface="Arial"/>
                <a:cs typeface="Arial"/>
              </a:rPr>
              <a:t>Port</a:t>
            </a:r>
            <a:r>
              <a:rPr sz="600" b="1" spc="-90" dirty="0">
                <a:solidFill>
                  <a:srgbClr val="9898D8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9898D8"/>
                </a:solidFill>
                <a:latin typeface="Arial"/>
                <a:cs typeface="Arial"/>
              </a:rPr>
              <a:t>numbers 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IP</a:t>
            </a:r>
            <a:r>
              <a:rPr sz="6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addresses</a:t>
            </a:r>
            <a:endParaRPr sz="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338226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338228"/>
            <a:ext cx="4607989" cy="2499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585609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9194" y="746810"/>
            <a:ext cx="3989704" cy="82550"/>
          </a:xfrm>
          <a:custGeom>
            <a:avLst/>
            <a:gdLst/>
            <a:ahLst/>
            <a:cxnLst/>
            <a:rect l="l" t="t" r="r" b="b"/>
            <a:pathLst>
              <a:path w="3989704" h="82550">
                <a:moveTo>
                  <a:pt x="50799" y="0"/>
                </a:moveTo>
                <a:lnTo>
                  <a:pt x="31074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799"/>
                </a:lnTo>
                <a:lnTo>
                  <a:pt x="0" y="82383"/>
                </a:lnTo>
                <a:lnTo>
                  <a:pt x="3989591" y="82383"/>
                </a:lnTo>
                <a:lnTo>
                  <a:pt x="3989591" y="50799"/>
                </a:lnTo>
                <a:lnTo>
                  <a:pt x="3974668" y="14922"/>
                </a:lnTo>
                <a:lnTo>
                  <a:pt x="3938791" y="0"/>
                </a:lnTo>
                <a:lnTo>
                  <a:pt x="50799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9993" y="1801469"/>
            <a:ext cx="101600" cy="101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35286" y="1788769"/>
            <a:ext cx="114299" cy="1142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10793" y="1839569"/>
            <a:ext cx="3837191" cy="634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98786" y="797379"/>
            <a:ext cx="50799" cy="101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98786" y="848179"/>
            <a:ext cx="50799" cy="95329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9194" y="791243"/>
            <a:ext cx="3989704" cy="1061085"/>
          </a:xfrm>
          <a:custGeom>
            <a:avLst/>
            <a:gdLst/>
            <a:ahLst/>
            <a:cxnLst/>
            <a:rect l="l" t="t" r="r" b="b"/>
            <a:pathLst>
              <a:path w="3989704" h="1061085">
                <a:moveTo>
                  <a:pt x="3989591" y="0"/>
                </a:moveTo>
                <a:lnTo>
                  <a:pt x="0" y="0"/>
                </a:lnTo>
                <a:lnTo>
                  <a:pt x="0" y="1010226"/>
                </a:lnTo>
                <a:lnTo>
                  <a:pt x="4008" y="1029951"/>
                </a:lnTo>
                <a:lnTo>
                  <a:pt x="14922" y="1046104"/>
                </a:lnTo>
                <a:lnTo>
                  <a:pt x="31075" y="1057018"/>
                </a:lnTo>
                <a:lnTo>
                  <a:pt x="50799" y="1061026"/>
                </a:lnTo>
                <a:lnTo>
                  <a:pt x="3938791" y="1061026"/>
                </a:lnTo>
                <a:lnTo>
                  <a:pt x="3958516" y="1057017"/>
                </a:lnTo>
                <a:lnTo>
                  <a:pt x="3974669" y="1046103"/>
                </a:lnTo>
                <a:lnTo>
                  <a:pt x="3985583" y="1029951"/>
                </a:lnTo>
                <a:lnTo>
                  <a:pt x="3989591" y="1010226"/>
                </a:lnTo>
                <a:lnTo>
                  <a:pt x="3989591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98786" y="835479"/>
            <a:ext cx="0" cy="985519"/>
          </a:xfrm>
          <a:custGeom>
            <a:avLst/>
            <a:gdLst/>
            <a:ahLst/>
            <a:cxnLst/>
            <a:rect l="l" t="t" r="r" b="b"/>
            <a:pathLst>
              <a:path h="985519">
                <a:moveTo>
                  <a:pt x="0" y="985039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98786" y="82278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98786" y="81008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298786" y="79738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298786" y="778330"/>
            <a:ext cx="0" cy="19050"/>
          </a:xfrm>
          <a:custGeom>
            <a:avLst/>
            <a:gdLst/>
            <a:ahLst/>
            <a:cxnLst/>
            <a:rect l="l" t="t" r="r" b="b"/>
            <a:pathLst>
              <a:path h="19050">
                <a:moveTo>
                  <a:pt x="0" y="19049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91007" y="837311"/>
            <a:ext cx="76809" cy="7680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91007" y="1525600"/>
            <a:ext cx="76809" cy="7680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45947" y="342011"/>
            <a:ext cx="4233647" cy="18697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IP</a:t>
            </a:r>
            <a:r>
              <a:rPr sz="1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addresses</a:t>
            </a:r>
            <a:r>
              <a:rPr lang="en-CA" sz="1400" spc="15" dirty="0">
                <a:solidFill>
                  <a:srgbClr val="FFFFFF"/>
                </a:solidFill>
                <a:latin typeface="Arial"/>
                <a:cs typeface="Arial"/>
              </a:rPr>
              <a:t> and Port numbers</a:t>
            </a:r>
            <a:endParaRPr sz="1400" dirty="0">
              <a:latin typeface="Arial"/>
              <a:cs typeface="Arial"/>
            </a:endParaRPr>
          </a:p>
          <a:p>
            <a:endParaRPr lang="en-CA" sz="1200" dirty="0"/>
          </a:p>
          <a:p>
            <a:r>
              <a:rPr lang="en-CA" sz="1050" dirty="0"/>
              <a:t>      IP addresses and port numbers are integer values. </a:t>
            </a:r>
          </a:p>
          <a:p>
            <a:endParaRPr lang="en-CA" sz="1050" dirty="0"/>
          </a:p>
          <a:p>
            <a:r>
              <a:rPr lang="en-CA" sz="1050" dirty="0"/>
              <a:t>      One problem we encounter when passing these values across </a:t>
            </a:r>
          </a:p>
          <a:p>
            <a:r>
              <a:rPr lang="en-CA" sz="1050" dirty="0"/>
              <a:t>      a network is that different hardware architectures store the  bytes of a </a:t>
            </a:r>
          </a:p>
          <a:p>
            <a:r>
              <a:rPr lang="en-CA" sz="1050" dirty="0"/>
              <a:t>     multibyte integer in different orders.</a:t>
            </a:r>
          </a:p>
          <a:p>
            <a:endParaRPr lang="en-CA" sz="1000" dirty="0"/>
          </a:p>
          <a:p>
            <a:r>
              <a:rPr lang="en-CA" sz="1000" dirty="0"/>
              <a:t>      The byte ordering used on a particular machine is called the </a:t>
            </a:r>
            <a:r>
              <a:rPr lang="en-CA" sz="1000" b="1" dirty="0">
                <a:highlight>
                  <a:srgbClr val="FFFF00"/>
                </a:highlight>
              </a:rPr>
              <a:t>host byte order</a:t>
            </a:r>
            <a:endParaRPr lang="en-CA" sz="700" b="1" dirty="0">
              <a:highlight>
                <a:srgbClr val="FFFF00"/>
              </a:highlight>
            </a:endParaRPr>
          </a:p>
          <a:p>
            <a:endParaRPr lang="en-CA" sz="1200" dirty="0">
              <a:latin typeface="Times New Roman"/>
              <a:cs typeface="Times New Roman"/>
            </a:endParaRPr>
          </a:p>
          <a:p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Sockets: examples</a:t>
            </a:r>
            <a:endParaRPr spc="-5" dirty="0"/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xfrm>
            <a:off x="2399296" y="3325823"/>
            <a:ext cx="1505954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 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BAF94D25-4F66-4CAA-8F39-6D121D7B280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7</a:t>
            </a:fld>
            <a:endParaRPr lang="en-CA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B3151030-7257-4C5A-92BA-C4217EC5AD3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1050" y="1957874"/>
            <a:ext cx="2743200" cy="1332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601010"/>
      </p:ext>
    </p:extLst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1998" y="7627"/>
            <a:ext cx="2016760" cy="316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9950" marR="5080" indent="30480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Socket based client/server IPC 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IP addresses and </a:t>
            </a:r>
            <a:r>
              <a:rPr sz="600" b="1" dirty="0">
                <a:solidFill>
                  <a:srgbClr val="FFFFFF"/>
                </a:solidFill>
                <a:latin typeface="Arial"/>
                <a:cs typeface="Arial"/>
              </a:rPr>
              <a:t>port</a:t>
            </a:r>
            <a:r>
              <a:rPr sz="6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numbers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Examples: implementation of client/server</a:t>
            </a:r>
            <a:r>
              <a:rPr sz="600" b="1" spc="10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applications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340995"/>
          </a:xfrm>
          <a:custGeom>
            <a:avLst/>
            <a:gdLst/>
            <a:ahLst/>
            <a:cxnLst/>
            <a:rect l="l" t="t" r="r" b="b"/>
            <a:pathLst>
              <a:path w="2304415" h="340995">
                <a:moveTo>
                  <a:pt x="0" y="340753"/>
                </a:moveTo>
                <a:lnTo>
                  <a:pt x="2303995" y="340753"/>
                </a:lnTo>
                <a:lnTo>
                  <a:pt x="2303995" y="0"/>
                </a:lnTo>
                <a:lnTo>
                  <a:pt x="0" y="0"/>
                </a:lnTo>
                <a:lnTo>
                  <a:pt x="0" y="3407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99296" y="56852"/>
            <a:ext cx="515620" cy="21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7700"/>
              </a:lnSpc>
            </a:pPr>
            <a:r>
              <a:rPr sz="600" b="1" spc="-5" dirty="0">
                <a:solidFill>
                  <a:srgbClr val="9898D8"/>
                </a:solidFill>
                <a:latin typeface="Arial"/>
                <a:cs typeface="Arial"/>
              </a:rPr>
              <a:t>Port</a:t>
            </a:r>
            <a:r>
              <a:rPr sz="600" b="1" spc="-90" dirty="0">
                <a:solidFill>
                  <a:srgbClr val="9898D8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9898D8"/>
                </a:solidFill>
                <a:latin typeface="Arial"/>
                <a:cs typeface="Arial"/>
              </a:rPr>
              <a:t>numbers 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IP</a:t>
            </a:r>
            <a:r>
              <a:rPr sz="6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addresses</a:t>
            </a:r>
            <a:endParaRPr sz="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338226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338228"/>
            <a:ext cx="4607989" cy="2499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585609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9194" y="746810"/>
            <a:ext cx="3989704" cy="82550"/>
          </a:xfrm>
          <a:custGeom>
            <a:avLst/>
            <a:gdLst/>
            <a:ahLst/>
            <a:cxnLst/>
            <a:rect l="l" t="t" r="r" b="b"/>
            <a:pathLst>
              <a:path w="3989704" h="82550">
                <a:moveTo>
                  <a:pt x="50799" y="0"/>
                </a:moveTo>
                <a:lnTo>
                  <a:pt x="31074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799"/>
                </a:lnTo>
                <a:lnTo>
                  <a:pt x="0" y="82383"/>
                </a:lnTo>
                <a:lnTo>
                  <a:pt x="3989591" y="82383"/>
                </a:lnTo>
                <a:lnTo>
                  <a:pt x="3989591" y="50799"/>
                </a:lnTo>
                <a:lnTo>
                  <a:pt x="3974668" y="14922"/>
                </a:lnTo>
                <a:lnTo>
                  <a:pt x="3938791" y="0"/>
                </a:lnTo>
                <a:lnTo>
                  <a:pt x="50799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9993" y="1801469"/>
            <a:ext cx="101600" cy="101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35286" y="1788769"/>
            <a:ext cx="114299" cy="1142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10793" y="1839569"/>
            <a:ext cx="3837191" cy="634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98786" y="797379"/>
            <a:ext cx="50799" cy="101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98786" y="848179"/>
            <a:ext cx="50799" cy="95329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88277" y="841983"/>
            <a:ext cx="3989704" cy="1061085"/>
          </a:xfrm>
          <a:custGeom>
            <a:avLst/>
            <a:gdLst/>
            <a:ahLst/>
            <a:cxnLst/>
            <a:rect l="l" t="t" r="r" b="b"/>
            <a:pathLst>
              <a:path w="3989704" h="1061085">
                <a:moveTo>
                  <a:pt x="3989591" y="0"/>
                </a:moveTo>
                <a:lnTo>
                  <a:pt x="0" y="0"/>
                </a:lnTo>
                <a:lnTo>
                  <a:pt x="0" y="1010226"/>
                </a:lnTo>
                <a:lnTo>
                  <a:pt x="4008" y="1029951"/>
                </a:lnTo>
                <a:lnTo>
                  <a:pt x="14922" y="1046104"/>
                </a:lnTo>
                <a:lnTo>
                  <a:pt x="31075" y="1057018"/>
                </a:lnTo>
                <a:lnTo>
                  <a:pt x="50799" y="1061026"/>
                </a:lnTo>
                <a:lnTo>
                  <a:pt x="3938791" y="1061026"/>
                </a:lnTo>
                <a:lnTo>
                  <a:pt x="3958516" y="1057017"/>
                </a:lnTo>
                <a:lnTo>
                  <a:pt x="3974669" y="1046103"/>
                </a:lnTo>
                <a:lnTo>
                  <a:pt x="3985583" y="1029951"/>
                </a:lnTo>
                <a:lnTo>
                  <a:pt x="3989591" y="1010226"/>
                </a:lnTo>
                <a:lnTo>
                  <a:pt x="3989591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98786" y="835479"/>
            <a:ext cx="0" cy="985519"/>
          </a:xfrm>
          <a:custGeom>
            <a:avLst/>
            <a:gdLst/>
            <a:ahLst/>
            <a:cxnLst/>
            <a:rect l="l" t="t" r="r" b="b"/>
            <a:pathLst>
              <a:path h="985519">
                <a:moveTo>
                  <a:pt x="0" y="985039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98786" y="82278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98786" y="81008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298786" y="79738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298786" y="778330"/>
            <a:ext cx="0" cy="19050"/>
          </a:xfrm>
          <a:custGeom>
            <a:avLst/>
            <a:gdLst/>
            <a:ahLst/>
            <a:cxnLst/>
            <a:rect l="l" t="t" r="r" b="b"/>
            <a:pathLst>
              <a:path h="19050">
                <a:moveTo>
                  <a:pt x="0" y="19049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91007" y="837311"/>
            <a:ext cx="76809" cy="7680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91007" y="1525600"/>
            <a:ext cx="76809" cy="7680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45947" y="342011"/>
            <a:ext cx="4368903" cy="14927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IP</a:t>
            </a:r>
            <a:r>
              <a:rPr sz="1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addresses</a:t>
            </a:r>
            <a:r>
              <a:rPr lang="en-CA" sz="1400" spc="15" dirty="0">
                <a:solidFill>
                  <a:srgbClr val="FFFFFF"/>
                </a:solidFill>
                <a:latin typeface="Arial"/>
                <a:cs typeface="Arial"/>
              </a:rPr>
              <a:t> and Port numbers</a:t>
            </a:r>
            <a:endParaRPr sz="1400" dirty="0">
              <a:latin typeface="Arial"/>
              <a:cs typeface="Arial"/>
            </a:endParaRPr>
          </a:p>
          <a:p>
            <a:endParaRPr lang="en-CA" sz="1200" dirty="0"/>
          </a:p>
          <a:p>
            <a:r>
              <a:rPr lang="en-CA" sz="1200" dirty="0"/>
              <a:t>     </a:t>
            </a:r>
          </a:p>
          <a:p>
            <a:r>
              <a:rPr lang="en-CA" sz="1200" dirty="0"/>
              <a:t>     Since port numbers and IP addresses must be transmitted </a:t>
            </a:r>
          </a:p>
          <a:p>
            <a:r>
              <a:rPr lang="en-CA" sz="1200" dirty="0"/>
              <a:t>     between, and understood by, all hosts on a network, a standard </a:t>
            </a:r>
          </a:p>
          <a:p>
            <a:r>
              <a:rPr lang="en-CA" sz="1200" dirty="0"/>
              <a:t>     ordering must be used. This ordering is called </a:t>
            </a:r>
            <a:r>
              <a:rPr lang="en-CA" sz="1200" b="1" dirty="0">
                <a:highlight>
                  <a:srgbClr val="FFFF00"/>
                </a:highlight>
              </a:rPr>
              <a:t>network byte order</a:t>
            </a:r>
            <a:r>
              <a:rPr lang="en-CA" sz="1200" dirty="0"/>
              <a:t>,   </a:t>
            </a:r>
          </a:p>
          <a:p>
            <a:r>
              <a:rPr lang="en-CA" sz="1200" dirty="0"/>
              <a:t>     and happens to be big endian.</a:t>
            </a:r>
            <a:endParaRPr lang="en-CA" sz="1000" dirty="0">
              <a:latin typeface="Times New Roman"/>
              <a:cs typeface="Times New Roman"/>
            </a:endParaRPr>
          </a:p>
          <a:p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Sockets: examples</a:t>
            </a:r>
            <a:endParaRPr spc="-5" dirty="0"/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xfrm>
            <a:off x="2399296" y="3325823"/>
            <a:ext cx="1505954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 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BAF94D25-4F66-4CAA-8F39-6D121D7B280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8</a:t>
            </a:fld>
            <a:endParaRPr lang="en-CA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B3151030-7257-4C5A-92BA-C4217EC5AD3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61594" y="2781513"/>
            <a:ext cx="781358" cy="37968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9CF1005-C896-46DF-AB8A-19C10C0BEC6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35887" y="1823147"/>
            <a:ext cx="3572374" cy="962159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846A9DC2-F256-4F6D-BB83-FB17E85A96CC}"/>
              </a:ext>
            </a:extLst>
          </p:cNvPr>
          <p:cNvSpPr/>
          <p:nvPr/>
        </p:nvSpPr>
        <p:spPr>
          <a:xfrm>
            <a:off x="288277" y="2917153"/>
            <a:ext cx="32131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00" dirty="0" err="1">
                <a:solidFill>
                  <a:srgbClr val="242729"/>
                </a:solidFill>
                <a:latin typeface="Consolas" panose="020B0609020204030204" pitchFamily="49" charset="0"/>
              </a:rPr>
              <a:t>lscpu</a:t>
            </a:r>
            <a:r>
              <a:rPr lang="en-CA" sz="1000" dirty="0">
                <a:solidFill>
                  <a:srgbClr val="242729"/>
                </a:solidFill>
                <a:latin typeface="Consolas" panose="020B0609020204030204" pitchFamily="49" charset="0"/>
              </a:rPr>
              <a:t> | grep "Byte Order"</a:t>
            </a:r>
            <a:endParaRPr lang="en-CA" sz="1000" dirty="0"/>
          </a:p>
        </p:txBody>
      </p:sp>
    </p:spTree>
    <p:extLst>
      <p:ext uri="{BB962C8B-B14F-4D97-AF65-F5344CB8AC3E}">
        <p14:creationId xmlns:p14="http://schemas.microsoft.com/office/powerpoint/2010/main" val="3301345456"/>
      </p:ext>
    </p:extLst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1998" y="7627"/>
            <a:ext cx="2016760" cy="316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9950" marR="5080" indent="30480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Socket based client/server IPC 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IP addresses and </a:t>
            </a:r>
            <a:r>
              <a:rPr sz="600" b="1" dirty="0">
                <a:solidFill>
                  <a:srgbClr val="FFFFFF"/>
                </a:solidFill>
                <a:latin typeface="Arial"/>
                <a:cs typeface="Arial"/>
              </a:rPr>
              <a:t>port</a:t>
            </a:r>
            <a:r>
              <a:rPr sz="6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numbers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Examples: implementation of client/server</a:t>
            </a:r>
            <a:r>
              <a:rPr sz="600" b="1" spc="10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applications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340995"/>
          </a:xfrm>
          <a:custGeom>
            <a:avLst/>
            <a:gdLst/>
            <a:ahLst/>
            <a:cxnLst/>
            <a:rect l="l" t="t" r="r" b="b"/>
            <a:pathLst>
              <a:path w="2304415" h="340995">
                <a:moveTo>
                  <a:pt x="0" y="340753"/>
                </a:moveTo>
                <a:lnTo>
                  <a:pt x="2303995" y="340753"/>
                </a:lnTo>
                <a:lnTo>
                  <a:pt x="2303995" y="0"/>
                </a:lnTo>
                <a:lnTo>
                  <a:pt x="0" y="0"/>
                </a:lnTo>
                <a:lnTo>
                  <a:pt x="0" y="3407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99296" y="56852"/>
            <a:ext cx="515620" cy="21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7700"/>
              </a:lnSpc>
            </a:pPr>
            <a:r>
              <a:rPr sz="600" b="1" spc="-5" dirty="0">
                <a:solidFill>
                  <a:srgbClr val="9898D8"/>
                </a:solidFill>
                <a:latin typeface="Arial"/>
                <a:cs typeface="Arial"/>
              </a:rPr>
              <a:t>Port</a:t>
            </a:r>
            <a:r>
              <a:rPr sz="600" b="1" spc="-90" dirty="0">
                <a:solidFill>
                  <a:srgbClr val="9898D8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9898D8"/>
                </a:solidFill>
                <a:latin typeface="Arial"/>
                <a:cs typeface="Arial"/>
              </a:rPr>
              <a:t>numbers 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IP</a:t>
            </a:r>
            <a:r>
              <a:rPr sz="6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addresses</a:t>
            </a:r>
            <a:endParaRPr sz="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338226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338228"/>
            <a:ext cx="4607989" cy="2499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585609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9194" y="746810"/>
            <a:ext cx="3989704" cy="82550"/>
          </a:xfrm>
          <a:custGeom>
            <a:avLst/>
            <a:gdLst/>
            <a:ahLst/>
            <a:cxnLst/>
            <a:rect l="l" t="t" r="r" b="b"/>
            <a:pathLst>
              <a:path w="3989704" h="82550">
                <a:moveTo>
                  <a:pt x="50799" y="0"/>
                </a:moveTo>
                <a:lnTo>
                  <a:pt x="31074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799"/>
                </a:lnTo>
                <a:lnTo>
                  <a:pt x="0" y="82383"/>
                </a:lnTo>
                <a:lnTo>
                  <a:pt x="3989591" y="82383"/>
                </a:lnTo>
                <a:lnTo>
                  <a:pt x="3989591" y="50799"/>
                </a:lnTo>
                <a:lnTo>
                  <a:pt x="3974668" y="14922"/>
                </a:lnTo>
                <a:lnTo>
                  <a:pt x="3938791" y="0"/>
                </a:lnTo>
                <a:lnTo>
                  <a:pt x="50799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9993" y="1801469"/>
            <a:ext cx="101600" cy="101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35286" y="1788769"/>
            <a:ext cx="114299" cy="1142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10793" y="1839569"/>
            <a:ext cx="3837191" cy="634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98786" y="797379"/>
            <a:ext cx="50799" cy="101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98786" y="848179"/>
            <a:ext cx="50799" cy="95329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88277" y="841983"/>
            <a:ext cx="3989704" cy="1061085"/>
          </a:xfrm>
          <a:custGeom>
            <a:avLst/>
            <a:gdLst/>
            <a:ahLst/>
            <a:cxnLst/>
            <a:rect l="l" t="t" r="r" b="b"/>
            <a:pathLst>
              <a:path w="3989704" h="1061085">
                <a:moveTo>
                  <a:pt x="3989591" y="0"/>
                </a:moveTo>
                <a:lnTo>
                  <a:pt x="0" y="0"/>
                </a:lnTo>
                <a:lnTo>
                  <a:pt x="0" y="1010226"/>
                </a:lnTo>
                <a:lnTo>
                  <a:pt x="4008" y="1029951"/>
                </a:lnTo>
                <a:lnTo>
                  <a:pt x="14922" y="1046104"/>
                </a:lnTo>
                <a:lnTo>
                  <a:pt x="31075" y="1057018"/>
                </a:lnTo>
                <a:lnTo>
                  <a:pt x="50799" y="1061026"/>
                </a:lnTo>
                <a:lnTo>
                  <a:pt x="3938791" y="1061026"/>
                </a:lnTo>
                <a:lnTo>
                  <a:pt x="3958516" y="1057017"/>
                </a:lnTo>
                <a:lnTo>
                  <a:pt x="3974669" y="1046103"/>
                </a:lnTo>
                <a:lnTo>
                  <a:pt x="3985583" y="1029951"/>
                </a:lnTo>
                <a:lnTo>
                  <a:pt x="3989591" y="1010226"/>
                </a:lnTo>
                <a:lnTo>
                  <a:pt x="3989591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98786" y="835479"/>
            <a:ext cx="0" cy="985519"/>
          </a:xfrm>
          <a:custGeom>
            <a:avLst/>
            <a:gdLst/>
            <a:ahLst/>
            <a:cxnLst/>
            <a:rect l="l" t="t" r="r" b="b"/>
            <a:pathLst>
              <a:path h="985519">
                <a:moveTo>
                  <a:pt x="0" y="985039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98786" y="82278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98786" y="81008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298786" y="79738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298786" y="778330"/>
            <a:ext cx="0" cy="19050"/>
          </a:xfrm>
          <a:custGeom>
            <a:avLst/>
            <a:gdLst/>
            <a:ahLst/>
            <a:cxnLst/>
            <a:rect l="l" t="t" r="r" b="b"/>
            <a:pathLst>
              <a:path h="19050">
                <a:moveTo>
                  <a:pt x="0" y="19049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91007" y="837311"/>
            <a:ext cx="76809" cy="7680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91007" y="1525600"/>
            <a:ext cx="76809" cy="7680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45947" y="342011"/>
            <a:ext cx="4368903" cy="9387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IP</a:t>
            </a:r>
            <a:r>
              <a:rPr sz="1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addresses</a:t>
            </a:r>
            <a:r>
              <a:rPr lang="en-CA" sz="1400" spc="15" dirty="0">
                <a:solidFill>
                  <a:srgbClr val="FFFFFF"/>
                </a:solidFill>
                <a:latin typeface="Arial"/>
                <a:cs typeface="Arial"/>
              </a:rPr>
              <a:t> and Port numbers</a:t>
            </a:r>
            <a:endParaRPr sz="1400" dirty="0">
              <a:latin typeface="Arial"/>
              <a:cs typeface="Arial"/>
            </a:endParaRPr>
          </a:p>
          <a:p>
            <a:endParaRPr lang="en-CA" sz="1200" dirty="0"/>
          </a:p>
          <a:p>
            <a:r>
              <a:rPr lang="en-CA" sz="1200" dirty="0"/>
              <a:t>     </a:t>
            </a:r>
          </a:p>
          <a:p>
            <a:r>
              <a:rPr lang="en-CA" sz="1200" dirty="0"/>
              <a:t>.</a:t>
            </a:r>
            <a:endParaRPr lang="en-CA" sz="1000" dirty="0">
              <a:latin typeface="Times New Roman"/>
              <a:cs typeface="Times New Roman"/>
            </a:endParaRPr>
          </a:p>
          <a:p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Sockets: examples</a:t>
            </a:r>
            <a:endParaRPr spc="-5" dirty="0"/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xfrm>
            <a:off x="2399296" y="3325823"/>
            <a:ext cx="1505954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 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BAF94D25-4F66-4CAA-8F39-6D121D7B280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9</a:t>
            </a:fld>
            <a:endParaRPr lang="en-CA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EAF2508F-D636-4AED-B376-0F792E478FB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338" y="899831"/>
            <a:ext cx="4610100" cy="2169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73381"/>
      </p:ext>
    </p:extLst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15902</TotalTime>
  <Words>1359</Words>
  <Application>Microsoft Office PowerPoint</Application>
  <PresentationFormat>Custom</PresentationFormat>
  <Paragraphs>234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Consolas</vt:lpstr>
      <vt:lpstr>Courier New</vt:lpstr>
      <vt:lpstr>Times New Roman</vt:lpstr>
      <vt:lpstr>Office Theme</vt:lpstr>
      <vt:lpstr>COMP 2560 System Programming:  Sockets: examples</vt:lpstr>
      <vt:lpstr>Content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60-256 System Programming: Sockets: examples</dc:title>
  <dc:subject>Sockets: examples</dc:subject>
  <dc:creator>by Dr. B. Boufama</dc:creator>
  <cp:lastModifiedBy>Abedalrhman Alkhateeb</cp:lastModifiedBy>
  <cp:revision>28</cp:revision>
  <dcterms:created xsi:type="dcterms:W3CDTF">2019-09-06T21:32:02Z</dcterms:created>
  <dcterms:modified xsi:type="dcterms:W3CDTF">2021-03-29T15:30:40Z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2006-12-05T00:00:00Z</vt:filetime>
  </property>
  <property fmtid="{D5CDD505-2E9C-101B-9397-08002B2CF9AE}" pid="3" name="Creator">
    <vt:lpwstr>LaTeX with beamer class version 3.01</vt:lpwstr>
  </property>
  <property fmtid="{D5CDD505-2E9C-101B-9397-08002B2CF9AE}" pid="4" name="LastSaved">
    <vt:filetime>2006-12-05T00:00:00Z</vt:filetime>
  </property>
</Properties>
</file>