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341" r:id="rId3"/>
    <p:sldId id="257" r:id="rId4"/>
    <p:sldId id="282" r:id="rId5"/>
    <p:sldId id="283" r:id="rId6"/>
    <p:sldId id="284" r:id="rId7"/>
    <p:sldId id="285" r:id="rId8"/>
    <p:sldId id="260" r:id="rId9"/>
    <p:sldId id="262" r:id="rId10"/>
    <p:sldId id="275" r:id="rId11"/>
    <p:sldId id="276" r:id="rId12"/>
    <p:sldId id="287" r:id="rId13"/>
    <p:sldId id="288" r:id="rId14"/>
    <p:sldId id="286" r:id="rId15"/>
    <p:sldId id="290" r:id="rId16"/>
    <p:sldId id="291" r:id="rId17"/>
    <p:sldId id="289" r:id="rId18"/>
    <p:sldId id="277" r:id="rId19"/>
    <p:sldId id="293" r:id="rId20"/>
    <p:sldId id="292" r:id="rId21"/>
    <p:sldId id="305" r:id="rId22"/>
    <p:sldId id="295" r:id="rId23"/>
    <p:sldId id="294" r:id="rId24"/>
    <p:sldId id="296" r:id="rId25"/>
    <p:sldId id="278" r:id="rId26"/>
    <p:sldId id="297" r:id="rId27"/>
    <p:sldId id="299" r:id="rId28"/>
    <p:sldId id="300" r:id="rId29"/>
    <p:sldId id="301" r:id="rId30"/>
    <p:sldId id="302" r:id="rId31"/>
    <p:sldId id="303" r:id="rId32"/>
    <p:sldId id="304" r:id="rId33"/>
    <p:sldId id="343" r:id="rId34"/>
    <p:sldId id="280" r:id="rId35"/>
    <p:sldId id="298" r:id="rId36"/>
    <p:sldId id="306" r:id="rId37"/>
    <p:sldId id="310" r:id="rId38"/>
    <p:sldId id="311" r:id="rId39"/>
    <p:sldId id="307" r:id="rId40"/>
    <p:sldId id="308" r:id="rId41"/>
    <p:sldId id="344" r:id="rId42"/>
    <p:sldId id="281" r:id="rId43"/>
    <p:sldId id="259" r:id="rId44"/>
    <p:sldId id="263" r:id="rId45"/>
    <p:sldId id="264" r:id="rId46"/>
    <p:sldId id="265" r:id="rId47"/>
    <p:sldId id="309" r:id="rId48"/>
    <p:sldId id="312" r:id="rId49"/>
    <p:sldId id="266" r:id="rId50"/>
    <p:sldId id="315" r:id="rId51"/>
    <p:sldId id="316" r:id="rId52"/>
    <p:sldId id="317" r:id="rId53"/>
    <p:sldId id="313" r:id="rId54"/>
    <p:sldId id="318" r:id="rId55"/>
    <p:sldId id="319" r:id="rId56"/>
    <p:sldId id="267" r:id="rId57"/>
    <p:sldId id="320" r:id="rId58"/>
    <p:sldId id="321" r:id="rId59"/>
    <p:sldId id="268" r:id="rId60"/>
    <p:sldId id="322" r:id="rId61"/>
    <p:sldId id="323" r:id="rId62"/>
    <p:sldId id="324" r:id="rId63"/>
    <p:sldId id="269" r:id="rId64"/>
    <p:sldId id="325" r:id="rId65"/>
    <p:sldId id="279" r:id="rId66"/>
    <p:sldId id="314" r:id="rId67"/>
    <p:sldId id="342" r:id="rId68"/>
    <p:sldId id="326" r:id="rId69"/>
    <p:sldId id="261" r:id="rId70"/>
    <p:sldId id="271" r:id="rId71"/>
    <p:sldId id="272" r:id="rId72"/>
    <p:sldId id="273" r:id="rId73"/>
    <p:sldId id="327" r:id="rId74"/>
    <p:sldId id="331" r:id="rId75"/>
    <p:sldId id="328" r:id="rId76"/>
    <p:sldId id="333" r:id="rId77"/>
    <p:sldId id="332" r:id="rId78"/>
    <p:sldId id="274" r:id="rId79"/>
    <p:sldId id="329" r:id="rId80"/>
    <p:sldId id="336" r:id="rId81"/>
    <p:sldId id="337" r:id="rId82"/>
    <p:sldId id="334" r:id="rId83"/>
    <p:sldId id="338" r:id="rId84"/>
    <p:sldId id="339" r:id="rId85"/>
    <p:sldId id="330" r:id="rId86"/>
    <p:sldId id="340" r:id="rId87"/>
    <p:sldId id="335" r:id="rId88"/>
    <p:sldId id="270" r:id="rId89"/>
    <p:sldId id="258"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660033"/>
    <a:srgbClr val="800000"/>
    <a:srgbClr val="000099"/>
    <a:srgbClr val="003300"/>
    <a:srgbClr val="006600"/>
    <a:srgbClr val="FF99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30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AB559B-9A40-462A-8167-E1219F50E955}" type="datetimeFigureOut">
              <a:rPr lang="en-US"/>
              <a:pPr>
                <a:defRPr/>
              </a:pPr>
              <a:t>1/7/2020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3FE1A81-F8C8-466D-AF62-09FE9339059D}" type="slidenum">
              <a:rPr lang="en-CA"/>
              <a:pPr>
                <a:defRPr/>
              </a:pPr>
              <a:t>‹#›</a:t>
            </a:fld>
            <a:endParaRPr lang="en-CA"/>
          </a:p>
        </p:txBody>
      </p:sp>
    </p:spTree>
    <p:extLst>
      <p:ext uri="{BB962C8B-B14F-4D97-AF65-F5344CB8AC3E}">
        <p14:creationId xmlns:p14="http://schemas.microsoft.com/office/powerpoint/2010/main" val="419203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72A0B4-833E-4E20-854C-D4FF84AECAB1}"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415237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37C747-6DE8-40FD-AF87-F9D2A4A2C63D}" type="slidenum">
              <a:rPr lang="en-CA" smtClean="0"/>
              <a:pPr fontAlgn="base">
                <a:spcBef>
                  <a:spcPct val="0"/>
                </a:spcBef>
                <a:spcAft>
                  <a:spcPct val="0"/>
                </a:spcAft>
                <a:defRPr/>
              </a:pPr>
              <a:t>11</a:t>
            </a:fld>
            <a:endParaRPr lang="en-CA" smtClean="0"/>
          </a:p>
        </p:txBody>
      </p:sp>
    </p:spTree>
    <p:extLst>
      <p:ext uri="{BB962C8B-B14F-4D97-AF65-F5344CB8AC3E}">
        <p14:creationId xmlns:p14="http://schemas.microsoft.com/office/powerpoint/2010/main" val="360977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BB94E8-05EC-4F2A-B5F1-C8516E345180}" type="slidenum">
              <a:rPr lang="en-CA" smtClean="0"/>
              <a:pPr fontAlgn="base">
                <a:spcBef>
                  <a:spcPct val="0"/>
                </a:spcBef>
                <a:spcAft>
                  <a:spcPct val="0"/>
                </a:spcAft>
                <a:defRPr/>
              </a:pPr>
              <a:t>12</a:t>
            </a:fld>
            <a:endParaRPr lang="en-CA" smtClean="0"/>
          </a:p>
        </p:txBody>
      </p:sp>
    </p:spTree>
    <p:extLst>
      <p:ext uri="{BB962C8B-B14F-4D97-AF65-F5344CB8AC3E}">
        <p14:creationId xmlns:p14="http://schemas.microsoft.com/office/powerpoint/2010/main" val="1243539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6746E8-29F1-40A5-AC60-DB5379020B50}" type="slidenum">
              <a:rPr lang="en-CA" smtClean="0"/>
              <a:pPr fontAlgn="base">
                <a:spcBef>
                  <a:spcPct val="0"/>
                </a:spcBef>
                <a:spcAft>
                  <a:spcPct val="0"/>
                </a:spcAft>
                <a:defRPr/>
              </a:pPr>
              <a:t>13</a:t>
            </a:fld>
            <a:endParaRPr lang="en-CA" smtClean="0"/>
          </a:p>
        </p:txBody>
      </p:sp>
    </p:spTree>
    <p:extLst>
      <p:ext uri="{BB962C8B-B14F-4D97-AF65-F5344CB8AC3E}">
        <p14:creationId xmlns:p14="http://schemas.microsoft.com/office/powerpoint/2010/main" val="3665640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4098DB-6BF7-40A8-82B6-27D8FD305D98}" type="slidenum">
              <a:rPr lang="en-CA" smtClean="0"/>
              <a:pPr fontAlgn="base">
                <a:spcBef>
                  <a:spcPct val="0"/>
                </a:spcBef>
                <a:spcAft>
                  <a:spcPct val="0"/>
                </a:spcAft>
                <a:defRPr/>
              </a:pPr>
              <a:t>14</a:t>
            </a:fld>
            <a:endParaRPr lang="en-CA" smtClean="0"/>
          </a:p>
        </p:txBody>
      </p:sp>
    </p:spTree>
    <p:extLst>
      <p:ext uri="{BB962C8B-B14F-4D97-AF65-F5344CB8AC3E}">
        <p14:creationId xmlns:p14="http://schemas.microsoft.com/office/powerpoint/2010/main" val="189819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EA06EE-D746-4B3F-BB3B-1595D2109263}" type="slidenum">
              <a:rPr lang="en-CA" smtClean="0"/>
              <a:pPr fontAlgn="base">
                <a:spcBef>
                  <a:spcPct val="0"/>
                </a:spcBef>
                <a:spcAft>
                  <a:spcPct val="0"/>
                </a:spcAft>
                <a:defRPr/>
              </a:pPr>
              <a:t>15</a:t>
            </a:fld>
            <a:endParaRPr lang="en-CA" smtClean="0"/>
          </a:p>
        </p:txBody>
      </p:sp>
    </p:spTree>
    <p:extLst>
      <p:ext uri="{BB962C8B-B14F-4D97-AF65-F5344CB8AC3E}">
        <p14:creationId xmlns:p14="http://schemas.microsoft.com/office/powerpoint/2010/main" val="147450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D2D2C1-DB10-4F3D-B8E2-2BDF6A34D31C}" type="slidenum">
              <a:rPr lang="en-CA" smtClean="0"/>
              <a:pPr fontAlgn="base">
                <a:spcBef>
                  <a:spcPct val="0"/>
                </a:spcBef>
                <a:spcAft>
                  <a:spcPct val="0"/>
                </a:spcAft>
                <a:defRPr/>
              </a:pPr>
              <a:t>16</a:t>
            </a:fld>
            <a:endParaRPr lang="en-CA" smtClean="0"/>
          </a:p>
        </p:txBody>
      </p:sp>
    </p:spTree>
    <p:extLst>
      <p:ext uri="{BB962C8B-B14F-4D97-AF65-F5344CB8AC3E}">
        <p14:creationId xmlns:p14="http://schemas.microsoft.com/office/powerpoint/2010/main" val="193040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9B8A38-C647-4DD2-BBD4-D0DCBB9E2931}" type="slidenum">
              <a:rPr lang="en-CA" smtClean="0"/>
              <a:pPr fontAlgn="base">
                <a:spcBef>
                  <a:spcPct val="0"/>
                </a:spcBef>
                <a:spcAft>
                  <a:spcPct val="0"/>
                </a:spcAft>
                <a:defRPr/>
              </a:pPr>
              <a:t>17</a:t>
            </a:fld>
            <a:endParaRPr lang="en-CA" smtClean="0"/>
          </a:p>
        </p:txBody>
      </p:sp>
    </p:spTree>
    <p:extLst>
      <p:ext uri="{BB962C8B-B14F-4D97-AF65-F5344CB8AC3E}">
        <p14:creationId xmlns:p14="http://schemas.microsoft.com/office/powerpoint/2010/main" val="1605735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FD3B37-96E2-49CD-B97B-ADCA603B6A49}" type="slidenum">
              <a:rPr lang="en-CA" smtClean="0"/>
              <a:pPr fontAlgn="base">
                <a:spcBef>
                  <a:spcPct val="0"/>
                </a:spcBef>
                <a:spcAft>
                  <a:spcPct val="0"/>
                </a:spcAft>
                <a:defRPr/>
              </a:pPr>
              <a:t>18</a:t>
            </a:fld>
            <a:endParaRPr lang="en-CA" smtClean="0"/>
          </a:p>
        </p:txBody>
      </p:sp>
    </p:spTree>
    <p:extLst>
      <p:ext uri="{BB962C8B-B14F-4D97-AF65-F5344CB8AC3E}">
        <p14:creationId xmlns:p14="http://schemas.microsoft.com/office/powerpoint/2010/main" val="9552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BBCD15-0BA1-4700-8EAD-A5053C3888C2}" type="slidenum">
              <a:rPr lang="en-CA" smtClean="0"/>
              <a:pPr fontAlgn="base">
                <a:spcBef>
                  <a:spcPct val="0"/>
                </a:spcBef>
                <a:spcAft>
                  <a:spcPct val="0"/>
                </a:spcAft>
                <a:defRPr/>
              </a:pPr>
              <a:t>19</a:t>
            </a:fld>
            <a:endParaRPr lang="en-CA" smtClean="0"/>
          </a:p>
        </p:txBody>
      </p:sp>
    </p:spTree>
    <p:extLst>
      <p:ext uri="{BB962C8B-B14F-4D97-AF65-F5344CB8AC3E}">
        <p14:creationId xmlns:p14="http://schemas.microsoft.com/office/powerpoint/2010/main" val="2968240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5BAEBD-FDD9-4082-9718-1CE6C9B9CE54}" type="slidenum">
              <a:rPr lang="en-CA" smtClean="0"/>
              <a:pPr fontAlgn="base">
                <a:spcBef>
                  <a:spcPct val="0"/>
                </a:spcBef>
                <a:spcAft>
                  <a:spcPct val="0"/>
                </a:spcAft>
                <a:defRPr/>
              </a:pPr>
              <a:t>20</a:t>
            </a:fld>
            <a:endParaRPr lang="en-CA" smtClean="0"/>
          </a:p>
        </p:txBody>
      </p:sp>
    </p:spTree>
    <p:extLst>
      <p:ext uri="{BB962C8B-B14F-4D97-AF65-F5344CB8AC3E}">
        <p14:creationId xmlns:p14="http://schemas.microsoft.com/office/powerpoint/2010/main" val="1005061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9749A4-456F-4332-A899-A61309881882}" type="slidenum">
              <a:rPr lang="en-CA" smtClean="0"/>
              <a:pPr fontAlgn="base">
                <a:spcBef>
                  <a:spcPct val="0"/>
                </a:spcBef>
                <a:spcAft>
                  <a:spcPct val="0"/>
                </a:spcAft>
                <a:defRPr/>
              </a:pPr>
              <a:t>3</a:t>
            </a:fld>
            <a:endParaRPr lang="en-CA" smtClean="0"/>
          </a:p>
        </p:txBody>
      </p:sp>
    </p:spTree>
    <p:extLst>
      <p:ext uri="{BB962C8B-B14F-4D97-AF65-F5344CB8AC3E}">
        <p14:creationId xmlns:p14="http://schemas.microsoft.com/office/powerpoint/2010/main" val="3702911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3AE1F26-5806-455D-8A12-A6256960DE30}" type="slidenum">
              <a:rPr lang="en-CA" smtClean="0"/>
              <a:pPr>
                <a:defRPr/>
              </a:pPr>
              <a:t>21</a:t>
            </a:fld>
            <a:endParaRPr lang="en-CA"/>
          </a:p>
        </p:txBody>
      </p:sp>
    </p:spTree>
    <p:extLst>
      <p:ext uri="{BB962C8B-B14F-4D97-AF65-F5344CB8AC3E}">
        <p14:creationId xmlns:p14="http://schemas.microsoft.com/office/powerpoint/2010/main" val="320584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4C67A7-65AC-420C-B75A-946311C25995}" type="slidenum">
              <a:rPr lang="en-CA" smtClean="0"/>
              <a:pPr fontAlgn="base">
                <a:spcBef>
                  <a:spcPct val="0"/>
                </a:spcBef>
                <a:spcAft>
                  <a:spcPct val="0"/>
                </a:spcAft>
                <a:defRPr/>
              </a:pPr>
              <a:t>22</a:t>
            </a:fld>
            <a:endParaRPr lang="en-CA" smtClean="0"/>
          </a:p>
        </p:txBody>
      </p:sp>
    </p:spTree>
    <p:extLst>
      <p:ext uri="{BB962C8B-B14F-4D97-AF65-F5344CB8AC3E}">
        <p14:creationId xmlns:p14="http://schemas.microsoft.com/office/powerpoint/2010/main" val="1000187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5E3FFD-1C3F-4819-8707-D9CB3BE78C95}" type="slidenum">
              <a:rPr lang="en-CA" smtClean="0"/>
              <a:pPr fontAlgn="base">
                <a:spcBef>
                  <a:spcPct val="0"/>
                </a:spcBef>
                <a:spcAft>
                  <a:spcPct val="0"/>
                </a:spcAft>
                <a:defRPr/>
              </a:pPr>
              <a:t>23</a:t>
            </a:fld>
            <a:endParaRPr lang="en-CA" smtClean="0"/>
          </a:p>
        </p:txBody>
      </p:sp>
    </p:spTree>
    <p:extLst>
      <p:ext uri="{BB962C8B-B14F-4D97-AF65-F5344CB8AC3E}">
        <p14:creationId xmlns:p14="http://schemas.microsoft.com/office/powerpoint/2010/main" val="1198212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A7FEBD-6822-4A2D-B2B8-9CBFBEE7523E}" type="slidenum">
              <a:rPr lang="en-CA" smtClean="0"/>
              <a:pPr fontAlgn="base">
                <a:spcBef>
                  <a:spcPct val="0"/>
                </a:spcBef>
                <a:spcAft>
                  <a:spcPct val="0"/>
                </a:spcAft>
                <a:defRPr/>
              </a:pPr>
              <a:t>24</a:t>
            </a:fld>
            <a:endParaRPr lang="en-CA" smtClean="0"/>
          </a:p>
        </p:txBody>
      </p:sp>
    </p:spTree>
    <p:extLst>
      <p:ext uri="{BB962C8B-B14F-4D97-AF65-F5344CB8AC3E}">
        <p14:creationId xmlns:p14="http://schemas.microsoft.com/office/powerpoint/2010/main" val="1627669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A3F2F1-F8E9-4630-BA19-4D18E2317799}" type="slidenum">
              <a:rPr lang="en-CA" smtClean="0"/>
              <a:pPr fontAlgn="base">
                <a:spcBef>
                  <a:spcPct val="0"/>
                </a:spcBef>
                <a:spcAft>
                  <a:spcPct val="0"/>
                </a:spcAft>
                <a:defRPr/>
              </a:pPr>
              <a:t>25</a:t>
            </a:fld>
            <a:endParaRPr lang="en-CA" smtClean="0"/>
          </a:p>
        </p:txBody>
      </p:sp>
    </p:spTree>
    <p:extLst>
      <p:ext uri="{BB962C8B-B14F-4D97-AF65-F5344CB8AC3E}">
        <p14:creationId xmlns:p14="http://schemas.microsoft.com/office/powerpoint/2010/main" val="3622557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850CC3-5512-4B89-BF93-7CCAD1E1B5EA}" type="slidenum">
              <a:rPr lang="en-CA" smtClean="0"/>
              <a:pPr fontAlgn="base">
                <a:spcBef>
                  <a:spcPct val="0"/>
                </a:spcBef>
                <a:spcAft>
                  <a:spcPct val="0"/>
                </a:spcAft>
                <a:defRPr/>
              </a:pPr>
              <a:t>26</a:t>
            </a:fld>
            <a:endParaRPr lang="en-CA" smtClean="0"/>
          </a:p>
        </p:txBody>
      </p:sp>
    </p:spTree>
    <p:extLst>
      <p:ext uri="{BB962C8B-B14F-4D97-AF65-F5344CB8AC3E}">
        <p14:creationId xmlns:p14="http://schemas.microsoft.com/office/powerpoint/2010/main" val="2377119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6625C0-FF33-4C26-B004-75E5881B2726}" type="slidenum">
              <a:rPr lang="en-CA" smtClean="0"/>
              <a:pPr fontAlgn="base">
                <a:spcBef>
                  <a:spcPct val="0"/>
                </a:spcBef>
                <a:spcAft>
                  <a:spcPct val="0"/>
                </a:spcAft>
                <a:defRPr/>
              </a:pPr>
              <a:t>27</a:t>
            </a:fld>
            <a:endParaRPr lang="en-CA" smtClean="0"/>
          </a:p>
        </p:txBody>
      </p:sp>
    </p:spTree>
    <p:extLst>
      <p:ext uri="{BB962C8B-B14F-4D97-AF65-F5344CB8AC3E}">
        <p14:creationId xmlns:p14="http://schemas.microsoft.com/office/powerpoint/2010/main" val="440739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3442DF-046C-4BCA-B036-A4AF8D6CC845}" type="slidenum">
              <a:rPr lang="en-CA" smtClean="0"/>
              <a:pPr fontAlgn="base">
                <a:spcBef>
                  <a:spcPct val="0"/>
                </a:spcBef>
                <a:spcAft>
                  <a:spcPct val="0"/>
                </a:spcAft>
                <a:defRPr/>
              </a:pPr>
              <a:t>28</a:t>
            </a:fld>
            <a:endParaRPr lang="en-CA" smtClean="0"/>
          </a:p>
        </p:txBody>
      </p:sp>
    </p:spTree>
    <p:extLst>
      <p:ext uri="{BB962C8B-B14F-4D97-AF65-F5344CB8AC3E}">
        <p14:creationId xmlns:p14="http://schemas.microsoft.com/office/powerpoint/2010/main" val="2066044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2BA401-224C-46E7-8529-DE05FCA57166}" type="slidenum">
              <a:rPr lang="en-CA" smtClean="0"/>
              <a:pPr fontAlgn="base">
                <a:spcBef>
                  <a:spcPct val="0"/>
                </a:spcBef>
                <a:spcAft>
                  <a:spcPct val="0"/>
                </a:spcAft>
                <a:defRPr/>
              </a:pPr>
              <a:t>29</a:t>
            </a:fld>
            <a:endParaRPr lang="en-CA" smtClean="0"/>
          </a:p>
        </p:txBody>
      </p:sp>
    </p:spTree>
    <p:extLst>
      <p:ext uri="{BB962C8B-B14F-4D97-AF65-F5344CB8AC3E}">
        <p14:creationId xmlns:p14="http://schemas.microsoft.com/office/powerpoint/2010/main" val="3607770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0ABDDC-8986-4E34-A709-C36AE33FC666}" type="slidenum">
              <a:rPr lang="en-CA" smtClean="0"/>
              <a:pPr fontAlgn="base">
                <a:spcBef>
                  <a:spcPct val="0"/>
                </a:spcBef>
                <a:spcAft>
                  <a:spcPct val="0"/>
                </a:spcAft>
                <a:defRPr/>
              </a:pPr>
              <a:t>30</a:t>
            </a:fld>
            <a:endParaRPr lang="en-CA" smtClean="0"/>
          </a:p>
        </p:txBody>
      </p:sp>
    </p:spTree>
    <p:extLst>
      <p:ext uri="{BB962C8B-B14F-4D97-AF65-F5344CB8AC3E}">
        <p14:creationId xmlns:p14="http://schemas.microsoft.com/office/powerpoint/2010/main" val="13299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D7AFCE-C52C-4654-9C61-21C4BBC01486}" type="slidenum">
              <a:rPr lang="en-CA" smtClean="0"/>
              <a:pPr fontAlgn="base">
                <a:spcBef>
                  <a:spcPct val="0"/>
                </a:spcBef>
                <a:spcAft>
                  <a:spcPct val="0"/>
                </a:spcAft>
                <a:defRPr/>
              </a:pPr>
              <a:t>4</a:t>
            </a:fld>
            <a:endParaRPr lang="en-CA" smtClean="0"/>
          </a:p>
        </p:txBody>
      </p:sp>
    </p:spTree>
    <p:extLst>
      <p:ext uri="{BB962C8B-B14F-4D97-AF65-F5344CB8AC3E}">
        <p14:creationId xmlns:p14="http://schemas.microsoft.com/office/powerpoint/2010/main" val="3023868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2E54B2-B513-4418-8303-F01D41A522BB}" type="slidenum">
              <a:rPr lang="en-CA" smtClean="0"/>
              <a:pPr fontAlgn="base">
                <a:spcBef>
                  <a:spcPct val="0"/>
                </a:spcBef>
                <a:spcAft>
                  <a:spcPct val="0"/>
                </a:spcAft>
                <a:defRPr/>
              </a:pPr>
              <a:t>31</a:t>
            </a:fld>
            <a:endParaRPr lang="en-CA" smtClean="0"/>
          </a:p>
        </p:txBody>
      </p:sp>
    </p:spTree>
    <p:extLst>
      <p:ext uri="{BB962C8B-B14F-4D97-AF65-F5344CB8AC3E}">
        <p14:creationId xmlns:p14="http://schemas.microsoft.com/office/powerpoint/2010/main" val="1764477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9693D2-F32D-428E-B43B-6E2848964E4F}" type="slidenum">
              <a:rPr lang="en-CA" smtClean="0"/>
              <a:pPr fontAlgn="base">
                <a:spcBef>
                  <a:spcPct val="0"/>
                </a:spcBef>
                <a:spcAft>
                  <a:spcPct val="0"/>
                </a:spcAft>
                <a:defRPr/>
              </a:pPr>
              <a:t>32</a:t>
            </a:fld>
            <a:endParaRPr lang="en-CA" smtClean="0"/>
          </a:p>
        </p:txBody>
      </p:sp>
    </p:spTree>
    <p:extLst>
      <p:ext uri="{BB962C8B-B14F-4D97-AF65-F5344CB8AC3E}">
        <p14:creationId xmlns:p14="http://schemas.microsoft.com/office/powerpoint/2010/main" val="2217713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9693D2-F32D-428E-B43B-6E2848964E4F}" type="slidenum">
              <a:rPr lang="en-CA" smtClean="0"/>
              <a:pPr fontAlgn="base">
                <a:spcBef>
                  <a:spcPct val="0"/>
                </a:spcBef>
                <a:spcAft>
                  <a:spcPct val="0"/>
                </a:spcAft>
                <a:defRPr/>
              </a:pPr>
              <a:t>33</a:t>
            </a:fld>
            <a:endParaRPr lang="en-CA" smtClean="0"/>
          </a:p>
        </p:txBody>
      </p:sp>
    </p:spTree>
    <p:extLst>
      <p:ext uri="{BB962C8B-B14F-4D97-AF65-F5344CB8AC3E}">
        <p14:creationId xmlns:p14="http://schemas.microsoft.com/office/powerpoint/2010/main" val="2769110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86E7E3-63C4-4D8F-AF3A-2D276CE9B5C0}" type="slidenum">
              <a:rPr lang="en-CA" smtClean="0"/>
              <a:pPr fontAlgn="base">
                <a:spcBef>
                  <a:spcPct val="0"/>
                </a:spcBef>
                <a:spcAft>
                  <a:spcPct val="0"/>
                </a:spcAft>
                <a:defRPr/>
              </a:pPr>
              <a:t>34</a:t>
            </a:fld>
            <a:endParaRPr lang="en-CA" smtClean="0"/>
          </a:p>
        </p:txBody>
      </p:sp>
    </p:spTree>
    <p:extLst>
      <p:ext uri="{BB962C8B-B14F-4D97-AF65-F5344CB8AC3E}">
        <p14:creationId xmlns:p14="http://schemas.microsoft.com/office/powerpoint/2010/main" val="3000441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BDD5B7-A54E-404B-83E1-9A3D28F87479}" type="slidenum">
              <a:rPr lang="en-CA" smtClean="0"/>
              <a:pPr fontAlgn="base">
                <a:spcBef>
                  <a:spcPct val="0"/>
                </a:spcBef>
                <a:spcAft>
                  <a:spcPct val="0"/>
                </a:spcAft>
                <a:defRPr/>
              </a:pPr>
              <a:t>35</a:t>
            </a:fld>
            <a:endParaRPr lang="en-CA" smtClean="0"/>
          </a:p>
        </p:txBody>
      </p:sp>
    </p:spTree>
    <p:extLst>
      <p:ext uri="{BB962C8B-B14F-4D97-AF65-F5344CB8AC3E}">
        <p14:creationId xmlns:p14="http://schemas.microsoft.com/office/powerpoint/2010/main" val="4263538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9FE271-39AC-4839-8C1A-2616F937480A}" type="slidenum">
              <a:rPr lang="en-CA" smtClean="0"/>
              <a:pPr fontAlgn="base">
                <a:spcBef>
                  <a:spcPct val="0"/>
                </a:spcBef>
                <a:spcAft>
                  <a:spcPct val="0"/>
                </a:spcAft>
                <a:defRPr/>
              </a:pPr>
              <a:t>36</a:t>
            </a:fld>
            <a:endParaRPr lang="en-CA" smtClean="0"/>
          </a:p>
        </p:txBody>
      </p:sp>
    </p:spTree>
    <p:extLst>
      <p:ext uri="{BB962C8B-B14F-4D97-AF65-F5344CB8AC3E}">
        <p14:creationId xmlns:p14="http://schemas.microsoft.com/office/powerpoint/2010/main" val="2346601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A732F3-DADF-403D-BBB1-5502D0B725D0}" type="slidenum">
              <a:rPr lang="en-CA" smtClean="0"/>
              <a:pPr fontAlgn="base">
                <a:spcBef>
                  <a:spcPct val="0"/>
                </a:spcBef>
                <a:spcAft>
                  <a:spcPct val="0"/>
                </a:spcAft>
                <a:defRPr/>
              </a:pPr>
              <a:t>37</a:t>
            </a:fld>
            <a:endParaRPr lang="en-CA" smtClean="0"/>
          </a:p>
        </p:txBody>
      </p:sp>
    </p:spTree>
    <p:extLst>
      <p:ext uri="{BB962C8B-B14F-4D97-AF65-F5344CB8AC3E}">
        <p14:creationId xmlns:p14="http://schemas.microsoft.com/office/powerpoint/2010/main" val="421855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F8654D-5383-416A-B04F-39ECEECB906A}" type="slidenum">
              <a:rPr lang="en-CA" smtClean="0"/>
              <a:pPr fontAlgn="base">
                <a:spcBef>
                  <a:spcPct val="0"/>
                </a:spcBef>
                <a:spcAft>
                  <a:spcPct val="0"/>
                </a:spcAft>
                <a:defRPr/>
              </a:pPr>
              <a:t>38</a:t>
            </a:fld>
            <a:endParaRPr lang="en-CA" smtClean="0"/>
          </a:p>
        </p:txBody>
      </p:sp>
    </p:spTree>
    <p:extLst>
      <p:ext uri="{BB962C8B-B14F-4D97-AF65-F5344CB8AC3E}">
        <p14:creationId xmlns:p14="http://schemas.microsoft.com/office/powerpoint/2010/main" val="4272167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06696B-1881-4900-9300-AD6A1A38F487}" type="slidenum">
              <a:rPr lang="en-CA" smtClean="0"/>
              <a:pPr fontAlgn="base">
                <a:spcBef>
                  <a:spcPct val="0"/>
                </a:spcBef>
                <a:spcAft>
                  <a:spcPct val="0"/>
                </a:spcAft>
                <a:defRPr/>
              </a:pPr>
              <a:t>39</a:t>
            </a:fld>
            <a:endParaRPr lang="en-CA" smtClean="0"/>
          </a:p>
        </p:txBody>
      </p:sp>
    </p:spTree>
    <p:extLst>
      <p:ext uri="{BB962C8B-B14F-4D97-AF65-F5344CB8AC3E}">
        <p14:creationId xmlns:p14="http://schemas.microsoft.com/office/powerpoint/2010/main" val="2198719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89D9D0-CD80-4802-9CBF-AA6AC5A8B546}" type="slidenum">
              <a:rPr lang="en-CA" smtClean="0"/>
              <a:pPr fontAlgn="base">
                <a:spcBef>
                  <a:spcPct val="0"/>
                </a:spcBef>
                <a:spcAft>
                  <a:spcPct val="0"/>
                </a:spcAft>
                <a:defRPr/>
              </a:pPr>
              <a:t>40</a:t>
            </a:fld>
            <a:endParaRPr lang="en-CA" smtClean="0"/>
          </a:p>
        </p:txBody>
      </p:sp>
    </p:spTree>
    <p:extLst>
      <p:ext uri="{BB962C8B-B14F-4D97-AF65-F5344CB8AC3E}">
        <p14:creationId xmlns:p14="http://schemas.microsoft.com/office/powerpoint/2010/main" val="157547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EBB6ED-9DC6-446F-9783-E105FBC2DA44}" type="slidenum">
              <a:rPr lang="en-CA" smtClean="0"/>
              <a:pPr fontAlgn="base">
                <a:spcBef>
                  <a:spcPct val="0"/>
                </a:spcBef>
                <a:spcAft>
                  <a:spcPct val="0"/>
                </a:spcAft>
                <a:defRPr/>
              </a:pPr>
              <a:t>5</a:t>
            </a:fld>
            <a:endParaRPr lang="en-CA" smtClean="0"/>
          </a:p>
        </p:txBody>
      </p:sp>
    </p:spTree>
    <p:extLst>
      <p:ext uri="{BB962C8B-B14F-4D97-AF65-F5344CB8AC3E}">
        <p14:creationId xmlns:p14="http://schemas.microsoft.com/office/powerpoint/2010/main" val="1186482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2452C-B402-4CE1-B362-3CDC835A3761}" type="slidenum">
              <a:rPr lang="en-CA" smtClean="0"/>
              <a:pPr fontAlgn="base">
                <a:spcBef>
                  <a:spcPct val="0"/>
                </a:spcBef>
                <a:spcAft>
                  <a:spcPct val="0"/>
                </a:spcAft>
                <a:defRPr/>
              </a:pPr>
              <a:t>42</a:t>
            </a:fld>
            <a:endParaRPr lang="en-CA" smtClean="0"/>
          </a:p>
        </p:txBody>
      </p:sp>
    </p:spTree>
    <p:extLst>
      <p:ext uri="{BB962C8B-B14F-4D97-AF65-F5344CB8AC3E}">
        <p14:creationId xmlns:p14="http://schemas.microsoft.com/office/powerpoint/2010/main" val="292361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F1DE75-F56F-491A-85B0-0F5C91C70864}" type="slidenum">
              <a:rPr lang="en-CA" smtClean="0"/>
              <a:pPr fontAlgn="base">
                <a:spcBef>
                  <a:spcPct val="0"/>
                </a:spcBef>
                <a:spcAft>
                  <a:spcPct val="0"/>
                </a:spcAft>
                <a:defRPr/>
              </a:pPr>
              <a:t>43</a:t>
            </a:fld>
            <a:endParaRPr lang="en-CA" smtClean="0"/>
          </a:p>
        </p:txBody>
      </p:sp>
    </p:spTree>
    <p:extLst>
      <p:ext uri="{BB962C8B-B14F-4D97-AF65-F5344CB8AC3E}">
        <p14:creationId xmlns:p14="http://schemas.microsoft.com/office/powerpoint/2010/main" val="1219433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D6CC69-9D1E-4DCB-B2D4-A729F4307376}" type="slidenum">
              <a:rPr lang="en-CA" smtClean="0"/>
              <a:pPr fontAlgn="base">
                <a:spcBef>
                  <a:spcPct val="0"/>
                </a:spcBef>
                <a:spcAft>
                  <a:spcPct val="0"/>
                </a:spcAft>
                <a:defRPr/>
              </a:pPr>
              <a:t>44</a:t>
            </a:fld>
            <a:endParaRPr lang="en-CA" smtClean="0"/>
          </a:p>
        </p:txBody>
      </p:sp>
    </p:spTree>
    <p:extLst>
      <p:ext uri="{BB962C8B-B14F-4D97-AF65-F5344CB8AC3E}">
        <p14:creationId xmlns:p14="http://schemas.microsoft.com/office/powerpoint/2010/main" val="3942823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FE0FEF-7E88-462B-BD11-CA92923C0CAA}" type="slidenum">
              <a:rPr lang="en-CA" smtClean="0"/>
              <a:pPr fontAlgn="base">
                <a:spcBef>
                  <a:spcPct val="0"/>
                </a:spcBef>
                <a:spcAft>
                  <a:spcPct val="0"/>
                </a:spcAft>
                <a:defRPr/>
              </a:pPr>
              <a:t>45</a:t>
            </a:fld>
            <a:endParaRPr lang="en-CA" smtClean="0"/>
          </a:p>
        </p:txBody>
      </p:sp>
    </p:spTree>
    <p:extLst>
      <p:ext uri="{BB962C8B-B14F-4D97-AF65-F5344CB8AC3E}">
        <p14:creationId xmlns:p14="http://schemas.microsoft.com/office/powerpoint/2010/main" val="452294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7EB428-C209-4FC0-9F36-8E957935FEDA}" type="slidenum">
              <a:rPr lang="en-CA" smtClean="0"/>
              <a:pPr fontAlgn="base">
                <a:spcBef>
                  <a:spcPct val="0"/>
                </a:spcBef>
                <a:spcAft>
                  <a:spcPct val="0"/>
                </a:spcAft>
                <a:defRPr/>
              </a:pPr>
              <a:t>46</a:t>
            </a:fld>
            <a:endParaRPr lang="en-CA" smtClean="0"/>
          </a:p>
        </p:txBody>
      </p:sp>
    </p:spTree>
    <p:extLst>
      <p:ext uri="{BB962C8B-B14F-4D97-AF65-F5344CB8AC3E}">
        <p14:creationId xmlns:p14="http://schemas.microsoft.com/office/powerpoint/2010/main" val="12082854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050EF1-9634-4C29-BF2F-434C1DCB474F}" type="slidenum">
              <a:rPr lang="en-CA" smtClean="0"/>
              <a:pPr fontAlgn="base">
                <a:spcBef>
                  <a:spcPct val="0"/>
                </a:spcBef>
                <a:spcAft>
                  <a:spcPct val="0"/>
                </a:spcAft>
                <a:defRPr/>
              </a:pPr>
              <a:t>47</a:t>
            </a:fld>
            <a:endParaRPr lang="en-CA" smtClean="0"/>
          </a:p>
        </p:txBody>
      </p:sp>
    </p:spTree>
    <p:extLst>
      <p:ext uri="{BB962C8B-B14F-4D97-AF65-F5344CB8AC3E}">
        <p14:creationId xmlns:p14="http://schemas.microsoft.com/office/powerpoint/2010/main" val="1440030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C8361A-D7FE-4741-B0D7-3ADB86215276}" type="slidenum">
              <a:rPr lang="en-CA" smtClean="0"/>
              <a:pPr fontAlgn="base">
                <a:spcBef>
                  <a:spcPct val="0"/>
                </a:spcBef>
                <a:spcAft>
                  <a:spcPct val="0"/>
                </a:spcAft>
                <a:defRPr/>
              </a:pPr>
              <a:t>48</a:t>
            </a:fld>
            <a:endParaRPr lang="en-CA" smtClean="0"/>
          </a:p>
        </p:txBody>
      </p:sp>
    </p:spTree>
    <p:extLst>
      <p:ext uri="{BB962C8B-B14F-4D97-AF65-F5344CB8AC3E}">
        <p14:creationId xmlns:p14="http://schemas.microsoft.com/office/powerpoint/2010/main" val="4046306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B85F60-6C28-4398-B453-754DAE7EC135}" type="slidenum">
              <a:rPr lang="en-CA" smtClean="0"/>
              <a:pPr fontAlgn="base">
                <a:spcBef>
                  <a:spcPct val="0"/>
                </a:spcBef>
                <a:spcAft>
                  <a:spcPct val="0"/>
                </a:spcAft>
                <a:defRPr/>
              </a:pPr>
              <a:t>49</a:t>
            </a:fld>
            <a:endParaRPr lang="en-CA" smtClean="0"/>
          </a:p>
        </p:txBody>
      </p:sp>
    </p:spTree>
    <p:extLst>
      <p:ext uri="{BB962C8B-B14F-4D97-AF65-F5344CB8AC3E}">
        <p14:creationId xmlns:p14="http://schemas.microsoft.com/office/powerpoint/2010/main" val="2936451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0AC08E-6F02-4701-A64D-145F31D30EDB}" type="slidenum">
              <a:rPr lang="en-CA" smtClean="0"/>
              <a:pPr fontAlgn="base">
                <a:spcBef>
                  <a:spcPct val="0"/>
                </a:spcBef>
                <a:spcAft>
                  <a:spcPct val="0"/>
                </a:spcAft>
                <a:defRPr/>
              </a:pPr>
              <a:t>50</a:t>
            </a:fld>
            <a:endParaRPr lang="en-CA" smtClean="0"/>
          </a:p>
        </p:txBody>
      </p:sp>
    </p:spTree>
    <p:extLst>
      <p:ext uri="{BB962C8B-B14F-4D97-AF65-F5344CB8AC3E}">
        <p14:creationId xmlns:p14="http://schemas.microsoft.com/office/powerpoint/2010/main" val="41508257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1DBE9F-783A-485D-9107-63D4B8D185CB}" type="slidenum">
              <a:rPr lang="en-CA" smtClean="0"/>
              <a:pPr fontAlgn="base">
                <a:spcBef>
                  <a:spcPct val="0"/>
                </a:spcBef>
                <a:spcAft>
                  <a:spcPct val="0"/>
                </a:spcAft>
                <a:defRPr/>
              </a:pPr>
              <a:t>51</a:t>
            </a:fld>
            <a:endParaRPr lang="en-CA" smtClean="0"/>
          </a:p>
        </p:txBody>
      </p:sp>
    </p:spTree>
    <p:extLst>
      <p:ext uri="{BB962C8B-B14F-4D97-AF65-F5344CB8AC3E}">
        <p14:creationId xmlns:p14="http://schemas.microsoft.com/office/powerpoint/2010/main" val="254741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3EAB84-E8F5-4007-A150-26E2A8C6BD94}" type="slidenum">
              <a:rPr lang="en-CA" smtClean="0"/>
              <a:pPr fontAlgn="base">
                <a:spcBef>
                  <a:spcPct val="0"/>
                </a:spcBef>
                <a:spcAft>
                  <a:spcPct val="0"/>
                </a:spcAft>
                <a:defRPr/>
              </a:pPr>
              <a:t>6</a:t>
            </a:fld>
            <a:endParaRPr lang="en-CA" smtClean="0"/>
          </a:p>
        </p:txBody>
      </p:sp>
    </p:spTree>
    <p:extLst>
      <p:ext uri="{BB962C8B-B14F-4D97-AF65-F5344CB8AC3E}">
        <p14:creationId xmlns:p14="http://schemas.microsoft.com/office/powerpoint/2010/main" val="32541494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FCAC22-F7B0-4345-8BFC-1912ADF546B1}" type="slidenum">
              <a:rPr lang="en-CA" smtClean="0"/>
              <a:pPr fontAlgn="base">
                <a:spcBef>
                  <a:spcPct val="0"/>
                </a:spcBef>
                <a:spcAft>
                  <a:spcPct val="0"/>
                </a:spcAft>
                <a:defRPr/>
              </a:pPr>
              <a:t>52</a:t>
            </a:fld>
            <a:endParaRPr lang="en-CA" smtClean="0"/>
          </a:p>
        </p:txBody>
      </p:sp>
    </p:spTree>
    <p:extLst>
      <p:ext uri="{BB962C8B-B14F-4D97-AF65-F5344CB8AC3E}">
        <p14:creationId xmlns:p14="http://schemas.microsoft.com/office/powerpoint/2010/main" val="22726366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B3D93E-597B-45F9-8B14-86ADEEF6077D}" type="slidenum">
              <a:rPr lang="en-CA" smtClean="0"/>
              <a:pPr fontAlgn="base">
                <a:spcBef>
                  <a:spcPct val="0"/>
                </a:spcBef>
                <a:spcAft>
                  <a:spcPct val="0"/>
                </a:spcAft>
                <a:defRPr/>
              </a:pPr>
              <a:t>53</a:t>
            </a:fld>
            <a:endParaRPr lang="en-CA" smtClean="0"/>
          </a:p>
        </p:txBody>
      </p:sp>
    </p:spTree>
    <p:extLst>
      <p:ext uri="{BB962C8B-B14F-4D97-AF65-F5344CB8AC3E}">
        <p14:creationId xmlns:p14="http://schemas.microsoft.com/office/powerpoint/2010/main" val="39866320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24EAAD-E773-4303-8427-EE37320B5B4A}" type="slidenum">
              <a:rPr lang="en-CA" smtClean="0"/>
              <a:pPr fontAlgn="base">
                <a:spcBef>
                  <a:spcPct val="0"/>
                </a:spcBef>
                <a:spcAft>
                  <a:spcPct val="0"/>
                </a:spcAft>
                <a:defRPr/>
              </a:pPr>
              <a:t>54</a:t>
            </a:fld>
            <a:endParaRPr lang="en-CA" smtClean="0"/>
          </a:p>
        </p:txBody>
      </p:sp>
    </p:spTree>
    <p:extLst>
      <p:ext uri="{BB962C8B-B14F-4D97-AF65-F5344CB8AC3E}">
        <p14:creationId xmlns:p14="http://schemas.microsoft.com/office/powerpoint/2010/main" val="4233446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086506-80B3-4125-BA97-7A5636B3A623}" type="slidenum">
              <a:rPr lang="en-CA" smtClean="0"/>
              <a:pPr fontAlgn="base">
                <a:spcBef>
                  <a:spcPct val="0"/>
                </a:spcBef>
                <a:spcAft>
                  <a:spcPct val="0"/>
                </a:spcAft>
                <a:defRPr/>
              </a:pPr>
              <a:t>55</a:t>
            </a:fld>
            <a:endParaRPr lang="en-CA" smtClean="0"/>
          </a:p>
        </p:txBody>
      </p:sp>
    </p:spTree>
    <p:extLst>
      <p:ext uri="{BB962C8B-B14F-4D97-AF65-F5344CB8AC3E}">
        <p14:creationId xmlns:p14="http://schemas.microsoft.com/office/powerpoint/2010/main" val="3889650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EAA7DD-09EC-45E7-9D1E-FE96C2B7C54C}" type="slidenum">
              <a:rPr lang="en-CA" smtClean="0"/>
              <a:pPr fontAlgn="base">
                <a:spcBef>
                  <a:spcPct val="0"/>
                </a:spcBef>
                <a:spcAft>
                  <a:spcPct val="0"/>
                </a:spcAft>
                <a:defRPr/>
              </a:pPr>
              <a:t>56</a:t>
            </a:fld>
            <a:endParaRPr lang="en-CA" smtClean="0"/>
          </a:p>
        </p:txBody>
      </p:sp>
    </p:spTree>
    <p:extLst>
      <p:ext uri="{BB962C8B-B14F-4D97-AF65-F5344CB8AC3E}">
        <p14:creationId xmlns:p14="http://schemas.microsoft.com/office/powerpoint/2010/main" val="41176966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A2DFEF-2D33-4BBF-B474-B829457B8265}" type="slidenum">
              <a:rPr lang="en-CA" smtClean="0"/>
              <a:pPr fontAlgn="base">
                <a:spcBef>
                  <a:spcPct val="0"/>
                </a:spcBef>
                <a:spcAft>
                  <a:spcPct val="0"/>
                </a:spcAft>
                <a:defRPr/>
              </a:pPr>
              <a:t>57</a:t>
            </a:fld>
            <a:endParaRPr lang="en-CA" smtClean="0"/>
          </a:p>
        </p:txBody>
      </p:sp>
    </p:spTree>
    <p:extLst>
      <p:ext uri="{BB962C8B-B14F-4D97-AF65-F5344CB8AC3E}">
        <p14:creationId xmlns:p14="http://schemas.microsoft.com/office/powerpoint/2010/main" val="1848174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23E1D-F5AD-403F-AA7D-1AC6FAD05659}" type="slidenum">
              <a:rPr lang="en-CA" smtClean="0"/>
              <a:pPr fontAlgn="base">
                <a:spcBef>
                  <a:spcPct val="0"/>
                </a:spcBef>
                <a:spcAft>
                  <a:spcPct val="0"/>
                </a:spcAft>
                <a:defRPr/>
              </a:pPr>
              <a:t>58</a:t>
            </a:fld>
            <a:endParaRPr lang="en-CA" smtClean="0"/>
          </a:p>
        </p:txBody>
      </p:sp>
    </p:spTree>
    <p:extLst>
      <p:ext uri="{BB962C8B-B14F-4D97-AF65-F5344CB8AC3E}">
        <p14:creationId xmlns:p14="http://schemas.microsoft.com/office/powerpoint/2010/main" val="237335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F98076-16DB-4BF3-A761-658DA856AA38}" type="slidenum">
              <a:rPr lang="en-CA" smtClean="0"/>
              <a:pPr fontAlgn="base">
                <a:spcBef>
                  <a:spcPct val="0"/>
                </a:spcBef>
                <a:spcAft>
                  <a:spcPct val="0"/>
                </a:spcAft>
                <a:defRPr/>
              </a:pPr>
              <a:t>59</a:t>
            </a:fld>
            <a:endParaRPr lang="en-CA" smtClean="0"/>
          </a:p>
        </p:txBody>
      </p:sp>
    </p:spTree>
    <p:extLst>
      <p:ext uri="{BB962C8B-B14F-4D97-AF65-F5344CB8AC3E}">
        <p14:creationId xmlns:p14="http://schemas.microsoft.com/office/powerpoint/2010/main" val="25853071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DAF425-0C0E-4A86-A799-2E0E3212E7A8}" type="slidenum">
              <a:rPr lang="en-CA" smtClean="0"/>
              <a:pPr fontAlgn="base">
                <a:spcBef>
                  <a:spcPct val="0"/>
                </a:spcBef>
                <a:spcAft>
                  <a:spcPct val="0"/>
                </a:spcAft>
                <a:defRPr/>
              </a:pPr>
              <a:t>60</a:t>
            </a:fld>
            <a:endParaRPr lang="en-CA" smtClean="0"/>
          </a:p>
        </p:txBody>
      </p:sp>
    </p:spTree>
    <p:extLst>
      <p:ext uri="{BB962C8B-B14F-4D97-AF65-F5344CB8AC3E}">
        <p14:creationId xmlns:p14="http://schemas.microsoft.com/office/powerpoint/2010/main" val="40400063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2A2BA4-3D60-41A6-ADDA-4A253FA4766B}" type="slidenum">
              <a:rPr lang="en-CA" smtClean="0"/>
              <a:pPr fontAlgn="base">
                <a:spcBef>
                  <a:spcPct val="0"/>
                </a:spcBef>
                <a:spcAft>
                  <a:spcPct val="0"/>
                </a:spcAft>
                <a:defRPr/>
              </a:pPr>
              <a:t>61</a:t>
            </a:fld>
            <a:endParaRPr lang="en-CA" smtClean="0"/>
          </a:p>
        </p:txBody>
      </p:sp>
    </p:spTree>
    <p:extLst>
      <p:ext uri="{BB962C8B-B14F-4D97-AF65-F5344CB8AC3E}">
        <p14:creationId xmlns:p14="http://schemas.microsoft.com/office/powerpoint/2010/main" val="147063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E82F32-B9A0-419E-9775-7EE0E21373F2}" type="slidenum">
              <a:rPr lang="en-CA" smtClean="0"/>
              <a:pPr fontAlgn="base">
                <a:spcBef>
                  <a:spcPct val="0"/>
                </a:spcBef>
                <a:spcAft>
                  <a:spcPct val="0"/>
                </a:spcAft>
                <a:defRPr/>
              </a:pPr>
              <a:t>7</a:t>
            </a:fld>
            <a:endParaRPr lang="en-CA" smtClean="0"/>
          </a:p>
        </p:txBody>
      </p:sp>
    </p:spTree>
    <p:extLst>
      <p:ext uri="{BB962C8B-B14F-4D97-AF65-F5344CB8AC3E}">
        <p14:creationId xmlns:p14="http://schemas.microsoft.com/office/powerpoint/2010/main" val="729496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8E6BEB4-A82D-42E7-A648-E498C1787112}" type="slidenum">
              <a:rPr lang="en-CA" smtClean="0"/>
              <a:pPr>
                <a:defRPr/>
              </a:pPr>
              <a:t>62</a:t>
            </a:fld>
            <a:endParaRPr lang="en-CA"/>
          </a:p>
        </p:txBody>
      </p:sp>
    </p:spTree>
    <p:extLst>
      <p:ext uri="{BB962C8B-B14F-4D97-AF65-F5344CB8AC3E}">
        <p14:creationId xmlns:p14="http://schemas.microsoft.com/office/powerpoint/2010/main" val="40993072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45E6D3-7CCF-4978-B3DD-30FDBD2DA1F6}" type="slidenum">
              <a:rPr lang="en-CA" smtClean="0"/>
              <a:pPr fontAlgn="base">
                <a:spcBef>
                  <a:spcPct val="0"/>
                </a:spcBef>
                <a:spcAft>
                  <a:spcPct val="0"/>
                </a:spcAft>
                <a:defRPr/>
              </a:pPr>
              <a:t>63</a:t>
            </a:fld>
            <a:endParaRPr lang="en-CA" smtClean="0"/>
          </a:p>
        </p:txBody>
      </p:sp>
    </p:spTree>
    <p:extLst>
      <p:ext uri="{BB962C8B-B14F-4D97-AF65-F5344CB8AC3E}">
        <p14:creationId xmlns:p14="http://schemas.microsoft.com/office/powerpoint/2010/main" val="187275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FD30F2-1F9F-4C0A-949F-D06BC6FD2C22}" type="slidenum">
              <a:rPr lang="en-CA" smtClean="0"/>
              <a:pPr fontAlgn="base">
                <a:spcBef>
                  <a:spcPct val="0"/>
                </a:spcBef>
                <a:spcAft>
                  <a:spcPct val="0"/>
                </a:spcAft>
                <a:defRPr/>
              </a:pPr>
              <a:t>64</a:t>
            </a:fld>
            <a:endParaRPr lang="en-CA" smtClean="0"/>
          </a:p>
        </p:txBody>
      </p:sp>
    </p:spTree>
    <p:extLst>
      <p:ext uri="{BB962C8B-B14F-4D97-AF65-F5344CB8AC3E}">
        <p14:creationId xmlns:p14="http://schemas.microsoft.com/office/powerpoint/2010/main" val="2579677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486D90-F70F-46BD-9E6A-FEB10E239E0D}" type="slidenum">
              <a:rPr lang="en-CA" smtClean="0"/>
              <a:pPr fontAlgn="base">
                <a:spcBef>
                  <a:spcPct val="0"/>
                </a:spcBef>
                <a:spcAft>
                  <a:spcPct val="0"/>
                </a:spcAft>
                <a:defRPr/>
              </a:pPr>
              <a:t>65</a:t>
            </a:fld>
            <a:endParaRPr lang="en-CA" smtClean="0"/>
          </a:p>
        </p:txBody>
      </p:sp>
    </p:spTree>
    <p:extLst>
      <p:ext uri="{BB962C8B-B14F-4D97-AF65-F5344CB8AC3E}">
        <p14:creationId xmlns:p14="http://schemas.microsoft.com/office/powerpoint/2010/main" val="2012674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89C3B-F84D-42A3-9313-B621EC187ECB}" type="slidenum">
              <a:rPr lang="en-CA" smtClean="0"/>
              <a:pPr fontAlgn="base">
                <a:spcBef>
                  <a:spcPct val="0"/>
                </a:spcBef>
                <a:spcAft>
                  <a:spcPct val="0"/>
                </a:spcAft>
                <a:defRPr/>
              </a:pPr>
              <a:t>66</a:t>
            </a:fld>
            <a:endParaRPr lang="en-CA" smtClean="0"/>
          </a:p>
        </p:txBody>
      </p:sp>
    </p:spTree>
    <p:extLst>
      <p:ext uri="{BB962C8B-B14F-4D97-AF65-F5344CB8AC3E}">
        <p14:creationId xmlns:p14="http://schemas.microsoft.com/office/powerpoint/2010/main" val="13126472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89C3B-F84D-42A3-9313-B621EC187ECB}" type="slidenum">
              <a:rPr lang="en-CA" smtClean="0"/>
              <a:pPr fontAlgn="base">
                <a:spcBef>
                  <a:spcPct val="0"/>
                </a:spcBef>
                <a:spcAft>
                  <a:spcPct val="0"/>
                </a:spcAft>
                <a:defRPr/>
              </a:pPr>
              <a:t>67</a:t>
            </a:fld>
            <a:endParaRPr lang="en-CA" smtClean="0"/>
          </a:p>
        </p:txBody>
      </p:sp>
    </p:spTree>
    <p:extLst>
      <p:ext uri="{BB962C8B-B14F-4D97-AF65-F5344CB8AC3E}">
        <p14:creationId xmlns:p14="http://schemas.microsoft.com/office/powerpoint/2010/main" val="3692775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75A727-6A78-4CF7-910F-8377572DCD29}" type="slidenum">
              <a:rPr lang="en-CA" smtClean="0"/>
              <a:pPr fontAlgn="base">
                <a:spcBef>
                  <a:spcPct val="0"/>
                </a:spcBef>
                <a:spcAft>
                  <a:spcPct val="0"/>
                </a:spcAft>
                <a:defRPr/>
              </a:pPr>
              <a:t>68</a:t>
            </a:fld>
            <a:endParaRPr lang="en-CA" smtClean="0"/>
          </a:p>
        </p:txBody>
      </p:sp>
    </p:spTree>
    <p:extLst>
      <p:ext uri="{BB962C8B-B14F-4D97-AF65-F5344CB8AC3E}">
        <p14:creationId xmlns:p14="http://schemas.microsoft.com/office/powerpoint/2010/main" val="1438241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7517FF-A423-4ABD-A7EC-49D16193F0AE}" type="slidenum">
              <a:rPr lang="en-CA" smtClean="0"/>
              <a:pPr fontAlgn="base">
                <a:spcBef>
                  <a:spcPct val="0"/>
                </a:spcBef>
                <a:spcAft>
                  <a:spcPct val="0"/>
                </a:spcAft>
                <a:defRPr/>
              </a:pPr>
              <a:t>69</a:t>
            </a:fld>
            <a:endParaRPr lang="en-CA" smtClean="0"/>
          </a:p>
        </p:txBody>
      </p:sp>
    </p:spTree>
    <p:extLst>
      <p:ext uri="{BB962C8B-B14F-4D97-AF65-F5344CB8AC3E}">
        <p14:creationId xmlns:p14="http://schemas.microsoft.com/office/powerpoint/2010/main" val="32673512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DA68D0-1F0E-4084-A7DE-362335CEA77E}" type="slidenum">
              <a:rPr lang="en-CA" smtClean="0"/>
              <a:pPr fontAlgn="base">
                <a:spcBef>
                  <a:spcPct val="0"/>
                </a:spcBef>
                <a:spcAft>
                  <a:spcPct val="0"/>
                </a:spcAft>
                <a:defRPr/>
              </a:pPr>
              <a:t>70</a:t>
            </a:fld>
            <a:endParaRPr lang="en-CA" smtClean="0"/>
          </a:p>
        </p:txBody>
      </p:sp>
    </p:spTree>
    <p:extLst>
      <p:ext uri="{BB962C8B-B14F-4D97-AF65-F5344CB8AC3E}">
        <p14:creationId xmlns:p14="http://schemas.microsoft.com/office/powerpoint/2010/main" val="21914172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54C14E-0760-4EB1-B581-12B3B12B79DC}" type="slidenum">
              <a:rPr lang="en-CA" smtClean="0"/>
              <a:pPr fontAlgn="base">
                <a:spcBef>
                  <a:spcPct val="0"/>
                </a:spcBef>
                <a:spcAft>
                  <a:spcPct val="0"/>
                </a:spcAft>
                <a:defRPr/>
              </a:pPr>
              <a:t>71</a:t>
            </a:fld>
            <a:endParaRPr lang="en-CA" smtClean="0"/>
          </a:p>
        </p:txBody>
      </p:sp>
    </p:spTree>
    <p:extLst>
      <p:ext uri="{BB962C8B-B14F-4D97-AF65-F5344CB8AC3E}">
        <p14:creationId xmlns:p14="http://schemas.microsoft.com/office/powerpoint/2010/main" val="81470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B6F7BE-22E5-476E-BDDA-549E1CB2B1A6}" type="slidenum">
              <a:rPr lang="en-CA" smtClean="0"/>
              <a:pPr fontAlgn="base">
                <a:spcBef>
                  <a:spcPct val="0"/>
                </a:spcBef>
                <a:spcAft>
                  <a:spcPct val="0"/>
                </a:spcAft>
                <a:defRPr/>
              </a:pPr>
              <a:t>8</a:t>
            </a:fld>
            <a:endParaRPr lang="en-CA" smtClean="0"/>
          </a:p>
        </p:txBody>
      </p:sp>
    </p:spTree>
    <p:extLst>
      <p:ext uri="{BB962C8B-B14F-4D97-AF65-F5344CB8AC3E}">
        <p14:creationId xmlns:p14="http://schemas.microsoft.com/office/powerpoint/2010/main" val="31777258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507E58-B02E-4B33-B6EA-3DE3F94DF2D3}" type="slidenum">
              <a:rPr lang="en-CA" smtClean="0"/>
              <a:pPr fontAlgn="base">
                <a:spcBef>
                  <a:spcPct val="0"/>
                </a:spcBef>
                <a:spcAft>
                  <a:spcPct val="0"/>
                </a:spcAft>
                <a:defRPr/>
              </a:pPr>
              <a:t>72</a:t>
            </a:fld>
            <a:endParaRPr lang="en-CA" smtClean="0"/>
          </a:p>
        </p:txBody>
      </p:sp>
    </p:spTree>
    <p:extLst>
      <p:ext uri="{BB962C8B-B14F-4D97-AF65-F5344CB8AC3E}">
        <p14:creationId xmlns:p14="http://schemas.microsoft.com/office/powerpoint/2010/main" val="2669880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D5A0E-9B87-42F8-9092-4A82EE6ED430}" type="slidenum">
              <a:rPr lang="en-CA" smtClean="0"/>
              <a:pPr fontAlgn="base">
                <a:spcBef>
                  <a:spcPct val="0"/>
                </a:spcBef>
                <a:spcAft>
                  <a:spcPct val="0"/>
                </a:spcAft>
                <a:defRPr/>
              </a:pPr>
              <a:t>73</a:t>
            </a:fld>
            <a:endParaRPr lang="en-CA" smtClean="0"/>
          </a:p>
        </p:txBody>
      </p:sp>
    </p:spTree>
    <p:extLst>
      <p:ext uri="{BB962C8B-B14F-4D97-AF65-F5344CB8AC3E}">
        <p14:creationId xmlns:p14="http://schemas.microsoft.com/office/powerpoint/2010/main" val="42689896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E4DE5F-13A8-4B30-AE6D-AFDFFF973DD2}" type="slidenum">
              <a:rPr lang="en-CA" smtClean="0"/>
              <a:pPr fontAlgn="base">
                <a:spcBef>
                  <a:spcPct val="0"/>
                </a:spcBef>
                <a:spcAft>
                  <a:spcPct val="0"/>
                </a:spcAft>
                <a:defRPr/>
              </a:pPr>
              <a:t>74</a:t>
            </a:fld>
            <a:endParaRPr lang="en-CA" smtClean="0"/>
          </a:p>
        </p:txBody>
      </p:sp>
    </p:spTree>
    <p:extLst>
      <p:ext uri="{BB962C8B-B14F-4D97-AF65-F5344CB8AC3E}">
        <p14:creationId xmlns:p14="http://schemas.microsoft.com/office/powerpoint/2010/main" val="21027172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09566C-20C9-4A21-80BF-5DB0D865E76D}" type="slidenum">
              <a:rPr lang="en-CA" smtClean="0"/>
              <a:pPr fontAlgn="base">
                <a:spcBef>
                  <a:spcPct val="0"/>
                </a:spcBef>
                <a:spcAft>
                  <a:spcPct val="0"/>
                </a:spcAft>
                <a:defRPr/>
              </a:pPr>
              <a:t>75</a:t>
            </a:fld>
            <a:endParaRPr lang="en-CA" smtClean="0"/>
          </a:p>
        </p:txBody>
      </p:sp>
    </p:spTree>
    <p:extLst>
      <p:ext uri="{BB962C8B-B14F-4D97-AF65-F5344CB8AC3E}">
        <p14:creationId xmlns:p14="http://schemas.microsoft.com/office/powerpoint/2010/main" val="15203156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1F9130-E17B-4F54-BE84-D90024C3B383}" type="slidenum">
              <a:rPr lang="en-CA" smtClean="0"/>
              <a:pPr fontAlgn="base">
                <a:spcBef>
                  <a:spcPct val="0"/>
                </a:spcBef>
                <a:spcAft>
                  <a:spcPct val="0"/>
                </a:spcAft>
                <a:defRPr/>
              </a:pPr>
              <a:t>76</a:t>
            </a:fld>
            <a:endParaRPr lang="en-CA" smtClean="0"/>
          </a:p>
        </p:txBody>
      </p:sp>
    </p:spTree>
    <p:extLst>
      <p:ext uri="{BB962C8B-B14F-4D97-AF65-F5344CB8AC3E}">
        <p14:creationId xmlns:p14="http://schemas.microsoft.com/office/powerpoint/2010/main" val="14620402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A2FF5-CAA4-4FF3-A34D-19EE20CA6CD5}" type="slidenum">
              <a:rPr lang="en-CA" smtClean="0"/>
              <a:pPr fontAlgn="base">
                <a:spcBef>
                  <a:spcPct val="0"/>
                </a:spcBef>
                <a:spcAft>
                  <a:spcPct val="0"/>
                </a:spcAft>
                <a:defRPr/>
              </a:pPr>
              <a:t>77</a:t>
            </a:fld>
            <a:endParaRPr lang="en-CA" smtClean="0"/>
          </a:p>
        </p:txBody>
      </p:sp>
    </p:spTree>
    <p:extLst>
      <p:ext uri="{BB962C8B-B14F-4D97-AF65-F5344CB8AC3E}">
        <p14:creationId xmlns:p14="http://schemas.microsoft.com/office/powerpoint/2010/main" val="32814108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BC29E8-92E6-4FD0-A7CB-45BEECB94C63}" type="slidenum">
              <a:rPr lang="en-CA" smtClean="0"/>
              <a:pPr fontAlgn="base">
                <a:spcBef>
                  <a:spcPct val="0"/>
                </a:spcBef>
                <a:spcAft>
                  <a:spcPct val="0"/>
                </a:spcAft>
                <a:defRPr/>
              </a:pPr>
              <a:t>78</a:t>
            </a:fld>
            <a:endParaRPr lang="en-CA" smtClean="0"/>
          </a:p>
        </p:txBody>
      </p:sp>
    </p:spTree>
    <p:extLst>
      <p:ext uri="{BB962C8B-B14F-4D97-AF65-F5344CB8AC3E}">
        <p14:creationId xmlns:p14="http://schemas.microsoft.com/office/powerpoint/2010/main" val="38780116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65E44-46AB-4A4E-9E86-07E436BDAFCD}" type="slidenum">
              <a:rPr lang="en-CA" smtClean="0"/>
              <a:pPr fontAlgn="base">
                <a:spcBef>
                  <a:spcPct val="0"/>
                </a:spcBef>
                <a:spcAft>
                  <a:spcPct val="0"/>
                </a:spcAft>
                <a:defRPr/>
              </a:pPr>
              <a:t>79</a:t>
            </a:fld>
            <a:endParaRPr lang="en-CA" smtClean="0"/>
          </a:p>
        </p:txBody>
      </p:sp>
    </p:spTree>
    <p:extLst>
      <p:ext uri="{BB962C8B-B14F-4D97-AF65-F5344CB8AC3E}">
        <p14:creationId xmlns:p14="http://schemas.microsoft.com/office/powerpoint/2010/main" val="37721359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1CF89B-5F81-492A-9DE1-D1E30CA32D6C}" type="slidenum">
              <a:rPr lang="en-CA" smtClean="0"/>
              <a:pPr fontAlgn="base">
                <a:spcBef>
                  <a:spcPct val="0"/>
                </a:spcBef>
                <a:spcAft>
                  <a:spcPct val="0"/>
                </a:spcAft>
                <a:defRPr/>
              </a:pPr>
              <a:t>80</a:t>
            </a:fld>
            <a:endParaRPr lang="en-CA" smtClean="0"/>
          </a:p>
        </p:txBody>
      </p:sp>
    </p:spTree>
    <p:extLst>
      <p:ext uri="{BB962C8B-B14F-4D97-AF65-F5344CB8AC3E}">
        <p14:creationId xmlns:p14="http://schemas.microsoft.com/office/powerpoint/2010/main" val="6798293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03CCFC-56BB-4C4F-8059-00F6B81C6CC1}" type="slidenum">
              <a:rPr lang="en-CA" smtClean="0"/>
              <a:pPr fontAlgn="base">
                <a:spcBef>
                  <a:spcPct val="0"/>
                </a:spcBef>
                <a:spcAft>
                  <a:spcPct val="0"/>
                </a:spcAft>
                <a:defRPr/>
              </a:pPr>
              <a:t>81</a:t>
            </a:fld>
            <a:endParaRPr lang="en-CA" smtClean="0"/>
          </a:p>
        </p:txBody>
      </p:sp>
    </p:spTree>
    <p:extLst>
      <p:ext uri="{BB962C8B-B14F-4D97-AF65-F5344CB8AC3E}">
        <p14:creationId xmlns:p14="http://schemas.microsoft.com/office/powerpoint/2010/main" val="1309519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F61F3E-833E-4178-B1B5-AE990D223CF4}" type="slidenum">
              <a:rPr lang="en-CA" smtClean="0"/>
              <a:pPr fontAlgn="base">
                <a:spcBef>
                  <a:spcPct val="0"/>
                </a:spcBef>
                <a:spcAft>
                  <a:spcPct val="0"/>
                </a:spcAft>
                <a:defRPr/>
              </a:pPr>
              <a:t>9</a:t>
            </a:fld>
            <a:endParaRPr lang="en-CA" smtClean="0"/>
          </a:p>
        </p:txBody>
      </p:sp>
    </p:spTree>
    <p:extLst>
      <p:ext uri="{BB962C8B-B14F-4D97-AF65-F5344CB8AC3E}">
        <p14:creationId xmlns:p14="http://schemas.microsoft.com/office/powerpoint/2010/main" val="25280131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B909B0-14D0-4677-B53B-95C647126FC6}" type="slidenum">
              <a:rPr lang="en-CA" smtClean="0"/>
              <a:pPr fontAlgn="base">
                <a:spcBef>
                  <a:spcPct val="0"/>
                </a:spcBef>
                <a:spcAft>
                  <a:spcPct val="0"/>
                </a:spcAft>
                <a:defRPr/>
              </a:pPr>
              <a:t>82</a:t>
            </a:fld>
            <a:endParaRPr lang="en-CA" smtClean="0"/>
          </a:p>
        </p:txBody>
      </p:sp>
    </p:spTree>
    <p:extLst>
      <p:ext uri="{BB962C8B-B14F-4D97-AF65-F5344CB8AC3E}">
        <p14:creationId xmlns:p14="http://schemas.microsoft.com/office/powerpoint/2010/main" val="37151562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4342DB-38BD-4333-A855-2C2F86E2EF03}" type="slidenum">
              <a:rPr lang="en-CA" smtClean="0"/>
              <a:pPr fontAlgn="base">
                <a:spcBef>
                  <a:spcPct val="0"/>
                </a:spcBef>
                <a:spcAft>
                  <a:spcPct val="0"/>
                </a:spcAft>
                <a:defRPr/>
              </a:pPr>
              <a:t>83</a:t>
            </a:fld>
            <a:endParaRPr lang="en-CA" smtClean="0"/>
          </a:p>
        </p:txBody>
      </p:sp>
    </p:spTree>
    <p:extLst>
      <p:ext uri="{BB962C8B-B14F-4D97-AF65-F5344CB8AC3E}">
        <p14:creationId xmlns:p14="http://schemas.microsoft.com/office/powerpoint/2010/main" val="10486622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4F89B1-00F7-4405-A7C4-E4E5582F84B3}" type="slidenum">
              <a:rPr lang="en-CA" smtClean="0"/>
              <a:pPr fontAlgn="base">
                <a:spcBef>
                  <a:spcPct val="0"/>
                </a:spcBef>
                <a:spcAft>
                  <a:spcPct val="0"/>
                </a:spcAft>
                <a:defRPr/>
              </a:pPr>
              <a:t>84</a:t>
            </a:fld>
            <a:endParaRPr lang="en-CA" smtClean="0"/>
          </a:p>
        </p:txBody>
      </p:sp>
    </p:spTree>
    <p:extLst>
      <p:ext uri="{BB962C8B-B14F-4D97-AF65-F5344CB8AC3E}">
        <p14:creationId xmlns:p14="http://schemas.microsoft.com/office/powerpoint/2010/main" val="23176387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1963DF-C27E-4039-99A3-2E1ACC89357C}" type="slidenum">
              <a:rPr lang="en-CA" smtClean="0"/>
              <a:pPr fontAlgn="base">
                <a:spcBef>
                  <a:spcPct val="0"/>
                </a:spcBef>
                <a:spcAft>
                  <a:spcPct val="0"/>
                </a:spcAft>
                <a:defRPr/>
              </a:pPr>
              <a:t>85</a:t>
            </a:fld>
            <a:endParaRPr lang="en-CA" smtClean="0"/>
          </a:p>
        </p:txBody>
      </p:sp>
    </p:spTree>
    <p:extLst>
      <p:ext uri="{BB962C8B-B14F-4D97-AF65-F5344CB8AC3E}">
        <p14:creationId xmlns:p14="http://schemas.microsoft.com/office/powerpoint/2010/main" val="22388529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94ADA6-011E-4272-A5E1-6830FD5A67A3}" type="slidenum">
              <a:rPr lang="en-CA" smtClean="0"/>
              <a:pPr fontAlgn="base">
                <a:spcBef>
                  <a:spcPct val="0"/>
                </a:spcBef>
                <a:spcAft>
                  <a:spcPct val="0"/>
                </a:spcAft>
                <a:defRPr/>
              </a:pPr>
              <a:t>86</a:t>
            </a:fld>
            <a:endParaRPr lang="en-CA" smtClean="0"/>
          </a:p>
        </p:txBody>
      </p:sp>
    </p:spTree>
    <p:extLst>
      <p:ext uri="{BB962C8B-B14F-4D97-AF65-F5344CB8AC3E}">
        <p14:creationId xmlns:p14="http://schemas.microsoft.com/office/powerpoint/2010/main" val="11527216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0559D7-3EE2-492E-B5F3-FF6317DE87A2}" type="slidenum">
              <a:rPr lang="en-CA" smtClean="0"/>
              <a:pPr fontAlgn="base">
                <a:spcBef>
                  <a:spcPct val="0"/>
                </a:spcBef>
                <a:spcAft>
                  <a:spcPct val="0"/>
                </a:spcAft>
                <a:defRPr/>
              </a:pPr>
              <a:t>87</a:t>
            </a:fld>
            <a:endParaRPr lang="en-CA" smtClean="0"/>
          </a:p>
        </p:txBody>
      </p:sp>
    </p:spTree>
    <p:extLst>
      <p:ext uri="{BB962C8B-B14F-4D97-AF65-F5344CB8AC3E}">
        <p14:creationId xmlns:p14="http://schemas.microsoft.com/office/powerpoint/2010/main" val="28862789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40720E-BCDB-4B8C-BB03-D7D54714601E}" type="slidenum">
              <a:rPr lang="en-CA" smtClean="0"/>
              <a:pPr fontAlgn="base">
                <a:spcBef>
                  <a:spcPct val="0"/>
                </a:spcBef>
                <a:spcAft>
                  <a:spcPct val="0"/>
                </a:spcAft>
                <a:defRPr/>
              </a:pPr>
              <a:t>88</a:t>
            </a:fld>
            <a:endParaRPr lang="en-CA" smtClean="0"/>
          </a:p>
        </p:txBody>
      </p:sp>
    </p:spTree>
    <p:extLst>
      <p:ext uri="{BB962C8B-B14F-4D97-AF65-F5344CB8AC3E}">
        <p14:creationId xmlns:p14="http://schemas.microsoft.com/office/powerpoint/2010/main" val="7633435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534F14-1AC7-457F-9C61-91AFF37BD05E}" type="slidenum">
              <a:rPr lang="en-CA" smtClean="0"/>
              <a:pPr fontAlgn="base">
                <a:spcBef>
                  <a:spcPct val="0"/>
                </a:spcBef>
                <a:spcAft>
                  <a:spcPct val="0"/>
                </a:spcAft>
                <a:defRPr/>
              </a:pPr>
              <a:t>89</a:t>
            </a:fld>
            <a:endParaRPr lang="en-CA" smtClean="0"/>
          </a:p>
        </p:txBody>
      </p:sp>
    </p:spTree>
    <p:extLst>
      <p:ext uri="{BB962C8B-B14F-4D97-AF65-F5344CB8AC3E}">
        <p14:creationId xmlns:p14="http://schemas.microsoft.com/office/powerpoint/2010/main" val="2725680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AE138E-4665-4760-9B58-7F6FFBAA1607}" type="slidenum">
              <a:rPr lang="en-CA" smtClean="0"/>
              <a:pPr fontAlgn="base">
                <a:spcBef>
                  <a:spcPct val="0"/>
                </a:spcBef>
                <a:spcAft>
                  <a:spcPct val="0"/>
                </a:spcAft>
                <a:defRPr/>
              </a:pPr>
              <a:t>10</a:t>
            </a:fld>
            <a:endParaRPr lang="en-CA" smtClean="0"/>
          </a:p>
        </p:txBody>
      </p:sp>
    </p:spTree>
    <p:extLst>
      <p:ext uri="{BB962C8B-B14F-4D97-AF65-F5344CB8AC3E}">
        <p14:creationId xmlns:p14="http://schemas.microsoft.com/office/powerpoint/2010/main" val="404390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9FA4C4D8-D1C1-4D04-9147-5A4FF66344AD}" type="datetimeFigureOut">
              <a:rPr lang="en-US"/>
              <a:pPr>
                <a:defRPr/>
              </a:pPr>
              <a:t>1/7/2020</a:t>
            </a:fld>
            <a:endParaRPr lang="en-CA"/>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CA"/>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6C9A8B1D-7CA3-413D-BD07-BF8764BCA15E}" type="slidenum">
              <a:rPr lang="en-CA"/>
              <a:pPr>
                <a:defRPr/>
              </a:pPr>
              <a:t>‹#›</a:t>
            </a:fld>
            <a:endParaRPr lang="en-CA"/>
          </a:p>
        </p:txBody>
      </p:sp>
    </p:spTree>
    <p:extLst>
      <p:ext uri="{BB962C8B-B14F-4D97-AF65-F5344CB8AC3E}">
        <p14:creationId xmlns:p14="http://schemas.microsoft.com/office/powerpoint/2010/main" val="74563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92650C9-6D84-4947-A71F-3F439D1E314C}" type="datetimeFigureOut">
              <a:rPr lang="en-US"/>
              <a:pPr>
                <a:defRPr/>
              </a:pPr>
              <a:t>1/7/2020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70F5A11E-1A8B-442A-9509-C0E0A72CD574}" type="slidenum">
              <a:rPr lang="en-CA"/>
              <a:pPr>
                <a:defRPr/>
              </a:pPr>
              <a:t>‹#›</a:t>
            </a:fld>
            <a:endParaRPr lang="en-CA"/>
          </a:p>
        </p:txBody>
      </p:sp>
    </p:spTree>
    <p:extLst>
      <p:ext uri="{BB962C8B-B14F-4D97-AF65-F5344CB8AC3E}">
        <p14:creationId xmlns:p14="http://schemas.microsoft.com/office/powerpoint/2010/main" val="407104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69B09E5-37EC-4B20-B797-D34DB21BD53E}" type="datetimeFigureOut">
              <a:rPr lang="en-US"/>
              <a:pPr>
                <a:defRPr/>
              </a:pPr>
              <a:t>1/7/2020</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0415C9C8-5575-4610-AFC3-CDA6A5D3CA8A}" type="slidenum">
              <a:rPr lang="en-CA"/>
              <a:pPr>
                <a:defRPr/>
              </a:pPr>
              <a:t>‹#›</a:t>
            </a:fld>
            <a:endParaRPr lang="en-CA"/>
          </a:p>
        </p:txBody>
      </p:sp>
    </p:spTree>
    <p:extLst>
      <p:ext uri="{BB962C8B-B14F-4D97-AF65-F5344CB8AC3E}">
        <p14:creationId xmlns:p14="http://schemas.microsoft.com/office/powerpoint/2010/main" val="130941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DBD0A77-A1DB-4A92-BA78-CC138C6A0B2C}" type="datetimeFigureOut">
              <a:rPr lang="en-US"/>
              <a:pPr>
                <a:defRPr/>
              </a:pPr>
              <a:t>1/7/2020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6F1C6874-D5FD-40B0-9B34-26E94ABDF7A4}" type="slidenum">
              <a:rPr lang="en-CA"/>
              <a:pPr>
                <a:defRPr/>
              </a:pPr>
              <a:t>‹#›</a:t>
            </a:fld>
            <a:endParaRPr lang="en-CA"/>
          </a:p>
        </p:txBody>
      </p:sp>
    </p:spTree>
    <p:extLst>
      <p:ext uri="{BB962C8B-B14F-4D97-AF65-F5344CB8AC3E}">
        <p14:creationId xmlns:p14="http://schemas.microsoft.com/office/powerpoint/2010/main" val="409449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5AC3DCF9-294B-4B00-B854-8744491A100A}" type="datetimeFigureOut">
              <a:rPr lang="en-US"/>
              <a:pPr>
                <a:defRPr/>
              </a:pPr>
              <a:t>1/7/2020</a:t>
            </a:fld>
            <a:endParaRPr lang="en-CA"/>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CA"/>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5A7991FF-1837-4ACC-9AB6-8115FDC8ABFA}" type="slidenum">
              <a:rPr lang="en-CA"/>
              <a:pPr>
                <a:defRPr/>
              </a:pPr>
              <a:t>‹#›</a:t>
            </a:fld>
            <a:endParaRPr lang="en-CA"/>
          </a:p>
        </p:txBody>
      </p:sp>
    </p:spTree>
    <p:extLst>
      <p:ext uri="{BB962C8B-B14F-4D97-AF65-F5344CB8AC3E}">
        <p14:creationId xmlns:p14="http://schemas.microsoft.com/office/powerpoint/2010/main" val="140936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55C0649-56F4-4F0E-96C5-59EC4F66A719}" type="datetimeFigureOut">
              <a:rPr lang="en-US"/>
              <a:pPr>
                <a:defRPr/>
              </a:pPr>
              <a:t>1/7/2020</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9F30D1BE-BF59-4BD4-95DB-1A76707774A5}" type="slidenum">
              <a:rPr lang="en-CA"/>
              <a:pPr>
                <a:defRPr/>
              </a:pPr>
              <a:t>‹#›</a:t>
            </a:fld>
            <a:endParaRPr lang="en-CA"/>
          </a:p>
        </p:txBody>
      </p:sp>
    </p:spTree>
    <p:extLst>
      <p:ext uri="{BB962C8B-B14F-4D97-AF65-F5344CB8AC3E}">
        <p14:creationId xmlns:p14="http://schemas.microsoft.com/office/powerpoint/2010/main" val="23732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31822BCB-B873-465F-80CE-3C9EFC21E83A}" type="datetimeFigureOut">
              <a:rPr lang="en-US"/>
              <a:pPr>
                <a:defRPr/>
              </a:pPr>
              <a:t>1/7/2020</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66104EC1-59C1-4F9D-80D3-E8A0E495EEFF}" type="slidenum">
              <a:rPr lang="en-CA"/>
              <a:pPr>
                <a:defRPr/>
              </a:pPr>
              <a:t>‹#›</a:t>
            </a:fld>
            <a:endParaRPr lang="en-CA"/>
          </a:p>
        </p:txBody>
      </p:sp>
    </p:spTree>
    <p:extLst>
      <p:ext uri="{BB962C8B-B14F-4D97-AF65-F5344CB8AC3E}">
        <p14:creationId xmlns:p14="http://schemas.microsoft.com/office/powerpoint/2010/main" val="314120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1FE61879-9F11-44A9-B5BD-61C05846A483}" type="datetimeFigureOut">
              <a:rPr lang="en-US"/>
              <a:pPr>
                <a:defRPr/>
              </a:pPr>
              <a:t>1/7/2020</a:t>
            </a:fld>
            <a:endParaRPr lang="en-CA"/>
          </a:p>
        </p:txBody>
      </p:sp>
      <p:sp>
        <p:nvSpPr>
          <p:cNvPr id="5" name="Footer Placeholder 3"/>
          <p:cNvSpPr>
            <a:spLocks noGrp="1"/>
          </p:cNvSpPr>
          <p:nvPr>
            <p:ph type="ftr" sz="quarter" idx="11"/>
          </p:nvPr>
        </p:nvSpPr>
        <p:spPr/>
        <p:txBody>
          <a:bodyPr/>
          <a:lstStyle>
            <a:lvl1pPr>
              <a:defRPr/>
            </a:lvl1pPr>
          </a:lstStyle>
          <a:p>
            <a:pPr>
              <a:defRPr/>
            </a:pPr>
            <a:endParaRPr lang="en-CA"/>
          </a:p>
        </p:txBody>
      </p:sp>
      <p:sp>
        <p:nvSpPr>
          <p:cNvPr id="6" name="Slide Number Placeholder 4"/>
          <p:cNvSpPr>
            <a:spLocks noGrp="1"/>
          </p:cNvSpPr>
          <p:nvPr>
            <p:ph type="sldNum" sz="quarter" idx="12"/>
          </p:nvPr>
        </p:nvSpPr>
        <p:spPr/>
        <p:txBody>
          <a:bodyPr/>
          <a:lstStyle>
            <a:lvl1pPr>
              <a:defRPr/>
            </a:lvl1pPr>
          </a:lstStyle>
          <a:p>
            <a:pPr>
              <a:defRPr/>
            </a:pPr>
            <a:fld id="{97C16F7C-AD63-434A-A808-38631E045285}" type="slidenum">
              <a:rPr lang="en-CA"/>
              <a:pPr>
                <a:defRPr/>
              </a:pPr>
              <a:t>‹#›</a:t>
            </a:fld>
            <a:endParaRPr lang="en-CA"/>
          </a:p>
        </p:txBody>
      </p:sp>
    </p:spTree>
    <p:extLst>
      <p:ext uri="{BB962C8B-B14F-4D97-AF65-F5344CB8AC3E}">
        <p14:creationId xmlns:p14="http://schemas.microsoft.com/office/powerpoint/2010/main" val="267160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8645B1DB-9E2B-437D-BA2E-9EA525175D26}" type="datetimeFigureOut">
              <a:rPr lang="en-US"/>
              <a:pPr>
                <a:defRPr/>
              </a:pPr>
              <a:t>1/7/2020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3"/>
          <p:cNvSpPr>
            <a:spLocks noGrp="1"/>
          </p:cNvSpPr>
          <p:nvPr>
            <p:ph type="sldNum" sz="quarter" idx="12"/>
          </p:nvPr>
        </p:nvSpPr>
        <p:spPr/>
        <p:txBody>
          <a:bodyPr/>
          <a:lstStyle>
            <a:lvl1pPr>
              <a:defRPr/>
            </a:lvl1pPr>
          </a:lstStyle>
          <a:p>
            <a:pPr>
              <a:defRPr/>
            </a:pPr>
            <a:fld id="{320410CF-0866-4803-ABE7-C65B6594868F}" type="slidenum">
              <a:rPr lang="en-CA"/>
              <a:pPr>
                <a:defRPr/>
              </a:pPr>
              <a:t>‹#›</a:t>
            </a:fld>
            <a:endParaRPr lang="en-CA"/>
          </a:p>
        </p:txBody>
      </p:sp>
    </p:spTree>
    <p:extLst>
      <p:ext uri="{BB962C8B-B14F-4D97-AF65-F5344CB8AC3E}">
        <p14:creationId xmlns:p14="http://schemas.microsoft.com/office/powerpoint/2010/main" val="265615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8AC61914-FFEA-4ECF-A35A-BEB4F65C2911}" type="datetimeFigureOut">
              <a:rPr lang="en-US"/>
              <a:pPr>
                <a:defRPr/>
              </a:pPr>
              <a:t>1/7/2020</a:t>
            </a:fld>
            <a:endParaRPr lang="en-CA"/>
          </a:p>
        </p:txBody>
      </p:sp>
      <p:sp>
        <p:nvSpPr>
          <p:cNvPr id="9" name="Footer Placeholder 5"/>
          <p:cNvSpPr>
            <a:spLocks noGrp="1"/>
          </p:cNvSpPr>
          <p:nvPr>
            <p:ph type="ftr" sz="quarter" idx="11"/>
          </p:nvPr>
        </p:nvSpPr>
        <p:spPr/>
        <p:txBody>
          <a:bodyPr/>
          <a:lstStyle>
            <a:lvl1pPr>
              <a:defRPr/>
            </a:lvl1pPr>
          </a:lstStyle>
          <a:p>
            <a:pPr>
              <a:defRPr/>
            </a:pPr>
            <a:endParaRPr lang="en-CA"/>
          </a:p>
        </p:txBody>
      </p:sp>
      <p:sp>
        <p:nvSpPr>
          <p:cNvPr id="10" name="Slide Number Placeholder 6"/>
          <p:cNvSpPr>
            <a:spLocks noGrp="1"/>
          </p:cNvSpPr>
          <p:nvPr>
            <p:ph type="sldNum" sz="quarter" idx="12"/>
          </p:nvPr>
        </p:nvSpPr>
        <p:spPr/>
        <p:txBody>
          <a:bodyPr/>
          <a:lstStyle>
            <a:lvl1pPr>
              <a:defRPr/>
            </a:lvl1pPr>
          </a:lstStyle>
          <a:p>
            <a:pPr>
              <a:defRPr/>
            </a:pPr>
            <a:fld id="{CBA57311-DC3B-4D3B-B5FE-4504442B1175}" type="slidenum">
              <a:rPr lang="en-CA"/>
              <a:pPr>
                <a:defRPr/>
              </a:pPr>
              <a:t>‹#›</a:t>
            </a:fld>
            <a:endParaRPr lang="en-CA"/>
          </a:p>
        </p:txBody>
      </p:sp>
    </p:spTree>
    <p:extLst>
      <p:ext uri="{BB962C8B-B14F-4D97-AF65-F5344CB8AC3E}">
        <p14:creationId xmlns:p14="http://schemas.microsoft.com/office/powerpoint/2010/main" val="132272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246277BA-97B6-4240-B188-A85297EA2397}" type="datetimeFigureOut">
              <a:rPr lang="en-US"/>
              <a:pPr>
                <a:defRPr/>
              </a:pPr>
              <a:t>1/7/2020</a:t>
            </a:fld>
            <a:endParaRPr lang="en-CA"/>
          </a:p>
        </p:txBody>
      </p:sp>
      <p:sp>
        <p:nvSpPr>
          <p:cNvPr id="9" name="Footer Placeholder 5"/>
          <p:cNvSpPr>
            <a:spLocks noGrp="1"/>
          </p:cNvSpPr>
          <p:nvPr>
            <p:ph type="ftr" sz="quarter" idx="11"/>
          </p:nvPr>
        </p:nvSpPr>
        <p:spPr/>
        <p:txBody>
          <a:bodyPr/>
          <a:lstStyle>
            <a:lvl1pPr>
              <a:defRPr/>
            </a:lvl1pPr>
          </a:lstStyle>
          <a:p>
            <a:pPr>
              <a:defRPr/>
            </a:pPr>
            <a:endParaRPr lang="en-CA"/>
          </a:p>
        </p:txBody>
      </p:sp>
      <p:sp>
        <p:nvSpPr>
          <p:cNvPr id="10" name="Slide Number Placeholder 6"/>
          <p:cNvSpPr>
            <a:spLocks noGrp="1"/>
          </p:cNvSpPr>
          <p:nvPr>
            <p:ph type="sldNum" sz="quarter" idx="12"/>
          </p:nvPr>
        </p:nvSpPr>
        <p:spPr/>
        <p:txBody>
          <a:bodyPr/>
          <a:lstStyle>
            <a:lvl1pPr>
              <a:defRPr/>
            </a:lvl1pPr>
          </a:lstStyle>
          <a:p>
            <a:pPr>
              <a:defRPr/>
            </a:pPr>
            <a:fld id="{8BE46B08-8B43-4AF2-A878-34BBE8626E25}" type="slidenum">
              <a:rPr lang="en-CA"/>
              <a:pPr>
                <a:defRPr/>
              </a:pPr>
              <a:t>‹#›</a:t>
            </a:fld>
            <a:endParaRPr lang="en-CA"/>
          </a:p>
        </p:txBody>
      </p:sp>
    </p:spTree>
    <p:extLst>
      <p:ext uri="{BB962C8B-B14F-4D97-AF65-F5344CB8AC3E}">
        <p14:creationId xmlns:p14="http://schemas.microsoft.com/office/powerpoint/2010/main" val="124608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B2227EA0-7C63-44D5-88E1-90CF72295391}" type="datetimeFigureOut">
              <a:rPr lang="en-US"/>
              <a:pPr>
                <a:defRPr/>
              </a:pPr>
              <a:t>1/7/2020</a:t>
            </a:fld>
            <a:endParaRPr lang="en-CA"/>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EE802C4B-7F6F-4227-9F82-390E6A829C28}" type="slidenum">
              <a:rPr lang="en-CA"/>
              <a:pPr>
                <a:defRPr/>
              </a:pPr>
              <a:t>‹#›</a:t>
            </a:fld>
            <a:endParaRPr lang="en-CA"/>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935" r:id="rId1"/>
    <p:sldLayoutId id="2147483931" r:id="rId2"/>
    <p:sldLayoutId id="2147483936" r:id="rId3"/>
    <p:sldLayoutId id="2147483932" r:id="rId4"/>
    <p:sldLayoutId id="2147483933" r:id="rId5"/>
    <p:sldLayoutId id="2147483937" r:id="rId6"/>
    <p:sldLayoutId id="2147483938" r:id="rId7"/>
    <p:sldLayoutId id="2147483939" r:id="rId8"/>
    <p:sldLayoutId id="2147483940" r:id="rId9"/>
    <p:sldLayoutId id="2147483934" r:id="rId10"/>
    <p:sldLayoutId id="2147483941"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fontAlgn="base">
        <a:spcBef>
          <a:spcPct val="0"/>
        </a:spcBef>
        <a:spcAft>
          <a:spcPct val="0"/>
        </a:spcAft>
        <a:defRPr sz="3200">
          <a:solidFill>
            <a:schemeClr val="tx2"/>
          </a:solidFill>
          <a:latin typeface="Arial" charset="0"/>
        </a:defRPr>
      </a:lvl6pPr>
      <a:lvl7pPr marL="914400" algn="l" rtl="0" fontAlgn="base">
        <a:spcBef>
          <a:spcPct val="0"/>
        </a:spcBef>
        <a:spcAft>
          <a:spcPct val="0"/>
        </a:spcAft>
        <a:defRPr sz="3200">
          <a:solidFill>
            <a:schemeClr val="tx2"/>
          </a:solidFill>
          <a:latin typeface="Arial" charset="0"/>
        </a:defRPr>
      </a:lvl7pPr>
      <a:lvl8pPr marL="1371600" algn="l" rtl="0" fontAlgn="base">
        <a:spcBef>
          <a:spcPct val="0"/>
        </a:spcBef>
        <a:spcAft>
          <a:spcPct val="0"/>
        </a:spcAft>
        <a:defRPr sz="3200">
          <a:solidFill>
            <a:schemeClr val="tx2"/>
          </a:solidFill>
          <a:latin typeface="Arial" charset="0"/>
        </a:defRPr>
      </a:lvl8pPr>
      <a:lvl9pPr marL="1828800" algn="l" rtl="0" fontAlgn="base">
        <a:spcBef>
          <a:spcPct val="0"/>
        </a:spcBef>
        <a:spcAft>
          <a:spcPct val="0"/>
        </a:spcAft>
        <a:defRPr sz="3200">
          <a:solidFill>
            <a:schemeClr val="tx2"/>
          </a:solidFill>
          <a:latin typeface="Arial"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Taylor_serie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mathworld.wolfram.com/TaylorSeries.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Linear_congruential_generato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CA" smtClean="0">
                <a:solidFill>
                  <a:srgbClr val="002060"/>
                </a:solidFill>
                <a:latin typeface="Arial Black" pitchFamily="34" charset="0"/>
              </a:rPr>
              <a:t>60-141 Lecture 1:  Functions</a:t>
            </a:r>
          </a:p>
        </p:txBody>
      </p:sp>
      <p:sp>
        <p:nvSpPr>
          <p:cNvPr id="3" name="Subtitle 2"/>
          <p:cNvSpPr>
            <a:spLocks noGrp="1"/>
          </p:cNvSpPr>
          <p:nvPr>
            <p:ph type="subTitle" idx="1"/>
          </p:nvPr>
        </p:nvSpPr>
        <p:spPr>
          <a:xfrm>
            <a:off x="1219200" y="5124450"/>
            <a:ext cx="6858000" cy="876300"/>
          </a:xfrm>
        </p:spPr>
        <p:txBody>
          <a:bodyPr>
            <a:normAutofit/>
          </a:bodyPr>
          <a:lstStyle/>
          <a:p>
            <a:pPr eaLnBrk="1" fontAlgn="auto" hangingPunct="1">
              <a:spcAft>
                <a:spcPts val="0"/>
              </a:spcAft>
              <a:buFont typeface="Wingdings 3"/>
              <a:buNone/>
              <a:defRPr/>
            </a:pPr>
            <a:r>
              <a:rPr lang="en-CA" b="1" dirty="0" smtClean="0">
                <a:solidFill>
                  <a:schemeClr val="tx1"/>
                </a:solidFill>
                <a:cs typeface="Arial" pitchFamily="34" charset="0"/>
              </a:rPr>
              <a:t>C Library predefined, User defined functions</a:t>
            </a:r>
          </a:p>
          <a:p>
            <a:pPr eaLnBrk="1" fontAlgn="auto" hangingPunct="1">
              <a:spcAft>
                <a:spcPts val="0"/>
              </a:spcAft>
              <a:buFont typeface="Wingdings 3"/>
              <a:buNone/>
              <a:defRPr/>
            </a:pPr>
            <a:r>
              <a:rPr lang="en-CA" b="1" dirty="0" smtClean="0">
                <a:solidFill>
                  <a:schemeClr val="tx1"/>
                </a:solidFill>
                <a:cs typeface="Arial" pitchFamily="34" charset="0"/>
              </a:rPr>
              <a:t>Dr. Robert Kent</a:t>
            </a:r>
            <a:endParaRPr lang="en-CA" b="1" dirty="0">
              <a:solidFill>
                <a:schemeClr val="tx1"/>
              </a:solidFill>
              <a:cs typeface="Arial" pitchFamily="34" charset="0"/>
            </a:endParaRPr>
          </a:p>
        </p:txBody>
      </p:sp>
      <p:sp>
        <p:nvSpPr>
          <p:cNvPr id="7" name="Flowchart: Predefined Process 6"/>
          <p:cNvSpPr/>
          <p:nvPr/>
        </p:nvSpPr>
        <p:spPr>
          <a:xfrm>
            <a:off x="3786188" y="1500188"/>
            <a:ext cx="1714500" cy="642937"/>
          </a:xfrm>
          <a:prstGeom prst="flowChartPredefinedProcess">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rgbClr val="002060"/>
                </a:solidFill>
              </a:rPr>
              <a:t>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CA" b="1" smtClean="0">
                <a:solidFill>
                  <a:srgbClr val="002060"/>
                </a:solidFill>
              </a:rPr>
              <a:t>C libraries</a:t>
            </a:r>
          </a:p>
        </p:txBody>
      </p:sp>
      <p:sp>
        <p:nvSpPr>
          <p:cNvPr id="13315" name="Content Placeholder 2"/>
          <p:cNvSpPr>
            <a:spLocks noGrp="1"/>
          </p:cNvSpPr>
          <p:nvPr>
            <p:ph sz="quarter" idx="1"/>
          </p:nvPr>
        </p:nvSpPr>
        <p:spPr>
          <a:xfrm>
            <a:off x="457200" y="1219200"/>
            <a:ext cx="8229600" cy="4937125"/>
          </a:xfrm>
        </p:spPr>
        <p:txBody>
          <a:bodyPr/>
          <a:lstStyle/>
          <a:p>
            <a:pPr eaLnBrk="1" hangingPunct="1"/>
            <a:r>
              <a:rPr lang="en-CA" sz="2400" smtClean="0"/>
              <a:t>The C library system is designed to support special purpose programming needs, depending on the conceptual nature of the need.</a:t>
            </a:r>
          </a:p>
          <a:p>
            <a:pPr eaLnBrk="1" hangingPunct="1"/>
            <a:r>
              <a:rPr lang="en-CA" sz="2400" smtClean="0"/>
              <a:t>The system is subdivided into specific libraries, each devoted to a particular topic (set of functions)</a:t>
            </a:r>
          </a:p>
          <a:p>
            <a:pPr lvl="1" eaLnBrk="1" hangingPunct="1"/>
            <a:r>
              <a:rPr lang="en-CA" sz="2100" smtClean="0">
                <a:solidFill>
                  <a:schemeClr val="tx1"/>
                </a:solidFill>
              </a:rPr>
              <a:t>Each has its own name   (eg. stdio.h)</a:t>
            </a:r>
          </a:p>
          <a:p>
            <a:pPr eaLnBrk="1" hangingPunct="1"/>
            <a:r>
              <a:rPr lang="en-CA" sz="2400" smtClean="0"/>
              <a:t>Programs that refer to any function in a library must include </a:t>
            </a:r>
            <a:r>
              <a:rPr lang="en-CA" sz="2400" u="sng" smtClean="0"/>
              <a:t>all</a:t>
            </a:r>
            <a:r>
              <a:rPr lang="en-CA" sz="2400" smtClean="0"/>
              <a:t> the functions in that library.</a:t>
            </a:r>
          </a:p>
          <a:p>
            <a:pPr lvl="1" eaLnBrk="1" hangingPunct="1"/>
            <a:r>
              <a:rPr lang="en-CA" sz="2100" smtClean="0">
                <a:solidFill>
                  <a:schemeClr val="tx1"/>
                </a:solidFill>
              </a:rPr>
              <a:t>This strategy is based on the premise that most programming work that requires one function, most likely will also use the other functions</a:t>
            </a:r>
          </a:p>
          <a:p>
            <a:pPr lvl="1" eaLnBrk="1" hangingPunct="1"/>
            <a:r>
              <a:rPr lang="en-CA" sz="2100" smtClean="0">
                <a:solidFill>
                  <a:schemeClr val="tx1"/>
                </a:solidFill>
              </a:rPr>
              <a:t>Since all function codes must be included in the fully compiled program, it is best to avoid unnecessary codes from other (non-included) libraries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3315">
                                            <p:txEl>
                                              <p:pRg st="2" end="2"/>
                                            </p:txEl>
                                          </p:spTgt>
                                        </p:tgtEl>
                                        <p:attrNameLst>
                                          <p:attrName>style.visibility</p:attrName>
                                        </p:attrNameLst>
                                      </p:cBhvr>
                                      <p:to>
                                        <p:strVal val="visible"/>
                                      </p:to>
                                    </p:set>
                                    <p:anim calcmode="lin" valueType="num">
                                      <p:cBhvr additive="base">
                                        <p:cTn id="18"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 calcmode="lin" valueType="num">
                                      <p:cBhvr additive="base">
                                        <p:cTn id="24"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3315">
                                            <p:txEl>
                                              <p:pRg st="4" end="4"/>
                                            </p:txEl>
                                          </p:spTgt>
                                        </p:tgtEl>
                                        <p:attrNameLst>
                                          <p:attrName>style.visibility</p:attrName>
                                        </p:attrNameLst>
                                      </p:cBhvr>
                                      <p:to>
                                        <p:strVal val="visible"/>
                                      </p:to>
                                    </p:set>
                                    <p:anim calcmode="lin" valueType="num">
                                      <p:cBhvr additive="base">
                                        <p:cTn id="30"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3315">
                                            <p:txEl>
                                              <p:pRg st="5" end="5"/>
                                            </p:txEl>
                                          </p:spTgt>
                                        </p:tgtEl>
                                        <p:attrNameLst>
                                          <p:attrName>style.visibility</p:attrName>
                                        </p:attrNameLst>
                                      </p:cBhvr>
                                      <p:to>
                                        <p:strVal val="visible"/>
                                      </p:to>
                                    </p:set>
                                    <p:anim calcmode="lin" valueType="num">
                                      <p:cBhvr additive="base">
                                        <p:cTn id="36"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CA" b="1" smtClean="0">
                <a:solidFill>
                  <a:srgbClr val="002060"/>
                </a:solidFill>
              </a:rPr>
              <a:t>C Compiler and Pre-processor</a:t>
            </a:r>
          </a:p>
        </p:txBody>
      </p:sp>
      <p:sp>
        <p:nvSpPr>
          <p:cNvPr id="14339" name="Content Placeholder 2"/>
          <p:cNvSpPr>
            <a:spLocks noGrp="1"/>
          </p:cNvSpPr>
          <p:nvPr>
            <p:ph sz="quarter" idx="1"/>
          </p:nvPr>
        </p:nvSpPr>
        <p:spPr>
          <a:xfrm>
            <a:off x="457200" y="1219200"/>
            <a:ext cx="8229600" cy="4937125"/>
          </a:xfrm>
        </p:spPr>
        <p:txBody>
          <a:bodyPr/>
          <a:lstStyle/>
          <a:p>
            <a:pPr eaLnBrk="1" hangingPunct="1"/>
            <a:r>
              <a:rPr lang="en-CA" sz="2400" smtClean="0"/>
              <a:t>It is important to understand the role of the C compiler and pre-processor in how functions are handled</a:t>
            </a:r>
          </a:p>
          <a:p>
            <a:pPr eaLnBrk="1" hangingPunct="1"/>
            <a:r>
              <a:rPr lang="en-CA" sz="2400" smtClean="0"/>
              <a:t>We have already seen in basic programs that in order to perform simple input (scanf) and output (printf) we must write the line of code:</a:t>
            </a:r>
          </a:p>
          <a:p>
            <a:pPr lvl="1" eaLnBrk="1" hangingPunct="1"/>
            <a:r>
              <a:rPr lang="en-CA" sz="2100" b="1" smtClean="0">
                <a:solidFill>
                  <a:srgbClr val="002060"/>
                </a:solidFill>
              </a:rPr>
              <a:t>              #include &lt;stdio.h&gt;</a:t>
            </a:r>
          </a:p>
          <a:p>
            <a:pPr eaLnBrk="1" hangingPunct="1"/>
            <a:r>
              <a:rPr lang="en-CA" sz="2400" smtClean="0"/>
              <a:t>This code provides a stated link to a file (called a header file - .h) that the compiler must know in order to properly translate references to functions defined within the library</a:t>
            </a:r>
          </a:p>
          <a:p>
            <a:pPr lvl="1" eaLnBrk="1" hangingPunct="1"/>
            <a:r>
              <a:rPr lang="en-CA" sz="2100" smtClean="0">
                <a:solidFill>
                  <a:srgbClr val="002060"/>
                </a:solidFill>
              </a:rPr>
              <a:t> stdio.h contains the definitions of some parts (stubs) of the functions defined within the standard input/output library</a:t>
            </a:r>
          </a:p>
          <a:p>
            <a:pPr lvl="1" eaLnBrk="1" hangingPunct="1"/>
            <a:r>
              <a:rPr lang="en-CA" sz="2100" smtClean="0">
                <a:solidFill>
                  <a:srgbClr val="800000"/>
                </a:solidFill>
              </a:rPr>
              <a:t>The actual executable files (already compiled) corresponding to each function (or the entire library) are known to the O/S.</a:t>
            </a:r>
          </a:p>
          <a:p>
            <a:pPr eaLnBrk="1" hangingPunct="1"/>
            <a:endParaRPr lang="en-CA"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 calcmode="lin" valueType="num">
                                      <p:cBhvr additive="base">
                                        <p:cTn id="12"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339">
                                            <p:txEl>
                                              <p:pRg st="2" end="2"/>
                                            </p:txEl>
                                          </p:spTgt>
                                        </p:tgtEl>
                                        <p:attrNameLst>
                                          <p:attrName>style.visibility</p:attrName>
                                        </p:attrNameLst>
                                      </p:cBhvr>
                                      <p:to>
                                        <p:strVal val="visible"/>
                                      </p:to>
                                    </p:set>
                                    <p:anim calcmode="lin" valueType="num">
                                      <p:cBhvr additive="base">
                                        <p:cTn id="16"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 calcmode="lin" valueType="num">
                                      <p:cBhvr additive="base">
                                        <p:cTn id="22"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anim calcmode="lin" valueType="num">
                                      <p:cBhvr additive="base">
                                        <p:cTn id="28"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14339">
                                            <p:txEl>
                                              <p:pRg st="5" end="5"/>
                                            </p:txEl>
                                          </p:spTgt>
                                        </p:tgtEl>
                                        <p:attrNameLst>
                                          <p:attrName>style.visibility</p:attrName>
                                        </p:attrNameLst>
                                      </p:cBhvr>
                                      <p:to>
                                        <p:strVal val="visible"/>
                                      </p:to>
                                    </p:set>
                                    <p:anim calcmode="lin" valueType="num">
                                      <p:cBhvr additive="base">
                                        <p:cTn id="34"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CA" b="1" smtClean="0">
                <a:solidFill>
                  <a:srgbClr val="002060"/>
                </a:solidFill>
              </a:rPr>
              <a:t>C Compiler and Pre-processor</a:t>
            </a:r>
          </a:p>
        </p:txBody>
      </p:sp>
      <p:sp>
        <p:nvSpPr>
          <p:cNvPr id="20483" name="Content Placeholder 2"/>
          <p:cNvSpPr>
            <a:spLocks noGrp="1"/>
          </p:cNvSpPr>
          <p:nvPr>
            <p:ph sz="quarter" idx="1"/>
          </p:nvPr>
        </p:nvSpPr>
        <p:spPr>
          <a:xfrm>
            <a:off x="457200" y="1219200"/>
            <a:ext cx="8229600" cy="4937125"/>
          </a:xfrm>
        </p:spPr>
        <p:txBody>
          <a:bodyPr/>
          <a:lstStyle/>
          <a:p>
            <a:pPr eaLnBrk="1" hangingPunct="1"/>
            <a:endParaRPr lang="en-CA" sz="2400" smtClean="0"/>
          </a:p>
        </p:txBody>
      </p:sp>
      <p:sp>
        <p:nvSpPr>
          <p:cNvPr id="4" name="TextBox 3"/>
          <p:cNvSpPr txBox="1">
            <a:spLocks noChangeArrowheads="1"/>
          </p:cNvSpPr>
          <p:nvPr/>
        </p:nvSpPr>
        <p:spPr bwMode="auto">
          <a:xfrm>
            <a:off x="428625" y="1214438"/>
            <a:ext cx="4595813" cy="3046412"/>
          </a:xfrm>
          <a:prstGeom prst="rect">
            <a:avLst/>
          </a:prstGeom>
          <a:solidFill>
            <a:srgbClr val="92D050"/>
          </a:solidFill>
          <a:ln w="9525">
            <a:solidFill>
              <a:schemeClr val="tx1"/>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solidFill>
                  <a:srgbClr val="FF0000"/>
                </a:solidFill>
              </a:rPr>
              <a:t> #include &lt;stdio.h&gt;</a:t>
            </a:r>
          </a:p>
          <a:p>
            <a:pPr eaLnBrk="1" hangingPunct="1"/>
            <a:r>
              <a:rPr lang="en-CA" sz="2400" b="1"/>
              <a:t> int main ( ) {</a:t>
            </a:r>
          </a:p>
          <a:p>
            <a:pPr eaLnBrk="1" hangingPunct="1"/>
            <a:r>
              <a:rPr lang="en-CA" sz="2400" b="1"/>
              <a:t>     int V = 7 ;</a:t>
            </a:r>
          </a:p>
          <a:p>
            <a:pPr eaLnBrk="1" hangingPunct="1"/>
            <a:r>
              <a:rPr lang="en-CA" sz="2400" b="1"/>
              <a:t>     .....</a:t>
            </a:r>
          </a:p>
          <a:p>
            <a:pPr eaLnBrk="1" hangingPunct="1"/>
            <a:r>
              <a:rPr lang="en-CA" sz="2400" b="1"/>
              <a:t>     </a:t>
            </a:r>
            <a:r>
              <a:rPr lang="en-CA" sz="2400" b="1">
                <a:solidFill>
                  <a:srgbClr val="800000"/>
                </a:solidFill>
              </a:rPr>
              <a:t>printf ( “Value = %d\n”, V )</a:t>
            </a:r>
            <a:r>
              <a:rPr lang="en-CA" sz="2400" b="1"/>
              <a:t> ;</a:t>
            </a:r>
          </a:p>
          <a:p>
            <a:pPr eaLnBrk="1" hangingPunct="1"/>
            <a:r>
              <a:rPr lang="en-CA" sz="2400" b="1"/>
              <a:t>     .....</a:t>
            </a:r>
          </a:p>
          <a:p>
            <a:pPr eaLnBrk="1" hangingPunct="1"/>
            <a:r>
              <a:rPr lang="en-CA" sz="2400" b="1"/>
              <a:t>     return 0 ;</a:t>
            </a:r>
          </a:p>
          <a:p>
            <a:pPr eaLnBrk="1" hangingPunct="1"/>
            <a:r>
              <a:rPr lang="en-CA" sz="2400" b="1"/>
              <a:t> }</a:t>
            </a:r>
          </a:p>
        </p:txBody>
      </p:sp>
      <p:sp>
        <p:nvSpPr>
          <p:cNvPr id="5" name="TextBox 4"/>
          <p:cNvSpPr txBox="1"/>
          <p:nvPr/>
        </p:nvSpPr>
        <p:spPr>
          <a:xfrm>
            <a:off x="500063" y="4857750"/>
            <a:ext cx="4435475" cy="1570038"/>
          </a:xfrm>
          <a:prstGeom prst="rect">
            <a:avLst/>
          </a:prstGeom>
          <a:solidFill>
            <a:schemeClr val="bg2">
              <a:lumMod val="75000"/>
            </a:schemeClr>
          </a:solidFill>
          <a:ln>
            <a:solidFill>
              <a:schemeClr val="tx1"/>
            </a:solidFill>
          </a:ln>
        </p:spPr>
        <p:txBody>
          <a:bodyPr wrap="none">
            <a:spAutoFit/>
          </a:bodyPr>
          <a:lstStyle/>
          <a:p>
            <a:pPr>
              <a:defRPr/>
            </a:pPr>
            <a:r>
              <a:rPr lang="en-CA" sz="2400" b="1" dirty="0">
                <a:solidFill>
                  <a:srgbClr val="FF0000"/>
                </a:solidFill>
              </a:rPr>
              <a:t> </a:t>
            </a:r>
            <a:r>
              <a:rPr lang="en-CA" sz="2400" b="1" u="sng" dirty="0">
                <a:solidFill>
                  <a:srgbClr val="FF0000"/>
                </a:solidFill>
              </a:rPr>
              <a:t>File: </a:t>
            </a:r>
            <a:r>
              <a:rPr lang="en-CA" sz="2400" b="1" u="sng" dirty="0" err="1">
                <a:solidFill>
                  <a:srgbClr val="FF0000"/>
                </a:solidFill>
              </a:rPr>
              <a:t>stdio.h</a:t>
            </a:r>
            <a:endParaRPr lang="en-CA" sz="2400" b="1" u="sng" dirty="0"/>
          </a:p>
          <a:p>
            <a:pPr>
              <a:defRPr/>
            </a:pPr>
            <a:r>
              <a:rPr lang="en-CA" sz="2400" b="1" dirty="0"/>
              <a:t>     .....</a:t>
            </a:r>
          </a:p>
          <a:p>
            <a:pPr>
              <a:defRPr/>
            </a:pPr>
            <a:r>
              <a:rPr lang="en-CA" sz="2400" b="1" dirty="0">
                <a:solidFill>
                  <a:srgbClr val="800000"/>
                </a:solidFill>
              </a:rPr>
              <a:t> </a:t>
            </a:r>
            <a:r>
              <a:rPr lang="en-CA" sz="2400" b="1" dirty="0" err="1">
                <a:solidFill>
                  <a:srgbClr val="800000"/>
                </a:solidFill>
              </a:rPr>
              <a:t>int</a:t>
            </a:r>
            <a:r>
              <a:rPr lang="en-CA" sz="2400" b="1" dirty="0">
                <a:solidFill>
                  <a:srgbClr val="800000"/>
                </a:solidFill>
              </a:rPr>
              <a:t> </a:t>
            </a:r>
            <a:r>
              <a:rPr lang="en-CA" sz="2400" b="1" dirty="0" err="1">
                <a:solidFill>
                  <a:srgbClr val="800000"/>
                </a:solidFill>
              </a:rPr>
              <a:t>printf</a:t>
            </a:r>
            <a:r>
              <a:rPr lang="en-CA" sz="2400" b="1" dirty="0">
                <a:solidFill>
                  <a:srgbClr val="800000"/>
                </a:solidFill>
              </a:rPr>
              <a:t> ( char *S, void *V )</a:t>
            </a:r>
            <a:r>
              <a:rPr lang="en-CA" sz="2400" b="1" dirty="0"/>
              <a:t> ;</a:t>
            </a:r>
          </a:p>
          <a:p>
            <a:pPr>
              <a:defRPr/>
            </a:pPr>
            <a:r>
              <a:rPr lang="en-CA" sz="2400" b="1" dirty="0"/>
              <a:t>     .....</a:t>
            </a:r>
          </a:p>
        </p:txBody>
      </p:sp>
      <p:sp>
        <p:nvSpPr>
          <p:cNvPr id="6" name="TextBox 5"/>
          <p:cNvSpPr txBox="1"/>
          <p:nvPr/>
        </p:nvSpPr>
        <p:spPr>
          <a:xfrm>
            <a:off x="5143500" y="3143250"/>
            <a:ext cx="3740150" cy="2246313"/>
          </a:xfrm>
          <a:prstGeom prst="rect">
            <a:avLst/>
          </a:prstGeom>
          <a:solidFill>
            <a:schemeClr val="bg2">
              <a:lumMod val="75000"/>
            </a:schemeClr>
          </a:solidFill>
          <a:ln>
            <a:solidFill>
              <a:schemeClr val="tx1"/>
            </a:solidFill>
          </a:ln>
        </p:spPr>
        <p:txBody>
          <a:bodyPr wrap="none">
            <a:spAutoFit/>
          </a:bodyPr>
          <a:lstStyle/>
          <a:p>
            <a:pPr>
              <a:defRPr/>
            </a:pPr>
            <a:r>
              <a:rPr lang="en-CA" sz="2000" b="1" dirty="0">
                <a:solidFill>
                  <a:srgbClr val="FF0000"/>
                </a:solidFill>
              </a:rPr>
              <a:t> </a:t>
            </a:r>
            <a:r>
              <a:rPr lang="en-CA" sz="2000" b="1" u="sng" dirty="0">
                <a:solidFill>
                  <a:srgbClr val="FF0000"/>
                </a:solidFill>
              </a:rPr>
              <a:t>Compiled file for </a:t>
            </a:r>
            <a:r>
              <a:rPr lang="en-CA" sz="2000" b="1" u="sng" dirty="0" err="1">
                <a:solidFill>
                  <a:srgbClr val="FF0000"/>
                </a:solidFill>
              </a:rPr>
              <a:t>stdiolibrary</a:t>
            </a:r>
            <a:endParaRPr lang="en-CA" sz="2000" b="1" u="sng" dirty="0"/>
          </a:p>
          <a:p>
            <a:pPr>
              <a:defRPr/>
            </a:pPr>
            <a:r>
              <a:rPr lang="en-CA" sz="2000" b="1" dirty="0"/>
              <a:t> 010000111101010101....</a:t>
            </a:r>
          </a:p>
          <a:p>
            <a:pPr>
              <a:defRPr/>
            </a:pPr>
            <a:r>
              <a:rPr lang="en-CA" sz="2000" b="1" dirty="0">
                <a:solidFill>
                  <a:srgbClr val="800000"/>
                </a:solidFill>
              </a:rPr>
              <a:t> (</a:t>
            </a:r>
            <a:r>
              <a:rPr lang="en-CA" sz="2000" b="1" dirty="0" err="1">
                <a:solidFill>
                  <a:srgbClr val="800000"/>
                </a:solidFill>
              </a:rPr>
              <a:t>printf</a:t>
            </a:r>
            <a:r>
              <a:rPr lang="en-CA" sz="2000" b="1" dirty="0">
                <a:solidFill>
                  <a:srgbClr val="800000"/>
                </a:solidFill>
              </a:rPr>
              <a:t> machine code)</a:t>
            </a:r>
          </a:p>
          <a:p>
            <a:pPr>
              <a:defRPr/>
            </a:pPr>
            <a:r>
              <a:rPr lang="en-CA" sz="2000" b="1" dirty="0">
                <a:solidFill>
                  <a:srgbClr val="800000"/>
                </a:solidFill>
              </a:rPr>
              <a:t>01110101010111111010....</a:t>
            </a:r>
          </a:p>
          <a:p>
            <a:pPr>
              <a:defRPr/>
            </a:pPr>
            <a:r>
              <a:rPr lang="en-CA" sz="2000" b="1" dirty="0">
                <a:solidFill>
                  <a:srgbClr val="800000"/>
                </a:solidFill>
              </a:rPr>
              <a:t>.......</a:t>
            </a:r>
            <a:r>
              <a:rPr lang="en-CA" sz="2000" b="1" dirty="0"/>
              <a:t> </a:t>
            </a:r>
          </a:p>
          <a:p>
            <a:pPr>
              <a:defRPr/>
            </a:pPr>
            <a:r>
              <a:rPr lang="en-CA" sz="2000" b="1" dirty="0"/>
              <a:t>(</a:t>
            </a:r>
            <a:r>
              <a:rPr lang="en-CA" sz="2000" b="1" dirty="0" err="1"/>
              <a:t>scanf</a:t>
            </a:r>
            <a:r>
              <a:rPr lang="en-CA" sz="2000" b="1" dirty="0"/>
              <a:t> machine code)</a:t>
            </a:r>
          </a:p>
          <a:p>
            <a:pPr>
              <a:defRPr/>
            </a:pPr>
            <a:r>
              <a:rPr lang="en-CA" sz="2000" b="1" dirty="0"/>
              <a:t>1010101010111101011.....</a:t>
            </a:r>
          </a:p>
        </p:txBody>
      </p:sp>
      <p:sp>
        <p:nvSpPr>
          <p:cNvPr id="7" name="Down Arrow 6"/>
          <p:cNvSpPr/>
          <p:nvPr/>
        </p:nvSpPr>
        <p:spPr>
          <a:xfrm>
            <a:off x="2214563" y="4071938"/>
            <a:ext cx="500062"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Bent-Up Arrow 7"/>
          <p:cNvSpPr/>
          <p:nvPr/>
        </p:nvSpPr>
        <p:spPr>
          <a:xfrm>
            <a:off x="4857750" y="5357813"/>
            <a:ext cx="2071688" cy="500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9" name="TextBox 8"/>
          <p:cNvSpPr txBox="1">
            <a:spLocks noChangeArrowheads="1"/>
          </p:cNvSpPr>
          <p:nvPr/>
        </p:nvSpPr>
        <p:spPr bwMode="auto">
          <a:xfrm>
            <a:off x="5143500" y="1214438"/>
            <a:ext cx="30718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C program with function reference from standard I/O library</a:t>
            </a:r>
          </a:p>
        </p:txBody>
      </p:sp>
      <p:sp>
        <p:nvSpPr>
          <p:cNvPr id="10" name="TextBox 9"/>
          <p:cNvSpPr txBox="1">
            <a:spLocks noChangeArrowheads="1"/>
          </p:cNvSpPr>
          <p:nvPr/>
        </p:nvSpPr>
        <p:spPr bwMode="auto">
          <a:xfrm>
            <a:off x="5000625" y="5916613"/>
            <a:ext cx="3071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The C preprocessor looks for function definitions within stdio.h file</a:t>
            </a:r>
          </a:p>
        </p:txBody>
      </p:sp>
      <p:sp>
        <p:nvSpPr>
          <p:cNvPr id="11" name="TextBox 10"/>
          <p:cNvSpPr txBox="1">
            <a:spLocks noChangeArrowheads="1"/>
          </p:cNvSpPr>
          <p:nvPr/>
        </p:nvSpPr>
        <p:spPr bwMode="auto">
          <a:xfrm>
            <a:off x="5786438" y="2214563"/>
            <a:ext cx="3071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CA" b="1"/>
              <a:t>The actual machine code is filed elsewhere for location by the 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1000" fill="hold"/>
                                        <p:tgtEl>
                                          <p:spTgt spid="5"/>
                                        </p:tgtEl>
                                        <p:attrNameLst>
                                          <p:attrName>ppt_x</p:attrName>
                                        </p:attrNameLst>
                                      </p:cBhvr>
                                      <p:tavLst>
                                        <p:tav tm="0">
                                          <p:val>
                                            <p:strVal val="#ppt_x"/>
                                          </p:val>
                                        </p:tav>
                                        <p:tav tm="100000">
                                          <p:val>
                                            <p:strVal val="#ppt_x"/>
                                          </p:val>
                                        </p:tav>
                                      </p:tavLst>
                                    </p:anim>
                                    <p:anim calcmode="lin" valueType="num">
                                      <p:cBhvr additive="base">
                                        <p:cTn id="22" dur="1000" fill="hold"/>
                                        <p:tgtEl>
                                          <p:spTgt spid="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par>
                          <p:cTn id="33" fill="hold" nodeType="afterGroup">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1+#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500"/>
                            </p:stCondLst>
                            <p:childTnLst>
                              <p:par>
                                <p:cTn id="39" presetID="2" presetClass="entr" presetSubtype="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CA" b="1" smtClean="0">
                <a:solidFill>
                  <a:srgbClr val="002060"/>
                </a:solidFill>
              </a:rPr>
              <a:t>C Compiler and Pre-processor</a:t>
            </a:r>
          </a:p>
        </p:txBody>
      </p:sp>
      <p:sp>
        <p:nvSpPr>
          <p:cNvPr id="21507" name="Content Placeholder 2"/>
          <p:cNvSpPr>
            <a:spLocks noGrp="1"/>
          </p:cNvSpPr>
          <p:nvPr>
            <p:ph sz="quarter" idx="1"/>
          </p:nvPr>
        </p:nvSpPr>
        <p:spPr>
          <a:xfrm>
            <a:off x="457200" y="1219200"/>
            <a:ext cx="8229600" cy="4937125"/>
          </a:xfrm>
        </p:spPr>
        <p:txBody>
          <a:bodyPr/>
          <a:lstStyle/>
          <a:p>
            <a:pPr eaLnBrk="1" hangingPunct="1"/>
            <a:endParaRPr lang="en-CA" sz="2400" dirty="0" smtClean="0"/>
          </a:p>
        </p:txBody>
      </p:sp>
      <p:sp>
        <p:nvSpPr>
          <p:cNvPr id="21508" name="TextBox 3"/>
          <p:cNvSpPr txBox="1">
            <a:spLocks noChangeArrowheads="1"/>
          </p:cNvSpPr>
          <p:nvPr/>
        </p:nvSpPr>
        <p:spPr bwMode="auto">
          <a:xfrm>
            <a:off x="428625" y="1214438"/>
            <a:ext cx="4595813" cy="3046412"/>
          </a:xfrm>
          <a:prstGeom prst="rect">
            <a:avLst/>
          </a:prstGeom>
          <a:solidFill>
            <a:srgbClr val="92D050"/>
          </a:solidFill>
          <a:ln w="9525">
            <a:solidFill>
              <a:schemeClr val="tx1"/>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dirty="0">
                <a:solidFill>
                  <a:srgbClr val="FF0000"/>
                </a:solidFill>
              </a:rPr>
              <a:t> #include &lt;</a:t>
            </a:r>
            <a:r>
              <a:rPr lang="en-CA" sz="2400" b="1" dirty="0" err="1">
                <a:solidFill>
                  <a:srgbClr val="FF0000"/>
                </a:solidFill>
              </a:rPr>
              <a:t>stdio.h</a:t>
            </a:r>
            <a:r>
              <a:rPr lang="en-CA" sz="2400" b="1" dirty="0">
                <a:solidFill>
                  <a:srgbClr val="FF0000"/>
                </a:solidFill>
              </a:rPr>
              <a:t>&gt;</a:t>
            </a:r>
          </a:p>
          <a:p>
            <a:pPr eaLnBrk="1" hangingPunct="1"/>
            <a:r>
              <a:rPr lang="en-CA" sz="2400" b="1" dirty="0"/>
              <a:t> </a:t>
            </a:r>
            <a:r>
              <a:rPr lang="en-CA" sz="2400" b="1" dirty="0" err="1"/>
              <a:t>int</a:t>
            </a:r>
            <a:r>
              <a:rPr lang="en-CA" sz="2400" b="1" dirty="0"/>
              <a:t> main ( ) {</a:t>
            </a:r>
          </a:p>
          <a:p>
            <a:pPr eaLnBrk="1" hangingPunct="1"/>
            <a:r>
              <a:rPr lang="en-CA" sz="2400" b="1" dirty="0"/>
              <a:t>     </a:t>
            </a:r>
            <a:r>
              <a:rPr lang="en-CA" sz="2400" b="1" dirty="0" err="1"/>
              <a:t>int</a:t>
            </a:r>
            <a:r>
              <a:rPr lang="en-CA" sz="2400" b="1" dirty="0"/>
              <a:t> V = 7 ;</a:t>
            </a:r>
          </a:p>
          <a:p>
            <a:pPr eaLnBrk="1" hangingPunct="1"/>
            <a:r>
              <a:rPr lang="en-CA" sz="2400" b="1" dirty="0"/>
              <a:t>     .....</a:t>
            </a:r>
          </a:p>
          <a:p>
            <a:pPr eaLnBrk="1" hangingPunct="1"/>
            <a:r>
              <a:rPr lang="en-CA" sz="2400" b="1" dirty="0"/>
              <a:t>     </a:t>
            </a:r>
            <a:r>
              <a:rPr lang="en-CA" sz="2400" b="1" dirty="0" err="1">
                <a:solidFill>
                  <a:srgbClr val="800000"/>
                </a:solidFill>
              </a:rPr>
              <a:t>printf</a:t>
            </a:r>
            <a:r>
              <a:rPr lang="en-CA" sz="2400" b="1" dirty="0">
                <a:solidFill>
                  <a:srgbClr val="800000"/>
                </a:solidFill>
              </a:rPr>
              <a:t> ( “Value = %d\n”, V )</a:t>
            </a:r>
            <a:r>
              <a:rPr lang="en-CA" sz="2400" b="1" dirty="0"/>
              <a:t> ;</a:t>
            </a:r>
          </a:p>
          <a:p>
            <a:pPr eaLnBrk="1" hangingPunct="1"/>
            <a:r>
              <a:rPr lang="en-CA" sz="2400" b="1" dirty="0"/>
              <a:t>     .....</a:t>
            </a:r>
          </a:p>
          <a:p>
            <a:pPr eaLnBrk="1" hangingPunct="1"/>
            <a:r>
              <a:rPr lang="en-CA" sz="2400" b="1" dirty="0"/>
              <a:t>     return 0 ;</a:t>
            </a:r>
          </a:p>
          <a:p>
            <a:pPr eaLnBrk="1" hangingPunct="1"/>
            <a:r>
              <a:rPr lang="en-CA" sz="2400" b="1" dirty="0"/>
              <a:t> }</a:t>
            </a:r>
          </a:p>
        </p:txBody>
      </p:sp>
      <p:sp>
        <p:nvSpPr>
          <p:cNvPr id="5" name="TextBox 4"/>
          <p:cNvSpPr txBox="1"/>
          <p:nvPr/>
        </p:nvSpPr>
        <p:spPr>
          <a:xfrm>
            <a:off x="500063" y="4857750"/>
            <a:ext cx="4435475" cy="1570038"/>
          </a:xfrm>
          <a:prstGeom prst="rect">
            <a:avLst/>
          </a:prstGeom>
          <a:solidFill>
            <a:schemeClr val="bg2">
              <a:lumMod val="75000"/>
            </a:schemeClr>
          </a:solidFill>
          <a:ln>
            <a:solidFill>
              <a:schemeClr val="tx1"/>
            </a:solidFill>
          </a:ln>
        </p:spPr>
        <p:txBody>
          <a:bodyPr wrap="none">
            <a:spAutoFit/>
          </a:bodyPr>
          <a:lstStyle/>
          <a:p>
            <a:pPr>
              <a:defRPr/>
            </a:pPr>
            <a:r>
              <a:rPr lang="en-CA" sz="2400" b="1" dirty="0">
                <a:solidFill>
                  <a:srgbClr val="FF0000"/>
                </a:solidFill>
              </a:rPr>
              <a:t> </a:t>
            </a:r>
            <a:r>
              <a:rPr lang="en-CA" sz="2400" b="1" u="sng" dirty="0">
                <a:solidFill>
                  <a:srgbClr val="FF0000"/>
                </a:solidFill>
              </a:rPr>
              <a:t>File: </a:t>
            </a:r>
            <a:r>
              <a:rPr lang="en-CA" sz="2400" b="1" u="sng" dirty="0" err="1">
                <a:solidFill>
                  <a:srgbClr val="FF0000"/>
                </a:solidFill>
              </a:rPr>
              <a:t>stdio.h</a:t>
            </a:r>
            <a:endParaRPr lang="en-CA" sz="2400" b="1" u="sng" dirty="0"/>
          </a:p>
          <a:p>
            <a:pPr>
              <a:defRPr/>
            </a:pPr>
            <a:r>
              <a:rPr lang="en-CA" sz="2400" b="1" dirty="0"/>
              <a:t>     .....</a:t>
            </a:r>
          </a:p>
          <a:p>
            <a:pPr>
              <a:defRPr/>
            </a:pPr>
            <a:r>
              <a:rPr lang="en-CA" sz="2400" b="1" dirty="0">
                <a:solidFill>
                  <a:srgbClr val="800000"/>
                </a:solidFill>
              </a:rPr>
              <a:t> </a:t>
            </a:r>
            <a:r>
              <a:rPr lang="en-CA" sz="2400" b="1" dirty="0" err="1">
                <a:solidFill>
                  <a:srgbClr val="800000"/>
                </a:solidFill>
              </a:rPr>
              <a:t>int</a:t>
            </a:r>
            <a:r>
              <a:rPr lang="en-CA" sz="2400" b="1" dirty="0">
                <a:solidFill>
                  <a:srgbClr val="800000"/>
                </a:solidFill>
              </a:rPr>
              <a:t> </a:t>
            </a:r>
            <a:r>
              <a:rPr lang="en-CA" sz="2400" b="1" dirty="0" err="1">
                <a:solidFill>
                  <a:srgbClr val="800000"/>
                </a:solidFill>
              </a:rPr>
              <a:t>printf</a:t>
            </a:r>
            <a:r>
              <a:rPr lang="en-CA" sz="2400" b="1" dirty="0">
                <a:solidFill>
                  <a:srgbClr val="800000"/>
                </a:solidFill>
              </a:rPr>
              <a:t> ( char *S, void *V )</a:t>
            </a:r>
            <a:r>
              <a:rPr lang="en-CA" sz="2400" b="1" dirty="0"/>
              <a:t> ;</a:t>
            </a:r>
          </a:p>
          <a:p>
            <a:pPr>
              <a:defRPr/>
            </a:pPr>
            <a:r>
              <a:rPr lang="en-CA" sz="2400" b="1" dirty="0"/>
              <a:t>     .....</a:t>
            </a:r>
          </a:p>
        </p:txBody>
      </p:sp>
      <p:sp>
        <p:nvSpPr>
          <p:cNvPr id="6" name="TextBox 5"/>
          <p:cNvSpPr txBox="1"/>
          <p:nvPr/>
        </p:nvSpPr>
        <p:spPr>
          <a:xfrm>
            <a:off x="5143500" y="3143250"/>
            <a:ext cx="3740150" cy="2246313"/>
          </a:xfrm>
          <a:prstGeom prst="rect">
            <a:avLst/>
          </a:prstGeom>
          <a:solidFill>
            <a:schemeClr val="bg2">
              <a:lumMod val="75000"/>
            </a:schemeClr>
          </a:solidFill>
          <a:ln>
            <a:solidFill>
              <a:schemeClr val="tx1"/>
            </a:solidFill>
          </a:ln>
        </p:spPr>
        <p:txBody>
          <a:bodyPr wrap="none">
            <a:spAutoFit/>
          </a:bodyPr>
          <a:lstStyle/>
          <a:p>
            <a:pPr>
              <a:defRPr/>
            </a:pPr>
            <a:r>
              <a:rPr lang="en-CA" sz="2000" b="1" dirty="0">
                <a:solidFill>
                  <a:srgbClr val="FF0000"/>
                </a:solidFill>
              </a:rPr>
              <a:t> </a:t>
            </a:r>
            <a:r>
              <a:rPr lang="en-CA" sz="2000" b="1" u="sng" dirty="0">
                <a:solidFill>
                  <a:srgbClr val="FF0000"/>
                </a:solidFill>
              </a:rPr>
              <a:t>Compiled file for </a:t>
            </a:r>
            <a:r>
              <a:rPr lang="en-CA" sz="2000" b="1" u="sng" dirty="0" err="1">
                <a:solidFill>
                  <a:srgbClr val="FF0000"/>
                </a:solidFill>
              </a:rPr>
              <a:t>stdiolibrary</a:t>
            </a:r>
            <a:endParaRPr lang="en-CA" sz="2000" b="1" u="sng" dirty="0"/>
          </a:p>
          <a:p>
            <a:pPr>
              <a:defRPr/>
            </a:pPr>
            <a:r>
              <a:rPr lang="en-CA" sz="2000" b="1" dirty="0"/>
              <a:t> 010000111101010101....</a:t>
            </a:r>
          </a:p>
          <a:p>
            <a:pPr>
              <a:defRPr/>
            </a:pPr>
            <a:r>
              <a:rPr lang="en-CA" sz="2000" b="1" dirty="0">
                <a:solidFill>
                  <a:srgbClr val="800000"/>
                </a:solidFill>
              </a:rPr>
              <a:t> (</a:t>
            </a:r>
            <a:r>
              <a:rPr lang="en-CA" sz="2000" b="1" dirty="0" err="1">
                <a:solidFill>
                  <a:srgbClr val="800000"/>
                </a:solidFill>
              </a:rPr>
              <a:t>printf</a:t>
            </a:r>
            <a:r>
              <a:rPr lang="en-CA" sz="2000" b="1" dirty="0">
                <a:solidFill>
                  <a:srgbClr val="800000"/>
                </a:solidFill>
              </a:rPr>
              <a:t> machine code)</a:t>
            </a:r>
          </a:p>
          <a:p>
            <a:pPr>
              <a:defRPr/>
            </a:pPr>
            <a:r>
              <a:rPr lang="en-CA" sz="2000" b="1" dirty="0">
                <a:solidFill>
                  <a:srgbClr val="800000"/>
                </a:solidFill>
              </a:rPr>
              <a:t>01110101010111111010....</a:t>
            </a:r>
          </a:p>
          <a:p>
            <a:pPr>
              <a:defRPr/>
            </a:pPr>
            <a:r>
              <a:rPr lang="en-CA" sz="2000" b="1" dirty="0">
                <a:solidFill>
                  <a:srgbClr val="800000"/>
                </a:solidFill>
              </a:rPr>
              <a:t>.......</a:t>
            </a:r>
            <a:r>
              <a:rPr lang="en-CA" sz="2000" b="1" dirty="0"/>
              <a:t> </a:t>
            </a:r>
          </a:p>
          <a:p>
            <a:pPr>
              <a:defRPr/>
            </a:pPr>
            <a:r>
              <a:rPr lang="en-CA" sz="2000" b="1" dirty="0"/>
              <a:t>(</a:t>
            </a:r>
            <a:r>
              <a:rPr lang="en-CA" sz="2000" b="1" dirty="0" err="1"/>
              <a:t>scanf</a:t>
            </a:r>
            <a:r>
              <a:rPr lang="en-CA" sz="2000" b="1" dirty="0"/>
              <a:t> machine code)</a:t>
            </a:r>
          </a:p>
          <a:p>
            <a:pPr>
              <a:defRPr/>
            </a:pPr>
            <a:r>
              <a:rPr lang="en-CA" sz="2000" b="1" dirty="0"/>
              <a:t>1010101010111101011.....</a:t>
            </a:r>
          </a:p>
        </p:txBody>
      </p:sp>
      <p:sp>
        <p:nvSpPr>
          <p:cNvPr id="7" name="Down Arrow 6"/>
          <p:cNvSpPr/>
          <p:nvPr/>
        </p:nvSpPr>
        <p:spPr>
          <a:xfrm>
            <a:off x="2214563" y="4071938"/>
            <a:ext cx="500062"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Bent-Up Arrow 7"/>
          <p:cNvSpPr/>
          <p:nvPr/>
        </p:nvSpPr>
        <p:spPr>
          <a:xfrm>
            <a:off x="4857750" y="5357813"/>
            <a:ext cx="2071688" cy="500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1513" name="TextBox 8"/>
          <p:cNvSpPr txBox="1">
            <a:spLocks noChangeArrowheads="1"/>
          </p:cNvSpPr>
          <p:nvPr/>
        </p:nvSpPr>
        <p:spPr bwMode="auto">
          <a:xfrm>
            <a:off x="5143500" y="1214438"/>
            <a:ext cx="30718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dirty="0"/>
              <a:t>C program with function reference from standard I/O library</a:t>
            </a:r>
          </a:p>
        </p:txBody>
      </p:sp>
      <p:sp>
        <p:nvSpPr>
          <p:cNvPr id="10" name="TextBox 9"/>
          <p:cNvSpPr txBox="1">
            <a:spLocks noChangeArrowheads="1"/>
          </p:cNvSpPr>
          <p:nvPr/>
        </p:nvSpPr>
        <p:spPr bwMode="auto">
          <a:xfrm>
            <a:off x="5000625" y="5916613"/>
            <a:ext cx="3071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The C preprocessor looks for function definitions within stdio.h file</a:t>
            </a:r>
          </a:p>
        </p:txBody>
      </p:sp>
      <p:sp>
        <p:nvSpPr>
          <p:cNvPr id="11" name="TextBox 10"/>
          <p:cNvSpPr txBox="1">
            <a:spLocks noChangeArrowheads="1"/>
          </p:cNvSpPr>
          <p:nvPr/>
        </p:nvSpPr>
        <p:spPr bwMode="auto">
          <a:xfrm>
            <a:off x="5786438" y="2214563"/>
            <a:ext cx="3071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CA" b="1" dirty="0"/>
              <a:t>The actual machine code is filed elsewhere for location by the O/S</a:t>
            </a:r>
          </a:p>
        </p:txBody>
      </p:sp>
      <p:sp>
        <p:nvSpPr>
          <p:cNvPr id="12" name="TextBox 11"/>
          <p:cNvSpPr txBox="1"/>
          <p:nvPr/>
        </p:nvSpPr>
        <p:spPr>
          <a:xfrm>
            <a:off x="2857500" y="2357438"/>
            <a:ext cx="5500688" cy="3046412"/>
          </a:xfrm>
          <a:prstGeom prst="rect">
            <a:avLst/>
          </a:prstGeom>
          <a:solidFill>
            <a:schemeClr val="accent4">
              <a:lumMod val="60000"/>
              <a:lumOff val="40000"/>
            </a:schemeClr>
          </a:solidFill>
          <a:ln>
            <a:solidFill>
              <a:schemeClr val="tx1"/>
            </a:solidFill>
          </a:ln>
        </p:spPr>
        <p:txBody>
          <a:bodyPr>
            <a:spAutoFit/>
          </a:bodyPr>
          <a:lstStyle/>
          <a:p>
            <a:pPr>
              <a:defRPr/>
            </a:pPr>
            <a:r>
              <a:rPr lang="en-CA" sz="2400" b="1" u="sng" dirty="0">
                <a:solidFill>
                  <a:srgbClr val="002060"/>
                </a:solidFill>
              </a:rPr>
              <a:t>Compiled file </a:t>
            </a:r>
            <a:r>
              <a:rPr lang="en-CA" sz="2400" b="1" u="sng" dirty="0" err="1">
                <a:solidFill>
                  <a:srgbClr val="800000"/>
                </a:solidFill>
              </a:rPr>
              <a:t>a.out</a:t>
            </a:r>
            <a:endParaRPr lang="en-CA" sz="2400" b="1" u="sng" dirty="0">
              <a:solidFill>
                <a:srgbClr val="800000"/>
              </a:solidFill>
            </a:endParaRPr>
          </a:p>
          <a:p>
            <a:pPr>
              <a:defRPr/>
            </a:pPr>
            <a:r>
              <a:rPr lang="en-CA" sz="2400" b="1" dirty="0">
                <a:solidFill>
                  <a:srgbClr val="003300"/>
                </a:solidFill>
              </a:rPr>
              <a:t>HEADER CODE:</a:t>
            </a:r>
          </a:p>
          <a:p>
            <a:pPr>
              <a:defRPr/>
            </a:pPr>
            <a:r>
              <a:rPr lang="en-CA" sz="2400" b="1" dirty="0">
                <a:solidFill>
                  <a:srgbClr val="003300"/>
                </a:solidFill>
              </a:rPr>
              <a:t>Resources required, including machine codes for I/O.</a:t>
            </a:r>
          </a:p>
          <a:p>
            <a:pPr>
              <a:defRPr/>
            </a:pPr>
            <a:r>
              <a:rPr lang="en-CA" sz="2400" b="1" dirty="0"/>
              <a:t>PROGRAM MACHINE CODE:</a:t>
            </a:r>
          </a:p>
          <a:p>
            <a:pPr>
              <a:defRPr/>
            </a:pPr>
            <a:r>
              <a:rPr lang="en-CA" sz="2400" b="1" dirty="0"/>
              <a:t>11010010001011010.....</a:t>
            </a:r>
          </a:p>
          <a:p>
            <a:pPr>
              <a:defRPr/>
            </a:pPr>
            <a:r>
              <a:rPr lang="en-CA" sz="2400" b="1" dirty="0"/>
              <a:t>....</a:t>
            </a:r>
          </a:p>
          <a:p>
            <a:pPr>
              <a:defRPr/>
            </a:pPr>
            <a:r>
              <a:rPr lang="en-CA" sz="2400" b="1" dirty="0"/>
              <a:t>00010101001010101</a:t>
            </a:r>
          </a:p>
        </p:txBody>
      </p:sp>
      <p:sp>
        <p:nvSpPr>
          <p:cNvPr id="14" name="TextBox 13"/>
          <p:cNvSpPr txBox="1">
            <a:spLocks noChangeArrowheads="1"/>
          </p:cNvSpPr>
          <p:nvPr/>
        </p:nvSpPr>
        <p:spPr bwMode="auto">
          <a:xfrm>
            <a:off x="642938" y="5500688"/>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The compiled program, a.out, contains translated machine codes for references to functions in the library, but the actual function machine codes are </a:t>
            </a:r>
            <a:r>
              <a:rPr lang="en-CA" b="1" u="sng"/>
              <a:t>referenced</a:t>
            </a:r>
            <a:r>
              <a:rPr lang="en-CA" b="1"/>
              <a:t> in a part of a.out called the file header.  They are not integrated with a.out until the program is loaded for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par>
                          <p:cTn id="23" fill="hold" nodeType="afterGroup">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2000"/>
                                        <p:tgtEl>
                                          <p:spTgt spid="12"/>
                                        </p:tgtEl>
                                      </p:cBhvr>
                                    </p:animEffect>
                                  </p:childTnLst>
                                </p:cTn>
                              </p:par>
                            </p:childTnLst>
                          </p:cTn>
                        </p:par>
                        <p:par>
                          <p:cTn id="27" fill="hold" nodeType="afterGroup">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1000" fill="hold"/>
                                        <p:tgtEl>
                                          <p:spTgt spid="14"/>
                                        </p:tgtEl>
                                        <p:attrNameLst>
                                          <p:attrName>ppt_x</p:attrName>
                                        </p:attrNameLst>
                                      </p:cBhvr>
                                      <p:tavLst>
                                        <p:tav tm="0">
                                          <p:val>
                                            <p:strVal val="#ppt_x"/>
                                          </p:val>
                                        </p:tav>
                                        <p:tav tm="100000">
                                          <p:val>
                                            <p:strVal val="#ppt_x"/>
                                          </p:val>
                                        </p:tav>
                                      </p:tavLst>
                                    </p:anim>
                                    <p:anim calcmode="lin" valueType="num">
                                      <p:cBhvr additive="base">
                                        <p:cTn id="31"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CA" b="1" smtClean="0">
                <a:solidFill>
                  <a:srgbClr val="002060"/>
                </a:solidFill>
              </a:rPr>
              <a:t>Operating Systems, Loaders and Linkers</a:t>
            </a:r>
          </a:p>
        </p:txBody>
      </p:sp>
      <p:sp>
        <p:nvSpPr>
          <p:cNvPr id="14339" name="Content Placeholder 2"/>
          <p:cNvSpPr>
            <a:spLocks noGrp="1"/>
          </p:cNvSpPr>
          <p:nvPr>
            <p:ph sz="quarter" idx="1"/>
          </p:nvPr>
        </p:nvSpPr>
        <p:spPr>
          <a:xfrm>
            <a:off x="457200" y="1219200"/>
            <a:ext cx="8229600" cy="4937125"/>
          </a:xfrm>
        </p:spPr>
        <p:txBody>
          <a:bodyPr/>
          <a:lstStyle/>
          <a:p>
            <a:pPr eaLnBrk="1" hangingPunct="1"/>
            <a:r>
              <a:rPr lang="en-CA" sz="2400" smtClean="0"/>
              <a:t>Operating Systems programs are responsible for managing the computer’s resources and how they are allocated, scheduled and used by user-programs</a:t>
            </a:r>
          </a:p>
          <a:p>
            <a:pPr lvl="1" eaLnBrk="1" hangingPunct="1"/>
            <a:endParaRPr lang="en-CA" sz="2100" smtClean="0"/>
          </a:p>
          <a:p>
            <a:pPr eaLnBrk="1" hangingPunct="1"/>
            <a:r>
              <a:rPr lang="en-CA" sz="2400" smtClean="0"/>
              <a:t>The request to load a program (a.out) for execution is done by entering the executable filename at the system prompt</a:t>
            </a:r>
          </a:p>
          <a:p>
            <a:pPr lvl="1" eaLnBrk="1" hangingPunct="1"/>
            <a:r>
              <a:rPr lang="en-CA" sz="2100" b="1" smtClean="0">
                <a:solidFill>
                  <a:schemeClr val="tx1"/>
                </a:solidFill>
              </a:rPr>
              <a:t>   %a.out</a:t>
            </a:r>
            <a:endParaRPr lang="en-CA" sz="2100" smtClean="0">
              <a:solidFill>
                <a:schemeClr val="tx1"/>
              </a:solidFill>
            </a:endParaRPr>
          </a:p>
          <a:p>
            <a:pPr eaLnBrk="1" hangingPunct="1"/>
            <a:endParaRPr lang="en-CA" sz="2400" smtClean="0"/>
          </a:p>
          <a:p>
            <a:pPr lvl="1" eaLnBrk="1" hangingPunct="1"/>
            <a:r>
              <a:rPr lang="en-CA" sz="2100" smtClean="0">
                <a:solidFill>
                  <a:schemeClr val="tx1"/>
                </a:solidFill>
              </a:rPr>
              <a:t>The O/S responds to this user request by looking at the file a.out in the user’s filesystem (what you are looking at when you log on) and verifying that it is an executable program</a:t>
            </a:r>
          </a:p>
          <a:p>
            <a:pPr lvl="2" eaLnBrk="1" hangingPunct="1"/>
            <a:r>
              <a:rPr lang="en-CA" sz="1800" smtClean="0"/>
              <a:t>Otherwise, a system error message is outputted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 calcmode="lin" valueType="num">
                                      <p:cBhvr additive="base">
                                        <p:cTn id="12"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 calcmode="lin" valueType="num">
                                      <p:cBhvr additive="base">
                                        <p:cTn id="16"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 calcmode="lin" valueType="num">
                                      <p:cBhvr additive="base">
                                        <p:cTn id="22"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4339">
                                            <p:txEl>
                                              <p:pRg st="6" end="6"/>
                                            </p:txEl>
                                          </p:spTgt>
                                        </p:tgtEl>
                                        <p:attrNameLst>
                                          <p:attrName>style.visibility</p:attrName>
                                        </p:attrNameLst>
                                      </p:cBhvr>
                                      <p:to>
                                        <p:strVal val="visible"/>
                                      </p:to>
                                    </p:set>
                                    <p:anim calcmode="lin" valueType="num">
                                      <p:cBhvr additive="base">
                                        <p:cTn id="26"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CA" b="1" smtClean="0">
                <a:solidFill>
                  <a:srgbClr val="002060"/>
                </a:solidFill>
              </a:rPr>
              <a:t>Operating Systems, Loaders and Linkers</a:t>
            </a:r>
          </a:p>
        </p:txBody>
      </p:sp>
      <p:sp>
        <p:nvSpPr>
          <p:cNvPr id="14339" name="Content Placeholder 2"/>
          <p:cNvSpPr>
            <a:spLocks noGrp="1"/>
          </p:cNvSpPr>
          <p:nvPr>
            <p:ph sz="quarter" idx="1"/>
          </p:nvPr>
        </p:nvSpPr>
        <p:spPr>
          <a:xfrm>
            <a:off x="457200" y="1219200"/>
            <a:ext cx="8229600" cy="4937125"/>
          </a:xfrm>
        </p:spPr>
        <p:txBody>
          <a:bodyPr/>
          <a:lstStyle/>
          <a:p>
            <a:pPr eaLnBrk="1" hangingPunct="1"/>
            <a:r>
              <a:rPr lang="en-CA" sz="2400" smtClean="0"/>
              <a:t>The O/S contains many programs that handle specific tasks:</a:t>
            </a:r>
          </a:p>
          <a:p>
            <a:pPr lvl="1" eaLnBrk="1" hangingPunct="1"/>
            <a:endParaRPr lang="en-CA" sz="2100" smtClean="0">
              <a:solidFill>
                <a:schemeClr val="tx1"/>
              </a:solidFill>
            </a:endParaRPr>
          </a:p>
          <a:p>
            <a:pPr lvl="1" eaLnBrk="1" hangingPunct="1"/>
            <a:r>
              <a:rPr lang="en-CA" sz="2100" smtClean="0">
                <a:solidFill>
                  <a:schemeClr val="tx1"/>
                </a:solidFill>
              </a:rPr>
              <a:t>The </a:t>
            </a:r>
            <a:r>
              <a:rPr lang="en-CA" sz="2100" b="1" smtClean="0">
                <a:solidFill>
                  <a:srgbClr val="800000"/>
                </a:solidFill>
              </a:rPr>
              <a:t>Resource Allocator </a:t>
            </a:r>
            <a:r>
              <a:rPr lang="en-CA" sz="2100" smtClean="0">
                <a:solidFill>
                  <a:schemeClr val="tx1"/>
                </a:solidFill>
              </a:rPr>
              <a:t>reads and interprets the header part of the a.out file to determine which resources will be needed and how much RAM to allocate to the program</a:t>
            </a:r>
          </a:p>
          <a:p>
            <a:pPr lvl="1" eaLnBrk="1" hangingPunct="1"/>
            <a:endParaRPr lang="en-CA" sz="2100" smtClean="0">
              <a:solidFill>
                <a:schemeClr val="tx1"/>
              </a:solidFill>
            </a:endParaRPr>
          </a:p>
          <a:p>
            <a:pPr lvl="1" eaLnBrk="1" hangingPunct="1"/>
            <a:r>
              <a:rPr lang="en-CA" sz="2100" smtClean="0">
                <a:solidFill>
                  <a:schemeClr val="tx1"/>
                </a:solidFill>
              </a:rPr>
              <a:t>The </a:t>
            </a:r>
            <a:r>
              <a:rPr lang="en-CA" sz="2100" b="1" smtClean="0">
                <a:solidFill>
                  <a:srgbClr val="000099"/>
                </a:solidFill>
              </a:rPr>
              <a:t>Loader</a:t>
            </a:r>
            <a:r>
              <a:rPr lang="en-CA" sz="2100" b="1" smtClean="0">
                <a:solidFill>
                  <a:schemeClr val="tx1"/>
                </a:solidFill>
              </a:rPr>
              <a:t> </a:t>
            </a:r>
            <a:r>
              <a:rPr lang="en-CA" sz="2100" smtClean="0">
                <a:solidFill>
                  <a:schemeClr val="tx1"/>
                </a:solidFill>
              </a:rPr>
              <a:t>is responsible for finding all parts of the machine code files needed to complete the full user-program and place those files into RAM locations allocated for this purpose</a:t>
            </a:r>
          </a:p>
          <a:p>
            <a:pPr lvl="1" eaLnBrk="1" hangingPunct="1"/>
            <a:endParaRPr lang="en-CA" sz="2100" smtClean="0">
              <a:solidFill>
                <a:schemeClr val="tx1"/>
              </a:solidFill>
            </a:endParaRPr>
          </a:p>
          <a:p>
            <a:pPr lvl="1" eaLnBrk="1" hangingPunct="1"/>
            <a:r>
              <a:rPr lang="en-CA" sz="2100" smtClean="0">
                <a:solidFill>
                  <a:schemeClr val="tx1"/>
                </a:solidFill>
              </a:rPr>
              <a:t>The </a:t>
            </a:r>
            <a:r>
              <a:rPr lang="en-CA" sz="2100" b="1" smtClean="0">
                <a:solidFill>
                  <a:srgbClr val="003300"/>
                </a:solidFill>
              </a:rPr>
              <a:t>Linker </a:t>
            </a:r>
            <a:r>
              <a:rPr lang="en-CA" sz="2100" smtClean="0">
                <a:solidFill>
                  <a:schemeClr val="tx1"/>
                </a:solidFill>
              </a:rPr>
              <a:t>is responsible for </a:t>
            </a:r>
            <a:r>
              <a:rPr lang="en-CA" sz="2100" u="sng" smtClean="0">
                <a:solidFill>
                  <a:schemeClr val="tx1"/>
                </a:solidFill>
              </a:rPr>
              <a:t>resolving</a:t>
            </a:r>
            <a:r>
              <a:rPr lang="en-CA" sz="2100" smtClean="0">
                <a:solidFill>
                  <a:schemeClr val="tx1"/>
                </a:solidFill>
              </a:rPr>
              <a:t> all machine RAM </a:t>
            </a:r>
            <a:r>
              <a:rPr lang="en-CA" sz="2100" u="sng" smtClean="0">
                <a:solidFill>
                  <a:schemeClr val="tx1"/>
                </a:solidFill>
              </a:rPr>
              <a:t>addresses </a:t>
            </a:r>
            <a:r>
              <a:rPr lang="en-CA" sz="2100" smtClean="0">
                <a:solidFill>
                  <a:schemeClr val="tx1"/>
                </a:solidFill>
              </a:rPr>
              <a:t>between the different files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dissolve">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dissolve">
                                      <p:cBhvr>
                                        <p:cTn id="17" dur="500"/>
                                        <p:tgtEl>
                                          <p:spTgt spid="143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339">
                                            <p:txEl>
                                              <p:pRg st="6" end="6"/>
                                            </p:txEl>
                                          </p:spTgt>
                                        </p:tgtEl>
                                        <p:attrNameLst>
                                          <p:attrName>style.visibility</p:attrName>
                                        </p:attrNameLst>
                                      </p:cBhvr>
                                      <p:to>
                                        <p:strVal val="visible"/>
                                      </p:to>
                                    </p:set>
                                    <p:animEffect transition="in" filter="dissolve">
                                      <p:cBhvr>
                                        <p:cTn id="22"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CA" b="1" smtClean="0">
                <a:solidFill>
                  <a:srgbClr val="002060"/>
                </a:solidFill>
              </a:rPr>
              <a:t>Operating Systems, Loaders and Linkers</a:t>
            </a:r>
          </a:p>
        </p:txBody>
      </p:sp>
      <p:sp>
        <p:nvSpPr>
          <p:cNvPr id="24579" name="Content Placeholder 2"/>
          <p:cNvSpPr>
            <a:spLocks noGrp="1"/>
          </p:cNvSpPr>
          <p:nvPr>
            <p:ph sz="quarter" idx="1"/>
          </p:nvPr>
        </p:nvSpPr>
        <p:spPr>
          <a:xfrm>
            <a:off x="457200" y="1219200"/>
            <a:ext cx="8229600" cy="4937125"/>
          </a:xfrm>
        </p:spPr>
        <p:txBody>
          <a:bodyPr/>
          <a:lstStyle/>
          <a:p>
            <a:pPr eaLnBrk="1" hangingPunct="1"/>
            <a:endParaRPr lang="en-CA" sz="2100" smtClean="0"/>
          </a:p>
        </p:txBody>
      </p:sp>
      <p:sp>
        <p:nvSpPr>
          <p:cNvPr id="4" name="TextBox 3"/>
          <p:cNvSpPr txBox="1"/>
          <p:nvPr/>
        </p:nvSpPr>
        <p:spPr>
          <a:xfrm>
            <a:off x="642938" y="2500313"/>
            <a:ext cx="1928812" cy="369887"/>
          </a:xfrm>
          <a:prstGeom prst="rect">
            <a:avLst/>
          </a:prstGeom>
          <a:solidFill>
            <a:schemeClr val="bg2">
              <a:lumMod val="75000"/>
            </a:schemeClr>
          </a:solidFill>
          <a:ln>
            <a:solidFill>
              <a:schemeClr val="tx1"/>
            </a:solidFill>
          </a:ln>
        </p:spPr>
        <p:txBody>
          <a:bodyPr wrap="none">
            <a:spAutoFit/>
          </a:bodyPr>
          <a:lstStyle/>
          <a:p>
            <a:pPr>
              <a:defRPr/>
            </a:pPr>
            <a:r>
              <a:rPr lang="en-CA" b="1" dirty="0"/>
              <a:t>User C program</a:t>
            </a:r>
          </a:p>
        </p:txBody>
      </p:sp>
      <p:sp>
        <p:nvSpPr>
          <p:cNvPr id="5" name="TextBox 4"/>
          <p:cNvSpPr txBox="1"/>
          <p:nvPr/>
        </p:nvSpPr>
        <p:spPr>
          <a:xfrm>
            <a:off x="3500438" y="2500313"/>
            <a:ext cx="736600" cy="369887"/>
          </a:xfrm>
          <a:prstGeom prst="rect">
            <a:avLst/>
          </a:prstGeom>
          <a:solidFill>
            <a:schemeClr val="accent5">
              <a:lumMod val="40000"/>
              <a:lumOff val="60000"/>
            </a:schemeClr>
          </a:solidFill>
          <a:ln>
            <a:solidFill>
              <a:schemeClr val="tx1"/>
            </a:solidFill>
          </a:ln>
        </p:spPr>
        <p:txBody>
          <a:bodyPr wrap="none">
            <a:spAutoFit/>
          </a:bodyPr>
          <a:lstStyle/>
          <a:p>
            <a:pPr>
              <a:defRPr/>
            </a:pPr>
            <a:r>
              <a:rPr lang="en-CA" b="1" dirty="0" err="1"/>
              <a:t>a.out</a:t>
            </a:r>
            <a:endParaRPr lang="en-CA" b="1" dirty="0"/>
          </a:p>
        </p:txBody>
      </p:sp>
      <p:sp>
        <p:nvSpPr>
          <p:cNvPr id="6" name="TextBox 5"/>
          <p:cNvSpPr txBox="1">
            <a:spLocks noChangeArrowheads="1"/>
          </p:cNvSpPr>
          <p:nvPr/>
        </p:nvSpPr>
        <p:spPr bwMode="auto">
          <a:xfrm>
            <a:off x="2428875" y="2071688"/>
            <a:ext cx="118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Compiler</a:t>
            </a:r>
          </a:p>
        </p:txBody>
      </p:sp>
      <p:sp>
        <p:nvSpPr>
          <p:cNvPr id="8" name="TextBox 7"/>
          <p:cNvSpPr txBox="1">
            <a:spLocks noChangeArrowheads="1"/>
          </p:cNvSpPr>
          <p:nvPr/>
        </p:nvSpPr>
        <p:spPr bwMode="auto">
          <a:xfrm>
            <a:off x="357188" y="4357688"/>
            <a:ext cx="1979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u="sng"/>
              <a:t>C library system</a:t>
            </a:r>
          </a:p>
        </p:txBody>
      </p:sp>
      <p:sp>
        <p:nvSpPr>
          <p:cNvPr id="9" name="TextBox 8"/>
          <p:cNvSpPr txBox="1"/>
          <p:nvPr/>
        </p:nvSpPr>
        <p:spPr>
          <a:xfrm>
            <a:off x="2428875" y="4071938"/>
            <a:ext cx="1069975" cy="369887"/>
          </a:xfrm>
          <a:prstGeom prst="rect">
            <a:avLst/>
          </a:prstGeom>
          <a:solidFill>
            <a:schemeClr val="bg2">
              <a:lumMod val="75000"/>
            </a:schemeClr>
          </a:solidFill>
          <a:ln>
            <a:solidFill>
              <a:schemeClr val="tx1"/>
            </a:solidFill>
          </a:ln>
        </p:spPr>
        <p:txBody>
          <a:bodyPr wrap="none">
            <a:spAutoFit/>
          </a:bodyPr>
          <a:lstStyle/>
          <a:p>
            <a:pPr>
              <a:defRPr/>
            </a:pPr>
            <a:r>
              <a:rPr lang="en-CA" b="1" dirty="0"/>
              <a:t> </a:t>
            </a:r>
            <a:r>
              <a:rPr lang="en-CA" b="1" dirty="0" err="1"/>
              <a:t>stdio.h</a:t>
            </a:r>
            <a:r>
              <a:rPr lang="en-CA" b="1" dirty="0"/>
              <a:t> </a:t>
            </a:r>
          </a:p>
        </p:txBody>
      </p:sp>
      <p:sp>
        <p:nvSpPr>
          <p:cNvPr id="11" name="TextBox 10"/>
          <p:cNvSpPr txBox="1"/>
          <p:nvPr/>
        </p:nvSpPr>
        <p:spPr>
          <a:xfrm>
            <a:off x="2428875" y="4500563"/>
            <a:ext cx="1069975" cy="369887"/>
          </a:xfrm>
          <a:prstGeom prst="rect">
            <a:avLst/>
          </a:prstGeom>
          <a:solidFill>
            <a:schemeClr val="bg2">
              <a:lumMod val="75000"/>
            </a:schemeClr>
          </a:solidFill>
          <a:ln>
            <a:solidFill>
              <a:schemeClr val="tx1"/>
            </a:solidFill>
          </a:ln>
        </p:spPr>
        <p:txBody>
          <a:bodyPr wrap="none">
            <a:spAutoFit/>
          </a:bodyPr>
          <a:lstStyle/>
          <a:p>
            <a:pPr>
              <a:defRPr/>
            </a:pPr>
            <a:r>
              <a:rPr lang="en-CA" b="1" dirty="0"/>
              <a:t> </a:t>
            </a:r>
            <a:r>
              <a:rPr lang="en-CA" b="1" dirty="0" err="1"/>
              <a:t>math.h</a:t>
            </a:r>
            <a:r>
              <a:rPr lang="en-CA" b="1" dirty="0"/>
              <a:t> </a:t>
            </a:r>
          </a:p>
        </p:txBody>
      </p:sp>
      <p:sp>
        <p:nvSpPr>
          <p:cNvPr id="12" name="TextBox 11"/>
          <p:cNvSpPr txBox="1"/>
          <p:nvPr/>
        </p:nvSpPr>
        <p:spPr>
          <a:xfrm>
            <a:off x="2428875" y="4929188"/>
            <a:ext cx="1133475" cy="369887"/>
          </a:xfrm>
          <a:prstGeom prst="rect">
            <a:avLst/>
          </a:prstGeom>
          <a:solidFill>
            <a:schemeClr val="bg2">
              <a:lumMod val="75000"/>
            </a:schemeClr>
          </a:solidFill>
          <a:ln>
            <a:solidFill>
              <a:schemeClr val="tx1"/>
            </a:solidFill>
          </a:ln>
        </p:spPr>
        <p:txBody>
          <a:bodyPr wrap="none">
            <a:spAutoFit/>
          </a:bodyPr>
          <a:lstStyle/>
          <a:p>
            <a:pPr>
              <a:defRPr/>
            </a:pPr>
            <a:r>
              <a:rPr lang="en-CA" b="1" dirty="0"/>
              <a:t> </a:t>
            </a:r>
            <a:r>
              <a:rPr lang="en-CA" b="1" dirty="0" err="1"/>
              <a:t>stdlib.h</a:t>
            </a:r>
            <a:r>
              <a:rPr lang="en-CA" b="1" dirty="0"/>
              <a:t> </a:t>
            </a:r>
          </a:p>
        </p:txBody>
      </p:sp>
      <p:sp>
        <p:nvSpPr>
          <p:cNvPr id="13" name="Right Arrow 12"/>
          <p:cNvSpPr/>
          <p:nvPr/>
        </p:nvSpPr>
        <p:spPr>
          <a:xfrm>
            <a:off x="2643188" y="2643188"/>
            <a:ext cx="785812"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4" name="Up Arrow 13"/>
          <p:cNvSpPr/>
          <p:nvPr/>
        </p:nvSpPr>
        <p:spPr>
          <a:xfrm>
            <a:off x="2857500" y="2857500"/>
            <a:ext cx="28575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5" name="TextBox 14"/>
          <p:cNvSpPr txBox="1">
            <a:spLocks noChangeArrowheads="1"/>
          </p:cNvSpPr>
          <p:nvPr/>
        </p:nvSpPr>
        <p:spPr bwMode="auto">
          <a:xfrm>
            <a:off x="6357938" y="4357688"/>
            <a:ext cx="2257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u="sng"/>
              <a:t>DLL library system</a:t>
            </a:r>
          </a:p>
        </p:txBody>
      </p:sp>
      <p:sp>
        <p:nvSpPr>
          <p:cNvPr id="16" name="TextBox 15"/>
          <p:cNvSpPr txBox="1"/>
          <p:nvPr/>
        </p:nvSpPr>
        <p:spPr>
          <a:xfrm>
            <a:off x="5214938" y="4071938"/>
            <a:ext cx="1069975" cy="369887"/>
          </a:xfrm>
          <a:prstGeom prst="rect">
            <a:avLst/>
          </a:prstGeom>
          <a:solidFill>
            <a:schemeClr val="accent4">
              <a:lumMod val="20000"/>
              <a:lumOff val="80000"/>
            </a:schemeClr>
          </a:solidFill>
          <a:ln>
            <a:solidFill>
              <a:schemeClr val="tx1"/>
            </a:solidFill>
          </a:ln>
        </p:spPr>
        <p:txBody>
          <a:bodyPr wrap="none">
            <a:spAutoFit/>
          </a:bodyPr>
          <a:lstStyle/>
          <a:p>
            <a:pPr>
              <a:defRPr/>
            </a:pPr>
            <a:r>
              <a:rPr lang="en-CA" b="1" dirty="0"/>
              <a:t> </a:t>
            </a:r>
            <a:r>
              <a:rPr lang="en-CA" b="1" dirty="0" err="1"/>
              <a:t>stdio.h</a:t>
            </a:r>
            <a:r>
              <a:rPr lang="en-CA" b="1" dirty="0"/>
              <a:t> </a:t>
            </a:r>
          </a:p>
        </p:txBody>
      </p:sp>
      <p:sp>
        <p:nvSpPr>
          <p:cNvPr id="17" name="TextBox 16"/>
          <p:cNvSpPr txBox="1"/>
          <p:nvPr/>
        </p:nvSpPr>
        <p:spPr>
          <a:xfrm>
            <a:off x="5214938" y="4500563"/>
            <a:ext cx="1069975" cy="369887"/>
          </a:xfrm>
          <a:prstGeom prst="rect">
            <a:avLst/>
          </a:prstGeom>
          <a:solidFill>
            <a:schemeClr val="accent4">
              <a:lumMod val="20000"/>
              <a:lumOff val="80000"/>
            </a:schemeClr>
          </a:solidFill>
          <a:ln>
            <a:solidFill>
              <a:schemeClr val="tx1"/>
            </a:solidFill>
          </a:ln>
        </p:spPr>
        <p:txBody>
          <a:bodyPr wrap="none">
            <a:spAutoFit/>
          </a:bodyPr>
          <a:lstStyle/>
          <a:p>
            <a:pPr>
              <a:defRPr/>
            </a:pPr>
            <a:r>
              <a:rPr lang="en-CA" b="1" dirty="0"/>
              <a:t> </a:t>
            </a:r>
            <a:r>
              <a:rPr lang="en-CA" b="1" dirty="0" err="1"/>
              <a:t>math.h</a:t>
            </a:r>
            <a:r>
              <a:rPr lang="en-CA" b="1" dirty="0"/>
              <a:t> </a:t>
            </a:r>
          </a:p>
        </p:txBody>
      </p:sp>
      <p:sp>
        <p:nvSpPr>
          <p:cNvPr id="18" name="TextBox 17"/>
          <p:cNvSpPr txBox="1"/>
          <p:nvPr/>
        </p:nvSpPr>
        <p:spPr>
          <a:xfrm>
            <a:off x="5214938" y="4929188"/>
            <a:ext cx="1133475" cy="369887"/>
          </a:xfrm>
          <a:prstGeom prst="rect">
            <a:avLst/>
          </a:prstGeom>
          <a:solidFill>
            <a:schemeClr val="accent4">
              <a:lumMod val="20000"/>
              <a:lumOff val="80000"/>
            </a:schemeClr>
          </a:solidFill>
          <a:ln>
            <a:solidFill>
              <a:schemeClr val="tx1"/>
            </a:solidFill>
          </a:ln>
        </p:spPr>
        <p:txBody>
          <a:bodyPr wrap="none">
            <a:spAutoFit/>
          </a:bodyPr>
          <a:lstStyle/>
          <a:p>
            <a:pPr>
              <a:defRPr/>
            </a:pPr>
            <a:r>
              <a:rPr lang="en-CA" b="1" dirty="0"/>
              <a:t> </a:t>
            </a:r>
            <a:r>
              <a:rPr lang="en-CA" b="1" dirty="0" err="1"/>
              <a:t>stdlib.h</a:t>
            </a:r>
            <a:r>
              <a:rPr lang="en-CA" b="1" dirty="0"/>
              <a:t> </a:t>
            </a:r>
          </a:p>
        </p:txBody>
      </p:sp>
      <p:sp>
        <p:nvSpPr>
          <p:cNvPr id="19" name="TextBox 18"/>
          <p:cNvSpPr txBox="1">
            <a:spLocks noChangeArrowheads="1"/>
          </p:cNvSpPr>
          <p:nvPr/>
        </p:nvSpPr>
        <p:spPr bwMode="auto">
          <a:xfrm>
            <a:off x="4143375" y="1928813"/>
            <a:ext cx="1227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Res Alloc</a:t>
            </a:r>
          </a:p>
        </p:txBody>
      </p:sp>
      <p:sp>
        <p:nvSpPr>
          <p:cNvPr id="20" name="TextBox 19"/>
          <p:cNvSpPr txBox="1">
            <a:spLocks noChangeArrowheads="1"/>
          </p:cNvSpPr>
          <p:nvPr/>
        </p:nvSpPr>
        <p:spPr bwMode="auto">
          <a:xfrm>
            <a:off x="5000625" y="221456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Loader</a:t>
            </a:r>
          </a:p>
        </p:txBody>
      </p:sp>
      <p:sp>
        <p:nvSpPr>
          <p:cNvPr id="21" name="TextBox 20"/>
          <p:cNvSpPr txBox="1">
            <a:spLocks noChangeArrowheads="1"/>
          </p:cNvSpPr>
          <p:nvPr/>
        </p:nvSpPr>
        <p:spPr bwMode="auto">
          <a:xfrm>
            <a:off x="6929438" y="3500438"/>
            <a:ext cx="87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Linker</a:t>
            </a:r>
          </a:p>
        </p:txBody>
      </p:sp>
      <p:sp>
        <p:nvSpPr>
          <p:cNvPr id="22" name="TextBox 21"/>
          <p:cNvSpPr txBox="1"/>
          <p:nvPr/>
        </p:nvSpPr>
        <p:spPr>
          <a:xfrm>
            <a:off x="6143625" y="2286000"/>
            <a:ext cx="2500313" cy="928688"/>
          </a:xfrm>
          <a:prstGeom prst="rect">
            <a:avLst/>
          </a:prstGeom>
          <a:solidFill>
            <a:schemeClr val="accent5">
              <a:lumMod val="40000"/>
              <a:lumOff val="60000"/>
            </a:schemeClr>
          </a:solidFill>
          <a:ln>
            <a:solidFill>
              <a:schemeClr val="tx1"/>
            </a:solidFill>
          </a:ln>
        </p:spPr>
        <p:txBody>
          <a:bodyPr>
            <a:spAutoFit/>
          </a:bodyPr>
          <a:lstStyle/>
          <a:p>
            <a:pPr algn="ctr">
              <a:defRPr/>
            </a:pPr>
            <a:r>
              <a:rPr lang="en-CA" b="1" dirty="0"/>
              <a:t>Final loaded, resolved executable process</a:t>
            </a:r>
          </a:p>
        </p:txBody>
      </p:sp>
      <p:sp>
        <p:nvSpPr>
          <p:cNvPr id="23" name="Right Arrow 22"/>
          <p:cNvSpPr/>
          <p:nvPr/>
        </p:nvSpPr>
        <p:spPr>
          <a:xfrm>
            <a:off x="4357688" y="2643188"/>
            <a:ext cx="17145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4" name="Up Arrow 23"/>
          <p:cNvSpPr/>
          <p:nvPr/>
        </p:nvSpPr>
        <p:spPr>
          <a:xfrm>
            <a:off x="5357813" y="2928938"/>
            <a:ext cx="285750" cy="1071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5" name="Up-Down Arrow 24"/>
          <p:cNvSpPr/>
          <p:nvPr/>
        </p:nvSpPr>
        <p:spPr>
          <a:xfrm rot="2960957">
            <a:off x="6567488" y="3132137"/>
            <a:ext cx="266700" cy="10509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20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2000"/>
                                        <p:tgtEl>
                                          <p:spTgt spid="13"/>
                                        </p:tgtEl>
                                      </p:cBhvr>
                                    </p:animEffect>
                                  </p:childTnLst>
                                </p:cTn>
                              </p:par>
                            </p:childTnLst>
                          </p:cTn>
                        </p:par>
                        <p:par>
                          <p:cTn id="35" fill="hold" nodeType="afterGroup">
                            <p:stCondLst>
                              <p:cond delay="2500"/>
                            </p:stCondLst>
                            <p:childTnLst>
                              <p:par>
                                <p:cTn id="36" presetID="9"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20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1+#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dissolve">
                                      <p:cBhvr>
                                        <p:cTn id="55" dur="500"/>
                                        <p:tgtEl>
                                          <p:spTgt spid="1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dissolve">
                                      <p:cBhvr>
                                        <p:cTn id="58" dur="500"/>
                                        <p:tgtEl>
                                          <p:spTgt spid="1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dissolve">
                                      <p:cBhvr>
                                        <p:cTn id="61" dur="500"/>
                                        <p:tgtEl>
                                          <p:spTgt spid="1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20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2000"/>
                                        <p:tgtEl>
                                          <p:spTgt spid="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1+#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dissolve">
                                      <p:cBhvr>
                                        <p:cTn id="82" dur="2000"/>
                                        <p:tgtEl>
                                          <p:spTgt spid="25"/>
                                        </p:tgtEl>
                                      </p:cBhvr>
                                    </p:animEffect>
                                  </p:childTnLst>
                                </p:cTn>
                              </p:par>
                            </p:childTnLst>
                          </p:cTn>
                        </p:par>
                        <p:par>
                          <p:cTn id="83" fill="hold" nodeType="afterGroup">
                            <p:stCondLst>
                              <p:cond delay="2500"/>
                            </p:stCondLst>
                            <p:childTnLst>
                              <p:par>
                                <p:cTn id="84" presetID="9"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dissolve">
                                      <p:cBhvr>
                                        <p:cTn id="8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animBg="1"/>
      <p:bldP spid="11" grpId="0" animBg="1"/>
      <p:bldP spid="12" grpId="0" animBg="1"/>
      <p:bldP spid="13" grpId="0" animBg="1"/>
      <p:bldP spid="14" grpId="0" animBg="1"/>
      <p:bldP spid="15" grpId="0"/>
      <p:bldP spid="16" grpId="0" animBg="1"/>
      <p:bldP spid="17" grpId="0" animBg="1"/>
      <p:bldP spid="18" grpId="0" animBg="1"/>
      <p:bldP spid="19" grpId="0"/>
      <p:bldP spid="20" grpId="0"/>
      <p:bldP spid="21" grpId="0"/>
      <p:bldP spid="22" grpId="0"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CA" b="1" smtClean="0">
                <a:solidFill>
                  <a:srgbClr val="002060"/>
                </a:solidFill>
              </a:rPr>
              <a:t>Three Libraries</a:t>
            </a:r>
          </a:p>
        </p:txBody>
      </p:sp>
      <p:sp>
        <p:nvSpPr>
          <p:cNvPr id="14339" name="Content Placeholder 2"/>
          <p:cNvSpPr>
            <a:spLocks noGrp="1"/>
          </p:cNvSpPr>
          <p:nvPr>
            <p:ph sz="quarter" idx="1"/>
          </p:nvPr>
        </p:nvSpPr>
        <p:spPr>
          <a:xfrm>
            <a:off x="457200" y="1219200"/>
            <a:ext cx="8229600" cy="4937125"/>
          </a:xfrm>
        </p:spPr>
        <p:txBody>
          <a:bodyPr/>
          <a:lstStyle/>
          <a:p>
            <a:pPr eaLnBrk="1" hangingPunct="1"/>
            <a:r>
              <a:rPr lang="en-CA" sz="2400" smtClean="0"/>
              <a:t>We will now turn our discussion to three of the C libraries</a:t>
            </a:r>
          </a:p>
          <a:p>
            <a:pPr lvl="1" eaLnBrk="1" hangingPunct="1"/>
            <a:endParaRPr lang="en-CA" sz="2100" smtClean="0">
              <a:solidFill>
                <a:schemeClr val="tx1"/>
              </a:solidFill>
            </a:endParaRPr>
          </a:p>
          <a:p>
            <a:pPr eaLnBrk="1" hangingPunct="1"/>
            <a:r>
              <a:rPr lang="en-CA" sz="2400" b="1" smtClean="0"/>
              <a:t>C libraries:</a:t>
            </a:r>
          </a:p>
          <a:p>
            <a:pPr eaLnBrk="1" hangingPunct="1"/>
            <a:endParaRPr lang="en-CA" sz="2400" smtClean="0"/>
          </a:p>
          <a:p>
            <a:pPr lvl="1" eaLnBrk="1" hangingPunct="1"/>
            <a:r>
              <a:rPr lang="en-CA" sz="2100" smtClean="0">
                <a:solidFill>
                  <a:schemeClr val="tx1"/>
                </a:solidFill>
              </a:rPr>
              <a:t>Standard Input/Output Library -  </a:t>
            </a:r>
            <a:r>
              <a:rPr lang="en-CA" sz="2100" b="1" smtClean="0">
                <a:solidFill>
                  <a:schemeClr val="tx1"/>
                </a:solidFill>
              </a:rPr>
              <a:t>stdio.h</a:t>
            </a:r>
          </a:p>
          <a:p>
            <a:pPr lvl="1" eaLnBrk="1" hangingPunct="1"/>
            <a:endParaRPr lang="en-CA" sz="2100" smtClean="0">
              <a:solidFill>
                <a:schemeClr val="tx1"/>
              </a:solidFill>
            </a:endParaRPr>
          </a:p>
          <a:p>
            <a:pPr lvl="1" eaLnBrk="1" hangingPunct="1"/>
            <a:r>
              <a:rPr lang="en-CA" sz="2100" smtClean="0">
                <a:solidFill>
                  <a:schemeClr val="tx1"/>
                </a:solidFill>
              </a:rPr>
              <a:t>Math Library – </a:t>
            </a:r>
            <a:r>
              <a:rPr lang="en-CA" sz="2100" b="1" smtClean="0">
                <a:solidFill>
                  <a:schemeClr val="tx1"/>
                </a:solidFill>
              </a:rPr>
              <a:t>math.h</a:t>
            </a:r>
          </a:p>
          <a:p>
            <a:pPr lvl="1" eaLnBrk="1" hangingPunct="1"/>
            <a:endParaRPr lang="en-CA" sz="2100" smtClean="0">
              <a:solidFill>
                <a:schemeClr val="tx1"/>
              </a:solidFill>
            </a:endParaRPr>
          </a:p>
          <a:p>
            <a:pPr lvl="1" eaLnBrk="1" hangingPunct="1"/>
            <a:r>
              <a:rPr lang="en-CA" sz="2100" smtClean="0">
                <a:solidFill>
                  <a:schemeClr val="tx1"/>
                </a:solidFill>
              </a:rPr>
              <a:t>Standard Library – </a:t>
            </a:r>
            <a:r>
              <a:rPr lang="en-CA" sz="2100" b="1" smtClean="0">
                <a:solidFill>
                  <a:schemeClr val="tx1"/>
                </a:solidFill>
              </a:rPr>
              <a:t>stdlib.h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4339">
                                            <p:txEl>
                                              <p:pRg st="4" end="4"/>
                                            </p:txEl>
                                          </p:spTgt>
                                        </p:tgtEl>
                                        <p:attrNameLst>
                                          <p:attrName>style.visibility</p:attrName>
                                        </p:attrNameLst>
                                      </p:cBhvr>
                                      <p:to>
                                        <p:strVal val="visible"/>
                                      </p:to>
                                    </p:set>
                                    <p:anim calcmode="lin" valueType="num">
                                      <p:cBhvr additive="base">
                                        <p:cTn id="12" dur="2000" fill="hold"/>
                                        <p:tgtEl>
                                          <p:spTgt spid="14339">
                                            <p:txEl>
                                              <p:pRg st="4" end="4"/>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2" presetClass="entr" presetSubtype="2" fill="hold" nodeType="afterEffect">
                                  <p:stCondLst>
                                    <p:cond delay="0"/>
                                  </p:stCondLst>
                                  <p:childTnLst>
                                    <p:set>
                                      <p:cBhvr>
                                        <p:cTn id="16" dur="1" fill="hold">
                                          <p:stCondLst>
                                            <p:cond delay="0"/>
                                          </p:stCondLst>
                                        </p:cTn>
                                        <p:tgtEl>
                                          <p:spTgt spid="14339">
                                            <p:txEl>
                                              <p:pRg st="6" end="6"/>
                                            </p:txEl>
                                          </p:spTgt>
                                        </p:tgtEl>
                                        <p:attrNameLst>
                                          <p:attrName>style.visibility</p:attrName>
                                        </p:attrNameLst>
                                      </p:cBhvr>
                                      <p:to>
                                        <p:strVal val="visible"/>
                                      </p:to>
                                    </p:set>
                                    <p:anim calcmode="lin" valueType="num">
                                      <p:cBhvr additive="base">
                                        <p:cTn id="17" dur="20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18" dur="2000" fill="hold"/>
                                        <p:tgtEl>
                                          <p:spTgt spid="14339">
                                            <p:txEl>
                                              <p:pRg st="6" end="6"/>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2" fill="hold" nodeType="afterEffect">
                                  <p:stCondLst>
                                    <p:cond delay="0"/>
                                  </p:stCondLst>
                                  <p:childTnLst>
                                    <p:set>
                                      <p:cBhvr>
                                        <p:cTn id="21" dur="1" fill="hold">
                                          <p:stCondLst>
                                            <p:cond delay="0"/>
                                          </p:stCondLst>
                                        </p:cTn>
                                        <p:tgtEl>
                                          <p:spTgt spid="14339">
                                            <p:txEl>
                                              <p:pRg st="8" end="8"/>
                                            </p:txEl>
                                          </p:spTgt>
                                        </p:tgtEl>
                                        <p:attrNameLst>
                                          <p:attrName>style.visibility</p:attrName>
                                        </p:attrNameLst>
                                      </p:cBhvr>
                                      <p:to>
                                        <p:strVal val="visible"/>
                                      </p:to>
                                    </p:set>
                                    <p:anim calcmode="lin" valueType="num">
                                      <p:cBhvr additive="base">
                                        <p:cTn id="22" dur="2000" fill="hold"/>
                                        <p:tgtEl>
                                          <p:spTgt spid="14339">
                                            <p:txEl>
                                              <p:pRg st="8" end="8"/>
                                            </p:txEl>
                                          </p:spTgt>
                                        </p:tgtEl>
                                        <p:attrNameLst>
                                          <p:attrName>ppt_x</p:attrName>
                                        </p:attrNameLst>
                                      </p:cBhvr>
                                      <p:tavLst>
                                        <p:tav tm="0">
                                          <p:val>
                                            <p:strVal val="1+#ppt_w/2"/>
                                          </p:val>
                                        </p:tav>
                                        <p:tav tm="100000">
                                          <p:val>
                                            <p:strVal val="#ppt_x"/>
                                          </p:val>
                                        </p:tav>
                                      </p:tavLst>
                                    </p:anim>
                                    <p:anim calcmode="lin" valueType="num">
                                      <p:cBhvr additive="base">
                                        <p:cTn id="23" dur="2000" fill="hold"/>
                                        <p:tgtEl>
                                          <p:spTgt spid="143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smtClean="0"/>
              <a:t>As the name suggests, the Standard Input-Output Library header file &lt;stdio.h&gt; contains definitions (stubs) of several useful, predefined functions to perform input and output of characters</a:t>
            </a:r>
          </a:p>
          <a:p>
            <a:pPr lvl="1" eaLnBrk="1" hangingPunct="1"/>
            <a:r>
              <a:rPr lang="en-CA" sz="2100" smtClean="0">
                <a:solidFill>
                  <a:schemeClr val="tx1"/>
                </a:solidFill>
              </a:rPr>
              <a:t> and constants such as EOF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ssolve">
                                      <p:cBhvr>
                                        <p:cTn id="7" dur="500"/>
                                        <p:tgtEl>
                                          <p:spTgt spid="25603">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Effect transition="in" filter="dissolve">
                                      <p:cBhvr>
                                        <p:cTn id="11" dur="10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smtClean="0"/>
              <a:t>The functions can be divided into categories based on whether </a:t>
            </a:r>
          </a:p>
          <a:p>
            <a:pPr lvl="1" eaLnBrk="1" hangingPunct="1"/>
            <a:endParaRPr lang="en-CA" sz="2100" smtClean="0"/>
          </a:p>
          <a:p>
            <a:pPr lvl="1" eaLnBrk="1" hangingPunct="1"/>
            <a:r>
              <a:rPr lang="en-CA" sz="2100" smtClean="0">
                <a:solidFill>
                  <a:schemeClr val="tx1"/>
                </a:solidFill>
              </a:rPr>
              <a:t>I/O involves a single character</a:t>
            </a:r>
          </a:p>
          <a:p>
            <a:pPr lvl="2" eaLnBrk="1" hangingPunct="1"/>
            <a:endParaRPr lang="en-CA" sz="1800" smtClean="0"/>
          </a:p>
          <a:p>
            <a:pPr lvl="1" eaLnBrk="1" hangingPunct="1"/>
            <a:r>
              <a:rPr lang="en-CA" sz="2100" smtClean="0">
                <a:solidFill>
                  <a:schemeClr val="tx1"/>
                </a:solidFill>
              </a:rPr>
              <a:t>I/O involves a string of characters that are not converted</a:t>
            </a:r>
          </a:p>
          <a:p>
            <a:pPr lvl="2" eaLnBrk="1" hangingPunct="1"/>
            <a:endParaRPr lang="en-CA" sz="1800" smtClean="0"/>
          </a:p>
          <a:p>
            <a:pPr lvl="1" eaLnBrk="1" hangingPunct="1"/>
            <a:r>
              <a:rPr lang="en-CA" sz="2100" smtClean="0">
                <a:solidFill>
                  <a:schemeClr val="tx1"/>
                </a:solidFill>
              </a:rPr>
              <a:t>I/O involves a string of character data that must be converted from character to internal machine representation (or vice versa) </a:t>
            </a:r>
          </a:p>
          <a:p>
            <a:pPr lvl="2" eaLnBrk="1" hangingPunct="1"/>
            <a:endParaRPr lang="en-CA" sz="1800" smtClean="0"/>
          </a:p>
          <a:p>
            <a:pPr lvl="1" eaLnBrk="1" hangingPunct="1"/>
            <a:r>
              <a:rPr lang="en-CA" sz="2100" smtClean="0">
                <a:solidFill>
                  <a:schemeClr val="tx1"/>
                </a:solidFill>
              </a:rPr>
              <a:t>Memory based conversions involving a string of character data that must be converted from character to internal machine representation (or vice versa)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 calcmode="lin" valueType="num">
                                      <p:cBhvr additive="base">
                                        <p:cTn id="13" dur="500" fill="hold"/>
                                        <p:tgtEl>
                                          <p:spTgt spid="2560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anim calcmode="lin" valueType="num">
                                      <p:cBhvr additive="base">
                                        <p:cTn id="19" dur="500" fill="hold"/>
                                        <p:tgtEl>
                                          <p:spTgt spid="25603">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5603">
                                            <p:txEl>
                                              <p:pRg st="8" end="8"/>
                                            </p:txEl>
                                          </p:spTgt>
                                        </p:tgtEl>
                                        <p:attrNameLst>
                                          <p:attrName>style.visibility</p:attrName>
                                        </p:attrNameLst>
                                      </p:cBhvr>
                                      <p:to>
                                        <p:strVal val="visible"/>
                                      </p:to>
                                    </p:set>
                                    <p:anim calcmode="lin" valueType="num">
                                      <p:cBhvr additive="base">
                                        <p:cTn id="25" dur="500" fill="hold"/>
                                        <p:tgtEl>
                                          <p:spTgt spid="25603">
                                            <p:txEl>
                                              <p:pRg st="8" end="8"/>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60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smtClean="0"/>
              <a:t>Review 60-140 (and 60-100 or 62-140)</a:t>
            </a:r>
          </a:p>
        </p:txBody>
      </p:sp>
      <p:pic>
        <p:nvPicPr>
          <p:cNvPr id="10243" name="Picture 2" descr="https://fbcdn-sphotos-a-a.akamaihd.net/hphotos-ak-snc7/1540_10151162467722331_1317807849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484313"/>
            <a:ext cx="5610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https://fbcdn-sphotos-d-a.akamaihd.net/hphotos-ak-ash4/406055_533900136628981_466217037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340768"/>
            <a:ext cx="5610225" cy="53789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smtClean="0"/>
              <a:t>Single character I/O is provided with two functions</a:t>
            </a:r>
          </a:p>
          <a:p>
            <a:pPr lvl="1" eaLnBrk="1" hangingPunct="1"/>
            <a:endParaRPr lang="en-CA" sz="2100" smtClean="0">
              <a:solidFill>
                <a:schemeClr val="tx1"/>
              </a:solidFill>
            </a:endParaRPr>
          </a:p>
          <a:p>
            <a:pPr eaLnBrk="1" hangingPunct="1"/>
            <a:r>
              <a:rPr lang="en-CA" sz="2400" smtClean="0"/>
              <a:t> </a:t>
            </a:r>
            <a:r>
              <a:rPr lang="en-CA" sz="2400" b="1" smtClean="0"/>
              <a:t>putchar</a:t>
            </a:r>
          </a:p>
          <a:p>
            <a:pPr lvl="1" eaLnBrk="1" hangingPunct="1"/>
            <a:r>
              <a:rPr lang="en-CA" sz="2100" smtClean="0">
                <a:solidFill>
                  <a:schemeClr val="tx1"/>
                </a:solidFill>
              </a:rPr>
              <a:t>    char Ch ;   ....  Ch = ‘W’ ;    ....     putchar( Ch ) ;</a:t>
            </a:r>
            <a:br>
              <a:rPr lang="en-CA" sz="2100" smtClean="0">
                <a:solidFill>
                  <a:schemeClr val="tx1"/>
                </a:solidFill>
              </a:rPr>
            </a:br>
            <a:r>
              <a:rPr lang="en-CA" sz="2100" smtClean="0">
                <a:solidFill>
                  <a:schemeClr val="tx1"/>
                </a:solidFill>
              </a:rPr>
              <a:t>   /* can output </a:t>
            </a:r>
            <a:r>
              <a:rPr lang="en-CA" sz="2100" u="sng" smtClean="0">
                <a:solidFill>
                  <a:schemeClr val="tx1"/>
                </a:solidFill>
              </a:rPr>
              <a:t>any</a:t>
            </a:r>
            <a:r>
              <a:rPr lang="en-CA" sz="2100" smtClean="0">
                <a:solidFill>
                  <a:schemeClr val="tx1"/>
                </a:solidFill>
              </a:rPr>
              <a:t> valid character, including control */</a:t>
            </a:r>
          </a:p>
          <a:p>
            <a:pPr lvl="1" eaLnBrk="1" hangingPunct="1"/>
            <a:endParaRPr lang="en-CA" sz="2100" smtClean="0">
              <a:solidFill>
                <a:schemeClr val="tx1"/>
              </a:solidFill>
            </a:endParaRPr>
          </a:p>
          <a:p>
            <a:pPr eaLnBrk="1" hangingPunct="1"/>
            <a:r>
              <a:rPr lang="en-CA" sz="2400" smtClean="0"/>
              <a:t> </a:t>
            </a:r>
            <a:r>
              <a:rPr lang="en-CA" sz="2400" b="1" smtClean="0"/>
              <a:t>getchar</a:t>
            </a:r>
          </a:p>
          <a:p>
            <a:pPr lvl="1" eaLnBrk="1" hangingPunct="1"/>
            <a:r>
              <a:rPr lang="en-CA" sz="2100" smtClean="0">
                <a:solidFill>
                  <a:schemeClr val="tx1"/>
                </a:solidFill>
              </a:rPr>
              <a:t> char Ch ;   ....     Ch = getchar( ) ;</a:t>
            </a:r>
            <a:br>
              <a:rPr lang="en-CA" sz="2100" smtClean="0">
                <a:solidFill>
                  <a:schemeClr val="tx1"/>
                </a:solidFill>
              </a:rPr>
            </a:br>
            <a:r>
              <a:rPr lang="en-CA" sz="2100" smtClean="0">
                <a:solidFill>
                  <a:schemeClr val="tx1"/>
                </a:solidFill>
              </a:rPr>
              <a:t>   /* can input </a:t>
            </a:r>
            <a:r>
              <a:rPr lang="en-CA" sz="2100" u="sng" smtClean="0">
                <a:solidFill>
                  <a:schemeClr val="tx1"/>
                </a:solidFill>
              </a:rPr>
              <a:t>any</a:t>
            </a:r>
            <a:r>
              <a:rPr lang="en-CA" sz="2100" smtClean="0">
                <a:solidFill>
                  <a:schemeClr val="tx1"/>
                </a:solidFill>
              </a:rPr>
              <a:t> valid character, including control */</a:t>
            </a:r>
          </a:p>
          <a:p>
            <a:pPr lvl="1" eaLnBrk="1" hangingPunct="1"/>
            <a:endParaRPr lang="en-CA" sz="2400" smtClean="0">
              <a:solidFill>
                <a:schemeClr val="tx1"/>
              </a:solidFill>
            </a:endParaRPr>
          </a:p>
          <a:p>
            <a:pPr eaLnBrk="1" hangingPunct="1"/>
            <a:r>
              <a:rPr lang="en-CA" sz="2400" smtClean="0"/>
              <a:t>Both of these functions are used to do I/O with only one character, but this is the beginning of string processing where groups of characters are manipulated.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anim calcmode="lin" valueType="num">
                                      <p:cBhvr additive="base">
                                        <p:cTn id="1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anim calcmode="lin" valueType="num">
                                      <p:cBhvr additive="base">
                                        <p:cTn id="1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603">
                                            <p:txEl>
                                              <p:pRg st="6" end="6"/>
                                            </p:txEl>
                                          </p:spTgt>
                                        </p:tgtEl>
                                        <p:attrNameLst>
                                          <p:attrName>style.visibility</p:attrName>
                                        </p:attrNameLst>
                                      </p:cBhvr>
                                      <p:to>
                                        <p:strVal val="visible"/>
                                      </p:to>
                                    </p:set>
                                    <p:anim calcmode="lin" valueType="num">
                                      <p:cBhvr additive="base">
                                        <p:cTn id="21"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anim calcmode="lin" valueType="num">
                                      <p:cBhvr additive="base">
                                        <p:cTn id="27"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CA" b="1" smtClean="0">
                <a:solidFill>
                  <a:srgbClr val="002060"/>
                </a:solidFill>
              </a:rPr>
              <a:t>Standard Input-Output Library &lt;stdio.h&gt;</a:t>
            </a:r>
            <a:endParaRPr lang="en-CA" smtClean="0"/>
          </a:p>
        </p:txBody>
      </p:sp>
      <p:sp>
        <p:nvSpPr>
          <p:cNvPr id="3" name="Content Placeholder 2"/>
          <p:cNvSpPr>
            <a:spLocks noGrp="1"/>
          </p:cNvSpPr>
          <p:nvPr>
            <p:ph sz="quarter" idx="1"/>
          </p:nvPr>
        </p:nvSpPr>
        <p:spPr>
          <a:xfrm>
            <a:off x="457200" y="1219200"/>
            <a:ext cx="8229600" cy="4937125"/>
          </a:xfrm>
        </p:spPr>
        <p:txBody>
          <a:bodyPr/>
          <a:lstStyle/>
          <a:p>
            <a:pPr eaLnBrk="1" hangingPunct="1">
              <a:defRPr/>
            </a:pPr>
            <a:r>
              <a:rPr lang="en-CA" dirty="0" smtClean="0">
                <a:latin typeface="+mj-lt"/>
              </a:rPr>
              <a:t>&lt;</a:t>
            </a:r>
            <a:r>
              <a:rPr lang="en-CA" dirty="0" err="1" smtClean="0">
                <a:latin typeface="+mj-lt"/>
              </a:rPr>
              <a:t>stdio.h</a:t>
            </a:r>
            <a:r>
              <a:rPr lang="en-CA" dirty="0" smtClean="0">
                <a:latin typeface="+mj-lt"/>
              </a:rPr>
              <a:t>&gt; provides definition of a special constant, called the end-of-file marker, </a:t>
            </a:r>
            <a:r>
              <a:rPr lang="en-CA" b="1" dirty="0" smtClean="0">
                <a:latin typeface="+mj-lt"/>
              </a:rPr>
              <a:t>EOF</a:t>
            </a:r>
            <a:r>
              <a:rPr lang="en-CA" dirty="0" smtClean="0">
                <a:latin typeface="+mj-lt"/>
              </a:rPr>
              <a:t>.</a:t>
            </a:r>
          </a:p>
          <a:p>
            <a:pPr lvl="1" eaLnBrk="1" hangingPunct="1">
              <a:defRPr/>
            </a:pPr>
            <a:endParaRPr lang="en-CA" dirty="0" smtClean="0">
              <a:solidFill>
                <a:schemeClr val="tx1"/>
              </a:solidFill>
              <a:latin typeface="+mj-lt"/>
            </a:endParaRPr>
          </a:p>
          <a:p>
            <a:pPr lvl="1" eaLnBrk="1" hangingPunct="1">
              <a:defRPr/>
            </a:pPr>
            <a:r>
              <a:rPr lang="en-CA" dirty="0" smtClean="0">
                <a:solidFill>
                  <a:schemeClr val="tx1"/>
                </a:solidFill>
                <a:latin typeface="+mj-lt"/>
              </a:rPr>
              <a:t>The actual value of EOF may vary on different systems, but is typically the value -1.</a:t>
            </a:r>
            <a:br>
              <a:rPr lang="en-CA" dirty="0" smtClean="0">
                <a:solidFill>
                  <a:schemeClr val="tx1"/>
                </a:solidFill>
                <a:latin typeface="+mj-lt"/>
              </a:rPr>
            </a:br>
            <a:endParaRPr lang="en-CA" dirty="0" smtClean="0">
              <a:solidFill>
                <a:schemeClr val="tx1"/>
              </a:solidFill>
              <a:latin typeface="+mj-lt"/>
            </a:endParaRPr>
          </a:p>
          <a:p>
            <a:pPr lvl="1" eaLnBrk="1" hangingPunct="1">
              <a:defRPr/>
            </a:pPr>
            <a:r>
              <a:rPr lang="en-CA" dirty="0" smtClean="0">
                <a:solidFill>
                  <a:schemeClr val="tx1"/>
                </a:solidFill>
                <a:latin typeface="+mj-lt"/>
              </a:rPr>
              <a:t>The </a:t>
            </a:r>
            <a:r>
              <a:rPr lang="en-CA" dirty="0" err="1" smtClean="0">
                <a:solidFill>
                  <a:schemeClr val="tx1"/>
                </a:solidFill>
                <a:latin typeface="+mj-lt"/>
              </a:rPr>
              <a:t>getchar</a:t>
            </a:r>
            <a:r>
              <a:rPr lang="en-CA" dirty="0" smtClean="0">
                <a:solidFill>
                  <a:schemeClr val="tx1"/>
                </a:solidFill>
                <a:latin typeface="+mj-lt"/>
              </a:rPr>
              <a:t>() and </a:t>
            </a:r>
            <a:r>
              <a:rPr lang="en-CA" dirty="0" err="1" smtClean="0">
                <a:solidFill>
                  <a:schemeClr val="tx1"/>
                </a:solidFill>
                <a:latin typeface="+mj-lt"/>
              </a:rPr>
              <a:t>scanf</a:t>
            </a:r>
            <a:r>
              <a:rPr lang="en-CA" dirty="0" smtClean="0">
                <a:solidFill>
                  <a:schemeClr val="tx1"/>
                </a:solidFill>
                <a:latin typeface="+mj-lt"/>
              </a:rPr>
              <a:t>() functions </a:t>
            </a:r>
            <a:r>
              <a:rPr lang="en-CA" u="sng" dirty="0" smtClean="0">
                <a:solidFill>
                  <a:schemeClr val="tx1"/>
                </a:solidFill>
                <a:latin typeface="+mj-lt"/>
              </a:rPr>
              <a:t>return</a:t>
            </a:r>
            <a:r>
              <a:rPr lang="en-CA" dirty="0" smtClean="0">
                <a:solidFill>
                  <a:schemeClr val="tx1"/>
                </a:solidFill>
                <a:latin typeface="+mj-lt"/>
              </a:rPr>
              <a:t> a value which can be assigned to a variable (</a:t>
            </a:r>
            <a:r>
              <a:rPr lang="en-CA" dirty="0" err="1" smtClean="0">
                <a:solidFill>
                  <a:schemeClr val="tx1"/>
                </a:solidFill>
                <a:latin typeface="+mj-lt"/>
              </a:rPr>
              <a:t>int</a:t>
            </a:r>
            <a:r>
              <a:rPr lang="en-CA" dirty="0" smtClean="0">
                <a:solidFill>
                  <a:schemeClr val="tx1"/>
                </a:solidFill>
                <a:latin typeface="+mj-lt"/>
              </a:rPr>
              <a:t> or char)</a:t>
            </a:r>
          </a:p>
          <a:p>
            <a:pPr lvl="2" eaLnBrk="1" hangingPunct="1">
              <a:defRPr/>
            </a:pPr>
            <a:r>
              <a:rPr lang="en-CA" dirty="0" smtClean="0">
                <a:latin typeface="+mj-lt"/>
              </a:rPr>
              <a:t>This variable can then be compared with EOF to “detect” the end-of-file condition</a:t>
            </a:r>
          </a:p>
          <a:p>
            <a:pPr lvl="2" eaLnBrk="1" hangingPunct="1">
              <a:defRPr/>
            </a:pPr>
            <a:endParaRPr lang="en-CA" dirty="0" smtClean="0">
              <a:latin typeface="+mj-lt"/>
            </a:endParaRPr>
          </a:p>
          <a:p>
            <a:pPr lvl="1" eaLnBrk="1" hangingPunct="1">
              <a:defRPr/>
            </a:pPr>
            <a:r>
              <a:rPr lang="en-CA" b="1" dirty="0" smtClean="0">
                <a:solidFill>
                  <a:schemeClr val="tx1"/>
                </a:solidFill>
                <a:latin typeface="+mj-lt"/>
              </a:rPr>
              <a:t>    while ( ( </a:t>
            </a:r>
            <a:r>
              <a:rPr lang="en-CA" b="1" dirty="0" smtClean="0">
                <a:solidFill>
                  <a:srgbClr val="000099"/>
                </a:solidFill>
                <a:latin typeface="+mj-lt"/>
              </a:rPr>
              <a:t>Ch = </a:t>
            </a:r>
            <a:r>
              <a:rPr lang="en-CA" b="1" dirty="0" err="1" smtClean="0">
                <a:solidFill>
                  <a:srgbClr val="000099"/>
                </a:solidFill>
                <a:latin typeface="+mj-lt"/>
              </a:rPr>
              <a:t>getchar</a:t>
            </a:r>
            <a:r>
              <a:rPr lang="en-CA" b="1" dirty="0" smtClean="0">
                <a:solidFill>
                  <a:srgbClr val="000099"/>
                </a:solidFill>
                <a:latin typeface="+mj-lt"/>
              </a:rPr>
              <a:t>() </a:t>
            </a:r>
            <a:r>
              <a:rPr lang="en-CA" b="1" dirty="0" smtClean="0">
                <a:solidFill>
                  <a:schemeClr val="tx1"/>
                </a:solidFill>
                <a:latin typeface="+mj-lt"/>
              </a:rPr>
              <a:t>) != EOF ) { ..... }</a:t>
            </a:r>
          </a:p>
          <a:p>
            <a:pPr eaLnBrk="1" hangingPunct="1">
              <a:defRPr/>
            </a:pPr>
            <a:endParaRPr lang="en-CA" dirty="0">
              <a:latin typeface="+mj-lt"/>
            </a:endParaRPr>
          </a:p>
        </p:txBody>
      </p:sp>
      <p:sp>
        <p:nvSpPr>
          <p:cNvPr id="4" name="Rounded Rectangle 3"/>
          <p:cNvSpPr/>
          <p:nvPr/>
        </p:nvSpPr>
        <p:spPr>
          <a:xfrm>
            <a:off x="1357313" y="2000250"/>
            <a:ext cx="6143625" cy="321468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anchor="ctr"/>
          <a:lstStyle/>
          <a:p>
            <a:pPr>
              <a:defRPr/>
            </a:pPr>
            <a:endParaRPr lang="en-CA" sz="2000" b="1" dirty="0">
              <a:solidFill>
                <a:schemeClr val="tx1"/>
              </a:solidFill>
            </a:endParaRPr>
          </a:p>
          <a:p>
            <a:pPr>
              <a:defRPr/>
            </a:pPr>
            <a:r>
              <a:rPr lang="en-CA" sz="2000" b="1" dirty="0">
                <a:solidFill>
                  <a:schemeClr val="tx1"/>
                </a:solidFill>
              </a:rPr>
              <a:t>/* Alternatively:  */</a:t>
            </a:r>
          </a:p>
          <a:p>
            <a:pPr>
              <a:defRPr/>
            </a:pPr>
            <a:endParaRPr lang="en-CA" sz="2000" dirty="0">
              <a:solidFill>
                <a:schemeClr val="tx1"/>
              </a:solidFill>
            </a:endParaRPr>
          </a:p>
          <a:p>
            <a:pPr marL="0" lvl="1">
              <a:defRPr/>
            </a:pPr>
            <a:r>
              <a:rPr lang="en-CA" sz="2000" b="1" dirty="0">
                <a:solidFill>
                  <a:srgbClr val="000099"/>
                </a:solidFill>
              </a:rPr>
              <a:t>Ch = </a:t>
            </a:r>
            <a:r>
              <a:rPr lang="en-CA" sz="2000" b="1" dirty="0" err="1">
                <a:solidFill>
                  <a:srgbClr val="000099"/>
                </a:solidFill>
              </a:rPr>
              <a:t>getchar</a:t>
            </a:r>
            <a:r>
              <a:rPr lang="en-CA" sz="2000" b="1" dirty="0">
                <a:solidFill>
                  <a:srgbClr val="000099"/>
                </a:solidFill>
              </a:rPr>
              <a:t>() ;</a:t>
            </a:r>
            <a:endParaRPr lang="en-CA" sz="2000" b="1" dirty="0">
              <a:solidFill>
                <a:schemeClr val="tx1"/>
              </a:solidFill>
            </a:endParaRPr>
          </a:p>
          <a:p>
            <a:pPr marL="0" lvl="1">
              <a:defRPr/>
            </a:pPr>
            <a:r>
              <a:rPr lang="en-CA" sz="2000" b="1" dirty="0">
                <a:solidFill>
                  <a:schemeClr val="tx1"/>
                </a:solidFill>
              </a:rPr>
              <a:t>while ( </a:t>
            </a:r>
            <a:r>
              <a:rPr lang="en-CA" sz="2000" b="1" dirty="0">
                <a:solidFill>
                  <a:srgbClr val="000099"/>
                </a:solidFill>
              </a:rPr>
              <a:t>Ch </a:t>
            </a:r>
            <a:r>
              <a:rPr lang="en-CA" sz="2000" b="1" dirty="0">
                <a:solidFill>
                  <a:schemeClr val="tx1"/>
                </a:solidFill>
              </a:rPr>
              <a:t>!= EOF ) {</a:t>
            </a:r>
          </a:p>
          <a:p>
            <a:pPr marL="0" lvl="1">
              <a:defRPr/>
            </a:pPr>
            <a:r>
              <a:rPr lang="en-CA" sz="2000" b="1" dirty="0">
                <a:solidFill>
                  <a:schemeClr val="tx1"/>
                </a:solidFill>
              </a:rPr>
              <a:t>    .....</a:t>
            </a:r>
          </a:p>
          <a:p>
            <a:pPr marL="0" lvl="1">
              <a:defRPr/>
            </a:pPr>
            <a:r>
              <a:rPr lang="en-CA" sz="2000" b="1" dirty="0">
                <a:solidFill>
                  <a:schemeClr val="tx1"/>
                </a:solidFill>
              </a:rPr>
              <a:t>    </a:t>
            </a:r>
            <a:r>
              <a:rPr lang="en-CA" sz="2000" b="1" dirty="0">
                <a:solidFill>
                  <a:srgbClr val="000099"/>
                </a:solidFill>
              </a:rPr>
              <a:t>Ch = </a:t>
            </a:r>
            <a:r>
              <a:rPr lang="en-CA" sz="2000" b="1" dirty="0" err="1">
                <a:solidFill>
                  <a:srgbClr val="000099"/>
                </a:solidFill>
              </a:rPr>
              <a:t>getchar</a:t>
            </a:r>
            <a:r>
              <a:rPr lang="en-CA" sz="2000" b="1" dirty="0">
                <a:solidFill>
                  <a:srgbClr val="000099"/>
                </a:solidFill>
              </a:rPr>
              <a:t>() ;</a:t>
            </a:r>
          </a:p>
          <a:p>
            <a:pPr marL="0" lvl="1">
              <a:defRPr/>
            </a:pPr>
            <a:r>
              <a:rPr lang="en-CA" sz="2000" b="1" dirty="0">
                <a:solidFill>
                  <a:schemeClr val="tx1"/>
                </a:solidFill>
              </a:rPr>
              <a:t> }</a:t>
            </a:r>
          </a:p>
          <a:p>
            <a:pPr marL="0" lvl="1">
              <a:defRPr/>
            </a:pPr>
            <a:r>
              <a:rPr lang="en-CA" sz="2000" b="1" dirty="0">
                <a:solidFill>
                  <a:schemeClr val="tx1"/>
                </a:solidFill>
              </a:rPr>
              <a:t>/* Once the input is obtained, even the EOF value, it can be stored and referenced later */</a:t>
            </a:r>
          </a:p>
          <a:p>
            <a:pPr>
              <a:defRPr/>
            </a:pPr>
            <a:endParaRPr lang="en-CA"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heckerboard(across)">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smtClean="0"/>
              <a:t>There are also two functions that are used to perform I/O on strings of characters</a:t>
            </a:r>
          </a:p>
          <a:p>
            <a:pPr lvl="1" eaLnBrk="1" hangingPunct="1"/>
            <a:r>
              <a:rPr lang="en-CA" sz="2100" smtClean="0">
                <a:solidFill>
                  <a:schemeClr val="tx1"/>
                </a:solidFill>
              </a:rPr>
              <a:t>The notion of a string will be discussed thoroughly in 60-141 (Chapters 6, 8)</a:t>
            </a:r>
          </a:p>
          <a:p>
            <a:pPr eaLnBrk="1" hangingPunct="1"/>
            <a:r>
              <a:rPr lang="en-CA" sz="2400" smtClean="0"/>
              <a:t>A string in C is an array collection of char values, delimited by a special character ‘\0’  (backslash-zero)</a:t>
            </a:r>
          </a:p>
          <a:p>
            <a:pPr lvl="1" eaLnBrk="1" hangingPunct="1"/>
            <a:r>
              <a:rPr lang="en-CA" sz="2100" smtClean="0">
                <a:solidFill>
                  <a:schemeClr val="tx1"/>
                </a:solidFill>
              </a:rPr>
              <a:t>Literal strings are expressed as a sequence of valid characters, including controls, contained within quotation marks</a:t>
            </a:r>
          </a:p>
          <a:p>
            <a:pPr lvl="2" eaLnBrk="1" hangingPunct="1"/>
            <a:endParaRPr lang="en-CA" sz="1800" smtClean="0"/>
          </a:p>
          <a:p>
            <a:pPr eaLnBrk="1" hangingPunct="1"/>
            <a:r>
              <a:rPr lang="en-CA" sz="2400" smtClean="0"/>
              <a:t> </a:t>
            </a:r>
            <a:r>
              <a:rPr lang="en-CA" sz="2400" b="1" smtClean="0"/>
              <a:t>puts</a:t>
            </a:r>
          </a:p>
          <a:p>
            <a:pPr lvl="1" eaLnBrk="1" hangingPunct="1"/>
            <a:r>
              <a:rPr lang="en-CA" sz="2100" smtClean="0">
                <a:solidFill>
                  <a:schemeClr val="tx1"/>
                </a:solidFill>
              </a:rPr>
              <a:t>    .....   puts ( “This is an output string 1 2 3 \n” ) ;</a:t>
            </a:r>
          </a:p>
          <a:p>
            <a:pPr eaLnBrk="1" hangingPunct="1"/>
            <a:r>
              <a:rPr lang="en-CA" sz="2400" smtClean="0"/>
              <a:t> </a:t>
            </a:r>
            <a:r>
              <a:rPr lang="en-CA" sz="2400" b="1" smtClean="0"/>
              <a:t>gets</a:t>
            </a:r>
          </a:p>
          <a:p>
            <a:pPr lvl="1" eaLnBrk="1" hangingPunct="1"/>
            <a:r>
              <a:rPr lang="en-CA" sz="2100" smtClean="0">
                <a:solidFill>
                  <a:schemeClr val="tx1"/>
                </a:solidFill>
              </a:rPr>
              <a:t>To be discussed at a later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 calcmode="lin" valueType="num">
                                      <p:cBhvr additive="base">
                                        <p:cTn id="1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 calcmode="lin" valueType="num">
                                      <p:cBhvr additive="base">
                                        <p:cTn id="2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 calcmode="lin" valueType="num">
                                      <p:cBhvr additive="base">
                                        <p:cTn id="2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anim calcmode="lin" valueType="num">
                                      <p:cBhvr additive="base">
                                        <p:cTn id="31"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 calcmode="lin" valueType="num">
                                      <p:cBhvr additive="base">
                                        <p:cTn id="37"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5603">
                                            <p:txEl>
                                              <p:pRg st="8" end="8"/>
                                            </p:txEl>
                                          </p:spTgt>
                                        </p:tgtEl>
                                        <p:attrNameLst>
                                          <p:attrName>style.visibility</p:attrName>
                                        </p:attrNameLst>
                                      </p:cBhvr>
                                      <p:to>
                                        <p:strVal val="visible"/>
                                      </p:to>
                                    </p:set>
                                    <p:anim calcmode="lin" valueType="num">
                                      <p:cBhvr additive="base">
                                        <p:cTn id="4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dirty="0" smtClean="0"/>
              <a:t>Previously, we introduced and discussed the </a:t>
            </a:r>
            <a:r>
              <a:rPr lang="en-CA" sz="2400" b="1" dirty="0" err="1" smtClean="0"/>
              <a:t>printf</a:t>
            </a:r>
            <a:r>
              <a:rPr lang="en-CA" sz="2400" b="1" dirty="0" smtClean="0"/>
              <a:t> </a:t>
            </a:r>
            <a:r>
              <a:rPr lang="en-CA" sz="2400" dirty="0" smtClean="0"/>
              <a:t>and </a:t>
            </a:r>
            <a:r>
              <a:rPr lang="en-CA" sz="2400" b="1" dirty="0" err="1" smtClean="0"/>
              <a:t>scanf</a:t>
            </a:r>
            <a:r>
              <a:rPr lang="en-CA" sz="2400" b="1" dirty="0" smtClean="0"/>
              <a:t> </a:t>
            </a:r>
            <a:r>
              <a:rPr lang="en-CA" sz="2400" dirty="0" smtClean="0"/>
              <a:t>functions and mention them here again as a reminder</a:t>
            </a:r>
          </a:p>
          <a:p>
            <a:pPr lvl="1" eaLnBrk="1" hangingPunct="1"/>
            <a:endParaRPr lang="en-CA" sz="2100" dirty="0" smtClean="0">
              <a:solidFill>
                <a:schemeClr val="tx1"/>
              </a:solidFill>
            </a:endParaRPr>
          </a:p>
          <a:p>
            <a:pPr eaLnBrk="1" hangingPunct="1"/>
            <a:r>
              <a:rPr lang="en-CA" sz="2400" dirty="0" smtClean="0"/>
              <a:t> </a:t>
            </a:r>
            <a:r>
              <a:rPr lang="en-CA" sz="2400" dirty="0" err="1" smtClean="0"/>
              <a:t>printf</a:t>
            </a:r>
            <a:r>
              <a:rPr lang="en-CA" sz="2400" dirty="0" smtClean="0"/>
              <a:t> ( </a:t>
            </a:r>
            <a:r>
              <a:rPr lang="en-CA" sz="2400" dirty="0" err="1" smtClean="0"/>
              <a:t>FormatString</a:t>
            </a:r>
            <a:r>
              <a:rPr lang="en-CA" sz="2400" dirty="0" smtClean="0"/>
              <a:t> [, opt. </a:t>
            </a:r>
            <a:r>
              <a:rPr lang="en-CA" sz="2400" dirty="0" err="1" smtClean="0"/>
              <a:t>Parms</a:t>
            </a:r>
            <a:r>
              <a:rPr lang="en-CA" sz="2400" dirty="0" smtClean="0"/>
              <a:t> or </a:t>
            </a:r>
            <a:r>
              <a:rPr lang="en-CA" sz="2400" dirty="0" err="1" smtClean="0"/>
              <a:t>Exprs</a:t>
            </a:r>
            <a:r>
              <a:rPr lang="en-CA" sz="2400" dirty="0" smtClean="0"/>
              <a:t> ] ) ;</a:t>
            </a:r>
          </a:p>
          <a:p>
            <a:pPr lvl="1" eaLnBrk="1" hangingPunct="1"/>
            <a:r>
              <a:rPr lang="en-CA" sz="2100" dirty="0" smtClean="0">
                <a:solidFill>
                  <a:schemeClr val="tx1"/>
                </a:solidFill>
              </a:rPr>
              <a:t> ....   </a:t>
            </a:r>
            <a:r>
              <a:rPr lang="en-CA" sz="2100" dirty="0" err="1" smtClean="0">
                <a:solidFill>
                  <a:schemeClr val="tx1"/>
                </a:solidFill>
              </a:rPr>
              <a:t>printf</a:t>
            </a:r>
            <a:r>
              <a:rPr lang="en-CA" sz="2100" dirty="0" smtClean="0">
                <a:solidFill>
                  <a:schemeClr val="tx1"/>
                </a:solidFill>
              </a:rPr>
              <a:t> ( “I am a string\n” ) ;</a:t>
            </a:r>
          </a:p>
          <a:p>
            <a:pPr lvl="1" eaLnBrk="1" hangingPunct="1"/>
            <a:r>
              <a:rPr lang="en-CA" sz="2100" dirty="0" smtClean="0">
                <a:solidFill>
                  <a:schemeClr val="tx1"/>
                </a:solidFill>
              </a:rPr>
              <a:t> ....   </a:t>
            </a:r>
            <a:r>
              <a:rPr lang="en-CA" sz="2100" dirty="0" err="1" smtClean="0">
                <a:solidFill>
                  <a:schemeClr val="tx1"/>
                </a:solidFill>
              </a:rPr>
              <a:t>printf</a:t>
            </a:r>
            <a:r>
              <a:rPr lang="en-CA" sz="2100" dirty="0" smtClean="0">
                <a:solidFill>
                  <a:schemeClr val="tx1"/>
                </a:solidFill>
              </a:rPr>
              <a:t> ( “Value = %d”, </a:t>
            </a:r>
            <a:r>
              <a:rPr lang="en-CA" sz="2100" dirty="0" err="1" smtClean="0">
                <a:solidFill>
                  <a:schemeClr val="tx1"/>
                </a:solidFill>
              </a:rPr>
              <a:t>intVal</a:t>
            </a:r>
            <a:r>
              <a:rPr lang="en-CA" sz="2100" dirty="0" smtClean="0">
                <a:solidFill>
                  <a:schemeClr val="tx1"/>
                </a:solidFill>
              </a:rPr>
              <a:t> ) ;</a:t>
            </a:r>
          </a:p>
          <a:p>
            <a:pPr lvl="1" eaLnBrk="1" hangingPunct="1"/>
            <a:r>
              <a:rPr lang="en-CA" sz="2100" dirty="0" smtClean="0">
                <a:solidFill>
                  <a:schemeClr val="tx1"/>
                </a:solidFill>
              </a:rPr>
              <a:t> ....   </a:t>
            </a:r>
            <a:r>
              <a:rPr lang="en-CA" sz="2100" dirty="0" err="1" smtClean="0">
                <a:solidFill>
                  <a:schemeClr val="tx1"/>
                </a:solidFill>
              </a:rPr>
              <a:t>printf</a:t>
            </a:r>
            <a:r>
              <a:rPr lang="en-CA" sz="2100" dirty="0" smtClean="0">
                <a:solidFill>
                  <a:schemeClr val="tx1"/>
                </a:solidFill>
              </a:rPr>
              <a:t> ( “Value = %f”, 0.5 * (X+Y) ) ;</a:t>
            </a:r>
          </a:p>
          <a:p>
            <a:pPr lvl="1" eaLnBrk="1" hangingPunct="1"/>
            <a:endParaRPr lang="en-CA" sz="2100" dirty="0" smtClean="0"/>
          </a:p>
          <a:p>
            <a:pPr eaLnBrk="1" hangingPunct="1"/>
            <a:r>
              <a:rPr lang="en-CA" sz="2400" dirty="0" smtClean="0"/>
              <a:t> </a:t>
            </a:r>
            <a:r>
              <a:rPr lang="en-CA" sz="2400" dirty="0" err="1" smtClean="0"/>
              <a:t>scanf</a:t>
            </a:r>
            <a:r>
              <a:rPr lang="en-CA" sz="2400" dirty="0" smtClean="0"/>
              <a:t> ( </a:t>
            </a:r>
            <a:r>
              <a:rPr lang="en-CA" sz="2400" dirty="0" err="1" smtClean="0"/>
              <a:t>FormatString</a:t>
            </a:r>
            <a:r>
              <a:rPr lang="en-CA" sz="2400" dirty="0" smtClean="0"/>
              <a:t> [, opt. </a:t>
            </a:r>
            <a:r>
              <a:rPr lang="en-CA" sz="2400" dirty="0" err="1" smtClean="0"/>
              <a:t>DestParms</a:t>
            </a:r>
            <a:r>
              <a:rPr lang="en-CA" sz="2400" dirty="0" smtClean="0"/>
              <a:t> using &amp; ] ) ;</a:t>
            </a:r>
          </a:p>
          <a:p>
            <a:pPr lvl="1" eaLnBrk="1" hangingPunct="1"/>
            <a:r>
              <a:rPr lang="en-CA" sz="2100" dirty="0" smtClean="0">
                <a:solidFill>
                  <a:schemeClr val="tx1"/>
                </a:solidFill>
              </a:rPr>
              <a:t> ....   </a:t>
            </a:r>
            <a:r>
              <a:rPr lang="en-CA" sz="2100" dirty="0" err="1" smtClean="0">
                <a:solidFill>
                  <a:schemeClr val="tx1"/>
                </a:solidFill>
              </a:rPr>
              <a:t>scanf</a:t>
            </a:r>
            <a:r>
              <a:rPr lang="en-CA" sz="2100" dirty="0" smtClean="0">
                <a:solidFill>
                  <a:schemeClr val="tx1"/>
                </a:solidFill>
              </a:rPr>
              <a:t> ( “%</a:t>
            </a:r>
            <a:r>
              <a:rPr lang="en-CA" sz="2100" dirty="0" err="1" smtClean="0">
                <a:solidFill>
                  <a:schemeClr val="tx1"/>
                </a:solidFill>
              </a:rPr>
              <a:t>d%f</a:t>
            </a:r>
            <a:r>
              <a:rPr lang="en-CA" sz="2100" dirty="0" smtClean="0">
                <a:solidFill>
                  <a:schemeClr val="tx1"/>
                </a:solidFill>
              </a:rPr>
              <a:t>”, &amp;</a:t>
            </a:r>
            <a:r>
              <a:rPr lang="en-CA" sz="2100" dirty="0" err="1" smtClean="0">
                <a:solidFill>
                  <a:schemeClr val="tx1"/>
                </a:solidFill>
              </a:rPr>
              <a:t>intVal</a:t>
            </a:r>
            <a:r>
              <a:rPr lang="en-CA" sz="2100" dirty="0" smtClean="0">
                <a:solidFill>
                  <a:schemeClr val="tx1"/>
                </a:solidFill>
              </a:rPr>
              <a:t>, &amp;</a:t>
            </a:r>
            <a:r>
              <a:rPr lang="en-CA" sz="2100" dirty="0" err="1" smtClean="0">
                <a:solidFill>
                  <a:schemeClr val="tx1"/>
                </a:solidFill>
              </a:rPr>
              <a:t>floatVal</a:t>
            </a:r>
            <a:r>
              <a:rPr lang="en-CA" sz="2100" dirty="0" smtClean="0">
                <a:solidFill>
                  <a:schemeClr val="tx1"/>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calcmode="lin" valueType="num">
                                      <p:cBhvr additive="base">
                                        <p:cTn id="19"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 calcmode="lin" valueType="num">
                                      <p:cBhvr additive="base">
                                        <p:cTn id="25"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anim calcmode="lin" valueType="num">
                                      <p:cBhvr additive="base">
                                        <p:cTn id="31"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 calcmode="lin" valueType="num">
                                      <p:cBhvr additive="base">
                                        <p:cTn id="37"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anim calcmode="lin" valueType="num">
                                      <p:cBhvr additive="base">
                                        <p:cTn id="43"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CA" b="1" smtClean="0">
                <a:solidFill>
                  <a:srgbClr val="002060"/>
                </a:solidFill>
              </a:rPr>
              <a:t>Standard Input-Output Library &lt;stdio.h&gt;</a:t>
            </a:r>
          </a:p>
        </p:txBody>
      </p:sp>
      <p:sp>
        <p:nvSpPr>
          <p:cNvPr id="25603" name="Content Placeholder 2"/>
          <p:cNvSpPr>
            <a:spLocks noGrp="1"/>
          </p:cNvSpPr>
          <p:nvPr>
            <p:ph sz="quarter" idx="1"/>
          </p:nvPr>
        </p:nvSpPr>
        <p:spPr>
          <a:xfrm>
            <a:off x="457200" y="1219200"/>
            <a:ext cx="8229600" cy="4937125"/>
          </a:xfrm>
        </p:spPr>
        <p:txBody>
          <a:bodyPr/>
          <a:lstStyle/>
          <a:p>
            <a:pPr eaLnBrk="1" hangingPunct="1"/>
            <a:r>
              <a:rPr lang="en-CA" sz="2400" smtClean="0"/>
              <a:t>There are two functions provided that handle strings of characters and are very similar to printf/scanf, </a:t>
            </a:r>
            <a:r>
              <a:rPr lang="en-CA" sz="2400" u="sng" smtClean="0"/>
              <a:t>but</a:t>
            </a:r>
            <a:r>
              <a:rPr lang="en-CA" sz="2400" smtClean="0"/>
              <a:t> which </a:t>
            </a:r>
            <a:r>
              <a:rPr lang="en-CA" sz="2400" u="sng" smtClean="0"/>
              <a:t>do not</a:t>
            </a:r>
            <a:r>
              <a:rPr lang="en-CA" sz="2400" smtClean="0"/>
              <a:t> actually perform I/O.</a:t>
            </a:r>
          </a:p>
          <a:p>
            <a:pPr eaLnBrk="1" hangingPunct="1"/>
            <a:endParaRPr lang="en-CA" sz="2400" smtClean="0"/>
          </a:p>
          <a:p>
            <a:pPr lvl="1" eaLnBrk="1" hangingPunct="1"/>
            <a:r>
              <a:rPr lang="en-CA" sz="2100" smtClean="0">
                <a:solidFill>
                  <a:schemeClr val="tx1"/>
                </a:solidFill>
              </a:rPr>
              <a:t> </a:t>
            </a:r>
            <a:r>
              <a:rPr lang="en-CA" sz="2100" b="1" smtClean="0">
                <a:solidFill>
                  <a:schemeClr val="tx1"/>
                </a:solidFill>
              </a:rPr>
              <a:t>sprintf</a:t>
            </a:r>
            <a:endParaRPr lang="en-CA" sz="2100" b="1" smtClean="0"/>
          </a:p>
          <a:p>
            <a:pPr lvl="1" eaLnBrk="1" hangingPunct="1"/>
            <a:r>
              <a:rPr lang="en-CA" sz="2100" b="1" smtClean="0">
                <a:solidFill>
                  <a:schemeClr val="tx1"/>
                </a:solidFill>
              </a:rPr>
              <a:t> sscanf</a:t>
            </a:r>
          </a:p>
          <a:p>
            <a:pPr lvl="1" eaLnBrk="1" hangingPunct="1"/>
            <a:endParaRPr lang="en-CA" sz="2100" smtClean="0">
              <a:solidFill>
                <a:schemeClr val="tx1"/>
              </a:solidFill>
            </a:endParaRPr>
          </a:p>
          <a:p>
            <a:pPr eaLnBrk="1" hangingPunct="1"/>
            <a:r>
              <a:rPr lang="en-CA" sz="2400" smtClean="0"/>
              <a:t>These functions process string and numeric data but all operations take place in RAM.</a:t>
            </a:r>
          </a:p>
          <a:p>
            <a:pPr lvl="1" eaLnBrk="1" hangingPunct="1"/>
            <a:r>
              <a:rPr lang="en-CA" sz="2100" smtClean="0">
                <a:solidFill>
                  <a:schemeClr val="tx1"/>
                </a:solidFill>
              </a:rPr>
              <a:t>We will not discuss these at this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anim calcmode="lin" valueType="num">
                                      <p:cBhvr additive="base">
                                        <p:cTn id="21"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 calcmode="lin" valueType="num">
                                      <p:cBhvr additive="base">
                                        <p:cTn id="25"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As the name suggests, the Math Library header file </a:t>
            </a:r>
            <a:r>
              <a:rPr lang="en-CA" sz="2400" b="1" smtClean="0"/>
              <a:t>&lt;math.h&gt; </a:t>
            </a:r>
            <a:r>
              <a:rPr lang="en-CA" sz="2400" smtClean="0"/>
              <a:t>contains definitions (stubs) for several often used mathematical functions</a:t>
            </a:r>
          </a:p>
          <a:p>
            <a:pPr lvl="1" eaLnBrk="1" hangingPunct="1"/>
            <a:r>
              <a:rPr lang="en-CA" sz="2100" smtClean="0">
                <a:solidFill>
                  <a:schemeClr val="tx1"/>
                </a:solidFill>
              </a:rPr>
              <a:t>Some of these are straightforward but used often enough to warrant inclusion to save programmer time</a:t>
            </a:r>
          </a:p>
          <a:p>
            <a:pPr lvl="1" eaLnBrk="1" hangingPunct="1"/>
            <a:endParaRPr lang="en-CA" sz="2100" smtClean="0">
              <a:solidFill>
                <a:schemeClr val="tx1"/>
              </a:solidFill>
            </a:endParaRPr>
          </a:p>
          <a:p>
            <a:pPr eaLnBrk="1" hangingPunct="1"/>
            <a:r>
              <a:rPr lang="en-CA" sz="2400" smtClean="0"/>
              <a:t>These are divided into several categories, including basic math, trigonometric and exponentiation/logarithm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Effect transition="in" filter="dissolve">
                                      <p:cBhvr>
                                        <p:cTn id="11" dur="1000"/>
                                        <p:tgtEl>
                                          <p:spTgt spid="266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dissolve">
                                      <p:cBhvr>
                                        <p:cTn id="16"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The math functions are all based on well-known operations, but it is useful to review them in the programming context</a:t>
            </a:r>
          </a:p>
          <a:p>
            <a:pPr eaLnBrk="1" hangingPunct="1"/>
            <a:endParaRPr lang="en-CA" sz="2400" smtClean="0"/>
          </a:p>
          <a:p>
            <a:pPr eaLnBrk="1" hangingPunct="1"/>
            <a:r>
              <a:rPr lang="en-CA" sz="2400" smtClean="0"/>
              <a:t>Math Library </a:t>
            </a:r>
            <a:r>
              <a:rPr lang="en-CA" sz="2400" b="1" smtClean="0"/>
              <a:t>&lt;math.h&gt;</a:t>
            </a:r>
          </a:p>
          <a:p>
            <a:pPr lvl="1" eaLnBrk="1" hangingPunct="1"/>
            <a:r>
              <a:rPr lang="en-CA" sz="2100" smtClean="0">
                <a:solidFill>
                  <a:schemeClr val="tx1"/>
                </a:solidFill>
              </a:rPr>
              <a:t> sqrt</a:t>
            </a:r>
          </a:p>
          <a:p>
            <a:pPr lvl="1" eaLnBrk="1" hangingPunct="1"/>
            <a:r>
              <a:rPr lang="en-CA" sz="2100" smtClean="0">
                <a:solidFill>
                  <a:schemeClr val="tx1"/>
                </a:solidFill>
              </a:rPr>
              <a:t> pow</a:t>
            </a:r>
          </a:p>
          <a:p>
            <a:pPr lvl="1" eaLnBrk="1" hangingPunct="1"/>
            <a:r>
              <a:rPr lang="en-CA" sz="2100" smtClean="0">
                <a:solidFill>
                  <a:schemeClr val="tx1"/>
                </a:solidFill>
              </a:rPr>
              <a:t> fabs</a:t>
            </a:r>
          </a:p>
          <a:p>
            <a:pPr lvl="1" eaLnBrk="1" hangingPunct="1"/>
            <a:r>
              <a:rPr lang="en-CA" sz="2100" smtClean="0">
                <a:solidFill>
                  <a:schemeClr val="tx1"/>
                </a:solidFill>
              </a:rPr>
              <a:t> ceil         floor</a:t>
            </a:r>
          </a:p>
          <a:p>
            <a:pPr lvl="1" eaLnBrk="1" hangingPunct="1"/>
            <a:r>
              <a:rPr lang="en-CA" sz="2100" smtClean="0">
                <a:solidFill>
                  <a:schemeClr val="tx1"/>
                </a:solidFill>
              </a:rPr>
              <a:t> fmod</a:t>
            </a:r>
          </a:p>
          <a:p>
            <a:pPr lvl="1" eaLnBrk="1" hangingPunct="1"/>
            <a:r>
              <a:rPr lang="en-CA" sz="2100" smtClean="0">
                <a:solidFill>
                  <a:schemeClr val="tx1"/>
                </a:solidFill>
              </a:rPr>
              <a:t> sin          cos         tan      atan</a:t>
            </a:r>
          </a:p>
          <a:p>
            <a:pPr lvl="1" eaLnBrk="1" hangingPunct="1"/>
            <a:r>
              <a:rPr lang="en-CA" sz="2100" smtClean="0">
                <a:solidFill>
                  <a:schemeClr val="tx1"/>
                </a:solidFill>
              </a:rPr>
              <a:t> exp         log         log10</a:t>
            </a:r>
            <a:endParaRPr lang="en-CA"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 calcmode="lin" valueType="num">
                                      <p:cBhvr additive="base">
                                        <p:cTn id="12"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 calcmode="lin" valueType="num">
                                      <p:cBhvr additive="base">
                                        <p:cTn id="16"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6627">
                                            <p:txEl>
                                              <p:pRg st="4" end="4"/>
                                            </p:txEl>
                                          </p:spTgt>
                                        </p:tgtEl>
                                        <p:attrNameLst>
                                          <p:attrName>style.visibility</p:attrName>
                                        </p:attrNameLst>
                                      </p:cBhvr>
                                      <p:to>
                                        <p:strVal val="visible"/>
                                      </p:to>
                                    </p:set>
                                    <p:anim calcmode="lin" valueType="num">
                                      <p:cBhvr additive="base">
                                        <p:cTn id="20"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 calcmode="lin" valueType="num">
                                      <p:cBhvr additive="base">
                                        <p:cTn id="24"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6627">
                                            <p:txEl>
                                              <p:pRg st="6" end="6"/>
                                            </p:txEl>
                                          </p:spTgt>
                                        </p:tgtEl>
                                        <p:attrNameLst>
                                          <p:attrName>style.visibility</p:attrName>
                                        </p:attrNameLst>
                                      </p:cBhvr>
                                      <p:to>
                                        <p:strVal val="visible"/>
                                      </p:to>
                                    </p:set>
                                    <p:anim calcmode="lin" valueType="num">
                                      <p:cBhvr additive="base">
                                        <p:cTn id="28"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6627">
                                            <p:txEl>
                                              <p:pRg st="7" end="7"/>
                                            </p:txEl>
                                          </p:spTgt>
                                        </p:tgtEl>
                                        <p:attrNameLst>
                                          <p:attrName>style.visibility</p:attrName>
                                        </p:attrNameLst>
                                      </p:cBhvr>
                                      <p:to>
                                        <p:strVal val="visible"/>
                                      </p:to>
                                    </p:set>
                                    <p:anim calcmode="lin" valueType="num">
                                      <p:cBhvr additive="base">
                                        <p:cTn id="32"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6627">
                                            <p:txEl>
                                              <p:pRg st="8" end="8"/>
                                            </p:txEl>
                                          </p:spTgt>
                                        </p:tgtEl>
                                        <p:attrNameLst>
                                          <p:attrName>style.visibility</p:attrName>
                                        </p:attrNameLst>
                                      </p:cBhvr>
                                      <p:to>
                                        <p:strVal val="visible"/>
                                      </p:to>
                                    </p:set>
                                    <p:anim calcmode="lin" valueType="num">
                                      <p:cBhvr additive="base">
                                        <p:cTn id="36"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6627">
                                            <p:txEl>
                                              <p:pRg st="9" end="9"/>
                                            </p:txEl>
                                          </p:spTgt>
                                        </p:tgtEl>
                                        <p:attrNameLst>
                                          <p:attrName>style.visibility</p:attrName>
                                        </p:attrNameLst>
                                      </p:cBhvr>
                                      <p:to>
                                        <p:strVal val="visible"/>
                                      </p:to>
                                    </p:set>
                                    <p:anim calcmode="lin" valueType="num">
                                      <p:cBhvr additive="base">
                                        <p:cTn id="40"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66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Math Library &lt;math.h&gt;</a:t>
            </a:r>
          </a:p>
          <a:p>
            <a:pPr lvl="1" eaLnBrk="1" hangingPunct="1"/>
            <a:endParaRPr lang="en-CA" sz="2100" smtClean="0"/>
          </a:p>
          <a:p>
            <a:pPr eaLnBrk="1" hangingPunct="1"/>
            <a:r>
              <a:rPr lang="en-CA" sz="2400" smtClean="0"/>
              <a:t> sqrt</a:t>
            </a:r>
          </a:p>
          <a:p>
            <a:pPr lvl="1" eaLnBrk="1" hangingPunct="1"/>
            <a:r>
              <a:rPr lang="en-CA" sz="2100" smtClean="0">
                <a:solidFill>
                  <a:schemeClr val="tx1"/>
                </a:solidFill>
              </a:rPr>
              <a:t>        double X, Y ;    ....    Y = sqrt ( X ) ;   /* X &gt;= 0 */  </a:t>
            </a:r>
          </a:p>
          <a:p>
            <a:pPr lvl="1" eaLnBrk="1" hangingPunct="1"/>
            <a:endParaRPr lang="en-CA" sz="2100" smtClean="0">
              <a:solidFill>
                <a:schemeClr val="tx1"/>
              </a:solidFill>
            </a:endParaRPr>
          </a:p>
          <a:p>
            <a:pPr eaLnBrk="1" hangingPunct="1"/>
            <a:r>
              <a:rPr lang="en-CA" sz="2400" smtClean="0"/>
              <a:t> pow</a:t>
            </a:r>
          </a:p>
          <a:p>
            <a:pPr lvl="1" eaLnBrk="1" hangingPunct="1"/>
            <a:r>
              <a:rPr lang="en-CA" sz="2100" smtClean="0">
                <a:solidFill>
                  <a:schemeClr val="tx1"/>
                </a:solidFill>
              </a:rPr>
              <a:t>     double X, Y, Z ;    ....    Z = pow ( X, Y ) ;   /* X to power Y */</a:t>
            </a:r>
            <a:br>
              <a:rPr lang="en-CA" sz="2100" smtClean="0">
                <a:solidFill>
                  <a:schemeClr val="tx1"/>
                </a:solidFill>
              </a:rPr>
            </a:br>
            <a:r>
              <a:rPr lang="en-CA" sz="2100" smtClean="0">
                <a:solidFill>
                  <a:schemeClr val="tx1"/>
                </a:solidFill>
              </a:rPr>
              <a:t>     /* Use with care !  Must be computable. */</a:t>
            </a:r>
          </a:p>
          <a:p>
            <a:pPr lvl="1" eaLnBrk="1" hangingPunct="1"/>
            <a:endParaRPr lang="en-CA" sz="2100" smtClean="0">
              <a:solidFill>
                <a:schemeClr val="tx1"/>
              </a:solidFill>
            </a:endParaRPr>
          </a:p>
          <a:p>
            <a:pPr eaLnBrk="1" hangingPunct="1"/>
            <a:r>
              <a:rPr lang="en-CA" sz="2400" smtClean="0"/>
              <a:t> fabs</a:t>
            </a:r>
          </a:p>
          <a:p>
            <a:pPr lvl="1" eaLnBrk="1" hangingPunct="1"/>
            <a:r>
              <a:rPr lang="en-CA" sz="2100" smtClean="0">
                <a:solidFill>
                  <a:schemeClr val="tx1"/>
                </a:solidFill>
              </a:rPr>
              <a:t>       double X, Y ;    ....   Y = fabs ( X ) ;  /* absolute value */</a:t>
            </a:r>
          </a:p>
        </p:txBody>
      </p:sp>
      <p:sp>
        <p:nvSpPr>
          <p:cNvPr id="4" name="Rounded Rectangle 3"/>
          <p:cNvSpPr/>
          <p:nvPr/>
        </p:nvSpPr>
        <p:spPr>
          <a:xfrm>
            <a:off x="428625" y="1714500"/>
            <a:ext cx="8358188" cy="392906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CA" b="1" dirty="0">
                <a:solidFill>
                  <a:schemeClr val="tx1"/>
                </a:solidFill>
              </a:rPr>
              <a:t>Elmo has a 10 meter long ladder.  He needs to lean it against the house so that the top of the ladder is exactly 6 meters above the ground.</a:t>
            </a:r>
          </a:p>
          <a:p>
            <a:pPr algn="ctr">
              <a:defRPr/>
            </a:pPr>
            <a:r>
              <a:rPr lang="en-CA" b="1" dirty="0">
                <a:solidFill>
                  <a:schemeClr val="tx1"/>
                </a:solidFill>
              </a:rPr>
              <a:t> </a:t>
            </a:r>
          </a:p>
          <a:p>
            <a:pPr algn="ctr">
              <a:defRPr/>
            </a:pPr>
            <a:r>
              <a:rPr lang="en-CA" b="1" dirty="0">
                <a:solidFill>
                  <a:schemeClr val="tx1"/>
                </a:solidFill>
              </a:rPr>
              <a:t>How far away from the house must Elmo set the base of the ladder?</a:t>
            </a:r>
          </a:p>
        </p:txBody>
      </p:sp>
      <p:sp>
        <p:nvSpPr>
          <p:cNvPr id="5" name="Up Arrow 4"/>
          <p:cNvSpPr/>
          <p:nvPr/>
        </p:nvSpPr>
        <p:spPr>
          <a:xfrm>
            <a:off x="857250" y="3214688"/>
            <a:ext cx="1643063" cy="2143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pic>
        <p:nvPicPr>
          <p:cNvPr id="95234" name="Picture 2" descr="C:\Program Files\Microsoft Office\MEDIA\CAGCAT10\j0251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4357688"/>
            <a:ext cx="9128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5"/>
          <p:cNvGrpSpPr>
            <a:grpSpLocks/>
          </p:cNvGrpSpPr>
          <p:nvPr/>
        </p:nvGrpSpPr>
        <p:grpSpPr bwMode="auto">
          <a:xfrm>
            <a:off x="2143125" y="4357688"/>
            <a:ext cx="1143000" cy="1000125"/>
            <a:chOff x="5000628" y="3714752"/>
            <a:chExt cx="1785950" cy="1500198"/>
          </a:xfrm>
        </p:grpSpPr>
        <p:cxnSp>
          <p:nvCxnSpPr>
            <p:cNvPr id="8" name="Straight Connector 7"/>
            <p:cNvCxnSpPr/>
            <p:nvPr/>
          </p:nvCxnSpPr>
          <p:spPr>
            <a:xfrm rot="16200000" flipH="1">
              <a:off x="5000876" y="3714504"/>
              <a:ext cx="1500198" cy="150069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85885" y="3714752"/>
              <a:ext cx="1500693" cy="142876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00628" y="3714752"/>
              <a:ext cx="285257"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51938" y="3867153"/>
              <a:ext cx="287736"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05729" y="4019554"/>
              <a:ext cx="285255"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7037" y="4171955"/>
              <a:ext cx="287736"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10828" y="4324356"/>
              <a:ext cx="317502" cy="33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2138" y="4476757"/>
              <a:ext cx="285255"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15928" y="4629158"/>
              <a:ext cx="285255"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67237" y="4781559"/>
              <a:ext cx="285257"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21027" y="4933961"/>
              <a:ext cx="285257" cy="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72338" y="5086362"/>
              <a:ext cx="285255" cy="238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5235" name="Picture 3" descr="C:\Program Files\Microsoft Office\MEDIA\CAGCAT10\j020558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6375" y="3786188"/>
            <a:ext cx="17764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Arrow Connector 38"/>
          <p:cNvCxnSpPr/>
          <p:nvPr/>
        </p:nvCxnSpPr>
        <p:spPr>
          <a:xfrm>
            <a:off x="2071688" y="5357813"/>
            <a:ext cx="1143000" cy="1587"/>
          </a:xfrm>
          <a:prstGeom prst="straightConnector1">
            <a:avLst/>
          </a:prstGeom>
          <a:ln w="63500">
            <a:solidFill>
              <a:srgbClr val="8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2714625" y="4429125"/>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t>10 m</a:t>
            </a:r>
          </a:p>
        </p:txBody>
      </p:sp>
      <p:sp>
        <p:nvSpPr>
          <p:cNvPr id="41" name="TextBox 40"/>
          <p:cNvSpPr txBox="1">
            <a:spLocks noChangeArrowheads="1"/>
          </p:cNvSpPr>
          <p:nvPr/>
        </p:nvSpPr>
        <p:spPr bwMode="auto">
          <a:xfrm>
            <a:off x="1500188" y="4214813"/>
            <a:ext cx="56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t>6 m</a:t>
            </a:r>
          </a:p>
        </p:txBody>
      </p:sp>
      <p:sp>
        <p:nvSpPr>
          <p:cNvPr id="42" name="TextBox 41"/>
          <p:cNvSpPr txBox="1">
            <a:spLocks noChangeArrowheads="1"/>
          </p:cNvSpPr>
          <p:nvPr/>
        </p:nvSpPr>
        <p:spPr bwMode="auto">
          <a:xfrm>
            <a:off x="3357563" y="5072063"/>
            <a:ext cx="434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3200" b="1">
                <a:solidFill>
                  <a:srgbClr val="FF0000"/>
                </a:solidFill>
              </a:rPr>
              <a:t>?</a:t>
            </a:r>
          </a:p>
        </p:txBody>
      </p:sp>
      <p:sp>
        <p:nvSpPr>
          <p:cNvPr id="43" name="TextBox 42"/>
          <p:cNvSpPr txBox="1">
            <a:spLocks noChangeArrowheads="1"/>
          </p:cNvSpPr>
          <p:nvPr/>
        </p:nvSpPr>
        <p:spPr bwMode="auto">
          <a:xfrm>
            <a:off x="2643188" y="3071813"/>
            <a:ext cx="607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solidFill>
                  <a:srgbClr val="800000"/>
                </a:solidFill>
              </a:rPr>
              <a:t>Pythagorus Theorem:   </a:t>
            </a:r>
          </a:p>
          <a:p>
            <a:pPr eaLnBrk="1" hangingPunct="1"/>
            <a:r>
              <a:rPr lang="en-CA" b="1">
                <a:solidFill>
                  <a:srgbClr val="002060"/>
                </a:solidFill>
              </a:rPr>
              <a:t>Hypotenus*Hypotenus = Base*Base+Height*Height</a:t>
            </a:r>
          </a:p>
        </p:txBody>
      </p:sp>
      <p:sp>
        <p:nvSpPr>
          <p:cNvPr id="44" name="Rounded Rectangle 43"/>
          <p:cNvSpPr/>
          <p:nvPr/>
        </p:nvSpPr>
        <p:spPr>
          <a:xfrm>
            <a:off x="2214563" y="3071813"/>
            <a:ext cx="6357937" cy="7143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rgbClr val="800000"/>
                </a:solidFill>
              </a:rPr>
              <a:t>Distance = </a:t>
            </a:r>
            <a:r>
              <a:rPr lang="en-CA" b="1" dirty="0" err="1">
                <a:solidFill>
                  <a:srgbClr val="800000"/>
                </a:solidFill>
              </a:rPr>
              <a:t>sqrt</a:t>
            </a:r>
            <a:r>
              <a:rPr lang="en-CA" b="1" dirty="0">
                <a:solidFill>
                  <a:srgbClr val="800000"/>
                </a:solidFill>
              </a:rPr>
              <a:t> ( 10 * 10  -  6 * 6 ) = </a:t>
            </a:r>
            <a:r>
              <a:rPr lang="en-CA" b="1" dirty="0" err="1">
                <a:solidFill>
                  <a:srgbClr val="800000"/>
                </a:solidFill>
              </a:rPr>
              <a:t>sqrt</a:t>
            </a:r>
            <a:r>
              <a:rPr lang="en-CA" b="1" dirty="0">
                <a:solidFill>
                  <a:srgbClr val="800000"/>
                </a:solidFill>
              </a:rPr>
              <a:t> ( 64 ) = 8.0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Effect transition="in" filter="dissolve">
                                      <p:cBhvr>
                                        <p:cTn id="11" dur="500"/>
                                        <p:tgtEl>
                                          <p:spTgt spid="26627">
                                            <p:txEl>
                                              <p:pRg st="2" end="2"/>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26627">
                                            <p:txEl>
                                              <p:pRg st="3" end="3"/>
                                            </p:txEl>
                                          </p:spTgt>
                                        </p:tgtEl>
                                        <p:attrNameLst>
                                          <p:attrName>style.visibility</p:attrName>
                                        </p:attrNameLst>
                                      </p:cBhvr>
                                      <p:to>
                                        <p:strVal val="visible"/>
                                      </p:to>
                                    </p:set>
                                    <p:animEffect transition="in" filter="dissolve">
                                      <p:cBhvr>
                                        <p:cTn id="14" dur="500"/>
                                        <p:tgtEl>
                                          <p:spTgt spid="26627">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dissolve">
                                      <p:cBhvr>
                                        <p:cTn id="19" dur="500"/>
                                        <p:tgtEl>
                                          <p:spTgt spid="26627">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6627">
                                            <p:txEl>
                                              <p:pRg st="6" end="6"/>
                                            </p:txEl>
                                          </p:spTgt>
                                        </p:tgtEl>
                                        <p:attrNameLst>
                                          <p:attrName>style.visibility</p:attrName>
                                        </p:attrNameLst>
                                      </p:cBhvr>
                                      <p:to>
                                        <p:strVal val="visible"/>
                                      </p:to>
                                    </p:set>
                                    <p:animEffect transition="in" filter="dissolve">
                                      <p:cBhvr>
                                        <p:cTn id="22" dur="500"/>
                                        <p:tgtEl>
                                          <p:spTgt spid="2662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6627">
                                            <p:txEl>
                                              <p:pRg st="8" end="8"/>
                                            </p:txEl>
                                          </p:spTgt>
                                        </p:tgtEl>
                                        <p:attrNameLst>
                                          <p:attrName>style.visibility</p:attrName>
                                        </p:attrNameLst>
                                      </p:cBhvr>
                                      <p:to>
                                        <p:strVal val="visible"/>
                                      </p:to>
                                    </p:set>
                                    <p:animEffect transition="in" filter="dissolve">
                                      <p:cBhvr>
                                        <p:cTn id="27" dur="500"/>
                                        <p:tgtEl>
                                          <p:spTgt spid="26627">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6627">
                                            <p:txEl>
                                              <p:pRg st="9" end="9"/>
                                            </p:txEl>
                                          </p:spTgt>
                                        </p:tgtEl>
                                        <p:attrNameLst>
                                          <p:attrName>style.visibility</p:attrName>
                                        </p:attrNameLst>
                                      </p:cBhvr>
                                      <p:to>
                                        <p:strVal val="visible"/>
                                      </p:to>
                                    </p:set>
                                    <p:animEffect transition="in" filter="dissolve">
                                      <p:cBhvr>
                                        <p:cTn id="30" dur="500"/>
                                        <p:tgtEl>
                                          <p:spTgt spid="26627">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par>
                                <p:cTn id="41" presetID="9"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par>
                                <p:cTn id="44" presetID="9"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dissolve">
                                      <p:cBhvr>
                                        <p:cTn id="46" dur="500"/>
                                        <p:tgtEl>
                                          <p:spTgt spid="3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dissolve">
                                      <p:cBhvr>
                                        <p:cTn id="52" dur="500"/>
                                        <p:tgtEl>
                                          <p:spTgt spid="4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dissolve">
                                      <p:cBhvr>
                                        <p:cTn id="55" dur="500"/>
                                        <p:tgtEl>
                                          <p:spTgt spid="4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95234"/>
                                        </p:tgtEl>
                                        <p:attrNameLst>
                                          <p:attrName>style.visibility</p:attrName>
                                        </p:attrNameLst>
                                      </p:cBhvr>
                                      <p:to>
                                        <p:strVal val="visible"/>
                                      </p:to>
                                    </p:set>
                                    <p:animEffect transition="in" filter="dissolve">
                                      <p:cBhvr>
                                        <p:cTn id="60" dur="500"/>
                                        <p:tgtEl>
                                          <p:spTgt spid="95234"/>
                                        </p:tgtEl>
                                      </p:cBhvr>
                                    </p:animEffect>
                                  </p:childTnLst>
                                </p:cTn>
                              </p:par>
                              <p:par>
                                <p:cTn id="61" presetID="9" presetClass="entr" presetSubtype="0" fill="hold" nodeType="withEffect">
                                  <p:stCondLst>
                                    <p:cond delay="0"/>
                                  </p:stCondLst>
                                  <p:childTnLst>
                                    <p:set>
                                      <p:cBhvr>
                                        <p:cTn id="62" dur="1" fill="hold">
                                          <p:stCondLst>
                                            <p:cond delay="0"/>
                                          </p:stCondLst>
                                        </p:cTn>
                                        <p:tgtEl>
                                          <p:spTgt spid="95235"/>
                                        </p:tgtEl>
                                        <p:attrNameLst>
                                          <p:attrName>style.visibility</p:attrName>
                                        </p:attrNameLst>
                                      </p:cBhvr>
                                      <p:to>
                                        <p:strVal val="visible"/>
                                      </p:to>
                                    </p:set>
                                    <p:animEffect transition="in" filter="dissolve">
                                      <p:cBhvr>
                                        <p:cTn id="63" dur="500"/>
                                        <p:tgtEl>
                                          <p:spTgt spid="9523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additive="base">
                                        <p:cTn id="68" dur="500" fill="hold"/>
                                        <p:tgtEl>
                                          <p:spTgt spid="43"/>
                                        </p:tgtEl>
                                        <p:attrNameLst>
                                          <p:attrName>ppt_x</p:attrName>
                                        </p:attrNameLst>
                                      </p:cBhvr>
                                      <p:tavLst>
                                        <p:tav tm="0">
                                          <p:val>
                                            <p:strVal val="1+#ppt_w/2"/>
                                          </p:val>
                                        </p:tav>
                                        <p:tav tm="100000">
                                          <p:val>
                                            <p:strVal val="#ppt_x"/>
                                          </p:val>
                                        </p:tav>
                                      </p:tavLst>
                                    </p:anim>
                                    <p:anim calcmode="lin" valueType="num">
                                      <p:cBhvr additive="base">
                                        <p:cTn id="69"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dissolve">
                                      <p:cBhvr>
                                        <p:cTn id="7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0" grpId="0"/>
      <p:bldP spid="41" grpId="0"/>
      <p:bldP spid="42" grpId="0"/>
      <p:bldP spid="43" grpId="0"/>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Math Library &lt;math.h&gt;</a:t>
            </a:r>
          </a:p>
          <a:p>
            <a:pPr lvl="1" eaLnBrk="1" hangingPunct="1"/>
            <a:endParaRPr lang="en-CA" sz="2100" smtClean="0"/>
          </a:p>
          <a:p>
            <a:pPr eaLnBrk="1" hangingPunct="1"/>
            <a:r>
              <a:rPr lang="en-CA" sz="2400" smtClean="0"/>
              <a:t> ceil</a:t>
            </a:r>
          </a:p>
          <a:p>
            <a:pPr lvl="1" eaLnBrk="1" hangingPunct="1"/>
            <a:r>
              <a:rPr lang="en-CA" sz="2100" smtClean="0">
                <a:solidFill>
                  <a:schemeClr val="tx1"/>
                </a:solidFill>
              </a:rPr>
              <a:t>  int N ;    float X ;    ....   N = ceil ( X ) ; </a:t>
            </a:r>
            <a:br>
              <a:rPr lang="en-CA" sz="2100" smtClean="0">
                <a:solidFill>
                  <a:schemeClr val="tx1"/>
                </a:solidFill>
              </a:rPr>
            </a:br>
            <a:r>
              <a:rPr lang="en-CA" sz="2100" smtClean="0">
                <a:solidFill>
                  <a:schemeClr val="tx1"/>
                </a:solidFill>
              </a:rPr>
              <a:t>      /* ceil( 4.0) = 4     ceil( 4.001 ) = 5  */</a:t>
            </a:r>
          </a:p>
          <a:p>
            <a:pPr lvl="1" eaLnBrk="1" hangingPunct="1"/>
            <a:endParaRPr lang="en-CA" sz="2100" smtClean="0">
              <a:solidFill>
                <a:schemeClr val="tx1"/>
              </a:solidFill>
            </a:endParaRPr>
          </a:p>
          <a:p>
            <a:pPr eaLnBrk="1" hangingPunct="1"/>
            <a:r>
              <a:rPr lang="en-CA" sz="2400" smtClean="0"/>
              <a:t> floor</a:t>
            </a:r>
          </a:p>
          <a:p>
            <a:pPr lvl="1" eaLnBrk="1" hangingPunct="1"/>
            <a:r>
              <a:rPr lang="en-CA" sz="2100" smtClean="0">
                <a:solidFill>
                  <a:schemeClr val="tx1"/>
                </a:solidFill>
              </a:rPr>
              <a:t>  int N ;    float X ;   ....   N = floor ( X ) ; </a:t>
            </a:r>
            <a:br>
              <a:rPr lang="en-CA" sz="2100" smtClean="0">
                <a:solidFill>
                  <a:schemeClr val="tx1"/>
                </a:solidFill>
              </a:rPr>
            </a:br>
            <a:r>
              <a:rPr lang="en-CA" sz="2100" smtClean="0">
                <a:solidFill>
                  <a:schemeClr val="tx1"/>
                </a:solidFill>
              </a:rPr>
              <a:t>      /* floor( 4.0) = 4     floor( 4.9999 ) = 4  */</a:t>
            </a:r>
          </a:p>
          <a:p>
            <a:pPr lvl="1" eaLnBrk="1" hangingPunct="1"/>
            <a:endParaRPr lang="en-CA" sz="2100" smtClean="0">
              <a:solidFill>
                <a:schemeClr val="tx1"/>
              </a:solidFill>
            </a:endParaRPr>
          </a:p>
          <a:p>
            <a:pPr eaLnBrk="1" hangingPunct="1"/>
            <a:r>
              <a:rPr lang="en-CA" sz="2400" smtClean="0"/>
              <a:t> fm</a:t>
            </a:r>
            <a:r>
              <a:rPr lang="en-CA" sz="2100" smtClean="0"/>
              <a:t>od    (the “real” remainder)</a:t>
            </a:r>
          </a:p>
          <a:p>
            <a:pPr lvl="1" eaLnBrk="1" hangingPunct="1"/>
            <a:r>
              <a:rPr lang="en-CA" sz="2100" smtClean="0">
                <a:solidFill>
                  <a:schemeClr val="tx1"/>
                </a:solidFill>
              </a:rPr>
              <a:t>   float X, Y, Z ;   ....     Z = fmod ( X, Y ) ;</a:t>
            </a:r>
            <a:br>
              <a:rPr lang="en-CA" sz="2100" smtClean="0">
                <a:solidFill>
                  <a:schemeClr val="tx1"/>
                </a:solidFill>
              </a:rPr>
            </a:br>
            <a:r>
              <a:rPr lang="en-CA" sz="2100" smtClean="0">
                <a:solidFill>
                  <a:schemeClr val="tx1"/>
                </a:solidFill>
              </a:rPr>
              <a:t>   /* divide 4.5 by 2.1 to get fmod( 4.5, 2.1) = 0.3 (out of 2.1) */</a:t>
            </a:r>
          </a:p>
        </p:txBody>
      </p:sp>
      <p:grpSp>
        <p:nvGrpSpPr>
          <p:cNvPr id="2" name="Group 21"/>
          <p:cNvGrpSpPr>
            <a:grpSpLocks/>
          </p:cNvGrpSpPr>
          <p:nvPr/>
        </p:nvGrpSpPr>
        <p:grpSpPr bwMode="auto">
          <a:xfrm>
            <a:off x="2428875" y="2357438"/>
            <a:ext cx="5786438" cy="2136775"/>
            <a:chOff x="2428860" y="2357430"/>
            <a:chExt cx="5786478" cy="2137472"/>
          </a:xfrm>
        </p:grpSpPr>
        <p:sp>
          <p:nvSpPr>
            <p:cNvPr id="4" name="TextBox 3"/>
            <p:cNvSpPr txBox="1"/>
            <p:nvPr/>
          </p:nvSpPr>
          <p:spPr>
            <a:xfrm>
              <a:off x="2428860" y="2357430"/>
              <a:ext cx="5786478" cy="2137472"/>
            </a:xfrm>
            <a:prstGeom prst="rect">
              <a:avLst/>
            </a:prstGeom>
            <a:solidFill>
              <a:schemeClr val="accent4">
                <a:lumMod val="75000"/>
              </a:schemeClr>
            </a:solidFill>
            <a:ln>
              <a:solidFill>
                <a:schemeClr val="tx1"/>
              </a:solidFill>
            </a:ln>
          </p:spPr>
          <p:txBody>
            <a:bodyPr lIns="144000" tIns="144000" rIns="144000" bIns="144000">
              <a:spAutoFit/>
            </a:bodyPr>
            <a:lstStyle/>
            <a:p>
              <a:pPr algn="ctr">
                <a:defRPr/>
              </a:pPr>
              <a:r>
                <a:rPr lang="en-CA" sz="2400" b="1" dirty="0"/>
                <a:t>In mathematical, algebraic notation these are represented as :</a:t>
              </a:r>
            </a:p>
            <a:p>
              <a:pPr algn="ctr">
                <a:defRPr/>
              </a:pPr>
              <a:endParaRPr lang="en-CA" sz="2400" b="1" dirty="0"/>
            </a:p>
            <a:p>
              <a:pPr algn="ctr">
                <a:defRPr/>
              </a:pPr>
              <a:r>
                <a:rPr lang="en-CA" sz="2400" b="1" dirty="0"/>
                <a:t> ceil(x) =   </a:t>
              </a:r>
              <a:r>
                <a:rPr lang="en-CA" sz="2400" b="1" dirty="0">
                  <a:solidFill>
                    <a:srgbClr val="002060"/>
                  </a:solidFill>
                </a:rPr>
                <a:t>x </a:t>
              </a:r>
              <a:r>
                <a:rPr lang="en-CA" sz="2400" b="1" dirty="0"/>
                <a:t>       floor(x) =   </a:t>
              </a:r>
              <a:r>
                <a:rPr lang="en-CA" sz="2400" b="1" dirty="0">
                  <a:solidFill>
                    <a:srgbClr val="002060"/>
                  </a:solidFill>
                </a:rPr>
                <a:t>x</a:t>
              </a:r>
            </a:p>
            <a:p>
              <a:pPr algn="ctr">
                <a:defRPr/>
              </a:pPr>
              <a:endParaRPr lang="en-CA" sz="2400" b="1" dirty="0"/>
            </a:p>
          </p:txBody>
        </p:sp>
        <p:grpSp>
          <p:nvGrpSpPr>
            <p:cNvPr id="36871" name="Group 13"/>
            <p:cNvGrpSpPr>
              <a:grpSpLocks/>
            </p:cNvGrpSpPr>
            <p:nvPr/>
          </p:nvGrpSpPr>
          <p:grpSpPr bwMode="auto">
            <a:xfrm>
              <a:off x="4642644" y="3571876"/>
              <a:ext cx="429422" cy="357984"/>
              <a:chOff x="4642644" y="3500438"/>
              <a:chExt cx="429422" cy="429422"/>
            </a:xfrm>
          </p:grpSpPr>
          <p:grpSp>
            <p:nvGrpSpPr>
              <p:cNvPr id="36879" name="Group 9"/>
              <p:cNvGrpSpPr>
                <a:grpSpLocks/>
              </p:cNvGrpSpPr>
              <p:nvPr/>
            </p:nvGrpSpPr>
            <p:grpSpPr bwMode="auto">
              <a:xfrm>
                <a:off x="4642644" y="3500438"/>
                <a:ext cx="143670" cy="429422"/>
                <a:chOff x="4642644" y="3500438"/>
                <a:chExt cx="143670" cy="429422"/>
              </a:xfrm>
            </p:grpSpPr>
            <p:cxnSp>
              <p:nvCxnSpPr>
                <p:cNvPr id="6" name="Straight Connector 5"/>
                <p:cNvCxnSpPr/>
                <p:nvPr/>
              </p:nvCxnSpPr>
              <p:spPr>
                <a:xfrm rot="5400000" flipH="1" flipV="1">
                  <a:off x="4420403" y="3704887"/>
                  <a:ext cx="428607" cy="2063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3438" y="3500902"/>
                  <a:ext cx="142876" cy="190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36880" name="Group 10"/>
              <p:cNvGrpSpPr>
                <a:grpSpLocks/>
              </p:cNvGrpSpPr>
              <p:nvPr/>
            </p:nvGrpSpPr>
            <p:grpSpPr bwMode="auto">
              <a:xfrm flipH="1">
                <a:off x="4929190" y="3500438"/>
                <a:ext cx="142876" cy="429422"/>
                <a:chOff x="4642644" y="3500438"/>
                <a:chExt cx="143670" cy="429422"/>
              </a:xfrm>
            </p:grpSpPr>
            <p:cxnSp>
              <p:nvCxnSpPr>
                <p:cNvPr id="12" name="Straight Connector 11"/>
                <p:cNvCxnSpPr/>
                <p:nvPr/>
              </p:nvCxnSpPr>
              <p:spPr>
                <a:xfrm rot="5400000" flipH="1" flipV="1">
                  <a:off x="4429139" y="3714408"/>
                  <a:ext cx="428607" cy="159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2644" y="3500902"/>
                  <a:ext cx="143670" cy="190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36872" name="Group 14"/>
            <p:cNvGrpSpPr>
              <a:grpSpLocks/>
            </p:cNvGrpSpPr>
            <p:nvPr/>
          </p:nvGrpSpPr>
          <p:grpSpPr bwMode="auto">
            <a:xfrm flipV="1">
              <a:off x="7072330" y="3644108"/>
              <a:ext cx="429422" cy="356396"/>
              <a:chOff x="4642644" y="3500438"/>
              <a:chExt cx="429422" cy="429422"/>
            </a:xfrm>
          </p:grpSpPr>
          <p:grpSp>
            <p:nvGrpSpPr>
              <p:cNvPr id="36873" name="Group 9"/>
              <p:cNvGrpSpPr>
                <a:grpSpLocks/>
              </p:cNvGrpSpPr>
              <p:nvPr/>
            </p:nvGrpSpPr>
            <p:grpSpPr bwMode="auto">
              <a:xfrm>
                <a:off x="4642644" y="3500438"/>
                <a:ext cx="143670" cy="429422"/>
                <a:chOff x="4642644" y="3500438"/>
                <a:chExt cx="143670" cy="429422"/>
              </a:xfrm>
            </p:grpSpPr>
            <p:cxnSp>
              <p:nvCxnSpPr>
                <p:cNvPr id="20" name="Straight Connector 19"/>
                <p:cNvCxnSpPr/>
                <p:nvPr/>
              </p:nvCxnSpPr>
              <p:spPr>
                <a:xfrm rot="5400000" flipH="1" flipV="1">
                  <a:off x="4428974" y="3713477"/>
                  <a:ext cx="430515" cy="317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44231" y="3499806"/>
                  <a:ext cx="160339" cy="191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36874" name="Group 10"/>
              <p:cNvGrpSpPr>
                <a:grpSpLocks/>
              </p:cNvGrpSpPr>
              <p:nvPr/>
            </p:nvGrpSpPr>
            <p:grpSpPr bwMode="auto">
              <a:xfrm flipH="1">
                <a:off x="4928823" y="3500438"/>
                <a:ext cx="142887" cy="429422"/>
                <a:chOff x="4642644" y="3500438"/>
                <a:chExt cx="143670" cy="429422"/>
              </a:xfrm>
            </p:grpSpPr>
            <p:cxnSp>
              <p:nvCxnSpPr>
                <p:cNvPr id="18" name="Straight Connector 17"/>
                <p:cNvCxnSpPr/>
                <p:nvPr/>
              </p:nvCxnSpPr>
              <p:spPr>
                <a:xfrm rot="5400000" flipH="1" flipV="1">
                  <a:off x="4409471" y="3714265"/>
                  <a:ext cx="430515" cy="159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23930" y="3499806"/>
                  <a:ext cx="143659" cy="191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grpSp>
      </p:grpSp>
      <p:sp>
        <p:nvSpPr>
          <p:cNvPr id="24" name="TextBox 23"/>
          <p:cNvSpPr txBox="1"/>
          <p:nvPr/>
        </p:nvSpPr>
        <p:spPr>
          <a:xfrm>
            <a:off x="1357313" y="1357313"/>
            <a:ext cx="6596062" cy="3687762"/>
          </a:xfrm>
          <a:prstGeom prst="rect">
            <a:avLst/>
          </a:prstGeom>
          <a:solidFill>
            <a:schemeClr val="accent6">
              <a:lumMod val="40000"/>
              <a:lumOff val="60000"/>
            </a:schemeClr>
          </a:solidFill>
          <a:ln>
            <a:solidFill>
              <a:schemeClr val="tx1"/>
            </a:solidFill>
          </a:ln>
        </p:spPr>
        <p:txBody>
          <a:bodyPr wrap="none" lIns="180000" tIns="180000" rIns="180000" bIns="180000">
            <a:spAutoFit/>
          </a:bodyPr>
          <a:lstStyle/>
          <a:p>
            <a:pPr>
              <a:defRPr/>
            </a:pPr>
            <a:r>
              <a:rPr lang="en-CA" sz="2400" dirty="0"/>
              <a:t>Consider the real division of X by Y :</a:t>
            </a:r>
          </a:p>
          <a:p>
            <a:pPr>
              <a:defRPr/>
            </a:pPr>
            <a:endParaRPr lang="en-CA" sz="2400" dirty="0"/>
          </a:p>
          <a:p>
            <a:pPr>
              <a:defRPr/>
            </a:pPr>
            <a:r>
              <a:rPr lang="en-CA" sz="2400" dirty="0"/>
              <a:t>       X                                       </a:t>
            </a:r>
            <a:r>
              <a:rPr lang="en-CA" sz="2400" dirty="0" err="1"/>
              <a:t>realRemainder</a:t>
            </a:r>
            <a:endParaRPr lang="en-CA" sz="2400" dirty="0"/>
          </a:p>
          <a:p>
            <a:pPr>
              <a:defRPr/>
            </a:pPr>
            <a:r>
              <a:rPr lang="en-CA" sz="2400" dirty="0"/>
              <a:t>     ------   =     </a:t>
            </a:r>
            <a:r>
              <a:rPr lang="en-CA" sz="2400" dirty="0" err="1"/>
              <a:t>intQuotient</a:t>
            </a:r>
            <a:r>
              <a:rPr lang="en-CA" sz="2400" dirty="0"/>
              <a:t>   +   ---------------------</a:t>
            </a:r>
          </a:p>
          <a:p>
            <a:pPr>
              <a:defRPr/>
            </a:pPr>
            <a:r>
              <a:rPr lang="en-CA" sz="2400" dirty="0"/>
              <a:t>       Y                                                 </a:t>
            </a:r>
            <a:r>
              <a:rPr lang="en-CA" sz="2400" dirty="0" err="1"/>
              <a:t>Y</a:t>
            </a:r>
            <a:endParaRPr lang="en-CA" sz="2400" dirty="0"/>
          </a:p>
          <a:p>
            <a:pPr>
              <a:defRPr/>
            </a:pPr>
            <a:endParaRPr lang="en-CA" sz="2400" dirty="0"/>
          </a:p>
          <a:p>
            <a:pPr>
              <a:defRPr/>
            </a:pPr>
            <a:r>
              <a:rPr lang="en-CA" sz="2400" dirty="0"/>
              <a:t>From this we denote:  </a:t>
            </a:r>
          </a:p>
          <a:p>
            <a:pPr>
              <a:defRPr/>
            </a:pPr>
            <a:r>
              <a:rPr lang="en-CA" sz="2400" dirty="0"/>
              <a:t> </a:t>
            </a:r>
          </a:p>
          <a:p>
            <a:pPr>
              <a:defRPr/>
            </a:pPr>
            <a:r>
              <a:rPr lang="en-CA" sz="2400" dirty="0"/>
              <a:t>           </a:t>
            </a:r>
            <a:r>
              <a:rPr lang="en-CA" sz="2400" dirty="0" err="1"/>
              <a:t>fmod</a:t>
            </a:r>
            <a:r>
              <a:rPr lang="en-CA" sz="2400" dirty="0"/>
              <a:t> ( X, Y )  =   </a:t>
            </a:r>
            <a:r>
              <a:rPr lang="en-CA" sz="2400" dirty="0" err="1"/>
              <a:t>realRemainder</a:t>
            </a:r>
            <a:endParaRPr lang="en-CA"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dissolve">
                                      <p:cBhvr>
                                        <p:cTn id="7" dur="500"/>
                                        <p:tgtEl>
                                          <p:spTgt spid="26627">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dissolve">
                                      <p:cBhvr>
                                        <p:cTn id="10" dur="500"/>
                                        <p:tgtEl>
                                          <p:spTgt spid="2662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animEffect transition="in" filter="dissolve">
                                      <p:cBhvr>
                                        <p:cTn id="15" dur="500"/>
                                        <p:tgtEl>
                                          <p:spTgt spid="26627">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627">
                                            <p:txEl>
                                              <p:pRg st="6" end="6"/>
                                            </p:txEl>
                                          </p:spTgt>
                                        </p:tgtEl>
                                        <p:attrNameLst>
                                          <p:attrName>style.visibility</p:attrName>
                                        </p:attrNameLst>
                                      </p:cBhvr>
                                      <p:to>
                                        <p:strVal val="visible"/>
                                      </p:to>
                                    </p:set>
                                    <p:animEffect transition="in" filter="dissolve">
                                      <p:cBhvr>
                                        <p:cTn id="18" dur="500"/>
                                        <p:tgtEl>
                                          <p:spTgt spid="26627">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nodeType="clickEffect">
                                  <p:stCondLst>
                                    <p:cond delay="0"/>
                                  </p:stCondLst>
                                  <p:childTnLst>
                                    <p:animEffect transition="out" filter="checkerboard(across)">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dissolve">
                                      <p:cBhvr>
                                        <p:cTn id="33" dur="500"/>
                                        <p:tgtEl>
                                          <p:spTgt spid="26627">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6627">
                                            <p:txEl>
                                              <p:pRg st="9" end="9"/>
                                            </p:txEl>
                                          </p:spTgt>
                                        </p:tgtEl>
                                        <p:attrNameLst>
                                          <p:attrName>style.visibility</p:attrName>
                                        </p:attrNameLst>
                                      </p:cBhvr>
                                      <p:to>
                                        <p:strVal val="visible"/>
                                      </p:to>
                                    </p:set>
                                    <p:animEffect transition="in" filter="dissolve">
                                      <p:cBhvr>
                                        <p:cTn id="36" dur="500"/>
                                        <p:tgtEl>
                                          <p:spTgt spid="2662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Math Library &lt;math.h&gt;</a:t>
            </a:r>
          </a:p>
          <a:p>
            <a:pPr lvl="1" eaLnBrk="1" hangingPunct="1"/>
            <a:endParaRPr lang="en-CA" sz="2100" smtClean="0"/>
          </a:p>
          <a:p>
            <a:pPr eaLnBrk="1" hangingPunct="1"/>
            <a:r>
              <a:rPr lang="en-CA" sz="2400" smtClean="0"/>
              <a:t>Trigonometry :     sin          cos         tan       atan</a:t>
            </a:r>
          </a:p>
          <a:p>
            <a:pPr lvl="1" eaLnBrk="1" hangingPunct="1"/>
            <a:r>
              <a:rPr lang="en-CA" sz="2100" smtClean="0">
                <a:solidFill>
                  <a:schemeClr val="tx1"/>
                </a:solidFill>
              </a:rPr>
              <a:t> </a:t>
            </a:r>
            <a:br>
              <a:rPr lang="en-CA" sz="2100" smtClean="0">
                <a:solidFill>
                  <a:schemeClr val="tx1"/>
                </a:solidFill>
              </a:rPr>
            </a:br>
            <a:r>
              <a:rPr lang="en-CA" sz="2100" smtClean="0">
                <a:solidFill>
                  <a:schemeClr val="tx1"/>
                </a:solidFill>
              </a:rPr>
              <a:t> double X, Y, RadianAngle</a:t>
            </a:r>
            <a:br>
              <a:rPr lang="en-CA" sz="2100" smtClean="0">
                <a:solidFill>
                  <a:schemeClr val="tx1"/>
                </a:solidFill>
              </a:rPr>
            </a:br>
            <a:r>
              <a:rPr lang="en-CA" sz="2100" smtClean="0">
                <a:solidFill>
                  <a:schemeClr val="tx1"/>
                </a:solidFill>
              </a:rPr>
              <a:t>  .....    X = sin ( Y ) ;     ....    Y = cos ( RadianAngle ) ;</a:t>
            </a:r>
            <a:br>
              <a:rPr lang="en-CA" sz="2100" smtClean="0">
                <a:solidFill>
                  <a:schemeClr val="tx1"/>
                </a:solidFill>
              </a:rPr>
            </a:br>
            <a:r>
              <a:rPr lang="en-CA" sz="2100" smtClean="0">
                <a:solidFill>
                  <a:schemeClr val="tx1"/>
                </a:solidFill>
              </a:rPr>
              <a:t>             ....    RadianAngle = atan ( X / Y ) ; ....</a:t>
            </a:r>
          </a:p>
          <a:p>
            <a:pPr lvl="1" eaLnBrk="1" hangingPunct="1"/>
            <a:endParaRPr lang="en-CA" sz="2100" smtClean="0">
              <a:solidFill>
                <a:schemeClr val="tx1"/>
              </a:solidFill>
            </a:endParaRPr>
          </a:p>
          <a:p>
            <a:pPr eaLnBrk="1" hangingPunct="1"/>
            <a:r>
              <a:rPr lang="en-CA" sz="2400" smtClean="0"/>
              <a:t>Exponential/Logarithm :    exp         log         log10</a:t>
            </a:r>
          </a:p>
          <a:p>
            <a:pPr lvl="1" eaLnBrk="1" hangingPunct="1"/>
            <a:r>
              <a:rPr lang="en-CA" sz="2100" smtClean="0">
                <a:solidFill>
                  <a:schemeClr val="tx1"/>
                </a:solidFill>
              </a:rPr>
              <a:t/>
            </a:r>
            <a:br>
              <a:rPr lang="en-CA" sz="2100" smtClean="0">
                <a:solidFill>
                  <a:schemeClr val="tx1"/>
                </a:solidFill>
              </a:rPr>
            </a:br>
            <a:r>
              <a:rPr lang="en-CA" sz="2100" smtClean="0">
                <a:solidFill>
                  <a:schemeClr val="tx1"/>
                </a:solidFill>
              </a:rPr>
              <a:t>  double X, Y ;</a:t>
            </a:r>
            <a:br>
              <a:rPr lang="en-CA" sz="2100" smtClean="0">
                <a:solidFill>
                  <a:schemeClr val="tx1"/>
                </a:solidFill>
              </a:rPr>
            </a:br>
            <a:r>
              <a:rPr lang="en-CA" sz="2100" smtClean="0">
                <a:solidFill>
                  <a:schemeClr val="tx1"/>
                </a:solidFill>
              </a:rPr>
              <a:t> ....   Y = exp ( X ) ;   .....    X = log ( Y ) ;  /* natural logarithm */</a:t>
            </a:r>
            <a:br>
              <a:rPr lang="en-CA" sz="2100" smtClean="0">
                <a:solidFill>
                  <a:schemeClr val="tx1"/>
                </a:solidFill>
              </a:rPr>
            </a:br>
            <a:r>
              <a:rPr lang="en-CA" sz="2100" smtClean="0">
                <a:solidFill>
                  <a:schemeClr val="tx1"/>
                </a:solidFill>
              </a:rPr>
              <a:t/>
            </a:r>
            <a:br>
              <a:rPr lang="en-CA" sz="2100" smtClean="0">
                <a:solidFill>
                  <a:schemeClr val="tx1"/>
                </a:solidFill>
              </a:rPr>
            </a:br>
            <a:r>
              <a:rPr lang="en-CA" sz="2100" smtClean="0">
                <a:solidFill>
                  <a:schemeClr val="tx1"/>
                </a:solidFill>
              </a:rPr>
              <a:t>       ....  X = log10 ( Y ) ;   /* base-10 logarithm */</a:t>
            </a:r>
          </a:p>
          <a:p>
            <a:pPr eaLnBrk="1" hangingPunct="1"/>
            <a:endParaRPr lang="en-CA" sz="2400" smtClean="0"/>
          </a:p>
        </p:txBody>
      </p:sp>
      <p:grpSp>
        <p:nvGrpSpPr>
          <p:cNvPr id="2" name="Group 11"/>
          <p:cNvGrpSpPr>
            <a:grpSpLocks/>
          </p:cNvGrpSpPr>
          <p:nvPr/>
        </p:nvGrpSpPr>
        <p:grpSpPr bwMode="auto">
          <a:xfrm>
            <a:off x="2214562" y="571500"/>
            <a:ext cx="5237757" cy="3786188"/>
            <a:chOff x="2214546" y="571480"/>
            <a:chExt cx="4786346" cy="3786214"/>
          </a:xfrm>
        </p:grpSpPr>
        <p:sp>
          <p:nvSpPr>
            <p:cNvPr id="4" name="Rectangle 3"/>
            <p:cNvSpPr/>
            <p:nvPr/>
          </p:nvSpPr>
          <p:spPr>
            <a:xfrm>
              <a:off x="2214546" y="571480"/>
              <a:ext cx="4786346" cy="378621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Triangle 4"/>
            <p:cNvSpPr/>
            <p:nvPr/>
          </p:nvSpPr>
          <p:spPr>
            <a:xfrm>
              <a:off x="3643306" y="857232"/>
              <a:ext cx="2571768" cy="128588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7896" name="TextBox 5"/>
            <p:cNvSpPr txBox="1">
              <a:spLocks noChangeArrowheads="1"/>
            </p:cNvSpPr>
            <p:nvPr/>
          </p:nvSpPr>
          <p:spPr bwMode="auto">
            <a:xfrm>
              <a:off x="4572000" y="214311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t>B</a:t>
              </a:r>
            </a:p>
          </p:txBody>
        </p:sp>
        <p:sp>
          <p:nvSpPr>
            <p:cNvPr id="37897" name="TextBox 6"/>
            <p:cNvSpPr txBox="1">
              <a:spLocks noChangeArrowheads="1"/>
            </p:cNvSpPr>
            <p:nvPr/>
          </p:nvSpPr>
          <p:spPr bwMode="auto">
            <a:xfrm>
              <a:off x="3214678" y="128586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t>A</a:t>
              </a:r>
            </a:p>
          </p:txBody>
        </p:sp>
        <p:sp>
          <p:nvSpPr>
            <p:cNvPr id="37898" name="TextBox 7"/>
            <p:cNvSpPr txBox="1">
              <a:spLocks noChangeArrowheads="1"/>
            </p:cNvSpPr>
            <p:nvPr/>
          </p:nvSpPr>
          <p:spPr bwMode="auto">
            <a:xfrm>
              <a:off x="4929190" y="107154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t>C</a:t>
              </a:r>
            </a:p>
          </p:txBody>
        </p:sp>
        <p:sp>
          <p:nvSpPr>
            <p:cNvPr id="9" name="Arc 8"/>
            <p:cNvSpPr/>
            <p:nvPr/>
          </p:nvSpPr>
          <p:spPr>
            <a:xfrm flipH="1">
              <a:off x="5429256" y="1785926"/>
              <a:ext cx="71439" cy="714380"/>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
          <p:nvSpPr>
            <p:cNvPr id="37900" name="TextBox 9"/>
            <p:cNvSpPr txBox="1">
              <a:spLocks noChangeArrowheads="1"/>
            </p:cNvSpPr>
            <p:nvPr/>
          </p:nvSpPr>
          <p:spPr bwMode="auto">
            <a:xfrm>
              <a:off x="4929190" y="1643050"/>
              <a:ext cx="378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latin typeface="MT Symbol" pitchFamily="82" charset="2"/>
                </a:rPr>
                <a:t>a</a:t>
              </a:r>
            </a:p>
          </p:txBody>
        </p:sp>
        <p:sp>
          <p:nvSpPr>
            <p:cNvPr id="37901" name="TextBox 10"/>
            <p:cNvSpPr txBox="1">
              <a:spLocks noChangeArrowheads="1"/>
            </p:cNvSpPr>
            <p:nvPr/>
          </p:nvSpPr>
          <p:spPr bwMode="auto">
            <a:xfrm>
              <a:off x="2285984" y="2857496"/>
              <a:ext cx="4714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t> sin (</a:t>
              </a:r>
              <a:r>
                <a:rPr lang="en-CA" sz="2400" b="1">
                  <a:latin typeface="MT Symbol" pitchFamily="82" charset="2"/>
                </a:rPr>
                <a:t>a</a:t>
              </a:r>
              <a:r>
                <a:rPr lang="en-CA" sz="2400" b="1"/>
                <a:t>) = A / C    cos(</a:t>
              </a:r>
              <a:r>
                <a:rPr lang="en-CA" sz="2400" b="1">
                  <a:latin typeface="MT Symbol" pitchFamily="82" charset="2"/>
                </a:rPr>
                <a:t>a</a:t>
              </a:r>
              <a:r>
                <a:rPr lang="en-CA" sz="2400" b="1"/>
                <a:t>) = B / C</a:t>
              </a:r>
            </a:p>
            <a:p>
              <a:pPr eaLnBrk="1" hangingPunct="1"/>
              <a:endParaRPr lang="en-CA" sz="2400" b="1"/>
            </a:p>
            <a:p>
              <a:pPr eaLnBrk="1" hangingPunct="1"/>
              <a:r>
                <a:rPr lang="en-CA" sz="2400" b="1"/>
                <a:t> tan(</a:t>
              </a:r>
              <a:r>
                <a:rPr lang="en-CA" sz="2400" b="1">
                  <a:latin typeface="MT Symbol" pitchFamily="82" charset="2"/>
                </a:rPr>
                <a:t>a</a:t>
              </a:r>
              <a:r>
                <a:rPr lang="en-CA" sz="2400" b="1"/>
                <a:t>) = A / B     atan(A/B) = </a:t>
              </a:r>
              <a:r>
                <a:rPr lang="en-CA" sz="2400" b="1">
                  <a:latin typeface="MT Symbol" pitchFamily="82" charset="2"/>
                </a:rPr>
                <a:t>a</a:t>
              </a:r>
            </a:p>
          </p:txBody>
        </p:sp>
      </p:grpSp>
      <p:sp>
        <p:nvSpPr>
          <p:cNvPr id="13" name="TextBox 12"/>
          <p:cNvSpPr txBox="1">
            <a:spLocks noChangeArrowheads="1"/>
          </p:cNvSpPr>
          <p:nvPr/>
        </p:nvSpPr>
        <p:spPr bwMode="auto">
          <a:xfrm>
            <a:off x="1047135" y="472281"/>
            <a:ext cx="7215188" cy="3984625"/>
          </a:xfrm>
          <a:prstGeom prst="rect">
            <a:avLst/>
          </a:prstGeom>
          <a:solidFill>
            <a:srgbClr val="FFFF99"/>
          </a:solidFill>
          <a:ln w="9525">
            <a:solidFill>
              <a:schemeClr val="tx1"/>
            </a:solidFill>
            <a:miter lim="800000"/>
            <a:headEnd/>
            <a:tailEnd/>
          </a:ln>
        </p:spPr>
        <p:txBody>
          <a:bodyPr lIns="144000" tIns="144000" rIns="144000" bIns="144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sz="2400" b="1"/>
              <a:t> exp ( x )  =  e</a:t>
            </a:r>
            <a:r>
              <a:rPr lang="en-CA" sz="2400" b="1" baseline="40000"/>
              <a:t> x</a:t>
            </a:r>
            <a:r>
              <a:rPr lang="en-CA" sz="2400" b="1"/>
              <a:t>       log ( x )  =    ln ( x )</a:t>
            </a:r>
          </a:p>
          <a:p>
            <a:pPr algn="ctr" eaLnBrk="1" hangingPunct="1"/>
            <a:endParaRPr lang="en-CA" sz="2400" b="1"/>
          </a:p>
          <a:p>
            <a:pPr algn="ctr" eaLnBrk="1" hangingPunct="1"/>
            <a:r>
              <a:rPr lang="en-CA" sz="2400" b="1"/>
              <a:t> Math </a:t>
            </a:r>
            <a:r>
              <a:rPr lang="en-CA" sz="2400" b="1">
                <a:sym typeface="Wingdings" pitchFamily="2" charset="2"/>
              </a:rPr>
              <a:t></a:t>
            </a:r>
            <a:r>
              <a:rPr lang="en-CA" sz="2400" b="1"/>
              <a:t>     ln ( e</a:t>
            </a:r>
            <a:r>
              <a:rPr lang="en-CA" sz="2400" b="1" baseline="40000"/>
              <a:t> x</a:t>
            </a:r>
            <a:r>
              <a:rPr lang="en-CA" sz="2400" b="1"/>
              <a:t> ) == x    Identity !</a:t>
            </a:r>
          </a:p>
          <a:p>
            <a:pPr algn="ctr" eaLnBrk="1" hangingPunct="1"/>
            <a:endParaRPr lang="en-CA" sz="2400" b="1"/>
          </a:p>
          <a:p>
            <a:pPr algn="ctr" eaLnBrk="1" hangingPunct="1"/>
            <a:r>
              <a:rPr lang="en-CA" sz="2400" b="1"/>
              <a:t>Comp </a:t>
            </a:r>
            <a:r>
              <a:rPr lang="en-CA" sz="2400" b="1">
                <a:sym typeface="Wingdings" pitchFamily="2" charset="2"/>
              </a:rPr>
              <a:t> </a:t>
            </a:r>
            <a:r>
              <a:rPr lang="en-CA" sz="2400" b="1"/>
              <a:t>     log ( exp ( x ) )   !=   x </a:t>
            </a:r>
          </a:p>
          <a:p>
            <a:pPr algn="ctr" eaLnBrk="1" hangingPunct="1"/>
            <a:endParaRPr lang="en-CA" sz="2400" b="1"/>
          </a:p>
          <a:p>
            <a:pPr algn="ctr" eaLnBrk="1" hangingPunct="1"/>
            <a:r>
              <a:rPr lang="en-CA" sz="2400" b="1"/>
              <a:t>Equality not guaranteed due to limitations of machine precision.</a:t>
            </a:r>
          </a:p>
          <a:p>
            <a:pPr algn="ctr" eaLnBrk="1" hangingPunct="1"/>
            <a:endParaRPr lang="en-CA" sz="2400" b="1"/>
          </a:p>
          <a:p>
            <a:pPr algn="ctr" eaLnBrk="1" hangingPunct="1"/>
            <a:r>
              <a:rPr lang="en-CA" sz="2400" b="1"/>
              <a:t> pow ( 10, x ) = 10</a:t>
            </a:r>
            <a:r>
              <a:rPr lang="en-CA" sz="2400" b="1" baseline="40000"/>
              <a:t> x</a:t>
            </a:r>
            <a:r>
              <a:rPr lang="en-CA" sz="2400" b="1"/>
              <a:t>     log10 ( x ) = log</a:t>
            </a:r>
            <a:r>
              <a:rPr lang="en-CA" sz="2400" b="1" baseline="-36000"/>
              <a:t>10</a:t>
            </a:r>
            <a:r>
              <a:rPr lang="en-CA" sz="2400" b="1"/>
              <a:t>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 calcmode="lin" valueType="num">
                                      <p:cBhvr additive="base">
                                        <p:cTn id="22"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6627">
                                            <p:txEl>
                                              <p:pRg st="5" end="5"/>
                                            </p:txEl>
                                          </p:spTgt>
                                        </p:tgtEl>
                                        <p:attrNameLst>
                                          <p:attrName>style.visibility</p:attrName>
                                        </p:attrNameLst>
                                      </p:cBhvr>
                                      <p:to>
                                        <p:strVal val="visible"/>
                                      </p:to>
                                    </p:set>
                                    <p:anim calcmode="lin" valueType="num">
                                      <p:cBhvr additive="base">
                                        <p:cTn id="28"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xit" presetSubtype="10" fill="hold" grpId="1" nodeType="clickEffect">
                                  <p:stCondLst>
                                    <p:cond delay="0"/>
                                  </p:stCondLst>
                                  <p:childTnLst>
                                    <p:animEffect transition="out" filter="checkerboard(across)">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26627">
                                            <p:txEl>
                                              <p:pRg st="6" end="6"/>
                                            </p:txEl>
                                          </p:spTgt>
                                        </p:tgtEl>
                                        <p:attrNameLst>
                                          <p:attrName>style.visibility</p:attrName>
                                        </p:attrNameLst>
                                      </p:cBhvr>
                                      <p:to>
                                        <p:strVal val="visible"/>
                                      </p:to>
                                    </p:set>
                                    <p:anim calcmode="lin" valueType="num">
                                      <p:cBhvr additive="base">
                                        <p:cTn id="43"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b="1" smtClean="0">
                <a:solidFill>
                  <a:srgbClr val="002060"/>
                </a:solidFill>
              </a:rPr>
              <a:t>Lecture 1: Outline</a:t>
            </a:r>
          </a:p>
        </p:txBody>
      </p:sp>
      <p:sp>
        <p:nvSpPr>
          <p:cNvPr id="11267" name="Content Placeholder 2"/>
          <p:cNvSpPr>
            <a:spLocks noGrp="1"/>
          </p:cNvSpPr>
          <p:nvPr>
            <p:ph sz="quarter" idx="1"/>
          </p:nvPr>
        </p:nvSpPr>
        <p:spPr>
          <a:xfrm>
            <a:off x="457200" y="1219200"/>
            <a:ext cx="8229600" cy="4937125"/>
          </a:xfrm>
        </p:spPr>
        <p:txBody>
          <a:bodyPr/>
          <a:lstStyle/>
          <a:p>
            <a:pPr eaLnBrk="1" hangingPunct="1"/>
            <a:r>
              <a:rPr lang="en-CA" sz="2400" smtClean="0"/>
              <a:t>The function concept</a:t>
            </a:r>
          </a:p>
          <a:p>
            <a:pPr eaLnBrk="1" hangingPunct="1"/>
            <a:r>
              <a:rPr lang="en-CA" sz="2400" smtClean="0"/>
              <a:t>C Library Functions</a:t>
            </a:r>
          </a:p>
          <a:p>
            <a:pPr eaLnBrk="1" hangingPunct="1"/>
            <a:r>
              <a:rPr lang="en-CA" sz="2400" smtClean="0"/>
              <a:t>User Defined Functions</a:t>
            </a:r>
          </a:p>
          <a:p>
            <a:pPr eaLnBrk="1" hangingPunct="1"/>
            <a:r>
              <a:rPr lang="en-CA" sz="2400" smtClean="0"/>
              <a:t>Storage Classes and Scope Rules</a:t>
            </a:r>
          </a:p>
          <a:p>
            <a:pPr eaLnBrk="1" hangingPunct="1"/>
            <a:r>
              <a:rPr lang="en-CA" sz="2400" smtClean="0"/>
              <a:t>Summary</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4357688"/>
            <a:ext cx="47863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2000" fill="hold"/>
                                        <p:tgtEl>
                                          <p:spTgt spid="10244"/>
                                        </p:tgtEl>
                                        <p:attrNameLst>
                                          <p:attrName>ppt_x</p:attrName>
                                        </p:attrNameLst>
                                      </p:cBhvr>
                                      <p:tavLst>
                                        <p:tav tm="0">
                                          <p:val>
                                            <p:strVal val="0-#ppt_w/2"/>
                                          </p:val>
                                        </p:tav>
                                        <p:tav tm="100000">
                                          <p:val>
                                            <p:strVal val="#ppt_x"/>
                                          </p:val>
                                        </p:tav>
                                      </p:tavLst>
                                    </p:anim>
                                    <p:anim calcmode="lin" valueType="num">
                                      <p:cBhvr additive="base">
                                        <p:cTn id="8" dur="2000" fill="hold"/>
                                        <p:tgtEl>
                                          <p:spTgt spid="102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2" presetClass="exit" presetSubtype="2" fill="hold" nodeType="afterEffect">
                                  <p:stCondLst>
                                    <p:cond delay="0"/>
                                  </p:stCondLst>
                                  <p:childTnLst>
                                    <p:anim calcmode="lin" valueType="num">
                                      <p:cBhvr additive="base">
                                        <p:cTn id="11" dur="2000"/>
                                        <p:tgtEl>
                                          <p:spTgt spid="10244"/>
                                        </p:tgtEl>
                                        <p:attrNameLst>
                                          <p:attrName>ppt_x</p:attrName>
                                        </p:attrNameLst>
                                      </p:cBhvr>
                                      <p:tavLst>
                                        <p:tav tm="0">
                                          <p:val>
                                            <p:strVal val="ppt_x"/>
                                          </p:val>
                                        </p:tav>
                                        <p:tav tm="100000">
                                          <p:val>
                                            <p:strVal val="1+ppt_w/2"/>
                                          </p:val>
                                        </p:tav>
                                      </p:tavLst>
                                    </p:anim>
                                    <p:anim calcmode="lin" valueType="num">
                                      <p:cBhvr additive="base">
                                        <p:cTn id="12" dur="2000"/>
                                        <p:tgtEl>
                                          <p:spTgt spid="10244"/>
                                        </p:tgtEl>
                                        <p:attrNameLst>
                                          <p:attrName>ppt_y</p:attrName>
                                        </p:attrNameLst>
                                      </p:cBhvr>
                                      <p:tavLst>
                                        <p:tav tm="0">
                                          <p:val>
                                            <p:strVal val="ppt_y"/>
                                          </p:val>
                                        </p:tav>
                                        <p:tav tm="100000">
                                          <p:val>
                                            <p:strVal val="ppt_y"/>
                                          </p:val>
                                        </p:tav>
                                      </p:tavLst>
                                    </p:anim>
                                    <p:set>
                                      <p:cBhvr>
                                        <p:cTn id="13" dur="1" fill="hold">
                                          <p:stCondLst>
                                            <p:cond delay="1999"/>
                                          </p:stCondLst>
                                        </p:cTn>
                                        <p:tgtEl>
                                          <p:spTgt spid="102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dirty="0" smtClean="0"/>
              <a:t>It is good practice to try to develop some of the function algorithms you will encounter</a:t>
            </a:r>
          </a:p>
          <a:p>
            <a:pPr eaLnBrk="1" hangingPunct="1"/>
            <a:r>
              <a:rPr lang="en-CA" sz="2400" dirty="0" smtClean="0"/>
              <a:t>Consider the trigonometric function sin(x)</a:t>
            </a:r>
          </a:p>
          <a:p>
            <a:pPr lvl="1" eaLnBrk="1" hangingPunct="1"/>
            <a:r>
              <a:rPr lang="en-CA" sz="2100" dirty="0" smtClean="0">
                <a:solidFill>
                  <a:schemeClr val="tx1"/>
                </a:solidFill>
              </a:rPr>
              <a:t>How to calculate it?</a:t>
            </a:r>
          </a:p>
          <a:p>
            <a:pPr lvl="1" eaLnBrk="1" hangingPunct="1"/>
            <a:r>
              <a:rPr lang="en-CA" sz="2100" dirty="0" smtClean="0">
                <a:solidFill>
                  <a:schemeClr val="tx1"/>
                </a:solidFill>
              </a:rPr>
              <a:t>Use Taylor’s Theorem on continuous functions</a:t>
            </a:r>
            <a:endParaRPr lang="en-CA" sz="2100" b="1" dirty="0" smtClean="0">
              <a:solidFill>
                <a:srgbClr val="800000"/>
              </a:solidFill>
            </a:endParaRPr>
          </a:p>
          <a:p>
            <a:pPr lvl="1" eaLnBrk="1" hangingPunct="1"/>
            <a:endParaRPr lang="en-CA" sz="2100" b="1" dirty="0" smtClean="0">
              <a:solidFill>
                <a:srgbClr val="800000"/>
              </a:solidFill>
            </a:endParaRPr>
          </a:p>
          <a:p>
            <a:pPr lvl="1" eaLnBrk="1" hangingPunct="1"/>
            <a:r>
              <a:rPr lang="en-CA" sz="2100" b="1" dirty="0" smtClean="0">
                <a:solidFill>
                  <a:srgbClr val="800000"/>
                </a:solidFill>
              </a:rPr>
              <a:t>  sin(x)</a:t>
            </a:r>
            <a:br>
              <a:rPr lang="en-CA" sz="2100" b="1" dirty="0" smtClean="0">
                <a:solidFill>
                  <a:srgbClr val="800000"/>
                </a:solidFill>
              </a:rPr>
            </a:br>
            <a:r>
              <a:rPr lang="en-CA" sz="2100" b="1" dirty="0" smtClean="0">
                <a:solidFill>
                  <a:srgbClr val="800000"/>
                </a:solidFill>
              </a:rPr>
              <a:t>  =  x  -  x</a:t>
            </a:r>
            <a:r>
              <a:rPr lang="en-CA" sz="2100" b="1" baseline="30000" dirty="0" smtClean="0">
                <a:solidFill>
                  <a:srgbClr val="800000"/>
                </a:solidFill>
              </a:rPr>
              <a:t>3</a:t>
            </a:r>
            <a:r>
              <a:rPr lang="en-CA" sz="2100" b="1" dirty="0" smtClean="0">
                <a:solidFill>
                  <a:srgbClr val="800000"/>
                </a:solidFill>
              </a:rPr>
              <a:t> / 3!  +  x</a:t>
            </a:r>
            <a:r>
              <a:rPr lang="en-CA" sz="2100" b="1" baseline="30000" dirty="0" smtClean="0">
                <a:solidFill>
                  <a:srgbClr val="800000"/>
                </a:solidFill>
              </a:rPr>
              <a:t>5</a:t>
            </a:r>
            <a:r>
              <a:rPr lang="en-CA" sz="2100" b="1" dirty="0" smtClean="0">
                <a:solidFill>
                  <a:srgbClr val="800000"/>
                </a:solidFill>
              </a:rPr>
              <a:t> / 5!  -  ... + (-1)</a:t>
            </a:r>
            <a:r>
              <a:rPr lang="en-CA" sz="2100" b="1" baseline="30000" dirty="0" smtClean="0">
                <a:solidFill>
                  <a:srgbClr val="800000"/>
                </a:solidFill>
              </a:rPr>
              <a:t> K</a:t>
            </a:r>
            <a:r>
              <a:rPr lang="en-CA" sz="2100" b="1" dirty="0" smtClean="0">
                <a:solidFill>
                  <a:srgbClr val="800000"/>
                </a:solidFill>
              </a:rPr>
              <a:t> x</a:t>
            </a:r>
            <a:r>
              <a:rPr lang="en-CA" sz="2100" b="1" baseline="30000" dirty="0" smtClean="0">
                <a:solidFill>
                  <a:srgbClr val="800000"/>
                </a:solidFill>
              </a:rPr>
              <a:t>2K+1</a:t>
            </a:r>
            <a:r>
              <a:rPr lang="en-CA" sz="2100" b="1" dirty="0" smtClean="0">
                <a:solidFill>
                  <a:srgbClr val="800000"/>
                </a:solidFill>
              </a:rPr>
              <a:t> / (2K+1)!  ...</a:t>
            </a:r>
          </a:p>
          <a:p>
            <a:pPr lvl="1" eaLnBrk="1" hangingPunct="1"/>
            <a:endParaRPr lang="en-CA" sz="2100" b="1" dirty="0" smtClean="0">
              <a:solidFill>
                <a:srgbClr val="800000"/>
              </a:solidFill>
            </a:endParaRPr>
          </a:p>
          <a:p>
            <a:pPr lvl="1" eaLnBrk="1" hangingPunct="1"/>
            <a:r>
              <a:rPr lang="en-CA" sz="2100" b="1" dirty="0" smtClean="0">
                <a:solidFill>
                  <a:srgbClr val="800000"/>
                </a:solidFill>
              </a:rPr>
              <a:t>  = T(0) + T(1) + T(2) ...... + T(K) ....</a:t>
            </a:r>
          </a:p>
          <a:p>
            <a:pPr lvl="1" eaLnBrk="1" hangingPunct="1"/>
            <a:endParaRPr lang="en-CA" sz="2100" b="1" dirty="0" smtClean="0">
              <a:solidFill>
                <a:srgbClr val="800000"/>
              </a:solidFill>
            </a:endParaRPr>
          </a:p>
          <a:p>
            <a:pPr lvl="1" eaLnBrk="1" hangingPunct="1"/>
            <a:r>
              <a:rPr lang="en-CA" sz="2100" b="1" dirty="0" smtClean="0">
                <a:solidFill>
                  <a:srgbClr val="800000"/>
                </a:solidFill>
              </a:rPr>
              <a:t>This is called </a:t>
            </a:r>
            <a:r>
              <a:rPr lang="en-CA" sz="2100" b="1" i="1" dirty="0" smtClean="0">
                <a:solidFill>
                  <a:srgbClr val="002060"/>
                </a:solidFill>
              </a:rPr>
              <a:t>iteration</a:t>
            </a:r>
            <a:r>
              <a:rPr lang="en-CA" sz="2100" b="1" dirty="0" smtClean="0">
                <a:solidFill>
                  <a:srgbClr val="800000"/>
                </a:solidFill>
              </a:rPr>
              <a:t>, where we add successive terms to an accumulator.  The value in the accumulator must </a:t>
            </a:r>
            <a:r>
              <a:rPr lang="en-CA" sz="2100" b="1" i="1" u="sng" dirty="0" smtClean="0">
                <a:solidFill>
                  <a:srgbClr val="800000"/>
                </a:solidFill>
              </a:rPr>
              <a:t>converge</a:t>
            </a:r>
            <a:r>
              <a:rPr lang="en-CA" sz="2100" b="1" dirty="0" smtClean="0">
                <a:solidFill>
                  <a:srgbClr val="800000"/>
                </a:solidFill>
              </a:rPr>
              <a:t> to a specific value to be well defined.</a:t>
            </a:r>
          </a:p>
        </p:txBody>
      </p:sp>
      <p:sp>
        <p:nvSpPr>
          <p:cNvPr id="4" name="TextBox 3"/>
          <p:cNvSpPr txBox="1"/>
          <p:nvPr/>
        </p:nvSpPr>
        <p:spPr>
          <a:xfrm>
            <a:off x="1285875" y="1214438"/>
            <a:ext cx="6865938" cy="2322512"/>
          </a:xfrm>
          <a:prstGeom prst="rect">
            <a:avLst/>
          </a:prstGeom>
          <a:solidFill>
            <a:schemeClr val="accent4">
              <a:lumMod val="60000"/>
              <a:lumOff val="40000"/>
            </a:schemeClr>
          </a:solidFill>
          <a:ln>
            <a:solidFill>
              <a:schemeClr val="tx1"/>
            </a:solidFill>
          </a:ln>
        </p:spPr>
        <p:txBody>
          <a:bodyPr lIns="144000" tIns="144000" rIns="144000" bIns="144000">
            <a:spAutoFit/>
          </a:bodyPr>
          <a:lstStyle/>
          <a:p>
            <a:pPr algn="ctr">
              <a:defRPr/>
            </a:pPr>
            <a:r>
              <a:rPr lang="en-CA" sz="2200" dirty="0"/>
              <a:t>Since any calculation must be completed in a finite time period it is necessary to </a:t>
            </a:r>
            <a:r>
              <a:rPr lang="en-CA" sz="2200" b="1" u="sng" dirty="0">
                <a:solidFill>
                  <a:srgbClr val="800000"/>
                </a:solidFill>
              </a:rPr>
              <a:t>truncate</a:t>
            </a:r>
            <a:r>
              <a:rPr lang="en-CA" sz="2200" dirty="0"/>
              <a:t> the series after a certain number of terms T(K).  </a:t>
            </a:r>
          </a:p>
          <a:p>
            <a:pPr algn="ctr">
              <a:defRPr/>
            </a:pPr>
            <a:endParaRPr lang="en-CA" sz="2200" dirty="0"/>
          </a:p>
          <a:p>
            <a:pPr algn="ctr">
              <a:defRPr/>
            </a:pPr>
            <a:r>
              <a:rPr lang="en-CA" sz="2200" dirty="0"/>
              <a:t>This implies that any numeric calculation is only an </a:t>
            </a:r>
            <a:r>
              <a:rPr lang="en-CA" sz="2200" b="1" dirty="0">
                <a:solidFill>
                  <a:srgbClr val="003300"/>
                </a:solidFill>
              </a:rPr>
              <a:t>approximation</a:t>
            </a:r>
            <a:r>
              <a:rPr lang="en-CA" sz="2200" dirty="0"/>
              <a:t> and not an exact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 calcmode="lin" valueType="num">
                                      <p:cBhvr additive="base">
                                        <p:cTn id="1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 calcmode="lin" valueType="num">
                                      <p:cBhvr additive="base">
                                        <p:cTn id="19"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anim calcmode="lin" valueType="num">
                                      <p:cBhvr additive="base">
                                        <p:cTn id="25"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7">
                                            <p:txEl>
                                              <p:pRg st="9" end="9"/>
                                            </p:txEl>
                                          </p:spTgt>
                                        </p:tgtEl>
                                        <p:attrNameLst>
                                          <p:attrName>style.visibility</p:attrName>
                                        </p:attrNameLst>
                                      </p:cBhvr>
                                      <p:to>
                                        <p:strVal val="visible"/>
                                      </p:to>
                                    </p:set>
                                    <p:anim calcmode="lin" valueType="num">
                                      <p:cBhvr additive="base">
                                        <p:cTn id="31"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dirty="0" smtClean="0"/>
              <a:t>In general, the (K+1)’</a:t>
            </a:r>
            <a:r>
              <a:rPr lang="en-CA" sz="2400" dirty="0" err="1" smtClean="0"/>
              <a:t>th</a:t>
            </a:r>
            <a:r>
              <a:rPr lang="en-CA" sz="2400" dirty="0" smtClean="0"/>
              <a:t> term is expressed</a:t>
            </a:r>
          </a:p>
          <a:p>
            <a:pPr lvl="1" eaLnBrk="1" hangingPunct="1"/>
            <a:r>
              <a:rPr lang="en-CA" sz="2100" b="1" dirty="0" smtClean="0">
                <a:solidFill>
                  <a:srgbClr val="800000"/>
                </a:solidFill>
              </a:rPr>
              <a:t> T(K+1)  =  (-1)</a:t>
            </a:r>
            <a:r>
              <a:rPr lang="en-CA" sz="2100" b="1" baseline="30000" dirty="0" smtClean="0">
                <a:solidFill>
                  <a:srgbClr val="800000"/>
                </a:solidFill>
              </a:rPr>
              <a:t> K+1</a:t>
            </a:r>
            <a:r>
              <a:rPr lang="en-CA" sz="2100" b="1" dirty="0" smtClean="0">
                <a:solidFill>
                  <a:srgbClr val="800000"/>
                </a:solidFill>
              </a:rPr>
              <a:t> x</a:t>
            </a:r>
            <a:r>
              <a:rPr lang="en-CA" sz="2100" b="1" baseline="30000" dirty="0" smtClean="0">
                <a:solidFill>
                  <a:srgbClr val="800000"/>
                </a:solidFill>
              </a:rPr>
              <a:t>2K+3</a:t>
            </a:r>
            <a:r>
              <a:rPr lang="en-CA" sz="2100" b="1" dirty="0" smtClean="0">
                <a:solidFill>
                  <a:srgbClr val="800000"/>
                </a:solidFill>
              </a:rPr>
              <a:t> / (2K+3)! </a:t>
            </a:r>
          </a:p>
          <a:p>
            <a:pPr lvl="1" eaLnBrk="1" hangingPunct="1"/>
            <a:r>
              <a:rPr lang="en-CA" sz="2100" dirty="0" smtClean="0">
                <a:solidFill>
                  <a:schemeClr val="tx1"/>
                </a:solidFill>
              </a:rPr>
              <a:t>Note that this requires (2K+3) multiplications of x and evaluation of (2K+3) factorial (recall how factorial overflows for small values of K).</a:t>
            </a:r>
          </a:p>
          <a:p>
            <a:pPr lvl="1" eaLnBrk="1" hangingPunct="1"/>
            <a:endParaRPr lang="en-CA" sz="2100" dirty="0" smtClean="0">
              <a:solidFill>
                <a:schemeClr val="tx1"/>
              </a:solidFill>
            </a:endParaRPr>
          </a:p>
          <a:p>
            <a:pPr lvl="1" eaLnBrk="1" hangingPunct="1"/>
            <a:r>
              <a:rPr lang="en-CA" sz="2100" dirty="0" smtClean="0">
                <a:solidFill>
                  <a:schemeClr val="tx1"/>
                </a:solidFill>
              </a:rPr>
              <a:t>We use a “trick” (a useful strategy)</a:t>
            </a:r>
          </a:p>
          <a:p>
            <a:pPr lvl="1" eaLnBrk="1" hangingPunct="1"/>
            <a:r>
              <a:rPr lang="en-CA" sz="2100" b="1" dirty="0" smtClean="0">
                <a:solidFill>
                  <a:srgbClr val="800000"/>
                </a:solidFill>
              </a:rPr>
              <a:t> T(K+1)  =  (-1)</a:t>
            </a:r>
            <a:r>
              <a:rPr lang="en-CA" sz="2100" b="1" baseline="30000" dirty="0" smtClean="0">
                <a:solidFill>
                  <a:srgbClr val="800000"/>
                </a:solidFill>
              </a:rPr>
              <a:t> K+1</a:t>
            </a:r>
            <a:r>
              <a:rPr lang="en-CA" sz="2100" b="1" dirty="0" smtClean="0">
                <a:solidFill>
                  <a:srgbClr val="800000"/>
                </a:solidFill>
              </a:rPr>
              <a:t> x</a:t>
            </a:r>
            <a:r>
              <a:rPr lang="en-CA" sz="2100" b="1" baseline="30000" dirty="0" smtClean="0">
                <a:solidFill>
                  <a:srgbClr val="800000"/>
                </a:solidFill>
              </a:rPr>
              <a:t>2K+3</a:t>
            </a:r>
            <a:r>
              <a:rPr lang="en-CA" sz="2100" b="1" dirty="0" smtClean="0">
                <a:solidFill>
                  <a:srgbClr val="800000"/>
                </a:solidFill>
              </a:rPr>
              <a:t> / (2K+3)! </a:t>
            </a:r>
          </a:p>
          <a:p>
            <a:pPr lvl="1" eaLnBrk="1" hangingPunct="1"/>
            <a:r>
              <a:rPr lang="en-CA" sz="2100" b="1" dirty="0" smtClean="0">
                <a:solidFill>
                  <a:srgbClr val="800000"/>
                </a:solidFill>
              </a:rPr>
              <a:t>       =  -  </a:t>
            </a:r>
            <a:r>
              <a:rPr lang="en-CA" sz="2100" b="1" dirty="0" smtClean="0">
                <a:solidFill>
                  <a:srgbClr val="003300"/>
                </a:solidFill>
              </a:rPr>
              <a:t>(-1)</a:t>
            </a:r>
            <a:r>
              <a:rPr lang="en-CA" sz="2100" b="1" baseline="30000" dirty="0" smtClean="0">
                <a:solidFill>
                  <a:srgbClr val="003300"/>
                </a:solidFill>
              </a:rPr>
              <a:t> K</a:t>
            </a:r>
            <a:r>
              <a:rPr lang="en-CA" sz="2100" b="1" dirty="0" smtClean="0">
                <a:solidFill>
                  <a:srgbClr val="003300"/>
                </a:solidFill>
              </a:rPr>
              <a:t> x</a:t>
            </a:r>
            <a:r>
              <a:rPr lang="en-CA" sz="2100" b="1" baseline="30000" dirty="0" smtClean="0">
                <a:solidFill>
                  <a:srgbClr val="003300"/>
                </a:solidFill>
              </a:rPr>
              <a:t>2K+1</a:t>
            </a:r>
            <a:r>
              <a:rPr lang="en-CA" sz="2100" b="1" dirty="0" smtClean="0">
                <a:solidFill>
                  <a:srgbClr val="003300"/>
                </a:solidFill>
              </a:rPr>
              <a:t> / (2K+1)! </a:t>
            </a:r>
            <a:r>
              <a:rPr lang="en-CA" sz="2100" b="1" dirty="0" smtClean="0">
                <a:solidFill>
                  <a:srgbClr val="800000"/>
                </a:solidFill>
              </a:rPr>
              <a:t>x</a:t>
            </a:r>
            <a:r>
              <a:rPr lang="en-CA" sz="2100" b="1" baseline="30000" dirty="0" smtClean="0">
                <a:solidFill>
                  <a:srgbClr val="800000"/>
                </a:solidFill>
              </a:rPr>
              <a:t>2</a:t>
            </a:r>
            <a:r>
              <a:rPr lang="en-CA" sz="2100" b="1" dirty="0" smtClean="0">
                <a:solidFill>
                  <a:srgbClr val="800000"/>
                </a:solidFill>
              </a:rPr>
              <a:t> / ((2K+3)(2K+2))</a:t>
            </a:r>
          </a:p>
          <a:p>
            <a:pPr lvl="1" eaLnBrk="1" hangingPunct="1"/>
            <a:r>
              <a:rPr lang="en-CA" sz="2100" b="1" dirty="0" smtClean="0">
                <a:solidFill>
                  <a:srgbClr val="800000"/>
                </a:solidFill>
              </a:rPr>
              <a:t>       =  -  </a:t>
            </a:r>
            <a:r>
              <a:rPr lang="en-CA" sz="2100" b="1" dirty="0" smtClean="0">
                <a:solidFill>
                  <a:srgbClr val="003300"/>
                </a:solidFill>
              </a:rPr>
              <a:t>T(K) </a:t>
            </a:r>
            <a:r>
              <a:rPr lang="en-CA" sz="2100" b="1" dirty="0" smtClean="0">
                <a:solidFill>
                  <a:srgbClr val="800000"/>
                </a:solidFill>
              </a:rPr>
              <a:t>* x</a:t>
            </a:r>
            <a:r>
              <a:rPr lang="en-CA" sz="2100" b="1" baseline="30000" dirty="0" smtClean="0">
                <a:solidFill>
                  <a:srgbClr val="800000"/>
                </a:solidFill>
              </a:rPr>
              <a:t>2</a:t>
            </a:r>
            <a:r>
              <a:rPr lang="en-CA" sz="2100" b="1" dirty="0" smtClean="0">
                <a:solidFill>
                  <a:srgbClr val="800000"/>
                </a:solidFill>
              </a:rPr>
              <a:t> / ((2K+3)(2K+2))</a:t>
            </a:r>
            <a:endParaRPr lang="en-CA" sz="2100" dirty="0" smtClean="0">
              <a:solidFill>
                <a:schemeClr val="tx1"/>
              </a:solidFill>
            </a:endParaRPr>
          </a:p>
          <a:p>
            <a:pPr lvl="1" eaLnBrk="1" hangingPunct="1"/>
            <a:r>
              <a:rPr lang="en-CA" sz="2100" dirty="0" smtClean="0">
                <a:solidFill>
                  <a:schemeClr val="tx1"/>
                </a:solidFill>
              </a:rPr>
              <a:t>This needs only 4 multiplies, 1 division, and no overflow typically</a:t>
            </a:r>
          </a:p>
          <a:p>
            <a:pPr eaLnBrk="1" hangingPunct="1"/>
            <a:r>
              <a:rPr lang="en-CA" sz="2400" dirty="0" smtClean="0"/>
              <a:t>Now one can develop a loop that computes each successive term and adds it to the sin accumulator until it converges to a satisfactory limit.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 calcmode="lin" valueType="num">
                                      <p:cBhvr additive="base">
                                        <p:cTn id="25"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7">
                                            <p:txEl>
                                              <p:pRg st="5" end="5"/>
                                            </p:txEl>
                                          </p:spTgt>
                                        </p:tgtEl>
                                        <p:attrNameLst>
                                          <p:attrName>style.visibility</p:attrName>
                                        </p:attrNameLst>
                                      </p:cBhvr>
                                      <p:to>
                                        <p:strVal val="visible"/>
                                      </p:to>
                                    </p:set>
                                    <p:anim calcmode="lin" valueType="num">
                                      <p:cBhvr additive="base">
                                        <p:cTn id="31"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 calcmode="lin" valueType="num">
                                      <p:cBhvr additive="base">
                                        <p:cTn id="37"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627">
                                            <p:txEl>
                                              <p:pRg st="7" end="7"/>
                                            </p:txEl>
                                          </p:spTgt>
                                        </p:tgtEl>
                                        <p:attrNameLst>
                                          <p:attrName>style.visibility</p:attrName>
                                        </p:attrNameLst>
                                      </p:cBhvr>
                                      <p:to>
                                        <p:strVal val="visible"/>
                                      </p:to>
                                    </p:set>
                                    <p:anim calcmode="lin" valueType="num">
                                      <p:cBhvr additive="base">
                                        <p:cTn id="43"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627">
                                            <p:txEl>
                                              <p:pRg st="8" end="8"/>
                                            </p:txEl>
                                          </p:spTgt>
                                        </p:tgtEl>
                                        <p:attrNameLst>
                                          <p:attrName>style.visibility</p:attrName>
                                        </p:attrNameLst>
                                      </p:cBhvr>
                                      <p:to>
                                        <p:strVal val="visible"/>
                                      </p:to>
                                    </p:set>
                                    <p:anim calcmode="lin" valueType="num">
                                      <p:cBhvr additive="base">
                                        <p:cTn id="49"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6627">
                                            <p:txEl>
                                              <p:pRg st="9" end="9"/>
                                            </p:txEl>
                                          </p:spTgt>
                                        </p:tgtEl>
                                        <p:attrNameLst>
                                          <p:attrName>style.visibility</p:attrName>
                                        </p:attrNameLst>
                                      </p:cBhvr>
                                      <p:to>
                                        <p:strVal val="visible"/>
                                      </p:to>
                                    </p:set>
                                    <p:anim calcmode="lin" valueType="num">
                                      <p:cBhvr additive="base">
                                        <p:cTn id="55"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6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CA" b="1" smtClean="0">
                <a:solidFill>
                  <a:srgbClr val="002060"/>
                </a:solidFill>
              </a:rPr>
              <a:t>Math Library &lt;math.h&gt;</a:t>
            </a:r>
          </a:p>
        </p:txBody>
      </p:sp>
      <p:sp>
        <p:nvSpPr>
          <p:cNvPr id="26627" name="Content Placeholder 2"/>
          <p:cNvSpPr>
            <a:spLocks noGrp="1"/>
          </p:cNvSpPr>
          <p:nvPr>
            <p:ph sz="quarter" idx="1"/>
          </p:nvPr>
        </p:nvSpPr>
        <p:spPr>
          <a:xfrm>
            <a:off x="457200" y="1219200"/>
            <a:ext cx="8229600" cy="4937125"/>
          </a:xfrm>
        </p:spPr>
        <p:txBody>
          <a:bodyPr/>
          <a:lstStyle/>
          <a:p>
            <a:pPr eaLnBrk="1" hangingPunct="1"/>
            <a:r>
              <a:rPr lang="en-CA" sz="2400" smtClean="0"/>
              <a:t>The following codes illustrate such an algorithm</a:t>
            </a:r>
          </a:p>
          <a:p>
            <a:pPr lvl="1" eaLnBrk="1" hangingPunct="1"/>
            <a:r>
              <a:rPr lang="en-CA" sz="2100" smtClean="0">
                <a:solidFill>
                  <a:schemeClr val="tx1"/>
                </a:solidFill>
              </a:rPr>
              <a:t> #include &lt;math.h&gt;</a:t>
            </a:r>
          </a:p>
          <a:p>
            <a:pPr lvl="1" eaLnBrk="1" hangingPunct="1"/>
            <a:r>
              <a:rPr lang="en-CA" sz="2400" smtClean="0">
                <a:solidFill>
                  <a:schemeClr val="tx1"/>
                </a:solidFill>
              </a:rPr>
              <a:t>    float  X, Sold, Snew, T, Slim = 0.00001 ;</a:t>
            </a:r>
          </a:p>
          <a:p>
            <a:pPr lvl="1" eaLnBrk="1" hangingPunct="1"/>
            <a:endParaRPr lang="en-CA" sz="2400" smtClean="0">
              <a:solidFill>
                <a:schemeClr val="tx1"/>
              </a:solidFill>
            </a:endParaRPr>
          </a:p>
          <a:p>
            <a:pPr lvl="1" eaLnBrk="1" hangingPunct="1"/>
            <a:r>
              <a:rPr lang="en-CA" sz="2400" smtClean="0">
                <a:solidFill>
                  <a:schemeClr val="tx1"/>
                </a:solidFill>
              </a:rPr>
              <a:t>    Snew = T = X ;</a:t>
            </a:r>
          </a:p>
          <a:p>
            <a:pPr lvl="1" eaLnBrk="1" hangingPunct="1"/>
            <a:r>
              <a:rPr lang="en-CA" sz="2400" smtClean="0">
                <a:solidFill>
                  <a:schemeClr val="tx1"/>
                </a:solidFill>
              </a:rPr>
              <a:t>    do {</a:t>
            </a:r>
            <a:br>
              <a:rPr lang="en-CA" sz="2400" smtClean="0">
                <a:solidFill>
                  <a:schemeClr val="tx1"/>
                </a:solidFill>
              </a:rPr>
            </a:br>
            <a:r>
              <a:rPr lang="en-CA" sz="2400" smtClean="0">
                <a:solidFill>
                  <a:schemeClr val="tx1"/>
                </a:solidFill>
              </a:rPr>
              <a:t>         Sold = Snew ;</a:t>
            </a:r>
            <a:br>
              <a:rPr lang="en-CA" sz="2400" smtClean="0">
                <a:solidFill>
                  <a:schemeClr val="tx1"/>
                </a:solidFill>
              </a:rPr>
            </a:br>
            <a:r>
              <a:rPr lang="en-CA" sz="2400" smtClean="0">
                <a:solidFill>
                  <a:schemeClr val="tx1"/>
                </a:solidFill>
              </a:rPr>
              <a:t>         T  =  - T * X * X / (K+K+3) / (K+K+2) ;</a:t>
            </a:r>
            <a:br>
              <a:rPr lang="en-CA" sz="2400" smtClean="0">
                <a:solidFill>
                  <a:schemeClr val="tx1"/>
                </a:solidFill>
              </a:rPr>
            </a:br>
            <a:r>
              <a:rPr lang="en-CA" sz="2400" smtClean="0">
                <a:solidFill>
                  <a:schemeClr val="tx1"/>
                </a:solidFill>
              </a:rPr>
              <a:t>         Snew = Snew + T ;</a:t>
            </a:r>
            <a:br>
              <a:rPr lang="en-CA" sz="2400" smtClean="0">
                <a:solidFill>
                  <a:schemeClr val="tx1"/>
                </a:solidFill>
              </a:rPr>
            </a:br>
            <a:r>
              <a:rPr lang="en-CA" sz="2400" smtClean="0">
                <a:solidFill>
                  <a:schemeClr val="tx1"/>
                </a:solidFill>
              </a:rPr>
              <a:t>    } while( 2.0*fabs(Snew-Sold)/(Snew+Sold) &gt;= Slim);</a:t>
            </a:r>
          </a:p>
          <a:p>
            <a:pPr lvl="1" eaLnBrk="1" hangingPunct="1"/>
            <a:endParaRPr lang="en-CA" sz="2400" smtClean="0">
              <a:solidFill>
                <a:schemeClr val="tx1"/>
              </a:solidFill>
            </a:endParaRPr>
          </a:p>
          <a:p>
            <a:pPr lvl="1" eaLnBrk="1" hangingPunct="1"/>
            <a:r>
              <a:rPr lang="en-CA" sz="2400" smtClean="0">
                <a:solidFill>
                  <a:schemeClr val="tx1"/>
                </a:solidFill>
              </a:rPr>
              <a:t>    printf ( “sin(%f) = %f \n”, X, Snew ) ;</a:t>
            </a:r>
            <a:endParaRPr lang="en-CA" sz="2100" smtClean="0">
              <a:solidFill>
                <a:schemeClr val="tx1"/>
              </a:solidFill>
            </a:endParaRPr>
          </a:p>
        </p:txBody>
      </p:sp>
      <p:sp>
        <p:nvSpPr>
          <p:cNvPr id="4" name="TextBox 3"/>
          <p:cNvSpPr txBox="1"/>
          <p:nvPr/>
        </p:nvSpPr>
        <p:spPr>
          <a:xfrm>
            <a:off x="1071563" y="1643063"/>
            <a:ext cx="7000875" cy="2660650"/>
          </a:xfrm>
          <a:prstGeom prst="rect">
            <a:avLst/>
          </a:prstGeom>
          <a:solidFill>
            <a:schemeClr val="accent4">
              <a:lumMod val="60000"/>
              <a:lumOff val="40000"/>
            </a:schemeClr>
          </a:solidFill>
          <a:ln>
            <a:solidFill>
              <a:schemeClr val="tx1"/>
            </a:solidFill>
          </a:ln>
        </p:spPr>
        <p:txBody>
          <a:bodyPr lIns="216000" tIns="144000" rIns="216000" bIns="144000">
            <a:spAutoFit/>
          </a:bodyPr>
          <a:lstStyle/>
          <a:p>
            <a:pPr algn="ctr">
              <a:defRPr/>
            </a:pPr>
            <a:r>
              <a:rPr lang="en-CA" sz="2200" dirty="0"/>
              <a:t>½ * (</a:t>
            </a:r>
            <a:r>
              <a:rPr lang="en-CA" sz="2200" dirty="0" err="1"/>
              <a:t>Snew</a:t>
            </a:r>
            <a:r>
              <a:rPr lang="en-CA" sz="2200" dirty="0"/>
              <a:t> + Sold ) is the average</a:t>
            </a:r>
          </a:p>
          <a:p>
            <a:pPr algn="ctr">
              <a:defRPr/>
            </a:pPr>
            <a:endParaRPr lang="en-CA" sz="2200" dirty="0"/>
          </a:p>
          <a:p>
            <a:pPr algn="ctr">
              <a:defRPr/>
            </a:pPr>
            <a:r>
              <a:rPr lang="en-CA" sz="2200" dirty="0"/>
              <a:t> (</a:t>
            </a:r>
            <a:r>
              <a:rPr lang="en-CA" sz="2200" dirty="0" err="1"/>
              <a:t>Snew</a:t>
            </a:r>
            <a:r>
              <a:rPr lang="en-CA" sz="2200" dirty="0"/>
              <a:t>-Sold) is the difference </a:t>
            </a:r>
          </a:p>
          <a:p>
            <a:pPr algn="ctr">
              <a:defRPr/>
            </a:pPr>
            <a:endParaRPr lang="en-CA" sz="2200" dirty="0"/>
          </a:p>
          <a:p>
            <a:pPr algn="ctr">
              <a:defRPr/>
            </a:pPr>
            <a:r>
              <a:rPr lang="en-CA" sz="2200" dirty="0"/>
              <a:t>We are demanding that the ratio of the difference and the average be less than the lower limit, Slim</a:t>
            </a:r>
          </a:p>
          <a:p>
            <a:pPr algn="ctr">
              <a:defRPr/>
            </a:pPr>
            <a:endParaRPr lang="en-CA"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additive="base">
                                        <p:cTn id="7"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 calcmode="lin" valueType="num">
                                      <p:cBhvr additive="base">
                                        <p:cTn id="13"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 calcmode="lin" valueType="num">
                                      <p:cBhvr additive="base">
                                        <p:cTn id="19"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5" end="5"/>
                                            </p:txEl>
                                          </p:spTgt>
                                        </p:tgtEl>
                                        <p:attrNameLst>
                                          <p:attrName>style.visibility</p:attrName>
                                        </p:attrNameLst>
                                      </p:cBhvr>
                                      <p:to>
                                        <p:strVal val="visible"/>
                                      </p:to>
                                    </p:set>
                                    <p:anim calcmode="lin" valueType="num">
                                      <p:cBhvr additive="base">
                                        <p:cTn id="25"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across)">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6627">
                                            <p:txEl>
                                              <p:pRg st="7" end="7"/>
                                            </p:txEl>
                                          </p:spTgt>
                                        </p:tgtEl>
                                        <p:attrNameLst>
                                          <p:attrName>style.visibility</p:attrName>
                                        </p:attrNameLst>
                                      </p:cBhvr>
                                      <p:to>
                                        <p:strVal val="visible"/>
                                      </p:to>
                                    </p:set>
                                    <p:anim calcmode="lin" valueType="num">
                                      <p:cBhvr additive="base">
                                        <p:cTn id="41"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CA" b="1" smtClean="0">
                <a:solidFill>
                  <a:srgbClr val="002060"/>
                </a:solidFill>
              </a:rPr>
              <a:t>Math Library &lt;math.h&gt;</a:t>
            </a:r>
          </a:p>
        </p:txBody>
      </p:sp>
      <mc:AlternateContent xmlns:mc="http://schemas.openxmlformats.org/markup-compatibility/2006" xmlns:a14="http://schemas.microsoft.com/office/drawing/2010/main">
        <mc:Choice Requires="a14">
          <p:sp>
            <p:nvSpPr>
              <p:cNvPr id="26627" name="Content Placeholder 2"/>
              <p:cNvSpPr>
                <a:spLocks noGrp="1"/>
              </p:cNvSpPr>
              <p:nvPr>
                <p:ph sz="quarter" idx="1"/>
              </p:nvPr>
            </p:nvSpPr>
            <p:spPr>
              <a:xfrm>
                <a:off x="457200" y="1219200"/>
                <a:ext cx="8229600" cy="4937125"/>
              </a:xfrm>
            </p:spPr>
            <p:txBody>
              <a:bodyPr/>
              <a:lstStyle/>
              <a:p>
                <a:pPr eaLnBrk="1" hangingPunct="1"/>
                <a:r>
                  <a:rPr lang="en-CA" sz="2400" dirty="0" smtClean="0"/>
                  <a:t>There is a very powerful technique from mathematics, called the Taylor Expansion Theorem, that is typically used as the basis for many algorithms for computing values of continuous functions.</a:t>
                </a:r>
              </a:p>
              <a:p>
                <a:pPr eaLnBrk="1" hangingPunct="1"/>
                <a:r>
                  <a:rPr lang="en-CA" sz="2400" dirty="0" smtClean="0"/>
                  <a:t>It can be stated in the form:</a:t>
                </a:r>
                <a:br>
                  <a:rPr lang="en-CA" sz="2400" dirty="0" smtClean="0"/>
                </a:br>
                <a:r>
                  <a:rPr lang="en-CA" sz="2400" dirty="0" smtClean="0"/>
                  <a:t/>
                </a:r>
                <a:br>
                  <a:rPr lang="en-CA" sz="2400" dirty="0" smtClean="0"/>
                </a:br>
                <a:r>
                  <a:rPr lang="en-CA" sz="2400" dirty="0" smtClean="0"/>
                  <a:t/>
                </a:r>
                <a:br>
                  <a:rPr lang="en-CA" sz="2400" dirty="0" smtClean="0"/>
                </a:br>
                <a14:m>
                  <m:oMath xmlns:m="http://schemas.openxmlformats.org/officeDocument/2006/math">
                    <m:r>
                      <a:rPr lang="en-CA" sz="2400" i="1">
                        <a:latin typeface="Cambria Math" panose="02040503050406030204" pitchFamily="18" charset="0"/>
                      </a:rPr>
                      <m:t>𝐹</m:t>
                    </m:r>
                    <m:d>
                      <m:dPr>
                        <m:ctrlPr>
                          <a:rPr lang="en-CA" sz="2400" i="1">
                            <a:latin typeface="Cambria Math" panose="02040503050406030204" pitchFamily="18" charset="0"/>
                          </a:rPr>
                        </m:ctrlPr>
                      </m:dPr>
                      <m:e>
                        <m:r>
                          <a:rPr lang="en-CA" sz="2400" i="1">
                            <a:latin typeface="Cambria Math" panose="02040503050406030204" pitchFamily="18" charset="0"/>
                          </a:rPr>
                          <m:t>𝑥</m:t>
                        </m:r>
                      </m:e>
                    </m:d>
                    <m:r>
                      <a:rPr lang="en-CA" sz="2400" i="1">
                        <a:latin typeface="Cambria Math" panose="02040503050406030204" pitchFamily="18" charset="0"/>
                      </a:rPr>
                      <m:t>= </m:t>
                    </m:r>
                    <m:nary>
                      <m:naryPr>
                        <m:chr m:val="∑"/>
                        <m:limLoc m:val="undOvr"/>
                        <m:ctrlPr>
                          <a:rPr lang="en-CA" sz="2400" i="1">
                            <a:latin typeface="Cambria Math" panose="02040503050406030204" pitchFamily="18" charset="0"/>
                          </a:rPr>
                        </m:ctrlPr>
                      </m:naryPr>
                      <m:sub>
                        <m:r>
                          <a:rPr lang="en-CA" sz="2400" i="1">
                            <a:latin typeface="Cambria Math" panose="02040503050406030204" pitchFamily="18" charset="0"/>
                          </a:rPr>
                          <m:t>𝑛</m:t>
                        </m:r>
                        <m:r>
                          <a:rPr lang="en-CA" sz="2400" i="1">
                            <a:latin typeface="Cambria Math" panose="02040503050406030204" pitchFamily="18" charset="0"/>
                          </a:rPr>
                          <m:t>=0</m:t>
                        </m:r>
                      </m:sub>
                      <m:sup>
                        <m:r>
                          <a:rPr lang="en-CA" sz="2400" i="1">
                            <a:latin typeface="Cambria Math" panose="02040503050406030204" pitchFamily="18" charset="0"/>
                          </a:rPr>
                          <m:t>∞</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r>
                                  <a:rPr lang="en-CA" sz="2400" i="1">
                                    <a:latin typeface="Cambria Math" panose="02040503050406030204" pitchFamily="18" charset="0"/>
                                  </a:rPr>
                                  <m:t>𝑥</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𝑥</m:t>
                                    </m:r>
                                  </m:e>
                                  <m:sub>
                                    <m:r>
                                      <a:rPr lang="en-CA" sz="2400" i="1">
                                        <a:latin typeface="Cambria Math" panose="02040503050406030204" pitchFamily="18" charset="0"/>
                                      </a:rPr>
                                      <m:t>0</m:t>
                                    </m:r>
                                  </m:sub>
                                </m:sSub>
                              </m:e>
                            </m:d>
                          </m:e>
                          <m:sup>
                            <m:r>
                              <a:rPr lang="en-CA" sz="2400" i="1">
                                <a:latin typeface="Cambria Math" panose="02040503050406030204" pitchFamily="18" charset="0"/>
                              </a:rPr>
                              <m:t>𝑛</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f>
                                  <m:fPr>
                                    <m:ctrlPr>
                                      <a:rPr lang="en-CA" sz="2400" i="1">
                                        <a:latin typeface="Cambria Math" panose="02040503050406030204" pitchFamily="18" charset="0"/>
                                      </a:rPr>
                                    </m:ctrlPr>
                                  </m:fPr>
                                  <m:num>
                                    <m:r>
                                      <a:rPr lang="en-CA" sz="2400" i="1">
                                        <a:latin typeface="Cambria Math" panose="02040503050406030204" pitchFamily="18" charset="0"/>
                                      </a:rPr>
                                      <m:t>𝑑</m:t>
                                    </m:r>
                                  </m:num>
                                  <m:den>
                                    <m:r>
                                      <a:rPr lang="en-CA" sz="2400" i="1">
                                        <a:latin typeface="Cambria Math" panose="02040503050406030204" pitchFamily="18" charset="0"/>
                                      </a:rPr>
                                      <m:t>𝑑𝑥</m:t>
                                    </m:r>
                                  </m:den>
                                </m:f>
                              </m:e>
                            </m:d>
                          </m:e>
                          <m:sup>
                            <m:r>
                              <a:rPr lang="en-CA" sz="2400" i="1">
                                <a:latin typeface="Cambria Math" panose="02040503050406030204" pitchFamily="18" charset="0"/>
                              </a:rPr>
                              <m:t>𝑛</m:t>
                            </m:r>
                          </m:sup>
                        </m:sSup>
                        <m:r>
                          <a:rPr lang="en-CA" sz="2400" i="1">
                            <a:latin typeface="Cambria Math" panose="02040503050406030204" pitchFamily="18" charset="0"/>
                          </a:rPr>
                          <m:t>𝐹</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𝑥</m:t>
                            </m:r>
                          </m:e>
                          <m:sub>
                            <m:r>
                              <a:rPr lang="en-CA" sz="2400" i="1">
                                <a:latin typeface="Cambria Math" panose="02040503050406030204" pitchFamily="18" charset="0"/>
                              </a:rPr>
                              <m:t>0</m:t>
                            </m:r>
                          </m:sub>
                        </m:sSub>
                        <m:r>
                          <a:rPr lang="en-CA" sz="2400" i="1">
                            <a:latin typeface="Cambria Math" panose="02040503050406030204" pitchFamily="18" charset="0"/>
                          </a:rPr>
                          <m:t>)</m:t>
                        </m:r>
                      </m:e>
                    </m:nary>
                    <m:r>
                      <a:rPr lang="en-CA" sz="2400" i="1">
                        <a:latin typeface="Cambria Math" panose="02040503050406030204" pitchFamily="18" charset="0"/>
                      </a:rPr>
                      <m:t> </m:t>
                    </m:r>
                  </m:oMath>
                </a14:m>
                <a:endParaRPr lang="en-CA" sz="2400" dirty="0"/>
              </a:p>
              <a:p>
                <a:pPr eaLnBrk="1" hangingPunct="1"/>
                <a:endParaRPr lang="en-CA" sz="2400" dirty="0" smtClean="0"/>
              </a:p>
              <a:p>
                <a:pPr eaLnBrk="1" hangingPunct="1"/>
                <a:r>
                  <a:rPr lang="en-CA" sz="2400" dirty="0">
                    <a:hlinkClick r:id="rId3"/>
                  </a:rPr>
                  <a:t>https://</a:t>
                </a:r>
                <a:r>
                  <a:rPr lang="en-CA" sz="2400" dirty="0" smtClean="0">
                    <a:hlinkClick r:id="rId3"/>
                  </a:rPr>
                  <a:t>en.wikipedia.org/wiki/Taylor_series</a:t>
                </a:r>
                <a:r>
                  <a:rPr lang="en-CA" sz="2400" dirty="0" smtClean="0"/>
                  <a:t> </a:t>
                </a:r>
              </a:p>
              <a:p>
                <a:pPr eaLnBrk="1" hangingPunct="1"/>
                <a:r>
                  <a:rPr lang="en-CA" sz="2400" dirty="0">
                    <a:hlinkClick r:id="rId4"/>
                  </a:rPr>
                  <a:t>http://</a:t>
                </a:r>
                <a:r>
                  <a:rPr lang="en-CA" sz="2400" dirty="0" smtClean="0">
                    <a:hlinkClick r:id="rId4"/>
                  </a:rPr>
                  <a:t>mathworld.wolfram.com/TaylorSeries.html</a:t>
                </a:r>
                <a:r>
                  <a:rPr lang="en-CA" sz="2400" dirty="0" smtClean="0"/>
                  <a:t> </a:t>
                </a:r>
              </a:p>
              <a:p>
                <a:pPr marL="0" indent="0" eaLnBrk="1" hangingPunct="1">
                  <a:buNone/>
                </a:pPr>
                <a:endParaRPr lang="en-CA" sz="2400" dirty="0"/>
              </a:p>
            </p:txBody>
          </p:sp>
        </mc:Choice>
        <mc:Fallback xmlns="">
          <p:sp>
            <p:nvSpPr>
              <p:cNvPr id="26627" name="Content Placeholder 2"/>
              <p:cNvSpPr>
                <a:spLocks noGrp="1" noRot="1" noChangeAspect="1" noMove="1" noResize="1" noEditPoints="1" noAdjustHandles="1" noChangeArrowheads="1" noChangeShapeType="1" noTextEdit="1"/>
              </p:cNvSpPr>
              <p:nvPr>
                <p:ph sz="quarter" idx="1"/>
              </p:nvPr>
            </p:nvSpPr>
            <p:spPr>
              <a:xfrm>
                <a:off x="457200" y="1219200"/>
                <a:ext cx="8229600" cy="4937125"/>
              </a:xfrm>
              <a:blipFill rotWithShape="0">
                <a:blip r:embed="rId5"/>
                <a:stretch>
                  <a:fillRect l="-519" t="-864" b="-5185"/>
                </a:stretch>
              </a:blipFill>
            </p:spPr>
            <p:txBody>
              <a:bodyPr/>
              <a:lstStyle/>
              <a:p>
                <a:r>
                  <a:rPr lang="en-CA">
                    <a:noFill/>
                  </a:rPr>
                  <a:t> </a:t>
                </a:r>
              </a:p>
            </p:txBody>
          </p:sp>
        </mc:Fallback>
      </mc:AlternateContent>
    </p:spTree>
    <p:extLst>
      <p:ext uri="{BB962C8B-B14F-4D97-AF65-F5344CB8AC3E}">
        <p14:creationId xmlns:p14="http://schemas.microsoft.com/office/powerpoint/2010/main" val="1496702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dirty="0" smtClean="0"/>
              <a:t>The Standard Utilities Library &lt;</a:t>
            </a:r>
            <a:r>
              <a:rPr lang="en-CA" sz="2400" dirty="0" err="1" smtClean="0"/>
              <a:t>stdlib.h</a:t>
            </a:r>
            <a:r>
              <a:rPr lang="en-CA" sz="2400" dirty="0" smtClean="0"/>
              <a:t>&gt; contains definitions for a number of </a:t>
            </a:r>
            <a:r>
              <a:rPr lang="en-CA" sz="2400" b="1" dirty="0" smtClean="0"/>
              <a:t>general purpose</a:t>
            </a:r>
            <a:r>
              <a:rPr lang="en-CA" sz="2400" dirty="0" smtClean="0"/>
              <a:t> functions</a:t>
            </a:r>
          </a:p>
          <a:p>
            <a:pPr eaLnBrk="1" hangingPunct="1"/>
            <a:endParaRPr lang="en-CA" sz="2400" dirty="0" smtClean="0"/>
          </a:p>
          <a:p>
            <a:pPr eaLnBrk="1" hangingPunct="1"/>
            <a:r>
              <a:rPr lang="en-CA" sz="2400" dirty="0" smtClean="0"/>
              <a:t>Some of these will be discussed later, such as those below that are used to convert data from one machine representation to another, or request memory allocation</a:t>
            </a:r>
          </a:p>
          <a:p>
            <a:pPr lvl="1" eaLnBrk="1" hangingPunct="1"/>
            <a:r>
              <a:rPr lang="en-CA" sz="2100" dirty="0" smtClean="0">
                <a:solidFill>
                  <a:schemeClr val="tx1"/>
                </a:solidFill>
              </a:rPr>
              <a:t> </a:t>
            </a:r>
            <a:r>
              <a:rPr lang="en-CA" sz="2100" dirty="0" err="1" smtClean="0">
                <a:solidFill>
                  <a:schemeClr val="tx1"/>
                </a:solidFill>
              </a:rPr>
              <a:t>atoi</a:t>
            </a:r>
            <a:r>
              <a:rPr lang="en-CA" sz="2100" dirty="0" smtClean="0">
                <a:solidFill>
                  <a:schemeClr val="tx1"/>
                </a:solidFill>
              </a:rPr>
              <a:t>        </a:t>
            </a:r>
            <a:r>
              <a:rPr lang="en-CA" sz="2100" dirty="0" err="1" smtClean="0">
                <a:solidFill>
                  <a:schemeClr val="tx1"/>
                </a:solidFill>
              </a:rPr>
              <a:t>atof</a:t>
            </a:r>
            <a:r>
              <a:rPr lang="en-CA" sz="2100" dirty="0" smtClean="0">
                <a:solidFill>
                  <a:schemeClr val="tx1"/>
                </a:solidFill>
              </a:rPr>
              <a:t>      </a:t>
            </a:r>
            <a:r>
              <a:rPr lang="en-CA" sz="2100" dirty="0" err="1" smtClean="0">
                <a:solidFill>
                  <a:schemeClr val="tx1"/>
                </a:solidFill>
              </a:rPr>
              <a:t>atol</a:t>
            </a:r>
            <a:endParaRPr lang="en-CA" sz="2100" dirty="0" smtClean="0">
              <a:solidFill>
                <a:schemeClr val="tx1"/>
              </a:solidFill>
            </a:endParaRPr>
          </a:p>
          <a:p>
            <a:pPr lvl="1" eaLnBrk="1" hangingPunct="1"/>
            <a:r>
              <a:rPr lang="en-CA" sz="2100" dirty="0" smtClean="0">
                <a:solidFill>
                  <a:schemeClr val="tx1"/>
                </a:solidFill>
              </a:rPr>
              <a:t> </a:t>
            </a:r>
            <a:r>
              <a:rPr lang="en-CA" sz="2100" dirty="0" err="1" smtClean="0">
                <a:solidFill>
                  <a:schemeClr val="tx1"/>
                </a:solidFill>
              </a:rPr>
              <a:t>strtod</a:t>
            </a:r>
            <a:r>
              <a:rPr lang="en-CA" sz="2100" dirty="0" smtClean="0">
                <a:solidFill>
                  <a:schemeClr val="tx1"/>
                </a:solidFill>
              </a:rPr>
              <a:t>     </a:t>
            </a:r>
            <a:r>
              <a:rPr lang="en-CA" sz="2100" dirty="0" err="1" smtClean="0">
                <a:solidFill>
                  <a:schemeClr val="tx1"/>
                </a:solidFill>
              </a:rPr>
              <a:t>strtol</a:t>
            </a:r>
            <a:r>
              <a:rPr lang="en-CA" sz="2100" dirty="0" smtClean="0">
                <a:solidFill>
                  <a:schemeClr val="tx1"/>
                </a:solidFill>
              </a:rPr>
              <a:t>    </a:t>
            </a:r>
            <a:r>
              <a:rPr lang="en-CA" sz="2100" dirty="0" err="1" smtClean="0">
                <a:solidFill>
                  <a:schemeClr val="tx1"/>
                </a:solidFill>
              </a:rPr>
              <a:t>strtoul</a:t>
            </a:r>
            <a:endParaRPr lang="en-CA" sz="2100" dirty="0" smtClean="0">
              <a:solidFill>
                <a:schemeClr val="tx1"/>
              </a:solidFill>
            </a:endParaRPr>
          </a:p>
          <a:p>
            <a:pPr lvl="1" eaLnBrk="1" hangingPunct="1"/>
            <a:r>
              <a:rPr lang="en-CA" sz="2100" dirty="0" smtClean="0">
                <a:solidFill>
                  <a:schemeClr val="tx1"/>
                </a:solidFill>
              </a:rPr>
              <a:t> </a:t>
            </a:r>
            <a:r>
              <a:rPr lang="en-CA" sz="2100" dirty="0" err="1" smtClean="0">
                <a:solidFill>
                  <a:schemeClr val="tx1"/>
                </a:solidFill>
              </a:rPr>
              <a:t>malloc</a:t>
            </a:r>
            <a:r>
              <a:rPr lang="en-CA" sz="2100" dirty="0" smtClean="0">
                <a:solidFill>
                  <a:schemeClr val="tx1"/>
                </a:solidFill>
              </a:rPr>
              <a:t>   </a:t>
            </a:r>
            <a:r>
              <a:rPr lang="en-CA" sz="2100" dirty="0" err="1" smtClean="0">
                <a:solidFill>
                  <a:schemeClr val="tx1"/>
                </a:solidFill>
              </a:rPr>
              <a:t>calloc</a:t>
            </a:r>
            <a:endParaRPr lang="en-CA" sz="2100" dirty="0" smtClean="0">
              <a:solidFill>
                <a:schemeClr val="tx1"/>
              </a:solidFill>
            </a:endParaRPr>
          </a:p>
          <a:p>
            <a:pPr eaLnBrk="1" hangingPunct="1"/>
            <a:endParaRPr lang="en-CA" sz="2400" dirty="0" smtClean="0"/>
          </a:p>
          <a:p>
            <a:pPr eaLnBrk="1" hangingPunct="1"/>
            <a:r>
              <a:rPr lang="en-CA" sz="2400" dirty="0" smtClean="0"/>
              <a:t>We will discuss one very useful function involving the concept and use of </a:t>
            </a:r>
            <a:r>
              <a:rPr lang="en-CA" sz="2400" b="1" dirty="0" smtClean="0">
                <a:solidFill>
                  <a:srgbClr val="800000"/>
                </a:solidFill>
              </a:rPr>
              <a:t>pseudo-random</a:t>
            </a:r>
            <a:r>
              <a:rPr lang="en-CA" sz="2400" dirty="0" smtClean="0"/>
              <a:t> numbers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dissolve">
                                      <p:cBhvr>
                                        <p:cTn id="12" dur="500"/>
                                        <p:tgtEl>
                                          <p:spTgt spid="27651">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animEffect transition="in" filter="dissolve">
                                      <p:cBhvr>
                                        <p:cTn id="15" dur="500"/>
                                        <p:tgtEl>
                                          <p:spTgt spid="27651">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7651">
                                            <p:txEl>
                                              <p:pRg st="4" end="4"/>
                                            </p:txEl>
                                          </p:spTgt>
                                        </p:tgtEl>
                                        <p:attrNameLst>
                                          <p:attrName>style.visibility</p:attrName>
                                        </p:attrNameLst>
                                      </p:cBhvr>
                                      <p:to>
                                        <p:strVal val="visible"/>
                                      </p:to>
                                    </p:set>
                                    <p:animEffect transition="in" filter="dissolve">
                                      <p:cBhvr>
                                        <p:cTn id="18" dur="500"/>
                                        <p:tgtEl>
                                          <p:spTgt spid="27651">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animEffect transition="in" filter="dissolve">
                                      <p:cBhvr>
                                        <p:cTn id="21" dur="500"/>
                                        <p:tgtEl>
                                          <p:spTgt spid="2765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7651">
                                            <p:txEl>
                                              <p:pRg st="7" end="7"/>
                                            </p:txEl>
                                          </p:spTgt>
                                        </p:tgtEl>
                                        <p:attrNameLst>
                                          <p:attrName>style.visibility</p:attrName>
                                        </p:attrNameLst>
                                      </p:cBhvr>
                                      <p:to>
                                        <p:strVal val="visible"/>
                                      </p:to>
                                    </p:set>
                                    <p:animEffect transition="in" filter="dissolve">
                                      <p:cBhvr>
                                        <p:cTn id="26" dur="500"/>
                                        <p:tgtEl>
                                          <p:spTgt spid="27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smtClean="0"/>
              <a:t>Randomness is a property of nature that refers to the unpredictability of events</a:t>
            </a:r>
          </a:p>
          <a:p>
            <a:pPr lvl="1" eaLnBrk="1" hangingPunct="1"/>
            <a:r>
              <a:rPr lang="en-CA" sz="2100" smtClean="0">
                <a:solidFill>
                  <a:schemeClr val="tx1"/>
                </a:solidFill>
              </a:rPr>
              <a:t>Radioactive decay of fissile materials cannot be predicted</a:t>
            </a:r>
          </a:p>
          <a:p>
            <a:pPr eaLnBrk="1" hangingPunct="1"/>
            <a:r>
              <a:rPr lang="en-CA" sz="2400" smtClean="0"/>
              <a:t>Random numbers are any sets of numbers whose pattern cannot be predicted</a:t>
            </a:r>
          </a:p>
          <a:p>
            <a:pPr lvl="1" eaLnBrk="1" hangingPunct="1"/>
            <a:r>
              <a:rPr lang="en-CA" sz="2100" smtClean="0">
                <a:solidFill>
                  <a:schemeClr val="tx1"/>
                </a:solidFill>
              </a:rPr>
              <a:t>Unfortunately, computer algorithms are deterministic, hence they cannot (in principle) produce randomness</a:t>
            </a:r>
          </a:p>
          <a:p>
            <a:pPr eaLnBrk="1" hangingPunct="1"/>
            <a:r>
              <a:rPr lang="en-CA" sz="2400" smtClean="0"/>
              <a:t>Pseudo-random numbers refer to a set of numbers whose apparent behaviour </a:t>
            </a:r>
            <a:r>
              <a:rPr lang="en-CA" sz="2400" u="sng" smtClean="0"/>
              <a:t>resembles</a:t>
            </a:r>
            <a:r>
              <a:rPr lang="en-CA" sz="2400" smtClean="0"/>
              <a:t> a set of truly random numbers</a:t>
            </a:r>
          </a:p>
          <a:p>
            <a:pPr lvl="1" eaLnBrk="1" hangingPunct="1"/>
            <a:r>
              <a:rPr lang="en-CA" sz="2100" smtClean="0">
                <a:solidFill>
                  <a:schemeClr val="tx1"/>
                </a:solidFill>
              </a:rPr>
              <a:t>Values are distributed evenly within an interval [A..B]</a:t>
            </a:r>
          </a:p>
          <a:p>
            <a:pPr lvl="1" eaLnBrk="1" hangingPunct="1"/>
            <a:r>
              <a:rPr lang="en-CA" sz="2100" smtClean="0">
                <a:solidFill>
                  <a:schemeClr val="tx1"/>
                </a:solidFill>
              </a:rPr>
              <a:t>Order of production </a:t>
            </a:r>
            <a:r>
              <a:rPr lang="en-CA" sz="2100" i="1" smtClean="0">
                <a:solidFill>
                  <a:schemeClr val="tx1"/>
                </a:solidFill>
              </a:rPr>
              <a:t>“appears” </a:t>
            </a:r>
            <a:r>
              <a:rPr lang="en-CA" sz="2100" smtClean="0">
                <a:solidFill>
                  <a:schemeClr val="tx1"/>
                </a:solidFill>
              </a:rPr>
              <a:t> to be random, even though it is not random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5" end="5"/>
                                            </p:txEl>
                                          </p:spTgt>
                                        </p:tgtEl>
                                        <p:attrNameLst>
                                          <p:attrName>style.visibility</p:attrName>
                                        </p:attrNameLst>
                                      </p:cBhvr>
                                      <p:to>
                                        <p:strVal val="visible"/>
                                      </p:to>
                                    </p:set>
                                    <p:anim calcmode="lin" valueType="num">
                                      <p:cBhvr additive="base">
                                        <p:cTn id="3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7651">
                                            <p:txEl>
                                              <p:pRg st="6" end="6"/>
                                            </p:txEl>
                                          </p:spTgt>
                                        </p:tgtEl>
                                        <p:attrNameLst>
                                          <p:attrName>style.visibility</p:attrName>
                                        </p:attrNameLst>
                                      </p:cBhvr>
                                      <p:to>
                                        <p:strVal val="visible"/>
                                      </p:to>
                                    </p:set>
                                    <p:anim calcmode="lin" valueType="num">
                                      <p:cBhvr additive="base">
                                        <p:cTn id="43"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dirty="0" smtClean="0"/>
              <a:t>Pre-defined pseudo-random functions</a:t>
            </a:r>
          </a:p>
          <a:p>
            <a:pPr lvl="1" eaLnBrk="1" hangingPunct="1"/>
            <a:endParaRPr lang="en-CA" sz="2100" dirty="0" smtClean="0">
              <a:solidFill>
                <a:schemeClr val="tx1"/>
              </a:solidFill>
            </a:endParaRPr>
          </a:p>
          <a:p>
            <a:pPr eaLnBrk="1" hangingPunct="1"/>
            <a:r>
              <a:rPr lang="en-CA" sz="2400" dirty="0" smtClean="0"/>
              <a:t> </a:t>
            </a:r>
            <a:r>
              <a:rPr lang="en-CA" sz="2400" b="1" dirty="0" smtClean="0"/>
              <a:t>rand</a:t>
            </a:r>
          </a:p>
          <a:p>
            <a:pPr lvl="1" eaLnBrk="1" hangingPunct="1"/>
            <a:r>
              <a:rPr lang="en-CA" sz="2100" dirty="0" smtClean="0">
                <a:solidFill>
                  <a:schemeClr val="tx1"/>
                </a:solidFill>
              </a:rPr>
              <a:t>   </a:t>
            </a:r>
            <a:r>
              <a:rPr lang="en-CA" sz="2100" dirty="0" err="1" smtClean="0">
                <a:solidFill>
                  <a:schemeClr val="tx1"/>
                </a:solidFill>
              </a:rPr>
              <a:t>int</a:t>
            </a:r>
            <a:r>
              <a:rPr lang="en-CA" sz="2100" dirty="0" smtClean="0">
                <a:solidFill>
                  <a:schemeClr val="tx1"/>
                </a:solidFill>
              </a:rPr>
              <a:t>  N ;    ....     N = rand ( ) ;</a:t>
            </a:r>
          </a:p>
          <a:p>
            <a:pPr lvl="1" eaLnBrk="1" hangingPunct="1"/>
            <a:endParaRPr lang="en-CA" sz="2100" dirty="0" smtClean="0">
              <a:solidFill>
                <a:schemeClr val="tx1"/>
              </a:solidFill>
            </a:endParaRPr>
          </a:p>
          <a:p>
            <a:pPr lvl="1" eaLnBrk="1" hangingPunct="1"/>
            <a:r>
              <a:rPr lang="en-CA" sz="2100" dirty="0" smtClean="0">
                <a:solidFill>
                  <a:schemeClr val="tx1"/>
                </a:solidFill>
              </a:rPr>
              <a:t>Produces an integer value in the range from 0 to </a:t>
            </a:r>
            <a:r>
              <a:rPr lang="en-CA" sz="2100" b="1" dirty="0" smtClean="0">
                <a:solidFill>
                  <a:schemeClr val="tx1"/>
                </a:solidFill>
              </a:rPr>
              <a:t>RAND_MAX </a:t>
            </a:r>
            <a:r>
              <a:rPr lang="en-CA" sz="2100" dirty="0" smtClean="0">
                <a:solidFill>
                  <a:schemeClr val="tx1"/>
                </a:solidFill>
              </a:rPr>
              <a:t>(defined within </a:t>
            </a:r>
            <a:r>
              <a:rPr lang="en-CA" sz="2100" dirty="0" err="1" smtClean="0">
                <a:solidFill>
                  <a:schemeClr val="tx1"/>
                </a:solidFill>
              </a:rPr>
              <a:t>stdlib.h</a:t>
            </a:r>
            <a:r>
              <a:rPr lang="en-CA" sz="2100" dirty="0" smtClean="0">
                <a:solidFill>
                  <a:schemeClr val="tx1"/>
                </a:solidFill>
              </a:rPr>
              <a:t>)</a:t>
            </a:r>
          </a:p>
          <a:p>
            <a:pPr lvl="1" eaLnBrk="1" hangingPunct="1"/>
            <a:endParaRPr lang="en-CA" sz="2100" dirty="0" smtClean="0">
              <a:solidFill>
                <a:schemeClr val="tx1"/>
              </a:solidFill>
            </a:endParaRPr>
          </a:p>
          <a:p>
            <a:pPr lvl="1" eaLnBrk="1" hangingPunct="1"/>
            <a:r>
              <a:rPr lang="en-CA" sz="2100" dirty="0" smtClean="0">
                <a:solidFill>
                  <a:schemeClr val="tx1"/>
                </a:solidFill>
              </a:rPr>
              <a:t>Each time rand() is called (used) it outputs a </a:t>
            </a:r>
            <a:r>
              <a:rPr lang="en-CA" sz="2100" u="sng" dirty="0" smtClean="0">
                <a:solidFill>
                  <a:schemeClr val="tx1"/>
                </a:solidFill>
              </a:rPr>
              <a:t>different </a:t>
            </a:r>
            <a:r>
              <a:rPr lang="en-CA" sz="2100" dirty="0" smtClean="0">
                <a:solidFill>
                  <a:schemeClr val="tx1"/>
                </a:solidFill>
              </a:rPr>
              <a:t>value</a:t>
            </a:r>
          </a:p>
          <a:p>
            <a:pPr lvl="2" eaLnBrk="1" hangingPunct="1"/>
            <a:r>
              <a:rPr lang="en-CA" sz="1800" dirty="0" smtClean="0"/>
              <a:t>But, it must be noted that the values repeat themselves if rand() is called a large number of times</a:t>
            </a:r>
            <a:endParaRPr lang="en-CA" sz="1800" dirty="0" smtClean="0">
              <a:solidFill>
                <a:schemeClr val="tx1"/>
              </a:solidFill>
            </a:endParaRPr>
          </a:p>
          <a:p>
            <a:pPr lvl="1" eaLnBrk="1" hangingPunct="1"/>
            <a:endParaRPr lang="en-CA" sz="2100" dirty="0" smtClean="0">
              <a:solidFill>
                <a:schemeClr val="tx1"/>
              </a:solidFill>
            </a:endParaRPr>
          </a:p>
          <a:p>
            <a:pPr lvl="1" eaLnBrk="1" hangingPunct="1"/>
            <a:r>
              <a:rPr lang="en-CA" sz="2100" dirty="0" smtClean="0">
                <a:solidFill>
                  <a:schemeClr val="tx1"/>
                </a:solidFill>
              </a:rPr>
              <a:t>Values generated are </a:t>
            </a:r>
            <a:r>
              <a:rPr lang="en-CA" sz="2100" u="sng" dirty="0" smtClean="0">
                <a:solidFill>
                  <a:schemeClr val="tx1"/>
                </a:solidFill>
              </a:rPr>
              <a:t>evenly distributed </a:t>
            </a:r>
            <a:r>
              <a:rPr lang="en-CA" sz="2100" dirty="0" smtClean="0">
                <a:solidFill>
                  <a:schemeClr val="tx1"/>
                </a:solidFill>
              </a:rPr>
              <a:t>within the range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 calcmode="lin" valueType="num">
                                      <p:cBhvr additive="base">
                                        <p:cTn id="12"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 calcmode="lin" valueType="num">
                                      <p:cBhvr additive="base">
                                        <p:cTn id="18"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 calcmode="lin" valueType="num">
                                      <p:cBhvr additive="base">
                                        <p:cTn id="24"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7651">
                                            <p:txEl>
                                              <p:pRg st="7" end="7"/>
                                            </p:txEl>
                                          </p:spTgt>
                                        </p:tgtEl>
                                        <p:attrNameLst>
                                          <p:attrName>style.visibility</p:attrName>
                                        </p:attrNameLst>
                                      </p:cBhvr>
                                      <p:to>
                                        <p:strVal val="visible"/>
                                      </p:to>
                                    </p:set>
                                    <p:anim calcmode="lin" valueType="num">
                                      <p:cBhvr additive="base">
                                        <p:cTn id="30"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7651">
                                            <p:txEl>
                                              <p:pRg st="8" end="8"/>
                                            </p:txEl>
                                          </p:spTgt>
                                        </p:tgtEl>
                                        <p:attrNameLst>
                                          <p:attrName>style.visibility</p:attrName>
                                        </p:attrNameLst>
                                      </p:cBhvr>
                                      <p:to>
                                        <p:strVal val="visible"/>
                                      </p:to>
                                    </p:set>
                                    <p:anim calcmode="lin" valueType="num">
                                      <p:cBhvr additive="base">
                                        <p:cTn id="36"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7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7651">
                                            <p:txEl>
                                              <p:pRg st="10" end="10"/>
                                            </p:txEl>
                                          </p:spTgt>
                                        </p:tgtEl>
                                        <p:attrNameLst>
                                          <p:attrName>style.visibility</p:attrName>
                                        </p:attrNameLst>
                                      </p:cBhvr>
                                      <p:to>
                                        <p:strVal val="visible"/>
                                      </p:to>
                                    </p:set>
                                    <p:anim calcmode="lin" valueType="num">
                                      <p:cBhvr additive="base">
                                        <p:cTn id="42"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smtClean="0"/>
              <a:t>Pre-defined pseudo-random functions</a:t>
            </a:r>
          </a:p>
          <a:p>
            <a:pPr lvl="1" eaLnBrk="1" hangingPunct="1"/>
            <a:endParaRPr lang="en-CA" sz="2100" smtClean="0">
              <a:solidFill>
                <a:schemeClr val="tx1"/>
              </a:solidFill>
            </a:endParaRPr>
          </a:p>
          <a:p>
            <a:pPr eaLnBrk="1" hangingPunct="1"/>
            <a:r>
              <a:rPr lang="en-CA" sz="2400" smtClean="0"/>
              <a:t> rand</a:t>
            </a:r>
          </a:p>
          <a:p>
            <a:pPr lvl="1" eaLnBrk="1" hangingPunct="1"/>
            <a:r>
              <a:rPr lang="en-CA" sz="2100" smtClean="0">
                <a:solidFill>
                  <a:schemeClr val="tx1"/>
                </a:solidFill>
              </a:rPr>
              <a:t>   int  N ;    ....     N = rand ( ) ;</a:t>
            </a:r>
          </a:p>
          <a:p>
            <a:pPr lvl="1" eaLnBrk="1" hangingPunct="1"/>
            <a:endParaRPr lang="en-CA" sz="2100" smtClean="0">
              <a:solidFill>
                <a:schemeClr val="tx1"/>
              </a:solidFill>
            </a:endParaRPr>
          </a:p>
          <a:p>
            <a:pPr lvl="1" eaLnBrk="1" hangingPunct="1"/>
            <a:r>
              <a:rPr lang="en-CA" sz="2100" smtClean="0">
                <a:solidFill>
                  <a:schemeClr val="tx1"/>
                </a:solidFill>
              </a:rPr>
              <a:t>This can be adapted to produce values within a range [0..L) by </a:t>
            </a:r>
            <a:r>
              <a:rPr lang="en-CA" sz="2100" b="1" i="1" smtClean="0">
                <a:solidFill>
                  <a:srgbClr val="000099"/>
                </a:solidFill>
              </a:rPr>
              <a:t>scaling</a:t>
            </a:r>
            <a:r>
              <a:rPr lang="en-CA" sz="2100" b="1" smtClean="0">
                <a:solidFill>
                  <a:srgbClr val="000099"/>
                </a:solidFill>
              </a:rPr>
              <a:t> </a:t>
            </a:r>
            <a:r>
              <a:rPr lang="en-CA" sz="2100" smtClean="0">
                <a:solidFill>
                  <a:schemeClr val="tx1"/>
                </a:solidFill>
              </a:rPr>
              <a:t>with L using the modulus</a:t>
            </a:r>
          </a:p>
          <a:p>
            <a:pPr lvl="1" eaLnBrk="1" hangingPunct="1"/>
            <a:endParaRPr lang="en-CA" sz="2100" b="1" smtClean="0">
              <a:solidFill>
                <a:schemeClr val="tx1"/>
              </a:solidFill>
            </a:endParaRPr>
          </a:p>
          <a:p>
            <a:pPr lvl="2" eaLnBrk="1" hangingPunct="1"/>
            <a:r>
              <a:rPr lang="en-CA" b="1" smtClean="0"/>
              <a:t>         N = rand() % L ;</a:t>
            </a:r>
          </a:p>
          <a:p>
            <a:pPr lvl="2" eaLnBrk="1" hangingPunct="1"/>
            <a:endParaRPr lang="en-CA" smtClean="0"/>
          </a:p>
          <a:p>
            <a:pPr lvl="1" eaLnBrk="1" hangingPunct="1"/>
            <a:r>
              <a:rPr lang="en-CA" sz="2100" smtClean="0">
                <a:solidFill>
                  <a:schemeClr val="tx1"/>
                </a:solidFill>
              </a:rPr>
              <a:t>Unfortunately, rand() </a:t>
            </a:r>
            <a:r>
              <a:rPr lang="en-CA" sz="2100" u="sng" smtClean="0">
                <a:solidFill>
                  <a:schemeClr val="tx1"/>
                </a:solidFill>
              </a:rPr>
              <a:t>always</a:t>
            </a:r>
            <a:r>
              <a:rPr lang="en-CA" sz="2100" smtClean="0">
                <a:solidFill>
                  <a:schemeClr val="tx1"/>
                </a:solidFill>
              </a:rPr>
              <a:t> produces the same sequence of values, starting at the same value.  Eventually the sequence repeats itself.</a:t>
            </a:r>
            <a:endParaRPr lang="en-CA" sz="240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 calcmode="lin" valueType="num">
                                      <p:cBhvr additive="base">
                                        <p:cTn id="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anim calcmode="lin" valueType="num">
                                      <p:cBhvr additive="base">
                                        <p:cTn id="13"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9" end="9"/>
                                            </p:txEl>
                                          </p:spTgt>
                                        </p:tgtEl>
                                        <p:attrNameLst>
                                          <p:attrName>style.visibility</p:attrName>
                                        </p:attrNameLst>
                                      </p:cBhvr>
                                      <p:to>
                                        <p:strVal val="visible"/>
                                      </p:to>
                                    </p:set>
                                    <p:anim calcmode="lin" valueType="num">
                                      <p:cBhvr additive="base">
                                        <p:cTn id="19"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smtClean="0"/>
              <a:t>Example:  Rolling the dice – is it a gamble?</a:t>
            </a:r>
          </a:p>
          <a:p>
            <a:pPr lvl="1" eaLnBrk="1" hangingPunct="1"/>
            <a:endParaRPr lang="en-CA" sz="2100" smtClean="0">
              <a:solidFill>
                <a:schemeClr val="tx1"/>
              </a:solidFill>
            </a:endParaRPr>
          </a:p>
          <a:p>
            <a:pPr eaLnBrk="1" hangingPunct="1"/>
            <a:r>
              <a:rPr lang="en-CA" sz="2400" b="1" u="sng" smtClean="0"/>
              <a:t>Example Code</a:t>
            </a:r>
            <a:r>
              <a:rPr lang="en-CA" sz="2400" b="1" smtClean="0"/>
              <a:t>:</a:t>
            </a:r>
          </a:p>
          <a:p>
            <a:pPr lvl="1" eaLnBrk="1" hangingPunct="1"/>
            <a:r>
              <a:rPr lang="en-CA" sz="2100" b="1" smtClean="0">
                <a:solidFill>
                  <a:schemeClr val="tx1"/>
                </a:solidFill>
              </a:rPr>
              <a:t>   int  playgame, T1, T2 ; </a:t>
            </a:r>
          </a:p>
          <a:p>
            <a:pPr lvl="1" eaLnBrk="1" hangingPunct="1"/>
            <a:r>
              <a:rPr lang="en-CA" sz="2100" b="1" smtClean="0">
                <a:solidFill>
                  <a:srgbClr val="002060"/>
                </a:solidFill>
              </a:rPr>
              <a:t>   do {</a:t>
            </a:r>
          </a:p>
          <a:p>
            <a:pPr lvl="1" eaLnBrk="1" hangingPunct="1"/>
            <a:r>
              <a:rPr lang="en-CA" sz="2100" b="1" smtClean="0">
                <a:solidFill>
                  <a:srgbClr val="002060"/>
                </a:solidFill>
              </a:rPr>
              <a:t>        printf ( “Quit (0) or Roll again (1) &gt; “ ) ;</a:t>
            </a:r>
            <a:br>
              <a:rPr lang="en-CA" sz="2100" b="1" smtClean="0">
                <a:solidFill>
                  <a:srgbClr val="002060"/>
                </a:solidFill>
              </a:rPr>
            </a:br>
            <a:r>
              <a:rPr lang="en-CA" sz="2100" b="1" smtClean="0">
                <a:solidFill>
                  <a:srgbClr val="002060"/>
                </a:solidFill>
              </a:rPr>
              <a:t>        scanf ( “%d”,  &amp;playgame ) ;</a:t>
            </a:r>
          </a:p>
          <a:p>
            <a:pPr lvl="1" eaLnBrk="1" hangingPunct="1"/>
            <a:r>
              <a:rPr lang="en-CA" sz="2100" b="1" smtClean="0">
                <a:solidFill>
                  <a:srgbClr val="800000"/>
                </a:solidFill>
              </a:rPr>
              <a:t>        if ( playgame ) {</a:t>
            </a:r>
          </a:p>
          <a:p>
            <a:pPr lvl="1" eaLnBrk="1" hangingPunct="1"/>
            <a:r>
              <a:rPr lang="en-CA" sz="2100" b="1" smtClean="0">
                <a:solidFill>
                  <a:srgbClr val="FF0000"/>
                </a:solidFill>
              </a:rPr>
              <a:t>            T1 = rand() % 6 + 1 ;</a:t>
            </a:r>
            <a:br>
              <a:rPr lang="en-CA" sz="2100" b="1" smtClean="0">
                <a:solidFill>
                  <a:srgbClr val="FF0000"/>
                </a:solidFill>
              </a:rPr>
            </a:br>
            <a:r>
              <a:rPr lang="en-CA" sz="2100" b="1" smtClean="0">
                <a:solidFill>
                  <a:srgbClr val="FF0000"/>
                </a:solidFill>
              </a:rPr>
              <a:t>            T2 = rand() % 6 + 1 ;</a:t>
            </a:r>
          </a:p>
          <a:p>
            <a:pPr lvl="1" eaLnBrk="1" hangingPunct="1"/>
            <a:r>
              <a:rPr lang="en-CA" sz="2100" b="1" smtClean="0">
                <a:solidFill>
                  <a:srgbClr val="660033"/>
                </a:solidFill>
              </a:rPr>
              <a:t>            printf ( “You threw a %d and a %d\n”, T1, T2 );</a:t>
            </a:r>
          </a:p>
          <a:p>
            <a:pPr lvl="1" eaLnBrk="1" hangingPunct="1"/>
            <a:r>
              <a:rPr lang="en-CA" sz="2100" b="1" smtClean="0">
                <a:solidFill>
                  <a:srgbClr val="800000"/>
                </a:solidFill>
              </a:rPr>
              <a:t>        }</a:t>
            </a:r>
          </a:p>
          <a:p>
            <a:pPr lvl="1" eaLnBrk="1" hangingPunct="1"/>
            <a:r>
              <a:rPr lang="en-CA" sz="2100" b="1" smtClean="0">
                <a:solidFill>
                  <a:srgbClr val="002060"/>
                </a:solidFill>
              </a:rPr>
              <a:t>   } while ( playgame ) ; </a:t>
            </a:r>
          </a:p>
        </p:txBody>
      </p:sp>
      <p:pic>
        <p:nvPicPr>
          <p:cNvPr id="45060" name="Picture 3"/>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7000875" y="1071563"/>
            <a:ext cx="1809750" cy="1657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10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dissolve">
                                      <p:cBhvr>
                                        <p:cTn id="12" dur="500"/>
                                        <p:tgtEl>
                                          <p:spTgt spid="27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 calcmode="lin" valueType="num">
                                      <p:cBhvr additive="base">
                                        <p:cTn id="1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 calcmode="lin" valueType="num">
                                      <p:cBhvr additive="base">
                                        <p:cTn id="2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anim calcmode="lin" valueType="num">
                                      <p:cBhvr additive="base">
                                        <p:cTn id="2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10" end="10"/>
                                            </p:txEl>
                                          </p:spTgt>
                                        </p:tgtEl>
                                        <p:attrNameLst>
                                          <p:attrName>style.visibility</p:attrName>
                                        </p:attrNameLst>
                                      </p:cBhvr>
                                      <p:to>
                                        <p:strVal val="visible"/>
                                      </p:to>
                                    </p:set>
                                    <p:anim calcmode="lin" valueType="num">
                                      <p:cBhvr additive="base">
                                        <p:cTn id="31"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7651">
                                            <p:txEl>
                                              <p:pRg st="9" end="9"/>
                                            </p:txEl>
                                          </p:spTgt>
                                        </p:tgtEl>
                                        <p:attrNameLst>
                                          <p:attrName>style.visibility</p:attrName>
                                        </p:attrNameLst>
                                      </p:cBhvr>
                                      <p:to>
                                        <p:strVal val="visible"/>
                                      </p:to>
                                    </p:set>
                                    <p:anim calcmode="lin" valueType="num">
                                      <p:cBhvr additive="base">
                                        <p:cTn id="41" dur="500" fill="hold"/>
                                        <p:tgtEl>
                                          <p:spTgt spid="27651">
                                            <p:txEl>
                                              <p:pRg st="9" end="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6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27651">
                                            <p:txEl>
                                              <p:pRg st="7" end="7"/>
                                            </p:txEl>
                                          </p:spTgt>
                                        </p:tgtEl>
                                        <p:attrNameLst>
                                          <p:attrName>style.visibility</p:attrName>
                                        </p:attrNameLst>
                                      </p:cBhvr>
                                      <p:to>
                                        <p:strVal val="visible"/>
                                      </p:to>
                                    </p:set>
                                    <p:anim calcmode="lin" valueType="num">
                                      <p:cBhvr additive="base">
                                        <p:cTn id="47" dur="500" fill="hold"/>
                                        <p:tgtEl>
                                          <p:spTgt spid="27651">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76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7651">
                                            <p:txEl>
                                              <p:pRg st="8" end="8"/>
                                            </p:txEl>
                                          </p:spTgt>
                                        </p:tgtEl>
                                        <p:attrNameLst>
                                          <p:attrName>style.visibility</p:attrName>
                                        </p:attrNameLst>
                                      </p:cBhvr>
                                      <p:to>
                                        <p:strVal val="visible"/>
                                      </p:to>
                                    </p:set>
                                    <p:animEffect transition="in" filter="dissolve">
                                      <p:cBhvr>
                                        <p:cTn id="53" dur="20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CA" b="1" smtClean="0">
                <a:solidFill>
                  <a:srgbClr val="002060"/>
                </a:solidFill>
              </a:rPr>
              <a:t>Standard Utilities Library &lt;stdlib.h&gt;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smtClean="0"/>
              <a:t>We can partially overcome the limitations of rand() by </a:t>
            </a:r>
            <a:r>
              <a:rPr lang="en-CA" sz="2400" b="1" i="1" u="sng" smtClean="0"/>
              <a:t>seeding</a:t>
            </a:r>
            <a:r>
              <a:rPr lang="en-CA" sz="2400" smtClean="0"/>
              <a:t> the pseudo-random number generator algorithm used in C.  </a:t>
            </a:r>
            <a:endParaRPr lang="en-CA" smtClean="0"/>
          </a:p>
          <a:p>
            <a:pPr lvl="2" eaLnBrk="1" hangingPunct="1"/>
            <a:endParaRPr lang="en-CA" smtClean="0"/>
          </a:p>
          <a:p>
            <a:pPr eaLnBrk="1" hangingPunct="1"/>
            <a:r>
              <a:rPr lang="en-CA" sz="2400" b="1" smtClean="0"/>
              <a:t> srand    </a:t>
            </a:r>
          </a:p>
          <a:p>
            <a:pPr lvl="1" eaLnBrk="1" hangingPunct="1"/>
            <a:r>
              <a:rPr lang="en-CA" sz="2100" smtClean="0">
                <a:solidFill>
                  <a:schemeClr val="tx1"/>
                </a:solidFill>
              </a:rPr>
              <a:t>   unsigned int Seed ;     ....  scanf ( “%d”, &amp;Seed ) ;</a:t>
            </a:r>
            <a:br>
              <a:rPr lang="en-CA" sz="2100" smtClean="0">
                <a:solidFill>
                  <a:schemeClr val="tx1"/>
                </a:solidFill>
              </a:rPr>
            </a:br>
            <a:r>
              <a:rPr lang="en-CA" sz="2100" smtClean="0">
                <a:solidFill>
                  <a:schemeClr val="tx1"/>
                </a:solidFill>
              </a:rPr>
              <a:t/>
            </a:r>
            <a:br>
              <a:rPr lang="en-CA" sz="2100" smtClean="0">
                <a:solidFill>
                  <a:schemeClr val="tx1"/>
                </a:solidFill>
              </a:rPr>
            </a:br>
            <a:r>
              <a:rPr lang="en-CA" sz="2400" b="1" smtClean="0">
                <a:solidFill>
                  <a:srgbClr val="003300"/>
                </a:solidFill>
              </a:rPr>
              <a:t>        srand ( Seed ) ;</a:t>
            </a:r>
          </a:p>
          <a:p>
            <a:pPr lvl="1" eaLnBrk="1" hangingPunct="1"/>
            <a:endParaRPr lang="en-CA" sz="2100" smtClean="0"/>
          </a:p>
          <a:p>
            <a:pPr eaLnBrk="1" hangingPunct="1"/>
            <a:r>
              <a:rPr lang="en-CA" sz="2400" smtClean="0"/>
              <a:t>If a value of Seed is supplied (say, by inputting it) and it is chosen “randomly”, then the pseudo-random sequence generated thereafter by rand() </a:t>
            </a:r>
            <a:r>
              <a:rPr lang="en-CA" sz="2400" u="sng" smtClean="0"/>
              <a:t>begins at a different point</a:t>
            </a:r>
          </a:p>
          <a:p>
            <a:pPr lvl="1" eaLnBrk="1" hangingPunct="1"/>
            <a:r>
              <a:rPr lang="en-CA" sz="2100" smtClean="0">
                <a:solidFill>
                  <a:schemeClr val="tx1"/>
                </a:solidFill>
              </a:rPr>
              <a:t>But the sequence is still not random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 calcmode="lin" valueType="num">
                                      <p:cBhvr additive="base">
                                        <p:cTn id="1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anim calcmode="lin" valueType="num">
                                      <p:cBhvr additive="base">
                                        <p:cTn id="23"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anim calcmode="lin" valueType="num">
                                      <p:cBhvr additive="base">
                                        <p:cTn id="2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b="1" smtClean="0">
                <a:solidFill>
                  <a:srgbClr val="002060"/>
                </a:solidFill>
              </a:rPr>
              <a:t>The function concept</a:t>
            </a:r>
          </a:p>
        </p:txBody>
      </p:sp>
      <p:sp>
        <p:nvSpPr>
          <p:cNvPr id="10243" name="Content Placeholder 2"/>
          <p:cNvSpPr>
            <a:spLocks noGrp="1"/>
          </p:cNvSpPr>
          <p:nvPr>
            <p:ph sz="quarter" idx="1"/>
          </p:nvPr>
        </p:nvSpPr>
        <p:spPr>
          <a:xfrm>
            <a:off x="457200" y="1219200"/>
            <a:ext cx="8229600" cy="4937125"/>
          </a:xfrm>
        </p:spPr>
        <p:txBody>
          <a:bodyPr/>
          <a:lstStyle/>
          <a:p>
            <a:pPr eaLnBrk="1" hangingPunct="1"/>
            <a:r>
              <a:rPr lang="en-CA" sz="2400" smtClean="0"/>
              <a:t>The word </a:t>
            </a:r>
            <a:r>
              <a:rPr lang="en-CA" sz="2400" b="1" i="1" smtClean="0">
                <a:solidFill>
                  <a:srgbClr val="002060"/>
                </a:solidFill>
              </a:rPr>
              <a:t>function</a:t>
            </a:r>
            <a:r>
              <a:rPr lang="en-CA" sz="2400" smtClean="0"/>
              <a:t> has different grammatical usages, all of which convey the notion of action, or performing something useful</a:t>
            </a:r>
          </a:p>
          <a:p>
            <a:pPr eaLnBrk="1" hangingPunct="1"/>
            <a:r>
              <a:rPr lang="en-CA" sz="2400" smtClean="0"/>
              <a:t>The word is embedded in common (natural) language</a:t>
            </a:r>
          </a:p>
          <a:p>
            <a:pPr lvl="1" eaLnBrk="1" hangingPunct="1"/>
            <a:endParaRPr lang="en-CA" sz="2100" smtClean="0"/>
          </a:p>
          <a:p>
            <a:pPr lvl="1" eaLnBrk="1" hangingPunct="1"/>
            <a:r>
              <a:rPr lang="en-CA" sz="2100" smtClean="0">
                <a:solidFill>
                  <a:schemeClr val="tx1"/>
                </a:solidFill>
              </a:rPr>
              <a:t>The mosquito has a </a:t>
            </a:r>
            <a:r>
              <a:rPr lang="en-CA" sz="2100" smtClean="0">
                <a:solidFill>
                  <a:srgbClr val="002060"/>
                </a:solidFill>
              </a:rPr>
              <a:t>function</a:t>
            </a:r>
            <a:r>
              <a:rPr lang="en-CA" sz="2100" smtClean="0">
                <a:solidFill>
                  <a:schemeClr val="tx1"/>
                </a:solidFill>
              </a:rPr>
              <a:t> in the ecosystem.</a:t>
            </a:r>
          </a:p>
          <a:p>
            <a:pPr lvl="1" eaLnBrk="1" hangingPunct="1"/>
            <a:endParaRPr lang="en-CA" sz="2100" smtClean="0">
              <a:solidFill>
                <a:schemeClr val="tx1"/>
              </a:solidFill>
            </a:endParaRPr>
          </a:p>
          <a:p>
            <a:pPr lvl="1" eaLnBrk="1" hangingPunct="1"/>
            <a:r>
              <a:rPr lang="en-CA" sz="2100" smtClean="0">
                <a:solidFill>
                  <a:schemeClr val="tx1"/>
                </a:solidFill>
              </a:rPr>
              <a:t>This car is </a:t>
            </a:r>
            <a:r>
              <a:rPr lang="en-CA" sz="2100" smtClean="0">
                <a:solidFill>
                  <a:srgbClr val="002060"/>
                </a:solidFill>
              </a:rPr>
              <a:t>function</a:t>
            </a:r>
            <a:r>
              <a:rPr lang="en-CA" sz="2100" smtClean="0">
                <a:solidFill>
                  <a:schemeClr val="tx1"/>
                </a:solidFill>
              </a:rPr>
              <a:t>ing well.</a:t>
            </a:r>
          </a:p>
          <a:p>
            <a:pPr lvl="1" eaLnBrk="1" hangingPunct="1"/>
            <a:endParaRPr lang="en-CA" sz="2100" smtClean="0">
              <a:solidFill>
                <a:schemeClr val="tx1"/>
              </a:solidFill>
            </a:endParaRPr>
          </a:p>
          <a:p>
            <a:pPr lvl="1" eaLnBrk="1" hangingPunct="1"/>
            <a:r>
              <a:rPr lang="en-CA" sz="2100" smtClean="0">
                <a:solidFill>
                  <a:schemeClr val="tx1"/>
                </a:solidFill>
              </a:rPr>
              <a:t>The square root </a:t>
            </a:r>
            <a:r>
              <a:rPr lang="en-CA" sz="2100" smtClean="0">
                <a:solidFill>
                  <a:srgbClr val="002060"/>
                </a:solidFill>
              </a:rPr>
              <a:t>function</a:t>
            </a:r>
            <a:r>
              <a:rPr lang="en-CA" sz="2100" smtClean="0">
                <a:solidFill>
                  <a:schemeClr val="tx1"/>
                </a:solidFill>
              </a:rPr>
              <a:t> applied to a number X obtains a number Y which, when multiplied by itself, reobtains X.</a:t>
            </a:r>
          </a:p>
          <a:p>
            <a:pPr lvl="1" eaLnBrk="1" hangingPunct="1"/>
            <a:endParaRPr lang="en-CA" sz="2100" smtClean="0">
              <a:solidFill>
                <a:schemeClr val="tx1"/>
              </a:solidFill>
            </a:endParaRPr>
          </a:p>
          <a:p>
            <a:pPr lvl="1" eaLnBrk="1" hangingPunct="1"/>
            <a:r>
              <a:rPr lang="en-CA" sz="2100" smtClean="0">
                <a:solidFill>
                  <a:schemeClr val="tx1"/>
                </a:solidFill>
              </a:rPr>
              <a:t>What are the </a:t>
            </a:r>
            <a:r>
              <a:rPr lang="en-CA" sz="2100" smtClean="0">
                <a:solidFill>
                  <a:srgbClr val="002060"/>
                </a:solidFill>
              </a:rPr>
              <a:t>function</a:t>
            </a:r>
            <a:r>
              <a:rPr lang="en-CA" sz="2100" smtClean="0">
                <a:solidFill>
                  <a:schemeClr val="tx1"/>
                </a:solidFill>
              </a:rPr>
              <a:t>s of an operating system?</a:t>
            </a:r>
          </a:p>
        </p:txBody>
      </p:sp>
      <p:sp>
        <p:nvSpPr>
          <p:cNvPr id="5" name="Flowchart: Predefined Process 4"/>
          <p:cNvSpPr/>
          <p:nvPr/>
        </p:nvSpPr>
        <p:spPr>
          <a:xfrm>
            <a:off x="7000875" y="357188"/>
            <a:ext cx="1714500" cy="642937"/>
          </a:xfrm>
          <a:prstGeom prst="flowChartPredefinedProcess">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rgbClr val="002060"/>
                </a:solidFill>
              </a:rPr>
              <a:t>Process</a:t>
            </a:r>
          </a:p>
        </p:txBody>
      </p:sp>
      <p:sp>
        <p:nvSpPr>
          <p:cNvPr id="12293" name="TextBox 5"/>
          <p:cNvSpPr txBox="1">
            <a:spLocks noChangeArrowheads="1"/>
          </p:cNvSpPr>
          <p:nvPr/>
        </p:nvSpPr>
        <p:spPr bwMode="auto">
          <a:xfrm>
            <a:off x="5857875" y="428625"/>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F(x,y)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 calcmode="lin" valueType="num">
                                      <p:cBhvr additive="base">
                                        <p:cTn id="17"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 calcmode="lin" valueType="num">
                                      <p:cBhvr additive="base">
                                        <p:cTn id="22" dur="2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500"/>
                            </p:stCondLst>
                            <p:childTnLst>
                              <p:par>
                                <p:cTn id="25" presetID="2" presetClass="entr" presetSubtype="4" fill="hold" nodeType="after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anim calcmode="lin" valueType="num">
                                      <p:cBhvr additive="base">
                                        <p:cTn id="27" dur="2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4500"/>
                            </p:stCondLst>
                            <p:childTnLst>
                              <p:par>
                                <p:cTn id="30" presetID="2" presetClass="entr" presetSubtype="4" fill="hold" nodeType="afterEffect">
                                  <p:stCondLst>
                                    <p:cond delay="0"/>
                                  </p:stCondLst>
                                  <p:childTnLst>
                                    <p:set>
                                      <p:cBhvr>
                                        <p:cTn id="31" dur="1" fill="hold">
                                          <p:stCondLst>
                                            <p:cond delay="0"/>
                                          </p:stCondLst>
                                        </p:cTn>
                                        <p:tgtEl>
                                          <p:spTgt spid="10243">
                                            <p:txEl>
                                              <p:pRg st="9" end="9"/>
                                            </p:txEl>
                                          </p:spTgt>
                                        </p:tgtEl>
                                        <p:attrNameLst>
                                          <p:attrName>style.visibility</p:attrName>
                                        </p:attrNameLst>
                                      </p:cBhvr>
                                      <p:to>
                                        <p:strVal val="visible"/>
                                      </p:to>
                                    </p:set>
                                    <p:anim calcmode="lin" valueType="num">
                                      <p:cBhvr additive="base">
                                        <p:cTn id="32" dur="2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CA" b="1" dirty="0" smtClean="0">
                <a:solidFill>
                  <a:srgbClr val="002060"/>
                </a:solidFill>
              </a:rPr>
              <a:t>Standard Utilities Library &lt;</a:t>
            </a:r>
            <a:r>
              <a:rPr lang="en-CA" b="1" dirty="0" err="1" smtClean="0">
                <a:solidFill>
                  <a:srgbClr val="002060"/>
                </a:solidFill>
              </a:rPr>
              <a:t>stdlib.h</a:t>
            </a:r>
            <a:r>
              <a:rPr lang="en-CA" b="1" dirty="0" smtClean="0">
                <a:solidFill>
                  <a:srgbClr val="002060"/>
                </a:solidFill>
              </a:rPr>
              <a:t>&gt;</a:t>
            </a:r>
          </a:p>
        </p:txBody>
      </p:sp>
      <p:sp>
        <p:nvSpPr>
          <p:cNvPr id="27651" name="Content Placeholder 2"/>
          <p:cNvSpPr>
            <a:spLocks noGrp="1"/>
          </p:cNvSpPr>
          <p:nvPr>
            <p:ph sz="quarter" idx="1"/>
          </p:nvPr>
        </p:nvSpPr>
        <p:spPr>
          <a:xfrm>
            <a:off x="457200" y="1219200"/>
            <a:ext cx="8229600" cy="4937125"/>
          </a:xfrm>
        </p:spPr>
        <p:txBody>
          <a:bodyPr/>
          <a:lstStyle/>
          <a:p>
            <a:pPr eaLnBrk="1" hangingPunct="1"/>
            <a:r>
              <a:rPr lang="en-CA" sz="2400" smtClean="0"/>
              <a:t>There is another library, &lt;time.h&gt;, which is useful for seeding the pseudo-random sequence using the current time (supplied by the system)</a:t>
            </a:r>
            <a:endParaRPr lang="en-CA" smtClean="0"/>
          </a:p>
          <a:p>
            <a:pPr lvl="2" eaLnBrk="1" hangingPunct="1"/>
            <a:endParaRPr lang="en-CA" smtClean="0"/>
          </a:p>
          <a:p>
            <a:pPr eaLnBrk="1" hangingPunct="1"/>
            <a:r>
              <a:rPr lang="en-CA" sz="2400" b="1" smtClean="0"/>
              <a:t> #include &lt;time.h&gt;</a:t>
            </a:r>
            <a:br>
              <a:rPr lang="en-CA" sz="2400" b="1" smtClean="0"/>
            </a:br>
            <a:r>
              <a:rPr lang="en-CA" sz="2400" b="1" smtClean="0"/>
              <a:t> #include &lt;stdlib.h&gt;</a:t>
            </a:r>
            <a:br>
              <a:rPr lang="en-CA" sz="2400" b="1" smtClean="0"/>
            </a:br>
            <a:endParaRPr lang="en-CA" sz="2400" b="1" smtClean="0"/>
          </a:p>
          <a:p>
            <a:pPr eaLnBrk="1" hangingPunct="1"/>
            <a:r>
              <a:rPr lang="en-CA" sz="2400" b="1" smtClean="0"/>
              <a:t>       srand ( </a:t>
            </a:r>
            <a:r>
              <a:rPr lang="en-CA" sz="2400" b="1" smtClean="0">
                <a:solidFill>
                  <a:srgbClr val="C00000"/>
                </a:solidFill>
              </a:rPr>
              <a:t>time( NULL) </a:t>
            </a:r>
            <a:r>
              <a:rPr lang="en-CA" sz="2400" b="1" smtClean="0"/>
              <a:t>) ;</a:t>
            </a:r>
            <a:endParaRPr lang="en-CA" sz="2400" smtClean="0"/>
          </a:p>
          <a:p>
            <a:pPr eaLnBrk="1" hangingPunct="1"/>
            <a:endParaRPr lang="en-CA" sz="2400" smtClean="0"/>
          </a:p>
          <a:p>
            <a:pPr eaLnBrk="1" hangingPunct="1"/>
            <a:r>
              <a:rPr lang="en-CA" sz="2400" smtClean="0"/>
              <a:t>When used in programming, this avoids the need to enter a seed value and the program uses a different time each time it is run.</a:t>
            </a:r>
          </a:p>
          <a:p>
            <a:pPr lvl="1" eaLnBrk="1" hangingPunct="1"/>
            <a:endParaRPr lang="en-CA" sz="21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anim calcmode="lin" valueType="num">
                                      <p:cBhvr additive="base">
                                        <p:cTn id="25"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0070C0"/>
                </a:solidFill>
              </a:rPr>
              <a:t>Linear Congruential Generator</a:t>
            </a:r>
            <a:endParaRPr lang="en-CA"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CA" dirty="0" smtClean="0"/>
                  <a:t>One simple way to generate a sequence of pseudo-random numbers uses an algorithm based on the recurrence relation</a:t>
                </a:r>
              </a:p>
              <a:p>
                <a:endParaRPr lang="en-CA" dirty="0"/>
              </a:p>
              <a:p>
                <a:r>
                  <a:rPr lang="en-CA" sz="2800" dirty="0" smtClean="0"/>
                  <a:t>             </a:t>
                </a:r>
                <a14:m>
                  <m:oMath xmlns:m="http://schemas.openxmlformats.org/officeDocument/2006/math">
                    <m:sSub>
                      <m:sSubPr>
                        <m:ctrlPr>
                          <a:rPr lang="en-CA" sz="2800" i="1">
                            <a:latin typeface="Cambria Math" panose="02040503050406030204" pitchFamily="18" charset="0"/>
                          </a:rPr>
                        </m:ctrlPr>
                      </m:sSubPr>
                      <m:e>
                        <m:r>
                          <a:rPr lang="en-CA" sz="2800" i="1">
                            <a:latin typeface="Cambria Math" panose="02040503050406030204" pitchFamily="18" charset="0"/>
                          </a:rPr>
                          <m:t>𝑋</m:t>
                        </m:r>
                      </m:e>
                      <m:sub>
                        <m:r>
                          <a:rPr lang="en-CA" sz="2800" i="1">
                            <a:latin typeface="Cambria Math" panose="02040503050406030204" pitchFamily="18" charset="0"/>
                          </a:rPr>
                          <m:t>𝑛</m:t>
                        </m:r>
                        <m:r>
                          <a:rPr lang="en-CA" sz="2800" i="1">
                            <a:latin typeface="Cambria Math" panose="02040503050406030204" pitchFamily="18" charset="0"/>
                          </a:rPr>
                          <m:t>+1</m:t>
                        </m:r>
                      </m:sub>
                    </m:sSub>
                    <m:r>
                      <a:rPr lang="en-CA" sz="2800" i="1">
                        <a:latin typeface="Cambria Math" panose="02040503050406030204" pitchFamily="18" charset="0"/>
                      </a:rPr>
                      <m:t>= </m:t>
                    </m:r>
                    <m:d>
                      <m:dPr>
                        <m:ctrlPr>
                          <a:rPr lang="en-CA" sz="2800" i="1">
                            <a:latin typeface="Cambria Math" panose="02040503050406030204" pitchFamily="18" charset="0"/>
                          </a:rPr>
                        </m:ctrlPr>
                      </m:dPr>
                      <m:e>
                        <m:r>
                          <a:rPr lang="en-CA" sz="2800" i="1">
                            <a:latin typeface="Cambria Math" panose="02040503050406030204" pitchFamily="18" charset="0"/>
                          </a:rPr>
                          <m:t>𝑎</m:t>
                        </m:r>
                        <m:r>
                          <a:rPr lang="en-CA" sz="2800" i="1">
                            <a:latin typeface="Cambria Math" panose="02040503050406030204" pitchFamily="18" charset="0"/>
                          </a:rPr>
                          <m:t> </m:t>
                        </m:r>
                        <m:sSub>
                          <m:sSubPr>
                            <m:ctrlPr>
                              <a:rPr lang="en-CA" sz="2800" i="1">
                                <a:latin typeface="Cambria Math" panose="02040503050406030204" pitchFamily="18" charset="0"/>
                              </a:rPr>
                            </m:ctrlPr>
                          </m:sSubPr>
                          <m:e>
                            <m:r>
                              <a:rPr lang="en-CA" sz="2800" i="1">
                                <a:latin typeface="Cambria Math" panose="02040503050406030204" pitchFamily="18" charset="0"/>
                              </a:rPr>
                              <m:t>𝑋</m:t>
                            </m:r>
                          </m:e>
                          <m:sub>
                            <m:r>
                              <a:rPr lang="en-CA" sz="2800" i="1">
                                <a:latin typeface="Cambria Math" panose="02040503050406030204" pitchFamily="18" charset="0"/>
                              </a:rPr>
                              <m:t>𝑛</m:t>
                            </m:r>
                          </m:sub>
                        </m:sSub>
                        <m:r>
                          <a:rPr lang="en-CA" sz="2800" i="1">
                            <a:latin typeface="Cambria Math" panose="02040503050406030204" pitchFamily="18" charset="0"/>
                          </a:rPr>
                          <m:t>+</m:t>
                        </m:r>
                        <m:r>
                          <a:rPr lang="en-CA" sz="2800" i="1">
                            <a:latin typeface="Cambria Math" panose="02040503050406030204" pitchFamily="18" charset="0"/>
                          </a:rPr>
                          <m:t>𝑐</m:t>
                        </m:r>
                      </m:e>
                    </m:d>
                    <m:r>
                      <a:rPr lang="en-CA" sz="2800" i="1">
                        <a:latin typeface="Cambria Math" panose="02040503050406030204" pitchFamily="18" charset="0"/>
                      </a:rPr>
                      <m:t> </m:t>
                    </m:r>
                    <m:r>
                      <a:rPr lang="en-CA" sz="2800" i="1">
                        <a:latin typeface="Cambria Math" panose="02040503050406030204" pitchFamily="18" charset="0"/>
                      </a:rPr>
                      <m:t>𝑚𝑜𝑑</m:t>
                    </m:r>
                    <m:r>
                      <a:rPr lang="en-CA" sz="2800" i="1">
                        <a:latin typeface="Cambria Math" panose="02040503050406030204" pitchFamily="18" charset="0"/>
                      </a:rPr>
                      <m:t> </m:t>
                    </m:r>
                    <m:r>
                      <a:rPr lang="en-CA" sz="2800" i="1">
                        <a:latin typeface="Cambria Math" panose="02040503050406030204" pitchFamily="18" charset="0"/>
                      </a:rPr>
                      <m:t>𝑚</m:t>
                    </m:r>
                  </m:oMath>
                </a14:m>
                <a:endParaRPr lang="en-CA" sz="2800" dirty="0"/>
              </a:p>
              <a:p>
                <a:endParaRPr lang="en-CA" dirty="0" smtClean="0"/>
              </a:p>
              <a:p>
                <a:r>
                  <a:rPr lang="en-CA" dirty="0"/>
                  <a:t>w</a:t>
                </a:r>
                <a:r>
                  <a:rPr lang="en-CA" dirty="0" smtClean="0"/>
                  <a:t>here </a:t>
                </a:r>
                <a14:m>
                  <m:oMath xmlns:m="http://schemas.openxmlformats.org/officeDocument/2006/math">
                    <m:r>
                      <a:rPr lang="en-CA" i="1">
                        <a:latin typeface="Cambria Math" panose="02040503050406030204" pitchFamily="18" charset="0"/>
                      </a:rPr>
                      <m:t>0 ≤ </m:t>
                    </m:r>
                    <m:r>
                      <a:rPr lang="en-CA" i="1">
                        <a:latin typeface="Cambria Math" panose="02040503050406030204" pitchFamily="18" charset="0"/>
                      </a:rPr>
                      <m:t>𝑎</m:t>
                    </m:r>
                    <m:r>
                      <a:rPr lang="en-CA" i="1">
                        <a:latin typeface="Cambria Math" panose="02040503050406030204" pitchFamily="18" charset="0"/>
                      </a:rPr>
                      <m:t>, </m:t>
                    </m:r>
                    <m:r>
                      <a:rPr lang="en-CA" i="1">
                        <a:latin typeface="Cambria Math" panose="02040503050406030204" pitchFamily="18" charset="0"/>
                      </a:rPr>
                      <m:t>𝑐</m:t>
                    </m:r>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0</m:t>
                        </m:r>
                      </m:sub>
                    </m:sSub>
                    <m:r>
                      <a:rPr lang="en-CA" i="1">
                        <a:latin typeface="Cambria Math" panose="02040503050406030204" pitchFamily="18" charset="0"/>
                      </a:rPr>
                      <m:t> &lt;</m:t>
                    </m:r>
                    <m:r>
                      <a:rPr lang="en-CA" i="1">
                        <a:latin typeface="Cambria Math" panose="02040503050406030204" pitchFamily="18" charset="0"/>
                      </a:rPr>
                      <m:t>𝑚</m:t>
                    </m:r>
                  </m:oMath>
                </a14:m>
                <a:endParaRPr lang="en-CA" dirty="0" smtClean="0"/>
              </a:p>
              <a:p>
                <a:pPr lvl="1"/>
                <a:r>
                  <a:rPr lang="en-CA" dirty="0" smtClean="0"/>
                  <a:t> a is the </a:t>
                </a:r>
                <a:r>
                  <a:rPr lang="en-CA" i="1" dirty="0" smtClean="0"/>
                  <a:t>multiplier</a:t>
                </a:r>
                <a:r>
                  <a:rPr lang="en-CA" dirty="0" smtClean="0"/>
                  <a:t>, c is the </a:t>
                </a:r>
                <a:r>
                  <a:rPr lang="en-CA" i="1" dirty="0" smtClean="0"/>
                  <a:t>increment</a:t>
                </a:r>
              </a:p>
              <a:p>
                <a:pPr lvl="1"/>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0</m:t>
                        </m:r>
                      </m:sub>
                    </m:sSub>
                  </m:oMath>
                </a14:m>
                <a:r>
                  <a:rPr lang="en-CA" dirty="0" smtClean="0"/>
                  <a:t> is the </a:t>
                </a:r>
                <a:r>
                  <a:rPr lang="en-CA" i="1" dirty="0" smtClean="0"/>
                  <a:t>seed</a:t>
                </a:r>
                <a:endParaRPr lang="en-CA" i="1" dirty="0"/>
              </a:p>
              <a:p>
                <a:endParaRPr lang="en-CA" dirty="0" smtClean="0"/>
              </a:p>
              <a:p>
                <a:pPr lvl="2"/>
                <a:r>
                  <a:rPr lang="en-CA" dirty="0">
                    <a:hlinkClick r:id="rId2"/>
                  </a:rPr>
                  <a:t>https://</a:t>
                </a:r>
                <a:r>
                  <a:rPr lang="en-CA" dirty="0" smtClean="0">
                    <a:hlinkClick r:id="rId2"/>
                  </a:rPr>
                  <a:t>en.wikipedia.org/wiki/Linear_congruential_generator</a:t>
                </a:r>
                <a:r>
                  <a:rPr lang="en-CA" dirty="0" smtClean="0"/>
                  <a:t>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41" t="-1111" b="-864"/>
                </a:stretch>
              </a:blipFill>
            </p:spPr>
            <p:txBody>
              <a:bodyPr/>
              <a:lstStyle/>
              <a:p>
                <a:r>
                  <a:rPr lang="en-CA">
                    <a:noFill/>
                  </a:rPr>
                  <a:t> </a:t>
                </a:r>
              </a:p>
            </p:txBody>
          </p:sp>
        </mc:Fallback>
      </mc:AlternateContent>
    </p:spTree>
    <p:extLst>
      <p:ext uri="{BB962C8B-B14F-4D97-AF65-F5344CB8AC3E}">
        <p14:creationId xmlns:p14="http://schemas.microsoft.com/office/powerpoint/2010/main" val="1274256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CA" b="1" smtClean="0">
                <a:solidFill>
                  <a:srgbClr val="002060"/>
                </a:solidFill>
              </a:rPr>
              <a:t>Other Libraries</a:t>
            </a:r>
          </a:p>
        </p:txBody>
      </p:sp>
      <p:sp>
        <p:nvSpPr>
          <p:cNvPr id="18435" name="Content Placeholder 2"/>
          <p:cNvSpPr>
            <a:spLocks noGrp="1"/>
          </p:cNvSpPr>
          <p:nvPr>
            <p:ph sz="quarter" idx="1"/>
          </p:nvPr>
        </p:nvSpPr>
        <p:spPr>
          <a:xfrm>
            <a:off x="457200" y="1219200"/>
            <a:ext cx="8229600" cy="4937125"/>
          </a:xfrm>
        </p:spPr>
        <p:txBody>
          <a:bodyPr/>
          <a:lstStyle/>
          <a:p>
            <a:pPr eaLnBrk="1" hangingPunct="1"/>
            <a:r>
              <a:rPr lang="en-CA" sz="2400" smtClean="0"/>
              <a:t>Many other libraries do exist in the C programming system.</a:t>
            </a:r>
          </a:p>
          <a:p>
            <a:pPr lvl="1" eaLnBrk="1" hangingPunct="1"/>
            <a:r>
              <a:rPr lang="en-CA" sz="2100" smtClean="0">
                <a:solidFill>
                  <a:schemeClr val="tx1"/>
                </a:solidFill>
              </a:rPr>
              <a:t>  assert.h     errno.h     float.h        limits.h</a:t>
            </a:r>
            <a:br>
              <a:rPr lang="en-CA" sz="2100" smtClean="0">
                <a:solidFill>
                  <a:schemeClr val="tx1"/>
                </a:solidFill>
              </a:rPr>
            </a:br>
            <a:r>
              <a:rPr lang="en-CA" sz="2100" smtClean="0">
                <a:solidFill>
                  <a:schemeClr val="tx1"/>
                </a:solidFill>
              </a:rPr>
              <a:t>  signal.h     time.h       stddef.h     stdarg.h</a:t>
            </a:r>
            <a:br>
              <a:rPr lang="en-CA" sz="2100" smtClean="0">
                <a:solidFill>
                  <a:schemeClr val="tx1"/>
                </a:solidFill>
              </a:rPr>
            </a:br>
            <a:r>
              <a:rPr lang="en-CA" sz="2100" smtClean="0">
                <a:solidFill>
                  <a:schemeClr val="tx1"/>
                </a:solidFill>
              </a:rPr>
              <a:t>  setjmp.h    locale.h</a:t>
            </a:r>
          </a:p>
          <a:p>
            <a:pPr lvl="2" eaLnBrk="1" hangingPunct="1"/>
            <a:endParaRPr lang="en-CA" sz="1800" smtClean="0"/>
          </a:p>
          <a:p>
            <a:pPr eaLnBrk="1" hangingPunct="1"/>
            <a:r>
              <a:rPr lang="en-CA" sz="2400" smtClean="0"/>
              <a:t>Some of these libraries will be discussed in 60-141</a:t>
            </a:r>
          </a:p>
          <a:p>
            <a:pPr lvl="1" eaLnBrk="1" hangingPunct="1"/>
            <a:r>
              <a:rPr lang="en-CA" sz="2100" smtClean="0">
                <a:solidFill>
                  <a:schemeClr val="tx1"/>
                </a:solidFill>
              </a:rPr>
              <a:t>Especially the string handling library – </a:t>
            </a:r>
            <a:r>
              <a:rPr lang="en-CA" sz="2100" b="1" smtClean="0">
                <a:solidFill>
                  <a:srgbClr val="002060"/>
                </a:solidFill>
              </a:rPr>
              <a:t>string.h </a:t>
            </a:r>
          </a:p>
          <a:p>
            <a:pPr lvl="1" eaLnBrk="1" hangingPunct="1"/>
            <a:r>
              <a:rPr lang="en-CA" sz="2100" smtClean="0">
                <a:solidFill>
                  <a:schemeClr val="tx1"/>
                </a:solidFill>
              </a:rPr>
              <a:t>    and the character handling library – </a:t>
            </a:r>
            <a:r>
              <a:rPr lang="en-CA" sz="2100" b="1" smtClean="0">
                <a:solidFill>
                  <a:srgbClr val="003300"/>
                </a:solidFill>
              </a:rPr>
              <a:t>ctype.h</a:t>
            </a:r>
          </a:p>
          <a:p>
            <a:pPr lvl="1" eaLnBrk="1" hangingPunct="1"/>
            <a:endParaRPr lang="en-CA" sz="2100" smtClean="0"/>
          </a:p>
          <a:p>
            <a:pPr eaLnBrk="1" hangingPunct="1"/>
            <a:r>
              <a:rPr lang="en-CA" sz="2400" smtClean="0"/>
              <a:t>We now turn attention to user-defined functions</a:t>
            </a:r>
          </a:p>
          <a:p>
            <a:pPr lvl="1" eaLnBrk="1" hangingPunct="1"/>
            <a:r>
              <a:rPr lang="en-CA" sz="2100" smtClean="0">
                <a:solidFill>
                  <a:schemeClr val="tx1"/>
                </a:solidFill>
              </a:rPr>
              <a:t>.... where the student learns to write their own functions</a:t>
            </a:r>
          </a:p>
          <a:p>
            <a:pPr lvl="1" eaLnBrk="1" hangingPunct="1"/>
            <a:endParaRPr lang="en-CA" sz="2100" smtClean="0"/>
          </a:p>
        </p:txBody>
      </p:sp>
      <p:sp>
        <p:nvSpPr>
          <p:cNvPr id="4" name="TextBox 3"/>
          <p:cNvSpPr txBox="1"/>
          <p:nvPr/>
        </p:nvSpPr>
        <p:spPr>
          <a:xfrm>
            <a:off x="1071563" y="1428750"/>
            <a:ext cx="7143750" cy="2506663"/>
          </a:xfrm>
          <a:prstGeom prst="rect">
            <a:avLst/>
          </a:prstGeom>
          <a:solidFill>
            <a:schemeClr val="accent4"/>
          </a:solidFill>
          <a:effectLst>
            <a:outerShdw blurRad="50800" dist="38100" dir="7200000" sx="101000" sy="101000" algn="tl" rotWithShape="0">
              <a:schemeClr val="accent4">
                <a:lumMod val="50000"/>
                <a:alpha val="40000"/>
              </a:schemeClr>
            </a:outerShdw>
          </a:effectLst>
        </p:spPr>
        <p:txBody>
          <a:bodyPr lIns="180000" tIns="144000" rIns="180000" bIns="144000">
            <a:spAutoFit/>
          </a:bodyPr>
          <a:lstStyle/>
          <a:p>
            <a:pPr algn="ctr">
              <a:defRPr/>
            </a:pPr>
            <a:r>
              <a:rPr lang="en-CA" sz="2400" b="1" u="sng" dirty="0">
                <a:solidFill>
                  <a:srgbClr val="800000"/>
                </a:solidFill>
              </a:rPr>
              <a:t>C99</a:t>
            </a:r>
            <a:r>
              <a:rPr lang="en-CA" sz="2400" b="1" dirty="0">
                <a:solidFill>
                  <a:srgbClr val="800000"/>
                </a:solidFill>
              </a:rPr>
              <a:t> :</a:t>
            </a:r>
          </a:p>
          <a:p>
            <a:pPr algn="ctr">
              <a:defRPr/>
            </a:pPr>
            <a:r>
              <a:rPr lang="en-CA" sz="2400" dirty="0"/>
              <a:t>There is a newer dialect of the C language called C99.  </a:t>
            </a:r>
          </a:p>
          <a:p>
            <a:pPr algn="ctr">
              <a:defRPr/>
            </a:pPr>
            <a:r>
              <a:rPr lang="en-CA" sz="2400" dirty="0"/>
              <a:t>This version provides additional libraries, such as complex numbers and functions and some networking and communications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18435">
                                            <p:txEl>
                                              <p:pRg st="4" end="4"/>
                                            </p:txEl>
                                          </p:spTgt>
                                        </p:tgtEl>
                                        <p:attrNameLst>
                                          <p:attrName>style.visibility</p:attrName>
                                        </p:attrNameLst>
                                      </p:cBhvr>
                                      <p:to>
                                        <p:strVal val="visible"/>
                                      </p:to>
                                    </p:set>
                                    <p:anim calcmode="lin" valueType="num">
                                      <p:cBhvr additive="base">
                                        <p:cTn id="24" dur="1000" fill="hold"/>
                                        <p:tgtEl>
                                          <p:spTgt spid="18435">
                                            <p:txEl>
                                              <p:pRg st="4" end="4"/>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500"/>
                            </p:stCondLst>
                            <p:childTnLst>
                              <p:par>
                                <p:cTn id="27" presetID="2" presetClass="entr" presetSubtype="2" fill="hold" nodeType="after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 calcmode="lin" valueType="num">
                                      <p:cBhvr additive="base">
                                        <p:cTn id="29" dur="1000" fill="hold"/>
                                        <p:tgtEl>
                                          <p:spTgt spid="18435">
                                            <p:txEl>
                                              <p:pRg st="5" end="5"/>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grpId="1" nodeType="clickEffect">
                                  <p:stCondLst>
                                    <p:cond delay="0"/>
                                  </p:stCondLst>
                                  <p:childTnLst>
                                    <p:animEffect transition="out" filter="dissolv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childTnLst>
                          </p:cTn>
                        </p:par>
                        <p:par>
                          <p:cTn id="41" fill="hold" nodeType="afterGroup">
                            <p:stCondLst>
                              <p:cond delay="500"/>
                            </p:stCondLst>
                            <p:childTnLst>
                              <p:par>
                                <p:cTn id="42" presetID="2" presetClass="entr" presetSubtype="4" fill="hold" nodeType="afterEffect">
                                  <p:stCondLst>
                                    <p:cond delay="0"/>
                                  </p:stCondLst>
                                  <p:childTnLst>
                                    <p:set>
                                      <p:cBhvr>
                                        <p:cTn id="43" dur="1" fill="hold">
                                          <p:stCondLst>
                                            <p:cond delay="0"/>
                                          </p:stCondLst>
                                        </p:cTn>
                                        <p:tgtEl>
                                          <p:spTgt spid="18435">
                                            <p:txEl>
                                              <p:pRg st="7" end="7"/>
                                            </p:txEl>
                                          </p:spTgt>
                                        </p:tgtEl>
                                        <p:attrNameLst>
                                          <p:attrName>style.visibility</p:attrName>
                                        </p:attrNameLst>
                                      </p:cBhvr>
                                      <p:to>
                                        <p:strVal val="visible"/>
                                      </p:to>
                                    </p:set>
                                    <p:anim calcmode="lin" valueType="num">
                                      <p:cBhvr additive="base">
                                        <p:cTn id="44" dur="10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1500"/>
                            </p:stCondLst>
                            <p:childTnLst>
                              <p:par>
                                <p:cTn id="47" presetID="9" presetClass="entr" presetSubtype="0" fill="hold" nodeType="afterEffect">
                                  <p:stCondLst>
                                    <p:cond delay="0"/>
                                  </p:stCondLst>
                                  <p:childTnLst>
                                    <p:set>
                                      <p:cBhvr>
                                        <p:cTn id="48" dur="1" fill="hold">
                                          <p:stCondLst>
                                            <p:cond delay="0"/>
                                          </p:stCondLst>
                                        </p:cTn>
                                        <p:tgtEl>
                                          <p:spTgt spid="18435">
                                            <p:txEl>
                                              <p:pRg st="8" end="8"/>
                                            </p:txEl>
                                          </p:spTgt>
                                        </p:tgtEl>
                                        <p:attrNameLst>
                                          <p:attrName>style.visibility</p:attrName>
                                        </p:attrNameLst>
                                      </p:cBhvr>
                                      <p:to>
                                        <p:strVal val="visible"/>
                                      </p:to>
                                    </p:set>
                                    <p:animEffect transition="in" filter="dissolve">
                                      <p:cBhvr>
                                        <p:cTn id="49" dur="20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CA" sz="3600" b="1" smtClean="0">
                <a:solidFill>
                  <a:srgbClr val="002060"/>
                </a:solidFill>
              </a:rPr>
              <a:t>User Defined Functions</a:t>
            </a:r>
          </a:p>
        </p:txBody>
      </p:sp>
      <p:sp>
        <p:nvSpPr>
          <p:cNvPr id="50179" name="Text Placeholder 2"/>
          <p:cNvSpPr>
            <a:spLocks noGrp="1"/>
          </p:cNvSpPr>
          <p:nvPr>
            <p:ph type="body" idx="1"/>
          </p:nvPr>
        </p:nvSpPr>
        <p:spPr/>
        <p:txBody>
          <a:bodyPr/>
          <a:lstStyle/>
          <a:p>
            <a:pPr eaLnBrk="1" hangingPunct="1"/>
            <a:r>
              <a:rPr lang="en-CA" sz="2800" b="1" smtClean="0">
                <a:solidFill>
                  <a:schemeClr val="tx1"/>
                </a:solidFill>
              </a:rPr>
              <a:t>Modular programming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CA" b="1" smtClean="0">
                <a:solidFill>
                  <a:srgbClr val="002060"/>
                </a:solidFill>
              </a:rPr>
              <a:t>User Defined Functions</a:t>
            </a:r>
          </a:p>
        </p:txBody>
      </p:sp>
      <p:sp>
        <p:nvSpPr>
          <p:cNvPr id="51203" name="Content Placeholder 2"/>
          <p:cNvSpPr>
            <a:spLocks noGrp="1"/>
          </p:cNvSpPr>
          <p:nvPr>
            <p:ph sz="quarter" idx="1"/>
          </p:nvPr>
        </p:nvSpPr>
        <p:spPr>
          <a:xfrm>
            <a:off x="457200" y="1219200"/>
            <a:ext cx="8229600" cy="4937125"/>
          </a:xfrm>
        </p:spPr>
        <p:txBody>
          <a:bodyPr/>
          <a:lstStyle/>
          <a:p>
            <a:pPr eaLnBrk="1" hangingPunct="1"/>
            <a:r>
              <a:rPr lang="en-CA" sz="2400" smtClean="0"/>
              <a:t>Modular design and programming</a:t>
            </a:r>
          </a:p>
          <a:p>
            <a:pPr eaLnBrk="1" hangingPunct="1"/>
            <a:r>
              <a:rPr lang="en-CA" sz="2400" smtClean="0"/>
              <a:t>Basic function template</a:t>
            </a:r>
          </a:p>
          <a:p>
            <a:pPr eaLnBrk="1" hangingPunct="1"/>
            <a:r>
              <a:rPr lang="en-CA" sz="2400" smtClean="0"/>
              <a:t>Function prototypes and definitions</a:t>
            </a:r>
          </a:p>
          <a:p>
            <a:pPr eaLnBrk="1" hangingPunct="1"/>
            <a:r>
              <a:rPr lang="en-CA" sz="2400" smtClean="0"/>
              <a:t>Functions and stacks</a:t>
            </a:r>
          </a:p>
          <a:p>
            <a:pPr eaLnBrk="1" hangingPunct="1"/>
            <a:r>
              <a:rPr lang="en-CA" sz="2400" smtClean="0"/>
              <a:t>Call by value</a:t>
            </a:r>
          </a:p>
          <a:p>
            <a:pPr eaLnBrk="1" hangingPunct="1"/>
            <a:r>
              <a:rPr lang="en-CA" sz="2400" smtClean="0"/>
              <a:t>Introduction to pointers</a:t>
            </a:r>
          </a:p>
          <a:p>
            <a:pPr eaLnBrk="1" hangingPunct="1"/>
            <a:r>
              <a:rPr lang="en-CA" sz="2400" smtClean="0"/>
              <a:t>Call by (address) reference</a:t>
            </a:r>
          </a:p>
          <a:p>
            <a:pPr eaLnBrk="1" hangingPunct="1"/>
            <a:r>
              <a:rPr lang="en-CA" sz="2400" smtClean="0"/>
              <a:t>Recursion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CA" b="1" smtClean="0">
                <a:solidFill>
                  <a:srgbClr val="002060"/>
                </a:solidFill>
              </a:rPr>
              <a:t>Modular design and programming</a:t>
            </a:r>
          </a:p>
        </p:txBody>
      </p:sp>
      <p:sp>
        <p:nvSpPr>
          <p:cNvPr id="31747" name="Content Placeholder 2"/>
          <p:cNvSpPr>
            <a:spLocks noGrp="1"/>
          </p:cNvSpPr>
          <p:nvPr>
            <p:ph sz="quarter" idx="1"/>
          </p:nvPr>
        </p:nvSpPr>
        <p:spPr>
          <a:xfrm>
            <a:off x="457200" y="1219200"/>
            <a:ext cx="8229600" cy="4937125"/>
          </a:xfrm>
        </p:spPr>
        <p:txBody>
          <a:bodyPr/>
          <a:lstStyle/>
          <a:p>
            <a:pPr eaLnBrk="1" hangingPunct="1"/>
            <a:r>
              <a:rPr lang="en-CA" sz="2400" smtClean="0"/>
              <a:t>When we began the course, we discussed the difficulties associated with designing large, complex programs</a:t>
            </a:r>
          </a:p>
          <a:p>
            <a:pPr lvl="1" eaLnBrk="1" hangingPunct="1"/>
            <a:r>
              <a:rPr lang="en-CA" sz="2100" smtClean="0">
                <a:solidFill>
                  <a:schemeClr val="tx1"/>
                </a:solidFill>
              </a:rPr>
              <a:t>Modular design refers to the breakdown of large problems into smaller units, or modules, each of which is easier to solve</a:t>
            </a:r>
          </a:p>
          <a:p>
            <a:pPr lvl="1" eaLnBrk="1" hangingPunct="1"/>
            <a:r>
              <a:rPr lang="en-CA" sz="2100" smtClean="0">
                <a:solidFill>
                  <a:schemeClr val="tx1"/>
                </a:solidFill>
              </a:rPr>
              <a:t>Design approaches:</a:t>
            </a:r>
          </a:p>
          <a:p>
            <a:pPr lvl="2" eaLnBrk="1" hangingPunct="1"/>
            <a:r>
              <a:rPr lang="en-CA" sz="1800" smtClean="0"/>
              <a:t>Top-Down        Bottom-Up          Stepwise refinement</a:t>
            </a:r>
          </a:p>
          <a:p>
            <a:pPr lvl="2" eaLnBrk="1" hangingPunct="1"/>
            <a:r>
              <a:rPr lang="en-CA" sz="1800" smtClean="0"/>
              <a:t>Workflow</a:t>
            </a:r>
          </a:p>
          <a:p>
            <a:pPr lvl="2" eaLnBrk="1" hangingPunct="1"/>
            <a:r>
              <a:rPr lang="en-CA" sz="1800" smtClean="0"/>
              <a:t>Structured programming</a:t>
            </a:r>
          </a:p>
          <a:p>
            <a:pPr lvl="2" eaLnBrk="1" hangingPunct="1"/>
            <a:r>
              <a:rPr lang="en-CA" sz="1800" smtClean="0"/>
              <a:t>Identification of reusable modules</a:t>
            </a:r>
          </a:p>
          <a:p>
            <a:pPr lvl="2" eaLnBrk="1" hangingPunct="1"/>
            <a:endParaRPr lang="en-CA" sz="1800" smtClean="0"/>
          </a:p>
          <a:p>
            <a:pPr eaLnBrk="1" hangingPunct="1"/>
            <a:r>
              <a:rPr lang="en-CA" sz="2400" smtClean="0"/>
              <a:t>C provides capabilities for user programmers to define their own modules in the form of </a:t>
            </a:r>
            <a:r>
              <a:rPr lang="en-CA" sz="2400" b="1" u="sng" smtClean="0"/>
              <a:t>functions</a:t>
            </a:r>
            <a:r>
              <a:rPr lang="en-CA"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1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1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10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nodeType="afterEffect">
                                  <p:stCondLst>
                                    <p:cond delay="0"/>
                                  </p:stCondLst>
                                  <p:childTnLst>
                                    <p:set>
                                      <p:cBhvr>
                                        <p:cTn id="23" dur="1" fill="hold">
                                          <p:stCondLst>
                                            <p:cond delay="0"/>
                                          </p:stCondLst>
                                        </p:cTn>
                                        <p:tgtEl>
                                          <p:spTgt spid="31747">
                                            <p:txEl>
                                              <p:pRg st="3" end="3"/>
                                            </p:txEl>
                                          </p:spTgt>
                                        </p:tgtEl>
                                        <p:attrNameLst>
                                          <p:attrName>style.visibility</p:attrName>
                                        </p:attrNameLst>
                                      </p:cBhvr>
                                      <p:to>
                                        <p:strVal val="visible"/>
                                      </p:to>
                                    </p:set>
                                    <p:anim calcmode="lin" valueType="num">
                                      <p:cBhvr additive="base">
                                        <p:cTn id="24" dur="10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fill="hold" nodeType="after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 calcmode="lin" valueType="num">
                                      <p:cBhvr additive="base">
                                        <p:cTn id="29" dur="10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3000"/>
                            </p:stCondLst>
                            <p:childTnLst>
                              <p:par>
                                <p:cTn id="32" presetID="2" presetClass="entr" presetSubtype="4" fill="hold" nodeType="afterEffect">
                                  <p:stCondLst>
                                    <p:cond delay="0"/>
                                  </p:stCondLst>
                                  <p:childTnLst>
                                    <p:set>
                                      <p:cBhvr>
                                        <p:cTn id="33" dur="1" fill="hold">
                                          <p:stCondLst>
                                            <p:cond delay="0"/>
                                          </p:stCondLst>
                                        </p:cTn>
                                        <p:tgtEl>
                                          <p:spTgt spid="31747">
                                            <p:txEl>
                                              <p:pRg st="5" end="5"/>
                                            </p:txEl>
                                          </p:spTgt>
                                        </p:tgtEl>
                                        <p:attrNameLst>
                                          <p:attrName>style.visibility</p:attrName>
                                        </p:attrNameLst>
                                      </p:cBhvr>
                                      <p:to>
                                        <p:strVal val="visible"/>
                                      </p:to>
                                    </p:set>
                                    <p:anim calcmode="lin" valueType="num">
                                      <p:cBhvr additive="base">
                                        <p:cTn id="34" dur="10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4000"/>
                            </p:stCondLst>
                            <p:childTnLst>
                              <p:par>
                                <p:cTn id="37" presetID="2" presetClass="entr" presetSubtype="4" fill="hold" nodeType="afterEffect">
                                  <p:stCondLst>
                                    <p:cond delay="0"/>
                                  </p:stCondLst>
                                  <p:childTnLst>
                                    <p:set>
                                      <p:cBhvr>
                                        <p:cTn id="38" dur="1" fill="hold">
                                          <p:stCondLst>
                                            <p:cond delay="0"/>
                                          </p:stCondLst>
                                        </p:cTn>
                                        <p:tgtEl>
                                          <p:spTgt spid="31747">
                                            <p:txEl>
                                              <p:pRg st="6" end="6"/>
                                            </p:txEl>
                                          </p:spTgt>
                                        </p:tgtEl>
                                        <p:attrNameLst>
                                          <p:attrName>style.visibility</p:attrName>
                                        </p:attrNameLst>
                                      </p:cBhvr>
                                      <p:to>
                                        <p:strVal val="visible"/>
                                      </p:to>
                                    </p:set>
                                    <p:anim calcmode="lin" valueType="num">
                                      <p:cBhvr additive="base">
                                        <p:cTn id="39" dur="10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1747">
                                            <p:txEl>
                                              <p:pRg st="8" end="8"/>
                                            </p:txEl>
                                          </p:spTgt>
                                        </p:tgtEl>
                                        <p:attrNameLst>
                                          <p:attrName>style.visibility</p:attrName>
                                        </p:attrNameLst>
                                      </p:cBhvr>
                                      <p:to>
                                        <p:strVal val="visible"/>
                                      </p:to>
                                    </p:set>
                                    <p:anim calcmode="lin" valueType="num">
                                      <p:cBhvr additive="base">
                                        <p:cTn id="45" dur="10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CA" b="1" smtClean="0">
                <a:solidFill>
                  <a:srgbClr val="002060"/>
                </a:solidFill>
              </a:rPr>
              <a:t>Basic function template</a:t>
            </a:r>
          </a:p>
        </p:txBody>
      </p:sp>
      <p:sp>
        <p:nvSpPr>
          <p:cNvPr id="32771" name="Content Placeholder 2"/>
          <p:cNvSpPr>
            <a:spLocks noGrp="1"/>
          </p:cNvSpPr>
          <p:nvPr>
            <p:ph sz="quarter" idx="1"/>
          </p:nvPr>
        </p:nvSpPr>
        <p:spPr>
          <a:xfrm>
            <a:off x="457200" y="1219200"/>
            <a:ext cx="8229600" cy="4937125"/>
          </a:xfrm>
        </p:spPr>
        <p:txBody>
          <a:bodyPr/>
          <a:lstStyle/>
          <a:p>
            <a:pPr eaLnBrk="1" hangingPunct="1"/>
            <a:r>
              <a:rPr lang="en-CA" sz="2400" smtClean="0"/>
              <a:t>Each function defined in a C program follows a basic function template (structure)</a:t>
            </a:r>
          </a:p>
          <a:p>
            <a:pPr eaLnBrk="1" hangingPunct="1"/>
            <a:endParaRPr lang="en-CA" sz="2400" smtClean="0"/>
          </a:p>
          <a:p>
            <a:pPr eaLnBrk="1" hangingPunct="1"/>
            <a:r>
              <a:rPr lang="en-CA" sz="2400" b="1" smtClean="0"/>
              <a:t> functype   FuncName ( [opt. parmtype ParmName] ) {</a:t>
            </a:r>
            <a:br>
              <a:rPr lang="en-CA" sz="2400" b="1" smtClean="0"/>
            </a:br>
            <a:r>
              <a:rPr lang="en-CA" sz="2400" b="1" smtClean="0"/>
              <a:t/>
            </a:r>
            <a:br>
              <a:rPr lang="en-CA" sz="2400" b="1" smtClean="0"/>
            </a:br>
            <a:r>
              <a:rPr lang="en-CA" sz="2400" b="1" smtClean="0"/>
              <a:t>      /* data declarations */</a:t>
            </a:r>
            <a:br>
              <a:rPr lang="en-CA" sz="2400" b="1" smtClean="0"/>
            </a:br>
            <a:r>
              <a:rPr lang="en-CA" sz="2400" b="1" smtClean="0"/>
              <a:t/>
            </a:r>
            <a:br>
              <a:rPr lang="en-CA" sz="2400" b="1" smtClean="0"/>
            </a:br>
            <a:r>
              <a:rPr lang="en-CA" sz="2400" b="1" smtClean="0"/>
              <a:t>      /* function body – executable statements */</a:t>
            </a:r>
            <a:br>
              <a:rPr lang="en-CA" sz="2400" b="1" smtClean="0"/>
            </a:br>
            <a:r>
              <a:rPr lang="en-CA" sz="2400" b="1" smtClean="0"/>
              <a:t/>
            </a:r>
            <a:br>
              <a:rPr lang="en-CA" sz="2400" b="1" smtClean="0"/>
            </a:br>
            <a:r>
              <a:rPr lang="en-CA" sz="2400" b="1" smtClean="0"/>
              <a:t>     return [functype value] ;</a:t>
            </a:r>
            <a:br>
              <a:rPr lang="en-CA" sz="2400" b="1" smtClean="0"/>
            </a:br>
            <a:r>
              <a:rPr lang="en-CA" sz="2400"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dissolve">
                                      <p:cBhvr>
                                        <p:cTn id="13"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CA" b="1" smtClean="0">
                <a:solidFill>
                  <a:srgbClr val="002060"/>
                </a:solidFill>
              </a:rPr>
              <a:t>Basic function template</a:t>
            </a:r>
          </a:p>
        </p:txBody>
      </p:sp>
      <p:sp>
        <p:nvSpPr>
          <p:cNvPr id="51203" name="Content Placeholder 2"/>
          <p:cNvSpPr>
            <a:spLocks noGrp="1"/>
          </p:cNvSpPr>
          <p:nvPr>
            <p:ph sz="quarter" idx="1"/>
          </p:nvPr>
        </p:nvSpPr>
        <p:spPr>
          <a:xfrm>
            <a:off x="457200" y="1219200"/>
            <a:ext cx="8229600" cy="4937125"/>
          </a:xfrm>
        </p:spPr>
        <p:txBody>
          <a:bodyPr/>
          <a:lstStyle/>
          <a:p>
            <a:pPr eaLnBrk="1" hangingPunct="1"/>
            <a:r>
              <a:rPr lang="en-CA" sz="2400" smtClean="0"/>
              <a:t>Examples:  		</a:t>
            </a:r>
            <a:r>
              <a:rPr lang="en-CA" sz="2400" b="1" smtClean="0"/>
              <a:t>/* Assume </a:t>
            </a:r>
            <a:r>
              <a:rPr lang="en-CA" sz="2400" b="1" smtClean="0">
                <a:solidFill>
                  <a:srgbClr val="993300"/>
                </a:solidFill>
              </a:rPr>
              <a:t>int A,B; </a:t>
            </a:r>
            <a:r>
              <a:rPr lang="en-CA" sz="2400" b="1" smtClean="0">
                <a:solidFill>
                  <a:srgbClr val="006600"/>
                </a:solidFill>
              </a:rPr>
              <a:t>float U,V; </a:t>
            </a:r>
            <a:r>
              <a:rPr lang="en-CA" sz="2400" b="1" smtClean="0"/>
              <a:t>*/</a:t>
            </a:r>
          </a:p>
          <a:p>
            <a:pPr lvl="2" eaLnBrk="1" hangingPunct="1"/>
            <a:endParaRPr lang="en-CA" sz="1800" smtClean="0"/>
          </a:p>
          <a:p>
            <a:pPr eaLnBrk="1" hangingPunct="1"/>
            <a:r>
              <a:rPr lang="en-CA" sz="2400" b="1" smtClean="0"/>
              <a:t> </a:t>
            </a:r>
            <a:r>
              <a:rPr lang="en-CA" sz="2400" b="1" smtClean="0">
                <a:solidFill>
                  <a:srgbClr val="FF0000"/>
                </a:solidFill>
              </a:rPr>
              <a:t>int</a:t>
            </a:r>
            <a:r>
              <a:rPr lang="en-CA" sz="2400" b="1" smtClean="0"/>
              <a:t>   </a:t>
            </a:r>
            <a:r>
              <a:rPr lang="en-CA" sz="2400" b="1" smtClean="0">
                <a:solidFill>
                  <a:srgbClr val="660033"/>
                </a:solidFill>
              </a:rPr>
              <a:t>isquare</a:t>
            </a:r>
            <a:r>
              <a:rPr lang="en-CA" sz="2400" b="1" smtClean="0"/>
              <a:t> ( </a:t>
            </a:r>
            <a:r>
              <a:rPr lang="en-CA" sz="2400" b="1" smtClean="0">
                <a:solidFill>
                  <a:srgbClr val="003300"/>
                </a:solidFill>
              </a:rPr>
              <a:t>int</a:t>
            </a:r>
            <a:r>
              <a:rPr lang="en-CA" sz="2400" b="1" smtClean="0">
                <a:solidFill>
                  <a:srgbClr val="002060"/>
                </a:solidFill>
              </a:rPr>
              <a:t> X </a:t>
            </a:r>
            <a:r>
              <a:rPr lang="en-CA" sz="2400" b="1" smtClean="0"/>
              <a:t>) {</a:t>
            </a:r>
            <a:br>
              <a:rPr lang="en-CA" sz="2400" b="1" smtClean="0"/>
            </a:br>
            <a:r>
              <a:rPr lang="en-CA" sz="2400" b="1" smtClean="0"/>
              <a:t>      return </a:t>
            </a:r>
            <a:r>
              <a:rPr lang="en-CA" sz="2400" b="1" smtClean="0">
                <a:solidFill>
                  <a:srgbClr val="800000"/>
                </a:solidFill>
              </a:rPr>
              <a:t>X * X </a:t>
            </a:r>
            <a:r>
              <a:rPr lang="en-CA" sz="2400" b="1" smtClean="0"/>
              <a:t>;</a:t>
            </a:r>
            <a:br>
              <a:rPr lang="en-CA" sz="2400" b="1" smtClean="0"/>
            </a:br>
            <a:r>
              <a:rPr lang="en-CA" sz="2400" b="1" smtClean="0"/>
              <a:t> }				/* Usage:  B = isquare(A) ;  */</a:t>
            </a:r>
          </a:p>
          <a:p>
            <a:pPr eaLnBrk="1" hangingPunct="1"/>
            <a:endParaRPr lang="en-CA" sz="2400" b="1" smtClean="0"/>
          </a:p>
          <a:p>
            <a:pPr eaLnBrk="1" hangingPunct="1"/>
            <a:r>
              <a:rPr lang="en-CA" sz="2000" b="1" smtClean="0">
                <a:solidFill>
                  <a:srgbClr val="FF0000"/>
                </a:solidFill>
              </a:rPr>
              <a:t>FuncType</a:t>
            </a:r>
            <a:r>
              <a:rPr lang="en-CA" sz="2000" b="1" smtClean="0"/>
              <a:t>    </a:t>
            </a:r>
            <a:r>
              <a:rPr lang="en-CA" sz="2000" b="1" smtClean="0">
                <a:solidFill>
                  <a:srgbClr val="660033"/>
                </a:solidFill>
              </a:rPr>
              <a:t>FuncName</a:t>
            </a:r>
            <a:r>
              <a:rPr lang="en-CA" sz="2000" b="1" smtClean="0"/>
              <a:t>    </a:t>
            </a:r>
            <a:r>
              <a:rPr lang="en-CA" sz="2000" b="1" smtClean="0">
                <a:solidFill>
                  <a:srgbClr val="003300"/>
                </a:solidFill>
              </a:rPr>
              <a:t>ParmType</a:t>
            </a:r>
            <a:r>
              <a:rPr lang="en-CA" sz="2000" b="1" smtClean="0"/>
              <a:t>   </a:t>
            </a:r>
            <a:r>
              <a:rPr lang="en-CA" sz="2000" b="1" smtClean="0">
                <a:solidFill>
                  <a:srgbClr val="002060"/>
                </a:solidFill>
              </a:rPr>
              <a:t>ParmName</a:t>
            </a:r>
            <a:r>
              <a:rPr lang="en-CA" sz="2000" b="1" smtClean="0"/>
              <a:t>     </a:t>
            </a:r>
            <a:r>
              <a:rPr lang="en-CA" sz="2000" b="1" smtClean="0">
                <a:solidFill>
                  <a:srgbClr val="800000"/>
                </a:solidFill>
              </a:rPr>
              <a:t>ReturnVal</a:t>
            </a:r>
          </a:p>
          <a:p>
            <a:pPr eaLnBrk="1" hangingPunct="1"/>
            <a:endParaRPr lang="en-CA" sz="2400" b="1" smtClean="0"/>
          </a:p>
          <a:p>
            <a:pPr eaLnBrk="1" hangingPunct="1"/>
            <a:r>
              <a:rPr lang="en-CA" sz="2400" b="1" smtClean="0"/>
              <a:t> </a:t>
            </a:r>
            <a:r>
              <a:rPr lang="en-CA" sz="2400" b="1" smtClean="0">
                <a:solidFill>
                  <a:srgbClr val="FF0000"/>
                </a:solidFill>
              </a:rPr>
              <a:t>float</a:t>
            </a:r>
            <a:r>
              <a:rPr lang="en-CA" sz="2400" b="1" smtClean="0"/>
              <a:t>  </a:t>
            </a:r>
            <a:r>
              <a:rPr lang="en-CA" sz="2400" b="1" smtClean="0">
                <a:solidFill>
                  <a:srgbClr val="660033"/>
                </a:solidFill>
              </a:rPr>
              <a:t>fsquare</a:t>
            </a:r>
            <a:r>
              <a:rPr lang="en-CA" sz="2400" b="1" smtClean="0"/>
              <a:t> ( </a:t>
            </a:r>
            <a:r>
              <a:rPr lang="en-CA" sz="2400" b="1" smtClean="0">
                <a:solidFill>
                  <a:srgbClr val="003300"/>
                </a:solidFill>
              </a:rPr>
              <a:t>float</a:t>
            </a:r>
            <a:r>
              <a:rPr lang="en-CA" sz="2400" b="1" smtClean="0"/>
              <a:t> </a:t>
            </a:r>
            <a:r>
              <a:rPr lang="en-CA" sz="2400" b="1" smtClean="0">
                <a:solidFill>
                  <a:srgbClr val="002060"/>
                </a:solidFill>
              </a:rPr>
              <a:t>X</a:t>
            </a:r>
            <a:r>
              <a:rPr lang="en-CA" sz="2400" b="1" smtClean="0"/>
              <a:t> ) {</a:t>
            </a:r>
            <a:br>
              <a:rPr lang="en-CA" sz="2400" b="1" smtClean="0"/>
            </a:br>
            <a:r>
              <a:rPr lang="en-CA" sz="2400" b="1" smtClean="0"/>
              <a:t>      return </a:t>
            </a:r>
            <a:r>
              <a:rPr lang="en-CA" sz="2400" b="1" smtClean="0">
                <a:solidFill>
                  <a:srgbClr val="800000"/>
                </a:solidFill>
              </a:rPr>
              <a:t>X * X </a:t>
            </a:r>
            <a:r>
              <a:rPr lang="en-CA" sz="2400" b="1" smtClean="0"/>
              <a:t>;</a:t>
            </a:r>
            <a:br>
              <a:rPr lang="en-CA" sz="2400" b="1" smtClean="0"/>
            </a:br>
            <a:r>
              <a:rPr lang="en-CA" sz="2400" b="1" smtClean="0"/>
              <a:t> } 				/* Usage:  U = fsquare(V) ;  */</a:t>
            </a:r>
          </a:p>
          <a:p>
            <a:pPr eaLnBrk="1" hangingPunct="1"/>
            <a:endParaRPr lang="en-CA" sz="24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1203">
                                            <p:txEl>
                                              <p:pRg st="6" end="6"/>
                                            </p:txEl>
                                          </p:spTgt>
                                        </p:tgtEl>
                                        <p:attrNameLst>
                                          <p:attrName>style.visibility</p:attrName>
                                        </p:attrNameLst>
                                      </p:cBhvr>
                                      <p:to>
                                        <p:strVal val="visible"/>
                                      </p:to>
                                    </p:set>
                                    <p:anim calcmode="lin" valueType="num">
                                      <p:cBhvr additive="base">
                                        <p:cTn id="13" dur="500" fill="hold"/>
                                        <p:tgtEl>
                                          <p:spTgt spid="51203">
                                            <p:txEl>
                                              <p:pRg st="6" end="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2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Effect transition="in" filter="dissolve">
                                      <p:cBhvr>
                                        <p:cTn id="19"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CA" b="1" smtClean="0">
                <a:solidFill>
                  <a:srgbClr val="002060"/>
                </a:solidFill>
              </a:rPr>
              <a:t>Basic function template</a:t>
            </a:r>
          </a:p>
        </p:txBody>
      </p:sp>
      <p:sp>
        <p:nvSpPr>
          <p:cNvPr id="55299" name="Content Placeholder 2"/>
          <p:cNvSpPr>
            <a:spLocks noGrp="1"/>
          </p:cNvSpPr>
          <p:nvPr>
            <p:ph sz="quarter" idx="1"/>
          </p:nvPr>
        </p:nvSpPr>
        <p:spPr>
          <a:xfrm>
            <a:off x="457200" y="1219200"/>
            <a:ext cx="8229600" cy="4937125"/>
          </a:xfrm>
        </p:spPr>
        <p:txBody>
          <a:bodyPr/>
          <a:lstStyle/>
          <a:p>
            <a:pPr eaLnBrk="1" hangingPunct="1"/>
            <a:r>
              <a:rPr lang="en-CA" sz="2400" smtClean="0"/>
              <a:t>Examples:</a:t>
            </a:r>
          </a:p>
          <a:p>
            <a:pPr eaLnBrk="1" hangingPunct="1"/>
            <a:endParaRPr lang="en-CA" sz="2400" smtClean="0"/>
          </a:p>
          <a:p>
            <a:pPr eaLnBrk="1" hangingPunct="1"/>
            <a:endParaRPr lang="en-CA" sz="2400" b="1" smtClean="0"/>
          </a:p>
        </p:txBody>
      </p:sp>
      <p:sp>
        <p:nvSpPr>
          <p:cNvPr id="4" name="TextBox 3"/>
          <p:cNvSpPr txBox="1">
            <a:spLocks noChangeArrowheads="1"/>
          </p:cNvSpPr>
          <p:nvPr/>
        </p:nvSpPr>
        <p:spPr bwMode="auto">
          <a:xfrm>
            <a:off x="642938" y="1928813"/>
            <a:ext cx="8070850" cy="4352925"/>
          </a:xfrm>
          <a:prstGeom prst="rect">
            <a:avLst/>
          </a:prstGeom>
          <a:solidFill>
            <a:srgbClr val="FFFF66"/>
          </a:solidFill>
          <a:ln w="9525">
            <a:solidFill>
              <a:schemeClr val="tx1"/>
            </a:solidFill>
            <a:miter lim="800000"/>
            <a:headEnd/>
            <a:tailEnd/>
          </a:ln>
        </p:spPr>
        <p:txBody>
          <a:bodyPr wrap="none" lIns="144000" tIns="144000" rIns="144000" bIns="144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a:t> </a:t>
            </a:r>
            <a:r>
              <a:rPr lang="en-CA" sz="2400" b="1">
                <a:solidFill>
                  <a:srgbClr val="000099"/>
                </a:solidFill>
              </a:rPr>
              <a:t>double mysin ( double X ) {</a:t>
            </a:r>
          </a:p>
          <a:p>
            <a:pPr eaLnBrk="1" hangingPunct="1"/>
            <a:r>
              <a:rPr lang="en-CA" sz="2400" b="1">
                <a:solidFill>
                  <a:srgbClr val="800000"/>
                </a:solidFill>
              </a:rPr>
              <a:t>    double T = 0.0, Sold, Snew, Slim = 0.00001 ;</a:t>
            </a:r>
          </a:p>
          <a:p>
            <a:pPr eaLnBrk="1" hangingPunct="1"/>
            <a:r>
              <a:rPr lang="en-CA" sz="2400" b="1">
                <a:solidFill>
                  <a:srgbClr val="800000"/>
                </a:solidFill>
              </a:rPr>
              <a:t>    int K = 0 ;</a:t>
            </a:r>
          </a:p>
          <a:p>
            <a:pPr eaLnBrk="1" hangingPunct="1"/>
            <a:r>
              <a:rPr lang="en-CA" sz="2400" b="1">
                <a:solidFill>
                  <a:srgbClr val="003300"/>
                </a:solidFill>
              </a:rPr>
              <a:t>    Snew = T = X ;</a:t>
            </a:r>
          </a:p>
          <a:p>
            <a:pPr eaLnBrk="1" hangingPunct="1"/>
            <a:r>
              <a:rPr lang="en-CA" sz="2400" b="1">
                <a:solidFill>
                  <a:srgbClr val="660066"/>
                </a:solidFill>
              </a:rPr>
              <a:t>    do {</a:t>
            </a:r>
            <a:r>
              <a:rPr lang="en-CA" sz="2400" b="1"/>
              <a:t/>
            </a:r>
            <a:br>
              <a:rPr lang="en-CA" sz="2400" b="1"/>
            </a:br>
            <a:r>
              <a:rPr lang="en-CA" sz="2400" b="1"/>
              <a:t>         Sold = Snew ;</a:t>
            </a:r>
            <a:br>
              <a:rPr lang="en-CA" sz="2400" b="1"/>
            </a:br>
            <a:r>
              <a:rPr lang="en-CA" sz="2400" b="1"/>
              <a:t>         T  =  - T * X * X / (K+K+3) / (K+K+2) ;</a:t>
            </a:r>
            <a:br>
              <a:rPr lang="en-CA" sz="2400" b="1"/>
            </a:br>
            <a:r>
              <a:rPr lang="en-CA" sz="2400" b="1">
                <a:solidFill>
                  <a:srgbClr val="660066"/>
                </a:solidFill>
              </a:rPr>
              <a:t>         K++ ;   Snew = Snew + T ;</a:t>
            </a:r>
            <a:br>
              <a:rPr lang="en-CA" sz="2400" b="1">
                <a:solidFill>
                  <a:srgbClr val="660066"/>
                </a:solidFill>
              </a:rPr>
            </a:br>
            <a:r>
              <a:rPr lang="en-CA" sz="2400" b="1">
                <a:solidFill>
                  <a:srgbClr val="660066"/>
                </a:solidFill>
              </a:rPr>
              <a:t>    } while( 2.0*fabs(Snew-Sold)/(Snew+Sold) &gt;= Slim);</a:t>
            </a:r>
          </a:p>
          <a:p>
            <a:pPr eaLnBrk="1" hangingPunct="1"/>
            <a:r>
              <a:rPr lang="en-CA" sz="2400" b="1">
                <a:solidFill>
                  <a:srgbClr val="FF0000"/>
                </a:solidFill>
              </a:rPr>
              <a:t>    return Snew ;</a:t>
            </a:r>
          </a:p>
          <a:p>
            <a:pPr eaLnBrk="1" hangingPunct="1"/>
            <a:r>
              <a:rPr lang="en-CA" sz="2400" b="1">
                <a:solidFill>
                  <a:srgbClr val="000099"/>
                </a:solidFill>
              </a:rPr>
              <a:t> }</a:t>
            </a:r>
            <a:endParaRPr lang="en-CA"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CA" b="1" smtClean="0">
                <a:solidFill>
                  <a:srgbClr val="002060"/>
                </a:solidFill>
              </a:rPr>
              <a:t>Function Prototypes and Definitions</a:t>
            </a:r>
          </a:p>
        </p:txBody>
      </p:sp>
      <p:sp>
        <p:nvSpPr>
          <p:cNvPr id="55299" name="Content Placeholder 2"/>
          <p:cNvSpPr>
            <a:spLocks noGrp="1"/>
          </p:cNvSpPr>
          <p:nvPr>
            <p:ph sz="quarter" idx="1"/>
          </p:nvPr>
        </p:nvSpPr>
        <p:spPr>
          <a:xfrm>
            <a:off x="457200" y="1219200"/>
            <a:ext cx="8229600" cy="4937125"/>
          </a:xfrm>
        </p:spPr>
        <p:txBody>
          <a:bodyPr/>
          <a:lstStyle/>
          <a:p>
            <a:pPr eaLnBrk="1" hangingPunct="1"/>
            <a:r>
              <a:rPr lang="en-CA" sz="2400" dirty="0" smtClean="0"/>
              <a:t>Most design work begins using a Top-Down approach.  During this phase one is not concerned with details, necessarily, rather high-level concepts.</a:t>
            </a:r>
          </a:p>
          <a:p>
            <a:pPr eaLnBrk="1" hangingPunct="1"/>
            <a:r>
              <a:rPr lang="en-CA" sz="2400" dirty="0" smtClean="0"/>
              <a:t>It is usually straightforward to identify need for functions that will accomplish a task, together with the input data and the required output (if any).  Typically, the designer is concerned with the general function concept, but not with the specific algorithm that defines the function.</a:t>
            </a:r>
          </a:p>
          <a:p>
            <a:pPr eaLnBrk="1" hangingPunct="1"/>
            <a:r>
              <a:rPr lang="en-CA" sz="2400" dirty="0" smtClean="0"/>
              <a:t>This leads to the problem that in C programming it is required that all symbolic references, including function references, demand </a:t>
            </a:r>
            <a:r>
              <a:rPr lang="en-CA" sz="2400" dirty="0" smtClean="0">
                <a:solidFill>
                  <a:srgbClr val="800000"/>
                </a:solidFill>
              </a:rPr>
              <a:t>prior definition </a:t>
            </a:r>
            <a:r>
              <a:rPr lang="en-CA" sz="2400" dirty="0" smtClean="0"/>
              <a:t>of the function.</a:t>
            </a:r>
          </a:p>
          <a:p>
            <a:pPr lvl="1" eaLnBrk="1" hangingPunct="1"/>
            <a:r>
              <a:rPr lang="en-CA" sz="2200" dirty="0" smtClean="0">
                <a:solidFill>
                  <a:schemeClr val="tx1"/>
                </a:solidFill>
              </a:rPr>
              <a:t>Otherwise, compilers cannot correct resolve references</a:t>
            </a:r>
            <a:endParaRPr lang="en-CA"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55299">
                                            <p:txEl>
                                              <p:pRg st="3" end="3"/>
                                            </p:txEl>
                                          </p:spTgt>
                                        </p:tgtEl>
                                        <p:attrNameLst>
                                          <p:attrName>style.visibility</p:attrName>
                                        </p:attrNameLst>
                                      </p:cBhvr>
                                      <p:to>
                                        <p:strVal val="visible"/>
                                      </p:to>
                                    </p:set>
                                    <p:anim calcmode="lin" valueType="num">
                                      <p:cBhvr additive="base">
                                        <p:cTn id="24"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CA" b="1" smtClean="0">
                <a:solidFill>
                  <a:srgbClr val="002060"/>
                </a:solidFill>
              </a:rPr>
              <a:t>The function concept</a:t>
            </a:r>
          </a:p>
        </p:txBody>
      </p:sp>
      <p:sp>
        <p:nvSpPr>
          <p:cNvPr id="10243" name="Content Placeholder 2"/>
          <p:cNvSpPr>
            <a:spLocks noGrp="1"/>
          </p:cNvSpPr>
          <p:nvPr>
            <p:ph sz="quarter" idx="1"/>
          </p:nvPr>
        </p:nvSpPr>
        <p:spPr>
          <a:xfrm>
            <a:off x="457200" y="1219200"/>
            <a:ext cx="8229600" cy="4937125"/>
          </a:xfrm>
        </p:spPr>
        <p:txBody>
          <a:bodyPr/>
          <a:lstStyle/>
          <a:p>
            <a:pPr eaLnBrk="1" hangingPunct="1"/>
            <a:r>
              <a:rPr lang="en-CA" sz="2400" smtClean="0"/>
              <a:t>From mathematics, we develop an appreciation of functions as formal objects, having</a:t>
            </a:r>
          </a:p>
          <a:p>
            <a:pPr lvl="1" eaLnBrk="1" hangingPunct="1"/>
            <a:r>
              <a:rPr lang="en-CA" sz="2100" smtClean="0">
                <a:solidFill>
                  <a:srgbClr val="C00000"/>
                </a:solidFill>
              </a:rPr>
              <a:t>Names (descriptives)</a:t>
            </a:r>
          </a:p>
          <a:p>
            <a:pPr lvl="2" eaLnBrk="1" hangingPunct="1"/>
            <a:r>
              <a:rPr lang="en-CA" sz="1800" smtClean="0"/>
              <a:t> square root           cube             logarithm           integral</a:t>
            </a:r>
          </a:p>
          <a:p>
            <a:pPr lvl="1" eaLnBrk="1" hangingPunct="1"/>
            <a:r>
              <a:rPr lang="en-CA" sz="2100" smtClean="0">
                <a:solidFill>
                  <a:srgbClr val="000099"/>
                </a:solidFill>
              </a:rPr>
              <a:t>Well-defined by strict algebraic properties and algorithms, including limitations on applicability</a:t>
            </a:r>
          </a:p>
          <a:p>
            <a:pPr lvl="2" eaLnBrk="1" hangingPunct="1"/>
            <a:r>
              <a:rPr lang="en-CA" sz="1800" smtClean="0"/>
              <a:t>Eg. The cube function applied to X is found by multiplying X by itself three times.</a:t>
            </a:r>
          </a:p>
          <a:p>
            <a:pPr lvl="2" eaLnBrk="1" hangingPunct="1"/>
            <a:r>
              <a:rPr lang="en-CA" sz="1800" smtClean="0"/>
              <a:t>Eg. The set of all real square roots is determined over application of the square root function to the non-negative real numbers only.</a:t>
            </a:r>
          </a:p>
          <a:p>
            <a:pPr lvl="1" eaLnBrk="1" hangingPunct="1"/>
            <a:r>
              <a:rPr lang="en-CA" sz="2100" smtClean="0">
                <a:solidFill>
                  <a:srgbClr val="800000"/>
                </a:solidFill>
              </a:rPr>
              <a:t>Associated values whenever specific numeric values are applied</a:t>
            </a:r>
          </a:p>
          <a:p>
            <a:pPr lvl="2" eaLnBrk="1" hangingPunct="1"/>
            <a:r>
              <a:rPr lang="en-CA" sz="1800" smtClean="0"/>
              <a:t>Eg. Applying the square root function to 4 returns the value 2.</a:t>
            </a:r>
          </a:p>
          <a:p>
            <a:pPr lvl="1" eaLnBrk="1" hangingPunct="1"/>
            <a:endParaRPr lang="en-CA" sz="2100" smtClean="0">
              <a:solidFill>
                <a:schemeClr val="tx1"/>
              </a:solidFill>
            </a:endParaRPr>
          </a:p>
        </p:txBody>
      </p:sp>
      <p:sp>
        <p:nvSpPr>
          <p:cNvPr id="5" name="Flowchart: Predefined Process 4"/>
          <p:cNvSpPr/>
          <p:nvPr/>
        </p:nvSpPr>
        <p:spPr>
          <a:xfrm>
            <a:off x="7000875" y="357188"/>
            <a:ext cx="1714500" cy="642937"/>
          </a:xfrm>
          <a:prstGeom prst="flowChartPredefinedProcess">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rgbClr val="002060"/>
                </a:solidFill>
              </a:rPr>
              <a:t>Process</a:t>
            </a:r>
          </a:p>
        </p:txBody>
      </p:sp>
      <p:sp>
        <p:nvSpPr>
          <p:cNvPr id="13317" name="TextBox 5"/>
          <p:cNvSpPr txBox="1">
            <a:spLocks noChangeArrowheads="1"/>
          </p:cNvSpPr>
          <p:nvPr/>
        </p:nvSpPr>
        <p:spPr bwMode="auto">
          <a:xfrm>
            <a:off x="5857875" y="428625"/>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F(x,y)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 calcmode="lin" valueType="num">
                                      <p:cBhvr additive="base">
                                        <p:cTn id="12"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 calcmode="lin" valueType="num">
                                      <p:cBhvr additive="base">
                                        <p:cTn id="16"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 calcmode="lin" valueType="num">
                                      <p:cBhvr additive="base">
                                        <p:cTn id="22"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4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243">
                                            <p:txEl>
                                              <p:pRg st="4" end="4"/>
                                            </p:txEl>
                                          </p:spTgt>
                                        </p:tgtEl>
                                        <p:attrNameLst>
                                          <p:attrName>style.visibility</p:attrName>
                                        </p:attrNameLst>
                                      </p:cBhvr>
                                      <p:to>
                                        <p:strVal val="visible"/>
                                      </p:to>
                                    </p:set>
                                    <p:anim calcmode="lin" valueType="num">
                                      <p:cBhvr additive="base">
                                        <p:cTn id="26"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0243">
                                            <p:txEl>
                                              <p:pRg st="5" end="5"/>
                                            </p:txEl>
                                          </p:spTgt>
                                        </p:tgtEl>
                                        <p:attrNameLst>
                                          <p:attrName>style.visibility</p:attrName>
                                        </p:attrNameLst>
                                      </p:cBhvr>
                                      <p:to>
                                        <p:strVal val="visible"/>
                                      </p:to>
                                    </p:set>
                                    <p:anim calcmode="lin" valueType="num">
                                      <p:cBhvr additive="base">
                                        <p:cTn id="30"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0243">
                                            <p:txEl>
                                              <p:pRg st="6" end="6"/>
                                            </p:txEl>
                                          </p:spTgt>
                                        </p:tgtEl>
                                        <p:attrNameLst>
                                          <p:attrName>style.visibility</p:attrName>
                                        </p:attrNameLst>
                                      </p:cBhvr>
                                      <p:to>
                                        <p:strVal val="visible"/>
                                      </p:to>
                                    </p:set>
                                    <p:anim calcmode="lin" valueType="num">
                                      <p:cBhvr additive="base">
                                        <p:cTn id="36"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0243">
                                            <p:txEl>
                                              <p:pRg st="7" end="7"/>
                                            </p:txEl>
                                          </p:spTgt>
                                        </p:tgtEl>
                                        <p:attrNameLst>
                                          <p:attrName>style.visibility</p:attrName>
                                        </p:attrNameLst>
                                      </p:cBhvr>
                                      <p:to>
                                        <p:strVal val="visible"/>
                                      </p:to>
                                    </p:set>
                                    <p:anim calcmode="lin" valueType="num">
                                      <p:cBhvr additive="base">
                                        <p:cTn id="40"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CA" b="1" smtClean="0">
                <a:solidFill>
                  <a:srgbClr val="002060"/>
                </a:solidFill>
              </a:rPr>
              <a:t>Function Prototypes and Definitions</a:t>
            </a:r>
          </a:p>
        </p:txBody>
      </p:sp>
      <p:sp>
        <p:nvSpPr>
          <p:cNvPr id="57347" name="Content Placeholder 2"/>
          <p:cNvSpPr>
            <a:spLocks noGrp="1"/>
          </p:cNvSpPr>
          <p:nvPr>
            <p:ph sz="quarter" idx="1"/>
          </p:nvPr>
        </p:nvSpPr>
        <p:spPr>
          <a:xfrm>
            <a:off x="457200" y="1219200"/>
            <a:ext cx="8229600" cy="4937125"/>
          </a:xfrm>
        </p:spPr>
        <p:txBody>
          <a:bodyPr/>
          <a:lstStyle/>
          <a:p>
            <a:pPr eaLnBrk="1" hangingPunct="1"/>
            <a:r>
              <a:rPr lang="en-CA" sz="2400" dirty="0" smtClean="0"/>
              <a:t>To support </a:t>
            </a:r>
            <a:r>
              <a:rPr lang="en-CA" sz="2400" i="1" dirty="0" smtClean="0">
                <a:solidFill>
                  <a:srgbClr val="C00000"/>
                </a:solidFill>
              </a:rPr>
              <a:t>rapid application development (RAD)</a:t>
            </a:r>
            <a:r>
              <a:rPr lang="en-CA" sz="2400" dirty="0" smtClean="0"/>
              <a:t>, programmers usually define functions in two stages</a:t>
            </a:r>
          </a:p>
          <a:p>
            <a:pPr eaLnBrk="1" hangingPunct="1"/>
            <a:endParaRPr lang="en-CA" sz="2400" dirty="0" smtClean="0"/>
          </a:p>
          <a:p>
            <a:pPr lvl="1" eaLnBrk="1" hangingPunct="1"/>
            <a:r>
              <a:rPr lang="en-CA" sz="2100" dirty="0" smtClean="0">
                <a:solidFill>
                  <a:schemeClr val="tx1"/>
                </a:solidFill>
              </a:rPr>
              <a:t>A prototype of the function is provided </a:t>
            </a:r>
            <a:r>
              <a:rPr lang="en-CA" sz="2100" u="sng" dirty="0" smtClean="0">
                <a:solidFill>
                  <a:schemeClr val="tx1"/>
                </a:solidFill>
              </a:rPr>
              <a:t>before</a:t>
            </a:r>
            <a:r>
              <a:rPr lang="en-CA" sz="2100" dirty="0" smtClean="0">
                <a:solidFill>
                  <a:schemeClr val="tx1"/>
                </a:solidFill>
              </a:rPr>
              <a:t> the main function definition.  The form of the prototype statement permits the compiler to translate function references.</a:t>
            </a:r>
          </a:p>
          <a:p>
            <a:pPr lvl="2" eaLnBrk="1" hangingPunct="1"/>
            <a:r>
              <a:rPr lang="en-CA" sz="1800" dirty="0" smtClean="0"/>
              <a:t>This is sometimes referred to as a </a:t>
            </a:r>
            <a:r>
              <a:rPr lang="en-CA" sz="1800" b="1" i="1" dirty="0" smtClean="0">
                <a:solidFill>
                  <a:srgbClr val="993300"/>
                </a:solidFill>
              </a:rPr>
              <a:t>stub</a:t>
            </a:r>
            <a:r>
              <a:rPr lang="en-CA" sz="1800" dirty="0" smtClean="0"/>
              <a:t>.</a:t>
            </a:r>
            <a:endParaRPr lang="en-CA" sz="1800" dirty="0" smtClean="0">
              <a:solidFill>
                <a:schemeClr val="tx1"/>
              </a:solidFill>
            </a:endParaRPr>
          </a:p>
          <a:p>
            <a:pPr lvl="1" eaLnBrk="1" hangingPunct="1"/>
            <a:endParaRPr lang="en-CA" sz="2100" dirty="0" smtClean="0">
              <a:solidFill>
                <a:schemeClr val="tx1"/>
              </a:solidFill>
            </a:endParaRPr>
          </a:p>
          <a:p>
            <a:pPr lvl="1" eaLnBrk="1" hangingPunct="1"/>
            <a:r>
              <a:rPr lang="en-CA" sz="2100" dirty="0" smtClean="0">
                <a:solidFill>
                  <a:schemeClr val="tx1"/>
                </a:solidFill>
              </a:rPr>
              <a:t>The actual full definition of the function is then placed </a:t>
            </a:r>
            <a:r>
              <a:rPr lang="en-CA" sz="2100" u="sng" dirty="0" smtClean="0">
                <a:solidFill>
                  <a:schemeClr val="tx1"/>
                </a:solidFill>
              </a:rPr>
              <a:t>after</a:t>
            </a:r>
            <a:r>
              <a:rPr lang="en-CA" sz="2100" dirty="0" smtClean="0">
                <a:solidFill>
                  <a:schemeClr val="tx1"/>
                </a:solidFill>
              </a:rPr>
              <a:t> main and at a later stage of program development.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CA" b="1" smtClean="0">
                <a:solidFill>
                  <a:srgbClr val="002060"/>
                </a:solidFill>
              </a:rPr>
              <a:t>Function Prototypes and Definitions</a:t>
            </a:r>
          </a:p>
        </p:txBody>
      </p:sp>
      <p:sp>
        <p:nvSpPr>
          <p:cNvPr id="55299" name="Content Placeholder 2"/>
          <p:cNvSpPr>
            <a:spLocks noGrp="1"/>
          </p:cNvSpPr>
          <p:nvPr>
            <p:ph sz="quarter" idx="1"/>
          </p:nvPr>
        </p:nvSpPr>
        <p:spPr>
          <a:xfrm>
            <a:off x="457200" y="1219200"/>
            <a:ext cx="8229600" cy="4937125"/>
          </a:xfrm>
        </p:spPr>
        <p:txBody>
          <a:bodyPr/>
          <a:lstStyle/>
          <a:p>
            <a:pPr eaLnBrk="1" hangingPunct="1"/>
            <a:r>
              <a:rPr lang="en-CA" sz="2400" b="1" smtClean="0"/>
              <a:t>Prototypes</a:t>
            </a:r>
          </a:p>
          <a:p>
            <a:pPr lvl="1" eaLnBrk="1" hangingPunct="1"/>
            <a:r>
              <a:rPr lang="en-CA" sz="2100" smtClean="0">
                <a:solidFill>
                  <a:schemeClr val="tx1"/>
                </a:solidFill>
              </a:rPr>
              <a:t>Formal statements that describe the structural attributes of a function.  Under some circumstances a prototype is not required and a full function definition is supplied.</a:t>
            </a:r>
          </a:p>
          <a:p>
            <a:pPr lvl="1" eaLnBrk="1" hangingPunct="1"/>
            <a:endParaRPr lang="en-CA" sz="2100" smtClean="0">
              <a:solidFill>
                <a:schemeClr val="tx1"/>
              </a:solidFill>
            </a:endParaRPr>
          </a:p>
          <a:p>
            <a:pPr lvl="1" eaLnBrk="1" hangingPunct="1"/>
            <a:endParaRPr lang="en-CA" sz="2100" smtClean="0">
              <a:solidFill>
                <a:schemeClr val="tx1"/>
              </a:solidFill>
            </a:endParaRPr>
          </a:p>
          <a:p>
            <a:pPr eaLnBrk="1" hangingPunct="1"/>
            <a:r>
              <a:rPr lang="en-CA" sz="2400" b="1" smtClean="0"/>
              <a:t>Definitions</a:t>
            </a:r>
          </a:p>
          <a:p>
            <a:pPr lvl="1" eaLnBrk="1" hangingPunct="1"/>
            <a:r>
              <a:rPr lang="en-CA" sz="2100" smtClean="0">
                <a:solidFill>
                  <a:schemeClr val="tx1"/>
                </a:solidFill>
              </a:rPr>
              <a:t>Formal, rigorous definitions of the structure and the internal logic of a function.  The definition may be placed before main – in such cases a prototype statement may be eliminated as unnecessary.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calcmode="lin" valueType="num">
                                      <p:cBhvr additive="base">
                                        <p:cTn id="11"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anim calcmode="lin" valueType="num">
                                      <p:cBhvr additive="base">
                                        <p:cTn id="17"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anim calcmode="lin" valueType="num">
                                      <p:cBhvr additive="base">
                                        <p:cTn id="21"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CA" b="1" smtClean="0">
                <a:solidFill>
                  <a:srgbClr val="002060"/>
                </a:solidFill>
              </a:rPr>
              <a:t>Function Prototypes and Definitions</a:t>
            </a:r>
          </a:p>
        </p:txBody>
      </p:sp>
      <p:sp>
        <p:nvSpPr>
          <p:cNvPr id="59395" name="Content Placeholder 2"/>
          <p:cNvSpPr>
            <a:spLocks noGrp="1"/>
          </p:cNvSpPr>
          <p:nvPr>
            <p:ph sz="quarter" idx="1"/>
          </p:nvPr>
        </p:nvSpPr>
        <p:spPr>
          <a:xfrm>
            <a:off x="457200" y="1219200"/>
            <a:ext cx="8229600" cy="4937125"/>
          </a:xfrm>
        </p:spPr>
        <p:txBody>
          <a:bodyPr/>
          <a:lstStyle/>
          <a:p>
            <a:pPr eaLnBrk="1" hangingPunct="1"/>
            <a:endParaRPr lang="en-CA" sz="2100" smtClean="0"/>
          </a:p>
        </p:txBody>
      </p:sp>
      <p:sp>
        <p:nvSpPr>
          <p:cNvPr id="4" name="TextBox 3"/>
          <p:cNvSpPr txBox="1">
            <a:spLocks noChangeArrowheads="1"/>
          </p:cNvSpPr>
          <p:nvPr/>
        </p:nvSpPr>
        <p:spPr bwMode="auto">
          <a:xfrm>
            <a:off x="571500" y="214313"/>
            <a:ext cx="8070850" cy="6446837"/>
          </a:xfrm>
          <a:prstGeom prst="rect">
            <a:avLst/>
          </a:prstGeom>
          <a:solidFill>
            <a:srgbClr val="FFFF66"/>
          </a:solidFill>
          <a:ln w="9525">
            <a:solidFill>
              <a:schemeClr val="tx1"/>
            </a:solidFill>
            <a:miter lim="800000"/>
            <a:headEnd/>
            <a:tailEnd/>
          </a:ln>
        </p:spPr>
        <p:txBody>
          <a:bodyPr lIns="144000" tIns="144000" rIns="144000" bIns="144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000" b="1"/>
              <a:t> #include &lt;stdio.h&gt;</a:t>
            </a:r>
          </a:p>
          <a:p>
            <a:pPr eaLnBrk="1" hangingPunct="1"/>
            <a:endParaRPr lang="en-CA" sz="2000" b="1"/>
          </a:p>
          <a:p>
            <a:pPr eaLnBrk="1" hangingPunct="1"/>
            <a:r>
              <a:rPr lang="en-CA" sz="2000" b="1">
                <a:solidFill>
                  <a:srgbClr val="800000"/>
                </a:solidFill>
              </a:rPr>
              <a:t> double mysin ( double ) ;</a:t>
            </a:r>
          </a:p>
          <a:p>
            <a:pPr eaLnBrk="1" hangingPunct="1"/>
            <a:endParaRPr lang="en-CA" sz="2000" b="1"/>
          </a:p>
          <a:p>
            <a:pPr eaLnBrk="1" hangingPunct="1"/>
            <a:r>
              <a:rPr lang="en-CA" sz="2000" b="1"/>
              <a:t> int main ( ) {</a:t>
            </a:r>
          </a:p>
          <a:p>
            <a:pPr eaLnBrk="1" hangingPunct="1"/>
            <a:r>
              <a:rPr lang="en-CA" sz="2000" b="1"/>
              <a:t>    double  Angle = 1.57 ;</a:t>
            </a:r>
          </a:p>
          <a:p>
            <a:pPr eaLnBrk="1" hangingPunct="1"/>
            <a:r>
              <a:rPr lang="en-CA" sz="2000" b="1"/>
              <a:t>    printf ( “The sine of %lf = %lf\n”, Angle, </a:t>
            </a:r>
            <a:r>
              <a:rPr lang="en-CA" sz="2000" b="1">
                <a:solidFill>
                  <a:srgbClr val="800000"/>
                </a:solidFill>
              </a:rPr>
              <a:t>mysin( Angle ) </a:t>
            </a:r>
            <a:r>
              <a:rPr lang="en-CA" sz="2000" b="1"/>
              <a:t>) ;</a:t>
            </a:r>
          </a:p>
          <a:p>
            <a:pPr eaLnBrk="1" hangingPunct="1"/>
            <a:r>
              <a:rPr lang="en-CA" sz="2000" b="1"/>
              <a:t>    return 0 ;</a:t>
            </a:r>
          </a:p>
          <a:p>
            <a:pPr eaLnBrk="1" hangingPunct="1"/>
            <a:r>
              <a:rPr lang="en-CA" sz="2000" b="1"/>
              <a:t> }</a:t>
            </a:r>
          </a:p>
          <a:p>
            <a:pPr eaLnBrk="1" hangingPunct="1"/>
            <a:endParaRPr lang="en-CA" sz="2000" b="1"/>
          </a:p>
          <a:p>
            <a:pPr eaLnBrk="1" hangingPunct="1"/>
            <a:r>
              <a:rPr lang="en-CA" sz="2000" b="1"/>
              <a:t> </a:t>
            </a:r>
            <a:r>
              <a:rPr lang="en-CA" sz="2000" b="1">
                <a:solidFill>
                  <a:srgbClr val="800000"/>
                </a:solidFill>
              </a:rPr>
              <a:t>double mysin ( double X ) {</a:t>
            </a:r>
          </a:p>
          <a:p>
            <a:pPr eaLnBrk="1" hangingPunct="1"/>
            <a:r>
              <a:rPr lang="en-CA" sz="2000" b="1">
                <a:solidFill>
                  <a:srgbClr val="800000"/>
                </a:solidFill>
              </a:rPr>
              <a:t>    double T = 0.0, Sold, Snew, Slim = 0.00001 ;</a:t>
            </a:r>
          </a:p>
          <a:p>
            <a:pPr eaLnBrk="1" hangingPunct="1"/>
            <a:r>
              <a:rPr lang="en-CA" sz="2000" b="1">
                <a:solidFill>
                  <a:srgbClr val="800000"/>
                </a:solidFill>
              </a:rPr>
              <a:t>    int K = 0 ;  Snew = T = X ;</a:t>
            </a:r>
          </a:p>
          <a:p>
            <a:pPr eaLnBrk="1" hangingPunct="1"/>
            <a:r>
              <a:rPr lang="en-CA" sz="2000" b="1">
                <a:solidFill>
                  <a:srgbClr val="800000"/>
                </a:solidFill>
              </a:rPr>
              <a:t>    do {</a:t>
            </a:r>
            <a:br>
              <a:rPr lang="en-CA" sz="2000" b="1">
                <a:solidFill>
                  <a:srgbClr val="800000"/>
                </a:solidFill>
              </a:rPr>
            </a:br>
            <a:r>
              <a:rPr lang="en-CA" sz="2000" b="1">
                <a:solidFill>
                  <a:srgbClr val="800000"/>
                </a:solidFill>
              </a:rPr>
              <a:t>         Sold = Snew ;</a:t>
            </a:r>
            <a:br>
              <a:rPr lang="en-CA" sz="2000" b="1">
                <a:solidFill>
                  <a:srgbClr val="800000"/>
                </a:solidFill>
              </a:rPr>
            </a:br>
            <a:r>
              <a:rPr lang="en-CA" sz="2000" b="1">
                <a:solidFill>
                  <a:srgbClr val="800000"/>
                </a:solidFill>
              </a:rPr>
              <a:t>         T  =  - T * X * X / (K+K+3) / (K+K+2) ; </a:t>
            </a:r>
            <a:br>
              <a:rPr lang="en-CA" sz="2000" b="1">
                <a:solidFill>
                  <a:srgbClr val="800000"/>
                </a:solidFill>
              </a:rPr>
            </a:br>
            <a:r>
              <a:rPr lang="en-CA" sz="2000" b="1">
                <a:solidFill>
                  <a:srgbClr val="800000"/>
                </a:solidFill>
              </a:rPr>
              <a:t>         K++ ;   Snew = Snew + T ;</a:t>
            </a:r>
            <a:br>
              <a:rPr lang="en-CA" sz="2000" b="1">
                <a:solidFill>
                  <a:srgbClr val="800000"/>
                </a:solidFill>
              </a:rPr>
            </a:br>
            <a:r>
              <a:rPr lang="en-CA" sz="2000" b="1">
                <a:solidFill>
                  <a:srgbClr val="800000"/>
                </a:solidFill>
              </a:rPr>
              <a:t>    } while( 2.0*fabs(Snew-Sold)/(Snew+Sold) &gt;= Slim);</a:t>
            </a:r>
          </a:p>
          <a:p>
            <a:pPr eaLnBrk="1" hangingPunct="1"/>
            <a:r>
              <a:rPr lang="en-CA" sz="2000" b="1">
                <a:solidFill>
                  <a:srgbClr val="800000"/>
                </a:solidFill>
              </a:rPr>
              <a:t>    return Snew ;</a:t>
            </a:r>
          </a:p>
          <a:p>
            <a:pPr eaLnBrk="1" hangingPunct="1"/>
            <a:r>
              <a:rPr lang="en-CA" sz="2000" b="1">
                <a:solidFill>
                  <a:srgbClr val="800000"/>
                </a:solidFill>
              </a:rPr>
              <a:t> }</a:t>
            </a:r>
            <a:endParaRPr lang="en-CA" sz="1600" b="1">
              <a:solidFill>
                <a:srgbClr val="800000"/>
              </a:solidFill>
            </a:endParaRPr>
          </a:p>
        </p:txBody>
      </p:sp>
      <p:sp>
        <p:nvSpPr>
          <p:cNvPr id="5" name="TextBox 4"/>
          <p:cNvSpPr txBox="1"/>
          <p:nvPr/>
        </p:nvSpPr>
        <p:spPr>
          <a:xfrm>
            <a:off x="4286250" y="571500"/>
            <a:ext cx="3929063" cy="1200150"/>
          </a:xfrm>
          <a:prstGeom prst="rect">
            <a:avLst/>
          </a:prstGeom>
          <a:solidFill>
            <a:schemeClr val="tx2">
              <a:lumMod val="20000"/>
              <a:lumOff val="80000"/>
            </a:schemeClr>
          </a:solidFill>
          <a:ln>
            <a:solidFill>
              <a:schemeClr val="tx1"/>
            </a:solidFill>
          </a:ln>
        </p:spPr>
        <p:txBody>
          <a:bodyPr>
            <a:spAutoFit/>
          </a:bodyPr>
          <a:lstStyle/>
          <a:p>
            <a:pPr>
              <a:defRPr/>
            </a:pPr>
            <a:r>
              <a:rPr lang="en-CA" b="1" dirty="0">
                <a:solidFill>
                  <a:srgbClr val="003300"/>
                </a:solidFill>
              </a:rPr>
              <a:t>NOTE:  In prototype statements, it is not necessary to provide names of parameter variables – only their data types are required.</a:t>
            </a:r>
          </a:p>
        </p:txBody>
      </p:sp>
      <p:sp>
        <p:nvSpPr>
          <p:cNvPr id="6" name="TextBox 5"/>
          <p:cNvSpPr txBox="1"/>
          <p:nvPr/>
        </p:nvSpPr>
        <p:spPr>
          <a:xfrm>
            <a:off x="5357813" y="2928938"/>
            <a:ext cx="3500437" cy="1754187"/>
          </a:xfrm>
          <a:prstGeom prst="rect">
            <a:avLst/>
          </a:prstGeom>
          <a:solidFill>
            <a:schemeClr val="accent1">
              <a:lumMod val="40000"/>
              <a:lumOff val="60000"/>
            </a:schemeClr>
          </a:solidFill>
          <a:ln>
            <a:solidFill>
              <a:schemeClr val="tx1"/>
            </a:solidFill>
          </a:ln>
        </p:spPr>
        <p:txBody>
          <a:bodyPr>
            <a:spAutoFit/>
          </a:bodyPr>
          <a:lstStyle/>
          <a:p>
            <a:pPr>
              <a:defRPr/>
            </a:pPr>
            <a:r>
              <a:rPr lang="en-CA" b="1" dirty="0">
                <a:solidFill>
                  <a:srgbClr val="660033"/>
                </a:solidFill>
              </a:rPr>
              <a:t>HOWEVER:  In function definitions it is </a:t>
            </a:r>
            <a:r>
              <a:rPr lang="en-CA" b="1" u="sng" dirty="0">
                <a:solidFill>
                  <a:srgbClr val="660033"/>
                </a:solidFill>
              </a:rPr>
              <a:t>required</a:t>
            </a:r>
            <a:r>
              <a:rPr lang="en-CA" b="1" dirty="0">
                <a:solidFill>
                  <a:srgbClr val="660033"/>
                </a:solidFill>
              </a:rPr>
              <a:t> that all parameter names be specified, since they will be referenced within the function body.</a:t>
            </a:r>
          </a:p>
        </p:txBody>
      </p:sp>
      <p:sp>
        <p:nvSpPr>
          <p:cNvPr id="7" name="Oval 6"/>
          <p:cNvSpPr/>
          <p:nvPr/>
        </p:nvSpPr>
        <p:spPr>
          <a:xfrm>
            <a:off x="2357438" y="714375"/>
            <a:ext cx="1500187" cy="785813"/>
          </a:xfrm>
          <a:prstGeom prst="ellipse">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Oval 7"/>
          <p:cNvSpPr/>
          <p:nvPr/>
        </p:nvSpPr>
        <p:spPr>
          <a:xfrm>
            <a:off x="2428875" y="3286125"/>
            <a:ext cx="1500188" cy="571500"/>
          </a:xfrm>
          <a:prstGeom prst="ellipse">
            <a:avLst/>
          </a:prstGeom>
          <a:noFill/>
          <a:ln w="38100">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9" name="Oval 8"/>
          <p:cNvSpPr/>
          <p:nvPr/>
        </p:nvSpPr>
        <p:spPr>
          <a:xfrm>
            <a:off x="2143125" y="4786313"/>
            <a:ext cx="1071563" cy="571500"/>
          </a:xfrm>
          <a:prstGeom prst="ellipse">
            <a:avLst/>
          </a:prstGeom>
          <a:noFill/>
          <a:ln w="38100">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11" name="Straight Arrow Connector 10"/>
          <p:cNvCxnSpPr>
            <a:stCxn id="8" idx="4"/>
            <a:endCxn id="9" idx="0"/>
          </p:cNvCxnSpPr>
          <p:nvPr/>
        </p:nvCxnSpPr>
        <p:spPr>
          <a:xfrm rot="5400000">
            <a:off x="2463800" y="4071938"/>
            <a:ext cx="928688" cy="500062"/>
          </a:xfrm>
          <a:prstGeom prst="straightConnector1">
            <a:avLst/>
          </a:prstGeom>
          <a:ln w="38100">
            <a:solidFill>
              <a:srgbClr val="660033"/>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dissolve">
                                      <p:cBhvr>
                                        <p:cTn id="15" dur="500"/>
                                        <p:tgtEl>
                                          <p:spTgt spid="4">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dissolve">
                                      <p:cBhvr>
                                        <p:cTn id="18" dur="500"/>
                                        <p:tgtEl>
                                          <p:spTgt spid="4">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dissolve">
                                      <p:cBhvr>
                                        <p:cTn id="21" dur="500"/>
                                        <p:tgtEl>
                                          <p:spTgt spid="4">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dissolve">
                                      <p:cBhvr>
                                        <p:cTn id="24" dur="500"/>
                                        <p:tgtEl>
                                          <p:spTgt spid="4">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dissolve">
                                      <p:cBhvr>
                                        <p:cTn id="29" dur="500"/>
                                        <p:tgtEl>
                                          <p:spTgt spid="4">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dissolve">
                                      <p:cBhvr>
                                        <p:cTn id="34" dur="500"/>
                                        <p:tgtEl>
                                          <p:spTgt spid="4">
                                            <p:txEl>
                                              <p:pRg st="10" end="10"/>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dissolve">
                                      <p:cBhvr>
                                        <p:cTn id="37" dur="500"/>
                                        <p:tgtEl>
                                          <p:spTgt spid="4">
                                            <p:txEl>
                                              <p:pRg st="11" end="11"/>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dissolve">
                                      <p:cBhvr>
                                        <p:cTn id="40" dur="500"/>
                                        <p:tgtEl>
                                          <p:spTgt spid="4">
                                            <p:txEl>
                                              <p:pRg st="12" end="12"/>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dissolve">
                                      <p:cBhvr>
                                        <p:cTn id="43" dur="500"/>
                                        <p:tgtEl>
                                          <p:spTgt spid="4">
                                            <p:txEl>
                                              <p:pRg st="13" end="13"/>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dissolve">
                                      <p:cBhvr>
                                        <p:cTn id="46" dur="500"/>
                                        <p:tgtEl>
                                          <p:spTgt spid="4">
                                            <p:txEl>
                                              <p:pRg st="14" end="14"/>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dissolve">
                                      <p:cBhvr>
                                        <p:cTn id="49" dur="500"/>
                                        <p:tgtEl>
                                          <p:spTgt spid="4">
                                            <p:txEl>
                                              <p:pRg st="15" end="1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1+#ppt_w/2"/>
                                          </p:val>
                                        </p:tav>
                                        <p:tav tm="100000">
                                          <p:val>
                                            <p:strVal val="#ppt_x"/>
                                          </p:val>
                                        </p:tav>
                                      </p:tavLst>
                                    </p:anim>
                                    <p:anim calcmode="lin" valueType="num">
                                      <p:cBhvr additive="base">
                                        <p:cTn id="55" dur="500" fill="hold"/>
                                        <p:tgtEl>
                                          <p:spTgt spid="5"/>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2" presetClass="entr" presetSubtype="8"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0-#ppt_w/2"/>
                                          </p:val>
                                        </p:tav>
                                        <p:tav tm="100000">
                                          <p:val>
                                            <p:strVal val="#ppt_x"/>
                                          </p:val>
                                        </p:tav>
                                      </p:tavLst>
                                    </p:anim>
                                    <p:anim calcmode="lin" valueType="num">
                                      <p:cBhvr additive="base">
                                        <p:cTn id="6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1+#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2" presetClass="entr" presetSubtype="8"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fill="hold"/>
                                        <p:tgtEl>
                                          <p:spTgt spid="8"/>
                                        </p:tgtEl>
                                        <p:attrNameLst>
                                          <p:attrName>ppt_x</p:attrName>
                                        </p:attrNameLst>
                                      </p:cBhvr>
                                      <p:tavLst>
                                        <p:tav tm="0">
                                          <p:val>
                                            <p:strVal val="0-#ppt_w/2"/>
                                          </p:val>
                                        </p:tav>
                                        <p:tav tm="100000">
                                          <p:val>
                                            <p:strVal val="#ppt_x"/>
                                          </p:val>
                                        </p:tav>
                                      </p:tavLst>
                                    </p:anim>
                                    <p:anim calcmode="lin" valueType="num">
                                      <p:cBhvr additive="base">
                                        <p:cTn id="71" dur="500" fill="hold"/>
                                        <p:tgtEl>
                                          <p:spTgt spid="8"/>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1000"/>
                            </p:stCondLst>
                            <p:childTnLst>
                              <p:par>
                                <p:cTn id="73" presetID="2" presetClass="entr" presetSubtype="8"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500" fill="hold"/>
                                        <p:tgtEl>
                                          <p:spTgt spid="9"/>
                                        </p:tgtEl>
                                        <p:attrNameLst>
                                          <p:attrName>ppt_x</p:attrName>
                                        </p:attrNameLst>
                                      </p:cBhvr>
                                      <p:tavLst>
                                        <p:tav tm="0">
                                          <p:val>
                                            <p:strVal val="0-#ppt_w/2"/>
                                          </p:val>
                                        </p:tav>
                                        <p:tav tm="100000">
                                          <p:val>
                                            <p:strVal val="#ppt_x"/>
                                          </p:val>
                                        </p:tav>
                                      </p:tavLst>
                                    </p:anim>
                                    <p:anim calcmode="lin" valueType="num">
                                      <p:cBhvr additive="base">
                                        <p:cTn id="76" dur="500" fill="hold"/>
                                        <p:tgtEl>
                                          <p:spTgt spid="9"/>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1500"/>
                            </p:stCondLst>
                            <p:childTnLst>
                              <p:par>
                                <p:cTn id="78" presetID="2" presetClass="entr" presetSubtype="8"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1000" fill="hold"/>
                                        <p:tgtEl>
                                          <p:spTgt spid="11"/>
                                        </p:tgtEl>
                                        <p:attrNameLst>
                                          <p:attrName>ppt_x</p:attrName>
                                        </p:attrNameLst>
                                      </p:cBhvr>
                                      <p:tavLst>
                                        <p:tav tm="0">
                                          <p:val>
                                            <p:strVal val="0-#ppt_w/2"/>
                                          </p:val>
                                        </p:tav>
                                        <p:tav tm="100000">
                                          <p:val>
                                            <p:strVal val="#ppt_x"/>
                                          </p:val>
                                        </p:tav>
                                      </p:tavLst>
                                    </p:anim>
                                    <p:anim calcmode="lin" valueType="num">
                                      <p:cBhvr additive="base">
                                        <p:cTn id="81"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sz="quarter" idx="1"/>
          </p:nvPr>
        </p:nvSpPr>
        <p:spPr>
          <a:xfrm>
            <a:off x="457200" y="1219200"/>
            <a:ext cx="8229600" cy="4937125"/>
          </a:xfrm>
        </p:spPr>
        <p:txBody>
          <a:bodyPr/>
          <a:lstStyle/>
          <a:p>
            <a:pPr eaLnBrk="1" hangingPunct="1"/>
            <a:r>
              <a:rPr lang="en-CA" sz="2400" smtClean="0"/>
              <a:t>When programs are compiled, the file created (a.out) is composed as a set of machine coded modules, each corresponding to a particular need</a:t>
            </a:r>
          </a:p>
          <a:p>
            <a:pPr lvl="1" eaLnBrk="1" hangingPunct="1"/>
            <a:r>
              <a:rPr lang="en-CA" sz="2100" smtClean="0">
                <a:solidFill>
                  <a:schemeClr val="tx1"/>
                </a:solidFill>
              </a:rPr>
              <a:t>A module for executable instructions (code)</a:t>
            </a:r>
          </a:p>
          <a:p>
            <a:pPr lvl="1" eaLnBrk="1" hangingPunct="1"/>
            <a:r>
              <a:rPr lang="en-CA" sz="2100" smtClean="0">
                <a:solidFill>
                  <a:schemeClr val="tx1"/>
                </a:solidFill>
              </a:rPr>
              <a:t>A module for certain kinds of data (data)</a:t>
            </a:r>
          </a:p>
          <a:p>
            <a:pPr lvl="1" eaLnBrk="1" hangingPunct="1"/>
            <a:endParaRPr lang="en-CA" sz="2100" smtClean="0"/>
          </a:p>
          <a:p>
            <a:pPr eaLnBrk="1" hangingPunct="1"/>
            <a:r>
              <a:rPr lang="en-CA" sz="2400" smtClean="0"/>
              <a:t>In general, programs require additional modular structures within RAM, when loaded for execution</a:t>
            </a:r>
          </a:p>
          <a:p>
            <a:pPr lvl="1" eaLnBrk="1" hangingPunct="1"/>
            <a:r>
              <a:rPr lang="en-CA" sz="2100" smtClean="0">
                <a:solidFill>
                  <a:schemeClr val="tx1"/>
                </a:solidFill>
              </a:rPr>
              <a:t>Buffer modules for I/O</a:t>
            </a:r>
          </a:p>
          <a:p>
            <a:pPr lvl="1" eaLnBrk="1" hangingPunct="1"/>
            <a:r>
              <a:rPr lang="en-CA" sz="2100" smtClean="0">
                <a:solidFill>
                  <a:schemeClr val="tx1"/>
                </a:solidFill>
              </a:rPr>
              <a:t>Heap space for dynamic memory allocations requested by the program during execution</a:t>
            </a:r>
          </a:p>
          <a:p>
            <a:pPr lvl="1" eaLnBrk="1" hangingPunct="1"/>
            <a:r>
              <a:rPr lang="en-CA" sz="2100" smtClean="0">
                <a:solidFill>
                  <a:schemeClr val="tx1"/>
                </a:solidFill>
              </a:rPr>
              <a:t>Stack space for storing and retrieving function data dynamically during execution </a:t>
            </a:r>
          </a:p>
        </p:txBody>
      </p:sp>
      <p:sp>
        <p:nvSpPr>
          <p:cNvPr id="60419" name="Title 1"/>
          <p:cNvSpPr>
            <a:spLocks noGrp="1"/>
          </p:cNvSpPr>
          <p:nvPr>
            <p:ph type="title"/>
          </p:nvPr>
        </p:nvSpPr>
        <p:spPr/>
        <p:txBody>
          <a:bodyPr/>
          <a:lstStyle/>
          <a:p>
            <a:pPr eaLnBrk="1" hangingPunct="1"/>
            <a:r>
              <a:rPr lang="en-CA" b="1" smtClean="0">
                <a:solidFill>
                  <a:srgbClr val="002060"/>
                </a:solidFill>
              </a:rPr>
              <a:t>Functions and stacks</a:t>
            </a:r>
          </a:p>
        </p:txBody>
      </p:sp>
      <p:grpSp>
        <p:nvGrpSpPr>
          <p:cNvPr id="2" name="Group 11"/>
          <p:cNvGrpSpPr>
            <a:grpSpLocks/>
          </p:cNvGrpSpPr>
          <p:nvPr/>
        </p:nvGrpSpPr>
        <p:grpSpPr bwMode="auto">
          <a:xfrm>
            <a:off x="5072063" y="357188"/>
            <a:ext cx="3429000" cy="6286500"/>
            <a:chOff x="5072066" y="357166"/>
            <a:chExt cx="3429024" cy="6286544"/>
          </a:xfrm>
        </p:grpSpPr>
        <p:sp>
          <p:nvSpPr>
            <p:cNvPr id="4" name="Rectangle 3"/>
            <p:cNvSpPr/>
            <p:nvPr/>
          </p:nvSpPr>
          <p:spPr>
            <a:xfrm>
              <a:off x="5072066" y="357166"/>
              <a:ext cx="3429024" cy="628654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CA" sz="2000" dirty="0"/>
                <a:t>Operating System</a:t>
              </a:r>
            </a:p>
          </p:txBody>
        </p:sp>
        <p:cxnSp>
          <p:nvCxnSpPr>
            <p:cNvPr id="11" name="Straight Connector 10"/>
            <p:cNvCxnSpPr/>
            <p:nvPr/>
          </p:nvCxnSpPr>
          <p:spPr>
            <a:xfrm>
              <a:off x="5072066" y="857231"/>
              <a:ext cx="342902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5072063" y="1500188"/>
            <a:ext cx="3429000" cy="12144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400" dirty="0">
                <a:solidFill>
                  <a:schemeClr val="tx1"/>
                </a:solidFill>
              </a:rPr>
              <a:t>Code</a:t>
            </a:r>
          </a:p>
        </p:txBody>
      </p:sp>
      <p:sp>
        <p:nvSpPr>
          <p:cNvPr id="6" name="Rectangle 5"/>
          <p:cNvSpPr/>
          <p:nvPr/>
        </p:nvSpPr>
        <p:spPr>
          <a:xfrm>
            <a:off x="5072063" y="2714625"/>
            <a:ext cx="3429000" cy="9286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400" dirty="0">
                <a:solidFill>
                  <a:schemeClr val="tx1"/>
                </a:solidFill>
              </a:rPr>
              <a:t>(Static) Data</a:t>
            </a:r>
          </a:p>
        </p:txBody>
      </p:sp>
      <p:sp>
        <p:nvSpPr>
          <p:cNvPr id="7" name="Rectangle 6"/>
          <p:cNvSpPr/>
          <p:nvPr/>
        </p:nvSpPr>
        <p:spPr>
          <a:xfrm>
            <a:off x="5072063" y="3643313"/>
            <a:ext cx="3429000" cy="85725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400" dirty="0">
                <a:solidFill>
                  <a:schemeClr val="tx1"/>
                </a:solidFill>
              </a:rPr>
              <a:t>Heap</a:t>
            </a:r>
          </a:p>
        </p:txBody>
      </p:sp>
      <p:sp>
        <p:nvSpPr>
          <p:cNvPr id="8" name="Rectangle 7"/>
          <p:cNvSpPr/>
          <p:nvPr/>
        </p:nvSpPr>
        <p:spPr>
          <a:xfrm>
            <a:off x="5072063" y="4500563"/>
            <a:ext cx="3429000" cy="8572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400" dirty="0">
                <a:solidFill>
                  <a:schemeClr val="tx1"/>
                </a:solidFill>
              </a:rPr>
              <a:t>I/O Buffers</a:t>
            </a:r>
          </a:p>
        </p:txBody>
      </p:sp>
      <p:sp>
        <p:nvSpPr>
          <p:cNvPr id="9" name="Rectangle 8"/>
          <p:cNvSpPr/>
          <p:nvPr/>
        </p:nvSpPr>
        <p:spPr>
          <a:xfrm>
            <a:off x="5072063" y="5786438"/>
            <a:ext cx="3429000" cy="85725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400" dirty="0">
                <a:solidFill>
                  <a:schemeClr val="tx1"/>
                </a:solidFill>
              </a:rPr>
              <a:t>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 calcmode="lin" valueType="num">
                                      <p:cBhvr additive="base">
                                        <p:cTn id="12" dur="500" fill="hold"/>
                                        <p:tgtEl>
                                          <p:spTgt spid="5632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 calcmode="lin" valueType="num">
                                      <p:cBhvr additive="base">
                                        <p:cTn id="17" dur="1000" fill="hold"/>
                                        <p:tgtEl>
                                          <p:spTgt spid="56323">
                                            <p:txEl>
                                              <p:pRg st="2" end="2"/>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animEffect transition="in" filter="dissolve">
                                      <p:cBhvr>
                                        <p:cTn id="23" dur="500"/>
                                        <p:tgtEl>
                                          <p:spTgt spid="5632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56323">
                                            <p:txEl>
                                              <p:pRg st="5" end="5"/>
                                            </p:txEl>
                                          </p:spTgt>
                                        </p:tgtEl>
                                        <p:attrNameLst>
                                          <p:attrName>style.visibility</p:attrName>
                                        </p:attrNameLst>
                                      </p:cBhvr>
                                      <p:to>
                                        <p:strVal val="visible"/>
                                      </p:to>
                                    </p:set>
                                    <p:anim calcmode="lin" valueType="num">
                                      <p:cBhvr additive="base">
                                        <p:cTn id="28" dur="500" fill="hold"/>
                                        <p:tgtEl>
                                          <p:spTgt spid="56323">
                                            <p:txEl>
                                              <p:pRg st="5" end="5"/>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2" fill="hold" nodeType="afterEffect">
                                  <p:stCondLst>
                                    <p:cond delay="0"/>
                                  </p:stCondLst>
                                  <p:childTnLst>
                                    <p:set>
                                      <p:cBhvr>
                                        <p:cTn id="32" dur="1" fill="hold">
                                          <p:stCondLst>
                                            <p:cond delay="0"/>
                                          </p:stCondLst>
                                        </p:cTn>
                                        <p:tgtEl>
                                          <p:spTgt spid="56323">
                                            <p:txEl>
                                              <p:pRg st="6" end="6"/>
                                            </p:txEl>
                                          </p:spTgt>
                                        </p:tgtEl>
                                        <p:attrNameLst>
                                          <p:attrName>style.visibility</p:attrName>
                                        </p:attrNameLst>
                                      </p:cBhvr>
                                      <p:to>
                                        <p:strVal val="visible"/>
                                      </p:to>
                                    </p:set>
                                    <p:anim calcmode="lin" valueType="num">
                                      <p:cBhvr additive="base">
                                        <p:cTn id="33" dur="1000" fill="hold"/>
                                        <p:tgtEl>
                                          <p:spTgt spid="56323">
                                            <p:txEl>
                                              <p:pRg st="6" end="6"/>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56323">
                                            <p:txEl>
                                              <p:pRg st="6" end="6"/>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500"/>
                            </p:stCondLst>
                            <p:childTnLst>
                              <p:par>
                                <p:cTn id="36" presetID="2" presetClass="entr" presetSubtype="2" fill="hold" nodeType="afterEffect">
                                  <p:stCondLst>
                                    <p:cond delay="0"/>
                                  </p:stCondLst>
                                  <p:childTnLst>
                                    <p:set>
                                      <p:cBhvr>
                                        <p:cTn id="37" dur="1" fill="hold">
                                          <p:stCondLst>
                                            <p:cond delay="0"/>
                                          </p:stCondLst>
                                        </p:cTn>
                                        <p:tgtEl>
                                          <p:spTgt spid="56323">
                                            <p:txEl>
                                              <p:pRg st="7" end="7"/>
                                            </p:txEl>
                                          </p:spTgt>
                                        </p:tgtEl>
                                        <p:attrNameLst>
                                          <p:attrName>style.visibility</p:attrName>
                                        </p:attrNameLst>
                                      </p:cBhvr>
                                      <p:to>
                                        <p:strVal val="visible"/>
                                      </p:to>
                                    </p:set>
                                    <p:anim calcmode="lin" valueType="num">
                                      <p:cBhvr additive="base">
                                        <p:cTn id="38" dur="1000" fill="hold"/>
                                        <p:tgtEl>
                                          <p:spTgt spid="56323">
                                            <p:txEl>
                                              <p:pRg st="7" end="7"/>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heckerboard(across)">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ssolve">
                                      <p:cBhvr>
                                        <p:cTn id="53" dur="1000"/>
                                        <p:tgtEl>
                                          <p:spTgt spid="6"/>
                                        </p:tgtEl>
                                      </p:cBhvr>
                                    </p:animEffect>
                                  </p:childTnLst>
                                </p:cTn>
                              </p:par>
                            </p:childTnLst>
                          </p:cTn>
                        </p:par>
                        <p:par>
                          <p:cTn id="54" fill="hold" nodeType="afterGroup">
                            <p:stCondLst>
                              <p:cond delay="1500"/>
                            </p:stCondLst>
                            <p:childTnLst>
                              <p:par>
                                <p:cTn id="55" presetID="9" presetClass="entr" presetSubtype="0"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1000"/>
                                        <p:tgtEl>
                                          <p:spTgt spid="8"/>
                                        </p:tgtEl>
                                      </p:cBhvr>
                                    </p:animEffect>
                                  </p:childTnLst>
                                </p:cTn>
                              </p:par>
                            </p:childTnLst>
                          </p:cTn>
                        </p:par>
                        <p:par>
                          <p:cTn id="58" fill="hold" nodeType="afterGroup">
                            <p:stCondLst>
                              <p:cond delay="2500"/>
                            </p:stCondLst>
                            <p:childTnLst>
                              <p:par>
                                <p:cTn id="59" presetID="9"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dissolve">
                                      <p:cBhvr>
                                        <p:cTn id="61" dur="1000"/>
                                        <p:tgtEl>
                                          <p:spTgt spid="7"/>
                                        </p:tgtEl>
                                      </p:cBhvr>
                                    </p:animEffect>
                                  </p:childTnLst>
                                </p:cTn>
                              </p:par>
                            </p:childTnLst>
                          </p:cTn>
                        </p:par>
                        <p:par>
                          <p:cTn id="62" fill="hold" nodeType="afterGroup">
                            <p:stCondLst>
                              <p:cond delay="3500"/>
                            </p:stCondLst>
                            <p:childTnLst>
                              <p:par>
                                <p:cTn id="63" presetID="9" presetClass="entr" presetSubtype="0"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dissolve">
                                      <p:cBhvr>
                                        <p:cTn id="6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sz="quarter" idx="1"/>
          </p:nvPr>
        </p:nvSpPr>
        <p:spPr>
          <a:xfrm>
            <a:off x="457200" y="1219200"/>
            <a:ext cx="8229600" cy="4937125"/>
          </a:xfrm>
        </p:spPr>
        <p:txBody>
          <a:bodyPr/>
          <a:lstStyle/>
          <a:p>
            <a:pPr eaLnBrk="1" hangingPunct="1"/>
            <a:r>
              <a:rPr lang="en-CA" sz="2400" dirty="0" smtClean="0"/>
              <a:t>The role of the </a:t>
            </a:r>
            <a:r>
              <a:rPr lang="en-CA" sz="2400" b="1" dirty="0" smtClean="0">
                <a:solidFill>
                  <a:srgbClr val="660033"/>
                </a:solidFill>
              </a:rPr>
              <a:t>stack</a:t>
            </a:r>
            <a:r>
              <a:rPr lang="en-CA" sz="2400" dirty="0" smtClean="0"/>
              <a:t> is an important detail in understanding how functions operate during execution</a:t>
            </a:r>
          </a:p>
          <a:p>
            <a:pPr eaLnBrk="1" hangingPunct="1"/>
            <a:endParaRPr lang="en-CA" sz="2400" dirty="0" smtClean="0"/>
          </a:p>
          <a:p>
            <a:pPr eaLnBrk="1" hangingPunct="1"/>
            <a:r>
              <a:rPr lang="en-CA" sz="2400" dirty="0" smtClean="0"/>
              <a:t>Each function has an associated </a:t>
            </a:r>
            <a:r>
              <a:rPr lang="en-CA" sz="2400" i="1" dirty="0" smtClean="0"/>
              <a:t>data structure</a:t>
            </a:r>
            <a:r>
              <a:rPr lang="en-CA" sz="2400" dirty="0" smtClean="0"/>
              <a:t> that groups all the function variables, including the function value itself (the return value), plus additional information, into a single data module (stack data </a:t>
            </a:r>
            <a:r>
              <a:rPr lang="en-CA" sz="2400" b="1" dirty="0" smtClean="0">
                <a:solidFill>
                  <a:srgbClr val="C00000"/>
                </a:solidFill>
              </a:rPr>
              <a:t>frame</a:t>
            </a:r>
            <a:r>
              <a:rPr lang="en-CA" sz="2400" dirty="0" smtClean="0"/>
              <a:t>, also called an </a:t>
            </a:r>
            <a:r>
              <a:rPr lang="en-CA" sz="2400" i="1" dirty="0" smtClean="0">
                <a:solidFill>
                  <a:srgbClr val="0070C0"/>
                </a:solidFill>
              </a:rPr>
              <a:t>activation record</a:t>
            </a:r>
            <a:r>
              <a:rPr lang="en-CA" sz="2400" dirty="0" smtClean="0"/>
              <a:t>).</a:t>
            </a:r>
          </a:p>
          <a:p>
            <a:pPr eaLnBrk="1" hangingPunct="1"/>
            <a:endParaRPr lang="en-CA" sz="2400" dirty="0" smtClean="0"/>
          </a:p>
          <a:p>
            <a:pPr eaLnBrk="1" hangingPunct="1"/>
            <a:r>
              <a:rPr lang="en-CA" sz="2400" dirty="0" smtClean="0"/>
              <a:t>Every time a function is called, an allocation of stack memory is made – just enough for the data frame.</a:t>
            </a:r>
          </a:p>
        </p:txBody>
      </p:sp>
      <p:sp>
        <p:nvSpPr>
          <p:cNvPr id="61443" name="Title 1"/>
          <p:cNvSpPr>
            <a:spLocks noGrp="1"/>
          </p:cNvSpPr>
          <p:nvPr>
            <p:ph type="title"/>
          </p:nvPr>
        </p:nvSpPr>
        <p:spPr/>
        <p:txBody>
          <a:bodyPr/>
          <a:lstStyle/>
          <a:p>
            <a:pPr eaLnBrk="1" hangingPunct="1"/>
            <a:r>
              <a:rPr lang="en-CA" b="1" smtClean="0">
                <a:solidFill>
                  <a:srgbClr val="002060"/>
                </a:solidFill>
              </a:rPr>
              <a:t>Functions and stacks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dissolve">
                                      <p:cBhvr>
                                        <p:cTn id="12" dur="5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Effect transition="in" filter="dissolve">
                                      <p:cBhvr>
                                        <p:cTn id="17"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sz="quarter" idx="1"/>
          </p:nvPr>
        </p:nvSpPr>
        <p:spPr>
          <a:xfrm>
            <a:off x="457200" y="1219200"/>
            <a:ext cx="8229600" cy="4937125"/>
          </a:xfrm>
        </p:spPr>
        <p:txBody>
          <a:bodyPr/>
          <a:lstStyle/>
          <a:p>
            <a:pPr eaLnBrk="1" hangingPunct="1"/>
            <a:r>
              <a:rPr lang="en-CA" sz="2400" smtClean="0"/>
              <a:t>The life-cycle of a function call is detailed below</a:t>
            </a:r>
          </a:p>
          <a:p>
            <a:pPr lvl="1" eaLnBrk="1" hangingPunct="1"/>
            <a:r>
              <a:rPr lang="en-CA" sz="2000" smtClean="0">
                <a:solidFill>
                  <a:schemeClr val="tx1"/>
                </a:solidFill>
              </a:rPr>
              <a:t>Stack space is allocated for the function frame</a:t>
            </a:r>
          </a:p>
          <a:p>
            <a:pPr lvl="1" eaLnBrk="1" hangingPunct="1"/>
            <a:r>
              <a:rPr lang="en-CA" sz="2000" smtClean="0">
                <a:solidFill>
                  <a:schemeClr val="tx1"/>
                </a:solidFill>
              </a:rPr>
              <a:t>The frame is initialized with data supplied </a:t>
            </a:r>
          </a:p>
          <a:p>
            <a:pPr lvl="2" eaLnBrk="1" hangingPunct="1"/>
            <a:r>
              <a:rPr lang="en-CA" sz="1800" smtClean="0"/>
              <a:t>Within the function definition</a:t>
            </a:r>
          </a:p>
          <a:p>
            <a:pPr lvl="2" eaLnBrk="1" hangingPunct="1"/>
            <a:r>
              <a:rPr lang="en-CA" sz="1800" smtClean="0"/>
              <a:t>Through the calling interface using the values supplied</a:t>
            </a:r>
          </a:p>
          <a:p>
            <a:pPr lvl="2" eaLnBrk="1" hangingPunct="1"/>
            <a:r>
              <a:rPr lang="en-CA" sz="1800" smtClean="0"/>
              <a:t>The address of the return point (where the function was called from) </a:t>
            </a:r>
          </a:p>
          <a:p>
            <a:pPr lvl="1" eaLnBrk="1" hangingPunct="1"/>
            <a:r>
              <a:rPr lang="en-CA" sz="2000" smtClean="0">
                <a:solidFill>
                  <a:schemeClr val="tx1"/>
                </a:solidFill>
              </a:rPr>
              <a:t>As the function code is executed, all variable references are made to the frame locations assigned (by the compiler and linker)</a:t>
            </a:r>
          </a:p>
          <a:p>
            <a:pPr lvl="1" eaLnBrk="1" hangingPunct="1"/>
            <a:r>
              <a:rPr lang="en-CA" sz="2000" smtClean="0">
                <a:solidFill>
                  <a:schemeClr val="tx1"/>
                </a:solidFill>
              </a:rPr>
              <a:t>The final result is stored in the frame</a:t>
            </a:r>
          </a:p>
          <a:p>
            <a:pPr lvl="1" eaLnBrk="1" hangingPunct="1"/>
            <a:r>
              <a:rPr lang="en-CA" sz="2000" smtClean="0">
                <a:solidFill>
                  <a:schemeClr val="tx1"/>
                </a:solidFill>
              </a:rPr>
              <a:t>The return statement obtains the return point address from the frame, then returns to that instruction</a:t>
            </a:r>
          </a:p>
          <a:p>
            <a:pPr lvl="1" eaLnBrk="1" hangingPunct="1"/>
            <a:r>
              <a:rPr lang="en-CA" sz="2000" smtClean="0">
                <a:solidFill>
                  <a:schemeClr val="tx1"/>
                </a:solidFill>
              </a:rPr>
              <a:t>The stack de-allocates the frame space and re-uses it for other functions</a:t>
            </a:r>
          </a:p>
          <a:p>
            <a:pPr eaLnBrk="1" hangingPunct="1"/>
            <a:r>
              <a:rPr lang="en-CA" sz="2400" smtClean="0"/>
              <a:t>There are more details, and intricacies, to follow later.</a:t>
            </a:r>
          </a:p>
        </p:txBody>
      </p:sp>
      <p:sp>
        <p:nvSpPr>
          <p:cNvPr id="62467" name="Title 1"/>
          <p:cNvSpPr>
            <a:spLocks noGrp="1"/>
          </p:cNvSpPr>
          <p:nvPr>
            <p:ph type="title"/>
          </p:nvPr>
        </p:nvSpPr>
        <p:spPr/>
        <p:txBody>
          <a:bodyPr/>
          <a:lstStyle/>
          <a:p>
            <a:pPr eaLnBrk="1" hangingPunct="1"/>
            <a:r>
              <a:rPr lang="en-CA" b="1" smtClean="0">
                <a:solidFill>
                  <a:srgbClr val="002060"/>
                </a:solidFill>
              </a:rPr>
              <a:t>Functions and stacks</a:t>
            </a:r>
          </a:p>
        </p:txBody>
      </p:sp>
      <p:sp>
        <p:nvSpPr>
          <p:cNvPr id="4" name="TextBox 3"/>
          <p:cNvSpPr txBox="1"/>
          <p:nvPr/>
        </p:nvSpPr>
        <p:spPr>
          <a:xfrm>
            <a:off x="1000125" y="2214563"/>
            <a:ext cx="7143750" cy="2579687"/>
          </a:xfrm>
          <a:prstGeom prst="rect">
            <a:avLst/>
          </a:prstGeom>
          <a:solidFill>
            <a:schemeClr val="accent5">
              <a:lumMod val="60000"/>
              <a:lumOff val="40000"/>
            </a:schemeClr>
          </a:solidFill>
          <a:ln>
            <a:solidFill>
              <a:schemeClr val="tx1"/>
            </a:solidFill>
          </a:ln>
        </p:spPr>
        <p:txBody>
          <a:bodyPr lIns="180000" tIns="180000" rIns="180000" bIns="180000">
            <a:spAutoFit/>
          </a:bodyPr>
          <a:lstStyle/>
          <a:p>
            <a:pPr algn="ctr">
              <a:defRPr/>
            </a:pPr>
            <a:r>
              <a:rPr lang="en-CA" sz="2400" dirty="0"/>
              <a:t>As part of the 60-141 course, students will learn about a subject (and techniques) called </a:t>
            </a:r>
            <a:r>
              <a:rPr lang="en-CA" sz="2400" b="1" i="1" dirty="0"/>
              <a:t>dynamic memory allocation</a:t>
            </a:r>
            <a:r>
              <a:rPr lang="en-CA" sz="2400" dirty="0"/>
              <a:t>.  </a:t>
            </a:r>
          </a:p>
          <a:p>
            <a:pPr algn="ctr">
              <a:defRPr/>
            </a:pPr>
            <a:r>
              <a:rPr lang="en-CA" sz="2400" dirty="0"/>
              <a:t>These techniques will teach how to construct a stack and function frame data structures, as well as how to process the data stored in the frame.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dissolve">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dissolve">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 calcmode="lin" valueType="num">
                                      <p:cBhvr additive="base">
                                        <p:cTn id="22" dur="500" fill="hold"/>
                                        <p:tgtEl>
                                          <p:spTgt spid="5632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 calcmode="lin" valueType="num">
                                      <p:cBhvr additive="base">
                                        <p:cTn id="27" dur="500" fill="hold"/>
                                        <p:tgtEl>
                                          <p:spTgt spid="5632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2" presetClass="entr" presetSubtype="2" fill="hold" nodeType="afterEffect">
                                  <p:stCondLst>
                                    <p:cond delay="0"/>
                                  </p:stCondLst>
                                  <p:childTnLst>
                                    <p:set>
                                      <p:cBhvr>
                                        <p:cTn id="31" dur="1" fill="hold">
                                          <p:stCondLst>
                                            <p:cond delay="0"/>
                                          </p:stCondLst>
                                        </p:cTn>
                                        <p:tgtEl>
                                          <p:spTgt spid="56323">
                                            <p:txEl>
                                              <p:pRg st="5" end="5"/>
                                            </p:txEl>
                                          </p:spTgt>
                                        </p:tgtEl>
                                        <p:attrNameLst>
                                          <p:attrName>style.visibility</p:attrName>
                                        </p:attrNameLst>
                                      </p:cBhvr>
                                      <p:to>
                                        <p:strVal val="visible"/>
                                      </p:to>
                                    </p:set>
                                    <p:anim calcmode="lin" valueType="num">
                                      <p:cBhvr additive="base">
                                        <p:cTn id="32" dur="500" fill="hold"/>
                                        <p:tgtEl>
                                          <p:spTgt spid="5632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6323">
                                            <p:txEl>
                                              <p:pRg st="6" end="6"/>
                                            </p:txEl>
                                          </p:spTgt>
                                        </p:tgtEl>
                                        <p:attrNameLst>
                                          <p:attrName>style.visibility</p:attrName>
                                        </p:attrNameLst>
                                      </p:cBhvr>
                                      <p:to>
                                        <p:strVal val="visible"/>
                                      </p:to>
                                    </p:set>
                                    <p:animEffect transition="in" filter="dissolve">
                                      <p:cBhvr>
                                        <p:cTn id="38" dur="500"/>
                                        <p:tgtEl>
                                          <p:spTgt spid="56323">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56323">
                                            <p:txEl>
                                              <p:pRg st="7" end="7"/>
                                            </p:txEl>
                                          </p:spTgt>
                                        </p:tgtEl>
                                        <p:attrNameLst>
                                          <p:attrName>style.visibility</p:attrName>
                                        </p:attrNameLst>
                                      </p:cBhvr>
                                      <p:to>
                                        <p:strVal val="visible"/>
                                      </p:to>
                                    </p:set>
                                    <p:animEffect transition="in" filter="dissolve">
                                      <p:cBhvr>
                                        <p:cTn id="43" dur="500"/>
                                        <p:tgtEl>
                                          <p:spTgt spid="56323">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56323">
                                            <p:txEl>
                                              <p:pRg st="8" end="8"/>
                                            </p:txEl>
                                          </p:spTgt>
                                        </p:tgtEl>
                                        <p:attrNameLst>
                                          <p:attrName>style.visibility</p:attrName>
                                        </p:attrNameLst>
                                      </p:cBhvr>
                                      <p:to>
                                        <p:strVal val="visible"/>
                                      </p:to>
                                    </p:set>
                                    <p:animEffect transition="in" filter="dissolve">
                                      <p:cBhvr>
                                        <p:cTn id="48" dur="500"/>
                                        <p:tgtEl>
                                          <p:spTgt spid="56323">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6323">
                                            <p:txEl>
                                              <p:pRg st="9" end="9"/>
                                            </p:txEl>
                                          </p:spTgt>
                                        </p:tgtEl>
                                        <p:attrNameLst>
                                          <p:attrName>style.visibility</p:attrName>
                                        </p:attrNameLst>
                                      </p:cBhvr>
                                      <p:to>
                                        <p:strVal val="visible"/>
                                      </p:to>
                                    </p:set>
                                    <p:animEffect transition="in" filter="dissolve">
                                      <p:cBhvr>
                                        <p:cTn id="53" dur="500"/>
                                        <p:tgtEl>
                                          <p:spTgt spid="56323">
                                            <p:txEl>
                                              <p:pRg st="9" end="9"/>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56323">
                                            <p:txEl>
                                              <p:pRg st="10" end="10"/>
                                            </p:txEl>
                                          </p:spTgt>
                                        </p:tgtEl>
                                        <p:attrNameLst>
                                          <p:attrName>style.visibility</p:attrName>
                                        </p:attrNameLst>
                                      </p:cBhvr>
                                      <p:to>
                                        <p:strVal val="visible"/>
                                      </p:to>
                                    </p:set>
                                    <p:anim calcmode="lin" valueType="num">
                                      <p:cBhvr additive="base">
                                        <p:cTn id="58" dur="1000" fill="hold"/>
                                        <p:tgtEl>
                                          <p:spTgt spid="56323">
                                            <p:txEl>
                                              <p:pRg st="10" end="10"/>
                                            </p:txEl>
                                          </p:spTgt>
                                        </p:tgtEl>
                                        <p:attrNameLst>
                                          <p:attrName>ppt_x</p:attrName>
                                        </p:attrNameLst>
                                      </p:cBhvr>
                                      <p:tavLst>
                                        <p:tav tm="0">
                                          <p:val>
                                            <p:strVal val="0-#ppt_w/2"/>
                                          </p:val>
                                        </p:tav>
                                        <p:tav tm="100000">
                                          <p:val>
                                            <p:strVal val="#ppt_x"/>
                                          </p:val>
                                        </p:tav>
                                      </p:tavLst>
                                    </p:anim>
                                    <p:anim calcmode="lin" valueType="num">
                                      <p:cBhvr additive="base">
                                        <p:cTn id="59" dur="1000" fill="hold"/>
                                        <p:tgtEl>
                                          <p:spTgt spid="5632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checkerboard(across)">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CA" b="1" smtClean="0">
                <a:solidFill>
                  <a:srgbClr val="002060"/>
                </a:solidFill>
              </a:rPr>
              <a:t>Function Interface – data passing</a:t>
            </a:r>
          </a:p>
        </p:txBody>
      </p:sp>
      <p:sp>
        <p:nvSpPr>
          <p:cNvPr id="57347" name="Content Placeholder 2"/>
          <p:cNvSpPr>
            <a:spLocks noGrp="1"/>
          </p:cNvSpPr>
          <p:nvPr>
            <p:ph sz="quarter" idx="1"/>
          </p:nvPr>
        </p:nvSpPr>
        <p:spPr>
          <a:xfrm>
            <a:off x="457200" y="1219200"/>
            <a:ext cx="8229600" cy="4937125"/>
          </a:xfrm>
        </p:spPr>
        <p:txBody>
          <a:bodyPr/>
          <a:lstStyle/>
          <a:p>
            <a:pPr eaLnBrk="1" hangingPunct="1"/>
            <a:r>
              <a:rPr lang="en-CA" sz="2400" smtClean="0"/>
              <a:t>The </a:t>
            </a:r>
            <a:r>
              <a:rPr lang="en-CA" sz="2400" smtClean="0">
                <a:solidFill>
                  <a:srgbClr val="C00000"/>
                </a:solidFill>
              </a:rPr>
              <a:t>function interface </a:t>
            </a:r>
            <a:r>
              <a:rPr lang="en-CA" sz="2400" smtClean="0"/>
              <a:t>refers to the design and mechanisms </a:t>
            </a:r>
            <a:r>
              <a:rPr lang="en-CA" sz="2400" b="1" smtClean="0"/>
              <a:t>implemented</a:t>
            </a:r>
            <a:r>
              <a:rPr lang="en-CA" sz="2400" smtClean="0"/>
              <a:t> for passing data into and out from a function based on how the function is referenced (</a:t>
            </a:r>
            <a:r>
              <a:rPr lang="en-CA" sz="2400" i="1" smtClean="0"/>
              <a:t>called</a:t>
            </a:r>
            <a:r>
              <a:rPr lang="en-CA" sz="2400" smtClean="0"/>
              <a:t>)</a:t>
            </a:r>
          </a:p>
          <a:p>
            <a:pPr eaLnBrk="1" hangingPunct="1"/>
            <a:endParaRPr lang="en-CA" sz="2400" smtClean="0"/>
          </a:p>
          <a:p>
            <a:pPr eaLnBrk="1" hangingPunct="1"/>
            <a:endParaRPr lang="en-CA" sz="2400" smtClean="0"/>
          </a:p>
          <a:p>
            <a:pPr eaLnBrk="1" hangingPunct="1"/>
            <a:r>
              <a:rPr lang="en-CA" sz="2400" smtClean="0"/>
              <a:t>We will discuss two methods of passing data</a:t>
            </a:r>
          </a:p>
          <a:p>
            <a:pPr lvl="1" eaLnBrk="1" hangingPunct="1"/>
            <a:r>
              <a:rPr lang="en-CA" sz="2100" smtClean="0">
                <a:solidFill>
                  <a:schemeClr val="tx1"/>
                </a:solidFill>
              </a:rPr>
              <a:t>Call by Value (copy)</a:t>
            </a:r>
          </a:p>
          <a:p>
            <a:pPr lvl="1" eaLnBrk="1" hangingPunct="1"/>
            <a:r>
              <a:rPr lang="en-CA" sz="2100" smtClean="0">
                <a:solidFill>
                  <a:schemeClr val="tx1"/>
                </a:solidFill>
              </a:rPr>
              <a:t>Call by Reference (address) </a:t>
            </a:r>
          </a:p>
          <a:p>
            <a:pPr lvl="1" eaLnBrk="1" hangingPunct="1"/>
            <a:r>
              <a:rPr lang="en-CA" sz="2100" smtClean="0">
                <a:solidFill>
                  <a:schemeClr val="tx1"/>
                </a:solidFill>
              </a:rPr>
              <a:t>We will also need to introduce the concept of address pointers and operators</a:t>
            </a:r>
          </a:p>
        </p:txBody>
      </p:sp>
      <p:grpSp>
        <p:nvGrpSpPr>
          <p:cNvPr id="2" name="Group 11"/>
          <p:cNvGrpSpPr>
            <a:grpSpLocks/>
          </p:cNvGrpSpPr>
          <p:nvPr/>
        </p:nvGrpSpPr>
        <p:grpSpPr bwMode="auto">
          <a:xfrm>
            <a:off x="2714625" y="2500313"/>
            <a:ext cx="5000625" cy="1000125"/>
            <a:chOff x="2714612" y="2500306"/>
            <a:chExt cx="5000660" cy="1000132"/>
          </a:xfrm>
        </p:grpSpPr>
        <p:grpSp>
          <p:nvGrpSpPr>
            <p:cNvPr id="63493" name="Group 8"/>
            <p:cNvGrpSpPr>
              <a:grpSpLocks/>
            </p:cNvGrpSpPr>
            <p:nvPr/>
          </p:nvGrpSpPr>
          <p:grpSpPr bwMode="auto">
            <a:xfrm>
              <a:off x="2714612" y="2571744"/>
              <a:ext cx="5000660" cy="928694"/>
              <a:chOff x="2714612" y="2643182"/>
              <a:chExt cx="3714776" cy="785818"/>
            </a:xfrm>
          </p:grpSpPr>
          <p:sp>
            <p:nvSpPr>
              <p:cNvPr id="6" name="Right Arrow 5"/>
              <p:cNvSpPr/>
              <p:nvPr/>
            </p:nvSpPr>
            <p:spPr>
              <a:xfrm>
                <a:off x="2714612" y="2785569"/>
                <a:ext cx="1357368" cy="501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chemeClr val="tx1"/>
                    </a:solidFill>
                  </a:rPr>
                  <a:t>(</a:t>
                </a:r>
                <a:r>
                  <a:rPr lang="en-CA" b="1" dirty="0" err="1">
                    <a:solidFill>
                      <a:schemeClr val="tx1"/>
                    </a:solidFill>
                  </a:rPr>
                  <a:t>a,b,c</a:t>
                </a:r>
                <a:r>
                  <a:rPr lang="en-CA" b="1" dirty="0">
                    <a:solidFill>
                      <a:schemeClr val="tx1"/>
                    </a:solidFill>
                  </a:rPr>
                  <a:t>)</a:t>
                </a:r>
              </a:p>
            </p:txBody>
          </p:sp>
          <p:sp>
            <p:nvSpPr>
              <p:cNvPr id="7" name="Flowchart: Process 6"/>
              <p:cNvSpPr/>
              <p:nvPr/>
            </p:nvSpPr>
            <p:spPr>
              <a:xfrm>
                <a:off x="4071980" y="2643181"/>
                <a:ext cx="1429304" cy="785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chemeClr val="tx1"/>
                    </a:solidFill>
                  </a:rPr>
                  <a:t>F(</a:t>
                </a:r>
                <a:r>
                  <a:rPr lang="en-CA" b="1" dirty="0" err="1">
                    <a:solidFill>
                      <a:schemeClr val="tx1"/>
                    </a:solidFill>
                  </a:rPr>
                  <a:t>a,b,c</a:t>
                </a:r>
                <a:r>
                  <a:rPr lang="en-CA" b="1" dirty="0">
                    <a:solidFill>
                      <a:schemeClr val="tx1"/>
                    </a:solidFill>
                  </a:rPr>
                  <a:t>)</a:t>
                </a:r>
              </a:p>
            </p:txBody>
          </p:sp>
          <p:sp>
            <p:nvSpPr>
              <p:cNvPr id="8" name="Right Arrow 7"/>
              <p:cNvSpPr/>
              <p:nvPr/>
            </p:nvSpPr>
            <p:spPr>
              <a:xfrm>
                <a:off x="5501284" y="2785569"/>
                <a:ext cx="928104" cy="501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chemeClr val="tx1"/>
                    </a:solidFill>
                  </a:rPr>
                  <a:t>F</a:t>
                </a:r>
              </a:p>
            </p:txBody>
          </p:sp>
        </p:grpSp>
        <p:sp>
          <p:nvSpPr>
            <p:cNvPr id="63494" name="TextBox 9"/>
            <p:cNvSpPr txBox="1">
              <a:spLocks noChangeArrowheads="1"/>
            </p:cNvSpPr>
            <p:nvPr/>
          </p:nvSpPr>
          <p:spPr bwMode="auto">
            <a:xfrm>
              <a:off x="3143240" y="2500306"/>
              <a:ext cx="8114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000" b="1"/>
                <a:t>Input</a:t>
              </a:r>
            </a:p>
          </p:txBody>
        </p:sp>
        <p:sp>
          <p:nvSpPr>
            <p:cNvPr id="63495" name="TextBox 10"/>
            <p:cNvSpPr txBox="1">
              <a:spLocks noChangeArrowheads="1"/>
            </p:cNvSpPr>
            <p:nvPr/>
          </p:nvSpPr>
          <p:spPr bwMode="auto">
            <a:xfrm>
              <a:off x="6429388" y="2500306"/>
              <a:ext cx="1024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000" b="1"/>
                <a:t>Output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dissolve">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anim calcmode="lin" valueType="num">
                                      <p:cBhvr additive="base">
                                        <p:cTn id="17"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 calcmode="lin" valueType="num">
                                      <p:cBhvr additive="base">
                                        <p:cTn id="23"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7347">
                                            <p:txEl>
                                              <p:pRg st="5" end="5"/>
                                            </p:txEl>
                                          </p:spTgt>
                                        </p:tgtEl>
                                        <p:attrNameLst>
                                          <p:attrName>style.visibility</p:attrName>
                                        </p:attrNameLst>
                                      </p:cBhvr>
                                      <p:to>
                                        <p:strVal val="visible"/>
                                      </p:to>
                                    </p:set>
                                    <p:anim calcmode="lin" valueType="num">
                                      <p:cBhvr additive="base">
                                        <p:cTn id="29"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7347">
                                            <p:txEl>
                                              <p:pRg st="6" end="6"/>
                                            </p:txEl>
                                          </p:spTgt>
                                        </p:tgtEl>
                                        <p:attrNameLst>
                                          <p:attrName>style.visibility</p:attrName>
                                        </p:attrNameLst>
                                      </p:cBhvr>
                                      <p:to>
                                        <p:strVal val="visible"/>
                                      </p:to>
                                    </p:set>
                                    <p:anim calcmode="lin" valueType="num">
                                      <p:cBhvr additive="base">
                                        <p:cTn id="35"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CA" b="1" smtClean="0">
                <a:solidFill>
                  <a:srgbClr val="002060"/>
                </a:solidFill>
              </a:rPr>
              <a:t>Call by value</a:t>
            </a:r>
          </a:p>
        </p:txBody>
      </p:sp>
      <p:sp>
        <p:nvSpPr>
          <p:cNvPr id="57347" name="Content Placeholder 2"/>
          <p:cNvSpPr>
            <a:spLocks noGrp="1"/>
          </p:cNvSpPr>
          <p:nvPr>
            <p:ph sz="quarter" idx="1"/>
          </p:nvPr>
        </p:nvSpPr>
        <p:spPr>
          <a:xfrm>
            <a:off x="457200" y="1219200"/>
            <a:ext cx="8229600" cy="4937125"/>
          </a:xfrm>
        </p:spPr>
        <p:txBody>
          <a:bodyPr/>
          <a:lstStyle/>
          <a:p>
            <a:pPr eaLnBrk="1" hangingPunct="1"/>
            <a:r>
              <a:rPr lang="en-CA" sz="2400" smtClean="0"/>
              <a:t>Consider the function definition:</a:t>
            </a:r>
          </a:p>
          <a:p>
            <a:pPr lvl="1" eaLnBrk="1" hangingPunct="1"/>
            <a:r>
              <a:rPr lang="en-CA" sz="2100" b="1" smtClean="0">
                <a:solidFill>
                  <a:schemeClr val="tx1"/>
                </a:solidFill>
              </a:rPr>
              <a:t>   int  cube ( int A ) { return A * A * A ; }</a:t>
            </a:r>
          </a:p>
          <a:p>
            <a:pPr eaLnBrk="1" hangingPunct="1"/>
            <a:r>
              <a:rPr lang="en-CA" sz="2400" smtClean="0"/>
              <a:t>  and the calling statement:</a:t>
            </a:r>
          </a:p>
          <a:p>
            <a:pPr lvl="1" eaLnBrk="1" hangingPunct="1"/>
            <a:r>
              <a:rPr lang="en-CA" sz="2100" smtClean="0">
                <a:solidFill>
                  <a:schemeClr val="tx1"/>
                </a:solidFill>
              </a:rPr>
              <a:t>     </a:t>
            </a:r>
            <a:r>
              <a:rPr lang="en-CA" sz="2100" b="1" smtClean="0">
                <a:solidFill>
                  <a:schemeClr val="tx1"/>
                </a:solidFill>
              </a:rPr>
              <a:t>X = cube ( Y ) ;</a:t>
            </a:r>
          </a:p>
          <a:p>
            <a:pPr eaLnBrk="1" hangingPunct="1"/>
            <a:r>
              <a:rPr lang="en-CA" sz="2400" smtClean="0"/>
              <a:t>When the </a:t>
            </a:r>
            <a:r>
              <a:rPr lang="en-CA" sz="2400" b="1" smtClean="0"/>
              <a:t>cube</a:t>
            </a:r>
            <a:r>
              <a:rPr lang="en-CA" sz="2400" smtClean="0"/>
              <a:t> function is called, its function data frame is allocated RAM space on the stack</a:t>
            </a:r>
          </a:p>
          <a:p>
            <a:pPr lvl="1" eaLnBrk="1" hangingPunct="1"/>
            <a:r>
              <a:rPr lang="en-CA" sz="2100" smtClean="0">
                <a:solidFill>
                  <a:schemeClr val="tx1"/>
                </a:solidFill>
              </a:rPr>
              <a:t>The function variable </a:t>
            </a:r>
            <a:r>
              <a:rPr lang="en-CA" sz="2100" b="1" smtClean="0">
                <a:solidFill>
                  <a:schemeClr val="tx1"/>
                </a:solidFill>
              </a:rPr>
              <a:t>A</a:t>
            </a:r>
            <a:r>
              <a:rPr lang="en-CA" sz="2100" smtClean="0">
                <a:solidFill>
                  <a:schemeClr val="tx1"/>
                </a:solidFill>
              </a:rPr>
              <a:t> refers to an</a:t>
            </a:r>
            <a:r>
              <a:rPr lang="en-CA" sz="2100" b="1" smtClean="0">
                <a:solidFill>
                  <a:schemeClr val="tx1"/>
                </a:solidFill>
              </a:rPr>
              <a:t> int</a:t>
            </a:r>
            <a:r>
              <a:rPr lang="en-CA" sz="2100" smtClean="0">
                <a:solidFill>
                  <a:schemeClr val="tx1"/>
                </a:solidFill>
              </a:rPr>
              <a:t> storage at a stack specific RAM address.</a:t>
            </a:r>
          </a:p>
          <a:p>
            <a:pPr lvl="1" eaLnBrk="1" hangingPunct="1"/>
            <a:r>
              <a:rPr lang="en-CA" sz="2100" smtClean="0">
                <a:solidFill>
                  <a:schemeClr val="tx1"/>
                </a:solidFill>
              </a:rPr>
              <a:t>The variable </a:t>
            </a:r>
            <a:r>
              <a:rPr lang="en-CA" sz="2100" b="1" smtClean="0">
                <a:solidFill>
                  <a:schemeClr val="tx1"/>
                </a:solidFill>
              </a:rPr>
              <a:t>Y</a:t>
            </a:r>
            <a:r>
              <a:rPr lang="en-CA" sz="2100" smtClean="0">
                <a:solidFill>
                  <a:schemeClr val="tx1"/>
                </a:solidFill>
              </a:rPr>
              <a:t> refers to a different RAM address where an</a:t>
            </a:r>
            <a:r>
              <a:rPr lang="en-CA" sz="2100" b="1" smtClean="0">
                <a:solidFill>
                  <a:schemeClr val="tx1"/>
                </a:solidFill>
              </a:rPr>
              <a:t> int</a:t>
            </a:r>
            <a:r>
              <a:rPr lang="en-CA" sz="2100" smtClean="0">
                <a:solidFill>
                  <a:schemeClr val="tx1"/>
                </a:solidFill>
              </a:rPr>
              <a:t> value has been stored.</a:t>
            </a:r>
          </a:p>
          <a:p>
            <a:pPr lvl="1" eaLnBrk="1" hangingPunct="1"/>
            <a:r>
              <a:rPr lang="en-CA" sz="2100" smtClean="0">
                <a:solidFill>
                  <a:schemeClr val="tx1"/>
                </a:solidFill>
              </a:rPr>
              <a:t>After the function data frame allocation is completed, the frame is initialized by </a:t>
            </a:r>
            <a:r>
              <a:rPr lang="en-CA" sz="2100" b="1" u="sng" smtClean="0">
                <a:solidFill>
                  <a:schemeClr val="tx1"/>
                </a:solidFill>
              </a:rPr>
              <a:t>fetching </a:t>
            </a:r>
            <a:r>
              <a:rPr lang="en-CA" sz="2100" smtClean="0">
                <a:solidFill>
                  <a:schemeClr val="tx1"/>
                </a:solidFill>
              </a:rPr>
              <a:t>the integer value stored at </a:t>
            </a:r>
            <a:r>
              <a:rPr lang="en-CA" sz="2100" b="1" smtClean="0">
                <a:solidFill>
                  <a:schemeClr val="tx1"/>
                </a:solidFill>
              </a:rPr>
              <a:t>Y </a:t>
            </a:r>
            <a:r>
              <a:rPr lang="en-CA" sz="2100" smtClean="0">
                <a:solidFill>
                  <a:schemeClr val="tx1"/>
                </a:solidFill>
              </a:rPr>
              <a:t>and </a:t>
            </a:r>
            <a:r>
              <a:rPr lang="en-CA" sz="2100" b="1" u="sng" smtClean="0">
                <a:solidFill>
                  <a:schemeClr val="tx1"/>
                </a:solidFill>
              </a:rPr>
              <a:t>copying</a:t>
            </a:r>
            <a:r>
              <a:rPr lang="en-CA" sz="2100" smtClean="0">
                <a:solidFill>
                  <a:schemeClr val="tx1"/>
                </a:solidFill>
              </a:rPr>
              <a:t> it to the location </a:t>
            </a:r>
            <a:r>
              <a:rPr lang="en-CA" sz="2100" b="1" smtClean="0">
                <a:solidFill>
                  <a:schemeClr val="tx1"/>
                </a:solidFill>
              </a:rPr>
              <a:t>A</a:t>
            </a:r>
            <a:r>
              <a:rPr lang="en-CA" sz="2100" smtClean="0">
                <a:solidFill>
                  <a:schemeClr val="tx1"/>
                </a:solidFill>
              </a:rPr>
              <a:t> in the frame.</a:t>
            </a:r>
          </a:p>
        </p:txBody>
      </p:sp>
      <p:grpSp>
        <p:nvGrpSpPr>
          <p:cNvPr id="2" name="Group 15"/>
          <p:cNvGrpSpPr>
            <a:grpSpLocks/>
          </p:cNvGrpSpPr>
          <p:nvPr/>
        </p:nvGrpSpPr>
        <p:grpSpPr bwMode="auto">
          <a:xfrm>
            <a:off x="6357938" y="214313"/>
            <a:ext cx="1785937" cy="2727325"/>
            <a:chOff x="6357950" y="214290"/>
            <a:chExt cx="1785950" cy="2726786"/>
          </a:xfrm>
        </p:grpSpPr>
        <p:sp>
          <p:nvSpPr>
            <p:cNvPr id="4" name="Rectangle 3"/>
            <p:cNvSpPr/>
            <p:nvPr/>
          </p:nvSpPr>
          <p:spPr>
            <a:xfrm>
              <a:off x="6715140" y="214290"/>
              <a:ext cx="1428760" cy="242839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6" name="Straight Connector 5"/>
            <p:cNvCxnSpPr/>
            <p:nvPr/>
          </p:nvCxnSpPr>
          <p:spPr>
            <a:xfrm>
              <a:off x="6715140" y="428560"/>
              <a:ext cx="142876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15140" y="642830"/>
              <a:ext cx="142876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715140" y="1999874"/>
              <a:ext cx="1428760" cy="642811"/>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8" name="Straight Connector 7"/>
            <p:cNvCxnSpPr/>
            <p:nvPr/>
          </p:nvCxnSpPr>
          <p:spPr>
            <a:xfrm>
              <a:off x="6715140" y="2214145"/>
              <a:ext cx="142876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15140" y="2428414"/>
              <a:ext cx="142876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525" name="TextBox 10"/>
            <p:cNvSpPr txBox="1">
              <a:spLocks noChangeArrowheads="1"/>
            </p:cNvSpPr>
            <p:nvPr/>
          </p:nvSpPr>
          <p:spPr bwMode="auto">
            <a:xfrm>
              <a:off x="6357950" y="357166"/>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000" b="1"/>
                <a:t>Y</a:t>
              </a:r>
            </a:p>
          </p:txBody>
        </p:sp>
        <p:sp>
          <p:nvSpPr>
            <p:cNvPr id="64526" name="TextBox 11"/>
            <p:cNvSpPr txBox="1">
              <a:spLocks noChangeArrowheads="1"/>
            </p:cNvSpPr>
            <p:nvPr/>
          </p:nvSpPr>
          <p:spPr bwMode="auto">
            <a:xfrm>
              <a:off x="6357950" y="214311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000" b="1"/>
                <a:t>A</a:t>
              </a:r>
            </a:p>
          </p:txBody>
        </p:sp>
        <p:sp>
          <p:nvSpPr>
            <p:cNvPr id="64527" name="TextBox 12"/>
            <p:cNvSpPr txBox="1">
              <a:spLocks noChangeArrowheads="1"/>
            </p:cNvSpPr>
            <p:nvPr/>
          </p:nvSpPr>
          <p:spPr bwMode="auto">
            <a:xfrm>
              <a:off x="7286644" y="35716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solidFill>
                    <a:srgbClr val="C00000"/>
                  </a:solidFill>
                </a:rPr>
                <a:t>4</a:t>
              </a:r>
            </a:p>
          </p:txBody>
        </p:sp>
        <p:sp>
          <p:nvSpPr>
            <p:cNvPr id="64528" name="TextBox 13"/>
            <p:cNvSpPr txBox="1">
              <a:spLocks noChangeArrowheads="1"/>
            </p:cNvSpPr>
            <p:nvPr/>
          </p:nvSpPr>
          <p:spPr bwMode="auto">
            <a:xfrm>
              <a:off x="7000892" y="257174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t>frame</a:t>
              </a:r>
            </a:p>
          </p:txBody>
        </p:sp>
      </p:grpSp>
      <p:sp>
        <p:nvSpPr>
          <p:cNvPr id="15" name="TextBox 14"/>
          <p:cNvSpPr txBox="1">
            <a:spLocks noChangeArrowheads="1"/>
          </p:cNvSpPr>
          <p:nvPr/>
        </p:nvSpPr>
        <p:spPr bwMode="auto">
          <a:xfrm>
            <a:off x="7286625" y="21431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b="1">
                <a:solidFill>
                  <a:srgbClr val="C00000"/>
                </a:solidFill>
              </a:rPr>
              <a:t>4</a:t>
            </a:r>
          </a:p>
        </p:txBody>
      </p:sp>
      <p:cxnSp>
        <p:nvCxnSpPr>
          <p:cNvPr id="18" name="Straight Arrow Connector 17"/>
          <p:cNvCxnSpPr>
            <a:stCxn id="64527" idx="2"/>
            <a:endCxn id="15" idx="0"/>
          </p:cNvCxnSpPr>
          <p:nvPr/>
        </p:nvCxnSpPr>
        <p:spPr>
          <a:xfrm rot="5400000">
            <a:off x="6734969" y="1434306"/>
            <a:ext cx="141605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 calcmode="lin" valueType="num">
                                      <p:cBhvr additive="base">
                                        <p:cTn id="1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pRg st="3" end="3"/>
                                            </p:txEl>
                                          </p:spTgt>
                                        </p:tgtEl>
                                        <p:attrNameLst>
                                          <p:attrName>style.visibility</p:attrName>
                                        </p:attrNameLst>
                                      </p:cBhvr>
                                      <p:to>
                                        <p:strVal val="visible"/>
                                      </p:to>
                                    </p:set>
                                    <p:anim calcmode="lin" valueType="num">
                                      <p:cBhvr additive="base">
                                        <p:cTn id="21"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 calcmode="lin" valueType="num">
                                      <p:cBhvr additive="base">
                                        <p:cTn id="27"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57347">
                                            <p:txEl>
                                              <p:pRg st="5" end="5"/>
                                            </p:txEl>
                                          </p:spTgt>
                                        </p:tgtEl>
                                        <p:attrNameLst>
                                          <p:attrName>style.visibility</p:attrName>
                                        </p:attrNameLst>
                                      </p:cBhvr>
                                      <p:to>
                                        <p:strVal val="visible"/>
                                      </p:to>
                                    </p:set>
                                    <p:anim calcmode="lin" valueType="num">
                                      <p:cBhvr additive="base">
                                        <p:cTn id="38"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57347">
                                            <p:txEl>
                                              <p:pRg st="6" end="6"/>
                                            </p:txEl>
                                          </p:spTgt>
                                        </p:tgtEl>
                                        <p:attrNameLst>
                                          <p:attrName>style.visibility</p:attrName>
                                        </p:attrNameLst>
                                      </p:cBhvr>
                                      <p:to>
                                        <p:strVal val="visible"/>
                                      </p:to>
                                    </p:set>
                                    <p:anim calcmode="lin" valueType="num">
                                      <p:cBhvr additive="base">
                                        <p:cTn id="44"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57347">
                                            <p:txEl>
                                              <p:pRg st="7" end="7"/>
                                            </p:txEl>
                                          </p:spTgt>
                                        </p:tgtEl>
                                        <p:attrNameLst>
                                          <p:attrName>style.visibility</p:attrName>
                                        </p:attrNameLst>
                                      </p:cBhvr>
                                      <p:to>
                                        <p:strVal val="visible"/>
                                      </p:to>
                                    </p:set>
                                    <p:anim calcmode="lin" valueType="num">
                                      <p:cBhvr additive="base">
                                        <p:cTn id="50"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CA" b="1" smtClean="0">
                <a:solidFill>
                  <a:srgbClr val="002060"/>
                </a:solidFill>
              </a:rPr>
              <a:t>Call by value</a:t>
            </a:r>
          </a:p>
        </p:txBody>
      </p:sp>
      <p:sp>
        <p:nvSpPr>
          <p:cNvPr id="57347" name="Content Placeholder 2"/>
          <p:cNvSpPr>
            <a:spLocks noGrp="1"/>
          </p:cNvSpPr>
          <p:nvPr>
            <p:ph sz="quarter" idx="1"/>
          </p:nvPr>
        </p:nvSpPr>
        <p:spPr>
          <a:xfrm>
            <a:off x="457200" y="1219200"/>
            <a:ext cx="8229600" cy="5424488"/>
          </a:xfrm>
        </p:spPr>
        <p:txBody>
          <a:bodyPr/>
          <a:lstStyle/>
          <a:p>
            <a:pPr eaLnBrk="1" hangingPunct="1"/>
            <a:r>
              <a:rPr lang="en-CA" sz="2400" dirty="0" smtClean="0"/>
              <a:t>The Call by Value approach is sometimes described as a </a:t>
            </a:r>
            <a:r>
              <a:rPr lang="en-CA" sz="2400" b="1" dirty="0" smtClean="0">
                <a:solidFill>
                  <a:srgbClr val="C00000"/>
                </a:solidFill>
              </a:rPr>
              <a:t>direct</a:t>
            </a:r>
            <a:r>
              <a:rPr lang="en-CA" sz="2400" dirty="0" smtClean="0"/>
              <a:t> approach because of the way that a </a:t>
            </a:r>
            <a:r>
              <a:rPr lang="en-CA" sz="2400" b="1" u="sng" dirty="0" smtClean="0"/>
              <a:t>copy</a:t>
            </a:r>
            <a:r>
              <a:rPr lang="en-CA" sz="2400" dirty="0" smtClean="0"/>
              <a:t> of original data (whose location is provided directly in the calling statement interface) is created and stored at a well-defined stack location.</a:t>
            </a:r>
          </a:p>
          <a:p>
            <a:pPr eaLnBrk="1" hangingPunct="1"/>
            <a:r>
              <a:rPr lang="en-CA" sz="2400" dirty="0" smtClean="0"/>
              <a:t>The technique also provides for process and data isolation.  </a:t>
            </a:r>
            <a:r>
              <a:rPr lang="en-CA" sz="2400" b="1" dirty="0" smtClean="0">
                <a:solidFill>
                  <a:srgbClr val="660033"/>
                </a:solidFill>
              </a:rPr>
              <a:t>Isolation</a:t>
            </a:r>
            <a:r>
              <a:rPr lang="en-CA" sz="2400" dirty="0" smtClean="0"/>
              <a:t> refers to the fact that any changes made to variables within a function are not reflected in other (external to function) variables.</a:t>
            </a:r>
          </a:p>
          <a:p>
            <a:pPr eaLnBrk="1" hangingPunct="1"/>
            <a:r>
              <a:rPr lang="en-CA" sz="2400" dirty="0" smtClean="0"/>
              <a:t>Clearly, there can be a severe efficiency problem if the amount of data passed in to a function is too large</a:t>
            </a:r>
          </a:p>
          <a:p>
            <a:pPr lvl="1" eaLnBrk="1" hangingPunct="1"/>
            <a:r>
              <a:rPr lang="en-CA" sz="2100" dirty="0" smtClean="0">
                <a:solidFill>
                  <a:schemeClr val="tx1"/>
                </a:solidFill>
              </a:rPr>
              <a:t>It may take more time to move data than to process it and return a result</a:t>
            </a:r>
          </a:p>
          <a:p>
            <a:pPr lvl="1" eaLnBrk="1" hangingPunct="1"/>
            <a:r>
              <a:rPr lang="en-CA" sz="2100" dirty="0" smtClean="0">
                <a:solidFill>
                  <a:schemeClr val="tx1"/>
                </a:solidFill>
              </a:rPr>
              <a:t>It is best to keep the CPU busy and not the data bus !</a:t>
            </a:r>
            <a:endParaRPr lang="en-CA" sz="18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pRg st="3" end="3"/>
                                            </p:txEl>
                                          </p:spTgt>
                                        </p:tgtEl>
                                        <p:attrNameLst>
                                          <p:attrName>style.visibility</p:attrName>
                                        </p:attrNameLst>
                                      </p:cBhvr>
                                      <p:to>
                                        <p:strVal val="visible"/>
                                      </p:to>
                                    </p:set>
                                    <p:anim calcmode="lin" valueType="num">
                                      <p:cBhvr additive="base">
                                        <p:cTn id="23"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 calcmode="lin" valueType="num">
                                      <p:cBhvr additive="base">
                                        <p:cTn id="27"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CA" b="1" smtClean="0">
                <a:solidFill>
                  <a:srgbClr val="002060"/>
                </a:solidFill>
              </a:rPr>
              <a:t>Introduction to pointers</a:t>
            </a:r>
          </a:p>
        </p:txBody>
      </p:sp>
      <p:sp>
        <p:nvSpPr>
          <p:cNvPr id="58371" name="Content Placeholder 2"/>
          <p:cNvSpPr>
            <a:spLocks noGrp="1"/>
          </p:cNvSpPr>
          <p:nvPr>
            <p:ph sz="quarter" idx="1"/>
          </p:nvPr>
        </p:nvSpPr>
        <p:spPr>
          <a:xfrm>
            <a:off x="457200" y="1219200"/>
            <a:ext cx="8229600" cy="4937125"/>
          </a:xfrm>
        </p:spPr>
        <p:txBody>
          <a:bodyPr/>
          <a:lstStyle/>
          <a:p>
            <a:pPr eaLnBrk="1" hangingPunct="1"/>
            <a:r>
              <a:rPr lang="en-CA" sz="2400" smtClean="0"/>
              <a:t>The Call by Value method permits return of a value using storage allocated on a stack – this storage is limited by the data type attributed to the function (functype).</a:t>
            </a:r>
          </a:p>
          <a:p>
            <a:pPr eaLnBrk="1" hangingPunct="1"/>
            <a:r>
              <a:rPr lang="en-CA" sz="2400" smtClean="0"/>
              <a:t>What if we want to pass many values into a function, but also obtain many values back from a function as the results of processing.</a:t>
            </a:r>
          </a:p>
          <a:p>
            <a:pPr lvl="1" eaLnBrk="1" hangingPunct="1"/>
            <a:r>
              <a:rPr lang="en-CA" sz="2100" smtClean="0">
                <a:solidFill>
                  <a:srgbClr val="C00000"/>
                </a:solidFill>
              </a:rPr>
              <a:t>Matrix inversion or transposition</a:t>
            </a:r>
          </a:p>
          <a:p>
            <a:pPr lvl="1" eaLnBrk="1" hangingPunct="1"/>
            <a:r>
              <a:rPr lang="en-CA" sz="2100" smtClean="0">
                <a:solidFill>
                  <a:srgbClr val="C00000"/>
                </a:solidFill>
              </a:rPr>
              <a:t>Sort all the values in a list and return the sorted list</a:t>
            </a:r>
          </a:p>
          <a:p>
            <a:pPr lvl="1" eaLnBrk="1" hangingPunct="1"/>
            <a:r>
              <a:rPr lang="en-CA" sz="2100" smtClean="0">
                <a:solidFill>
                  <a:srgbClr val="C00000"/>
                </a:solidFill>
              </a:rPr>
              <a:t>Find all values in a list and return all their locations in the list</a:t>
            </a:r>
          </a:p>
          <a:p>
            <a:pPr eaLnBrk="1" hangingPunct="1"/>
            <a:r>
              <a:rPr lang="en-CA" sz="2400" smtClean="0"/>
              <a:t>We can solve this problem by providing the actual </a:t>
            </a:r>
            <a:r>
              <a:rPr lang="en-CA" sz="2400" smtClean="0">
                <a:solidFill>
                  <a:srgbClr val="000099"/>
                </a:solidFill>
              </a:rPr>
              <a:t>RAM address locations</a:t>
            </a:r>
            <a:r>
              <a:rPr lang="en-CA" sz="2400" smtClean="0"/>
              <a:t> (where data is stored in the calling routine) where we want data taken from, or placed as final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nodeType="afterEffect">
                                  <p:stCondLst>
                                    <p:cond delay="0"/>
                                  </p:stCondLst>
                                  <p:childTnLst>
                                    <p:set>
                                      <p:cBhvr>
                                        <p:cTn id="23" dur="1" fill="hold">
                                          <p:stCondLst>
                                            <p:cond delay="0"/>
                                          </p:stCondLst>
                                        </p:cTn>
                                        <p:tgtEl>
                                          <p:spTgt spid="58371">
                                            <p:txEl>
                                              <p:pRg st="3" end="3"/>
                                            </p:txEl>
                                          </p:spTgt>
                                        </p:tgtEl>
                                        <p:attrNameLst>
                                          <p:attrName>style.visibility</p:attrName>
                                        </p:attrNameLst>
                                      </p:cBhvr>
                                      <p:to>
                                        <p:strVal val="visible"/>
                                      </p:to>
                                    </p:set>
                                    <p:anim calcmode="lin" valueType="num">
                                      <p:cBhvr additive="base">
                                        <p:cTn id="24" dur="10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fill="hold" nodeType="afterEffect">
                                  <p:stCondLst>
                                    <p:cond delay="0"/>
                                  </p:stCondLst>
                                  <p:childTnLst>
                                    <p:set>
                                      <p:cBhvr>
                                        <p:cTn id="28" dur="1" fill="hold">
                                          <p:stCondLst>
                                            <p:cond delay="0"/>
                                          </p:stCondLst>
                                        </p:cTn>
                                        <p:tgtEl>
                                          <p:spTgt spid="58371">
                                            <p:txEl>
                                              <p:pRg st="4" end="4"/>
                                            </p:txEl>
                                          </p:spTgt>
                                        </p:tgtEl>
                                        <p:attrNameLst>
                                          <p:attrName>style.visibility</p:attrName>
                                        </p:attrNameLst>
                                      </p:cBhvr>
                                      <p:to>
                                        <p:strVal val="visible"/>
                                      </p:to>
                                    </p:set>
                                    <p:anim calcmode="lin" valueType="num">
                                      <p:cBhvr additive="base">
                                        <p:cTn id="29" dur="10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 calcmode="lin" valueType="num">
                                      <p:cBhvr additive="base">
                                        <p:cTn id="35"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CA" b="1" smtClean="0">
                <a:solidFill>
                  <a:srgbClr val="002060"/>
                </a:solidFill>
              </a:rPr>
              <a:t>The function concept</a:t>
            </a:r>
          </a:p>
        </p:txBody>
      </p:sp>
      <p:sp>
        <p:nvSpPr>
          <p:cNvPr id="10243" name="Content Placeholder 2"/>
          <p:cNvSpPr>
            <a:spLocks noGrp="1"/>
          </p:cNvSpPr>
          <p:nvPr>
            <p:ph sz="quarter" idx="1"/>
          </p:nvPr>
        </p:nvSpPr>
        <p:spPr>
          <a:xfrm>
            <a:off x="457200" y="1219200"/>
            <a:ext cx="8229600" cy="4937125"/>
          </a:xfrm>
        </p:spPr>
        <p:txBody>
          <a:bodyPr/>
          <a:lstStyle/>
          <a:p>
            <a:pPr eaLnBrk="1" hangingPunct="1"/>
            <a:r>
              <a:rPr lang="en-CA" sz="2400" smtClean="0"/>
              <a:t>In computer science, programming languages have evolved to incorporate the concept of functions</a:t>
            </a:r>
          </a:p>
          <a:p>
            <a:pPr eaLnBrk="1" hangingPunct="1"/>
            <a:r>
              <a:rPr lang="en-CA" sz="2400" smtClean="0"/>
              <a:t>As in mathematics, programming functions have</a:t>
            </a:r>
          </a:p>
          <a:p>
            <a:pPr lvl="1" eaLnBrk="1" hangingPunct="1"/>
            <a:r>
              <a:rPr lang="en-CA" sz="2100" smtClean="0">
                <a:solidFill>
                  <a:schemeClr val="tx1"/>
                </a:solidFill>
              </a:rPr>
              <a:t>Names</a:t>
            </a:r>
          </a:p>
          <a:p>
            <a:pPr lvl="1" eaLnBrk="1" hangingPunct="1"/>
            <a:r>
              <a:rPr lang="en-CA" sz="2100" smtClean="0">
                <a:solidFill>
                  <a:schemeClr val="tx1"/>
                </a:solidFill>
              </a:rPr>
              <a:t>Well defined logic that determines the actions to be performed</a:t>
            </a:r>
          </a:p>
          <a:p>
            <a:pPr lvl="1" eaLnBrk="1" hangingPunct="1"/>
            <a:r>
              <a:rPr lang="en-CA" sz="2100" smtClean="0">
                <a:solidFill>
                  <a:schemeClr val="tx1"/>
                </a:solidFill>
              </a:rPr>
              <a:t>Limitations on applicability</a:t>
            </a:r>
          </a:p>
          <a:p>
            <a:pPr lvl="1" eaLnBrk="1" hangingPunct="1"/>
            <a:r>
              <a:rPr lang="en-CA" sz="2100" smtClean="0">
                <a:solidFill>
                  <a:schemeClr val="tx1"/>
                </a:solidFill>
              </a:rPr>
              <a:t>Associated values when specific input parameters are applied</a:t>
            </a:r>
          </a:p>
          <a:p>
            <a:pPr lvl="1" eaLnBrk="1" hangingPunct="1"/>
            <a:endParaRPr lang="en-CA" sz="2100" smtClean="0">
              <a:solidFill>
                <a:schemeClr val="tx1"/>
              </a:solidFill>
            </a:endParaRPr>
          </a:p>
        </p:txBody>
      </p:sp>
      <p:sp>
        <p:nvSpPr>
          <p:cNvPr id="5" name="Flowchart: Predefined Process 4"/>
          <p:cNvSpPr/>
          <p:nvPr/>
        </p:nvSpPr>
        <p:spPr>
          <a:xfrm>
            <a:off x="7000875" y="357188"/>
            <a:ext cx="1714500" cy="642937"/>
          </a:xfrm>
          <a:prstGeom prst="flowChartPredefinedProcess">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rgbClr val="002060"/>
                </a:solidFill>
              </a:rPr>
              <a:t>Process</a:t>
            </a:r>
          </a:p>
        </p:txBody>
      </p:sp>
      <p:sp>
        <p:nvSpPr>
          <p:cNvPr id="14341" name="TextBox 5"/>
          <p:cNvSpPr txBox="1">
            <a:spLocks noChangeArrowheads="1"/>
          </p:cNvSpPr>
          <p:nvPr/>
        </p:nvSpPr>
        <p:spPr bwMode="auto">
          <a:xfrm>
            <a:off x="5857875" y="428625"/>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F(x,y)</a:t>
            </a:r>
          </a:p>
        </p:txBody>
      </p:sp>
      <p:sp>
        <p:nvSpPr>
          <p:cNvPr id="13320" name="TextBox 6"/>
          <p:cNvSpPr txBox="1">
            <a:spLocks noChangeArrowheads="1"/>
          </p:cNvSpPr>
          <p:nvPr/>
        </p:nvSpPr>
        <p:spPr bwMode="auto">
          <a:xfrm>
            <a:off x="1500188" y="5357813"/>
            <a:ext cx="6237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F(x,y)  =  R</a:t>
            </a:r>
            <a:r>
              <a:rPr lang="en-CA" sz="2400" b="1" i="1" baseline="30000">
                <a:solidFill>
                  <a:srgbClr val="002060"/>
                </a:solidFill>
                <a:latin typeface="Times New Roman" pitchFamily="18" charset="0"/>
                <a:cs typeface="Times New Roman" pitchFamily="18" charset="0"/>
              </a:rPr>
              <a:t> 2</a:t>
            </a:r>
            <a:r>
              <a:rPr lang="en-CA" sz="2400" b="1" i="1">
                <a:solidFill>
                  <a:srgbClr val="002060"/>
                </a:solidFill>
                <a:latin typeface="Times New Roman" pitchFamily="18" charset="0"/>
                <a:cs typeface="Times New Roman" pitchFamily="18" charset="0"/>
              </a:rPr>
              <a:t>   =    x</a:t>
            </a:r>
            <a:r>
              <a:rPr lang="en-CA" sz="2400" b="1" i="1" baseline="30000">
                <a:solidFill>
                  <a:srgbClr val="002060"/>
                </a:solidFill>
                <a:latin typeface="Times New Roman" pitchFamily="18" charset="0"/>
                <a:cs typeface="Times New Roman" pitchFamily="18" charset="0"/>
              </a:rPr>
              <a:t> 2</a:t>
            </a:r>
            <a:r>
              <a:rPr lang="en-CA" sz="2400" b="1" i="1">
                <a:solidFill>
                  <a:srgbClr val="002060"/>
                </a:solidFill>
                <a:latin typeface="Times New Roman" pitchFamily="18" charset="0"/>
                <a:cs typeface="Times New Roman" pitchFamily="18" charset="0"/>
              </a:rPr>
              <a:t>   +  y </a:t>
            </a:r>
            <a:r>
              <a:rPr lang="en-CA" sz="2400" b="1" i="1" baseline="30000">
                <a:solidFill>
                  <a:srgbClr val="002060"/>
                </a:solidFill>
                <a:latin typeface="Times New Roman" pitchFamily="18" charset="0"/>
                <a:cs typeface="Times New Roman" pitchFamily="18" charset="0"/>
              </a:rPr>
              <a:t>2</a:t>
            </a:r>
            <a:r>
              <a:rPr lang="en-CA" sz="2400" b="1" i="1">
                <a:solidFill>
                  <a:srgbClr val="002060"/>
                </a:solidFill>
                <a:latin typeface="Times New Roman" pitchFamily="18" charset="0"/>
                <a:cs typeface="Times New Roman" pitchFamily="18" charset="0"/>
              </a:rPr>
              <a:t>       for all (x,y) real</a:t>
            </a:r>
          </a:p>
          <a:p>
            <a:pPr eaLnBrk="1" hangingPunct="1"/>
            <a:endParaRPr lang="en-CA" sz="2400" b="1" i="1">
              <a:solidFill>
                <a:srgbClr val="002060"/>
              </a:solidFill>
              <a:latin typeface="Times New Roman" pitchFamily="18" charset="0"/>
              <a:cs typeface="Times New Roman" pitchFamily="18" charset="0"/>
            </a:endParaRPr>
          </a:p>
          <a:p>
            <a:pPr eaLnBrk="1" hangingPunct="1"/>
            <a:r>
              <a:rPr lang="en-CA" sz="2400" b="1" i="1">
                <a:solidFill>
                  <a:srgbClr val="002060"/>
                </a:solidFill>
                <a:latin typeface="Times New Roman" pitchFamily="18" charset="0"/>
                <a:cs typeface="Times New Roman" pitchFamily="18" charset="0"/>
              </a:rPr>
              <a:t>F(2,3)   =    2</a:t>
            </a:r>
            <a:r>
              <a:rPr lang="en-CA" sz="2400" b="1" i="1" baseline="30000">
                <a:solidFill>
                  <a:srgbClr val="002060"/>
                </a:solidFill>
                <a:latin typeface="Times New Roman" pitchFamily="18" charset="0"/>
                <a:cs typeface="Times New Roman" pitchFamily="18" charset="0"/>
              </a:rPr>
              <a:t> 2</a:t>
            </a:r>
            <a:r>
              <a:rPr lang="en-CA" sz="2400" b="1" i="1">
                <a:solidFill>
                  <a:srgbClr val="002060"/>
                </a:solidFill>
                <a:latin typeface="Times New Roman" pitchFamily="18" charset="0"/>
                <a:cs typeface="Times New Roman" pitchFamily="18" charset="0"/>
              </a:rPr>
              <a:t>   +  3 </a:t>
            </a:r>
            <a:r>
              <a:rPr lang="en-CA" sz="2400" b="1" i="1" baseline="30000">
                <a:solidFill>
                  <a:srgbClr val="002060"/>
                </a:solidFill>
                <a:latin typeface="Times New Roman" pitchFamily="18" charset="0"/>
                <a:cs typeface="Times New Roman" pitchFamily="18" charset="0"/>
              </a:rPr>
              <a:t>2</a:t>
            </a:r>
            <a:r>
              <a:rPr lang="en-CA" sz="2400" b="1" i="1">
                <a:solidFill>
                  <a:srgbClr val="002060"/>
                </a:solidFill>
                <a:latin typeface="Times New Roman" pitchFamily="18" charset="0"/>
                <a:cs typeface="Times New Roman" pitchFamily="18" charset="0"/>
              </a:rPr>
              <a:t>  =   13</a:t>
            </a:r>
          </a:p>
        </p:txBody>
      </p:sp>
      <p:sp>
        <p:nvSpPr>
          <p:cNvPr id="11" name="TextBox 10"/>
          <p:cNvSpPr txBox="1">
            <a:spLocks noChangeArrowheads="1"/>
          </p:cNvSpPr>
          <p:nvPr/>
        </p:nvSpPr>
        <p:spPr bwMode="auto">
          <a:xfrm>
            <a:off x="1285875" y="4071938"/>
            <a:ext cx="6777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 </a:t>
            </a:r>
            <a:r>
              <a:rPr lang="en-CA" sz="2400" b="1" i="1">
                <a:solidFill>
                  <a:srgbClr val="C00000"/>
                </a:solidFill>
                <a:latin typeface="Times New Roman" pitchFamily="18" charset="0"/>
                <a:cs typeface="Times New Roman" pitchFamily="18" charset="0"/>
              </a:rPr>
              <a:t>float Radius_of_circle_squared (  float X, float Y ) {</a:t>
            </a:r>
          </a:p>
          <a:p>
            <a:pPr eaLnBrk="1" hangingPunct="1"/>
            <a:r>
              <a:rPr lang="en-CA" sz="2400" b="1" i="1">
                <a:solidFill>
                  <a:srgbClr val="C00000"/>
                </a:solidFill>
                <a:latin typeface="Times New Roman" pitchFamily="18" charset="0"/>
                <a:cs typeface="Times New Roman" pitchFamily="18" charset="0"/>
              </a:rPr>
              <a:t>     return  X*X  +  Y*Y ;</a:t>
            </a:r>
          </a:p>
          <a:p>
            <a:pPr eaLnBrk="1" hangingPunct="1"/>
            <a:r>
              <a:rPr lang="en-CA" sz="2400" b="1" i="1">
                <a:solidFill>
                  <a:srgbClr val="C00000"/>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20"/>
                                        </p:tgtEl>
                                        <p:attrNameLst>
                                          <p:attrName>style.visibility</p:attrName>
                                        </p:attrNameLst>
                                      </p:cBhvr>
                                      <p:to>
                                        <p:strVal val="visible"/>
                                      </p:to>
                                    </p:set>
                                    <p:anim calcmode="lin" valueType="num">
                                      <p:cBhvr additive="base">
                                        <p:cTn id="12" dur="500" fill="hold"/>
                                        <p:tgtEl>
                                          <p:spTgt spid="13320"/>
                                        </p:tgtEl>
                                        <p:attrNameLst>
                                          <p:attrName>ppt_x</p:attrName>
                                        </p:attrNameLst>
                                      </p:cBhvr>
                                      <p:tavLst>
                                        <p:tav tm="0">
                                          <p:val>
                                            <p:strVal val="#ppt_x"/>
                                          </p:val>
                                        </p:tav>
                                        <p:tav tm="100000">
                                          <p:val>
                                            <p:strVal val="#ppt_x"/>
                                          </p:val>
                                        </p:tav>
                                      </p:tavLst>
                                    </p:anim>
                                    <p:anim calcmode="lin" valueType="num">
                                      <p:cBhvr additive="base">
                                        <p:cTn id="13"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243">
                                            <p:txEl>
                                              <p:pRg st="1" end="1"/>
                                            </p:txEl>
                                          </p:spTgt>
                                        </p:tgtEl>
                                        <p:attrNameLst>
                                          <p:attrName>style.visibility</p:attrName>
                                        </p:attrNameLst>
                                      </p:cBhvr>
                                      <p:to>
                                        <p:strVal val="visible"/>
                                      </p:to>
                                    </p:set>
                                    <p:anim calcmode="lin" valueType="num">
                                      <p:cBhvr additive="base">
                                        <p:cTn id="18"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243">
                                            <p:txEl>
                                              <p:pRg st="2" end="2"/>
                                            </p:txEl>
                                          </p:spTgt>
                                        </p:tgtEl>
                                        <p:attrNameLst>
                                          <p:attrName>style.visibility</p:attrName>
                                        </p:attrNameLst>
                                      </p:cBhvr>
                                      <p:to>
                                        <p:strVal val="visible"/>
                                      </p:to>
                                    </p:set>
                                    <p:anim calcmode="lin" valueType="num">
                                      <p:cBhvr additive="base">
                                        <p:cTn id="22"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243">
                                            <p:txEl>
                                              <p:pRg st="3" end="3"/>
                                            </p:txEl>
                                          </p:spTgt>
                                        </p:tgtEl>
                                        <p:attrNameLst>
                                          <p:attrName>style.visibility</p:attrName>
                                        </p:attrNameLst>
                                      </p:cBhvr>
                                      <p:to>
                                        <p:strVal val="visible"/>
                                      </p:to>
                                    </p:set>
                                    <p:anim calcmode="lin" valueType="num">
                                      <p:cBhvr additive="base">
                                        <p:cTn id="26"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24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0243">
                                            <p:txEl>
                                              <p:pRg st="4" end="4"/>
                                            </p:txEl>
                                          </p:spTgt>
                                        </p:tgtEl>
                                        <p:attrNameLst>
                                          <p:attrName>style.visibility</p:attrName>
                                        </p:attrNameLst>
                                      </p:cBhvr>
                                      <p:to>
                                        <p:strVal val="visible"/>
                                      </p:to>
                                    </p:set>
                                    <p:anim calcmode="lin" valueType="num">
                                      <p:cBhvr additive="base">
                                        <p:cTn id="30"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243">
                                            <p:txEl>
                                              <p:pRg st="5" end="5"/>
                                            </p:txEl>
                                          </p:spTgt>
                                        </p:tgtEl>
                                        <p:attrNameLst>
                                          <p:attrName>style.visibility</p:attrName>
                                        </p:attrNameLst>
                                      </p:cBhvr>
                                      <p:to>
                                        <p:strVal val="visible"/>
                                      </p:to>
                                    </p:set>
                                    <p:anim calcmode="lin" valueType="num">
                                      <p:cBhvr additive="base">
                                        <p:cTn id="34"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CA" b="1" smtClean="0">
                <a:solidFill>
                  <a:srgbClr val="002060"/>
                </a:solidFill>
              </a:rPr>
              <a:t>Introduction to pointers</a:t>
            </a:r>
          </a:p>
        </p:txBody>
      </p:sp>
      <p:sp>
        <p:nvSpPr>
          <p:cNvPr id="58371" name="Content Placeholder 2"/>
          <p:cNvSpPr>
            <a:spLocks noGrp="1"/>
          </p:cNvSpPr>
          <p:nvPr>
            <p:ph sz="quarter" idx="1"/>
          </p:nvPr>
        </p:nvSpPr>
        <p:spPr>
          <a:xfrm>
            <a:off x="457200" y="1219200"/>
            <a:ext cx="8229600" cy="4937125"/>
          </a:xfrm>
        </p:spPr>
        <p:txBody>
          <a:bodyPr/>
          <a:lstStyle/>
          <a:p>
            <a:pPr eaLnBrk="1" hangingPunct="1"/>
            <a:r>
              <a:rPr lang="en-CA" sz="2400" smtClean="0"/>
              <a:t>The technique of treating a Ram address as data and passing the address data to a function is called </a:t>
            </a:r>
            <a:r>
              <a:rPr lang="en-CA" sz="2400" b="1" smtClean="0"/>
              <a:t>Call by Reference</a:t>
            </a:r>
            <a:r>
              <a:rPr lang="en-CA" sz="2400" smtClean="0"/>
              <a:t> (or Call by Address).</a:t>
            </a:r>
          </a:p>
          <a:p>
            <a:pPr eaLnBrk="1" hangingPunct="1"/>
            <a:r>
              <a:rPr lang="en-CA" sz="2400" smtClean="0"/>
              <a:t>We defer further discussion until after we have discussed the concept of </a:t>
            </a:r>
            <a:r>
              <a:rPr lang="en-CA" sz="2400" b="1" smtClean="0">
                <a:solidFill>
                  <a:srgbClr val="000099"/>
                </a:solidFill>
              </a:rPr>
              <a:t>pointer</a:t>
            </a:r>
            <a:r>
              <a:rPr lang="en-CA" sz="2400" smtClean="0"/>
              <a:t> in C.</a:t>
            </a:r>
          </a:p>
          <a:p>
            <a:pPr eaLnBrk="1" hangingPunct="1"/>
            <a:r>
              <a:rPr lang="en-CA" sz="2400" smtClean="0"/>
              <a:t>We begin by introducing two operators</a:t>
            </a:r>
          </a:p>
          <a:p>
            <a:pPr lvl="1" eaLnBrk="1" hangingPunct="1"/>
            <a:r>
              <a:rPr lang="en-CA" sz="2100" b="1" smtClean="0">
                <a:solidFill>
                  <a:srgbClr val="000099"/>
                </a:solidFill>
              </a:rPr>
              <a:t>Address_Of  ::	&amp;</a:t>
            </a:r>
          </a:p>
          <a:p>
            <a:pPr lvl="1" eaLnBrk="1" hangingPunct="1"/>
            <a:r>
              <a:rPr lang="en-CA" sz="2100" b="1" smtClean="0">
                <a:solidFill>
                  <a:srgbClr val="000099"/>
                </a:solidFill>
              </a:rPr>
              <a:t>Dereferencing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58371">
                                            <p:txEl>
                                              <p:pRg st="3" end="3"/>
                                            </p:txEl>
                                          </p:spTgt>
                                        </p:tgtEl>
                                        <p:attrNameLst>
                                          <p:attrName>style.visibility</p:attrName>
                                        </p:attrNameLst>
                                      </p:cBhvr>
                                      <p:to>
                                        <p:strVal val="visible"/>
                                      </p:to>
                                    </p:set>
                                    <p:anim calcmode="lin" valueType="num">
                                      <p:cBhvr additive="base">
                                        <p:cTn id="24"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4" fill="hold" nodeType="afterEffect">
                                  <p:stCondLst>
                                    <p:cond delay="0"/>
                                  </p:stCondLst>
                                  <p:childTnLst>
                                    <p:set>
                                      <p:cBhvr>
                                        <p:cTn id="28" dur="1" fill="hold">
                                          <p:stCondLst>
                                            <p:cond delay="0"/>
                                          </p:stCondLst>
                                        </p:cTn>
                                        <p:tgtEl>
                                          <p:spTgt spid="58371">
                                            <p:txEl>
                                              <p:pRg st="4" end="4"/>
                                            </p:txEl>
                                          </p:spTgt>
                                        </p:tgtEl>
                                        <p:attrNameLst>
                                          <p:attrName>style.visibility</p:attrName>
                                        </p:attrNameLst>
                                      </p:cBhvr>
                                      <p:to>
                                        <p:strVal val="visible"/>
                                      </p:to>
                                    </p:set>
                                    <p:anim calcmode="lin" valueType="num">
                                      <p:cBhvr additive="base">
                                        <p:cTn id="29"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CA" b="1" smtClean="0">
                <a:solidFill>
                  <a:srgbClr val="002060"/>
                </a:solidFill>
              </a:rPr>
              <a:t>Introduction to pointers</a:t>
            </a:r>
          </a:p>
        </p:txBody>
      </p:sp>
      <p:sp>
        <p:nvSpPr>
          <p:cNvPr id="58371" name="Content Placeholder 2"/>
          <p:cNvSpPr>
            <a:spLocks noGrp="1"/>
          </p:cNvSpPr>
          <p:nvPr>
            <p:ph sz="quarter" idx="1"/>
          </p:nvPr>
        </p:nvSpPr>
        <p:spPr>
          <a:xfrm>
            <a:off x="457200" y="1219200"/>
            <a:ext cx="8229600" cy="4937125"/>
          </a:xfrm>
        </p:spPr>
        <p:txBody>
          <a:bodyPr/>
          <a:lstStyle/>
          <a:p>
            <a:pPr eaLnBrk="1" hangingPunct="1"/>
            <a:r>
              <a:rPr lang="en-CA" sz="2400" b="1" smtClean="0">
                <a:solidFill>
                  <a:srgbClr val="000099"/>
                </a:solidFill>
              </a:rPr>
              <a:t>Address_Of  ::     	&amp;   (ampersand)</a:t>
            </a:r>
          </a:p>
          <a:p>
            <a:pPr lvl="1" eaLnBrk="1" hangingPunct="1"/>
            <a:r>
              <a:rPr lang="en-CA" sz="2100" smtClean="0">
                <a:solidFill>
                  <a:schemeClr val="tx1"/>
                </a:solidFill>
              </a:rPr>
              <a:t>Assume:     </a:t>
            </a:r>
            <a:r>
              <a:rPr lang="en-CA" sz="2100" b="1" smtClean="0">
                <a:solidFill>
                  <a:schemeClr val="tx1"/>
                </a:solidFill>
              </a:rPr>
              <a:t>int W = 0, N = 5 ;         int * addrN ;</a:t>
            </a:r>
          </a:p>
          <a:p>
            <a:pPr lvl="1" eaLnBrk="1" hangingPunct="1"/>
            <a:r>
              <a:rPr lang="en-CA" sz="2100" smtClean="0">
                <a:solidFill>
                  <a:schemeClr val="tx1"/>
                </a:solidFill>
              </a:rPr>
              <a:t>Now the expression   </a:t>
            </a:r>
            <a:r>
              <a:rPr lang="en-CA" sz="2100" b="1" smtClean="0">
                <a:solidFill>
                  <a:schemeClr val="tx1"/>
                </a:solidFill>
              </a:rPr>
              <a:t>addrN = &amp;N ;  </a:t>
            </a:r>
            <a:r>
              <a:rPr lang="en-CA" sz="2100" smtClean="0">
                <a:solidFill>
                  <a:schemeClr val="tx1"/>
                </a:solidFill>
              </a:rPr>
              <a:t>causes the RAM address of the variable N (where the value </a:t>
            </a:r>
            <a:r>
              <a:rPr lang="en-CA" sz="2100" b="1" smtClean="0">
                <a:solidFill>
                  <a:schemeClr val="tx1"/>
                </a:solidFill>
              </a:rPr>
              <a:t>5 </a:t>
            </a:r>
            <a:r>
              <a:rPr lang="en-CA" sz="2100" smtClean="0">
                <a:solidFill>
                  <a:schemeClr val="tx1"/>
                </a:solidFill>
              </a:rPr>
              <a:t>is stored, but not the value itself) to be stored (assigned) in the variable </a:t>
            </a:r>
            <a:r>
              <a:rPr lang="en-CA" sz="2100" b="1" smtClean="0">
                <a:solidFill>
                  <a:schemeClr val="tx1"/>
                </a:solidFill>
              </a:rPr>
              <a:t>addrN</a:t>
            </a:r>
            <a:r>
              <a:rPr lang="en-CA" sz="2100" smtClean="0">
                <a:solidFill>
                  <a:schemeClr val="tx1"/>
                </a:solidFill>
              </a:rPr>
              <a:t>.</a:t>
            </a:r>
          </a:p>
          <a:p>
            <a:pPr lvl="2" eaLnBrk="1" hangingPunct="1"/>
            <a:endParaRPr lang="en-CA" sz="1800" smtClean="0"/>
          </a:p>
          <a:p>
            <a:pPr eaLnBrk="1" hangingPunct="1"/>
            <a:r>
              <a:rPr lang="en-CA" sz="2400" b="1" smtClean="0">
                <a:solidFill>
                  <a:srgbClr val="800000"/>
                </a:solidFill>
              </a:rPr>
              <a:t>Dereferencing ::	*    (asterisk)</a:t>
            </a:r>
          </a:p>
          <a:p>
            <a:pPr lvl="1" eaLnBrk="1" hangingPunct="1"/>
            <a:r>
              <a:rPr lang="en-CA" sz="2100" smtClean="0">
                <a:solidFill>
                  <a:schemeClr val="tx1"/>
                </a:solidFill>
              </a:rPr>
              <a:t>The expression   </a:t>
            </a:r>
            <a:r>
              <a:rPr lang="en-CA" sz="2100" b="1" smtClean="0">
                <a:solidFill>
                  <a:schemeClr val="tx1"/>
                </a:solidFill>
              </a:rPr>
              <a:t>W = * addrN ;   </a:t>
            </a:r>
            <a:r>
              <a:rPr lang="en-CA" sz="2100" smtClean="0">
                <a:solidFill>
                  <a:schemeClr val="tx1"/>
                </a:solidFill>
              </a:rPr>
              <a:t>causes the value stored at the address stored in </a:t>
            </a:r>
            <a:r>
              <a:rPr lang="en-CA" sz="2100" b="1" smtClean="0">
                <a:solidFill>
                  <a:schemeClr val="tx1"/>
                </a:solidFill>
              </a:rPr>
              <a:t>addrN</a:t>
            </a:r>
            <a:r>
              <a:rPr lang="en-CA" sz="2100" smtClean="0">
                <a:solidFill>
                  <a:schemeClr val="tx1"/>
                </a:solidFill>
              </a:rPr>
              <a:t> (ie. the address of variable </a:t>
            </a:r>
            <a:r>
              <a:rPr lang="en-CA" sz="2100" b="1" smtClean="0">
                <a:solidFill>
                  <a:schemeClr val="tx1"/>
                </a:solidFill>
              </a:rPr>
              <a:t>N</a:t>
            </a:r>
            <a:r>
              <a:rPr lang="en-CA" sz="2100" smtClean="0">
                <a:solidFill>
                  <a:schemeClr val="tx1"/>
                </a:solidFill>
              </a:rPr>
              <a:t>) to be copied (assigned) to the variable </a:t>
            </a:r>
            <a:r>
              <a:rPr lang="en-CA" sz="2100" b="1" smtClean="0">
                <a:solidFill>
                  <a:schemeClr val="tx1"/>
                </a:solidFill>
              </a:rPr>
              <a:t>W</a:t>
            </a:r>
            <a:r>
              <a:rPr lang="en-CA" sz="2100" smtClean="0">
                <a:solidFill>
                  <a:schemeClr val="tx1"/>
                </a:solidFill>
              </a:rPr>
              <a:t>.  Since </a:t>
            </a:r>
            <a:r>
              <a:rPr lang="en-CA" sz="2100" b="1" smtClean="0">
                <a:solidFill>
                  <a:schemeClr val="tx1"/>
                </a:solidFill>
              </a:rPr>
              <a:t>addrN</a:t>
            </a:r>
            <a:r>
              <a:rPr lang="en-CA" sz="2100" smtClean="0">
                <a:solidFill>
                  <a:schemeClr val="tx1"/>
                </a:solidFill>
              </a:rPr>
              <a:t> is a reference to variable </a:t>
            </a:r>
            <a:r>
              <a:rPr lang="en-CA" sz="2100" b="1" smtClean="0">
                <a:solidFill>
                  <a:schemeClr val="tx1"/>
                </a:solidFill>
              </a:rPr>
              <a:t>N</a:t>
            </a:r>
            <a:r>
              <a:rPr lang="en-CA" sz="2100" smtClean="0">
                <a:solidFill>
                  <a:schemeClr val="tx1"/>
                </a:solidFill>
              </a:rPr>
              <a:t>, it is called a </a:t>
            </a:r>
            <a:r>
              <a:rPr lang="en-CA" sz="2100" b="1" i="1" smtClean="0">
                <a:solidFill>
                  <a:srgbClr val="800000"/>
                </a:solidFill>
              </a:rPr>
              <a:t>pointer</a:t>
            </a:r>
            <a:r>
              <a:rPr lang="en-CA" sz="2100" smtClean="0">
                <a:solidFill>
                  <a:schemeClr val="tx1"/>
                </a:solidFill>
              </a:rPr>
              <a:t> (more specifically an </a:t>
            </a:r>
            <a:r>
              <a:rPr lang="en-CA" sz="2100" b="1" i="1" smtClean="0">
                <a:solidFill>
                  <a:schemeClr val="tx1"/>
                </a:solidFill>
              </a:rPr>
              <a:t>int pointer</a:t>
            </a:r>
            <a:r>
              <a:rPr lang="en-CA" sz="2100" smtClean="0">
                <a:solidFill>
                  <a:schemeClr val="tx1"/>
                </a:solidFill>
              </a:rPr>
              <a:t>) to </a:t>
            </a:r>
            <a:r>
              <a:rPr lang="en-CA" sz="2100" b="1" smtClean="0">
                <a:solidFill>
                  <a:schemeClr val="tx1"/>
                </a:solidFill>
              </a:rPr>
              <a:t>N</a:t>
            </a:r>
            <a:r>
              <a:rPr lang="en-CA" sz="2100" smtClean="0">
                <a:solidFill>
                  <a:schemeClr val="tx1"/>
                </a:solidFill>
              </a:rPr>
              <a:t>.  The expression </a:t>
            </a:r>
            <a:r>
              <a:rPr lang="en-CA" sz="2100" b="1" smtClean="0">
                <a:solidFill>
                  <a:schemeClr val="tx1"/>
                </a:solidFill>
              </a:rPr>
              <a:t>* addrN </a:t>
            </a:r>
            <a:r>
              <a:rPr lang="en-CA" sz="2100" b="1" i="1" smtClean="0">
                <a:solidFill>
                  <a:srgbClr val="FF0000"/>
                </a:solidFill>
              </a:rPr>
              <a:t>dereferences</a:t>
            </a:r>
            <a:r>
              <a:rPr lang="en-CA" sz="2100" b="1" smtClean="0">
                <a:solidFill>
                  <a:srgbClr val="FF0000"/>
                </a:solidFill>
              </a:rPr>
              <a:t> </a:t>
            </a:r>
            <a:r>
              <a:rPr lang="en-CA" sz="2100" b="1" smtClean="0">
                <a:solidFill>
                  <a:schemeClr val="tx1"/>
                </a:solidFill>
              </a:rPr>
              <a:t>addrN </a:t>
            </a:r>
            <a:r>
              <a:rPr lang="en-CA" sz="2100" smtClean="0">
                <a:solidFill>
                  <a:schemeClr val="tx1"/>
                </a:solidFill>
              </a:rPr>
              <a:t>by fetching the value </a:t>
            </a:r>
            <a:r>
              <a:rPr lang="en-CA" sz="2100" b="1" smtClean="0">
                <a:solidFill>
                  <a:schemeClr val="tx1"/>
                </a:solidFill>
              </a:rPr>
              <a:t>5</a:t>
            </a:r>
            <a:r>
              <a:rPr lang="en-CA" sz="2100" smtClean="0">
                <a:solidFill>
                  <a:schemeClr val="tx1"/>
                </a:solidFill>
              </a:rPr>
              <a:t> stored at </a:t>
            </a:r>
            <a:r>
              <a:rPr lang="en-CA" sz="2100" b="1" smtClean="0">
                <a:solidFill>
                  <a:schemeClr val="tx1"/>
                </a:solidFill>
              </a:rPr>
              <a:t>N</a:t>
            </a:r>
            <a:r>
              <a:rPr lang="en-CA" sz="2100" smtClean="0">
                <a:solidFill>
                  <a:schemeClr val="tx1"/>
                </a:solidFill>
              </a:rPr>
              <a:t>.  This is called </a:t>
            </a:r>
            <a:r>
              <a:rPr lang="en-CA" sz="2100" b="1" smtClean="0">
                <a:solidFill>
                  <a:srgbClr val="FF0000"/>
                </a:solidFill>
              </a:rPr>
              <a:t>indirect addressing</a:t>
            </a:r>
            <a:r>
              <a:rPr lang="en-CA" sz="2100" smtClean="0">
                <a:solidFill>
                  <a:schemeClr val="tx1"/>
                </a:solidFill>
              </a:rPr>
              <a:t>.</a:t>
            </a:r>
          </a:p>
        </p:txBody>
      </p:sp>
      <p:sp>
        <p:nvSpPr>
          <p:cNvPr id="4" name="Rounded Rectangle 3"/>
          <p:cNvSpPr/>
          <p:nvPr/>
        </p:nvSpPr>
        <p:spPr>
          <a:xfrm>
            <a:off x="1357313" y="2143125"/>
            <a:ext cx="6286500" cy="257175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000" b="1" dirty="0">
                <a:solidFill>
                  <a:schemeClr val="tx1"/>
                </a:solidFill>
              </a:rPr>
              <a:t>NOTE: </a:t>
            </a:r>
          </a:p>
          <a:p>
            <a:pPr algn="ctr">
              <a:defRPr/>
            </a:pPr>
            <a:r>
              <a:rPr lang="en-CA" sz="2000" b="1" dirty="0">
                <a:solidFill>
                  <a:schemeClr val="tx1"/>
                </a:solidFill>
              </a:rPr>
              <a:t>In order to </a:t>
            </a:r>
            <a:r>
              <a:rPr lang="en-CA" sz="2000" b="1" i="1" dirty="0">
                <a:solidFill>
                  <a:srgbClr val="800000"/>
                </a:solidFill>
              </a:rPr>
              <a:t>declare a pointer variable </a:t>
            </a:r>
            <a:r>
              <a:rPr lang="en-CA" sz="2000" b="1" dirty="0">
                <a:solidFill>
                  <a:schemeClr val="tx1"/>
                </a:solidFill>
              </a:rPr>
              <a:t>capable of storing the address of a variable (symbolic reference) it is necessary to supply the </a:t>
            </a:r>
            <a:r>
              <a:rPr lang="en-CA" sz="2000" b="1" dirty="0">
                <a:solidFill>
                  <a:srgbClr val="800000"/>
                </a:solidFill>
              </a:rPr>
              <a:t>data type </a:t>
            </a:r>
            <a:r>
              <a:rPr lang="en-CA" sz="2000" b="1" dirty="0">
                <a:solidFill>
                  <a:schemeClr val="tx1"/>
                </a:solidFill>
              </a:rPr>
              <a:t>of the variable and then the </a:t>
            </a:r>
            <a:r>
              <a:rPr lang="en-CA" sz="2400" b="1" dirty="0">
                <a:solidFill>
                  <a:srgbClr val="800000"/>
                </a:solidFill>
              </a:rPr>
              <a:t>* </a:t>
            </a:r>
            <a:r>
              <a:rPr lang="en-CA" sz="2000" b="1" dirty="0">
                <a:solidFill>
                  <a:srgbClr val="800000"/>
                </a:solidFill>
              </a:rPr>
              <a:t>operator</a:t>
            </a:r>
            <a:r>
              <a:rPr lang="en-CA" sz="2000" b="1" dirty="0">
                <a:solidFill>
                  <a:schemeClr val="tx1"/>
                </a:solidFill>
              </a:rPr>
              <a:t> to indicate that the variable being defined is an address pointer variable.</a:t>
            </a:r>
          </a:p>
        </p:txBody>
      </p:sp>
      <p:sp>
        <p:nvSpPr>
          <p:cNvPr id="5" name="Rounded Rectangle 4"/>
          <p:cNvSpPr/>
          <p:nvPr/>
        </p:nvSpPr>
        <p:spPr>
          <a:xfrm>
            <a:off x="2214563" y="1571625"/>
            <a:ext cx="4857750" cy="500063"/>
          </a:xfrm>
          <a:prstGeom prst="round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8371">
                                            <p:txEl>
                                              <p:pRg st="4" end="4"/>
                                            </p:txEl>
                                          </p:spTgt>
                                        </p:tgtEl>
                                        <p:attrNameLst>
                                          <p:attrName>style.visibility</p:attrName>
                                        </p:attrNameLst>
                                      </p:cBhvr>
                                      <p:to>
                                        <p:strVal val="visible"/>
                                      </p:to>
                                    </p:set>
                                    <p:anim calcmode="lin" valueType="num">
                                      <p:cBhvr additive="base">
                                        <p:cTn id="25"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8371">
                                            <p:txEl>
                                              <p:pRg st="5" end="5"/>
                                            </p:txEl>
                                          </p:spTgt>
                                        </p:tgtEl>
                                        <p:attrNameLst>
                                          <p:attrName>style.visibility</p:attrName>
                                        </p:attrNameLst>
                                      </p:cBhvr>
                                      <p:to>
                                        <p:strVal val="visible"/>
                                      </p:to>
                                    </p:set>
                                    <p:anim calcmode="lin" valueType="num">
                                      <p:cBhvr additive="base">
                                        <p:cTn id="31"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5" presetClass="entr" presetSubtype="1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b="1" smtClean="0">
                <a:solidFill>
                  <a:srgbClr val="002060"/>
                </a:solidFill>
              </a:rPr>
              <a:t>Introduction to pointers</a:t>
            </a:r>
            <a:endParaRPr lang="en-CA" smtClean="0"/>
          </a:p>
        </p:txBody>
      </p:sp>
      <p:sp>
        <p:nvSpPr>
          <p:cNvPr id="3" name="Content Placeholder 2"/>
          <p:cNvSpPr>
            <a:spLocks noGrp="1"/>
          </p:cNvSpPr>
          <p:nvPr>
            <p:ph sz="quarter" idx="1"/>
          </p:nvPr>
        </p:nvSpPr>
        <p:spPr>
          <a:xfrm>
            <a:off x="457200" y="1219200"/>
            <a:ext cx="8229600" cy="4937125"/>
          </a:xfrm>
        </p:spPr>
        <p:txBody>
          <a:bodyPr/>
          <a:lstStyle/>
          <a:p>
            <a:r>
              <a:rPr lang="en-CA" dirty="0" smtClean="0"/>
              <a:t>It is very important to appreciate the relationship between how a pointer is declared and how it may be used.</a:t>
            </a:r>
          </a:p>
          <a:p>
            <a:pPr lvl="1"/>
            <a:r>
              <a:rPr lang="en-CA" dirty="0" smtClean="0">
                <a:solidFill>
                  <a:schemeClr val="tx1"/>
                </a:solidFill>
              </a:rPr>
              <a:t>C is called a strongly typed language because it enforces type compatibility, even using pointers.</a:t>
            </a:r>
          </a:p>
          <a:p>
            <a:pPr lvl="1"/>
            <a:r>
              <a:rPr lang="en-CA" dirty="0" smtClean="0">
                <a:solidFill>
                  <a:schemeClr val="tx1"/>
                </a:solidFill>
              </a:rPr>
              <a:t>It does so by ensuring that the data used by dereferencing matches the typing requirements of logical expressions.</a:t>
            </a:r>
          </a:p>
          <a:p>
            <a:pPr lvl="1"/>
            <a:r>
              <a:rPr lang="en-CA" dirty="0" smtClean="0">
                <a:solidFill>
                  <a:schemeClr val="tx1"/>
                </a:solidFill>
              </a:rPr>
              <a:t>For instance, there is a difference between a pointer variable of type </a:t>
            </a:r>
            <a:r>
              <a:rPr lang="en-CA" b="1" dirty="0" err="1" smtClean="0">
                <a:solidFill>
                  <a:schemeClr val="tx1"/>
                </a:solidFill>
              </a:rPr>
              <a:t>int</a:t>
            </a:r>
            <a:r>
              <a:rPr lang="en-CA" b="1" dirty="0" smtClean="0">
                <a:solidFill>
                  <a:schemeClr val="tx1"/>
                </a:solidFill>
              </a:rPr>
              <a:t>*</a:t>
            </a:r>
            <a:r>
              <a:rPr lang="en-CA" dirty="0" smtClean="0">
                <a:solidFill>
                  <a:schemeClr val="tx1"/>
                </a:solidFill>
              </a:rPr>
              <a:t> as opposed to another pointer variable of type </a:t>
            </a:r>
            <a:r>
              <a:rPr lang="en-CA" b="1" dirty="0" smtClean="0">
                <a:solidFill>
                  <a:schemeClr val="tx1"/>
                </a:solidFill>
              </a:rPr>
              <a:t>double*</a:t>
            </a:r>
            <a:r>
              <a:rPr lang="en-CA"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CA" b="1" smtClean="0">
                <a:solidFill>
                  <a:srgbClr val="002060"/>
                </a:solidFill>
              </a:rPr>
              <a:t>Call by (address) Reference</a:t>
            </a:r>
          </a:p>
        </p:txBody>
      </p:sp>
      <p:sp>
        <p:nvSpPr>
          <p:cNvPr id="59395" name="Content Placeholder 2"/>
          <p:cNvSpPr>
            <a:spLocks noGrp="1"/>
          </p:cNvSpPr>
          <p:nvPr>
            <p:ph sz="quarter" idx="1"/>
          </p:nvPr>
        </p:nvSpPr>
        <p:spPr>
          <a:xfrm>
            <a:off x="457200" y="1219200"/>
            <a:ext cx="8229600" cy="4937125"/>
          </a:xfrm>
        </p:spPr>
        <p:txBody>
          <a:bodyPr/>
          <a:lstStyle/>
          <a:p>
            <a:pPr eaLnBrk="1" hangingPunct="1"/>
            <a:r>
              <a:rPr lang="en-CA" sz="2000" smtClean="0"/>
              <a:t>Assume the declaration ...... and the function definition</a:t>
            </a:r>
          </a:p>
          <a:p>
            <a:pPr lvl="1" eaLnBrk="1" hangingPunct="1"/>
            <a:r>
              <a:rPr lang="en-CA" sz="2000" b="1" smtClean="0">
                <a:solidFill>
                  <a:srgbClr val="003300"/>
                </a:solidFill>
              </a:rPr>
              <a:t>     int   X = 4 ;		</a:t>
            </a:r>
            <a:r>
              <a:rPr lang="en-CA" sz="2000" b="1" smtClean="0">
                <a:solidFill>
                  <a:srgbClr val="002060"/>
                </a:solidFill>
              </a:rPr>
              <a:t>void cube ( int * N ) { </a:t>
            </a:r>
            <a:br>
              <a:rPr lang="en-CA" sz="2000" b="1" smtClean="0">
                <a:solidFill>
                  <a:srgbClr val="002060"/>
                </a:solidFill>
              </a:rPr>
            </a:br>
            <a:r>
              <a:rPr lang="en-CA" sz="2000" b="1" smtClean="0">
                <a:solidFill>
                  <a:srgbClr val="002060"/>
                </a:solidFill>
              </a:rPr>
              <a:t>   				      *N  =  *N  *  *N  *  *N ;</a:t>
            </a:r>
            <a:br>
              <a:rPr lang="en-CA" sz="2000" b="1" smtClean="0">
                <a:solidFill>
                  <a:srgbClr val="002060"/>
                </a:solidFill>
              </a:rPr>
            </a:br>
            <a:r>
              <a:rPr lang="en-CA" sz="2000" b="1" smtClean="0">
                <a:solidFill>
                  <a:srgbClr val="002060"/>
                </a:solidFill>
              </a:rPr>
              <a:t>  				      return ;</a:t>
            </a:r>
            <a:br>
              <a:rPr lang="en-CA" sz="2000" b="1" smtClean="0">
                <a:solidFill>
                  <a:srgbClr val="002060"/>
                </a:solidFill>
              </a:rPr>
            </a:br>
            <a:r>
              <a:rPr lang="en-CA" sz="2000" b="1" smtClean="0">
                <a:solidFill>
                  <a:srgbClr val="002060"/>
                </a:solidFill>
              </a:rPr>
              <a:t>  				} /* be careful with asterisks !! */</a:t>
            </a:r>
          </a:p>
          <a:p>
            <a:pPr eaLnBrk="1" hangingPunct="1"/>
            <a:r>
              <a:rPr lang="en-CA" sz="2000" smtClean="0"/>
              <a:t>Now consider the calling statement</a:t>
            </a:r>
          </a:p>
          <a:p>
            <a:pPr lvl="1" eaLnBrk="1" hangingPunct="1"/>
            <a:r>
              <a:rPr lang="en-CA" sz="2000" b="1" smtClean="0">
                <a:solidFill>
                  <a:srgbClr val="C00000"/>
                </a:solidFill>
              </a:rPr>
              <a:t>     cube ( &amp;X ) ;</a:t>
            </a:r>
          </a:p>
          <a:p>
            <a:pPr eaLnBrk="1" hangingPunct="1"/>
            <a:r>
              <a:rPr lang="en-CA" sz="2000" smtClean="0"/>
              <a:t>Note that we pass into the function the Address_Of variable X (ie. </a:t>
            </a:r>
            <a:r>
              <a:rPr lang="en-CA" sz="2000" b="1" smtClean="0">
                <a:solidFill>
                  <a:srgbClr val="C00000"/>
                </a:solidFill>
              </a:rPr>
              <a:t>&amp;X</a:t>
            </a:r>
            <a:r>
              <a:rPr lang="en-CA" sz="2000" smtClean="0"/>
              <a:t>).</a:t>
            </a:r>
          </a:p>
          <a:p>
            <a:pPr eaLnBrk="1" hangingPunct="1"/>
            <a:r>
              <a:rPr lang="en-CA" sz="2000" smtClean="0"/>
              <a:t>Inside the cube function, the variable N contains </a:t>
            </a:r>
            <a:r>
              <a:rPr lang="en-CA" sz="2000" b="1" smtClean="0">
                <a:solidFill>
                  <a:srgbClr val="C00000"/>
                </a:solidFill>
              </a:rPr>
              <a:t>&amp;X</a:t>
            </a:r>
            <a:r>
              <a:rPr lang="en-CA" sz="2000" smtClean="0"/>
              <a:t>.  In order to calculate the cube of 4 (the value of X) it is necessary to dereference N (ie. </a:t>
            </a:r>
            <a:r>
              <a:rPr lang="en-CA" sz="2000" b="1" smtClean="0">
                <a:solidFill>
                  <a:srgbClr val="002060"/>
                </a:solidFill>
              </a:rPr>
              <a:t>*N</a:t>
            </a:r>
            <a:r>
              <a:rPr lang="en-CA" sz="2000" smtClean="0"/>
              <a:t>).  </a:t>
            </a:r>
          </a:p>
          <a:p>
            <a:pPr eaLnBrk="1" hangingPunct="1"/>
            <a:r>
              <a:rPr lang="en-CA" sz="2000" smtClean="0"/>
              <a:t>The final result is assigned indirectly back in the variable X, again using </a:t>
            </a:r>
            <a:r>
              <a:rPr lang="en-CA" sz="2000" b="1" smtClean="0">
                <a:solidFill>
                  <a:srgbClr val="002060"/>
                </a:solidFill>
              </a:rPr>
              <a:t>*N</a:t>
            </a:r>
            <a:r>
              <a:rPr lang="en-CA" sz="2000" smtClean="0"/>
              <a:t> to refer to the storage location of the variable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anim calcmode="lin" valueType="num">
                                      <p:cBhvr additive="base">
                                        <p:cTn id="11"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 calcmode="lin" valueType="num">
                                      <p:cBhvr additive="base">
                                        <p:cTn id="1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pRg st="3" end="3"/>
                                            </p:txEl>
                                          </p:spTgt>
                                        </p:tgtEl>
                                        <p:attrNameLst>
                                          <p:attrName>style.visibility</p:attrName>
                                        </p:attrNameLst>
                                      </p:cBhvr>
                                      <p:to>
                                        <p:strVal val="visible"/>
                                      </p:to>
                                    </p:set>
                                    <p:anim calcmode="lin" valueType="num">
                                      <p:cBhvr additive="base">
                                        <p:cTn id="21"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 calcmode="lin" valueType="num">
                                      <p:cBhvr additive="base">
                                        <p:cTn id="2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9395">
                                            <p:txEl>
                                              <p:pRg st="5" end="5"/>
                                            </p:txEl>
                                          </p:spTgt>
                                        </p:tgtEl>
                                        <p:attrNameLst>
                                          <p:attrName>style.visibility</p:attrName>
                                        </p:attrNameLst>
                                      </p:cBhvr>
                                      <p:to>
                                        <p:strVal val="visible"/>
                                      </p:to>
                                    </p:set>
                                    <p:anim calcmode="lin" valueType="num">
                                      <p:cBhvr additive="base">
                                        <p:cTn id="33"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9395">
                                            <p:txEl>
                                              <p:pRg st="6" end="6"/>
                                            </p:txEl>
                                          </p:spTgt>
                                        </p:tgtEl>
                                        <p:attrNameLst>
                                          <p:attrName>style.visibility</p:attrName>
                                        </p:attrNameLst>
                                      </p:cBhvr>
                                      <p:to>
                                        <p:strVal val="visible"/>
                                      </p:to>
                                    </p:set>
                                    <p:anim calcmode="lin" valueType="num">
                                      <p:cBhvr additive="base">
                                        <p:cTn id="39"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CA" b="1" smtClean="0">
                <a:solidFill>
                  <a:srgbClr val="002060"/>
                </a:solidFill>
              </a:rPr>
              <a:t>Call by (address) Reference</a:t>
            </a:r>
          </a:p>
        </p:txBody>
      </p:sp>
      <p:sp>
        <p:nvSpPr>
          <p:cNvPr id="59395" name="Content Placeholder 2"/>
          <p:cNvSpPr>
            <a:spLocks noGrp="1"/>
          </p:cNvSpPr>
          <p:nvPr>
            <p:ph sz="quarter" idx="1"/>
          </p:nvPr>
        </p:nvSpPr>
        <p:spPr>
          <a:xfrm>
            <a:off x="457200" y="1219200"/>
            <a:ext cx="8229600" cy="4937125"/>
          </a:xfrm>
        </p:spPr>
        <p:txBody>
          <a:bodyPr/>
          <a:lstStyle/>
          <a:p>
            <a:pPr eaLnBrk="1" hangingPunct="1"/>
            <a:r>
              <a:rPr lang="en-CA" sz="2000" smtClean="0"/>
              <a:t>Assume the declaration ... and the function definition</a:t>
            </a:r>
          </a:p>
          <a:p>
            <a:pPr lvl="1" eaLnBrk="1" hangingPunct="1"/>
            <a:r>
              <a:rPr lang="en-CA" sz="2000" b="1" smtClean="0">
                <a:solidFill>
                  <a:srgbClr val="003300"/>
                </a:solidFill>
              </a:rPr>
              <a:t>     int   X = 4 ;		</a:t>
            </a:r>
            <a:r>
              <a:rPr lang="en-CA" sz="2000" b="1" smtClean="0">
                <a:solidFill>
                  <a:srgbClr val="002060"/>
                </a:solidFill>
              </a:rPr>
              <a:t>void cube ( int * N ) { </a:t>
            </a:r>
            <a:br>
              <a:rPr lang="en-CA" sz="2000" b="1" smtClean="0">
                <a:solidFill>
                  <a:srgbClr val="002060"/>
                </a:solidFill>
              </a:rPr>
            </a:br>
            <a:r>
              <a:rPr lang="en-CA" sz="2000" b="1" smtClean="0">
                <a:solidFill>
                  <a:srgbClr val="002060"/>
                </a:solidFill>
              </a:rPr>
              <a:t>   				      *N  =  *N  *  *N  *  *N ;</a:t>
            </a:r>
            <a:br>
              <a:rPr lang="en-CA" sz="2000" b="1" smtClean="0">
                <a:solidFill>
                  <a:srgbClr val="002060"/>
                </a:solidFill>
              </a:rPr>
            </a:br>
            <a:r>
              <a:rPr lang="en-CA" sz="2000" b="1" smtClean="0">
                <a:solidFill>
                  <a:srgbClr val="002060"/>
                </a:solidFill>
              </a:rPr>
              <a:t>  				      return ;</a:t>
            </a:r>
            <a:br>
              <a:rPr lang="en-CA" sz="2000" b="1" smtClean="0">
                <a:solidFill>
                  <a:srgbClr val="002060"/>
                </a:solidFill>
              </a:rPr>
            </a:br>
            <a:r>
              <a:rPr lang="en-CA" sz="2000" b="1" smtClean="0">
                <a:solidFill>
                  <a:srgbClr val="002060"/>
                </a:solidFill>
              </a:rPr>
              <a:t>  				} /* be careful with asterisks !! */</a:t>
            </a:r>
          </a:p>
          <a:p>
            <a:pPr eaLnBrk="1" hangingPunct="1"/>
            <a:endParaRPr lang="en-CA" sz="2000" smtClean="0"/>
          </a:p>
          <a:p>
            <a:pPr eaLnBrk="1" hangingPunct="1"/>
            <a:r>
              <a:rPr lang="en-CA" sz="2000" smtClean="0"/>
              <a:t>When a dereferencing operator is applied, as in </a:t>
            </a:r>
            <a:r>
              <a:rPr lang="en-CA" sz="2000" b="1" smtClean="0">
                <a:solidFill>
                  <a:srgbClr val="002060"/>
                </a:solidFill>
              </a:rPr>
              <a:t>*N</a:t>
            </a:r>
            <a:r>
              <a:rPr lang="en-CA" sz="2000" smtClean="0"/>
              <a:t>, the data stored in N (the address of X) is fetched to the CPU.  Then the data stored at this stored address is used to fetch the required data at the location X (ie. the value 4). </a:t>
            </a:r>
          </a:p>
          <a:p>
            <a:pPr eaLnBrk="1" hangingPunct="1"/>
            <a:r>
              <a:rPr lang="en-CA" sz="2000" smtClean="0"/>
              <a:t>Thus, </a:t>
            </a:r>
            <a:r>
              <a:rPr lang="en-CA" sz="2000" b="1" u="sng" smtClean="0"/>
              <a:t>two memory references</a:t>
            </a:r>
            <a:r>
              <a:rPr lang="en-CA" sz="2000" smtClean="0"/>
              <a:t> (fetches) are made in order to acquire the needed data for calculations.</a:t>
            </a:r>
          </a:p>
          <a:p>
            <a:pPr eaLnBrk="1" hangingPunct="1"/>
            <a:r>
              <a:rPr lang="en-CA" sz="2000" smtClean="0"/>
              <a:t>As we shall see later, the main power of Call by Reference using pointers lies in how it supports access to large sets of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 calcmode="lin" valueType="num">
                                      <p:cBhvr additive="base">
                                        <p:cTn id="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anim calcmode="lin" valueType="num">
                                      <p:cBhvr additive="base">
                                        <p:cTn id="13"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 calcmode="lin" valueType="num">
                                      <p:cBhvr additive="base">
                                        <p:cTn id="19"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CA" b="1" smtClean="0">
                <a:solidFill>
                  <a:srgbClr val="002060"/>
                </a:solidFill>
              </a:rPr>
              <a:t>Recursion</a:t>
            </a:r>
          </a:p>
        </p:txBody>
      </p:sp>
      <p:sp>
        <p:nvSpPr>
          <p:cNvPr id="60419" name="Content Placeholder 2"/>
          <p:cNvSpPr>
            <a:spLocks noGrp="1"/>
          </p:cNvSpPr>
          <p:nvPr>
            <p:ph sz="quarter" idx="1"/>
          </p:nvPr>
        </p:nvSpPr>
        <p:spPr>
          <a:xfrm>
            <a:off x="457200" y="1219200"/>
            <a:ext cx="8229600" cy="4937125"/>
          </a:xfrm>
        </p:spPr>
        <p:txBody>
          <a:bodyPr/>
          <a:lstStyle/>
          <a:p>
            <a:pPr eaLnBrk="1" hangingPunct="1"/>
            <a:r>
              <a:rPr lang="en-CA" sz="2400" b="1" smtClean="0"/>
              <a:t>Recursion</a:t>
            </a:r>
            <a:r>
              <a:rPr lang="en-CA" sz="2400" smtClean="0"/>
              <a:t> is a strategy for solving problems in one (large) domain by using solutions based on the same strategy obtained from application to smaller domains.</a:t>
            </a:r>
          </a:p>
          <a:p>
            <a:pPr eaLnBrk="1" hangingPunct="1"/>
            <a:endParaRPr lang="en-CA" sz="2400" smtClean="0"/>
          </a:p>
          <a:p>
            <a:pPr eaLnBrk="1" hangingPunct="1"/>
            <a:r>
              <a:rPr lang="en-CA" sz="2400" smtClean="0"/>
              <a:t>Consider the factorial problem, F(N) = N ! </a:t>
            </a:r>
          </a:p>
          <a:p>
            <a:pPr lvl="1" eaLnBrk="1" hangingPunct="1"/>
            <a:r>
              <a:rPr lang="en-CA" sz="2100" b="1" smtClean="0">
                <a:solidFill>
                  <a:srgbClr val="800000"/>
                </a:solidFill>
              </a:rPr>
              <a:t>Limitations:	F(N) not defined for N &lt; 0</a:t>
            </a:r>
          </a:p>
          <a:p>
            <a:pPr lvl="1" eaLnBrk="1" hangingPunct="1"/>
            <a:r>
              <a:rPr lang="en-CA" sz="2100" b="1" smtClean="0">
                <a:solidFill>
                  <a:srgbClr val="800000"/>
                </a:solidFill>
              </a:rPr>
              <a:t>Base case 0 :	0 !  =  1</a:t>
            </a:r>
          </a:p>
          <a:p>
            <a:pPr lvl="1" eaLnBrk="1" hangingPunct="1"/>
            <a:r>
              <a:rPr lang="en-CA" sz="2100" b="1" smtClean="0">
                <a:solidFill>
                  <a:srgbClr val="800000"/>
                </a:solidFill>
              </a:rPr>
              <a:t>Base case 1 : 	1 !  =  1</a:t>
            </a:r>
          </a:p>
          <a:p>
            <a:pPr lvl="1" eaLnBrk="1" hangingPunct="1"/>
            <a:r>
              <a:rPr lang="en-CA" sz="2100" b="1" smtClean="0">
                <a:solidFill>
                  <a:srgbClr val="800000"/>
                </a:solidFill>
              </a:rPr>
              <a:t>Recursive case:	F(N)  =  N * F(N-1)</a:t>
            </a:r>
          </a:p>
          <a:p>
            <a:pPr lvl="1" eaLnBrk="1" hangingPunct="1"/>
            <a:endParaRPr lang="en-CA" sz="2100" smtClean="0"/>
          </a:p>
          <a:p>
            <a:pPr eaLnBrk="1" hangingPunct="1"/>
            <a:r>
              <a:rPr lang="en-CA" sz="2400" smtClean="0"/>
              <a:t>C supports programming where a function calls itself.  This is called </a:t>
            </a:r>
            <a:r>
              <a:rPr lang="en-CA" sz="2400" b="1" smtClean="0"/>
              <a:t>recursion</a:t>
            </a:r>
            <a:r>
              <a:rPr lang="en-CA" sz="2400" smtClean="0"/>
              <a:t> in programming.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 calcmode="lin" valueType="num">
                                      <p:cBhvr additive="base">
                                        <p:cTn id="12" dur="500" fill="hold"/>
                                        <p:tgtEl>
                                          <p:spTgt spid="60419">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 calcmode="lin" valueType="num">
                                      <p:cBhvr additive="base">
                                        <p:cTn id="18" dur="500" fill="hold"/>
                                        <p:tgtEl>
                                          <p:spTgt spid="60419">
                                            <p:txEl>
                                              <p:pRg st="3" end="3"/>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60419">
                                            <p:txEl>
                                              <p:pRg st="4" end="4"/>
                                            </p:txEl>
                                          </p:spTgt>
                                        </p:tgtEl>
                                        <p:attrNameLst>
                                          <p:attrName>style.visibility</p:attrName>
                                        </p:attrNameLst>
                                      </p:cBhvr>
                                      <p:to>
                                        <p:strVal val="visible"/>
                                      </p:to>
                                    </p:set>
                                    <p:anim calcmode="lin" valueType="num">
                                      <p:cBhvr additive="base">
                                        <p:cTn id="24" dur="500" fill="hold"/>
                                        <p:tgtEl>
                                          <p:spTgt spid="60419">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60419">
                                            <p:txEl>
                                              <p:pRg st="5" end="5"/>
                                            </p:txEl>
                                          </p:spTgt>
                                        </p:tgtEl>
                                        <p:attrNameLst>
                                          <p:attrName>style.visibility</p:attrName>
                                        </p:attrNameLst>
                                      </p:cBhvr>
                                      <p:to>
                                        <p:strVal val="visible"/>
                                      </p:to>
                                    </p:set>
                                    <p:anim calcmode="lin" valueType="num">
                                      <p:cBhvr additive="base">
                                        <p:cTn id="30" dur="500" fill="hold"/>
                                        <p:tgtEl>
                                          <p:spTgt spid="60419">
                                            <p:txEl>
                                              <p:pRg st="5" end="5"/>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60419">
                                            <p:txEl>
                                              <p:pRg st="6" end="6"/>
                                            </p:txEl>
                                          </p:spTgt>
                                        </p:tgtEl>
                                        <p:attrNameLst>
                                          <p:attrName>style.visibility</p:attrName>
                                        </p:attrNameLst>
                                      </p:cBhvr>
                                      <p:to>
                                        <p:strVal val="visible"/>
                                      </p:to>
                                    </p:set>
                                    <p:anim calcmode="lin" valueType="num">
                                      <p:cBhvr additive="base">
                                        <p:cTn id="36" dur="500" fill="hold"/>
                                        <p:tgtEl>
                                          <p:spTgt spid="60419">
                                            <p:txEl>
                                              <p:pRg st="6" end="6"/>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0419">
                                            <p:txEl>
                                              <p:pRg st="8" end="8"/>
                                            </p:txEl>
                                          </p:spTgt>
                                        </p:tgtEl>
                                        <p:attrNameLst>
                                          <p:attrName>style.visibility</p:attrName>
                                        </p:attrNameLst>
                                      </p:cBhvr>
                                      <p:to>
                                        <p:strVal val="visible"/>
                                      </p:to>
                                    </p:set>
                                    <p:animEffect transition="in" filter="dissolve">
                                      <p:cBhvr>
                                        <p:cTn id="42"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CA" b="1" smtClean="0">
                <a:solidFill>
                  <a:srgbClr val="002060"/>
                </a:solidFill>
              </a:rPr>
              <a:t>Recursion</a:t>
            </a:r>
          </a:p>
        </p:txBody>
      </p:sp>
      <p:sp>
        <p:nvSpPr>
          <p:cNvPr id="56323" name="Content Placeholder 2"/>
          <p:cNvSpPr>
            <a:spLocks noGrp="1"/>
          </p:cNvSpPr>
          <p:nvPr>
            <p:ph sz="quarter" idx="1"/>
          </p:nvPr>
        </p:nvSpPr>
        <p:spPr>
          <a:xfrm>
            <a:off x="457200" y="1219200"/>
            <a:ext cx="8229600" cy="5353050"/>
          </a:xfrm>
        </p:spPr>
        <p:txBody>
          <a:bodyPr/>
          <a:lstStyle/>
          <a:p>
            <a:pPr eaLnBrk="1" hangingPunct="1"/>
            <a:r>
              <a:rPr lang="en-CA" sz="2400" dirty="0" smtClean="0"/>
              <a:t>Consider the factorial problem, F(N) = N ! </a:t>
            </a:r>
          </a:p>
          <a:p>
            <a:pPr lvl="1" eaLnBrk="1" hangingPunct="1"/>
            <a:r>
              <a:rPr lang="en-CA" sz="2100" b="1" dirty="0" smtClean="0">
                <a:solidFill>
                  <a:srgbClr val="800000"/>
                </a:solidFill>
              </a:rPr>
              <a:t>Limitations:	F(N) not defined for N &lt; 0</a:t>
            </a:r>
          </a:p>
          <a:p>
            <a:pPr lvl="1" eaLnBrk="1" hangingPunct="1"/>
            <a:r>
              <a:rPr lang="en-CA" sz="2100" b="1" dirty="0" smtClean="0">
                <a:solidFill>
                  <a:srgbClr val="660066"/>
                </a:solidFill>
              </a:rPr>
              <a:t>Base case 0 :	0 !  =  1</a:t>
            </a:r>
          </a:p>
          <a:p>
            <a:pPr lvl="1" eaLnBrk="1" hangingPunct="1"/>
            <a:r>
              <a:rPr lang="en-CA" sz="2100" b="1" dirty="0" smtClean="0">
                <a:solidFill>
                  <a:srgbClr val="660066"/>
                </a:solidFill>
              </a:rPr>
              <a:t>Base case 1 : 	1 !  =  1</a:t>
            </a:r>
          </a:p>
          <a:p>
            <a:pPr lvl="1" eaLnBrk="1" hangingPunct="1"/>
            <a:r>
              <a:rPr lang="en-CA" sz="2100" b="1" dirty="0" smtClean="0">
                <a:solidFill>
                  <a:srgbClr val="003300"/>
                </a:solidFill>
              </a:rPr>
              <a:t>Recursive case:	F(N)  =  N * F(N-1)</a:t>
            </a:r>
          </a:p>
          <a:p>
            <a:pPr lvl="1" eaLnBrk="1" hangingPunct="1"/>
            <a:endParaRPr lang="en-CA" sz="2100" dirty="0" smtClean="0"/>
          </a:p>
          <a:p>
            <a:pPr eaLnBrk="1" hangingPunct="1"/>
            <a:r>
              <a:rPr lang="en-CA" sz="2400" b="1" dirty="0" smtClean="0">
                <a:solidFill>
                  <a:srgbClr val="000099"/>
                </a:solidFill>
              </a:rPr>
              <a:t> </a:t>
            </a:r>
            <a:r>
              <a:rPr lang="en-CA" sz="2400" b="1" dirty="0" err="1" smtClean="0">
                <a:solidFill>
                  <a:srgbClr val="000099"/>
                </a:solidFill>
              </a:rPr>
              <a:t>int</a:t>
            </a:r>
            <a:r>
              <a:rPr lang="en-CA" sz="2400" b="1" dirty="0" smtClean="0">
                <a:solidFill>
                  <a:srgbClr val="000099"/>
                </a:solidFill>
              </a:rPr>
              <a:t> Factorial ( </a:t>
            </a:r>
            <a:r>
              <a:rPr lang="en-CA" sz="2400" b="1" dirty="0" err="1" smtClean="0">
                <a:solidFill>
                  <a:srgbClr val="000099"/>
                </a:solidFill>
              </a:rPr>
              <a:t>int</a:t>
            </a:r>
            <a:r>
              <a:rPr lang="en-CA" sz="2400" b="1" dirty="0" smtClean="0">
                <a:solidFill>
                  <a:srgbClr val="000099"/>
                </a:solidFill>
              </a:rPr>
              <a:t> N ) {</a:t>
            </a:r>
          </a:p>
          <a:p>
            <a:pPr eaLnBrk="1" hangingPunct="1"/>
            <a:r>
              <a:rPr lang="en-CA" sz="2400" b="1" dirty="0" smtClean="0">
                <a:solidFill>
                  <a:srgbClr val="800000"/>
                </a:solidFill>
              </a:rPr>
              <a:t>     if ( N &lt; 0 ) return  -1 ;   /* indicate negative input */</a:t>
            </a:r>
          </a:p>
          <a:p>
            <a:pPr eaLnBrk="1" hangingPunct="1"/>
            <a:r>
              <a:rPr lang="en-CA" sz="2400" b="1" dirty="0" smtClean="0">
                <a:solidFill>
                  <a:srgbClr val="660066"/>
                </a:solidFill>
              </a:rPr>
              <a:t>     if ( N == 0 || N == 1 ) return  1 ;   /* base cases */</a:t>
            </a:r>
          </a:p>
          <a:p>
            <a:pPr eaLnBrk="1" hangingPunct="1"/>
            <a:r>
              <a:rPr lang="en-CA" sz="2400" b="1" dirty="0" smtClean="0">
                <a:solidFill>
                  <a:srgbClr val="003300"/>
                </a:solidFill>
              </a:rPr>
              <a:t>     return   N * Factorial ( N-1 ) ;    /* recursive step */</a:t>
            </a:r>
          </a:p>
          <a:p>
            <a:pPr eaLnBrk="1" hangingPunct="1"/>
            <a:r>
              <a:rPr lang="en-CA" sz="2400" b="1" dirty="0" smtClean="0">
                <a:solidFill>
                  <a:srgbClr val="0000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6" end="6"/>
                                            </p:txEl>
                                          </p:spTgt>
                                        </p:tgtEl>
                                        <p:attrNameLst>
                                          <p:attrName>style.visibility</p:attrName>
                                        </p:attrNameLst>
                                      </p:cBhvr>
                                      <p:to>
                                        <p:strVal val="visible"/>
                                      </p:to>
                                    </p:set>
                                    <p:anim calcmode="lin" valueType="num">
                                      <p:cBhvr additive="base">
                                        <p:cTn id="7"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323">
                                            <p:txEl>
                                              <p:pRg st="10" end="10"/>
                                            </p:txEl>
                                          </p:spTgt>
                                        </p:tgtEl>
                                        <p:attrNameLst>
                                          <p:attrName>style.visibility</p:attrName>
                                        </p:attrNameLst>
                                      </p:cBhvr>
                                      <p:to>
                                        <p:strVal val="visible"/>
                                      </p:to>
                                    </p:set>
                                    <p:anim calcmode="lin" valueType="num">
                                      <p:cBhvr additive="base">
                                        <p:cTn id="11" dur="500" fill="hold"/>
                                        <p:tgtEl>
                                          <p:spTgt spid="56323">
                                            <p:txEl>
                                              <p:pRg st="10" end="1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632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6323">
                                            <p:txEl>
                                              <p:pRg st="7" end="7"/>
                                            </p:txEl>
                                          </p:spTgt>
                                        </p:tgtEl>
                                        <p:attrNameLst>
                                          <p:attrName>style.visibility</p:attrName>
                                        </p:attrNameLst>
                                      </p:cBhvr>
                                      <p:to>
                                        <p:strVal val="visible"/>
                                      </p:to>
                                    </p:set>
                                    <p:anim calcmode="lin" valueType="num">
                                      <p:cBhvr additive="base">
                                        <p:cTn id="17" dur="500" fill="hold"/>
                                        <p:tgtEl>
                                          <p:spTgt spid="56323">
                                            <p:txEl>
                                              <p:pRg st="7"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56323">
                                            <p:txEl>
                                              <p:pRg st="8" end="8"/>
                                            </p:txEl>
                                          </p:spTgt>
                                        </p:tgtEl>
                                        <p:attrNameLst>
                                          <p:attrName>style.visibility</p:attrName>
                                        </p:attrNameLst>
                                      </p:cBhvr>
                                      <p:to>
                                        <p:strVal val="visible"/>
                                      </p:to>
                                    </p:set>
                                    <p:anim calcmode="lin" valueType="num">
                                      <p:cBhvr additive="base">
                                        <p:cTn id="23" dur="500" fill="hold"/>
                                        <p:tgtEl>
                                          <p:spTgt spid="56323">
                                            <p:txEl>
                                              <p:pRg st="8" end="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3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56323">
                                            <p:txEl>
                                              <p:pRg st="9" end="9"/>
                                            </p:txEl>
                                          </p:spTgt>
                                        </p:tgtEl>
                                        <p:attrNameLst>
                                          <p:attrName>style.visibility</p:attrName>
                                        </p:attrNameLst>
                                      </p:cBhvr>
                                      <p:to>
                                        <p:strVal val="visible"/>
                                      </p:to>
                                    </p:set>
                                    <p:anim calcmode="lin" valueType="num">
                                      <p:cBhvr additive="base">
                                        <p:cTn id="29" dur="500" fill="hold"/>
                                        <p:tgtEl>
                                          <p:spTgt spid="56323">
                                            <p:txEl>
                                              <p:pRg st="9" end="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632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CA" b="1" dirty="0" smtClean="0">
                <a:solidFill>
                  <a:srgbClr val="002060"/>
                </a:solidFill>
              </a:rPr>
              <a:t>Recursion – Example 2</a:t>
            </a:r>
          </a:p>
        </p:txBody>
      </p:sp>
      <p:sp>
        <p:nvSpPr>
          <p:cNvPr id="56323" name="Content Placeholder 2"/>
          <p:cNvSpPr>
            <a:spLocks noGrp="1"/>
          </p:cNvSpPr>
          <p:nvPr>
            <p:ph sz="quarter" idx="1"/>
          </p:nvPr>
        </p:nvSpPr>
        <p:spPr>
          <a:xfrm>
            <a:off x="457200" y="1219200"/>
            <a:ext cx="8229600" cy="5353050"/>
          </a:xfrm>
        </p:spPr>
        <p:txBody>
          <a:bodyPr/>
          <a:lstStyle/>
          <a:p>
            <a:pPr eaLnBrk="1" hangingPunct="1"/>
            <a:r>
              <a:rPr lang="en-CA" sz="2400" dirty="0" smtClean="0"/>
              <a:t>Find the sum of integers from 1 to N</a:t>
            </a:r>
            <a:endParaRPr lang="en-CA" sz="2400" dirty="0"/>
          </a:p>
          <a:p>
            <a:pPr eaLnBrk="1" hangingPunct="1"/>
            <a:r>
              <a:rPr lang="en-CA" sz="2400" dirty="0" smtClean="0"/>
              <a:t>Iterative approach:</a:t>
            </a:r>
          </a:p>
          <a:p>
            <a:pPr lvl="1" eaLnBrk="1" hangingPunct="1"/>
            <a:r>
              <a:rPr lang="en-CA" sz="2100" b="1" dirty="0" err="1">
                <a:solidFill>
                  <a:srgbClr val="800000"/>
                </a:solidFill>
              </a:rPr>
              <a:t>i</a:t>
            </a:r>
            <a:r>
              <a:rPr lang="en-CA" sz="2100" b="1" dirty="0" err="1" smtClean="0">
                <a:solidFill>
                  <a:srgbClr val="800000"/>
                </a:solidFill>
              </a:rPr>
              <a:t>nt</a:t>
            </a:r>
            <a:r>
              <a:rPr lang="en-CA" sz="2100" b="1" dirty="0" smtClean="0">
                <a:solidFill>
                  <a:srgbClr val="800000"/>
                </a:solidFill>
              </a:rPr>
              <a:t> </a:t>
            </a:r>
            <a:r>
              <a:rPr lang="en-CA" sz="2100" b="1" dirty="0" err="1" smtClean="0">
                <a:solidFill>
                  <a:srgbClr val="800000"/>
                </a:solidFill>
              </a:rPr>
              <a:t>Sum_iter</a:t>
            </a:r>
            <a:r>
              <a:rPr lang="en-CA" sz="2100" b="1" dirty="0" smtClean="0">
                <a:solidFill>
                  <a:srgbClr val="800000"/>
                </a:solidFill>
              </a:rPr>
              <a:t> ( </a:t>
            </a:r>
            <a:r>
              <a:rPr lang="en-CA" sz="2100" b="1" dirty="0" err="1" smtClean="0">
                <a:solidFill>
                  <a:srgbClr val="800000"/>
                </a:solidFill>
              </a:rPr>
              <a:t>int</a:t>
            </a:r>
            <a:r>
              <a:rPr lang="en-CA" sz="2100" b="1" dirty="0" smtClean="0">
                <a:solidFill>
                  <a:srgbClr val="800000"/>
                </a:solidFill>
              </a:rPr>
              <a:t> N ) {</a:t>
            </a:r>
            <a:br>
              <a:rPr lang="en-CA" sz="2100" b="1" dirty="0" smtClean="0">
                <a:solidFill>
                  <a:srgbClr val="800000"/>
                </a:solidFill>
              </a:rPr>
            </a:br>
            <a:r>
              <a:rPr lang="en-CA" sz="2100" b="1" dirty="0" smtClean="0">
                <a:solidFill>
                  <a:srgbClr val="800000"/>
                </a:solidFill>
              </a:rPr>
              <a:t>     </a:t>
            </a:r>
            <a:r>
              <a:rPr lang="en-CA" sz="2100" b="1" dirty="0" err="1" smtClean="0">
                <a:solidFill>
                  <a:srgbClr val="800000"/>
                </a:solidFill>
              </a:rPr>
              <a:t>int</a:t>
            </a:r>
            <a:r>
              <a:rPr lang="en-CA" sz="2100" b="1" dirty="0" smtClean="0">
                <a:solidFill>
                  <a:srgbClr val="800000"/>
                </a:solidFill>
              </a:rPr>
              <a:t> </a:t>
            </a:r>
            <a:r>
              <a:rPr lang="en-CA" sz="2100" b="1" dirty="0" err="1" smtClean="0">
                <a:solidFill>
                  <a:srgbClr val="800000"/>
                </a:solidFill>
              </a:rPr>
              <a:t>accum</a:t>
            </a:r>
            <a:r>
              <a:rPr lang="en-CA" sz="2100" b="1" dirty="0" smtClean="0">
                <a:solidFill>
                  <a:srgbClr val="800000"/>
                </a:solidFill>
              </a:rPr>
              <a:t> = 0 ;</a:t>
            </a:r>
            <a:br>
              <a:rPr lang="en-CA" sz="2100" b="1" dirty="0" smtClean="0">
                <a:solidFill>
                  <a:srgbClr val="800000"/>
                </a:solidFill>
              </a:rPr>
            </a:br>
            <a:r>
              <a:rPr lang="en-CA" sz="2100" b="1" dirty="0" smtClean="0">
                <a:solidFill>
                  <a:srgbClr val="800000"/>
                </a:solidFill>
              </a:rPr>
              <a:t>     for( k=N; k&gt;0; k-- )</a:t>
            </a:r>
            <a:br>
              <a:rPr lang="en-CA" sz="2100" b="1" dirty="0" smtClean="0">
                <a:solidFill>
                  <a:srgbClr val="800000"/>
                </a:solidFill>
              </a:rPr>
            </a:br>
            <a:r>
              <a:rPr lang="en-CA" sz="2100" b="1" dirty="0" smtClean="0">
                <a:solidFill>
                  <a:srgbClr val="800000"/>
                </a:solidFill>
              </a:rPr>
              <a:t>          </a:t>
            </a:r>
            <a:r>
              <a:rPr lang="en-CA" sz="2100" b="1" dirty="0" err="1" smtClean="0">
                <a:solidFill>
                  <a:srgbClr val="800000"/>
                </a:solidFill>
              </a:rPr>
              <a:t>accum</a:t>
            </a:r>
            <a:r>
              <a:rPr lang="en-CA" sz="2100" b="1" dirty="0" smtClean="0">
                <a:solidFill>
                  <a:srgbClr val="800000"/>
                </a:solidFill>
              </a:rPr>
              <a:t> += k ;</a:t>
            </a:r>
            <a:br>
              <a:rPr lang="en-CA" sz="2100" b="1" dirty="0" smtClean="0">
                <a:solidFill>
                  <a:srgbClr val="800000"/>
                </a:solidFill>
              </a:rPr>
            </a:br>
            <a:r>
              <a:rPr lang="en-CA" sz="2100" b="1" dirty="0" smtClean="0">
                <a:solidFill>
                  <a:srgbClr val="800000"/>
                </a:solidFill>
              </a:rPr>
              <a:t>     return </a:t>
            </a:r>
            <a:r>
              <a:rPr lang="en-CA" sz="2100" b="1" dirty="0" err="1" smtClean="0">
                <a:solidFill>
                  <a:srgbClr val="800000"/>
                </a:solidFill>
              </a:rPr>
              <a:t>accum</a:t>
            </a:r>
            <a:r>
              <a:rPr lang="en-CA" sz="2100" b="1" dirty="0" smtClean="0">
                <a:solidFill>
                  <a:srgbClr val="800000"/>
                </a:solidFill>
              </a:rPr>
              <a:t> ;</a:t>
            </a:r>
            <a:br>
              <a:rPr lang="en-CA" sz="2100" b="1" dirty="0" smtClean="0">
                <a:solidFill>
                  <a:srgbClr val="800000"/>
                </a:solidFill>
              </a:rPr>
            </a:br>
            <a:r>
              <a:rPr lang="en-CA" sz="2100" b="1" dirty="0" smtClean="0">
                <a:solidFill>
                  <a:srgbClr val="800000"/>
                </a:solidFill>
              </a:rPr>
              <a:t>}</a:t>
            </a:r>
          </a:p>
          <a:p>
            <a:pPr lvl="1" eaLnBrk="1" hangingPunct="1"/>
            <a:endParaRPr lang="en-CA" sz="2100" dirty="0" smtClean="0"/>
          </a:p>
          <a:p>
            <a:pPr eaLnBrk="1" hangingPunct="1"/>
            <a:r>
              <a:rPr lang="en-CA" sz="2400" dirty="0" smtClean="0"/>
              <a:t>Recursive approach:</a:t>
            </a:r>
          </a:p>
          <a:p>
            <a:pPr lvl="1" eaLnBrk="1" hangingPunct="1"/>
            <a:r>
              <a:rPr lang="en-CA" sz="2100" b="1" dirty="0" err="1" smtClean="0">
                <a:solidFill>
                  <a:srgbClr val="000099"/>
                </a:solidFill>
              </a:rPr>
              <a:t>int</a:t>
            </a:r>
            <a:r>
              <a:rPr lang="en-CA" sz="2100" b="1" dirty="0" smtClean="0">
                <a:solidFill>
                  <a:srgbClr val="000099"/>
                </a:solidFill>
              </a:rPr>
              <a:t> </a:t>
            </a:r>
            <a:r>
              <a:rPr lang="en-CA" sz="2100" b="1" dirty="0" err="1" smtClean="0">
                <a:solidFill>
                  <a:srgbClr val="000099"/>
                </a:solidFill>
              </a:rPr>
              <a:t>Sum_recur</a:t>
            </a:r>
            <a:r>
              <a:rPr lang="en-CA" sz="2100" b="1" dirty="0" smtClean="0">
                <a:solidFill>
                  <a:srgbClr val="000099"/>
                </a:solidFill>
              </a:rPr>
              <a:t> ( </a:t>
            </a:r>
            <a:r>
              <a:rPr lang="en-CA" sz="2100" b="1" dirty="0" err="1" smtClean="0">
                <a:solidFill>
                  <a:srgbClr val="000099"/>
                </a:solidFill>
              </a:rPr>
              <a:t>int</a:t>
            </a:r>
            <a:r>
              <a:rPr lang="en-CA" sz="2100" b="1" dirty="0" smtClean="0">
                <a:solidFill>
                  <a:srgbClr val="000099"/>
                </a:solidFill>
              </a:rPr>
              <a:t> N ) {</a:t>
            </a:r>
            <a:br>
              <a:rPr lang="en-CA" sz="2100" b="1" dirty="0" smtClean="0">
                <a:solidFill>
                  <a:srgbClr val="000099"/>
                </a:solidFill>
              </a:rPr>
            </a:br>
            <a:r>
              <a:rPr lang="en-CA" sz="2100" b="1" dirty="0" smtClean="0">
                <a:solidFill>
                  <a:srgbClr val="000099"/>
                </a:solidFill>
              </a:rPr>
              <a:t>     if( N &lt;= 0 ) return 0 ;</a:t>
            </a:r>
            <a:br>
              <a:rPr lang="en-CA" sz="2100" b="1" dirty="0" smtClean="0">
                <a:solidFill>
                  <a:srgbClr val="000099"/>
                </a:solidFill>
              </a:rPr>
            </a:br>
            <a:r>
              <a:rPr lang="en-CA" sz="2100" b="1" dirty="0" smtClean="0">
                <a:solidFill>
                  <a:srgbClr val="000099"/>
                </a:solidFill>
              </a:rPr>
              <a:t>     return N + </a:t>
            </a:r>
            <a:r>
              <a:rPr lang="en-CA" sz="2100" b="1" dirty="0" err="1" smtClean="0">
                <a:solidFill>
                  <a:srgbClr val="000099"/>
                </a:solidFill>
              </a:rPr>
              <a:t>Sum_recur</a:t>
            </a:r>
            <a:r>
              <a:rPr lang="en-CA" sz="2100" b="1" dirty="0" smtClean="0">
                <a:solidFill>
                  <a:srgbClr val="000099"/>
                </a:solidFill>
              </a:rPr>
              <a:t>( N-1 ) ;  </a:t>
            </a:r>
            <a:r>
              <a:rPr lang="en-CA" sz="2100" b="1" smtClean="0">
                <a:solidFill>
                  <a:srgbClr val="000099"/>
                </a:solidFill>
              </a:rPr>
              <a:t>// N+(N-1)+(N-2)+….+0</a:t>
            </a:r>
            <a:r>
              <a:rPr lang="en-CA" sz="2100" b="1" dirty="0" smtClean="0">
                <a:solidFill>
                  <a:srgbClr val="000099"/>
                </a:solidFill>
              </a:rPr>
              <a:t/>
            </a:r>
            <a:br>
              <a:rPr lang="en-CA" sz="2100" b="1" dirty="0" smtClean="0">
                <a:solidFill>
                  <a:srgbClr val="000099"/>
                </a:solidFill>
              </a:rPr>
            </a:br>
            <a:r>
              <a:rPr lang="en-CA" sz="2100" b="1" dirty="0" smtClean="0">
                <a:solidFill>
                  <a:srgbClr val="000099"/>
                </a:solidFill>
              </a:rPr>
              <a:t>}</a:t>
            </a:r>
          </a:p>
        </p:txBody>
      </p:sp>
    </p:spTree>
    <p:extLst>
      <p:ext uri="{BB962C8B-B14F-4D97-AF65-F5344CB8AC3E}">
        <p14:creationId xmlns:p14="http://schemas.microsoft.com/office/powerpoint/2010/main" val="778927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5" end="5"/>
                                            </p:txEl>
                                          </p:spTgt>
                                        </p:tgtEl>
                                        <p:attrNameLst>
                                          <p:attrName>style.visibility</p:attrName>
                                        </p:attrNameLst>
                                      </p:cBhvr>
                                      <p:to>
                                        <p:strVal val="visible"/>
                                      </p:to>
                                    </p:set>
                                    <p:anim calcmode="lin" valueType="num">
                                      <p:cBhvr additive="base">
                                        <p:cTn id="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CA" b="1" smtClean="0">
                <a:solidFill>
                  <a:srgbClr val="002060"/>
                </a:solidFill>
              </a:rPr>
              <a:t>Recursion</a:t>
            </a:r>
          </a:p>
        </p:txBody>
      </p:sp>
      <p:sp>
        <p:nvSpPr>
          <p:cNvPr id="56323" name="Content Placeholder 2"/>
          <p:cNvSpPr>
            <a:spLocks noGrp="1"/>
          </p:cNvSpPr>
          <p:nvPr>
            <p:ph sz="quarter" idx="1"/>
          </p:nvPr>
        </p:nvSpPr>
        <p:spPr>
          <a:xfrm>
            <a:off x="457200" y="1219200"/>
            <a:ext cx="8229600" cy="5353050"/>
          </a:xfrm>
        </p:spPr>
        <p:txBody>
          <a:bodyPr/>
          <a:lstStyle/>
          <a:p>
            <a:pPr eaLnBrk="1" hangingPunct="1"/>
            <a:r>
              <a:rPr lang="en-CA" sz="2400" dirty="0" smtClean="0"/>
              <a:t>Recursion is an </a:t>
            </a:r>
            <a:r>
              <a:rPr lang="en-CA" sz="2400" u="sng" dirty="0" smtClean="0"/>
              <a:t>alternative</a:t>
            </a:r>
            <a:r>
              <a:rPr lang="en-CA" sz="2400" dirty="0" smtClean="0"/>
              <a:t> to Iteration.</a:t>
            </a:r>
          </a:p>
          <a:p>
            <a:pPr eaLnBrk="1" hangingPunct="1"/>
            <a:r>
              <a:rPr lang="en-CA" sz="2400" dirty="0" smtClean="0"/>
              <a:t>Both involve repetition</a:t>
            </a:r>
          </a:p>
          <a:p>
            <a:pPr lvl="1" eaLnBrk="1" hangingPunct="1"/>
            <a:r>
              <a:rPr lang="en-CA" sz="2100" dirty="0" smtClean="0">
                <a:solidFill>
                  <a:schemeClr val="tx1"/>
                </a:solidFill>
              </a:rPr>
              <a:t>Recursion repeatedly calls a function and therefore uses the call stack to store data – this takes time</a:t>
            </a:r>
          </a:p>
          <a:p>
            <a:pPr eaLnBrk="1" hangingPunct="1"/>
            <a:r>
              <a:rPr lang="en-CA" sz="2400" dirty="0" smtClean="0"/>
              <a:t>Recursion is based on selection</a:t>
            </a:r>
          </a:p>
          <a:p>
            <a:pPr lvl="1" eaLnBrk="1" hangingPunct="1"/>
            <a:r>
              <a:rPr lang="en-CA" sz="2100" dirty="0" smtClean="0">
                <a:solidFill>
                  <a:schemeClr val="tx1"/>
                </a:solidFill>
              </a:rPr>
              <a:t>Must be able to terminate the recursive algorithm by selecting a base case</a:t>
            </a:r>
          </a:p>
          <a:p>
            <a:pPr lvl="1" eaLnBrk="1" hangingPunct="1"/>
            <a:r>
              <a:rPr lang="en-CA" sz="2100" dirty="0" smtClean="0">
                <a:solidFill>
                  <a:schemeClr val="tx1"/>
                </a:solidFill>
              </a:rPr>
              <a:t>However, iteration involves a control structure that must still make a decision to loop again, or exit the loop.</a:t>
            </a:r>
          </a:p>
          <a:p>
            <a:pPr eaLnBrk="1" hangingPunct="1"/>
            <a:r>
              <a:rPr lang="en-CA" sz="2400" dirty="0" smtClean="0"/>
              <a:t>Recursion is elegant</a:t>
            </a:r>
          </a:p>
          <a:p>
            <a:pPr eaLnBrk="1" hangingPunct="1"/>
            <a:r>
              <a:rPr lang="en-CA" sz="2400" dirty="0" smtClean="0"/>
              <a:t>Iteration has higher performance, typically</a:t>
            </a:r>
          </a:p>
          <a:p>
            <a:pPr eaLnBrk="1" hangingPunct="1"/>
            <a:endParaRPr lang="en-CA" sz="2400" dirty="0" smtClean="0"/>
          </a:p>
          <a:p>
            <a:pPr eaLnBrk="1" hangingPunct="1"/>
            <a:r>
              <a:rPr lang="en-CA" sz="2400" dirty="0" smtClean="0"/>
              <a:t>Both have advantages and disadvantages – learn both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 calcmode="lin" valueType="num">
                                      <p:cBhvr additive="base">
                                        <p:cTn id="17"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6323">
                                            <p:txEl>
                                              <p:pRg st="3" end="3"/>
                                            </p:txEl>
                                          </p:spTgt>
                                        </p:tgtEl>
                                        <p:attrNameLst>
                                          <p:attrName>style.visibility</p:attrName>
                                        </p:attrNameLst>
                                      </p:cBhvr>
                                      <p:to>
                                        <p:strVal val="visible"/>
                                      </p:to>
                                    </p:set>
                                    <p:anim calcmode="lin" valueType="num">
                                      <p:cBhvr additive="base">
                                        <p:cTn id="2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 calcmode="lin" valueType="num">
                                      <p:cBhvr additive="base">
                                        <p:cTn id="27"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323">
                                            <p:txEl>
                                              <p:pRg st="5" end="5"/>
                                            </p:txEl>
                                          </p:spTgt>
                                        </p:tgtEl>
                                        <p:attrNameLst>
                                          <p:attrName>style.visibility</p:attrName>
                                        </p:attrNameLst>
                                      </p:cBhvr>
                                      <p:to>
                                        <p:strVal val="visible"/>
                                      </p:to>
                                    </p:set>
                                    <p:anim calcmode="lin" valueType="num">
                                      <p:cBhvr additive="base">
                                        <p:cTn id="31"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6323">
                                            <p:txEl>
                                              <p:pRg st="6" end="6"/>
                                            </p:txEl>
                                          </p:spTgt>
                                        </p:tgtEl>
                                        <p:attrNameLst>
                                          <p:attrName>style.visibility</p:attrName>
                                        </p:attrNameLst>
                                      </p:cBhvr>
                                      <p:to>
                                        <p:strVal val="visible"/>
                                      </p:to>
                                    </p:set>
                                    <p:anim calcmode="lin" valueType="num">
                                      <p:cBhvr additive="base">
                                        <p:cTn id="37"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6323">
                                            <p:txEl>
                                              <p:pRg st="7" end="7"/>
                                            </p:txEl>
                                          </p:spTgt>
                                        </p:tgtEl>
                                        <p:attrNameLst>
                                          <p:attrName>style.visibility</p:attrName>
                                        </p:attrNameLst>
                                      </p:cBhvr>
                                      <p:to>
                                        <p:strVal val="visible"/>
                                      </p:to>
                                    </p:set>
                                    <p:anim calcmode="lin" valueType="num">
                                      <p:cBhvr additive="base">
                                        <p:cTn id="43"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6323">
                                            <p:txEl>
                                              <p:pRg st="9" end="9"/>
                                            </p:txEl>
                                          </p:spTgt>
                                        </p:tgtEl>
                                        <p:attrNameLst>
                                          <p:attrName>style.visibility</p:attrName>
                                        </p:attrNameLst>
                                      </p:cBhvr>
                                      <p:to>
                                        <p:strVal val="visible"/>
                                      </p:to>
                                    </p:set>
                                    <p:anim calcmode="lin" valueType="num">
                                      <p:cBhvr additive="base">
                                        <p:cTn id="49" dur="500" fill="hold"/>
                                        <p:tgtEl>
                                          <p:spTgt spid="5632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3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sz="3600" b="1" dirty="0" smtClean="0">
                <a:solidFill>
                  <a:srgbClr val="002060"/>
                </a:solidFill>
              </a:rPr>
              <a:t>Storage Classes &amp; Scope Rules</a:t>
            </a:r>
            <a:endParaRPr lang="en-CA" sz="3600" b="1" dirty="0">
              <a:solidFill>
                <a:srgbClr val="002060"/>
              </a:solidFill>
            </a:endParaRPr>
          </a:p>
        </p:txBody>
      </p:sp>
      <p:sp>
        <p:nvSpPr>
          <p:cNvPr id="75779" name="Text Placeholder 2"/>
          <p:cNvSpPr>
            <a:spLocks noGrp="1"/>
          </p:cNvSpPr>
          <p:nvPr>
            <p:ph type="body" idx="1"/>
          </p:nvPr>
        </p:nvSpPr>
        <p:spPr/>
        <p:txBody>
          <a:bodyPr/>
          <a:lstStyle/>
          <a:p>
            <a:pPr eaLnBrk="1" hangingPunct="1"/>
            <a:r>
              <a:rPr lang="en-CA" sz="2800" b="1" smtClean="0">
                <a:solidFill>
                  <a:schemeClr val="tx1"/>
                </a:solidFill>
              </a:rPr>
              <a:t>The fine art of referencing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b="1" smtClean="0">
                <a:solidFill>
                  <a:srgbClr val="002060"/>
                </a:solidFill>
              </a:rPr>
              <a:t>The function concept</a:t>
            </a:r>
          </a:p>
        </p:txBody>
      </p:sp>
      <p:sp>
        <p:nvSpPr>
          <p:cNvPr id="10243" name="Content Placeholder 2"/>
          <p:cNvSpPr>
            <a:spLocks noGrp="1"/>
          </p:cNvSpPr>
          <p:nvPr>
            <p:ph sz="quarter" idx="1"/>
          </p:nvPr>
        </p:nvSpPr>
        <p:spPr>
          <a:xfrm>
            <a:off x="457200" y="1219200"/>
            <a:ext cx="8229600" cy="4937125"/>
          </a:xfrm>
        </p:spPr>
        <p:txBody>
          <a:bodyPr/>
          <a:lstStyle/>
          <a:p>
            <a:pPr eaLnBrk="1" hangingPunct="1"/>
            <a:r>
              <a:rPr lang="en-CA" sz="2400" smtClean="0"/>
              <a:t>Again, following mathematics, we inherit some functions with </a:t>
            </a:r>
            <a:r>
              <a:rPr lang="en-CA" sz="2400" u="sng" smtClean="0"/>
              <a:t>predefined</a:t>
            </a:r>
            <a:r>
              <a:rPr lang="en-CA" sz="2400" smtClean="0"/>
              <a:t> names and definitions</a:t>
            </a:r>
          </a:p>
          <a:p>
            <a:pPr lvl="1" eaLnBrk="1" hangingPunct="1"/>
            <a:r>
              <a:rPr lang="en-CA" sz="2100" smtClean="0">
                <a:solidFill>
                  <a:schemeClr val="tx1"/>
                </a:solidFill>
              </a:rPr>
              <a:t>Re-usable expertise</a:t>
            </a:r>
          </a:p>
          <a:p>
            <a:pPr lvl="1" eaLnBrk="1" hangingPunct="1"/>
            <a:r>
              <a:rPr lang="en-CA" sz="2100" smtClean="0">
                <a:solidFill>
                  <a:schemeClr val="tx1"/>
                </a:solidFill>
              </a:rPr>
              <a:t>.... Standing on the shoulders of giants ....</a:t>
            </a:r>
          </a:p>
          <a:p>
            <a:pPr lvl="1" eaLnBrk="1" hangingPunct="1"/>
            <a:endParaRPr lang="en-CA" sz="2100" smtClean="0">
              <a:solidFill>
                <a:schemeClr val="tx1"/>
              </a:solidFill>
            </a:endParaRPr>
          </a:p>
          <a:p>
            <a:pPr eaLnBrk="1" hangingPunct="1"/>
            <a:r>
              <a:rPr lang="en-CA" sz="2400" smtClean="0"/>
              <a:t>But we may discover new functions that must be defined and named by user programmers</a:t>
            </a:r>
          </a:p>
          <a:p>
            <a:pPr lvl="1" eaLnBrk="1" hangingPunct="1"/>
            <a:r>
              <a:rPr lang="en-CA" sz="2100" smtClean="0">
                <a:solidFill>
                  <a:schemeClr val="tx1"/>
                </a:solidFill>
              </a:rPr>
              <a:t>These also comprise the body of developing expertise</a:t>
            </a:r>
          </a:p>
          <a:p>
            <a:pPr lvl="1" eaLnBrk="1" hangingPunct="1"/>
            <a:endParaRPr lang="en-CA" sz="2100" smtClean="0">
              <a:solidFill>
                <a:schemeClr val="tx1"/>
              </a:solidFill>
            </a:endParaRPr>
          </a:p>
          <a:p>
            <a:pPr eaLnBrk="1" hangingPunct="1"/>
            <a:r>
              <a:rPr lang="en-CA" sz="2400" smtClean="0"/>
              <a:t>In this lecture we explore many facets of both predefined functions from the C library system, and also user defined functions that must be defined.</a:t>
            </a:r>
          </a:p>
        </p:txBody>
      </p:sp>
      <p:sp>
        <p:nvSpPr>
          <p:cNvPr id="5" name="Flowchart: Predefined Process 4"/>
          <p:cNvSpPr/>
          <p:nvPr/>
        </p:nvSpPr>
        <p:spPr>
          <a:xfrm>
            <a:off x="7000875" y="357188"/>
            <a:ext cx="1714500" cy="642937"/>
          </a:xfrm>
          <a:prstGeom prst="flowChartPredefinedProcess">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rgbClr val="002060"/>
                </a:solidFill>
              </a:rPr>
              <a:t>Process</a:t>
            </a:r>
          </a:p>
        </p:txBody>
      </p:sp>
      <p:sp>
        <p:nvSpPr>
          <p:cNvPr id="15365" name="TextBox 5"/>
          <p:cNvSpPr txBox="1">
            <a:spLocks noChangeArrowheads="1"/>
          </p:cNvSpPr>
          <p:nvPr/>
        </p:nvSpPr>
        <p:spPr bwMode="auto">
          <a:xfrm>
            <a:off x="5857875" y="428625"/>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i="1">
                <a:solidFill>
                  <a:srgbClr val="002060"/>
                </a:solidFill>
                <a:latin typeface="Times New Roman" pitchFamily="18" charset="0"/>
                <a:cs typeface="Times New Roman" pitchFamily="18" charset="0"/>
              </a:rPr>
              <a:t>F(x,y)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dissolve">
                                      <p:cBhvr>
                                        <p:cTn id="10" dur="500"/>
                                        <p:tgtEl>
                                          <p:spTgt spid="1024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dissolve">
                                      <p:cBhvr>
                                        <p:cTn id="13" dur="500"/>
                                        <p:tgtEl>
                                          <p:spTgt spid="102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243">
                                            <p:txEl>
                                              <p:pRg st="4" end="4"/>
                                            </p:txEl>
                                          </p:spTgt>
                                        </p:tgtEl>
                                        <p:attrNameLst>
                                          <p:attrName>style.visibility</p:attrName>
                                        </p:attrNameLst>
                                      </p:cBhvr>
                                      <p:to>
                                        <p:strVal val="visible"/>
                                      </p:to>
                                    </p:set>
                                    <p:anim calcmode="lin" valueType="num">
                                      <p:cBhvr additive="base">
                                        <p:cTn id="18"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 calcmode="lin" valueType="num">
                                      <p:cBhvr additive="base">
                                        <p:cTn id="22"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 calcmode="lin" valueType="num">
                                      <p:cBhvr additive="base">
                                        <p:cTn id="28"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CA" b="1" smtClean="0">
                <a:solidFill>
                  <a:srgbClr val="002060"/>
                </a:solidFill>
              </a:rPr>
              <a:t>3C : Storage Classes &amp; Scope Rules</a:t>
            </a:r>
          </a:p>
        </p:txBody>
      </p:sp>
      <p:sp>
        <p:nvSpPr>
          <p:cNvPr id="76803" name="Content Placeholder 2"/>
          <p:cNvSpPr>
            <a:spLocks noGrp="1"/>
          </p:cNvSpPr>
          <p:nvPr>
            <p:ph sz="quarter" idx="1"/>
          </p:nvPr>
        </p:nvSpPr>
        <p:spPr>
          <a:xfrm>
            <a:off x="457200" y="1219200"/>
            <a:ext cx="8229600" cy="4937125"/>
          </a:xfrm>
        </p:spPr>
        <p:txBody>
          <a:bodyPr/>
          <a:lstStyle/>
          <a:p>
            <a:pPr eaLnBrk="1" hangingPunct="1"/>
            <a:r>
              <a:rPr lang="en-CA" sz="2400" smtClean="0"/>
              <a:t>Symbolic Referencing Issues</a:t>
            </a:r>
          </a:p>
          <a:p>
            <a:pPr eaLnBrk="1" hangingPunct="1"/>
            <a:r>
              <a:rPr lang="en-CA" sz="2400" smtClean="0"/>
              <a:t>Storage Classes</a:t>
            </a:r>
          </a:p>
          <a:p>
            <a:pPr eaLnBrk="1" hangingPunct="1"/>
            <a:r>
              <a:rPr lang="en-CA" sz="2400" smtClean="0"/>
              <a:t>Scope Rules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CA" b="1" smtClean="0">
                <a:solidFill>
                  <a:srgbClr val="002060"/>
                </a:solidFill>
              </a:rPr>
              <a:t>Symbolic Referencing Issues</a:t>
            </a:r>
          </a:p>
        </p:txBody>
      </p:sp>
      <p:sp>
        <p:nvSpPr>
          <p:cNvPr id="64515" name="Content Placeholder 2"/>
          <p:cNvSpPr>
            <a:spLocks noGrp="1"/>
          </p:cNvSpPr>
          <p:nvPr>
            <p:ph sz="quarter" idx="1"/>
          </p:nvPr>
        </p:nvSpPr>
        <p:spPr>
          <a:xfrm>
            <a:off x="457200" y="1219200"/>
            <a:ext cx="8229600" cy="4937125"/>
          </a:xfrm>
        </p:spPr>
        <p:txBody>
          <a:bodyPr/>
          <a:lstStyle/>
          <a:p>
            <a:pPr eaLnBrk="1" hangingPunct="1"/>
            <a:r>
              <a:rPr lang="en-CA" sz="2400" smtClean="0"/>
              <a:t>We use symbolic names as a vital part of C programming in order to declare </a:t>
            </a:r>
            <a:r>
              <a:rPr lang="en-CA" sz="2400" b="1" smtClean="0">
                <a:solidFill>
                  <a:srgbClr val="FF0000"/>
                </a:solidFill>
              </a:rPr>
              <a:t>names</a:t>
            </a:r>
            <a:r>
              <a:rPr lang="en-CA" sz="2400" smtClean="0"/>
              <a:t> of variables, functions and other items.</a:t>
            </a:r>
          </a:p>
          <a:p>
            <a:pPr eaLnBrk="1" hangingPunct="1"/>
            <a:r>
              <a:rPr lang="en-CA" sz="2400" smtClean="0"/>
              <a:t>We have already encountered one important rule concerning referencing of symbol names – we </a:t>
            </a:r>
            <a:r>
              <a:rPr lang="en-CA" sz="2400" b="1" u="sng" smtClean="0">
                <a:solidFill>
                  <a:srgbClr val="002060"/>
                </a:solidFill>
              </a:rPr>
              <a:t>must</a:t>
            </a:r>
            <a:r>
              <a:rPr lang="en-CA" sz="2400" b="1" smtClean="0">
                <a:solidFill>
                  <a:srgbClr val="002060"/>
                </a:solidFill>
              </a:rPr>
              <a:t> </a:t>
            </a:r>
            <a:r>
              <a:rPr lang="en-CA" sz="2400" b="1" i="1" smtClean="0">
                <a:solidFill>
                  <a:srgbClr val="002060"/>
                </a:solidFill>
              </a:rPr>
              <a:t>declare all names </a:t>
            </a:r>
            <a:r>
              <a:rPr lang="en-CA" sz="2400" b="1" u="sng" smtClean="0">
                <a:solidFill>
                  <a:srgbClr val="002060"/>
                </a:solidFill>
              </a:rPr>
              <a:t>before</a:t>
            </a:r>
            <a:r>
              <a:rPr lang="en-CA" sz="2400" smtClean="0"/>
              <a:t> they may be referenced.</a:t>
            </a:r>
          </a:p>
          <a:p>
            <a:pPr eaLnBrk="1" hangingPunct="1"/>
            <a:endParaRPr lang="en-CA" sz="2400" smtClean="0"/>
          </a:p>
          <a:p>
            <a:pPr eaLnBrk="1" hangingPunct="1"/>
            <a:r>
              <a:rPr lang="en-CA" sz="2400" smtClean="0"/>
              <a:t>It is necessary to understand all the rules concerning how we may reference symbol names</a:t>
            </a:r>
          </a:p>
          <a:p>
            <a:pPr lvl="1" eaLnBrk="1" hangingPunct="1"/>
            <a:r>
              <a:rPr lang="en-CA" sz="2100" smtClean="0">
                <a:solidFill>
                  <a:schemeClr val="tx1"/>
                </a:solidFill>
              </a:rPr>
              <a:t>And whether we may even be prohibited from referencing names under certain conditions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4937125"/>
          </a:xfrm>
        </p:spPr>
        <p:txBody>
          <a:bodyPr/>
          <a:lstStyle/>
          <a:p>
            <a:pPr eaLnBrk="1" hangingPunct="1"/>
            <a:r>
              <a:rPr lang="en-CA" sz="2400" smtClean="0"/>
              <a:t>In C programs, symbolic names (</a:t>
            </a:r>
            <a:r>
              <a:rPr lang="en-CA" sz="2400" b="1" smtClean="0">
                <a:solidFill>
                  <a:srgbClr val="C00000"/>
                </a:solidFill>
              </a:rPr>
              <a:t>identifiers</a:t>
            </a:r>
            <a:r>
              <a:rPr lang="en-CA" sz="2400" smtClean="0"/>
              <a:t>) that refer to data storage (variables, functions) fall into two categories of storage class depending on their </a:t>
            </a:r>
            <a:r>
              <a:rPr lang="en-CA" sz="2400" b="1" smtClean="0">
                <a:solidFill>
                  <a:srgbClr val="003300"/>
                </a:solidFill>
              </a:rPr>
              <a:t>duration</a:t>
            </a:r>
            <a:r>
              <a:rPr lang="en-CA" sz="2400" smtClean="0"/>
              <a:t> (lifetime) </a:t>
            </a:r>
          </a:p>
          <a:p>
            <a:pPr lvl="1" eaLnBrk="1" hangingPunct="1"/>
            <a:r>
              <a:rPr lang="en-CA" sz="2100" smtClean="0">
                <a:solidFill>
                  <a:schemeClr val="tx1"/>
                </a:solidFill>
              </a:rPr>
              <a:t>Some identifiers exist in memory for only a brief period</a:t>
            </a:r>
          </a:p>
          <a:p>
            <a:pPr lvl="1" eaLnBrk="1" hangingPunct="1"/>
            <a:r>
              <a:rPr lang="en-CA" sz="2100" smtClean="0">
                <a:solidFill>
                  <a:schemeClr val="tx1"/>
                </a:solidFill>
              </a:rPr>
              <a:t>Others exist for the entire time the program itself exists in RAM</a:t>
            </a:r>
          </a:p>
          <a:p>
            <a:pPr lvl="2" eaLnBrk="1" hangingPunct="1"/>
            <a:endParaRPr lang="en-CA" sz="1800" smtClean="0"/>
          </a:p>
          <a:p>
            <a:pPr eaLnBrk="1" hangingPunct="1"/>
            <a:r>
              <a:rPr lang="en-CA" sz="2400" smtClean="0"/>
              <a:t>Automatic storage duration (short lifetime)</a:t>
            </a:r>
          </a:p>
          <a:p>
            <a:pPr lvl="1" eaLnBrk="1" hangingPunct="1"/>
            <a:r>
              <a:rPr lang="en-CA" sz="2100" smtClean="0">
                <a:solidFill>
                  <a:schemeClr val="tx1"/>
                </a:solidFill>
              </a:rPr>
              <a:t> auto</a:t>
            </a:r>
          </a:p>
          <a:p>
            <a:pPr lvl="1" eaLnBrk="1" hangingPunct="1"/>
            <a:r>
              <a:rPr lang="en-CA" sz="2100" smtClean="0">
                <a:solidFill>
                  <a:schemeClr val="tx1"/>
                </a:solidFill>
              </a:rPr>
              <a:t> register</a:t>
            </a:r>
          </a:p>
          <a:p>
            <a:pPr eaLnBrk="1" hangingPunct="1"/>
            <a:r>
              <a:rPr lang="en-CA" sz="2400" smtClean="0"/>
              <a:t>Static storage duration (long lifetime)</a:t>
            </a:r>
          </a:p>
          <a:p>
            <a:pPr lvl="1" eaLnBrk="1" hangingPunct="1"/>
            <a:r>
              <a:rPr lang="en-CA" sz="2100" smtClean="0">
                <a:solidFill>
                  <a:schemeClr val="tx1"/>
                </a:solidFill>
              </a:rPr>
              <a:t> static</a:t>
            </a:r>
          </a:p>
          <a:p>
            <a:pPr lvl="1" eaLnBrk="1" hangingPunct="1"/>
            <a:r>
              <a:rPr lang="en-CA" sz="2100" smtClean="0">
                <a:solidFill>
                  <a:schemeClr val="tx1"/>
                </a:solidFill>
              </a:rPr>
              <a:t> extern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 calcmode="lin" valueType="num">
                                      <p:cBhvr additive="base">
                                        <p:cTn id="11"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 calcmode="lin" valueType="num">
                                      <p:cBhvr additive="base">
                                        <p:cTn id="15"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anim calcmode="lin" valueType="num">
                                      <p:cBhvr additive="base">
                                        <p:cTn id="21"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539">
                                            <p:txEl>
                                              <p:pRg st="5" end="5"/>
                                            </p:txEl>
                                          </p:spTgt>
                                        </p:tgtEl>
                                        <p:attrNameLst>
                                          <p:attrName>style.visibility</p:attrName>
                                        </p:attrNameLst>
                                      </p:cBhvr>
                                      <p:to>
                                        <p:strVal val="visible"/>
                                      </p:to>
                                    </p:set>
                                    <p:anim calcmode="lin" valueType="num">
                                      <p:cBhvr additive="base">
                                        <p:cTn id="25"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539">
                                            <p:txEl>
                                              <p:pRg st="6" end="6"/>
                                            </p:txEl>
                                          </p:spTgt>
                                        </p:tgtEl>
                                        <p:attrNameLst>
                                          <p:attrName>style.visibility</p:attrName>
                                        </p:attrNameLst>
                                      </p:cBhvr>
                                      <p:to>
                                        <p:strVal val="visible"/>
                                      </p:to>
                                    </p:set>
                                    <p:anim calcmode="lin" valueType="num">
                                      <p:cBhvr additive="base">
                                        <p:cTn id="29"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anim calcmode="lin" valueType="num">
                                      <p:cBhvr additive="base">
                                        <p:cTn id="35"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anim calcmode="lin" valueType="num">
                                      <p:cBhvr additive="base">
                                        <p:cTn id="39"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anim calcmode="lin" valueType="num">
                                      <p:cBhvr additive="base">
                                        <p:cTn id="43"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5353050"/>
          </a:xfrm>
        </p:spPr>
        <p:txBody>
          <a:bodyPr/>
          <a:lstStyle/>
          <a:p>
            <a:pPr eaLnBrk="1" hangingPunct="1"/>
            <a:r>
              <a:rPr lang="en-CA" sz="2400" smtClean="0"/>
              <a:t>Automatic storage duration is used for identifiers that exist only briefly.  There are two subclasses</a:t>
            </a:r>
          </a:p>
          <a:p>
            <a:pPr eaLnBrk="1" hangingPunct="1"/>
            <a:endParaRPr lang="en-CA" sz="2400" smtClean="0"/>
          </a:p>
          <a:p>
            <a:pPr eaLnBrk="1" hangingPunct="1"/>
            <a:r>
              <a:rPr lang="en-CA" sz="2400" smtClean="0"/>
              <a:t>Auto storage is the </a:t>
            </a:r>
            <a:r>
              <a:rPr lang="en-CA" sz="2400" b="1" u="sng" smtClean="0"/>
              <a:t>default</a:t>
            </a:r>
            <a:r>
              <a:rPr lang="en-CA" sz="2400" smtClean="0"/>
              <a:t> storage class.  It refers to all variables that are defined inside of any function (unless explicitly defined otherwise)</a:t>
            </a:r>
          </a:p>
          <a:p>
            <a:pPr eaLnBrk="1" hangingPunct="1"/>
            <a:endParaRPr lang="en-CA" sz="2400" smtClean="0"/>
          </a:p>
          <a:p>
            <a:pPr lvl="1" eaLnBrk="1" hangingPunct="1"/>
            <a:r>
              <a:rPr lang="en-CA" sz="2100" smtClean="0">
                <a:solidFill>
                  <a:schemeClr val="tx1"/>
                </a:solidFill>
              </a:rPr>
              <a:t> </a:t>
            </a:r>
            <a:r>
              <a:rPr lang="en-CA" sz="2100" b="1" smtClean="0">
                <a:solidFill>
                  <a:srgbClr val="FF0000"/>
                </a:solidFill>
              </a:rPr>
              <a:t>auto</a:t>
            </a:r>
            <a:r>
              <a:rPr lang="en-CA" sz="2100" b="1" smtClean="0">
                <a:solidFill>
                  <a:schemeClr val="tx1"/>
                </a:solidFill>
              </a:rPr>
              <a:t> int N ;</a:t>
            </a:r>
            <a:r>
              <a:rPr lang="en-CA" sz="2100" smtClean="0">
                <a:solidFill>
                  <a:schemeClr val="tx1"/>
                </a:solidFill>
              </a:rPr>
              <a:t>          </a:t>
            </a:r>
            <a:r>
              <a:rPr lang="en-CA" sz="2100" i="1" smtClean="0">
                <a:solidFill>
                  <a:schemeClr val="tx1"/>
                </a:solidFill>
              </a:rPr>
              <a:t>is the same as</a:t>
            </a:r>
            <a:r>
              <a:rPr lang="en-CA" sz="2100" smtClean="0">
                <a:solidFill>
                  <a:schemeClr val="tx1"/>
                </a:solidFill>
              </a:rPr>
              <a:t>          </a:t>
            </a:r>
            <a:r>
              <a:rPr lang="en-CA" sz="2100" b="1" smtClean="0">
                <a:solidFill>
                  <a:schemeClr val="tx1"/>
                </a:solidFill>
              </a:rPr>
              <a:t>int N ;</a:t>
            </a:r>
          </a:p>
          <a:p>
            <a:pPr lvl="1" eaLnBrk="1" hangingPunct="1"/>
            <a:endParaRPr lang="en-CA" sz="2100" b="1" smtClean="0">
              <a:solidFill>
                <a:schemeClr val="tx1"/>
              </a:solidFill>
            </a:endParaRPr>
          </a:p>
          <a:p>
            <a:pPr eaLnBrk="1" hangingPunct="1"/>
            <a:r>
              <a:rPr lang="en-CA" sz="2400" smtClean="0"/>
              <a:t>Auto variables are allocated space in RAM when functions are called (ie. space on the stack).  These storage spaces are </a:t>
            </a:r>
            <a:r>
              <a:rPr lang="en-CA" sz="2400" b="1" smtClean="0"/>
              <a:t>de-allocated</a:t>
            </a:r>
            <a:r>
              <a:rPr lang="en-CA" sz="2400" smtClean="0"/>
              <a:t> when leaving the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 calcmode="lin" valueType="num">
                                      <p:cBhvr additive="base">
                                        <p:cTn id="2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4937125"/>
          </a:xfrm>
        </p:spPr>
        <p:txBody>
          <a:bodyPr/>
          <a:lstStyle/>
          <a:p>
            <a:pPr eaLnBrk="1" hangingPunct="1"/>
            <a:r>
              <a:rPr lang="en-CA" sz="2400" smtClean="0"/>
              <a:t>Register storage is a special class and refers to data that is stored in CPU </a:t>
            </a:r>
            <a:r>
              <a:rPr lang="en-CA" sz="2400" b="1" smtClean="0">
                <a:solidFill>
                  <a:srgbClr val="660033"/>
                </a:solidFill>
              </a:rPr>
              <a:t>hardware registers</a:t>
            </a:r>
          </a:p>
          <a:p>
            <a:pPr lvl="1" eaLnBrk="1" hangingPunct="1"/>
            <a:endParaRPr lang="en-CA" sz="2100" smtClean="0">
              <a:solidFill>
                <a:schemeClr val="tx1"/>
              </a:solidFill>
            </a:endParaRPr>
          </a:p>
          <a:p>
            <a:pPr lvl="1" eaLnBrk="1" hangingPunct="1"/>
            <a:r>
              <a:rPr lang="en-CA" sz="2100" smtClean="0">
                <a:solidFill>
                  <a:schemeClr val="tx1"/>
                </a:solidFill>
              </a:rPr>
              <a:t> </a:t>
            </a:r>
            <a:r>
              <a:rPr lang="en-CA" sz="2100" b="1" smtClean="0">
                <a:solidFill>
                  <a:srgbClr val="800000"/>
                </a:solidFill>
              </a:rPr>
              <a:t>register</a:t>
            </a:r>
            <a:r>
              <a:rPr lang="en-CA" sz="2100" b="1" smtClean="0">
                <a:solidFill>
                  <a:schemeClr val="tx1"/>
                </a:solidFill>
              </a:rPr>
              <a:t> int N ;</a:t>
            </a:r>
          </a:p>
          <a:p>
            <a:pPr lvl="1" eaLnBrk="1" hangingPunct="1"/>
            <a:endParaRPr lang="en-CA" sz="2100" smtClean="0">
              <a:solidFill>
                <a:schemeClr val="tx1"/>
              </a:solidFill>
            </a:endParaRPr>
          </a:p>
          <a:p>
            <a:pPr eaLnBrk="1" hangingPunct="1"/>
            <a:r>
              <a:rPr lang="en-CA" sz="2400" smtClean="0"/>
              <a:t>In this example, N does not refer to a RAM location, rather a CPU register location.  Data is moved to the register and subsequently manipulated at that location</a:t>
            </a:r>
          </a:p>
          <a:p>
            <a:pPr lvl="1" eaLnBrk="1" hangingPunct="1"/>
            <a:r>
              <a:rPr lang="en-CA" sz="2100" smtClean="0">
                <a:solidFill>
                  <a:schemeClr val="tx1"/>
                </a:solidFill>
              </a:rPr>
              <a:t>This avoids the need to move data back and forth between RAM and CPU</a:t>
            </a:r>
          </a:p>
          <a:p>
            <a:pPr lvl="1" eaLnBrk="1" hangingPunct="1"/>
            <a:endParaRPr lang="en-CA" sz="2100" smtClean="0">
              <a:solidFill>
                <a:schemeClr val="tx1"/>
              </a:solidFill>
            </a:endParaRPr>
          </a:p>
          <a:p>
            <a:pPr eaLnBrk="1" hangingPunct="1"/>
            <a:r>
              <a:rPr lang="en-CA" sz="2400" smtClean="0"/>
              <a:t>Both auto and register storages are sometimes called </a:t>
            </a:r>
            <a:r>
              <a:rPr lang="en-CA" sz="2400" b="1" smtClean="0">
                <a:solidFill>
                  <a:srgbClr val="002060"/>
                </a:solidFill>
              </a:rPr>
              <a:t>local</a:t>
            </a:r>
            <a:r>
              <a:rPr lang="en-CA" sz="2400" smtClean="0"/>
              <a:t> identifiers.</a:t>
            </a:r>
          </a:p>
        </p:txBody>
      </p:sp>
      <p:sp>
        <p:nvSpPr>
          <p:cNvPr id="4" name="Rounded Rectangle 3"/>
          <p:cNvSpPr/>
          <p:nvPr/>
        </p:nvSpPr>
        <p:spPr>
          <a:xfrm>
            <a:off x="4000500" y="1071563"/>
            <a:ext cx="4857750" cy="207168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rgbClr val="003300"/>
                </a:solidFill>
              </a:rPr>
              <a:t>NOTE:</a:t>
            </a:r>
          </a:p>
          <a:p>
            <a:pPr algn="ctr">
              <a:defRPr/>
            </a:pPr>
            <a:r>
              <a:rPr lang="en-CA" b="1" dirty="0">
                <a:solidFill>
                  <a:srgbClr val="003300"/>
                </a:solidFill>
              </a:rPr>
              <a:t>Not every system and C compiler will support the register storage class option – in such systems the register declaration defaults to </a:t>
            </a:r>
            <a:r>
              <a:rPr lang="en-CA" b="1" dirty="0" smtClean="0">
                <a:solidFill>
                  <a:srgbClr val="660033"/>
                </a:solidFill>
              </a:rPr>
              <a:t>auto</a:t>
            </a:r>
            <a:r>
              <a:rPr lang="en-CA" b="1" dirty="0" smtClean="0">
                <a:solidFill>
                  <a:srgbClr val="003300"/>
                </a:solidFill>
              </a:rPr>
              <a:t> </a:t>
            </a:r>
            <a:r>
              <a:rPr lang="en-CA" b="1" dirty="0">
                <a:solidFill>
                  <a:srgbClr val="003300"/>
                </a:solidFill>
              </a:rPr>
              <a:t>storage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5" end="5"/>
                                            </p:txEl>
                                          </p:spTgt>
                                        </p:tgtEl>
                                        <p:attrNameLst>
                                          <p:attrName>style.visibility</p:attrName>
                                        </p:attrNameLst>
                                      </p:cBhvr>
                                      <p:to>
                                        <p:strVal val="visible"/>
                                      </p:to>
                                    </p:set>
                                    <p:anim calcmode="lin" valueType="num">
                                      <p:cBhvr additive="base">
                                        <p:cTn id="25"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 calcmode="lin" valueType="num">
                                      <p:cBhvr additive="base">
                                        <p:cTn id="3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heckerboard(across)">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5424488"/>
          </a:xfrm>
        </p:spPr>
        <p:txBody>
          <a:bodyPr/>
          <a:lstStyle/>
          <a:p>
            <a:pPr eaLnBrk="1" hangingPunct="1"/>
            <a:r>
              <a:rPr lang="en-CA" sz="2400" smtClean="0"/>
              <a:t>Static storage duration refers to identifiers whose lifetime is as long as the program’s lifetime.  There are two sub-classes</a:t>
            </a:r>
          </a:p>
          <a:p>
            <a:pPr lvl="2" eaLnBrk="1" hangingPunct="1"/>
            <a:endParaRPr lang="en-CA" sz="1800" smtClean="0"/>
          </a:p>
          <a:p>
            <a:pPr eaLnBrk="1" hangingPunct="1"/>
            <a:r>
              <a:rPr lang="en-CA" sz="2400" smtClean="0"/>
              <a:t>Static variables are allocated </a:t>
            </a:r>
            <a:r>
              <a:rPr lang="en-CA" sz="2400" b="1" i="1" smtClean="0"/>
              <a:t>permanent</a:t>
            </a:r>
            <a:r>
              <a:rPr lang="en-CA" sz="2400" b="1" smtClean="0"/>
              <a:t> </a:t>
            </a:r>
            <a:r>
              <a:rPr lang="en-CA" sz="2400" smtClean="0"/>
              <a:t>storage in RAM when programs are first loaded into memory. </a:t>
            </a:r>
          </a:p>
          <a:p>
            <a:pPr lvl="2" eaLnBrk="1" hangingPunct="1"/>
            <a:endParaRPr lang="en-CA" sz="1800" smtClean="0"/>
          </a:p>
          <a:p>
            <a:pPr lvl="1" eaLnBrk="1" hangingPunct="1"/>
            <a:r>
              <a:rPr lang="en-CA" sz="2100" b="1" smtClean="0">
                <a:solidFill>
                  <a:schemeClr val="tx1"/>
                </a:solidFill>
              </a:rPr>
              <a:t> </a:t>
            </a:r>
            <a:r>
              <a:rPr lang="en-CA" sz="2100" b="1" smtClean="0">
                <a:solidFill>
                  <a:srgbClr val="FF0000"/>
                </a:solidFill>
              </a:rPr>
              <a:t>static</a:t>
            </a:r>
            <a:r>
              <a:rPr lang="en-CA" sz="2100" b="1" smtClean="0">
                <a:solidFill>
                  <a:schemeClr val="tx1"/>
                </a:solidFill>
              </a:rPr>
              <a:t> int N = 5 ;</a:t>
            </a:r>
          </a:p>
          <a:p>
            <a:pPr lvl="3" eaLnBrk="1" hangingPunct="1"/>
            <a:endParaRPr lang="en-CA" sz="1600" smtClean="0"/>
          </a:p>
          <a:p>
            <a:pPr lvl="1" eaLnBrk="1" hangingPunct="1"/>
            <a:r>
              <a:rPr lang="en-CA" sz="2100" smtClean="0">
                <a:solidFill>
                  <a:schemeClr val="tx1"/>
                </a:solidFill>
              </a:rPr>
              <a:t>Once a value is assigned to a static storage (N), the value stays even if the function is exited and then re-entered.  Any changes in N are also kept until the next reference or modification.</a:t>
            </a:r>
          </a:p>
          <a:p>
            <a:pPr lvl="1" eaLnBrk="1" hangingPunct="1"/>
            <a:r>
              <a:rPr lang="en-CA" sz="2100" smtClean="0">
                <a:solidFill>
                  <a:schemeClr val="tx1"/>
                </a:solidFill>
              </a:rPr>
              <a:t>Static variables are </a:t>
            </a:r>
            <a:r>
              <a:rPr lang="en-CA" sz="2100" b="1" smtClean="0">
                <a:solidFill>
                  <a:schemeClr val="tx1"/>
                </a:solidFill>
              </a:rPr>
              <a:t>destroyed </a:t>
            </a:r>
            <a:r>
              <a:rPr lang="en-CA" sz="2100" smtClean="0">
                <a:solidFill>
                  <a:schemeClr val="tx1"/>
                </a:solidFill>
              </a:rPr>
              <a:t>(deallocated) only when the program </a:t>
            </a:r>
            <a:r>
              <a:rPr lang="en-CA" sz="2100" b="1" smtClean="0">
                <a:solidFill>
                  <a:schemeClr val="tx1"/>
                </a:solidFill>
              </a:rPr>
              <a:t>terminates</a:t>
            </a:r>
            <a:r>
              <a:rPr lang="en-CA" sz="210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 calcmode="lin" valueType="num">
                                      <p:cBhvr additive="base">
                                        <p:cTn id="2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 calcmode="lin" valueType="num">
                                      <p:cBhvr additive="base">
                                        <p:cTn id="3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5424488"/>
          </a:xfrm>
        </p:spPr>
        <p:txBody>
          <a:bodyPr/>
          <a:lstStyle/>
          <a:p>
            <a:pPr eaLnBrk="1" hangingPunct="1"/>
            <a:r>
              <a:rPr lang="en-CA" sz="2000" smtClean="0"/>
              <a:t>Example of static storage allocation:</a:t>
            </a:r>
          </a:p>
          <a:p>
            <a:pPr lvl="2" eaLnBrk="1" hangingPunct="1"/>
            <a:endParaRPr lang="en-CA" sz="1800" smtClean="0"/>
          </a:p>
          <a:p>
            <a:pPr eaLnBrk="1" hangingPunct="1"/>
            <a:r>
              <a:rPr lang="en-CA" sz="2000" smtClean="0"/>
              <a:t> </a:t>
            </a:r>
            <a:r>
              <a:rPr lang="en-CA" sz="2000" b="1" smtClean="0"/>
              <a:t>#include &lt;stdio.h&gt;</a:t>
            </a:r>
            <a:br>
              <a:rPr lang="en-CA" sz="2000" b="1" smtClean="0"/>
            </a:br>
            <a:r>
              <a:rPr lang="en-CA" sz="2000" b="1" smtClean="0"/>
              <a:t> </a:t>
            </a:r>
            <a:r>
              <a:rPr lang="en-CA" sz="2000" b="1" smtClean="0">
                <a:solidFill>
                  <a:srgbClr val="800000"/>
                </a:solidFill>
              </a:rPr>
              <a:t>int add2 ( void ) ;</a:t>
            </a:r>
            <a:r>
              <a:rPr lang="en-CA" sz="2000" b="1" smtClean="0"/>
              <a:t/>
            </a:r>
            <a:br>
              <a:rPr lang="en-CA" sz="2000" b="1" smtClean="0"/>
            </a:br>
            <a:r>
              <a:rPr lang="en-CA" sz="2000" b="1" smtClean="0"/>
              <a:t> int main ( ) {</a:t>
            </a:r>
            <a:br>
              <a:rPr lang="en-CA" sz="2000" b="1" smtClean="0"/>
            </a:br>
            <a:r>
              <a:rPr lang="en-CA" sz="2000" b="1" smtClean="0"/>
              <a:t>    int N ;</a:t>
            </a:r>
            <a:br>
              <a:rPr lang="en-CA" sz="2000" b="1" smtClean="0"/>
            </a:br>
            <a:r>
              <a:rPr lang="en-CA" sz="2000" b="1" smtClean="0">
                <a:solidFill>
                  <a:srgbClr val="000099"/>
                </a:solidFill>
              </a:rPr>
              <a:t>    N = add2() ;</a:t>
            </a:r>
            <a:br>
              <a:rPr lang="en-CA" sz="2000" b="1" smtClean="0">
                <a:solidFill>
                  <a:srgbClr val="000099"/>
                </a:solidFill>
              </a:rPr>
            </a:br>
            <a:r>
              <a:rPr lang="en-CA" sz="2000" b="1" smtClean="0">
                <a:solidFill>
                  <a:srgbClr val="000099"/>
                </a:solidFill>
              </a:rPr>
              <a:t>    printf( “%d\n”, N ) ;		/* outputs value of N as 2 */</a:t>
            </a:r>
            <a:r>
              <a:rPr lang="en-CA" sz="2000" b="1" smtClean="0"/>
              <a:t/>
            </a:r>
            <a:br>
              <a:rPr lang="en-CA" sz="2000" b="1" smtClean="0"/>
            </a:br>
            <a:r>
              <a:rPr lang="en-CA" sz="2000" b="1" smtClean="0">
                <a:solidFill>
                  <a:srgbClr val="660033"/>
                </a:solidFill>
              </a:rPr>
              <a:t>    N = add2() ;</a:t>
            </a:r>
            <a:br>
              <a:rPr lang="en-CA" sz="2000" b="1" smtClean="0">
                <a:solidFill>
                  <a:srgbClr val="660033"/>
                </a:solidFill>
              </a:rPr>
            </a:br>
            <a:r>
              <a:rPr lang="en-CA" sz="2000" b="1" smtClean="0">
                <a:solidFill>
                  <a:srgbClr val="660033"/>
                </a:solidFill>
              </a:rPr>
              <a:t>    printf( “%d\n”, N ) ;		/* outputs value of N as 4 ! */</a:t>
            </a:r>
            <a:r>
              <a:rPr lang="en-CA" sz="2000" b="1" smtClean="0"/>
              <a:t/>
            </a:r>
            <a:br>
              <a:rPr lang="en-CA" sz="2000" b="1" smtClean="0"/>
            </a:br>
            <a:r>
              <a:rPr lang="en-CA" sz="2000" b="1" smtClean="0"/>
              <a:t>    return 0 ;</a:t>
            </a:r>
            <a:br>
              <a:rPr lang="en-CA" sz="2000" b="1" smtClean="0"/>
            </a:br>
            <a:r>
              <a:rPr lang="en-CA" sz="2000" b="1" smtClean="0"/>
              <a:t> }</a:t>
            </a:r>
            <a:br>
              <a:rPr lang="en-CA" sz="2000" b="1" smtClean="0"/>
            </a:br>
            <a:r>
              <a:rPr lang="en-CA" sz="2000" b="1" smtClean="0">
                <a:solidFill>
                  <a:srgbClr val="800000"/>
                </a:solidFill>
              </a:rPr>
              <a:t> int add2 ( void ) {</a:t>
            </a:r>
            <a:br>
              <a:rPr lang="en-CA" sz="2000" b="1" smtClean="0">
                <a:solidFill>
                  <a:srgbClr val="800000"/>
                </a:solidFill>
              </a:rPr>
            </a:br>
            <a:r>
              <a:rPr lang="en-CA" sz="2000" b="1" smtClean="0">
                <a:solidFill>
                  <a:srgbClr val="800000"/>
                </a:solidFill>
              </a:rPr>
              <a:t>    static int A = 0 ;	/* A is initialized to 0 </a:t>
            </a:r>
            <a:r>
              <a:rPr lang="en-CA" sz="2000" b="1" u="sng" smtClean="0">
                <a:solidFill>
                  <a:srgbClr val="800000"/>
                </a:solidFill>
              </a:rPr>
              <a:t>only the first time</a:t>
            </a:r>
            <a:r>
              <a:rPr lang="en-CA" sz="2000" b="1" smtClean="0">
                <a:solidFill>
                  <a:srgbClr val="800000"/>
                </a:solidFill>
              </a:rPr>
              <a:t>  */</a:t>
            </a:r>
            <a:br>
              <a:rPr lang="en-CA" sz="2000" b="1" smtClean="0">
                <a:solidFill>
                  <a:srgbClr val="800000"/>
                </a:solidFill>
              </a:rPr>
            </a:br>
            <a:r>
              <a:rPr lang="en-CA" sz="2000" b="1" smtClean="0">
                <a:solidFill>
                  <a:srgbClr val="800000"/>
                </a:solidFill>
              </a:rPr>
              <a:t>    A += 2 ; 		/*      that the function add2 is called.     */</a:t>
            </a:r>
            <a:br>
              <a:rPr lang="en-CA" sz="2000" b="1" smtClean="0">
                <a:solidFill>
                  <a:srgbClr val="800000"/>
                </a:solidFill>
              </a:rPr>
            </a:br>
            <a:r>
              <a:rPr lang="en-CA" sz="2000" b="1" smtClean="0">
                <a:solidFill>
                  <a:srgbClr val="800000"/>
                </a:solidFill>
              </a:rPr>
              <a:t>    return A ;		/* Thereafter, 2 is added each time. */</a:t>
            </a:r>
            <a:br>
              <a:rPr lang="en-CA" sz="2000" b="1" smtClean="0">
                <a:solidFill>
                  <a:srgbClr val="800000"/>
                </a:solidFill>
              </a:rPr>
            </a:br>
            <a:r>
              <a:rPr lang="en-CA" sz="2000" b="1" smtClean="0">
                <a:solidFill>
                  <a:srgbClr val="8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anim calcmode="lin" valueType="num">
                                      <p:cBhvr additive="base">
                                        <p:cTn id="11"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CA" b="1" smtClean="0">
                <a:solidFill>
                  <a:srgbClr val="002060"/>
                </a:solidFill>
              </a:rPr>
              <a:t>Storage Classes</a:t>
            </a:r>
          </a:p>
        </p:txBody>
      </p:sp>
      <p:sp>
        <p:nvSpPr>
          <p:cNvPr id="65539" name="Content Placeholder 2"/>
          <p:cNvSpPr>
            <a:spLocks noGrp="1"/>
          </p:cNvSpPr>
          <p:nvPr>
            <p:ph sz="quarter" idx="1"/>
          </p:nvPr>
        </p:nvSpPr>
        <p:spPr>
          <a:xfrm>
            <a:off x="457200" y="1219200"/>
            <a:ext cx="8229600" cy="4937125"/>
          </a:xfrm>
        </p:spPr>
        <p:txBody>
          <a:bodyPr/>
          <a:lstStyle/>
          <a:p>
            <a:pPr eaLnBrk="1" hangingPunct="1"/>
            <a:r>
              <a:rPr lang="en-CA" sz="2400" smtClean="0"/>
              <a:t>Extern storage refers to a symbol which, like static, is permanent for the lifetime of the program.</a:t>
            </a:r>
          </a:p>
          <a:p>
            <a:pPr eaLnBrk="1" hangingPunct="1"/>
            <a:r>
              <a:rPr lang="en-CA" sz="2400" smtClean="0"/>
              <a:t>Such identifiers permit compilers and linkers to reference identifiers that may be declared inside of other compiled program modules</a:t>
            </a:r>
          </a:p>
          <a:p>
            <a:pPr eaLnBrk="1" hangingPunct="1"/>
            <a:endParaRPr lang="en-CA" sz="2400" smtClean="0"/>
          </a:p>
          <a:p>
            <a:pPr lvl="1" eaLnBrk="1" hangingPunct="1"/>
            <a:r>
              <a:rPr lang="en-CA" sz="2100" b="1" smtClean="0">
                <a:solidFill>
                  <a:schemeClr val="tx1"/>
                </a:solidFill>
              </a:rPr>
              <a:t> </a:t>
            </a:r>
            <a:r>
              <a:rPr lang="en-CA" sz="2100" b="1" smtClean="0">
                <a:solidFill>
                  <a:srgbClr val="660033"/>
                </a:solidFill>
              </a:rPr>
              <a:t>extern</a:t>
            </a:r>
            <a:r>
              <a:rPr lang="en-CA" sz="2100" b="1" smtClean="0">
                <a:solidFill>
                  <a:schemeClr val="tx1"/>
                </a:solidFill>
              </a:rPr>
              <a:t> int N ;</a:t>
            </a:r>
          </a:p>
          <a:p>
            <a:pPr lvl="1" eaLnBrk="1" hangingPunct="1"/>
            <a:endParaRPr lang="en-CA" sz="2100" smtClean="0">
              <a:solidFill>
                <a:schemeClr val="tx1"/>
              </a:solidFill>
            </a:endParaRPr>
          </a:p>
          <a:p>
            <a:pPr eaLnBrk="1" hangingPunct="1"/>
            <a:r>
              <a:rPr lang="en-CA" sz="2400" smtClean="0"/>
              <a:t>Both static and extern identifiers are sometimes called </a:t>
            </a:r>
            <a:r>
              <a:rPr lang="en-CA" sz="2400" smtClean="0">
                <a:solidFill>
                  <a:srgbClr val="002060"/>
                </a:solidFill>
              </a:rPr>
              <a:t>global</a:t>
            </a:r>
            <a:r>
              <a:rPr lang="en-CA" sz="2400" smtClean="0"/>
              <a:t> identifiers (see next section on Scope)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5" end="5"/>
                                            </p:txEl>
                                          </p:spTgt>
                                        </p:tgtEl>
                                        <p:attrNameLst>
                                          <p:attrName>style.visibility</p:attrName>
                                        </p:attrNameLst>
                                      </p:cBhvr>
                                      <p:to>
                                        <p:strVal val="visible"/>
                                      </p:to>
                                    </p:set>
                                    <p:anim calcmode="lin" valueType="num">
                                      <p:cBhvr additive="base">
                                        <p:cTn id="25"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CA" b="1" smtClean="0">
                <a:solidFill>
                  <a:srgbClr val="002060"/>
                </a:solidFill>
              </a:rPr>
              <a:t>Scope Rules</a:t>
            </a:r>
          </a:p>
        </p:txBody>
      </p:sp>
      <p:sp>
        <p:nvSpPr>
          <p:cNvPr id="82947" name="Content Placeholder 2"/>
          <p:cNvSpPr>
            <a:spLocks noGrp="1"/>
          </p:cNvSpPr>
          <p:nvPr>
            <p:ph sz="quarter" idx="1"/>
          </p:nvPr>
        </p:nvSpPr>
        <p:spPr>
          <a:xfrm>
            <a:off x="457200" y="1219200"/>
            <a:ext cx="8229600" cy="4937125"/>
          </a:xfrm>
        </p:spPr>
        <p:txBody>
          <a:bodyPr/>
          <a:lstStyle/>
          <a:p>
            <a:pPr eaLnBrk="1" hangingPunct="1"/>
            <a:r>
              <a:rPr lang="en-CA" sz="2400" smtClean="0"/>
              <a:t>Since symbol names may be referenced only after they have been declared, it follows that there are limits on how and where symbol names may  be referenced</a:t>
            </a:r>
          </a:p>
          <a:p>
            <a:pPr eaLnBrk="1" hangingPunct="1"/>
            <a:r>
              <a:rPr lang="en-CA" sz="2400" smtClean="0"/>
              <a:t>The </a:t>
            </a:r>
            <a:r>
              <a:rPr lang="en-CA" sz="2400" b="1" smtClean="0">
                <a:solidFill>
                  <a:srgbClr val="002060"/>
                </a:solidFill>
              </a:rPr>
              <a:t>Scope</a:t>
            </a:r>
            <a:r>
              <a:rPr lang="en-CA" sz="2400" smtClean="0"/>
              <a:t> of a symbol name refers to the part(s) of a program where the name may be referenced.</a:t>
            </a:r>
          </a:p>
          <a:p>
            <a:pPr lvl="1" eaLnBrk="1" hangingPunct="1"/>
            <a:r>
              <a:rPr lang="en-CA" sz="2100" smtClean="0">
                <a:solidFill>
                  <a:schemeClr val="tx1"/>
                </a:solidFill>
              </a:rPr>
              <a:t>Scope is sometimes referred to as a </a:t>
            </a:r>
            <a:r>
              <a:rPr lang="en-CA" sz="2100" b="1" i="1" u="sng" smtClean="0">
                <a:solidFill>
                  <a:schemeClr val="tx1"/>
                </a:solidFill>
              </a:rPr>
              <a:t>name space</a:t>
            </a:r>
            <a:r>
              <a:rPr lang="en-CA" sz="2100" smtClean="0"/>
              <a:t>	</a:t>
            </a:r>
          </a:p>
          <a:p>
            <a:pPr eaLnBrk="1" hangingPunct="1"/>
            <a:endParaRPr lang="en-CA" sz="2400" smtClean="0"/>
          </a:p>
          <a:p>
            <a:pPr eaLnBrk="1" hangingPunct="1"/>
            <a:r>
              <a:rPr lang="en-CA" sz="2400" smtClean="0"/>
              <a:t>There are four aspects of symbolic name scope</a:t>
            </a:r>
          </a:p>
          <a:p>
            <a:pPr lvl="1" eaLnBrk="1" hangingPunct="1"/>
            <a:r>
              <a:rPr lang="en-CA" sz="2100" smtClean="0">
                <a:solidFill>
                  <a:schemeClr val="tx1"/>
                </a:solidFill>
              </a:rPr>
              <a:t>Function scope</a:t>
            </a:r>
          </a:p>
          <a:p>
            <a:pPr lvl="1" eaLnBrk="1" hangingPunct="1"/>
            <a:r>
              <a:rPr lang="en-CA" sz="2100" smtClean="0">
                <a:solidFill>
                  <a:schemeClr val="tx1"/>
                </a:solidFill>
              </a:rPr>
              <a:t>File scope</a:t>
            </a:r>
          </a:p>
          <a:p>
            <a:pPr lvl="1" eaLnBrk="1" hangingPunct="1"/>
            <a:r>
              <a:rPr lang="en-CA" sz="2100" smtClean="0">
                <a:solidFill>
                  <a:schemeClr val="tx1"/>
                </a:solidFill>
              </a:rPr>
              <a:t>Block scope</a:t>
            </a:r>
          </a:p>
          <a:p>
            <a:pPr lvl="1" eaLnBrk="1" hangingPunct="1"/>
            <a:r>
              <a:rPr lang="en-CA" sz="2100" smtClean="0">
                <a:solidFill>
                  <a:schemeClr val="tx1"/>
                </a:solidFill>
              </a:rPr>
              <a:t>Function-Prototype scope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82947">
                                            <p:txEl>
                                              <p:pRg st="2" end="2"/>
                                            </p:txEl>
                                          </p:spTgt>
                                        </p:tgtEl>
                                        <p:attrNameLst>
                                          <p:attrName>style.visibility</p:attrName>
                                        </p:attrNameLst>
                                      </p:cBhvr>
                                      <p:to>
                                        <p:strVal val="visible"/>
                                      </p:to>
                                    </p:set>
                                    <p:anim calcmode="lin" valueType="num">
                                      <p:cBhvr additive="base">
                                        <p:cTn id="18" dur="10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82947">
                                            <p:txEl>
                                              <p:pRg st="4" end="4"/>
                                            </p:txEl>
                                          </p:spTgt>
                                        </p:tgtEl>
                                        <p:attrNameLst>
                                          <p:attrName>style.visibility</p:attrName>
                                        </p:attrNameLst>
                                      </p:cBhvr>
                                      <p:to>
                                        <p:strVal val="visible"/>
                                      </p:to>
                                    </p:set>
                                    <p:anim calcmode="lin" valueType="num">
                                      <p:cBhvr additive="base">
                                        <p:cTn id="24"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82947">
                                            <p:txEl>
                                              <p:pRg st="5" end="5"/>
                                            </p:txEl>
                                          </p:spTgt>
                                        </p:tgtEl>
                                        <p:attrNameLst>
                                          <p:attrName>style.visibility</p:attrName>
                                        </p:attrNameLst>
                                      </p:cBhvr>
                                      <p:to>
                                        <p:strVal val="visible"/>
                                      </p:to>
                                    </p:set>
                                    <p:anim calcmode="lin" valueType="num">
                                      <p:cBhvr additive="base">
                                        <p:cTn id="29" dur="10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2" presetClass="entr" presetSubtype="4" fill="hold" nodeType="afterEffect">
                                  <p:stCondLst>
                                    <p:cond delay="0"/>
                                  </p:stCondLst>
                                  <p:childTnLst>
                                    <p:set>
                                      <p:cBhvr>
                                        <p:cTn id="33" dur="1" fill="hold">
                                          <p:stCondLst>
                                            <p:cond delay="0"/>
                                          </p:stCondLst>
                                        </p:cTn>
                                        <p:tgtEl>
                                          <p:spTgt spid="82947">
                                            <p:txEl>
                                              <p:pRg st="6" end="6"/>
                                            </p:txEl>
                                          </p:spTgt>
                                        </p:tgtEl>
                                        <p:attrNameLst>
                                          <p:attrName>style.visibility</p:attrName>
                                        </p:attrNameLst>
                                      </p:cBhvr>
                                      <p:to>
                                        <p:strVal val="visible"/>
                                      </p:to>
                                    </p:set>
                                    <p:anim calcmode="lin" valueType="num">
                                      <p:cBhvr additive="base">
                                        <p:cTn id="34" dur="10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2500"/>
                            </p:stCondLst>
                            <p:childTnLst>
                              <p:par>
                                <p:cTn id="37" presetID="2" presetClass="entr" presetSubtype="4" fill="hold" nodeType="afterEffect">
                                  <p:stCondLst>
                                    <p:cond delay="0"/>
                                  </p:stCondLst>
                                  <p:childTnLst>
                                    <p:set>
                                      <p:cBhvr>
                                        <p:cTn id="38" dur="1" fill="hold">
                                          <p:stCondLst>
                                            <p:cond delay="0"/>
                                          </p:stCondLst>
                                        </p:cTn>
                                        <p:tgtEl>
                                          <p:spTgt spid="82947">
                                            <p:txEl>
                                              <p:pRg st="7" end="7"/>
                                            </p:txEl>
                                          </p:spTgt>
                                        </p:tgtEl>
                                        <p:attrNameLst>
                                          <p:attrName>style.visibility</p:attrName>
                                        </p:attrNameLst>
                                      </p:cBhvr>
                                      <p:to>
                                        <p:strVal val="visible"/>
                                      </p:to>
                                    </p:set>
                                    <p:anim calcmode="lin" valueType="num">
                                      <p:cBhvr additive="base">
                                        <p:cTn id="39" dur="10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3500"/>
                            </p:stCondLst>
                            <p:childTnLst>
                              <p:par>
                                <p:cTn id="42" presetID="2" presetClass="entr" presetSubtype="4" fill="hold" nodeType="afterEffect">
                                  <p:stCondLst>
                                    <p:cond delay="0"/>
                                  </p:stCondLst>
                                  <p:childTnLst>
                                    <p:set>
                                      <p:cBhvr>
                                        <p:cTn id="43" dur="1" fill="hold">
                                          <p:stCondLst>
                                            <p:cond delay="0"/>
                                          </p:stCondLst>
                                        </p:cTn>
                                        <p:tgtEl>
                                          <p:spTgt spid="82947">
                                            <p:txEl>
                                              <p:pRg st="8" end="8"/>
                                            </p:txEl>
                                          </p:spTgt>
                                        </p:tgtEl>
                                        <p:attrNameLst>
                                          <p:attrName>style.visibility</p:attrName>
                                        </p:attrNameLst>
                                      </p:cBhvr>
                                      <p:to>
                                        <p:strVal val="visible"/>
                                      </p:to>
                                    </p:set>
                                    <p:anim calcmode="lin" valueType="num">
                                      <p:cBhvr additive="base">
                                        <p:cTn id="44" dur="1000" fill="hold"/>
                                        <p:tgtEl>
                                          <p:spTgt spid="82947">
                                            <p:txEl>
                                              <p:pRg st="8" end="8"/>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829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CA" b="1" smtClean="0">
                <a:solidFill>
                  <a:srgbClr val="002060"/>
                </a:solidFill>
              </a:rPr>
              <a:t>Scope Rules – Function scope</a:t>
            </a:r>
          </a:p>
        </p:txBody>
      </p:sp>
      <p:sp>
        <p:nvSpPr>
          <p:cNvPr id="84995" name="Content Placeholder 2"/>
          <p:cNvSpPr>
            <a:spLocks noGrp="1"/>
          </p:cNvSpPr>
          <p:nvPr>
            <p:ph sz="quarter" idx="1"/>
          </p:nvPr>
        </p:nvSpPr>
        <p:spPr>
          <a:xfrm>
            <a:off x="457200" y="1219200"/>
            <a:ext cx="8229600" cy="4937125"/>
          </a:xfrm>
        </p:spPr>
        <p:txBody>
          <a:bodyPr/>
          <a:lstStyle/>
          <a:p>
            <a:pPr eaLnBrk="1" hangingPunct="1"/>
            <a:r>
              <a:rPr lang="en-CA" sz="2400" smtClean="0"/>
              <a:t>Variable names that are declared within functions have function scope</a:t>
            </a:r>
          </a:p>
          <a:p>
            <a:pPr lvl="1" eaLnBrk="1" hangingPunct="1"/>
            <a:r>
              <a:rPr lang="en-CA" sz="2100" smtClean="0">
                <a:solidFill>
                  <a:schemeClr val="tx1"/>
                </a:solidFill>
              </a:rPr>
              <a:t>Such variables may be referenced </a:t>
            </a:r>
            <a:r>
              <a:rPr lang="en-CA" sz="2100" u="sng" smtClean="0">
                <a:solidFill>
                  <a:schemeClr val="tx1"/>
                </a:solidFill>
              </a:rPr>
              <a:t>only</a:t>
            </a:r>
            <a:r>
              <a:rPr lang="en-CA" sz="2100" smtClean="0">
                <a:solidFill>
                  <a:schemeClr val="tx1"/>
                </a:solidFill>
              </a:rPr>
              <a:t> within the function in which they are declared</a:t>
            </a:r>
          </a:p>
          <a:p>
            <a:pPr lvl="1" eaLnBrk="1" hangingPunct="1"/>
            <a:r>
              <a:rPr lang="en-CA" sz="2100" smtClean="0">
                <a:solidFill>
                  <a:schemeClr val="tx1"/>
                </a:solidFill>
              </a:rPr>
              <a:t>References from </a:t>
            </a:r>
            <a:r>
              <a:rPr lang="en-CA" sz="2100" u="sng" smtClean="0">
                <a:solidFill>
                  <a:schemeClr val="tx1"/>
                </a:solidFill>
              </a:rPr>
              <a:t>outside</a:t>
            </a:r>
            <a:r>
              <a:rPr lang="en-CA" sz="2100" smtClean="0">
                <a:solidFill>
                  <a:schemeClr val="tx1"/>
                </a:solidFill>
              </a:rPr>
              <a:t> the function generate compiler errors, as if the variable name had never been declared</a:t>
            </a:r>
          </a:p>
          <a:p>
            <a:pPr lvl="1" eaLnBrk="1" hangingPunct="1"/>
            <a:endParaRPr lang="en-CA" sz="2100" smtClean="0">
              <a:solidFill>
                <a:schemeClr val="tx1"/>
              </a:solidFill>
            </a:endParaRPr>
          </a:p>
          <a:p>
            <a:pPr lvl="1" eaLnBrk="1" hangingPunct="1"/>
            <a:r>
              <a:rPr lang="en-CA" sz="2100" smtClean="0">
                <a:solidFill>
                  <a:schemeClr val="tx1"/>
                </a:solidFill>
              </a:rPr>
              <a:t>  	int  FuncName (  ......  ) {</a:t>
            </a:r>
            <a:br>
              <a:rPr lang="en-CA" sz="2100" smtClean="0">
                <a:solidFill>
                  <a:schemeClr val="tx1"/>
                </a:solidFill>
              </a:rPr>
            </a:br>
            <a:r>
              <a:rPr lang="en-CA" sz="2100" b="1" smtClean="0">
                <a:solidFill>
                  <a:schemeClr val="tx1"/>
                </a:solidFill>
              </a:rPr>
              <a:t>   	      int A, B ;  /* function scope */</a:t>
            </a:r>
            <a:br>
              <a:rPr lang="en-CA" sz="2100" b="1" smtClean="0">
                <a:solidFill>
                  <a:schemeClr val="tx1"/>
                </a:solidFill>
              </a:rPr>
            </a:br>
            <a:r>
              <a:rPr lang="en-CA" sz="2100" b="1" smtClean="0">
                <a:solidFill>
                  <a:schemeClr val="tx1"/>
                </a:solidFill>
              </a:rPr>
              <a:t> 	      float  X ;  /* function scope */</a:t>
            </a:r>
            <a:r>
              <a:rPr lang="en-CA" sz="2100" smtClean="0">
                <a:solidFill>
                  <a:schemeClr val="tx1"/>
                </a:solidFill>
              </a:rPr>
              <a:t/>
            </a:r>
            <a:br>
              <a:rPr lang="en-CA" sz="2100" smtClean="0">
                <a:solidFill>
                  <a:schemeClr val="tx1"/>
                </a:solidFill>
              </a:rPr>
            </a:br>
            <a:r>
              <a:rPr lang="en-CA" sz="2100" smtClean="0">
                <a:solidFill>
                  <a:schemeClr val="tx1"/>
                </a:solidFill>
              </a:rPr>
              <a:t/>
            </a:r>
            <a:br>
              <a:rPr lang="en-CA" sz="2100" smtClean="0">
                <a:solidFill>
                  <a:schemeClr val="tx1"/>
                </a:solidFill>
              </a:rPr>
            </a:br>
            <a:r>
              <a:rPr lang="en-CA" sz="2100" smtClean="0">
                <a:solidFill>
                  <a:schemeClr val="tx1"/>
                </a:solidFill>
              </a:rPr>
              <a:t>  	      printf ( “&amp;d &amp;d &amp;f”,  A, B, X ) ;</a:t>
            </a:r>
            <a:br>
              <a:rPr lang="en-CA" sz="2100" smtClean="0">
                <a:solidFill>
                  <a:schemeClr val="tx1"/>
                </a:solidFill>
              </a:rPr>
            </a:br>
            <a:r>
              <a:rPr lang="en-CA" sz="2100" smtClean="0">
                <a:solidFill>
                  <a:schemeClr val="tx1"/>
                </a:solidFill>
              </a:rPr>
              <a:t> </a:t>
            </a:r>
            <a:br>
              <a:rPr lang="en-CA" sz="2100" smtClean="0">
                <a:solidFill>
                  <a:schemeClr val="tx1"/>
                </a:solidFill>
              </a:rPr>
            </a:br>
            <a:r>
              <a:rPr lang="en-CA" sz="2100" smtClean="0">
                <a:solidFill>
                  <a:schemeClr val="tx1"/>
                </a:solidFill>
              </a:rPr>
              <a:t>     }</a:t>
            </a:r>
          </a:p>
        </p:txBody>
      </p:sp>
      <p:sp>
        <p:nvSpPr>
          <p:cNvPr id="4" name="Rectangle 3"/>
          <p:cNvSpPr/>
          <p:nvPr/>
        </p:nvSpPr>
        <p:spPr>
          <a:xfrm>
            <a:off x="1285875" y="3786188"/>
            <a:ext cx="7072313" cy="242887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TextBox 4"/>
          <p:cNvSpPr txBox="1">
            <a:spLocks noChangeArrowheads="1"/>
          </p:cNvSpPr>
          <p:nvPr/>
        </p:nvSpPr>
        <p:spPr bwMode="auto">
          <a:xfrm>
            <a:off x="6000750" y="3857625"/>
            <a:ext cx="2286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b="1">
                <a:solidFill>
                  <a:srgbClr val="C00000"/>
                </a:solidFill>
              </a:rPr>
              <a:t>All references to A, B or X must stay “within the box” of the function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4" end="4"/>
                                            </p:txEl>
                                          </p:spTgt>
                                        </p:tgtEl>
                                        <p:attrNameLst>
                                          <p:attrName>style.visibility</p:attrName>
                                        </p:attrNameLst>
                                      </p:cBhvr>
                                      <p:to>
                                        <p:strVal val="visible"/>
                                      </p:to>
                                    </p:set>
                                    <p:anim calcmode="lin" valueType="num">
                                      <p:cBhvr additive="base">
                                        <p:cTn id="13"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4995">
                                            <p:txEl>
                                              <p:pRg st="1" end="1"/>
                                            </p:txEl>
                                          </p:spTgt>
                                        </p:tgtEl>
                                        <p:attrNameLst>
                                          <p:attrName>style.visibility</p:attrName>
                                        </p:attrNameLst>
                                      </p:cBhvr>
                                      <p:to>
                                        <p:strVal val="visible"/>
                                      </p:to>
                                    </p:set>
                                    <p:anim calcmode="lin" valueType="num">
                                      <p:cBhvr additive="base">
                                        <p:cTn id="19"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4995">
                                            <p:txEl>
                                              <p:pRg st="2" end="2"/>
                                            </p:txEl>
                                          </p:spTgt>
                                        </p:tgtEl>
                                        <p:attrNameLst>
                                          <p:attrName>style.visibility</p:attrName>
                                        </p:attrNameLst>
                                      </p:cBhvr>
                                      <p:to>
                                        <p:strVal val="visible"/>
                                      </p:to>
                                    </p:set>
                                    <p:anim calcmode="lin" valueType="num">
                                      <p:cBhvr additive="base">
                                        <p:cTn id="25"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CA" sz="3600" b="1" smtClean="0">
                <a:solidFill>
                  <a:srgbClr val="002060"/>
                </a:solidFill>
              </a:rPr>
              <a:t>C Library Functions</a:t>
            </a:r>
          </a:p>
        </p:txBody>
      </p:sp>
      <p:sp>
        <p:nvSpPr>
          <p:cNvPr id="16387" name="Text Placeholder 2"/>
          <p:cNvSpPr>
            <a:spLocks noGrp="1"/>
          </p:cNvSpPr>
          <p:nvPr>
            <p:ph type="body" idx="1"/>
          </p:nvPr>
        </p:nvSpPr>
        <p:spPr/>
        <p:txBody>
          <a:bodyPr/>
          <a:lstStyle/>
          <a:p>
            <a:pPr eaLnBrk="1" hangingPunct="1"/>
            <a:r>
              <a:rPr lang="en-CA" sz="2800" b="1" smtClean="0">
                <a:solidFill>
                  <a:schemeClr val="tx1"/>
                </a:solidFill>
              </a:rPr>
              <a:t>Predefined Functions</a:t>
            </a:r>
          </a:p>
        </p:txBody>
      </p:sp>
      <p:sp>
        <p:nvSpPr>
          <p:cNvPr id="4" name="Flowchart: Predefined Process 3"/>
          <p:cNvSpPr/>
          <p:nvPr/>
        </p:nvSpPr>
        <p:spPr>
          <a:xfrm>
            <a:off x="5143500" y="5000625"/>
            <a:ext cx="2000250" cy="928688"/>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b="1" dirty="0">
                <a:solidFill>
                  <a:schemeClr val="tx1"/>
                </a:solidFill>
              </a:rPr>
              <a:t>Predefined process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CA" b="1" smtClean="0">
                <a:solidFill>
                  <a:srgbClr val="002060"/>
                </a:solidFill>
              </a:rPr>
              <a:t>Scope Rules – Function scope</a:t>
            </a:r>
          </a:p>
        </p:txBody>
      </p:sp>
      <p:sp>
        <p:nvSpPr>
          <p:cNvPr id="84995" name="Content Placeholder 2"/>
          <p:cNvSpPr>
            <a:spLocks noGrp="1"/>
          </p:cNvSpPr>
          <p:nvPr>
            <p:ph sz="quarter" idx="1"/>
          </p:nvPr>
        </p:nvSpPr>
        <p:spPr>
          <a:xfrm>
            <a:off x="457200" y="1219200"/>
            <a:ext cx="8229600" cy="4937125"/>
          </a:xfrm>
        </p:spPr>
        <p:txBody>
          <a:bodyPr/>
          <a:lstStyle/>
          <a:p>
            <a:pPr eaLnBrk="1" hangingPunct="1"/>
            <a:r>
              <a:rPr lang="en-CA" sz="2400" smtClean="0"/>
              <a:t>Example:</a:t>
            </a:r>
          </a:p>
          <a:p>
            <a:pPr eaLnBrk="1" hangingPunct="1"/>
            <a:endParaRPr lang="en-CA" sz="2400" smtClean="0"/>
          </a:p>
          <a:p>
            <a:pPr eaLnBrk="1" hangingPunct="1"/>
            <a:r>
              <a:rPr lang="en-CA" sz="2400" b="1" smtClean="0"/>
              <a:t> int F1 ( void ) {</a:t>
            </a:r>
            <a:br>
              <a:rPr lang="en-CA" sz="2400" b="1" smtClean="0"/>
            </a:br>
            <a:r>
              <a:rPr lang="en-CA" sz="2400" b="1" smtClean="0">
                <a:solidFill>
                  <a:srgbClr val="002060"/>
                </a:solidFill>
              </a:rPr>
              <a:t>     int X = 5 ;</a:t>
            </a:r>
            <a:r>
              <a:rPr lang="en-CA" sz="2400" b="1" smtClean="0"/>
              <a:t/>
            </a:r>
            <a:br>
              <a:rPr lang="en-CA" sz="2400" b="1" smtClean="0"/>
            </a:br>
            <a:r>
              <a:rPr lang="en-CA" sz="2400" b="1" smtClean="0"/>
              <a:t>     return X ;</a:t>
            </a:r>
            <a:br>
              <a:rPr lang="en-CA" sz="2400" b="1" smtClean="0"/>
            </a:br>
            <a:r>
              <a:rPr lang="en-CA" sz="2400" b="1" smtClean="0"/>
              <a:t> }</a:t>
            </a:r>
          </a:p>
          <a:p>
            <a:pPr eaLnBrk="1" hangingPunct="1"/>
            <a:r>
              <a:rPr lang="en-CA" sz="2400" b="1" smtClean="0"/>
              <a:t> int main ( ) {</a:t>
            </a:r>
            <a:br>
              <a:rPr lang="en-CA" sz="2400" b="1" smtClean="0"/>
            </a:br>
            <a:r>
              <a:rPr lang="en-CA" sz="2400" b="1" smtClean="0"/>
              <a:t> </a:t>
            </a:r>
            <a:br>
              <a:rPr lang="en-CA" sz="2400" b="1" smtClean="0"/>
            </a:br>
            <a:r>
              <a:rPr lang="en-CA" sz="2400" b="1" smtClean="0"/>
              <a:t>     </a:t>
            </a:r>
            <a:r>
              <a:rPr lang="en-CA" sz="2400" b="1" smtClean="0">
                <a:solidFill>
                  <a:srgbClr val="FF0000"/>
                </a:solidFill>
              </a:rPr>
              <a:t>printf ( “%d”, X ) ;	/* Does NOT compile! */</a:t>
            </a:r>
            <a:br>
              <a:rPr lang="en-CA" sz="2400" b="1" smtClean="0">
                <a:solidFill>
                  <a:srgbClr val="FF0000"/>
                </a:solidFill>
              </a:rPr>
            </a:br>
            <a:r>
              <a:rPr lang="en-CA" sz="2400" b="1" smtClean="0"/>
              <a:t>     return 0 ;</a:t>
            </a:r>
            <a:br>
              <a:rPr lang="en-CA" sz="2400" b="1" smtClean="0"/>
            </a:br>
            <a:r>
              <a:rPr lang="en-CA" sz="2400" b="1" smtClean="0"/>
              <a:t> }</a:t>
            </a:r>
            <a:endParaRPr lang="en-CA" sz="21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 calcmode="lin" valueType="num">
                                      <p:cBhvr additive="base">
                                        <p:cTn id="13"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 calcmode="lin" valueType="num">
                                      <p:cBhvr additive="base">
                                        <p:cTn id="19"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CA" b="1" smtClean="0">
                <a:solidFill>
                  <a:srgbClr val="002060"/>
                </a:solidFill>
              </a:rPr>
              <a:t>Scope Rules – Function scope</a:t>
            </a:r>
          </a:p>
        </p:txBody>
      </p:sp>
      <p:sp>
        <p:nvSpPr>
          <p:cNvPr id="84995" name="Content Placeholder 2"/>
          <p:cNvSpPr>
            <a:spLocks noGrp="1"/>
          </p:cNvSpPr>
          <p:nvPr>
            <p:ph sz="quarter" idx="1"/>
          </p:nvPr>
        </p:nvSpPr>
        <p:spPr>
          <a:xfrm>
            <a:off x="457200" y="1219200"/>
            <a:ext cx="8229600" cy="4937125"/>
          </a:xfrm>
        </p:spPr>
        <p:txBody>
          <a:bodyPr/>
          <a:lstStyle/>
          <a:p>
            <a:pPr eaLnBrk="1" hangingPunct="1"/>
            <a:r>
              <a:rPr lang="en-CA" sz="2400" smtClean="0"/>
              <a:t>Example:</a:t>
            </a:r>
          </a:p>
          <a:p>
            <a:pPr eaLnBrk="1" hangingPunct="1"/>
            <a:endParaRPr lang="en-CA" sz="2400" smtClean="0"/>
          </a:p>
          <a:p>
            <a:pPr eaLnBrk="1" hangingPunct="1"/>
            <a:r>
              <a:rPr lang="en-CA" sz="2400" b="1" smtClean="0"/>
              <a:t> int F1 ( void ) {</a:t>
            </a:r>
            <a:br>
              <a:rPr lang="en-CA" sz="2400" b="1" smtClean="0"/>
            </a:br>
            <a:r>
              <a:rPr lang="en-CA" sz="2400" b="1" smtClean="0">
                <a:solidFill>
                  <a:srgbClr val="C00000"/>
                </a:solidFill>
              </a:rPr>
              <a:t>     int X = 5 ;</a:t>
            </a:r>
            <a:r>
              <a:rPr lang="en-CA" sz="2400" b="1" smtClean="0"/>
              <a:t/>
            </a:r>
            <a:br>
              <a:rPr lang="en-CA" sz="2400" b="1" smtClean="0"/>
            </a:br>
            <a:r>
              <a:rPr lang="en-CA" sz="2400" b="1" smtClean="0"/>
              <a:t>     return X ;</a:t>
            </a:r>
            <a:br>
              <a:rPr lang="en-CA" sz="2400" b="1" smtClean="0"/>
            </a:br>
            <a:r>
              <a:rPr lang="en-CA" sz="2400" b="1" smtClean="0"/>
              <a:t> }</a:t>
            </a:r>
          </a:p>
          <a:p>
            <a:pPr eaLnBrk="1" hangingPunct="1"/>
            <a:r>
              <a:rPr lang="en-CA" sz="2400" b="1" smtClean="0"/>
              <a:t> int main ( ) {</a:t>
            </a:r>
            <a:br>
              <a:rPr lang="en-CA" sz="2400" b="1" smtClean="0"/>
            </a:br>
            <a:r>
              <a:rPr lang="en-CA" sz="2400" b="1" smtClean="0">
                <a:solidFill>
                  <a:srgbClr val="660033"/>
                </a:solidFill>
              </a:rPr>
              <a:t>     int X = 2 ;</a:t>
            </a:r>
            <a:r>
              <a:rPr lang="en-CA" sz="2400" b="1" smtClean="0"/>
              <a:t/>
            </a:r>
            <a:br>
              <a:rPr lang="en-CA" sz="2400" b="1" smtClean="0"/>
            </a:br>
            <a:r>
              <a:rPr lang="en-CA" sz="2400" b="1" smtClean="0"/>
              <a:t>     printf ( “%d”, </a:t>
            </a:r>
            <a:r>
              <a:rPr lang="en-CA" sz="2400" b="1" smtClean="0">
                <a:solidFill>
                  <a:srgbClr val="660033"/>
                </a:solidFill>
              </a:rPr>
              <a:t>X</a:t>
            </a:r>
            <a:r>
              <a:rPr lang="en-CA" sz="2400" b="1" smtClean="0"/>
              <a:t> ) ;	/* Output:   </a:t>
            </a:r>
            <a:r>
              <a:rPr lang="en-CA" sz="2400" b="1" smtClean="0">
                <a:solidFill>
                  <a:srgbClr val="660033"/>
                </a:solidFill>
              </a:rPr>
              <a:t>2</a:t>
            </a:r>
            <a:r>
              <a:rPr lang="en-CA" sz="2400" b="1" smtClean="0"/>
              <a:t> */</a:t>
            </a:r>
            <a:br>
              <a:rPr lang="en-CA" sz="2400" b="1" smtClean="0"/>
            </a:br>
            <a:r>
              <a:rPr lang="en-CA" sz="2400" b="1" smtClean="0"/>
              <a:t>     return 0 ;</a:t>
            </a:r>
            <a:br>
              <a:rPr lang="en-CA" sz="2400" b="1" smtClean="0"/>
            </a:br>
            <a:r>
              <a:rPr lang="en-CA" sz="2400" b="1" smtClean="0"/>
              <a:t> }</a:t>
            </a:r>
            <a:endParaRPr lang="en-CA" sz="2100" b="1" smtClean="0"/>
          </a:p>
        </p:txBody>
      </p:sp>
      <p:sp>
        <p:nvSpPr>
          <p:cNvPr id="4" name="Rounded Rectangle 3"/>
          <p:cNvSpPr/>
          <p:nvPr/>
        </p:nvSpPr>
        <p:spPr>
          <a:xfrm>
            <a:off x="3643313" y="1428750"/>
            <a:ext cx="5000625" cy="2714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b="1" dirty="0">
                <a:solidFill>
                  <a:schemeClr val="tx1"/>
                </a:solidFill>
              </a:rPr>
              <a:t>In effect, two different versions of X exist – each with its own allocated RAM storage location.</a:t>
            </a:r>
          </a:p>
          <a:p>
            <a:pPr algn="ctr">
              <a:defRPr/>
            </a:pPr>
            <a:r>
              <a:rPr lang="en-CA" b="1" dirty="0">
                <a:solidFill>
                  <a:schemeClr val="tx1"/>
                </a:solidFill>
              </a:rPr>
              <a:t>This can be clarified by thinking of one variable being the</a:t>
            </a:r>
          </a:p>
          <a:p>
            <a:pPr algn="ctr">
              <a:defRPr/>
            </a:pPr>
            <a:r>
              <a:rPr lang="en-CA" b="1" dirty="0">
                <a:solidFill>
                  <a:schemeClr val="tx1"/>
                </a:solidFill>
              </a:rPr>
              <a:t> “</a:t>
            </a:r>
            <a:r>
              <a:rPr lang="en-CA" b="1" dirty="0">
                <a:solidFill>
                  <a:srgbClr val="C00000"/>
                </a:solidFill>
              </a:rPr>
              <a:t>X that exists only inside of F1</a:t>
            </a:r>
            <a:r>
              <a:rPr lang="en-CA" b="1" dirty="0">
                <a:solidFill>
                  <a:schemeClr val="tx1"/>
                </a:solidFill>
              </a:rPr>
              <a:t>” </a:t>
            </a:r>
          </a:p>
          <a:p>
            <a:pPr algn="ctr">
              <a:defRPr/>
            </a:pPr>
            <a:r>
              <a:rPr lang="en-CA" b="1" dirty="0">
                <a:solidFill>
                  <a:schemeClr val="tx1"/>
                </a:solidFill>
              </a:rPr>
              <a:t>while the other is the</a:t>
            </a:r>
          </a:p>
          <a:p>
            <a:pPr algn="ctr">
              <a:defRPr/>
            </a:pPr>
            <a:r>
              <a:rPr lang="en-CA" b="1" dirty="0">
                <a:solidFill>
                  <a:schemeClr val="tx1"/>
                </a:solidFill>
              </a:rPr>
              <a:t> “</a:t>
            </a:r>
            <a:r>
              <a:rPr lang="en-CA" b="1" dirty="0">
                <a:solidFill>
                  <a:srgbClr val="660033"/>
                </a:solidFill>
              </a:rPr>
              <a:t>X that exists only inside of main</a:t>
            </a:r>
            <a:r>
              <a:rPr lang="en-CA" b="1"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 calcmode="lin" valueType="num">
                                      <p:cBhvr additive="base">
                                        <p:cTn id="13"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 calcmode="lin" valueType="num">
                                      <p:cBhvr additive="base">
                                        <p:cTn id="19"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CA" b="1" smtClean="0">
                <a:solidFill>
                  <a:srgbClr val="002060"/>
                </a:solidFill>
              </a:rPr>
              <a:t>Scope Rules – File scope</a:t>
            </a:r>
          </a:p>
        </p:txBody>
      </p:sp>
      <p:sp>
        <p:nvSpPr>
          <p:cNvPr id="84995" name="Content Placeholder 2"/>
          <p:cNvSpPr>
            <a:spLocks noGrp="1"/>
          </p:cNvSpPr>
          <p:nvPr>
            <p:ph sz="quarter" idx="1"/>
          </p:nvPr>
        </p:nvSpPr>
        <p:spPr>
          <a:xfrm>
            <a:off x="457200" y="1219200"/>
            <a:ext cx="8229600" cy="5281613"/>
          </a:xfrm>
        </p:spPr>
        <p:txBody>
          <a:bodyPr/>
          <a:lstStyle/>
          <a:p>
            <a:pPr eaLnBrk="1" hangingPunct="1"/>
            <a:r>
              <a:rPr lang="en-CA" sz="2400" smtClean="0"/>
              <a:t>Symbol names can be declared </a:t>
            </a:r>
            <a:r>
              <a:rPr lang="en-CA" sz="2400" b="1" u="sng" smtClean="0"/>
              <a:t>outside</a:t>
            </a:r>
            <a:r>
              <a:rPr lang="en-CA" sz="2400" smtClean="0"/>
              <a:t> of any function</a:t>
            </a:r>
          </a:p>
          <a:p>
            <a:pPr lvl="1" eaLnBrk="1" hangingPunct="1"/>
            <a:r>
              <a:rPr lang="en-CA" sz="2100" smtClean="0">
                <a:solidFill>
                  <a:schemeClr val="tx1"/>
                </a:solidFill>
              </a:rPr>
              <a:t>The typical practice is to declare variables within functions, particularly the main function, in order to enforce </a:t>
            </a:r>
            <a:r>
              <a:rPr lang="en-CA" sz="2100" b="1" i="1" smtClean="0">
                <a:solidFill>
                  <a:srgbClr val="003300"/>
                </a:solidFill>
              </a:rPr>
              <a:t>localization</a:t>
            </a:r>
            <a:r>
              <a:rPr lang="en-CA" sz="2100" smtClean="0"/>
              <a:t>.</a:t>
            </a:r>
          </a:p>
          <a:p>
            <a:pPr lvl="2" eaLnBrk="1" hangingPunct="1"/>
            <a:endParaRPr lang="en-CA" sz="1800" smtClean="0"/>
          </a:p>
          <a:p>
            <a:pPr eaLnBrk="1" hangingPunct="1"/>
            <a:r>
              <a:rPr lang="en-CA" sz="2400" smtClean="0"/>
              <a:t>Variable names that are declared </a:t>
            </a:r>
            <a:r>
              <a:rPr lang="en-CA" sz="2400" u="sng" smtClean="0"/>
              <a:t>before</a:t>
            </a:r>
            <a:r>
              <a:rPr lang="en-CA" sz="2400" smtClean="0"/>
              <a:t> function definitions may be referenced </a:t>
            </a:r>
            <a:r>
              <a:rPr lang="en-CA" sz="2400" u="sng" smtClean="0"/>
              <a:t>directly</a:t>
            </a:r>
            <a:r>
              <a:rPr lang="en-CA" sz="2400" smtClean="0"/>
              <a:t> from within those functions</a:t>
            </a:r>
          </a:p>
          <a:p>
            <a:pPr lvl="1" eaLnBrk="1" hangingPunct="1"/>
            <a:r>
              <a:rPr lang="en-CA" sz="2100" smtClean="0">
                <a:solidFill>
                  <a:schemeClr val="tx1"/>
                </a:solidFill>
              </a:rPr>
              <a:t>They are often referred to as </a:t>
            </a:r>
            <a:r>
              <a:rPr lang="en-CA" sz="2100" b="1" smtClean="0">
                <a:solidFill>
                  <a:srgbClr val="FF0000"/>
                </a:solidFill>
              </a:rPr>
              <a:t>Global </a:t>
            </a:r>
            <a:r>
              <a:rPr lang="en-CA" sz="2100" smtClean="0">
                <a:solidFill>
                  <a:schemeClr val="tx1"/>
                </a:solidFill>
              </a:rPr>
              <a:t>variables because they can be “globally” recognized by the compiler</a:t>
            </a:r>
          </a:p>
          <a:p>
            <a:pPr lvl="3" eaLnBrk="1" hangingPunct="1"/>
            <a:endParaRPr lang="en-CA" sz="1600" smtClean="0"/>
          </a:p>
          <a:p>
            <a:pPr eaLnBrk="1" hangingPunct="1"/>
            <a:r>
              <a:rPr lang="en-CA" sz="2400" smtClean="0"/>
              <a:t>Global variables have </a:t>
            </a:r>
            <a:r>
              <a:rPr lang="en-CA" sz="2400" u="sng" smtClean="0"/>
              <a:t>static</a:t>
            </a:r>
            <a:r>
              <a:rPr lang="en-CA" sz="2400" smtClean="0"/>
              <a:t> storage class</a:t>
            </a:r>
          </a:p>
          <a:p>
            <a:pPr lvl="1" eaLnBrk="1" hangingPunct="1"/>
            <a:r>
              <a:rPr lang="en-CA" sz="2100" smtClean="0">
                <a:solidFill>
                  <a:schemeClr val="tx1"/>
                </a:solidFill>
              </a:rPr>
              <a:t>They are allocated RAM storage locations when the program is loaded and the data stored is </a:t>
            </a:r>
            <a:r>
              <a:rPr lang="en-CA" sz="2100" b="1" smtClean="0">
                <a:solidFill>
                  <a:srgbClr val="003300"/>
                </a:solidFill>
              </a:rPr>
              <a:t>persistent</a:t>
            </a:r>
            <a:r>
              <a:rPr lang="en-CA" sz="2100" smtClean="0">
                <a:solidFill>
                  <a:srgbClr val="003300"/>
                </a:solidFill>
              </a:rPr>
              <a:t> </a:t>
            </a:r>
            <a:r>
              <a:rPr lang="en-CA" sz="2100" smtClean="0">
                <a:solidFill>
                  <a:schemeClr val="tx1"/>
                </a:solidFill>
              </a:rPr>
              <a:t>for the lifetime of the program itself.</a:t>
            </a:r>
          </a:p>
          <a:p>
            <a:pPr lvl="1" eaLnBrk="1" hangingPunct="1"/>
            <a:endParaRPr lang="en-CA" sz="21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 calcmode="lin" valueType="num">
                                      <p:cBhvr additive="base">
                                        <p:cTn id="19"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4" end="4"/>
                                            </p:txEl>
                                          </p:spTgt>
                                        </p:tgtEl>
                                        <p:attrNameLst>
                                          <p:attrName>style.visibility</p:attrName>
                                        </p:attrNameLst>
                                      </p:cBhvr>
                                      <p:to>
                                        <p:strVal val="visible"/>
                                      </p:to>
                                    </p:set>
                                    <p:anim calcmode="lin" valueType="num">
                                      <p:cBhvr additive="base">
                                        <p:cTn id="25"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6" end="6"/>
                                            </p:txEl>
                                          </p:spTgt>
                                        </p:tgtEl>
                                        <p:attrNameLst>
                                          <p:attrName>style.visibility</p:attrName>
                                        </p:attrNameLst>
                                      </p:cBhvr>
                                      <p:to>
                                        <p:strVal val="visible"/>
                                      </p:to>
                                    </p:set>
                                    <p:anim calcmode="lin" valueType="num">
                                      <p:cBhvr additive="base">
                                        <p:cTn id="31"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4995">
                                            <p:txEl>
                                              <p:pRg st="7" end="7"/>
                                            </p:txEl>
                                          </p:spTgt>
                                        </p:tgtEl>
                                        <p:attrNameLst>
                                          <p:attrName>style.visibility</p:attrName>
                                        </p:attrNameLst>
                                      </p:cBhvr>
                                      <p:to>
                                        <p:strVal val="visible"/>
                                      </p:to>
                                    </p:set>
                                    <p:anim calcmode="lin" valueType="num">
                                      <p:cBhvr additive="base">
                                        <p:cTn id="37"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49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CA" b="1" smtClean="0">
                <a:solidFill>
                  <a:srgbClr val="002060"/>
                </a:solidFill>
              </a:rPr>
              <a:t>Scope Rules – File scope</a:t>
            </a:r>
          </a:p>
        </p:txBody>
      </p:sp>
      <p:sp>
        <p:nvSpPr>
          <p:cNvPr id="90115" name="Text Placeholder 3"/>
          <p:cNvSpPr>
            <a:spLocks noGrp="1"/>
          </p:cNvSpPr>
          <p:nvPr>
            <p:ph type="body" idx="1"/>
          </p:nvPr>
        </p:nvSpPr>
        <p:spPr/>
        <p:txBody>
          <a:bodyPr/>
          <a:lstStyle/>
          <a:p>
            <a:pPr eaLnBrk="1" hangingPunct="1"/>
            <a:r>
              <a:rPr lang="en-CA" smtClean="0">
                <a:solidFill>
                  <a:srgbClr val="003300"/>
                </a:solidFill>
              </a:rPr>
              <a:t>Example:</a:t>
            </a:r>
          </a:p>
        </p:txBody>
      </p:sp>
      <p:sp>
        <p:nvSpPr>
          <p:cNvPr id="90116" name="Text Placeholder 4"/>
          <p:cNvSpPr>
            <a:spLocks noGrp="1"/>
          </p:cNvSpPr>
          <p:nvPr>
            <p:ph type="body" sz="half" idx="3"/>
          </p:nvPr>
        </p:nvSpPr>
        <p:spPr/>
        <p:txBody>
          <a:bodyPr/>
          <a:lstStyle/>
          <a:p>
            <a:endParaRPr lang="en-CA" smtClean="0"/>
          </a:p>
        </p:txBody>
      </p:sp>
      <p:sp>
        <p:nvSpPr>
          <p:cNvPr id="84995" name="Content Placeholder 2"/>
          <p:cNvSpPr>
            <a:spLocks noGrp="1"/>
          </p:cNvSpPr>
          <p:nvPr>
            <p:ph sz="quarter" idx="2"/>
          </p:nvPr>
        </p:nvSpPr>
        <p:spPr>
          <a:xfrm>
            <a:off x="457200" y="2133600"/>
            <a:ext cx="4038600" cy="4510088"/>
          </a:xfrm>
        </p:spPr>
        <p:txBody>
          <a:bodyPr/>
          <a:lstStyle/>
          <a:p>
            <a:pPr eaLnBrk="1" hangingPunct="1"/>
            <a:r>
              <a:rPr lang="en-CA" sz="2000" b="1" smtClean="0"/>
              <a:t>  	#include &lt;stdio.h&gt;</a:t>
            </a:r>
            <a:br>
              <a:rPr lang="en-CA" sz="2000" b="1" smtClean="0"/>
            </a:br>
            <a:r>
              <a:rPr lang="en-CA" sz="2000" b="1" smtClean="0">
                <a:solidFill>
                  <a:srgbClr val="660033"/>
                </a:solidFill>
              </a:rPr>
              <a:t>	int A = 4 ;  /* file scope */</a:t>
            </a:r>
            <a:r>
              <a:rPr lang="en-CA" sz="2000" b="1" smtClean="0"/>
              <a:t/>
            </a:r>
            <a:br>
              <a:rPr lang="en-CA" sz="2000" b="1" smtClean="0"/>
            </a:br>
            <a:r>
              <a:rPr lang="en-CA" sz="2000" b="1" smtClean="0">
                <a:solidFill>
                  <a:srgbClr val="C00000"/>
                </a:solidFill>
              </a:rPr>
              <a:t>	float X = 6.5 ;</a:t>
            </a:r>
            <a:r>
              <a:rPr lang="en-CA" sz="2000" b="1" smtClean="0"/>
              <a:t/>
            </a:r>
            <a:br>
              <a:rPr lang="en-CA" sz="2000" b="1" smtClean="0"/>
            </a:br>
            <a:r>
              <a:rPr lang="en-CA" sz="2000" b="1" smtClean="0">
                <a:solidFill>
                  <a:srgbClr val="993300"/>
                </a:solidFill>
              </a:rPr>
              <a:t>	char C ;</a:t>
            </a:r>
          </a:p>
          <a:p>
            <a:pPr eaLnBrk="1" hangingPunct="1"/>
            <a:r>
              <a:rPr lang="en-CA" sz="2000" b="1" smtClean="0"/>
              <a:t>	int Func1 ( ) {</a:t>
            </a:r>
            <a:br>
              <a:rPr lang="en-CA" sz="2000" b="1" smtClean="0"/>
            </a:br>
            <a:r>
              <a:rPr lang="en-CA" sz="2000" b="1" smtClean="0"/>
              <a:t> 	   return  </a:t>
            </a:r>
            <a:r>
              <a:rPr lang="en-CA" sz="2000" b="1" smtClean="0">
                <a:solidFill>
                  <a:srgbClr val="660033"/>
                </a:solidFill>
              </a:rPr>
              <a:t>A </a:t>
            </a:r>
            <a:r>
              <a:rPr lang="en-CA" sz="2000" b="1" smtClean="0"/>
              <a:t>+ 1 ;</a:t>
            </a:r>
            <a:br>
              <a:rPr lang="en-CA" sz="2000" b="1" smtClean="0"/>
            </a:br>
            <a:r>
              <a:rPr lang="en-CA" sz="2000" b="1" smtClean="0"/>
              <a:t> 	}</a:t>
            </a:r>
          </a:p>
          <a:p>
            <a:pPr eaLnBrk="1" hangingPunct="1"/>
            <a:r>
              <a:rPr lang="en-CA" sz="2000" b="1" smtClean="0"/>
              <a:t>	float Func2 ( </a:t>
            </a:r>
            <a:r>
              <a:rPr lang="en-CA" sz="2000" b="1" smtClean="0">
                <a:solidFill>
                  <a:srgbClr val="002060"/>
                </a:solidFill>
              </a:rPr>
              <a:t>int Z</a:t>
            </a:r>
            <a:r>
              <a:rPr lang="en-CA" sz="2000" b="1" smtClean="0"/>
              <a:t> ) {</a:t>
            </a:r>
            <a:br>
              <a:rPr lang="en-CA" sz="2000" b="1" smtClean="0"/>
            </a:br>
            <a:r>
              <a:rPr lang="en-CA" sz="2000" b="1" smtClean="0"/>
              <a:t> 	   </a:t>
            </a:r>
            <a:r>
              <a:rPr lang="en-CA" sz="2000" b="1" smtClean="0">
                <a:solidFill>
                  <a:srgbClr val="C00000"/>
                </a:solidFill>
              </a:rPr>
              <a:t>X = X – </a:t>
            </a:r>
            <a:r>
              <a:rPr lang="en-CA" sz="2000" b="1" smtClean="0">
                <a:solidFill>
                  <a:srgbClr val="002060"/>
                </a:solidFill>
              </a:rPr>
              <a:t>Z</a:t>
            </a:r>
            <a:r>
              <a:rPr lang="en-CA" sz="2000" b="1" smtClean="0">
                <a:solidFill>
                  <a:srgbClr val="C00000"/>
                </a:solidFill>
              </a:rPr>
              <a:t> ;</a:t>
            </a:r>
            <a:r>
              <a:rPr lang="en-CA" sz="2000" b="1" smtClean="0"/>
              <a:t/>
            </a:r>
            <a:br>
              <a:rPr lang="en-CA" sz="2000" b="1" smtClean="0"/>
            </a:br>
            <a:r>
              <a:rPr lang="en-CA" sz="2000" b="1" smtClean="0"/>
              <a:t> 	   return  3.0 * </a:t>
            </a:r>
            <a:r>
              <a:rPr lang="en-CA" sz="2000" b="1" smtClean="0">
                <a:solidFill>
                  <a:srgbClr val="C00000"/>
                </a:solidFill>
              </a:rPr>
              <a:t>X</a:t>
            </a:r>
            <a:r>
              <a:rPr lang="en-CA" sz="2000" b="1" smtClean="0"/>
              <a:t> ;</a:t>
            </a:r>
            <a:br>
              <a:rPr lang="en-CA" sz="2000" b="1" smtClean="0"/>
            </a:br>
            <a:r>
              <a:rPr lang="en-CA" sz="2000" b="1" smtClean="0"/>
              <a:t> 	} </a:t>
            </a:r>
          </a:p>
          <a:p>
            <a:pPr eaLnBrk="1" hangingPunct="1"/>
            <a:r>
              <a:rPr lang="en-CA" sz="2000" b="1" smtClean="0"/>
              <a:t>	char Func3 ( ) {</a:t>
            </a:r>
            <a:br>
              <a:rPr lang="en-CA" sz="2000" b="1" smtClean="0"/>
            </a:br>
            <a:r>
              <a:rPr lang="en-CA" sz="2000" b="1" smtClean="0"/>
              <a:t> 	   return  ( </a:t>
            </a:r>
            <a:r>
              <a:rPr lang="en-CA" sz="2000" b="1" smtClean="0">
                <a:solidFill>
                  <a:srgbClr val="993300"/>
                </a:solidFill>
              </a:rPr>
              <a:t>C = ‘w’ </a:t>
            </a:r>
            <a:r>
              <a:rPr lang="en-CA" sz="2000" b="1" smtClean="0"/>
              <a:t>);</a:t>
            </a:r>
            <a:br>
              <a:rPr lang="en-CA" sz="2000" b="1" smtClean="0"/>
            </a:br>
            <a:r>
              <a:rPr lang="en-CA" sz="2000" b="1" smtClean="0"/>
              <a:t> 	}</a:t>
            </a:r>
          </a:p>
          <a:p>
            <a:pPr lvl="1" eaLnBrk="1" hangingPunct="1"/>
            <a:endParaRPr lang="en-CA" sz="2000" b="1" smtClean="0"/>
          </a:p>
        </p:txBody>
      </p:sp>
      <p:sp>
        <p:nvSpPr>
          <p:cNvPr id="6" name="Content Placeholder 5"/>
          <p:cNvSpPr>
            <a:spLocks noGrp="1"/>
          </p:cNvSpPr>
          <p:nvPr>
            <p:ph sz="quarter" idx="4"/>
          </p:nvPr>
        </p:nvSpPr>
        <p:spPr>
          <a:xfrm>
            <a:off x="4648200" y="2133600"/>
            <a:ext cx="4038600" cy="4510088"/>
          </a:xfrm>
        </p:spPr>
        <p:txBody>
          <a:bodyPr/>
          <a:lstStyle/>
          <a:p>
            <a:r>
              <a:rPr lang="en-CA" sz="2000" b="1" smtClean="0"/>
              <a:t>int main ( ) {</a:t>
            </a:r>
            <a:br>
              <a:rPr lang="en-CA" sz="2000" b="1" smtClean="0"/>
            </a:br>
            <a:r>
              <a:rPr lang="en-CA" sz="2000" b="1" smtClean="0">
                <a:solidFill>
                  <a:srgbClr val="006600"/>
                </a:solidFill>
              </a:rPr>
              <a:t>   int B ;</a:t>
            </a:r>
            <a:br>
              <a:rPr lang="en-CA" sz="2000" b="1" smtClean="0">
                <a:solidFill>
                  <a:srgbClr val="006600"/>
                </a:solidFill>
              </a:rPr>
            </a:br>
            <a:r>
              <a:rPr lang="en-CA" sz="2000" b="1" smtClean="0">
                <a:solidFill>
                  <a:srgbClr val="0070C0"/>
                </a:solidFill>
              </a:rPr>
              <a:t>   int Y ; </a:t>
            </a:r>
          </a:p>
          <a:p>
            <a:r>
              <a:rPr lang="en-CA" sz="2000" b="1" smtClean="0"/>
              <a:t>   </a:t>
            </a:r>
            <a:r>
              <a:rPr lang="en-CA" sz="2000" b="1" smtClean="0">
                <a:solidFill>
                  <a:srgbClr val="006600"/>
                </a:solidFill>
              </a:rPr>
              <a:t>B = Func1( ); </a:t>
            </a:r>
          </a:p>
          <a:p>
            <a:r>
              <a:rPr lang="en-CA" sz="2000" b="1" smtClean="0"/>
              <a:t>   </a:t>
            </a:r>
            <a:r>
              <a:rPr lang="en-CA" sz="2000" b="1" smtClean="0">
                <a:solidFill>
                  <a:srgbClr val="993300"/>
                </a:solidFill>
              </a:rPr>
              <a:t>Func3( ); </a:t>
            </a:r>
          </a:p>
          <a:p>
            <a:r>
              <a:rPr lang="en-CA" sz="2000" b="1" smtClean="0"/>
              <a:t>   </a:t>
            </a:r>
            <a:r>
              <a:rPr lang="en-CA" sz="2000" b="1" smtClean="0">
                <a:solidFill>
                  <a:srgbClr val="0070C0"/>
                </a:solidFill>
              </a:rPr>
              <a:t>Y = Func2( </a:t>
            </a:r>
            <a:r>
              <a:rPr lang="en-CA" sz="2000" b="1" smtClean="0">
                <a:solidFill>
                  <a:srgbClr val="C00000"/>
                </a:solidFill>
              </a:rPr>
              <a:t>X – 0.5 </a:t>
            </a:r>
            <a:r>
              <a:rPr lang="en-CA" sz="2000" b="1" smtClean="0">
                <a:solidFill>
                  <a:srgbClr val="0070C0"/>
                </a:solidFill>
              </a:rPr>
              <a:t>);</a:t>
            </a:r>
          </a:p>
          <a:p>
            <a:r>
              <a:rPr lang="en-CA" sz="2000" b="1" smtClean="0"/>
              <a:t>   printf( “%d %d\n”, </a:t>
            </a:r>
            <a:r>
              <a:rPr lang="en-CA" sz="2000" b="1" smtClean="0">
                <a:solidFill>
                  <a:srgbClr val="660033"/>
                </a:solidFill>
              </a:rPr>
              <a:t>A</a:t>
            </a:r>
            <a:r>
              <a:rPr lang="en-CA" sz="2000" b="1" smtClean="0"/>
              <a:t>, </a:t>
            </a:r>
            <a:r>
              <a:rPr lang="en-CA" sz="2000" b="1" smtClean="0">
                <a:solidFill>
                  <a:srgbClr val="006600"/>
                </a:solidFill>
              </a:rPr>
              <a:t>B </a:t>
            </a:r>
            <a:r>
              <a:rPr lang="en-CA" sz="2000" b="1" smtClean="0"/>
              <a:t>); </a:t>
            </a:r>
            <a:br>
              <a:rPr lang="en-CA" sz="2000" b="1" smtClean="0"/>
            </a:br>
            <a:r>
              <a:rPr lang="en-CA" sz="2000" b="1" smtClean="0"/>
              <a:t>   printf( “%f %f\n”, </a:t>
            </a:r>
            <a:r>
              <a:rPr lang="en-CA" sz="2000" b="1" smtClean="0">
                <a:solidFill>
                  <a:srgbClr val="C00000"/>
                </a:solidFill>
              </a:rPr>
              <a:t>X</a:t>
            </a:r>
            <a:r>
              <a:rPr lang="en-CA" sz="2000" b="1" smtClean="0"/>
              <a:t>, </a:t>
            </a:r>
            <a:r>
              <a:rPr lang="en-CA" sz="2000" b="1" smtClean="0">
                <a:solidFill>
                  <a:srgbClr val="0070C0"/>
                </a:solidFill>
              </a:rPr>
              <a:t>Y</a:t>
            </a:r>
            <a:r>
              <a:rPr lang="en-CA" sz="2000" b="1" smtClean="0"/>
              <a:t> ); </a:t>
            </a:r>
            <a:br>
              <a:rPr lang="en-CA" sz="2000" b="1" smtClean="0"/>
            </a:br>
            <a:r>
              <a:rPr lang="en-CA" sz="2000" b="1" smtClean="0"/>
              <a:t>   printf( “%c\n”, </a:t>
            </a:r>
            <a:r>
              <a:rPr lang="en-CA" sz="2000" b="1" smtClean="0">
                <a:solidFill>
                  <a:srgbClr val="993300"/>
                </a:solidFill>
              </a:rPr>
              <a:t>C</a:t>
            </a:r>
            <a:r>
              <a:rPr lang="en-CA" sz="2000" b="1" smtClean="0"/>
              <a:t> );</a:t>
            </a:r>
            <a:br>
              <a:rPr lang="en-CA" sz="2000" b="1" smtClean="0"/>
            </a:br>
            <a:r>
              <a:rPr lang="en-CA" sz="2000" b="1" smtClean="0"/>
              <a:t>}</a:t>
            </a:r>
            <a:endParaRPr lang="en-CA" b="1" smtClean="0"/>
          </a:p>
          <a:p>
            <a:r>
              <a:rPr lang="en-CA" sz="2200" b="1" smtClean="0">
                <a:solidFill>
                  <a:srgbClr val="FF0000"/>
                </a:solidFill>
              </a:rPr>
              <a:t>OUTPUT:	</a:t>
            </a:r>
            <a:r>
              <a:rPr lang="en-CA" sz="2200" b="1" smtClean="0">
                <a:solidFill>
                  <a:srgbClr val="FF0000"/>
                </a:solidFill>
                <a:latin typeface="Courier New" pitchFamily="49" charset="0"/>
                <a:cs typeface="Courier New" pitchFamily="49" charset="0"/>
              </a:rPr>
              <a:t>4 5</a:t>
            </a:r>
            <a:br>
              <a:rPr lang="en-CA" sz="2200" b="1" smtClean="0">
                <a:solidFill>
                  <a:srgbClr val="FF0000"/>
                </a:solidFill>
                <a:latin typeface="Courier New" pitchFamily="49" charset="0"/>
                <a:cs typeface="Courier New" pitchFamily="49" charset="0"/>
              </a:rPr>
            </a:br>
            <a:r>
              <a:rPr lang="en-CA" sz="2200" b="1" smtClean="0">
                <a:solidFill>
                  <a:srgbClr val="FF0000"/>
                </a:solidFill>
                <a:latin typeface="Courier New" pitchFamily="49" charset="0"/>
                <a:cs typeface="Courier New" pitchFamily="49" charset="0"/>
              </a:rPr>
              <a:t> 		0.5 1.5</a:t>
            </a:r>
            <a:br>
              <a:rPr lang="en-CA" sz="2200" b="1" smtClean="0">
                <a:solidFill>
                  <a:srgbClr val="FF0000"/>
                </a:solidFill>
                <a:latin typeface="Courier New" pitchFamily="49" charset="0"/>
                <a:cs typeface="Courier New" pitchFamily="49" charset="0"/>
              </a:rPr>
            </a:br>
            <a:r>
              <a:rPr lang="en-CA" sz="2200" b="1" smtClean="0">
                <a:solidFill>
                  <a:srgbClr val="FF0000"/>
                </a:solidFill>
                <a:latin typeface="Courier New" pitchFamily="49" charset="0"/>
                <a:cs typeface="Courier New" pitchFamily="49" charset="0"/>
              </a:rPr>
              <a:t> 		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84995">
                                            <p:txEl>
                                              <p:pRg st="2" end="2"/>
                                            </p:txEl>
                                          </p:spTgt>
                                        </p:tgtEl>
                                        <p:attrNameLst>
                                          <p:attrName>style.visibility</p:attrName>
                                        </p:attrNameLst>
                                      </p:cBhvr>
                                      <p:to>
                                        <p:strVal val="visible"/>
                                      </p:to>
                                    </p:set>
                                    <p:anim calcmode="lin" valueType="num">
                                      <p:cBhvr additive="base">
                                        <p:cTn id="18" dur="10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2" presetClass="entr" presetSubtype="8" fill="hold" nodeType="afterEffect">
                                  <p:stCondLst>
                                    <p:cond delay="0"/>
                                  </p:stCondLst>
                                  <p:childTnLst>
                                    <p:set>
                                      <p:cBhvr>
                                        <p:cTn id="22" dur="1" fill="hold">
                                          <p:stCondLst>
                                            <p:cond delay="0"/>
                                          </p:stCondLst>
                                        </p:cTn>
                                        <p:tgtEl>
                                          <p:spTgt spid="84995">
                                            <p:txEl>
                                              <p:pRg st="3" end="3"/>
                                            </p:txEl>
                                          </p:spTgt>
                                        </p:tgtEl>
                                        <p:attrNameLst>
                                          <p:attrName>style.visibility</p:attrName>
                                        </p:attrNameLst>
                                      </p:cBhvr>
                                      <p:to>
                                        <p:strVal val="visible"/>
                                      </p:to>
                                    </p:set>
                                    <p:anim calcmode="lin" valueType="num">
                                      <p:cBhvr additive="base">
                                        <p:cTn id="23" dur="10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 calcmode="lin" valueType="num">
                                      <p:cBhvr additive="base">
                                        <p:cTn id="3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 calcmode="lin" valueType="num">
                                      <p:cBhvr additive="base">
                                        <p:cTn id="41"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 calcmode="lin" valueType="num">
                                      <p:cBhvr additive="base">
                                        <p:cTn id="47"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animEffect transition="in" filter="dissolve">
                                      <p:cBhvr>
                                        <p:cTn id="5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CA" b="1" smtClean="0">
                <a:solidFill>
                  <a:srgbClr val="002060"/>
                </a:solidFill>
              </a:rPr>
              <a:t>Scope Rules – File scope</a:t>
            </a:r>
          </a:p>
        </p:txBody>
      </p:sp>
      <p:sp>
        <p:nvSpPr>
          <p:cNvPr id="84995" name="Content Placeholder 2"/>
          <p:cNvSpPr>
            <a:spLocks noGrp="1"/>
          </p:cNvSpPr>
          <p:nvPr>
            <p:ph sz="quarter" idx="1"/>
          </p:nvPr>
        </p:nvSpPr>
        <p:spPr>
          <a:xfrm>
            <a:off x="457200" y="1219200"/>
            <a:ext cx="8229600" cy="5281613"/>
          </a:xfrm>
        </p:spPr>
        <p:txBody>
          <a:bodyPr/>
          <a:lstStyle/>
          <a:p>
            <a:pPr eaLnBrk="1" hangingPunct="1"/>
            <a:r>
              <a:rPr lang="en-CA" sz="2400" dirty="0" smtClean="0"/>
              <a:t>When to use Global variables</a:t>
            </a:r>
          </a:p>
          <a:p>
            <a:pPr lvl="1" eaLnBrk="1" hangingPunct="1"/>
            <a:r>
              <a:rPr lang="en-CA" sz="2200" dirty="0" smtClean="0">
                <a:solidFill>
                  <a:schemeClr val="tx1"/>
                </a:solidFill>
              </a:rPr>
              <a:t>There are times when it is most convenient to declare and use global variables for “system” related data</a:t>
            </a:r>
          </a:p>
          <a:p>
            <a:pPr lvl="2" eaLnBrk="1" hangingPunct="1"/>
            <a:r>
              <a:rPr lang="en-CA" dirty="0" smtClean="0"/>
              <a:t>Inter-process communication for control</a:t>
            </a:r>
          </a:p>
          <a:p>
            <a:pPr lvl="2" eaLnBrk="1" hangingPunct="1"/>
            <a:r>
              <a:rPr lang="en-CA" dirty="0" smtClean="0"/>
              <a:t>Data that is mandated to be treated with utmost care and diligence</a:t>
            </a:r>
          </a:p>
          <a:p>
            <a:pPr lvl="2" eaLnBrk="1" hangingPunct="1"/>
            <a:endParaRPr lang="en-CA" sz="1800" dirty="0" smtClean="0"/>
          </a:p>
          <a:p>
            <a:pPr eaLnBrk="1" hangingPunct="1"/>
            <a:r>
              <a:rPr lang="en-CA" sz="2400" dirty="0" smtClean="0"/>
              <a:t>When to </a:t>
            </a:r>
            <a:r>
              <a:rPr lang="en-CA" sz="2400" u="sng" dirty="0" smtClean="0"/>
              <a:t>not</a:t>
            </a:r>
            <a:r>
              <a:rPr lang="en-CA" sz="2400" dirty="0" smtClean="0"/>
              <a:t> use global variables</a:t>
            </a:r>
          </a:p>
          <a:p>
            <a:pPr lvl="1" eaLnBrk="1" hangingPunct="1"/>
            <a:r>
              <a:rPr lang="en-CA" sz="2200" dirty="0" smtClean="0">
                <a:solidFill>
                  <a:schemeClr val="tx1"/>
                </a:solidFill>
              </a:rPr>
              <a:t>Some argue that global variables should never be used</a:t>
            </a:r>
          </a:p>
          <a:p>
            <a:pPr lvl="2" eaLnBrk="1" hangingPunct="1"/>
            <a:r>
              <a:rPr lang="en-CA" dirty="0" smtClean="0"/>
              <a:t>This follows the principle of </a:t>
            </a:r>
            <a:r>
              <a:rPr lang="en-CA" b="1" i="1" dirty="0" smtClean="0">
                <a:solidFill>
                  <a:srgbClr val="002060"/>
                </a:solidFill>
              </a:rPr>
              <a:t>strong localization enforcement</a:t>
            </a:r>
            <a:endParaRPr lang="en-CA" dirty="0" smtClean="0">
              <a:solidFill>
                <a:srgbClr val="002060"/>
              </a:solidFill>
            </a:endParaRPr>
          </a:p>
          <a:p>
            <a:pPr lvl="1" eaLnBrk="1" hangingPunct="1"/>
            <a:r>
              <a:rPr lang="en-CA" sz="2200" u="sng" dirty="0" smtClean="0">
                <a:solidFill>
                  <a:schemeClr val="tx1"/>
                </a:solidFill>
              </a:rPr>
              <a:t>Most</a:t>
            </a:r>
            <a:r>
              <a:rPr lang="en-CA" sz="2200" dirty="0" smtClean="0">
                <a:solidFill>
                  <a:schemeClr val="tx1"/>
                </a:solidFill>
              </a:rPr>
              <a:t> of the time, use function scoping to control the data flow through the function calling interface</a:t>
            </a:r>
          </a:p>
          <a:p>
            <a:pPr lvl="2" eaLnBrk="1" hangingPunct="1"/>
            <a:r>
              <a:rPr lang="en-CA" dirty="0" smtClean="0"/>
              <a:t>This promotes greater clarity and understanding of the logical intent of the programmer and of the algorithm</a:t>
            </a:r>
          </a:p>
          <a:p>
            <a:pPr lvl="1" eaLnBrk="1" hangingPunct="1"/>
            <a:endParaRPr lang="en-CA"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84995">
                                            <p:txEl>
                                              <p:pRg st="5" end="5"/>
                                            </p:txEl>
                                          </p:spTgt>
                                        </p:tgtEl>
                                        <p:attrNameLst>
                                          <p:attrName>style.visibility</p:attrName>
                                        </p:attrNameLst>
                                      </p:cBhvr>
                                      <p:to>
                                        <p:strVal val="visible"/>
                                      </p:to>
                                    </p:set>
                                    <p:anim calcmode="lin" valueType="num">
                                      <p:cBhvr additive="base">
                                        <p:cTn id="31" dur="500" fill="hold"/>
                                        <p:tgtEl>
                                          <p:spTgt spid="8499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9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84995">
                                            <p:txEl>
                                              <p:pRg st="6" end="6"/>
                                            </p:txEl>
                                          </p:spTgt>
                                        </p:tgtEl>
                                        <p:attrNameLst>
                                          <p:attrName>style.visibility</p:attrName>
                                        </p:attrNameLst>
                                      </p:cBhvr>
                                      <p:to>
                                        <p:strVal val="visible"/>
                                      </p:to>
                                    </p:set>
                                    <p:anim calcmode="lin" valueType="num">
                                      <p:cBhvr additive="base">
                                        <p:cTn id="37" dur="500" fill="hold"/>
                                        <p:tgtEl>
                                          <p:spTgt spid="8499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9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84995">
                                            <p:txEl>
                                              <p:pRg st="7" end="7"/>
                                            </p:txEl>
                                          </p:spTgt>
                                        </p:tgtEl>
                                        <p:attrNameLst>
                                          <p:attrName>style.visibility</p:attrName>
                                        </p:attrNameLst>
                                      </p:cBhvr>
                                      <p:to>
                                        <p:strVal val="visible"/>
                                      </p:to>
                                    </p:set>
                                    <p:anim calcmode="lin" valueType="num">
                                      <p:cBhvr additive="base">
                                        <p:cTn id="43" dur="500" fill="hold"/>
                                        <p:tgtEl>
                                          <p:spTgt spid="8499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9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84995">
                                            <p:txEl>
                                              <p:pRg st="8" end="8"/>
                                            </p:txEl>
                                          </p:spTgt>
                                        </p:tgtEl>
                                        <p:attrNameLst>
                                          <p:attrName>style.visibility</p:attrName>
                                        </p:attrNameLst>
                                      </p:cBhvr>
                                      <p:to>
                                        <p:strVal val="visible"/>
                                      </p:to>
                                    </p:set>
                                    <p:anim calcmode="lin" valueType="num">
                                      <p:cBhvr additive="base">
                                        <p:cTn id="49" dur="500" fill="hold"/>
                                        <p:tgtEl>
                                          <p:spTgt spid="8499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49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84995">
                                            <p:txEl>
                                              <p:pRg st="9" end="9"/>
                                            </p:txEl>
                                          </p:spTgt>
                                        </p:tgtEl>
                                        <p:attrNameLst>
                                          <p:attrName>style.visibility</p:attrName>
                                        </p:attrNameLst>
                                      </p:cBhvr>
                                      <p:to>
                                        <p:strVal val="visible"/>
                                      </p:to>
                                    </p:set>
                                    <p:anim calcmode="lin" valueType="num">
                                      <p:cBhvr additive="base">
                                        <p:cTn id="55" dur="500" fill="hold"/>
                                        <p:tgtEl>
                                          <p:spTgt spid="84995">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49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CA" b="1" smtClean="0">
                <a:solidFill>
                  <a:srgbClr val="002060"/>
                </a:solidFill>
              </a:rPr>
              <a:t>Scope Rules – Block scope</a:t>
            </a:r>
          </a:p>
        </p:txBody>
      </p:sp>
      <p:sp>
        <p:nvSpPr>
          <p:cNvPr id="86019" name="Content Placeholder 2"/>
          <p:cNvSpPr>
            <a:spLocks noGrp="1"/>
          </p:cNvSpPr>
          <p:nvPr>
            <p:ph sz="quarter" idx="1"/>
          </p:nvPr>
        </p:nvSpPr>
        <p:spPr>
          <a:xfrm>
            <a:off x="457200" y="1219200"/>
            <a:ext cx="8229600" cy="4937125"/>
          </a:xfrm>
        </p:spPr>
        <p:txBody>
          <a:bodyPr/>
          <a:lstStyle/>
          <a:p>
            <a:pPr eaLnBrk="1" hangingPunct="1"/>
            <a:r>
              <a:rPr lang="en-CA" sz="2400" smtClean="0"/>
              <a:t>Block scope provides a specific programming mechanism for strongly enforcing the principle of </a:t>
            </a:r>
            <a:r>
              <a:rPr lang="en-CA" sz="2400" b="1" i="1" smtClean="0"/>
              <a:t>localization</a:t>
            </a:r>
            <a:r>
              <a:rPr lang="en-CA" sz="2400" smtClean="0"/>
              <a:t> of variable referencing and algorithmic logic</a:t>
            </a:r>
          </a:p>
          <a:p>
            <a:pPr eaLnBrk="1" hangingPunct="1"/>
            <a:r>
              <a:rPr lang="en-CA" sz="2400" smtClean="0"/>
              <a:t>C provides for execution of statements, whether simple or compound.</a:t>
            </a:r>
          </a:p>
          <a:p>
            <a:pPr eaLnBrk="1" hangingPunct="1"/>
            <a:r>
              <a:rPr lang="en-CA" sz="2400" smtClean="0"/>
              <a:t>C also provides for separation of compiled </a:t>
            </a:r>
            <a:r>
              <a:rPr lang="en-CA" sz="2400" i="1" smtClean="0"/>
              <a:t>code space</a:t>
            </a:r>
            <a:r>
              <a:rPr lang="en-CA" sz="2400" smtClean="0"/>
              <a:t> and </a:t>
            </a:r>
            <a:r>
              <a:rPr lang="en-CA" sz="2400" i="1" smtClean="0"/>
              <a:t>static data space</a:t>
            </a:r>
            <a:r>
              <a:rPr lang="en-CA" sz="2400" smtClean="0"/>
              <a:t> in the RAM allocations when the program is loaded.</a:t>
            </a:r>
          </a:p>
          <a:p>
            <a:pPr lvl="1" eaLnBrk="1" hangingPunct="1"/>
            <a:r>
              <a:rPr lang="en-CA" sz="2100" smtClean="0">
                <a:solidFill>
                  <a:schemeClr val="tx1"/>
                </a:solidFill>
              </a:rPr>
              <a:t>Thus, it is possible to locate variable declaration statements within and amongst executable statements !</a:t>
            </a:r>
          </a:p>
          <a:p>
            <a:pPr lvl="1" eaLnBrk="1" hangingPunct="1"/>
            <a:r>
              <a:rPr lang="en-CA" sz="2100" smtClean="0">
                <a:solidFill>
                  <a:schemeClr val="tx1"/>
                </a:solidFill>
              </a:rPr>
              <a:t>This is not necessarily recommended as it can lead to “spaghetti code” that is very difficult to understand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CA" b="1" smtClean="0">
                <a:solidFill>
                  <a:srgbClr val="002060"/>
                </a:solidFill>
              </a:rPr>
              <a:t>Scope Rules – Block scope</a:t>
            </a:r>
          </a:p>
        </p:txBody>
      </p:sp>
      <p:sp>
        <p:nvSpPr>
          <p:cNvPr id="86019" name="Content Placeholder 2"/>
          <p:cNvSpPr>
            <a:spLocks noGrp="1"/>
          </p:cNvSpPr>
          <p:nvPr>
            <p:ph sz="quarter" idx="1"/>
          </p:nvPr>
        </p:nvSpPr>
        <p:spPr>
          <a:xfrm>
            <a:off x="457200" y="1219200"/>
            <a:ext cx="8229600" cy="5353050"/>
          </a:xfrm>
        </p:spPr>
        <p:txBody>
          <a:bodyPr/>
          <a:lstStyle/>
          <a:p>
            <a:pPr eaLnBrk="1" hangingPunct="1"/>
            <a:r>
              <a:rPr lang="en-CA" sz="2400" smtClean="0"/>
              <a:t>Example:</a:t>
            </a:r>
          </a:p>
          <a:p>
            <a:pPr lvl="1" eaLnBrk="1" hangingPunct="1"/>
            <a:endParaRPr lang="en-CA" sz="2100" smtClean="0">
              <a:solidFill>
                <a:schemeClr val="tx1"/>
              </a:solidFill>
            </a:endParaRPr>
          </a:p>
          <a:p>
            <a:pPr eaLnBrk="1" hangingPunct="1"/>
            <a:r>
              <a:rPr lang="en-CA" sz="2200" b="1" smtClean="0"/>
              <a:t> 	int main ( ) {</a:t>
            </a:r>
            <a:br>
              <a:rPr lang="en-CA" sz="2200" b="1" smtClean="0"/>
            </a:br>
            <a:r>
              <a:rPr lang="en-CA" sz="2200" b="1" smtClean="0"/>
              <a:t> 	   int X = 3, </a:t>
            </a:r>
            <a:r>
              <a:rPr lang="en-CA" sz="2200" b="1" smtClean="0">
                <a:solidFill>
                  <a:srgbClr val="C00000"/>
                </a:solidFill>
              </a:rPr>
              <a:t>K = 10 </a:t>
            </a:r>
            <a:r>
              <a:rPr lang="en-CA" sz="2200" b="1" smtClean="0"/>
              <a:t>;</a:t>
            </a:r>
            <a:br>
              <a:rPr lang="en-CA" sz="2200" b="1" smtClean="0"/>
            </a:br>
            <a:r>
              <a:rPr lang="en-CA" sz="2200" b="1" smtClean="0"/>
              <a:t> 	   printf( “%d %d\n”, </a:t>
            </a:r>
            <a:r>
              <a:rPr lang="en-CA" sz="2200" b="1" smtClean="0">
                <a:solidFill>
                  <a:srgbClr val="C00000"/>
                </a:solidFill>
              </a:rPr>
              <a:t>K</a:t>
            </a:r>
            <a:r>
              <a:rPr lang="en-CA" sz="2200" b="1" smtClean="0"/>
              <a:t>, X );</a:t>
            </a:r>
          </a:p>
          <a:p>
            <a:pPr eaLnBrk="1" hangingPunct="1"/>
            <a:r>
              <a:rPr lang="en-CA" sz="2200" b="1" smtClean="0"/>
              <a:t> 	   </a:t>
            </a:r>
            <a:r>
              <a:rPr lang="en-CA" sz="2200" b="1" smtClean="0">
                <a:solidFill>
                  <a:srgbClr val="993300"/>
                </a:solidFill>
              </a:rPr>
              <a:t>{  </a:t>
            </a:r>
            <a:r>
              <a:rPr lang="en-CA" sz="2200" b="1" smtClean="0">
                <a:solidFill>
                  <a:srgbClr val="002060"/>
                </a:solidFill>
              </a:rPr>
              <a:t>register int K ;</a:t>
            </a:r>
            <a:r>
              <a:rPr lang="en-CA" sz="2200" b="1" smtClean="0"/>
              <a:t/>
            </a:r>
            <a:br>
              <a:rPr lang="en-CA" sz="2200" b="1" smtClean="0"/>
            </a:br>
            <a:r>
              <a:rPr lang="en-CA" sz="2200" b="1" smtClean="0"/>
              <a:t> 	      </a:t>
            </a:r>
            <a:r>
              <a:rPr lang="en-CA" sz="2200" b="1" smtClean="0">
                <a:solidFill>
                  <a:srgbClr val="993300"/>
                </a:solidFill>
              </a:rPr>
              <a:t>for( </a:t>
            </a:r>
            <a:r>
              <a:rPr lang="en-CA" sz="2200" b="1" smtClean="0">
                <a:solidFill>
                  <a:srgbClr val="002060"/>
                </a:solidFill>
              </a:rPr>
              <a:t>K = 0 </a:t>
            </a:r>
            <a:r>
              <a:rPr lang="en-CA" sz="2200" b="1" smtClean="0">
                <a:solidFill>
                  <a:srgbClr val="993300"/>
                </a:solidFill>
              </a:rPr>
              <a:t>;</a:t>
            </a:r>
            <a:r>
              <a:rPr lang="en-CA" sz="2200" b="1" smtClean="0"/>
              <a:t> </a:t>
            </a:r>
            <a:r>
              <a:rPr lang="en-CA" sz="2200" b="1" smtClean="0">
                <a:solidFill>
                  <a:srgbClr val="002060"/>
                </a:solidFill>
              </a:rPr>
              <a:t>K </a:t>
            </a:r>
            <a:r>
              <a:rPr lang="en-CA" sz="2200" b="1" smtClean="0">
                <a:solidFill>
                  <a:srgbClr val="993300"/>
                </a:solidFill>
              </a:rPr>
              <a:t>&lt; 4 ; </a:t>
            </a:r>
            <a:r>
              <a:rPr lang="en-CA" sz="2200" b="1" smtClean="0">
                <a:solidFill>
                  <a:srgbClr val="002060"/>
                </a:solidFill>
              </a:rPr>
              <a:t>K++ </a:t>
            </a:r>
            <a:r>
              <a:rPr lang="en-CA" sz="2200" b="1" smtClean="0">
                <a:solidFill>
                  <a:srgbClr val="993300"/>
                </a:solidFill>
              </a:rPr>
              <a:t>) {</a:t>
            </a:r>
            <a:br>
              <a:rPr lang="en-CA" sz="2200" b="1" smtClean="0">
                <a:solidFill>
                  <a:srgbClr val="993300"/>
                </a:solidFill>
              </a:rPr>
            </a:br>
            <a:r>
              <a:rPr lang="en-CA" sz="2200" b="1" smtClean="0">
                <a:solidFill>
                  <a:srgbClr val="993300"/>
                </a:solidFill>
              </a:rPr>
              <a:t> 	         X = X + </a:t>
            </a:r>
            <a:r>
              <a:rPr lang="en-CA" sz="2200" b="1" smtClean="0">
                <a:solidFill>
                  <a:srgbClr val="002060"/>
                </a:solidFill>
              </a:rPr>
              <a:t>K</a:t>
            </a:r>
            <a:r>
              <a:rPr lang="en-CA" sz="2200" b="1" smtClean="0"/>
              <a:t> </a:t>
            </a:r>
            <a:r>
              <a:rPr lang="en-CA" sz="2200" b="1" smtClean="0">
                <a:solidFill>
                  <a:srgbClr val="993300"/>
                </a:solidFill>
              </a:rPr>
              <a:t>;</a:t>
            </a:r>
            <a:br>
              <a:rPr lang="en-CA" sz="2200" b="1" smtClean="0">
                <a:solidFill>
                  <a:srgbClr val="993300"/>
                </a:solidFill>
              </a:rPr>
            </a:br>
            <a:r>
              <a:rPr lang="en-CA" sz="2200" b="1" smtClean="0">
                <a:solidFill>
                  <a:srgbClr val="993300"/>
                </a:solidFill>
              </a:rPr>
              <a:t> 	         printf( “%d %d\n”,</a:t>
            </a:r>
            <a:r>
              <a:rPr lang="en-CA" sz="2200" b="1" smtClean="0"/>
              <a:t> </a:t>
            </a:r>
            <a:r>
              <a:rPr lang="en-CA" sz="2200" b="1" smtClean="0">
                <a:solidFill>
                  <a:srgbClr val="002060"/>
                </a:solidFill>
              </a:rPr>
              <a:t>K</a:t>
            </a:r>
            <a:r>
              <a:rPr lang="en-CA" sz="2200" b="1" smtClean="0">
                <a:solidFill>
                  <a:srgbClr val="993300"/>
                </a:solidFill>
              </a:rPr>
              <a:t>, X ) ;</a:t>
            </a:r>
            <a:br>
              <a:rPr lang="en-CA" sz="2200" b="1" smtClean="0">
                <a:solidFill>
                  <a:srgbClr val="993300"/>
                </a:solidFill>
              </a:rPr>
            </a:br>
            <a:r>
              <a:rPr lang="en-CA" sz="2200" b="1" smtClean="0">
                <a:solidFill>
                  <a:srgbClr val="993300"/>
                </a:solidFill>
              </a:rPr>
              <a:t>  	      }</a:t>
            </a:r>
            <a:br>
              <a:rPr lang="en-CA" sz="2200" b="1" smtClean="0">
                <a:solidFill>
                  <a:srgbClr val="993300"/>
                </a:solidFill>
              </a:rPr>
            </a:br>
            <a:r>
              <a:rPr lang="en-CA" sz="2200" b="1" smtClean="0">
                <a:solidFill>
                  <a:srgbClr val="993300"/>
                </a:solidFill>
              </a:rPr>
              <a:t> 	   }</a:t>
            </a:r>
          </a:p>
          <a:p>
            <a:pPr eaLnBrk="1" hangingPunct="1"/>
            <a:r>
              <a:rPr lang="en-CA" sz="2200" b="1" smtClean="0"/>
              <a:t> 	   printf( “%d %d\n”, </a:t>
            </a:r>
            <a:r>
              <a:rPr lang="en-CA" sz="2200" b="1" smtClean="0">
                <a:solidFill>
                  <a:srgbClr val="C00000"/>
                </a:solidFill>
              </a:rPr>
              <a:t>K</a:t>
            </a:r>
            <a:r>
              <a:rPr lang="en-CA" sz="2200" b="1" smtClean="0"/>
              <a:t>, X );</a:t>
            </a:r>
            <a:br>
              <a:rPr lang="en-CA" sz="2200" b="1" smtClean="0"/>
            </a:br>
            <a:r>
              <a:rPr lang="en-CA" sz="2200" b="1" smtClean="0"/>
              <a:t> 	   return 0 ;</a:t>
            </a:r>
            <a:br>
              <a:rPr lang="en-CA" sz="2200" b="1" smtClean="0"/>
            </a:br>
            <a:r>
              <a:rPr lang="en-CA" sz="2200" b="1" smtClean="0"/>
              <a:t> 	}</a:t>
            </a:r>
          </a:p>
        </p:txBody>
      </p:sp>
      <p:sp>
        <p:nvSpPr>
          <p:cNvPr id="4" name="TextBox 3"/>
          <p:cNvSpPr txBox="1">
            <a:spLocks noChangeArrowheads="1"/>
          </p:cNvSpPr>
          <p:nvPr/>
        </p:nvSpPr>
        <p:spPr bwMode="auto">
          <a:xfrm>
            <a:off x="6786563" y="2000250"/>
            <a:ext cx="15176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2400" b="1" u="sng">
                <a:solidFill>
                  <a:srgbClr val="660033"/>
                </a:solidFill>
              </a:rPr>
              <a:t>OUTPUT</a:t>
            </a:r>
            <a:r>
              <a:rPr lang="en-CA" sz="2400" b="1">
                <a:solidFill>
                  <a:srgbClr val="660033"/>
                </a:solidFill>
              </a:rPr>
              <a:t>:</a:t>
            </a:r>
          </a:p>
          <a:p>
            <a:pPr eaLnBrk="1" hangingPunct="1"/>
            <a:r>
              <a:rPr lang="en-CA" sz="2400" b="1">
                <a:solidFill>
                  <a:srgbClr val="660033"/>
                </a:solidFill>
                <a:latin typeface="Courier New" pitchFamily="49" charset="0"/>
                <a:cs typeface="Courier New" pitchFamily="49" charset="0"/>
              </a:rPr>
              <a:t>10 3</a:t>
            </a:r>
          </a:p>
          <a:p>
            <a:pPr eaLnBrk="1" hangingPunct="1"/>
            <a:r>
              <a:rPr lang="en-CA" sz="2400" b="1">
                <a:solidFill>
                  <a:srgbClr val="660033"/>
                </a:solidFill>
                <a:latin typeface="Courier New" pitchFamily="49" charset="0"/>
                <a:cs typeface="Courier New" pitchFamily="49" charset="0"/>
              </a:rPr>
              <a:t>0 3</a:t>
            </a:r>
          </a:p>
          <a:p>
            <a:pPr eaLnBrk="1" hangingPunct="1"/>
            <a:r>
              <a:rPr lang="en-CA" sz="2400" b="1">
                <a:solidFill>
                  <a:srgbClr val="660033"/>
                </a:solidFill>
                <a:latin typeface="Courier New" pitchFamily="49" charset="0"/>
                <a:cs typeface="Courier New" pitchFamily="49" charset="0"/>
              </a:rPr>
              <a:t>1 4</a:t>
            </a:r>
          </a:p>
          <a:p>
            <a:pPr eaLnBrk="1" hangingPunct="1"/>
            <a:r>
              <a:rPr lang="en-CA" sz="2400" b="1">
                <a:solidFill>
                  <a:srgbClr val="660033"/>
                </a:solidFill>
                <a:latin typeface="Courier New" pitchFamily="49" charset="0"/>
                <a:cs typeface="Courier New" pitchFamily="49" charset="0"/>
              </a:rPr>
              <a:t>2 6</a:t>
            </a:r>
          </a:p>
          <a:p>
            <a:pPr eaLnBrk="1" hangingPunct="1"/>
            <a:r>
              <a:rPr lang="en-CA" sz="2400" b="1">
                <a:solidFill>
                  <a:srgbClr val="660033"/>
                </a:solidFill>
                <a:latin typeface="Courier New" pitchFamily="49" charset="0"/>
                <a:cs typeface="Courier New" pitchFamily="49" charset="0"/>
              </a:rPr>
              <a:t>3 9</a:t>
            </a:r>
          </a:p>
          <a:p>
            <a:pPr eaLnBrk="1" hangingPunct="1"/>
            <a:r>
              <a:rPr lang="en-CA" sz="2400" b="1">
                <a:solidFill>
                  <a:srgbClr val="660033"/>
                </a:solidFill>
                <a:latin typeface="Courier New" pitchFamily="49" charset="0"/>
                <a:cs typeface="Courier New" pitchFamily="49" charset="0"/>
              </a:rPr>
              <a:t>10 9</a:t>
            </a:r>
          </a:p>
          <a:p>
            <a:pPr eaLnBrk="1" hangingPunct="1"/>
            <a:endParaRPr lang="en-CA" sz="2400" b="1">
              <a:solidFill>
                <a:srgbClr val="660033"/>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 calcmode="lin" valueType="num">
                                      <p:cBhvr additive="base">
                                        <p:cTn id="13"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anim calcmode="lin" valueType="num">
                                      <p:cBhvr additive="base">
                                        <p:cTn id="19" dur="500" fill="hold"/>
                                        <p:tgtEl>
                                          <p:spTgt spid="860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6019">
                                            <p:txEl>
                                              <p:pRg st="4" end="4"/>
                                            </p:txEl>
                                          </p:spTgt>
                                        </p:tgtEl>
                                        <p:attrNameLst>
                                          <p:attrName>style.visibility</p:attrName>
                                        </p:attrNameLst>
                                      </p:cBhvr>
                                      <p:to>
                                        <p:strVal val="visible"/>
                                      </p:to>
                                    </p:set>
                                    <p:anim calcmode="lin" valueType="num">
                                      <p:cBhvr additive="base">
                                        <p:cTn id="25" dur="500" fill="hold"/>
                                        <p:tgtEl>
                                          <p:spTgt spid="860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1+#ppt_w/2"/>
                                          </p:val>
                                        </p:tav>
                                        <p:tav tm="100000">
                                          <p:val>
                                            <p:strVal val="#ppt_x"/>
                                          </p:val>
                                        </p:tav>
                                      </p:tavLst>
                                    </p:anim>
                                    <p:anim calcmode="lin" valueType="num">
                                      <p:cBhvr additive="base">
                                        <p:cTn id="3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CA" b="1" smtClean="0">
                <a:solidFill>
                  <a:srgbClr val="002060"/>
                </a:solidFill>
              </a:rPr>
              <a:t>Scope Rules – Function-Prototype scope</a:t>
            </a:r>
          </a:p>
        </p:txBody>
      </p:sp>
      <p:sp>
        <p:nvSpPr>
          <p:cNvPr id="86019" name="Content Placeholder 2"/>
          <p:cNvSpPr>
            <a:spLocks noGrp="1"/>
          </p:cNvSpPr>
          <p:nvPr>
            <p:ph sz="quarter" idx="1"/>
          </p:nvPr>
        </p:nvSpPr>
        <p:spPr>
          <a:xfrm>
            <a:off x="457200" y="1219200"/>
            <a:ext cx="8229600" cy="5353050"/>
          </a:xfrm>
        </p:spPr>
        <p:txBody>
          <a:bodyPr/>
          <a:lstStyle/>
          <a:p>
            <a:pPr eaLnBrk="1" hangingPunct="1"/>
            <a:r>
              <a:rPr lang="en-CA" sz="2400" smtClean="0"/>
              <a:t>Function-Prototype scope states, simply, that any symbol name declared within the prototype of a function may only be referenced within the prototype</a:t>
            </a:r>
          </a:p>
          <a:p>
            <a:pPr lvl="1" eaLnBrk="1" hangingPunct="1"/>
            <a:r>
              <a:rPr lang="en-CA" sz="2200" smtClean="0">
                <a:solidFill>
                  <a:schemeClr val="tx1"/>
                </a:solidFill>
              </a:rPr>
              <a:t>This is </a:t>
            </a:r>
            <a:r>
              <a:rPr lang="en-CA" sz="2200" u="sng" smtClean="0">
                <a:solidFill>
                  <a:schemeClr val="tx1"/>
                </a:solidFill>
              </a:rPr>
              <a:t>not</a:t>
            </a:r>
            <a:r>
              <a:rPr lang="en-CA" sz="2200" smtClean="0">
                <a:solidFill>
                  <a:schemeClr val="tx1"/>
                </a:solidFill>
              </a:rPr>
              <a:t> the same as a function reference where a symbolic variable name identified in the function interface of the definition is referenced within the function body</a:t>
            </a:r>
          </a:p>
          <a:p>
            <a:pPr lvl="1" eaLnBrk="1" hangingPunct="1"/>
            <a:r>
              <a:rPr lang="en-CA" sz="2200" smtClean="0">
                <a:solidFill>
                  <a:schemeClr val="tx1"/>
                </a:solidFill>
              </a:rPr>
              <a:t>This may seem a trifle useless at first, but it is a necessary condition of a formal computing language that this case be properly identified and accounted for</a:t>
            </a:r>
          </a:p>
          <a:p>
            <a:pPr lvl="2" eaLnBrk="1" hangingPunct="1"/>
            <a:r>
              <a:rPr lang="en-CA" smtClean="0"/>
              <a:t>Otherwise, compilers might not be able to handle certain codes</a:t>
            </a:r>
          </a:p>
          <a:p>
            <a:pPr lvl="3" eaLnBrk="1" hangingPunct="1"/>
            <a:endParaRPr lang="en-CA" sz="1600" smtClean="0"/>
          </a:p>
          <a:p>
            <a:pPr lvl="1" eaLnBrk="1" hangingPunct="1"/>
            <a:r>
              <a:rPr lang="en-CA" sz="2100" b="1" smtClean="0">
                <a:solidFill>
                  <a:schemeClr val="tx1"/>
                </a:solidFill>
              </a:rPr>
              <a:t>Example:		</a:t>
            </a:r>
            <a:r>
              <a:rPr lang="en-CA" sz="2100" b="1" smtClean="0">
                <a:solidFill>
                  <a:srgbClr val="C00000"/>
                </a:solidFill>
              </a:rPr>
              <a:t>int Func ( </a:t>
            </a:r>
            <a:r>
              <a:rPr lang="en-CA" sz="2100" b="1" smtClean="0">
                <a:solidFill>
                  <a:srgbClr val="002060"/>
                </a:solidFill>
              </a:rPr>
              <a:t>float X </a:t>
            </a:r>
            <a:r>
              <a:rPr lang="en-CA" sz="2100" b="1" smtClean="0">
                <a:solidFill>
                  <a:srgbClr val="C00000"/>
                </a:solidFill>
              </a:rPr>
              <a:t>) ; /* </a:t>
            </a:r>
            <a:r>
              <a:rPr lang="en-CA" sz="2100" b="1" smtClean="0">
                <a:solidFill>
                  <a:srgbClr val="002060"/>
                </a:solidFill>
              </a:rPr>
              <a:t>X is not required!</a:t>
            </a:r>
            <a:r>
              <a:rPr lang="en-CA" sz="2100" b="1" smtClean="0">
                <a:solidFill>
                  <a:srgbClr val="C00000"/>
                </a:solidFill>
              </a:rPr>
              <a:t> */</a:t>
            </a:r>
          </a:p>
          <a:p>
            <a:pPr lvl="1" eaLnBrk="1" hangingPunct="1"/>
            <a:r>
              <a:rPr lang="en-CA" sz="2100" b="1" smtClean="0">
                <a:solidFill>
                  <a:schemeClr val="tx1"/>
                </a:solidFill>
              </a:rPr>
              <a:t>  			int main ( ) { .... }</a:t>
            </a:r>
            <a:br>
              <a:rPr lang="en-CA" sz="2100" b="1" smtClean="0">
                <a:solidFill>
                  <a:schemeClr val="tx1"/>
                </a:solidFill>
              </a:rPr>
            </a:br>
            <a:r>
              <a:rPr lang="en-CA" sz="2100" b="1" smtClean="0">
                <a:solidFill>
                  <a:schemeClr val="tx1"/>
                </a:solidFill>
              </a:rPr>
              <a:t>			</a:t>
            </a:r>
            <a:r>
              <a:rPr lang="en-CA" sz="2100" b="1" smtClean="0">
                <a:solidFill>
                  <a:srgbClr val="C00000"/>
                </a:solidFill>
              </a:rPr>
              <a:t>int Func ( </a:t>
            </a:r>
            <a:r>
              <a:rPr lang="en-CA" sz="2100" b="1" smtClean="0">
                <a:solidFill>
                  <a:srgbClr val="003300"/>
                </a:solidFill>
              </a:rPr>
              <a:t>float Y </a:t>
            </a:r>
            <a:r>
              <a:rPr lang="en-CA" sz="2100" b="1" smtClean="0">
                <a:solidFill>
                  <a:srgbClr val="C00000"/>
                </a:solidFill>
              </a:rPr>
              <a:t>) { .... }  /* </a:t>
            </a:r>
            <a:r>
              <a:rPr lang="en-CA" sz="2100" b="1" smtClean="0">
                <a:solidFill>
                  <a:srgbClr val="003300"/>
                </a:solidFill>
              </a:rPr>
              <a:t>Y is required </a:t>
            </a:r>
            <a:r>
              <a:rPr lang="en-CA" sz="2100" b="1" smtClean="0">
                <a:solidFill>
                  <a:srgbClr val="C00000"/>
                </a:solidFill>
              </a:rPr>
              <a:t>*/</a:t>
            </a:r>
            <a:endParaRPr lang="en-CA" sz="2400" b="1"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6019">
                                            <p:txEl>
                                              <p:pRg st="5" end="5"/>
                                            </p:txEl>
                                          </p:spTgt>
                                        </p:tgtEl>
                                        <p:attrNameLst>
                                          <p:attrName>style.visibility</p:attrName>
                                        </p:attrNameLst>
                                      </p:cBhvr>
                                      <p:to>
                                        <p:strVal val="visible"/>
                                      </p:to>
                                    </p:set>
                                    <p:anim calcmode="lin" valueType="num">
                                      <p:cBhvr additive="base">
                                        <p:cTn id="31"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6019">
                                            <p:txEl>
                                              <p:pRg st="6" end="6"/>
                                            </p:txEl>
                                          </p:spTgt>
                                        </p:tgtEl>
                                        <p:attrNameLst>
                                          <p:attrName>style.visibility</p:attrName>
                                        </p:attrNameLst>
                                      </p:cBhvr>
                                      <p:to>
                                        <p:strVal val="visible"/>
                                      </p:to>
                                    </p:set>
                                    <p:anim calcmode="lin" valueType="num">
                                      <p:cBhvr additive="base">
                                        <p:cTn id="37"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CA" sz="3600" b="1" smtClean="0">
                <a:solidFill>
                  <a:srgbClr val="002060"/>
                </a:solidFill>
              </a:rPr>
              <a:t> Lecture 1 : Summary</a:t>
            </a:r>
          </a:p>
        </p:txBody>
      </p:sp>
      <p:sp>
        <p:nvSpPr>
          <p:cNvPr id="95235" name="Text Placeholder 2"/>
          <p:cNvSpPr>
            <a:spLocks noGrp="1"/>
          </p:cNvSpPr>
          <p:nvPr>
            <p:ph type="body" idx="1"/>
          </p:nvPr>
        </p:nvSpPr>
        <p:spPr/>
        <p:txBody>
          <a:bodyPr/>
          <a:lstStyle/>
          <a:p>
            <a:pPr eaLnBrk="1" hangingPunct="1"/>
            <a:r>
              <a:rPr lang="en-CA" sz="2800" b="1" dirty="0" smtClean="0">
                <a:solidFill>
                  <a:schemeClr val="tx1"/>
                </a:solidFill>
              </a:rPr>
              <a:t>Functions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CA" b="1" smtClean="0">
                <a:solidFill>
                  <a:srgbClr val="002060"/>
                </a:solidFill>
              </a:rPr>
              <a:t>Lecture 1: Summary</a:t>
            </a:r>
          </a:p>
        </p:txBody>
      </p:sp>
      <p:sp>
        <p:nvSpPr>
          <p:cNvPr id="96259" name="Content Placeholder 2"/>
          <p:cNvSpPr>
            <a:spLocks noGrp="1"/>
          </p:cNvSpPr>
          <p:nvPr>
            <p:ph sz="quarter" idx="1"/>
          </p:nvPr>
        </p:nvSpPr>
        <p:spPr>
          <a:xfrm>
            <a:off x="457200" y="1219200"/>
            <a:ext cx="8229600" cy="4937125"/>
          </a:xfrm>
        </p:spPr>
        <p:txBody>
          <a:bodyPr/>
          <a:lstStyle/>
          <a:p>
            <a:pPr eaLnBrk="1" hangingPunct="1"/>
            <a:r>
              <a:rPr lang="en-CA" sz="2400" dirty="0" smtClean="0"/>
              <a:t>C Library Functions</a:t>
            </a:r>
          </a:p>
          <a:p>
            <a:pPr eaLnBrk="1" hangingPunct="1"/>
            <a:r>
              <a:rPr lang="en-CA" sz="2400" dirty="0" smtClean="0"/>
              <a:t>User Defined Functions</a:t>
            </a:r>
          </a:p>
          <a:p>
            <a:pPr eaLnBrk="1" hangingPunct="1"/>
            <a:r>
              <a:rPr lang="en-CA" sz="2400" dirty="0" smtClean="0"/>
              <a:t>Storage Classes and Scope Rules</a:t>
            </a:r>
          </a:p>
          <a:p>
            <a:pPr eaLnBrk="1" hangingPunct="1"/>
            <a:r>
              <a:rPr lang="en-CA" sz="2400" dirty="0" smtClean="0"/>
              <a:t>Reading and Review: Chapters 1-5, 9, 13, 14.</a:t>
            </a:r>
          </a:p>
          <a:p>
            <a:pPr eaLnBrk="1" hangingPunct="1"/>
            <a:endParaRPr lang="en-CA" sz="2400" dirty="0" smtClean="0"/>
          </a:p>
          <a:p>
            <a:pPr eaLnBrk="1" hangingPunct="1"/>
            <a:r>
              <a:rPr lang="en-CA" sz="2400" dirty="0" smtClean="0"/>
              <a:t>Assigned Reading:   </a:t>
            </a:r>
          </a:p>
          <a:p>
            <a:pPr lvl="1" eaLnBrk="1" hangingPunct="1"/>
            <a:r>
              <a:rPr lang="en-CA" sz="2100" dirty="0" smtClean="0"/>
              <a:t>Chapter 5 – C Functions</a:t>
            </a:r>
          </a:p>
          <a:p>
            <a:pPr lvl="1" eaLnBrk="1" hangingPunct="1"/>
            <a:r>
              <a:rPr lang="en-CA" sz="2100" dirty="0" smtClean="0"/>
              <a:t>Chapter 6 – C Arrays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CA" b="1" smtClean="0">
                <a:solidFill>
                  <a:srgbClr val="002060"/>
                </a:solidFill>
              </a:rPr>
              <a:t>C Library Functions</a:t>
            </a:r>
          </a:p>
        </p:txBody>
      </p:sp>
      <p:sp>
        <p:nvSpPr>
          <p:cNvPr id="17411" name="Content Placeholder 2"/>
          <p:cNvSpPr>
            <a:spLocks noGrp="1"/>
          </p:cNvSpPr>
          <p:nvPr>
            <p:ph sz="quarter" idx="1"/>
          </p:nvPr>
        </p:nvSpPr>
        <p:spPr>
          <a:xfrm>
            <a:off x="457200" y="1219200"/>
            <a:ext cx="8229600" cy="4937125"/>
          </a:xfrm>
        </p:spPr>
        <p:txBody>
          <a:bodyPr/>
          <a:lstStyle/>
          <a:p>
            <a:pPr eaLnBrk="1" hangingPunct="1"/>
            <a:r>
              <a:rPr lang="en-CA" sz="2400" smtClean="0"/>
              <a:t>C libraries</a:t>
            </a:r>
          </a:p>
          <a:p>
            <a:pPr eaLnBrk="1" hangingPunct="1"/>
            <a:r>
              <a:rPr lang="en-CA" sz="2400" smtClean="0"/>
              <a:t>C Compiler and Pre-processor</a:t>
            </a:r>
          </a:p>
          <a:p>
            <a:pPr eaLnBrk="1" hangingPunct="1"/>
            <a:r>
              <a:rPr lang="en-CA" sz="2400" smtClean="0"/>
              <a:t>Operating Systems, Loaders and Linkers</a:t>
            </a:r>
          </a:p>
          <a:p>
            <a:pPr eaLnBrk="1" hangingPunct="1"/>
            <a:r>
              <a:rPr lang="en-CA" sz="2400" smtClean="0"/>
              <a:t>Standard Input-Output Library &lt;stdio.h&gt;</a:t>
            </a:r>
          </a:p>
          <a:p>
            <a:pPr eaLnBrk="1" hangingPunct="1"/>
            <a:r>
              <a:rPr lang="en-CA" sz="2400" smtClean="0"/>
              <a:t>Math Library &lt;math.h&gt;</a:t>
            </a:r>
          </a:p>
          <a:p>
            <a:pPr eaLnBrk="1" hangingPunct="1"/>
            <a:r>
              <a:rPr lang="en-CA" sz="2400" smtClean="0"/>
              <a:t>Standard Utilities Library &lt;stdlib.h&gt;</a:t>
            </a:r>
          </a:p>
          <a:p>
            <a:pPr eaLnBrk="1" hangingPunct="1"/>
            <a:endParaRPr lang="en-CA" sz="24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5844</TotalTime>
  <Words>6272</Words>
  <Application>Microsoft Office PowerPoint</Application>
  <PresentationFormat>On-screen Show (4:3)</PresentationFormat>
  <Paragraphs>948</Paragraphs>
  <Slides>89</Slides>
  <Notes>87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89</vt:i4>
      </vt:variant>
    </vt:vector>
  </HeadingPairs>
  <TitlesOfParts>
    <vt:vector size="99" baseType="lpstr">
      <vt:lpstr>Arial</vt:lpstr>
      <vt:lpstr>Arial Black</vt:lpstr>
      <vt:lpstr>Calibri</vt:lpstr>
      <vt:lpstr>Cambria Math</vt:lpstr>
      <vt:lpstr>Courier New</vt:lpstr>
      <vt:lpstr>MT Symbol</vt:lpstr>
      <vt:lpstr>Times New Roman</vt:lpstr>
      <vt:lpstr>Wingdings</vt:lpstr>
      <vt:lpstr>Wingdings 3</vt:lpstr>
      <vt:lpstr>Origin</vt:lpstr>
      <vt:lpstr>60-141 Lecture 1:  Functions</vt:lpstr>
      <vt:lpstr>Review 60-140 (and 60-100 or 62-140)</vt:lpstr>
      <vt:lpstr>Lecture 1: Outline</vt:lpstr>
      <vt:lpstr>The function concept</vt:lpstr>
      <vt:lpstr>The function concept</vt:lpstr>
      <vt:lpstr>The function concept</vt:lpstr>
      <vt:lpstr>The function concept</vt:lpstr>
      <vt:lpstr>C Library Functions</vt:lpstr>
      <vt:lpstr>C Library Functions</vt:lpstr>
      <vt:lpstr>C libraries</vt:lpstr>
      <vt:lpstr>C Compiler and Pre-processor</vt:lpstr>
      <vt:lpstr>C Compiler and Pre-processor</vt:lpstr>
      <vt:lpstr>C Compiler and Pre-processor</vt:lpstr>
      <vt:lpstr>Operating Systems, Loaders and Linkers</vt:lpstr>
      <vt:lpstr>Operating Systems, Loaders and Linkers</vt:lpstr>
      <vt:lpstr>Operating Systems, Loaders and Linkers</vt:lpstr>
      <vt:lpstr>Three Libraries</vt:lpstr>
      <vt:lpstr>Standard Input-Output Library &lt;stdio.h&gt;</vt:lpstr>
      <vt:lpstr>Standard Input-Output Library &lt;stdio.h&gt;</vt:lpstr>
      <vt:lpstr>Standard Input-Output Library &lt;stdio.h&gt;</vt:lpstr>
      <vt:lpstr>Standard Input-Output Library &lt;stdio.h&gt;</vt:lpstr>
      <vt:lpstr>Standard Input-Output Library &lt;stdio.h&gt;</vt:lpstr>
      <vt:lpstr>Standard Input-Output Library &lt;stdio.h&gt;</vt:lpstr>
      <vt:lpstr>Standard Input-Output Library &lt;stdio.h&gt;</vt:lpstr>
      <vt:lpstr>Math Library &lt;math.h&gt;</vt:lpstr>
      <vt:lpstr>Math Library &lt;math.h&gt;</vt:lpstr>
      <vt:lpstr>Math Library &lt;math.h&gt;</vt:lpstr>
      <vt:lpstr>Math Library &lt;math.h&gt;</vt:lpstr>
      <vt:lpstr>Math Library &lt;math.h&gt;</vt:lpstr>
      <vt:lpstr>Math Library &lt;math.h&gt;</vt:lpstr>
      <vt:lpstr>Math Library &lt;math.h&gt;</vt:lpstr>
      <vt:lpstr>Math Library &lt;math.h&gt;</vt:lpstr>
      <vt:lpstr>Math Library &lt;math.h&gt;</vt:lpstr>
      <vt:lpstr>Standard Utilities Library &lt;stdlib.h&gt;</vt:lpstr>
      <vt:lpstr>Standard Utilities Library &lt;stdlib.h&gt;</vt:lpstr>
      <vt:lpstr>Standard Utilities Library &lt;stdlib.h&gt;</vt:lpstr>
      <vt:lpstr>Standard Utilities Library &lt;stdlib.h&gt;</vt:lpstr>
      <vt:lpstr>Standard Utilities Library &lt;stdlib.h&gt;</vt:lpstr>
      <vt:lpstr>Standard Utilities Library &lt;stdlib.h&gt;</vt:lpstr>
      <vt:lpstr>Standard Utilities Library &lt;stdlib.h&gt;</vt:lpstr>
      <vt:lpstr>Linear Congruential Generator</vt:lpstr>
      <vt:lpstr>Other Libraries</vt:lpstr>
      <vt:lpstr>User Defined Functions</vt:lpstr>
      <vt:lpstr>User Defined Functions</vt:lpstr>
      <vt:lpstr>Modular design and programming</vt:lpstr>
      <vt:lpstr>Basic function template</vt:lpstr>
      <vt:lpstr>Basic function template</vt:lpstr>
      <vt:lpstr>Basic function template</vt:lpstr>
      <vt:lpstr>Function Prototypes and Definitions</vt:lpstr>
      <vt:lpstr>Function Prototypes and Definitions</vt:lpstr>
      <vt:lpstr>Function Prototypes and Definitions</vt:lpstr>
      <vt:lpstr>Function Prototypes and Definitions</vt:lpstr>
      <vt:lpstr>Functions and stacks</vt:lpstr>
      <vt:lpstr>Functions and stacks</vt:lpstr>
      <vt:lpstr>Functions and stacks</vt:lpstr>
      <vt:lpstr>Function Interface – data passing</vt:lpstr>
      <vt:lpstr>Call by value</vt:lpstr>
      <vt:lpstr>Call by value</vt:lpstr>
      <vt:lpstr>Introduction to pointers</vt:lpstr>
      <vt:lpstr>Introduction to pointers</vt:lpstr>
      <vt:lpstr>Introduction to pointers</vt:lpstr>
      <vt:lpstr>Introduction to pointers</vt:lpstr>
      <vt:lpstr>Call by (address) Reference</vt:lpstr>
      <vt:lpstr>Call by (address) Reference</vt:lpstr>
      <vt:lpstr>Recursion</vt:lpstr>
      <vt:lpstr>Recursion</vt:lpstr>
      <vt:lpstr>Recursion – Example 2</vt:lpstr>
      <vt:lpstr>Recursion</vt:lpstr>
      <vt:lpstr>Storage Classes &amp; Scope Rules</vt:lpstr>
      <vt:lpstr>3C : Storage Classes &amp; Scope Rules</vt:lpstr>
      <vt:lpstr>Symbolic Referencing Issues</vt:lpstr>
      <vt:lpstr>Storage Classes</vt:lpstr>
      <vt:lpstr>Storage Classes</vt:lpstr>
      <vt:lpstr>Storage Classes</vt:lpstr>
      <vt:lpstr>Storage Classes</vt:lpstr>
      <vt:lpstr>Storage Classes</vt:lpstr>
      <vt:lpstr>Storage Classes</vt:lpstr>
      <vt:lpstr>Scope Rules</vt:lpstr>
      <vt:lpstr>Scope Rules – Function scope</vt:lpstr>
      <vt:lpstr>Scope Rules – Function scope</vt:lpstr>
      <vt:lpstr>Scope Rules – Function scope</vt:lpstr>
      <vt:lpstr>Scope Rules – File scope</vt:lpstr>
      <vt:lpstr>Scope Rules – File scope</vt:lpstr>
      <vt:lpstr>Scope Rules – File scope</vt:lpstr>
      <vt:lpstr>Scope Rules – Block scope</vt:lpstr>
      <vt:lpstr>Scope Rules – Block scope</vt:lpstr>
      <vt:lpstr>Scope Rules – Function-Prototype scope</vt:lpstr>
      <vt:lpstr> Lecture 1 : Summary</vt:lpstr>
      <vt:lpstr>Lecture 1: Summary</vt:lpstr>
    </vt:vector>
  </TitlesOfParts>
  <Company>University of Windsor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60-140 Lecture 4:  Functions</dc:title>
  <dc:creator>Dr. Robert D. Kent</dc:creator>
  <cp:lastModifiedBy>Robert Kent</cp:lastModifiedBy>
  <cp:revision>71</cp:revision>
  <dcterms:created xsi:type="dcterms:W3CDTF">2008-06-01T03:00:16Z</dcterms:created>
  <dcterms:modified xsi:type="dcterms:W3CDTF">2020-01-07T22:26:39Z</dcterms:modified>
</cp:coreProperties>
</file>