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sldIdLst>
    <p:sldId id="256" r:id="rId2"/>
    <p:sldId id="259" r:id="rId3"/>
    <p:sldId id="268" r:id="rId4"/>
    <p:sldId id="274" r:id="rId5"/>
    <p:sldId id="269" r:id="rId6"/>
    <p:sldId id="270" r:id="rId7"/>
    <p:sldId id="278" r:id="rId8"/>
    <p:sldId id="271" r:id="rId9"/>
    <p:sldId id="275" r:id="rId10"/>
    <p:sldId id="272" r:id="rId11"/>
    <p:sldId id="279" r:id="rId12"/>
    <p:sldId id="276" r:id="rId13"/>
    <p:sldId id="273" r:id="rId14"/>
    <p:sldId id="281" r:id="rId15"/>
    <p:sldId id="282" r:id="rId16"/>
    <p:sldId id="283" r:id="rId17"/>
    <p:sldId id="284" r:id="rId18"/>
    <p:sldId id="285" r:id="rId19"/>
    <p:sldId id="280" r:id="rId20"/>
    <p:sldId id="287" r:id="rId21"/>
    <p:sldId id="286" r:id="rId22"/>
    <p:sldId id="277" r:id="rId23"/>
    <p:sldId id="266" r:id="rId24"/>
    <p:sldId id="267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CC3300"/>
    <a:srgbClr val="FFFF99"/>
    <a:srgbClr val="003300"/>
    <a:srgbClr val="993300"/>
    <a:srgbClr val="FFFF6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11A498C-43FD-4124-B50B-F78B2366FC27}" type="datetimeFigureOut">
              <a:rPr lang="en-US"/>
              <a:pPr>
                <a:defRPr/>
              </a:pPr>
              <a:t>2/1/2015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292C2E3-4C48-4A8B-8152-334F05637BE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384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4DC2F3-DB46-4986-A427-DB4545149C4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FFB1A4-F42C-456D-96EB-F5B70DE1828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FFB1A4-F42C-456D-96EB-F5B70DE1828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FFB1A4-F42C-456D-96EB-F5B70DE1828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FFB1A4-F42C-456D-96EB-F5B70DE1828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FFB1A4-F42C-456D-96EB-F5B70DE1828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FFB1A4-F42C-456D-96EB-F5B70DE1828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FFB1A4-F42C-456D-96EB-F5B70DE1828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FFB1A4-F42C-456D-96EB-F5B70DE1828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FFB1A4-F42C-456D-96EB-F5B70DE1828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FFB1A4-F42C-456D-96EB-F5B70DE1828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FFB1A4-F42C-456D-96EB-F5B70DE1828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FFB1A4-F42C-456D-96EB-F5B70DE1828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FFB1A4-F42C-456D-96EB-F5B70DE1828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8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67D4DB-4360-429A-AEAE-FED888FCAF8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9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5A2A1E-16A9-49F6-BEEC-FADC162F924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FFB1A4-F42C-456D-96EB-F5B70DE1828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FFB1A4-F42C-456D-96EB-F5B70DE1828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FFB1A4-F42C-456D-96EB-F5B70DE1828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FFB1A4-F42C-456D-96EB-F5B70DE1828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FFB1A4-F42C-456D-96EB-F5B70DE1828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FFB1A4-F42C-456D-96EB-F5B70DE1828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FFB1A4-F42C-456D-96EB-F5B70DE1828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1A319-3AB3-4230-A293-D7B41B89E6A2}" type="datetimeFigureOut">
              <a:rPr lang="en-US"/>
              <a:pPr>
                <a:defRPr/>
              </a:pPr>
              <a:t>2/1/2015</a:t>
            </a:fld>
            <a:endParaRPr lang="en-CA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939EC2D-F247-470C-89A1-CCC7D29C608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4147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FCAEC-D016-4B67-BDCA-C9AA5998C1C6}" type="datetimeFigureOut">
              <a:rPr lang="en-US"/>
              <a:pPr>
                <a:defRPr/>
              </a:pPr>
              <a:t>2/1/2015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B119F-382D-44EB-892F-7F892E960FD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88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E671A-ED9F-4C4B-A910-4D47730C0345}" type="datetimeFigureOut">
              <a:rPr lang="en-US"/>
              <a:pPr>
                <a:defRPr/>
              </a:pPr>
              <a:t>2/1/2015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D41C4-7D2C-406C-AE8C-E502CB0C49F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0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BF4D6-89DB-44FF-8EF7-01C1D1EFE105}" type="datetimeFigureOut">
              <a:rPr lang="en-US"/>
              <a:pPr>
                <a:defRPr/>
              </a:pPr>
              <a:t>2/1/2015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D4A6D-97F0-49A0-975F-70BFC88D31F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473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069D7-DB10-485E-8298-02CB174DB5C3}" type="datetimeFigureOut">
              <a:rPr lang="en-US"/>
              <a:pPr>
                <a:defRPr/>
              </a:pPr>
              <a:t>2/1/2015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6D353-D9C5-4FB5-9648-C88D098BEB0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55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649BE-BE1E-498F-8A7B-C319FFBF81EB}" type="datetimeFigureOut">
              <a:rPr lang="en-US"/>
              <a:pPr>
                <a:defRPr/>
              </a:pPr>
              <a:t>2/1/2015</a:t>
            </a:fld>
            <a:endParaRPr lang="en-CA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10DEA-6786-4DFB-9419-670B7CF0805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662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EC871-5590-4FBB-A262-1C1F72BB267C}" type="datetimeFigureOut">
              <a:rPr lang="en-US"/>
              <a:pPr>
                <a:defRPr/>
              </a:pPr>
              <a:t>2/1/2015</a:t>
            </a:fld>
            <a:endParaRPr lang="en-CA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12A93-0789-40C4-BCAC-4C9AC356E5D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189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3C03B-EA41-4904-B4C1-769F1C1116BF}" type="datetimeFigureOut">
              <a:rPr lang="en-US"/>
              <a:pPr>
                <a:defRPr/>
              </a:pPr>
              <a:t>2/1/2015</a:t>
            </a:fld>
            <a:endParaRPr lang="en-CA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BB70C-5B85-4AE7-9444-1C50DACBE72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94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16C70-440B-41DD-81DF-08FBB3CAAA3B}" type="datetimeFigureOut">
              <a:rPr lang="en-US"/>
              <a:pPr>
                <a:defRPr/>
              </a:pPr>
              <a:t>2/1/2015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88E5D-2CC3-4A53-AC9C-5178762F5B0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79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4AE05-0EBD-4322-9542-97B15B0033AE}" type="datetimeFigureOut">
              <a:rPr lang="en-US"/>
              <a:pPr>
                <a:defRPr/>
              </a:pPr>
              <a:t>2/1/2015</a:t>
            </a:fld>
            <a:endParaRPr lang="en-CA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87638-3745-406A-BDBB-00D411336F5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63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32E19-FFDF-4443-B165-5581DC8FB02C}" type="datetimeFigureOut">
              <a:rPr lang="en-US"/>
              <a:pPr>
                <a:defRPr/>
              </a:pPr>
              <a:t>2/1/2015</a:t>
            </a:fld>
            <a:endParaRPr lang="en-CA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F97BF-A825-4F5A-B01F-B14000CF79C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47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E86301B-E4C8-4377-A56E-6B25DA271127}" type="datetimeFigureOut">
              <a:rPr lang="en-US"/>
              <a:pPr>
                <a:defRPr/>
              </a:pPr>
              <a:t>2/1/2015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25C1D7A7-2E9B-4343-8CF8-2931093490A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13" r:id="rId2"/>
    <p:sldLayoutId id="2147483921" r:id="rId3"/>
    <p:sldLayoutId id="2147483914" r:id="rId4"/>
    <p:sldLayoutId id="2147483915" r:id="rId5"/>
    <p:sldLayoutId id="2147483916" r:id="rId6"/>
    <p:sldLayoutId id="2147483917" r:id="rId7"/>
    <p:sldLayoutId id="2147483922" r:id="rId8"/>
    <p:sldLayoutId id="2147483923" r:id="rId9"/>
    <p:sldLayoutId id="2147483918" r:id="rId10"/>
    <p:sldLayoutId id="21474839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ADCEDC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EB641B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EB641B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Pointer definitions, usage, operations, arrays of pointers, function pointers</a:t>
            </a:r>
          </a:p>
        </p:txBody>
      </p:sp>
      <p:sp>
        <p:nvSpPr>
          <p:cNvPr id="6147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en-CA" dirty="0" smtClean="0"/>
              <a:t>Referencing addresses,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sz="3200" dirty="0"/>
              <a:t>Arrays of pointers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49552"/>
          </a:xfrm>
        </p:spPr>
        <p:txBody>
          <a:bodyPr/>
          <a:lstStyle/>
          <a:p>
            <a:pPr eaLnBrk="1" hangingPunct="1"/>
            <a:r>
              <a:rPr lang="en-CA" sz="2400" dirty="0" smtClean="0"/>
              <a:t>Problem:</a:t>
            </a:r>
          </a:p>
          <a:p>
            <a:pPr lvl="1" eaLnBrk="1" hangingPunct="1"/>
            <a:r>
              <a:rPr lang="en-CA" sz="2000" dirty="0" smtClean="0"/>
              <a:t>Sort a 2D array in ascending order on first column:</a:t>
            </a:r>
            <a:br>
              <a:rPr lang="en-CA" sz="2000" dirty="0" smtClean="0"/>
            </a:br>
            <a:r>
              <a:rPr lang="en-CA" sz="2000" dirty="0" smtClean="0"/>
              <a:t>     double X[1000][50000] ;</a:t>
            </a:r>
          </a:p>
          <a:p>
            <a:pPr lvl="2" eaLnBrk="1" hangingPunct="1"/>
            <a:r>
              <a:rPr lang="en-CA" sz="1600" dirty="0" smtClean="0"/>
              <a:t>Note that the size of the rows is immense so exchanging rows will take a lot of processing time</a:t>
            </a:r>
          </a:p>
          <a:p>
            <a:pPr eaLnBrk="1" hangingPunct="1"/>
            <a:r>
              <a:rPr lang="en-CA" sz="2200" dirty="0" smtClean="0"/>
              <a:t>Answer:</a:t>
            </a:r>
          </a:p>
          <a:p>
            <a:pPr lvl="1" eaLnBrk="1" hangingPunct="1"/>
            <a:r>
              <a:rPr lang="en-CA" sz="2000" dirty="0" smtClean="0"/>
              <a:t>Use an array of pointers:   double * </a:t>
            </a:r>
            <a:r>
              <a:rPr lang="en-CA" sz="2000" dirty="0" err="1" smtClean="0"/>
              <a:t>pX</a:t>
            </a:r>
            <a:r>
              <a:rPr lang="en-CA" sz="2000" dirty="0" smtClean="0"/>
              <a:t>[1000], * </a:t>
            </a:r>
            <a:r>
              <a:rPr lang="en-CA" sz="2000" dirty="0" err="1" smtClean="0"/>
              <a:t>tptr</a:t>
            </a:r>
            <a:r>
              <a:rPr lang="en-CA" sz="2000" dirty="0" smtClean="0"/>
              <a:t> ;</a:t>
            </a:r>
          </a:p>
          <a:p>
            <a:pPr lvl="1" eaLnBrk="1" hangingPunct="1"/>
            <a:r>
              <a:rPr lang="en-CA" sz="2000" dirty="0"/>
              <a:t>Initialize </a:t>
            </a:r>
            <a:r>
              <a:rPr lang="en-CA" sz="2000" dirty="0" smtClean="0"/>
              <a:t>each element to point </a:t>
            </a:r>
            <a:r>
              <a:rPr lang="en-CA" sz="2000" dirty="0"/>
              <a:t>to the beginning of each </a:t>
            </a:r>
            <a:r>
              <a:rPr lang="en-CA" sz="2000" dirty="0" smtClean="0"/>
              <a:t>row</a:t>
            </a:r>
            <a:br>
              <a:rPr lang="en-CA" sz="2000" dirty="0" smtClean="0"/>
            </a:br>
            <a:r>
              <a:rPr lang="en-CA" sz="2000" dirty="0" smtClean="0"/>
              <a:t>     for( k=0; </a:t>
            </a:r>
            <a:r>
              <a:rPr lang="en-CA" sz="2000" dirty="0" smtClean="0"/>
              <a:t>k&lt;1000</a:t>
            </a:r>
            <a:r>
              <a:rPr lang="en-CA" sz="2000" dirty="0" smtClean="0"/>
              <a:t>; k++ ) </a:t>
            </a:r>
            <a:r>
              <a:rPr lang="en-CA" sz="2000" dirty="0" err="1" smtClean="0"/>
              <a:t>pX</a:t>
            </a:r>
            <a:r>
              <a:rPr lang="en-CA" sz="2000" dirty="0" smtClean="0"/>
              <a:t>[k] = &amp;X[k][0] ;</a:t>
            </a:r>
            <a:r>
              <a:rPr lang="en-CA" sz="2000" dirty="0"/>
              <a:t/>
            </a:r>
            <a:br>
              <a:rPr lang="en-CA" sz="2000" dirty="0"/>
            </a:br>
            <a:endParaRPr lang="en-CA" sz="2000" dirty="0"/>
          </a:p>
          <a:p>
            <a:pPr lvl="1" eaLnBrk="1" hangingPunct="1"/>
            <a:r>
              <a:rPr lang="en-CA" sz="2000" dirty="0" smtClean="0"/>
              <a:t> for( </a:t>
            </a:r>
            <a:r>
              <a:rPr lang="en-CA" sz="2000" dirty="0" err="1" smtClean="0"/>
              <a:t>i</a:t>
            </a:r>
            <a:r>
              <a:rPr lang="en-CA" sz="2000" dirty="0" smtClean="0"/>
              <a:t>=0; </a:t>
            </a:r>
            <a:r>
              <a:rPr lang="en-CA" sz="2000" dirty="0" err="1" smtClean="0"/>
              <a:t>i</a:t>
            </a:r>
            <a:r>
              <a:rPr lang="en-CA" sz="2000" dirty="0" smtClean="0"/>
              <a:t>&lt;1000; </a:t>
            </a:r>
            <a:r>
              <a:rPr lang="en-CA" sz="2000" dirty="0" err="1" smtClean="0"/>
              <a:t>i</a:t>
            </a:r>
            <a:r>
              <a:rPr lang="en-CA" sz="2000" dirty="0" smtClean="0"/>
              <a:t>++ )</a:t>
            </a:r>
            <a:br>
              <a:rPr lang="en-CA" sz="2000" dirty="0" smtClean="0"/>
            </a:br>
            <a:r>
              <a:rPr lang="en-CA" sz="2000" dirty="0" smtClean="0"/>
              <a:t>     for( j = 999-i ; j&gt;0 ; j-- )</a:t>
            </a:r>
            <a:br>
              <a:rPr lang="en-CA" sz="2000" dirty="0" smtClean="0"/>
            </a:br>
            <a:r>
              <a:rPr lang="en-CA" sz="2000" dirty="0" smtClean="0"/>
              <a:t>         if( *(</a:t>
            </a:r>
            <a:r>
              <a:rPr lang="en-CA" sz="2000" dirty="0" err="1" smtClean="0"/>
              <a:t>pX</a:t>
            </a:r>
            <a:r>
              <a:rPr lang="en-CA" sz="2000" dirty="0" smtClean="0"/>
              <a:t>[j])&lt;*(</a:t>
            </a:r>
            <a:r>
              <a:rPr lang="en-CA" sz="2000" dirty="0" err="1" smtClean="0"/>
              <a:t>pX</a:t>
            </a:r>
            <a:r>
              <a:rPr lang="en-CA" sz="2000" dirty="0" smtClean="0"/>
              <a:t>[j-1]) ) { </a:t>
            </a:r>
            <a:br>
              <a:rPr lang="en-CA" sz="2000" dirty="0" smtClean="0"/>
            </a:br>
            <a:r>
              <a:rPr lang="en-CA" sz="2000" dirty="0" smtClean="0"/>
              <a:t>             </a:t>
            </a:r>
            <a:r>
              <a:rPr lang="en-CA" sz="2000" dirty="0" err="1" smtClean="0"/>
              <a:t>tptr</a:t>
            </a:r>
            <a:r>
              <a:rPr lang="en-CA" sz="2000" dirty="0" smtClean="0"/>
              <a:t> = </a:t>
            </a:r>
            <a:r>
              <a:rPr lang="en-CA" sz="2000" dirty="0" err="1" smtClean="0"/>
              <a:t>pX</a:t>
            </a:r>
            <a:r>
              <a:rPr lang="en-CA" sz="2000" dirty="0" smtClean="0"/>
              <a:t>[j] ; </a:t>
            </a:r>
            <a:r>
              <a:rPr lang="en-CA" sz="2000" dirty="0" err="1" smtClean="0"/>
              <a:t>pX</a:t>
            </a:r>
            <a:r>
              <a:rPr lang="en-CA" sz="2000" dirty="0" smtClean="0"/>
              <a:t>[j] = </a:t>
            </a:r>
            <a:r>
              <a:rPr lang="en-CA" sz="2000" dirty="0" err="1" smtClean="0"/>
              <a:t>pX</a:t>
            </a:r>
            <a:r>
              <a:rPr lang="en-CA" sz="2000" dirty="0" smtClean="0"/>
              <a:t>[j-1] ; </a:t>
            </a:r>
            <a:r>
              <a:rPr lang="en-CA" sz="2000" dirty="0" err="1" smtClean="0"/>
              <a:t>pX</a:t>
            </a:r>
            <a:r>
              <a:rPr lang="en-CA" sz="2000" dirty="0" smtClean="0"/>
              <a:t>[j-1] = </a:t>
            </a:r>
            <a:r>
              <a:rPr lang="en-CA" sz="2000" dirty="0" err="1" smtClean="0"/>
              <a:t>tptr</a:t>
            </a:r>
            <a:r>
              <a:rPr lang="en-CA" sz="2000" dirty="0" smtClean="0"/>
              <a:t> ; </a:t>
            </a:r>
            <a:br>
              <a:rPr lang="en-CA" sz="2000" dirty="0" smtClean="0"/>
            </a:br>
            <a:r>
              <a:rPr lang="en-CA" sz="2000" dirty="0" smtClean="0"/>
              <a:t>         }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67544" y="1102419"/>
            <a:ext cx="8424936" cy="5040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 smtClean="0">
                <a:solidFill>
                  <a:schemeClr val="tx1"/>
                </a:solidFill>
              </a:rPr>
              <a:t>It is important to note that in this example the actual values stored in X never move position (</a:t>
            </a:r>
            <a:r>
              <a:rPr lang="en-CA" dirty="0" err="1" smtClean="0">
                <a:solidFill>
                  <a:schemeClr val="tx1"/>
                </a:solidFill>
              </a:rPr>
              <a:t>ie</a:t>
            </a:r>
            <a:r>
              <a:rPr lang="en-CA" dirty="0" smtClean="0">
                <a:solidFill>
                  <a:schemeClr val="tx1"/>
                </a:solidFill>
              </a:rPr>
              <a:t>. </a:t>
            </a:r>
            <a:r>
              <a:rPr lang="en-CA" dirty="0">
                <a:solidFill>
                  <a:schemeClr val="tx1"/>
                </a:solidFill>
              </a:rPr>
              <a:t>u</a:t>
            </a:r>
            <a:r>
              <a:rPr lang="en-CA" dirty="0" smtClean="0">
                <a:solidFill>
                  <a:schemeClr val="tx1"/>
                </a:solidFill>
              </a:rPr>
              <a:t>ndergo rearrangement).</a:t>
            </a:r>
          </a:p>
          <a:p>
            <a:endParaRPr lang="en-CA" dirty="0" smtClean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We could obtain row output (on a suitably wide terminal) as follows: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smtClean="0">
                <a:solidFill>
                  <a:schemeClr val="tx1"/>
                </a:solidFill>
              </a:rPr>
              <a:t>for( k=0 ; k&lt;1000 ; k++ ) {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      for( j=0 ; j &lt; 50000 ; j++ ) </a:t>
            </a:r>
          </a:p>
          <a:p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smtClean="0">
                <a:solidFill>
                  <a:schemeClr val="tx1"/>
                </a:solidFill>
              </a:rPr>
              <a:t>          </a:t>
            </a:r>
            <a:r>
              <a:rPr lang="en-CA" dirty="0" err="1" smtClean="0">
                <a:solidFill>
                  <a:schemeClr val="tx1"/>
                </a:solidFill>
              </a:rPr>
              <a:t>printf</a:t>
            </a:r>
            <a:r>
              <a:rPr lang="en-CA" dirty="0" smtClean="0">
                <a:solidFill>
                  <a:schemeClr val="tx1"/>
                </a:solidFill>
              </a:rPr>
              <a:t>( “%10.2lf”, *( </a:t>
            </a:r>
            <a:r>
              <a:rPr lang="en-CA" dirty="0" err="1" smtClean="0">
                <a:solidFill>
                  <a:schemeClr val="tx1"/>
                </a:solidFill>
              </a:rPr>
              <a:t>pX</a:t>
            </a:r>
            <a:r>
              <a:rPr lang="en-CA" dirty="0" smtClean="0">
                <a:solidFill>
                  <a:schemeClr val="tx1"/>
                </a:solidFill>
              </a:rPr>
              <a:t>[k] + j ) ) ;</a:t>
            </a:r>
          </a:p>
          <a:p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smtClean="0">
                <a:solidFill>
                  <a:schemeClr val="tx1"/>
                </a:solidFill>
              </a:rPr>
              <a:t>     </a:t>
            </a:r>
            <a:r>
              <a:rPr lang="en-CA" dirty="0" err="1" smtClean="0">
                <a:solidFill>
                  <a:schemeClr val="tx1"/>
                </a:solidFill>
              </a:rPr>
              <a:t>printf</a:t>
            </a:r>
            <a:r>
              <a:rPr lang="en-CA" dirty="0" smtClean="0">
                <a:solidFill>
                  <a:schemeClr val="tx1"/>
                </a:solidFill>
              </a:rPr>
              <a:t>( “\n” ) ;</a:t>
            </a:r>
          </a:p>
          <a:p>
            <a:r>
              <a:rPr lang="en-CA" dirty="0">
                <a:solidFill>
                  <a:schemeClr val="tx1"/>
                </a:solidFill>
              </a:rPr>
              <a:t> </a:t>
            </a:r>
            <a:r>
              <a:rPr lang="en-CA" dirty="0" smtClean="0">
                <a:solidFill>
                  <a:schemeClr val="tx1"/>
                </a:solidFill>
              </a:rPr>
              <a:t> }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Note that </a:t>
            </a:r>
            <a:r>
              <a:rPr lang="en-CA" dirty="0" err="1" smtClean="0">
                <a:solidFill>
                  <a:schemeClr val="tx1"/>
                </a:solidFill>
              </a:rPr>
              <a:t>pX</a:t>
            </a:r>
            <a:r>
              <a:rPr lang="en-CA" dirty="0" smtClean="0">
                <a:solidFill>
                  <a:schemeClr val="tx1"/>
                </a:solidFill>
              </a:rPr>
              <a:t>[k] points to the beginning of a particular row in the </a:t>
            </a:r>
            <a:r>
              <a:rPr lang="en-CA" dirty="0" smtClean="0">
                <a:solidFill>
                  <a:schemeClr val="tx1"/>
                </a:solidFill>
              </a:rPr>
              <a:t>original </a:t>
            </a:r>
            <a:r>
              <a:rPr lang="en-CA" dirty="0" smtClean="0">
                <a:solidFill>
                  <a:schemeClr val="tx1"/>
                </a:solidFill>
              </a:rPr>
              <a:t>array X, while </a:t>
            </a:r>
            <a:r>
              <a:rPr lang="en-CA" dirty="0" err="1" smtClean="0">
                <a:solidFill>
                  <a:schemeClr val="tx1"/>
                </a:solidFill>
              </a:rPr>
              <a:t>pX</a:t>
            </a:r>
            <a:r>
              <a:rPr lang="en-CA" dirty="0" smtClean="0">
                <a:solidFill>
                  <a:schemeClr val="tx1"/>
                </a:solidFill>
              </a:rPr>
              <a:t>[k]+j points to the </a:t>
            </a:r>
            <a:r>
              <a:rPr lang="en-CA" dirty="0" err="1" smtClean="0">
                <a:solidFill>
                  <a:schemeClr val="tx1"/>
                </a:solidFill>
              </a:rPr>
              <a:t>j’th</a:t>
            </a:r>
            <a:r>
              <a:rPr lang="en-CA" dirty="0" smtClean="0">
                <a:solidFill>
                  <a:schemeClr val="tx1"/>
                </a:solidFill>
              </a:rPr>
              <a:t> element in that row.   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 smtClean="0">
                <a:solidFill>
                  <a:schemeClr val="tx1"/>
                </a:solidFill>
              </a:rPr>
              <a:t>It is the full expression </a:t>
            </a:r>
            <a:r>
              <a:rPr lang="en-CA" dirty="0">
                <a:solidFill>
                  <a:schemeClr val="tx1"/>
                </a:solidFill>
              </a:rPr>
              <a:t>*( </a:t>
            </a:r>
            <a:r>
              <a:rPr lang="en-CA" dirty="0" err="1">
                <a:solidFill>
                  <a:schemeClr val="tx1"/>
                </a:solidFill>
              </a:rPr>
              <a:t>pX</a:t>
            </a:r>
            <a:r>
              <a:rPr lang="en-CA" dirty="0">
                <a:solidFill>
                  <a:schemeClr val="tx1"/>
                </a:solidFill>
              </a:rPr>
              <a:t>[k] + j ) </a:t>
            </a:r>
            <a:r>
              <a:rPr lang="en-CA" dirty="0" smtClean="0">
                <a:solidFill>
                  <a:schemeClr val="tx1"/>
                </a:solidFill>
              </a:rPr>
              <a:t>that actually accesses (</a:t>
            </a:r>
            <a:r>
              <a:rPr lang="en-CA" dirty="0" err="1" smtClean="0">
                <a:solidFill>
                  <a:schemeClr val="tx1"/>
                </a:solidFill>
              </a:rPr>
              <a:t>ie</a:t>
            </a:r>
            <a:r>
              <a:rPr lang="en-CA" dirty="0" smtClean="0">
                <a:solidFill>
                  <a:schemeClr val="tx1"/>
                </a:solidFill>
              </a:rPr>
              <a:t>. </a:t>
            </a:r>
            <a:r>
              <a:rPr lang="en-CA" dirty="0">
                <a:solidFill>
                  <a:schemeClr val="tx1"/>
                </a:solidFill>
              </a:rPr>
              <a:t>d</a:t>
            </a:r>
            <a:r>
              <a:rPr lang="en-CA" dirty="0" smtClean="0">
                <a:solidFill>
                  <a:schemeClr val="tx1"/>
                </a:solidFill>
              </a:rPr>
              <a:t>ereferences) the meaningful double values in X.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9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6090"/>
          </a:xfrm>
        </p:spPr>
        <p:txBody>
          <a:bodyPr>
            <a:normAutofit/>
          </a:bodyPr>
          <a:lstStyle/>
          <a:p>
            <a:pPr eaLnBrk="1" hangingPunct="1"/>
            <a:r>
              <a:rPr lang="en-CA" sz="2800" dirty="0" smtClean="0"/>
              <a:t>Function arguments: Call by Value/Reference</a:t>
            </a:r>
            <a:endParaRPr lang="en-CA" sz="2800" dirty="0"/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052736"/>
            <a:ext cx="8568952" cy="5544616"/>
          </a:xfrm>
        </p:spPr>
        <p:txBody>
          <a:bodyPr/>
          <a:lstStyle/>
          <a:p>
            <a:pPr eaLnBrk="1" hangingPunct="1"/>
            <a:r>
              <a:rPr lang="en-CA" sz="2000" dirty="0" smtClean="0"/>
              <a:t>There are two mechanisms for passing data to a function through the arguments</a:t>
            </a:r>
          </a:p>
          <a:p>
            <a:pPr eaLnBrk="1" hangingPunct="1"/>
            <a:r>
              <a:rPr lang="en-CA" sz="2000" u="sng" dirty="0" smtClean="0"/>
              <a:t>Call by Value</a:t>
            </a:r>
          </a:p>
          <a:p>
            <a:pPr lvl="1" eaLnBrk="1" hangingPunct="1"/>
            <a:r>
              <a:rPr lang="en-CA" sz="1800" dirty="0" smtClean="0"/>
              <a:t>When the argument is the name of a variable</a:t>
            </a:r>
          </a:p>
          <a:p>
            <a:pPr lvl="1" eaLnBrk="1" hangingPunct="1"/>
            <a:r>
              <a:rPr lang="en-CA" sz="1800" dirty="0"/>
              <a:t> </a:t>
            </a:r>
            <a:r>
              <a:rPr lang="en-CA" sz="1800" dirty="0" smtClean="0"/>
              <a:t>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 </a:t>
            </a:r>
            <a:r>
              <a:rPr lang="en-CA" sz="1800" dirty="0" err="1" smtClean="0"/>
              <a:t>vCube</a:t>
            </a:r>
            <a:r>
              <a:rPr lang="en-CA" sz="1800" dirty="0" smtClean="0"/>
              <a:t>( </a:t>
            </a:r>
            <a:r>
              <a:rPr lang="en-CA" sz="1800" dirty="0" err="1" smtClean="0"/>
              <a:t>int</a:t>
            </a:r>
            <a:r>
              <a:rPr lang="en-CA" sz="1800" dirty="0" smtClean="0"/>
              <a:t> x ) { return x*x*x ; }</a:t>
            </a:r>
          </a:p>
          <a:p>
            <a:pPr lvl="1" eaLnBrk="1" hangingPunct="1"/>
            <a:r>
              <a:rPr lang="en-CA" sz="1800" dirty="0"/>
              <a:t>Note that </a:t>
            </a:r>
            <a:r>
              <a:rPr lang="en-CA" sz="1800" dirty="0" err="1"/>
              <a:t>vCube</a:t>
            </a:r>
            <a:r>
              <a:rPr lang="en-CA" sz="1800" dirty="0"/>
              <a:t> returns the value computed and leaves it to the programmer to write a statement that accepts the value</a:t>
            </a:r>
          </a:p>
          <a:p>
            <a:pPr lvl="1" eaLnBrk="1" hangingPunct="1"/>
            <a:r>
              <a:rPr lang="en-CA" sz="1800" dirty="0"/>
              <a:t>      Y = </a:t>
            </a:r>
            <a:r>
              <a:rPr lang="en-CA" sz="1800" dirty="0" err="1"/>
              <a:t>vCube</a:t>
            </a:r>
            <a:r>
              <a:rPr lang="en-CA" sz="1800" dirty="0"/>
              <a:t>( 25 ) </a:t>
            </a:r>
            <a:r>
              <a:rPr lang="en-CA" sz="1800" dirty="0" smtClean="0"/>
              <a:t>;</a:t>
            </a:r>
          </a:p>
          <a:p>
            <a:pPr lvl="1" eaLnBrk="1" hangingPunct="1"/>
            <a:endParaRPr lang="en-CA" sz="1800" dirty="0"/>
          </a:p>
          <a:p>
            <a:pPr eaLnBrk="1" hangingPunct="1"/>
            <a:r>
              <a:rPr lang="en-CA" sz="2000" u="sng" dirty="0" smtClean="0"/>
              <a:t>Call by Reference</a:t>
            </a:r>
          </a:p>
          <a:p>
            <a:pPr lvl="1" eaLnBrk="1" hangingPunct="1"/>
            <a:r>
              <a:rPr lang="en-CA" sz="1800" dirty="0" smtClean="0"/>
              <a:t>When the argument is a pointer variable</a:t>
            </a:r>
          </a:p>
          <a:p>
            <a:pPr lvl="1" eaLnBrk="1" hangingPunct="1"/>
            <a:r>
              <a:rPr lang="en-CA" sz="1800" dirty="0"/>
              <a:t> </a:t>
            </a:r>
            <a:r>
              <a:rPr lang="en-CA" sz="1800" dirty="0" smtClean="0"/>
              <a:t>     void </a:t>
            </a:r>
            <a:r>
              <a:rPr lang="en-CA" sz="1800" dirty="0" err="1" smtClean="0"/>
              <a:t>rCube</a:t>
            </a:r>
            <a:r>
              <a:rPr lang="en-CA" sz="1800" dirty="0" smtClean="0"/>
              <a:t>( </a:t>
            </a:r>
            <a:r>
              <a:rPr lang="en-CA" sz="1800" dirty="0" err="1" smtClean="0"/>
              <a:t>int</a:t>
            </a:r>
            <a:r>
              <a:rPr lang="en-CA" sz="1800" dirty="0" smtClean="0"/>
              <a:t> * X ) { *X = *X * *X * *X ; return ; }</a:t>
            </a:r>
          </a:p>
          <a:p>
            <a:pPr lvl="1" eaLnBrk="1" hangingPunct="1"/>
            <a:r>
              <a:rPr lang="en-CA" sz="1800" dirty="0" smtClean="0"/>
              <a:t>For </a:t>
            </a:r>
            <a:r>
              <a:rPr lang="en-CA" sz="1800" dirty="0" err="1" smtClean="0"/>
              <a:t>rCube</a:t>
            </a:r>
            <a:r>
              <a:rPr lang="en-CA" sz="1800" dirty="0" smtClean="0"/>
              <a:t>() the result computed is placed back into the storage used to input the original value</a:t>
            </a:r>
          </a:p>
          <a:p>
            <a:pPr lvl="1" eaLnBrk="1" hangingPunct="1"/>
            <a:r>
              <a:rPr lang="en-CA" sz="1800" dirty="0"/>
              <a:t> </a:t>
            </a:r>
            <a:r>
              <a:rPr lang="en-CA" sz="1800" dirty="0" smtClean="0"/>
              <a:t>     </a:t>
            </a:r>
            <a:r>
              <a:rPr lang="en-CA" sz="1800" dirty="0" err="1" smtClean="0"/>
              <a:t>rCube</a:t>
            </a:r>
            <a:r>
              <a:rPr lang="en-CA" sz="1800" dirty="0" smtClean="0"/>
              <a:t>( &amp;Y ) ;   // result is placed back into Y</a:t>
            </a:r>
          </a:p>
          <a:p>
            <a:pPr lvl="1" eaLnBrk="1" hangingPunct="1"/>
            <a:r>
              <a:rPr lang="en-CA" sz="1800" dirty="0" smtClean="0"/>
              <a:t>This approach can save both unnecessary memory allocations (on the stack) and also memory transfers of data (during marshalling of the function call).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27584" y="1124744"/>
            <a:ext cx="7488832" cy="5328592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tx1"/>
                </a:solidFill>
              </a:rPr>
              <a:t>An important point !!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In C, the separation of argument passing mechanisms into </a:t>
            </a:r>
            <a:br>
              <a:rPr lang="en-CA" dirty="0" smtClean="0">
                <a:solidFill>
                  <a:schemeClr val="tx1"/>
                </a:solidFill>
              </a:rPr>
            </a:br>
            <a:r>
              <a:rPr lang="en-CA" dirty="0" smtClean="0">
                <a:solidFill>
                  <a:schemeClr val="tx1"/>
                </a:solidFill>
              </a:rPr>
              <a:t>Call-by-Value  versus  Call-by-Reference </a:t>
            </a:r>
            <a:br>
              <a:rPr lang="en-CA" dirty="0" smtClean="0">
                <a:solidFill>
                  <a:schemeClr val="tx1"/>
                </a:solidFill>
              </a:rPr>
            </a:br>
            <a:r>
              <a:rPr lang="en-CA" dirty="0" smtClean="0">
                <a:solidFill>
                  <a:schemeClr val="tx1"/>
                </a:solidFill>
              </a:rPr>
              <a:t>is just an illusion, a conceptual device that may be useful for some programmers.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In actuality, C (and all other languages) uses Pass-by-Value (aka Call-by-Value) exclusively and explicitly in all cases of argument passing.  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Remember that passing a pointer is still passing a value – the programming approach just exploits this kind of address data appropriate to the logic requirements </a:t>
            </a: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(</a:t>
            </a:r>
            <a:r>
              <a:rPr lang="en-CA" dirty="0" err="1" smtClean="0">
                <a:solidFill>
                  <a:schemeClr val="tx1"/>
                </a:solidFill>
              </a:rPr>
              <a:t>eg</a:t>
            </a:r>
            <a:r>
              <a:rPr lang="en-CA" dirty="0" smtClean="0">
                <a:solidFill>
                  <a:schemeClr val="tx1"/>
                </a:solidFill>
              </a:rPr>
              <a:t>. access to arrays, pointer arithmetic, dereferencing).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04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sz="3200" dirty="0" smtClean="0"/>
              <a:t>Pointer types of Functions</a:t>
            </a:r>
            <a:endParaRPr lang="en-CA" sz="3200" dirty="0"/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77544"/>
          </a:xfrm>
        </p:spPr>
        <p:txBody>
          <a:bodyPr/>
          <a:lstStyle/>
          <a:p>
            <a:pPr eaLnBrk="1" hangingPunct="1"/>
            <a:r>
              <a:rPr lang="en-CA" sz="2000" dirty="0" smtClean="0"/>
              <a:t>Functions must have data types declared.  </a:t>
            </a:r>
          </a:p>
          <a:p>
            <a:pPr eaLnBrk="1" hangingPunct="1"/>
            <a:r>
              <a:rPr lang="en-CA" sz="2000" dirty="0" smtClean="0"/>
              <a:t>Pointers are just another data type, so functions can be declared as being of type pointer</a:t>
            </a:r>
          </a:p>
          <a:p>
            <a:pPr lvl="1" eaLnBrk="1" hangingPunct="1"/>
            <a:r>
              <a:rPr lang="en-CA" sz="1800" dirty="0"/>
              <a:t> </a:t>
            </a:r>
            <a:r>
              <a:rPr lang="en-CA" sz="1800" dirty="0" smtClean="0"/>
              <a:t>   double * Larger( double X, double Y ) {</a:t>
            </a:r>
            <a:br>
              <a:rPr lang="en-CA" sz="1800" dirty="0" smtClean="0"/>
            </a:br>
            <a:r>
              <a:rPr lang="en-CA" sz="1800" dirty="0" smtClean="0"/>
              <a:t>         if( X &gt; Y ) return &amp;X ;</a:t>
            </a:r>
            <a:br>
              <a:rPr lang="en-CA" sz="1800" dirty="0" smtClean="0"/>
            </a:br>
            <a:r>
              <a:rPr lang="en-CA" sz="1800" dirty="0" smtClean="0"/>
              <a:t>         else         return &amp;Y ;</a:t>
            </a:r>
            <a:br>
              <a:rPr lang="en-CA" sz="1800" dirty="0" smtClean="0"/>
            </a:br>
            <a:r>
              <a:rPr lang="en-CA" sz="1800" dirty="0" smtClean="0"/>
              <a:t>     } </a:t>
            </a:r>
          </a:p>
          <a:p>
            <a:pPr lvl="1" eaLnBrk="1" hangingPunct="1"/>
            <a:r>
              <a:rPr lang="en-CA" sz="1800" dirty="0" smtClean="0"/>
              <a:t>Larger() has type double *, hence its return values must be compatible data types (</a:t>
            </a:r>
            <a:r>
              <a:rPr lang="en-CA" sz="1800" dirty="0" err="1" smtClean="0"/>
              <a:t>eg</a:t>
            </a:r>
            <a:r>
              <a:rPr lang="en-CA" sz="1800" dirty="0" smtClean="0"/>
              <a:t>. &amp;X, &amp;Y)</a:t>
            </a:r>
          </a:p>
          <a:p>
            <a:pPr lvl="1" eaLnBrk="1" hangingPunct="1"/>
            <a:r>
              <a:rPr lang="en-CA" sz="1800" dirty="0" smtClean="0"/>
              <a:t>Assuming </a:t>
            </a:r>
            <a:br>
              <a:rPr lang="en-CA" sz="1800" dirty="0" smtClean="0"/>
            </a:br>
            <a:r>
              <a:rPr lang="en-CA" sz="1800" dirty="0" smtClean="0"/>
              <a:t>      double U=10.34, W=82.754,  Z ; </a:t>
            </a:r>
            <a:br>
              <a:rPr lang="en-CA" sz="1800" dirty="0" smtClean="0"/>
            </a:br>
            <a:r>
              <a:rPr lang="en-CA" sz="1800" dirty="0" smtClean="0"/>
              <a:t>one can use this function to access the result</a:t>
            </a:r>
            <a:br>
              <a:rPr lang="en-CA" sz="1800" dirty="0" smtClean="0"/>
            </a:br>
            <a:r>
              <a:rPr lang="en-CA" sz="1800" dirty="0" smtClean="0"/>
              <a:t>      Z = *(Larger(U,W)) ;</a:t>
            </a:r>
          </a:p>
          <a:p>
            <a:pPr eaLnBrk="1" hangingPunct="1"/>
            <a:r>
              <a:rPr lang="en-CA" sz="2000" dirty="0" smtClean="0"/>
              <a:t>Be careful to differentiate between return values that are pointers (addresses in RAM) versus data (meaningful values).</a:t>
            </a:r>
          </a:p>
        </p:txBody>
      </p:sp>
    </p:spTree>
    <p:extLst>
      <p:ext uri="{BB962C8B-B14F-4D97-AF65-F5344CB8AC3E}">
        <p14:creationId xmlns:p14="http://schemas.microsoft.com/office/powerpoint/2010/main" val="139388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sz="3200" dirty="0" smtClean="0"/>
              <a:t>The </a:t>
            </a:r>
            <a:r>
              <a:rPr lang="en-CA" sz="32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CA" sz="3200" dirty="0" smtClean="0"/>
              <a:t> qualifier</a:t>
            </a:r>
            <a:endParaRPr lang="en-CA" sz="3200" dirty="0"/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447800"/>
            <a:ext cx="8075240" cy="5221560"/>
          </a:xfrm>
        </p:spPr>
        <p:txBody>
          <a:bodyPr/>
          <a:lstStyle/>
          <a:p>
            <a:pPr eaLnBrk="1" hangingPunct="1"/>
            <a:r>
              <a:rPr lang="en-CA" sz="2400" dirty="0" smtClean="0"/>
              <a:t>The notion of a constant value is very different than that of a varying value, hence variable.  When a program runs, storages can be allocated to handle values that are expected to vary, while protecting those that must not change.</a:t>
            </a:r>
          </a:p>
          <a:p>
            <a:pPr eaLnBrk="1" hangingPunct="1"/>
            <a:r>
              <a:rPr lang="en-CA" sz="2400" dirty="0" smtClean="0"/>
              <a:t>Example:</a:t>
            </a:r>
          </a:p>
          <a:p>
            <a:pPr lvl="1" eaLnBrk="1" hangingPunct="1"/>
            <a:r>
              <a:rPr lang="en-CA" sz="2000" dirty="0"/>
              <a:t> </a:t>
            </a:r>
            <a:r>
              <a:rPr lang="en-CA" sz="2000" dirty="0" err="1" smtClean="0"/>
              <a:t>const</a:t>
            </a:r>
            <a:r>
              <a:rPr lang="en-CA" sz="2000" dirty="0" smtClean="0"/>
              <a:t> float Pi = 3.141592 ;</a:t>
            </a:r>
            <a:br>
              <a:rPr lang="en-CA" sz="2000" dirty="0" smtClean="0"/>
            </a:br>
            <a:r>
              <a:rPr lang="en-CA" sz="2000" dirty="0" smtClean="0"/>
              <a:t> float Area, R=22.4 ;</a:t>
            </a:r>
            <a:br>
              <a:rPr lang="en-CA" sz="2000" dirty="0" smtClean="0"/>
            </a:br>
            <a:r>
              <a:rPr lang="en-CA" sz="2000" dirty="0" smtClean="0"/>
              <a:t/>
            </a:r>
            <a:br>
              <a:rPr lang="en-CA" sz="2000" dirty="0" smtClean="0"/>
            </a:br>
            <a:r>
              <a:rPr lang="en-CA" sz="2000" dirty="0" smtClean="0"/>
              <a:t> Area = Pi * R * R ;    // This is quite acceptable</a:t>
            </a:r>
            <a:br>
              <a:rPr lang="en-CA" sz="2000" dirty="0" smtClean="0"/>
            </a:br>
            <a:r>
              <a:rPr lang="en-CA" sz="2000" dirty="0" smtClean="0"/>
              <a:t> Pi = R ;                     // Compiler ERROR !</a:t>
            </a:r>
          </a:p>
          <a:p>
            <a:pPr eaLnBrk="1" hangingPunct="1"/>
            <a:endParaRPr lang="en-CA" sz="2200" dirty="0" smtClean="0"/>
          </a:p>
          <a:p>
            <a:pPr eaLnBrk="1" hangingPunct="1"/>
            <a:r>
              <a:rPr lang="en-CA" sz="2200" dirty="0" smtClean="0"/>
              <a:t>Now we consider applying </a:t>
            </a:r>
            <a:r>
              <a:rPr lang="en-CA" sz="2200" dirty="0" err="1" smtClean="0"/>
              <a:t>const</a:t>
            </a:r>
            <a:r>
              <a:rPr lang="en-CA" sz="2200" dirty="0" smtClean="0"/>
              <a:t> to pointers, which themselves may point to </a:t>
            </a:r>
            <a:r>
              <a:rPr lang="en-CA" sz="2200" dirty="0" err="1" smtClean="0"/>
              <a:t>const</a:t>
            </a:r>
            <a:r>
              <a:rPr lang="en-CA" sz="2200" dirty="0" smtClean="0"/>
              <a:t> or non-</a:t>
            </a:r>
            <a:r>
              <a:rPr lang="en-CA" sz="2200" dirty="0" err="1" smtClean="0"/>
              <a:t>const</a:t>
            </a:r>
            <a:r>
              <a:rPr lang="en-CA" sz="2200" dirty="0" smtClean="0"/>
              <a:t> references.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251228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sz="3200" dirty="0" smtClean="0"/>
              <a:t>The </a:t>
            </a:r>
            <a:r>
              <a:rPr lang="en-CA" sz="32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CA" sz="3200" dirty="0" smtClean="0"/>
              <a:t> qualifier</a:t>
            </a:r>
            <a:endParaRPr lang="en-CA" sz="3200" dirty="0"/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447800"/>
            <a:ext cx="8075240" cy="5221560"/>
          </a:xfrm>
        </p:spPr>
        <p:txBody>
          <a:bodyPr/>
          <a:lstStyle/>
          <a:p>
            <a:pPr eaLnBrk="1" hangingPunct="1"/>
            <a:r>
              <a:rPr lang="en-CA" sz="2200" dirty="0" smtClean="0"/>
              <a:t>With pointers there are four kinds of patterns to consider.</a:t>
            </a:r>
          </a:p>
          <a:p>
            <a:pPr lvl="1" eaLnBrk="1" hangingPunct="1"/>
            <a:r>
              <a:rPr lang="en-CA" sz="2000" dirty="0"/>
              <a:t> </a:t>
            </a:r>
            <a:r>
              <a:rPr lang="en-CA" sz="2000" dirty="0" smtClean="0"/>
              <a:t>non-</a:t>
            </a:r>
            <a:r>
              <a:rPr lang="en-CA" sz="2000" dirty="0" err="1" smtClean="0"/>
              <a:t>const</a:t>
            </a:r>
            <a:r>
              <a:rPr lang="en-CA" sz="2000" dirty="0" smtClean="0"/>
              <a:t> pointer to non-</a:t>
            </a:r>
            <a:r>
              <a:rPr lang="en-CA" sz="2000" dirty="0" err="1" smtClean="0"/>
              <a:t>const</a:t>
            </a:r>
            <a:r>
              <a:rPr lang="en-CA" sz="2000" dirty="0" smtClean="0"/>
              <a:t> data</a:t>
            </a:r>
          </a:p>
          <a:p>
            <a:pPr lvl="1" eaLnBrk="1" hangingPunct="1"/>
            <a:r>
              <a:rPr lang="en-CA" sz="2000" dirty="0"/>
              <a:t> </a:t>
            </a:r>
            <a:r>
              <a:rPr lang="en-CA" sz="2000" dirty="0" smtClean="0"/>
              <a:t>non-</a:t>
            </a:r>
            <a:r>
              <a:rPr lang="en-CA" sz="2000" dirty="0" err="1" smtClean="0"/>
              <a:t>const</a:t>
            </a:r>
            <a:r>
              <a:rPr lang="en-CA" sz="2000" dirty="0" smtClean="0"/>
              <a:t> pointer to </a:t>
            </a:r>
            <a:r>
              <a:rPr lang="en-CA" sz="2000" dirty="0" err="1" smtClean="0"/>
              <a:t>const</a:t>
            </a:r>
            <a:r>
              <a:rPr lang="en-CA" sz="2000" dirty="0" smtClean="0"/>
              <a:t> data</a:t>
            </a:r>
          </a:p>
          <a:p>
            <a:pPr lvl="1" eaLnBrk="1" hangingPunct="1"/>
            <a:r>
              <a:rPr lang="en-CA" sz="2000" dirty="0"/>
              <a:t> </a:t>
            </a:r>
            <a:r>
              <a:rPr lang="en-CA" sz="2000" dirty="0" err="1" smtClean="0"/>
              <a:t>const</a:t>
            </a:r>
            <a:r>
              <a:rPr lang="en-CA" sz="2000" dirty="0" smtClean="0"/>
              <a:t> pointer to non-</a:t>
            </a:r>
            <a:r>
              <a:rPr lang="en-CA" sz="2000" dirty="0" err="1" smtClean="0"/>
              <a:t>const</a:t>
            </a:r>
            <a:r>
              <a:rPr lang="en-CA" sz="2000" dirty="0" smtClean="0"/>
              <a:t> data</a:t>
            </a:r>
          </a:p>
          <a:p>
            <a:pPr lvl="1" eaLnBrk="1" hangingPunct="1"/>
            <a:r>
              <a:rPr lang="en-CA" sz="2000" dirty="0"/>
              <a:t> </a:t>
            </a:r>
            <a:r>
              <a:rPr lang="en-CA" sz="2000" dirty="0" err="1" smtClean="0"/>
              <a:t>const</a:t>
            </a:r>
            <a:r>
              <a:rPr lang="en-CA" sz="2000" dirty="0" smtClean="0"/>
              <a:t> pointer to </a:t>
            </a:r>
            <a:r>
              <a:rPr lang="en-CA" sz="2000" dirty="0" err="1" smtClean="0"/>
              <a:t>const</a:t>
            </a:r>
            <a:r>
              <a:rPr lang="en-CA" sz="2000" dirty="0" smtClean="0"/>
              <a:t> data</a:t>
            </a:r>
          </a:p>
          <a:p>
            <a:pPr eaLnBrk="1" hangingPunct="1"/>
            <a:r>
              <a:rPr lang="en-CA" sz="2200" dirty="0" smtClean="0"/>
              <a:t>Considering that the purpose of </a:t>
            </a:r>
            <a:r>
              <a:rPr lang="en-CA" sz="2200" dirty="0" err="1" smtClean="0"/>
              <a:t>const</a:t>
            </a:r>
            <a:r>
              <a:rPr lang="en-CA" sz="2200" dirty="0" smtClean="0"/>
              <a:t>, from a software engineering perspective, is to provide </a:t>
            </a:r>
            <a:r>
              <a:rPr lang="en-CA" sz="2200" i="1" dirty="0" smtClean="0"/>
              <a:t>protection</a:t>
            </a:r>
            <a:r>
              <a:rPr lang="en-CA" sz="2200" dirty="0" smtClean="0"/>
              <a:t> (hence security) for data, each of these patterns must be carefully examined and understood</a:t>
            </a:r>
          </a:p>
          <a:p>
            <a:pPr lvl="1" eaLnBrk="1" hangingPunct="1"/>
            <a:r>
              <a:rPr lang="en-CA" sz="2000" dirty="0" smtClean="0"/>
              <a:t>This is true whether a pointer value, or a data value</a:t>
            </a:r>
          </a:p>
          <a:p>
            <a:pPr eaLnBrk="1" hangingPunct="1"/>
            <a:r>
              <a:rPr lang="en-CA" sz="2200" dirty="0" smtClean="0"/>
              <a:t>These will be illustrated through examples in the following slides.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216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sz="3200" dirty="0" smtClean="0"/>
              <a:t>The </a:t>
            </a:r>
            <a:r>
              <a:rPr lang="en-CA" sz="32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CA" sz="3200" dirty="0" smtClean="0"/>
              <a:t> qualifier</a:t>
            </a:r>
            <a:endParaRPr lang="en-CA" sz="3200" dirty="0"/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447800"/>
            <a:ext cx="8075240" cy="5221560"/>
          </a:xfrm>
        </p:spPr>
        <p:txBody>
          <a:bodyPr/>
          <a:lstStyle/>
          <a:p>
            <a:pPr eaLnBrk="1" hangingPunct="1"/>
            <a:r>
              <a:rPr lang="en-CA" sz="2400" dirty="0" smtClean="0"/>
              <a:t>When both the pointer, and the data to which it points, are intended to be modified</a:t>
            </a:r>
          </a:p>
          <a:p>
            <a:pPr lvl="1" eaLnBrk="1" hangingPunct="1"/>
            <a:r>
              <a:rPr lang="en-CA" sz="2200" b="1" dirty="0" smtClean="0"/>
              <a:t>non-</a:t>
            </a:r>
            <a:r>
              <a:rPr lang="en-CA" sz="2200" b="1" dirty="0" err="1" smtClean="0"/>
              <a:t>const</a:t>
            </a:r>
            <a:r>
              <a:rPr lang="en-CA" sz="2200" b="1" dirty="0" smtClean="0"/>
              <a:t> </a:t>
            </a:r>
            <a:r>
              <a:rPr lang="en-CA" sz="2200" b="1" dirty="0"/>
              <a:t>pointer to non-</a:t>
            </a:r>
            <a:r>
              <a:rPr lang="en-CA" sz="2200" b="1" dirty="0" err="1"/>
              <a:t>const</a:t>
            </a:r>
            <a:r>
              <a:rPr lang="en-CA" sz="2200" b="1" dirty="0"/>
              <a:t> </a:t>
            </a:r>
            <a:r>
              <a:rPr lang="en-CA" sz="2200" b="1" dirty="0" smtClean="0"/>
              <a:t>data</a:t>
            </a:r>
          </a:p>
          <a:p>
            <a:pPr eaLnBrk="1" hangingPunct="1"/>
            <a:r>
              <a:rPr lang="en-CA" sz="2400" dirty="0" smtClean="0"/>
              <a:t>Example:</a:t>
            </a:r>
          </a:p>
          <a:p>
            <a:pPr lvl="1" eaLnBrk="1" hangingPunct="1"/>
            <a:r>
              <a:rPr lang="en-CA" sz="2200" dirty="0" smtClean="0"/>
              <a:t>Assume:      </a:t>
            </a:r>
            <a:r>
              <a:rPr lang="en-CA" sz="2200" dirty="0" err="1" smtClean="0"/>
              <a:t>int</a:t>
            </a:r>
            <a:r>
              <a:rPr lang="en-CA" sz="2200" dirty="0" smtClean="0"/>
              <a:t> N = 5, A[5] = {1,2,3,4,5} ;</a:t>
            </a:r>
          </a:p>
          <a:p>
            <a:pPr lvl="1" eaLnBrk="1" hangingPunct="1"/>
            <a:r>
              <a:rPr lang="en-CA" sz="2200" dirty="0" smtClean="0"/>
              <a:t>Function:</a:t>
            </a:r>
            <a:br>
              <a:rPr lang="en-CA" sz="2200" dirty="0" smtClean="0"/>
            </a:br>
            <a:r>
              <a:rPr lang="en-CA" sz="2200" dirty="0" smtClean="0"/>
              <a:t>  void Add1 ( </a:t>
            </a:r>
            <a:r>
              <a:rPr lang="en-CA" sz="2200" dirty="0" err="1" smtClean="0"/>
              <a:t>int</a:t>
            </a:r>
            <a:r>
              <a:rPr lang="en-CA" sz="2200" dirty="0" smtClean="0"/>
              <a:t> * B, </a:t>
            </a:r>
            <a:r>
              <a:rPr lang="en-CA" sz="2200" dirty="0" err="1" smtClean="0"/>
              <a:t>int</a:t>
            </a:r>
            <a:r>
              <a:rPr lang="en-CA" sz="2200" dirty="0" smtClean="0"/>
              <a:t> n ) {</a:t>
            </a:r>
            <a:br>
              <a:rPr lang="en-CA" sz="2200" dirty="0" smtClean="0"/>
            </a:br>
            <a:r>
              <a:rPr lang="en-CA" sz="2200" dirty="0" smtClean="0"/>
              <a:t>     for( ; n&gt;0 ; n--, B++ )</a:t>
            </a:r>
            <a:br>
              <a:rPr lang="en-CA" sz="2200" dirty="0" smtClean="0"/>
            </a:br>
            <a:r>
              <a:rPr lang="en-CA" sz="2200" dirty="0" smtClean="0"/>
              <a:t>         (*B)++ ;</a:t>
            </a:r>
            <a:br>
              <a:rPr lang="en-CA" sz="2200" dirty="0" smtClean="0"/>
            </a:br>
            <a:r>
              <a:rPr lang="en-CA" sz="2200" dirty="0" smtClean="0"/>
              <a:t>     return ;</a:t>
            </a:r>
            <a:br>
              <a:rPr lang="en-CA" sz="2200" dirty="0" smtClean="0"/>
            </a:br>
            <a:r>
              <a:rPr lang="en-CA" sz="2200" dirty="0" smtClean="0"/>
              <a:t>   }</a:t>
            </a:r>
          </a:p>
          <a:p>
            <a:pPr lvl="1" eaLnBrk="1" hangingPunct="1"/>
            <a:r>
              <a:rPr lang="en-CA" sz="2200" dirty="0" smtClean="0"/>
              <a:t>Note that both the pointer B, and the array values (in A) are modified during the call:   Add1( A, N ) ;</a:t>
            </a:r>
          </a:p>
        </p:txBody>
      </p:sp>
    </p:spTree>
    <p:extLst>
      <p:ext uri="{BB962C8B-B14F-4D97-AF65-F5344CB8AC3E}">
        <p14:creationId xmlns:p14="http://schemas.microsoft.com/office/powerpoint/2010/main" val="31551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/>
          </a:bodyPr>
          <a:lstStyle/>
          <a:p>
            <a:pPr eaLnBrk="1" hangingPunct="1"/>
            <a:r>
              <a:rPr lang="en-CA" sz="3200" dirty="0" smtClean="0"/>
              <a:t>The </a:t>
            </a:r>
            <a:r>
              <a:rPr lang="en-CA" sz="32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CA" sz="3200" dirty="0" smtClean="0"/>
              <a:t> qualifier</a:t>
            </a:r>
            <a:endParaRPr lang="en-CA" sz="3200" dirty="0"/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908720"/>
            <a:ext cx="8075240" cy="5760640"/>
          </a:xfrm>
        </p:spPr>
        <p:txBody>
          <a:bodyPr/>
          <a:lstStyle/>
          <a:p>
            <a:pPr eaLnBrk="1" hangingPunct="1"/>
            <a:r>
              <a:rPr lang="en-CA" sz="2400" dirty="0" smtClean="0"/>
              <a:t>When the pointer to data is </a:t>
            </a:r>
            <a:r>
              <a:rPr lang="en-CA" sz="2400" dirty="0"/>
              <a:t>intended to be modified</a:t>
            </a:r>
            <a:r>
              <a:rPr lang="en-CA" sz="2400" dirty="0" smtClean="0"/>
              <a:t>, but the </a:t>
            </a:r>
            <a:r>
              <a:rPr lang="en-CA" sz="2400" dirty="0"/>
              <a:t>data to which it </a:t>
            </a:r>
            <a:r>
              <a:rPr lang="en-CA" sz="2400" dirty="0" smtClean="0"/>
              <a:t>points must not be </a:t>
            </a:r>
            <a:r>
              <a:rPr lang="en-CA" sz="2400" dirty="0"/>
              <a:t>modified</a:t>
            </a:r>
          </a:p>
          <a:p>
            <a:pPr lvl="1" eaLnBrk="1" hangingPunct="1"/>
            <a:r>
              <a:rPr lang="en-CA" sz="2200" b="1" dirty="0" smtClean="0"/>
              <a:t>non-</a:t>
            </a:r>
            <a:r>
              <a:rPr lang="en-CA" sz="2200" b="1" dirty="0" err="1" smtClean="0"/>
              <a:t>const</a:t>
            </a:r>
            <a:r>
              <a:rPr lang="en-CA" sz="2200" b="1" dirty="0" smtClean="0"/>
              <a:t> </a:t>
            </a:r>
            <a:r>
              <a:rPr lang="en-CA" sz="2200" b="1" dirty="0"/>
              <a:t>pointer to </a:t>
            </a:r>
            <a:r>
              <a:rPr lang="en-CA" sz="2200" b="1" dirty="0" err="1"/>
              <a:t>const</a:t>
            </a:r>
            <a:r>
              <a:rPr lang="en-CA" sz="2200" b="1" dirty="0"/>
              <a:t> </a:t>
            </a:r>
            <a:r>
              <a:rPr lang="en-CA" sz="2200" b="1" dirty="0" smtClean="0"/>
              <a:t>data</a:t>
            </a:r>
          </a:p>
          <a:p>
            <a:pPr eaLnBrk="1" hangingPunct="1"/>
            <a:r>
              <a:rPr lang="en-CA" sz="2400" dirty="0" smtClean="0"/>
              <a:t>Example</a:t>
            </a:r>
          </a:p>
          <a:p>
            <a:pPr lvl="1" eaLnBrk="1" hangingPunct="1"/>
            <a:r>
              <a:rPr lang="en-CA" sz="2200" dirty="0" smtClean="0"/>
              <a:t>Assume:   </a:t>
            </a:r>
            <a:r>
              <a:rPr lang="en-CA" sz="2200" dirty="0" err="1" smtClean="0"/>
              <a:t>int</a:t>
            </a:r>
            <a:r>
              <a:rPr lang="en-CA" sz="2200" dirty="0" smtClean="0"/>
              <a:t> N;  </a:t>
            </a:r>
            <a:br>
              <a:rPr lang="en-CA" sz="2200" dirty="0" smtClean="0"/>
            </a:br>
            <a:r>
              <a:rPr lang="en-CA" sz="2200" dirty="0" smtClean="0"/>
              <a:t>                 </a:t>
            </a:r>
            <a:r>
              <a:rPr lang="en-CA" sz="2200" dirty="0" err="1" smtClean="0"/>
              <a:t>const</a:t>
            </a:r>
            <a:r>
              <a:rPr lang="en-CA" sz="2200" dirty="0" smtClean="0"/>
              <a:t> </a:t>
            </a:r>
            <a:r>
              <a:rPr lang="en-CA" sz="2200" smtClean="0"/>
              <a:t>char A[8] </a:t>
            </a:r>
            <a:r>
              <a:rPr lang="en-CA" sz="2200" dirty="0"/>
              <a:t>= </a:t>
            </a:r>
            <a:r>
              <a:rPr lang="en-CA" sz="2200" dirty="0" smtClean="0"/>
              <a:t>{‘</a:t>
            </a:r>
            <a:r>
              <a:rPr lang="en-CA" sz="2200" dirty="0" err="1" smtClean="0"/>
              <a:t>M’,’e’,’s’,’s’,’a’,’g’,’e</a:t>
            </a:r>
            <a:r>
              <a:rPr lang="en-CA" sz="2200" dirty="0" smtClean="0"/>
              <a:t>’,’\0’} </a:t>
            </a:r>
            <a:r>
              <a:rPr lang="en-CA" sz="2200" dirty="0"/>
              <a:t>;</a:t>
            </a:r>
          </a:p>
          <a:p>
            <a:pPr lvl="1" eaLnBrk="1" hangingPunct="1"/>
            <a:r>
              <a:rPr lang="en-CA" sz="2200" dirty="0"/>
              <a:t>Function</a:t>
            </a:r>
            <a:r>
              <a:rPr lang="en-CA" sz="2200" dirty="0" smtClean="0"/>
              <a:t>:</a:t>
            </a:r>
            <a:br>
              <a:rPr lang="en-CA" sz="2200" dirty="0" smtClean="0"/>
            </a:br>
            <a:r>
              <a:rPr lang="en-CA" sz="2200" dirty="0" smtClean="0"/>
              <a:t>  </a:t>
            </a:r>
            <a:r>
              <a:rPr lang="en-CA" sz="2200" dirty="0" err="1" smtClean="0"/>
              <a:t>int</a:t>
            </a:r>
            <a:r>
              <a:rPr lang="en-CA" sz="2200" dirty="0" smtClean="0"/>
              <a:t> </a:t>
            </a:r>
            <a:r>
              <a:rPr lang="en-CA" sz="2200" dirty="0" err="1" smtClean="0"/>
              <a:t>StrLen</a:t>
            </a:r>
            <a:r>
              <a:rPr lang="en-CA" sz="2200" dirty="0" smtClean="0"/>
              <a:t> ( </a:t>
            </a:r>
            <a:r>
              <a:rPr lang="en-CA" sz="2200" dirty="0" err="1" smtClean="0"/>
              <a:t>const</a:t>
            </a:r>
            <a:r>
              <a:rPr lang="en-CA" sz="2200" dirty="0" smtClean="0"/>
              <a:t> char * S ) {</a:t>
            </a:r>
            <a:br>
              <a:rPr lang="en-CA" sz="2200" dirty="0" smtClean="0"/>
            </a:br>
            <a:r>
              <a:rPr lang="en-CA" sz="2200" dirty="0" smtClean="0"/>
              <a:t>      </a:t>
            </a:r>
            <a:r>
              <a:rPr lang="en-CA" sz="2200" dirty="0" err="1" smtClean="0"/>
              <a:t>int</a:t>
            </a:r>
            <a:r>
              <a:rPr lang="en-CA" sz="2200" dirty="0" smtClean="0"/>
              <a:t> n = 0 ;</a:t>
            </a:r>
            <a:br>
              <a:rPr lang="en-CA" sz="2200" dirty="0" smtClean="0"/>
            </a:br>
            <a:r>
              <a:rPr lang="en-CA" sz="2200" dirty="0" smtClean="0"/>
              <a:t>      for( ; *S != ‘\0’ ; S++ ) n++ ;</a:t>
            </a:r>
            <a:br>
              <a:rPr lang="en-CA" sz="2200" dirty="0" smtClean="0"/>
            </a:br>
            <a:r>
              <a:rPr lang="en-CA" sz="2200" dirty="0" smtClean="0"/>
              <a:t>      return n ;</a:t>
            </a:r>
            <a:br>
              <a:rPr lang="en-CA" sz="2200" dirty="0" smtClean="0"/>
            </a:br>
            <a:r>
              <a:rPr lang="en-CA" sz="2200" dirty="0" smtClean="0"/>
              <a:t>  }</a:t>
            </a:r>
          </a:p>
          <a:p>
            <a:pPr lvl="1" eaLnBrk="1" hangingPunct="1"/>
            <a:r>
              <a:rPr lang="en-CA" sz="2200" dirty="0" smtClean="0"/>
              <a:t>Note that the pointer S is modified, but the values in the string A are not modified in the call:   N = </a:t>
            </a:r>
            <a:r>
              <a:rPr lang="en-CA" sz="2200" dirty="0" err="1" smtClean="0"/>
              <a:t>StrLen</a:t>
            </a:r>
            <a:r>
              <a:rPr lang="en-CA" sz="2200" dirty="0" smtClean="0"/>
              <a:t>( A ) ;</a:t>
            </a:r>
          </a:p>
          <a:p>
            <a:pPr lvl="2" eaLnBrk="1" hangingPunct="1"/>
            <a:r>
              <a:rPr lang="en-CA" sz="1800" dirty="0" smtClean="0"/>
              <a:t>Any attempt to modify data in A results in a compiler error.</a:t>
            </a:r>
            <a:r>
              <a:rPr lang="en-CA" sz="1800" dirty="0"/>
              <a:t/>
            </a:r>
            <a:br>
              <a:rPr lang="en-CA" sz="1800" dirty="0"/>
            </a:br>
            <a:endParaRPr lang="en-CA" sz="1800" dirty="0" smtClean="0"/>
          </a:p>
          <a:p>
            <a:pPr lvl="1" eaLnBrk="1" hangingPunct="1"/>
            <a:endParaRPr lang="en-CA" sz="2000" dirty="0" smtClean="0"/>
          </a:p>
        </p:txBody>
      </p:sp>
    </p:spTree>
    <p:extLst>
      <p:ext uri="{BB962C8B-B14F-4D97-AF65-F5344CB8AC3E}">
        <p14:creationId xmlns:p14="http://schemas.microsoft.com/office/powerpoint/2010/main" val="182917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/>
          </a:bodyPr>
          <a:lstStyle/>
          <a:p>
            <a:pPr eaLnBrk="1" hangingPunct="1"/>
            <a:r>
              <a:rPr lang="en-CA" sz="3200" dirty="0" smtClean="0"/>
              <a:t>The </a:t>
            </a:r>
            <a:r>
              <a:rPr lang="en-CA" sz="32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CA" sz="3200" dirty="0" smtClean="0"/>
              <a:t> qualifier</a:t>
            </a:r>
            <a:endParaRPr lang="en-CA" sz="3200" dirty="0"/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980728"/>
            <a:ext cx="8075240" cy="5688632"/>
          </a:xfrm>
        </p:spPr>
        <p:txBody>
          <a:bodyPr/>
          <a:lstStyle/>
          <a:p>
            <a:pPr eaLnBrk="1" hangingPunct="1"/>
            <a:r>
              <a:rPr lang="en-CA" sz="2400" dirty="0"/>
              <a:t>When the pointer to data </a:t>
            </a:r>
            <a:r>
              <a:rPr lang="en-CA" sz="2400" dirty="0" smtClean="0"/>
              <a:t>must not be </a:t>
            </a:r>
            <a:r>
              <a:rPr lang="en-CA" sz="2400" dirty="0"/>
              <a:t>modified, but the data to which it points </a:t>
            </a:r>
            <a:r>
              <a:rPr lang="en-CA" sz="2400" dirty="0" smtClean="0"/>
              <a:t>may be </a:t>
            </a:r>
            <a:r>
              <a:rPr lang="en-CA" sz="2400" dirty="0"/>
              <a:t>modified</a:t>
            </a:r>
          </a:p>
          <a:p>
            <a:pPr lvl="1" eaLnBrk="1" hangingPunct="1"/>
            <a:r>
              <a:rPr lang="en-CA" sz="2200" dirty="0" smtClean="0"/>
              <a:t> </a:t>
            </a:r>
            <a:r>
              <a:rPr lang="en-CA" sz="2200" b="1" dirty="0" err="1" smtClean="0"/>
              <a:t>const</a:t>
            </a:r>
            <a:r>
              <a:rPr lang="en-CA" sz="2200" b="1" dirty="0" smtClean="0"/>
              <a:t> </a:t>
            </a:r>
            <a:r>
              <a:rPr lang="en-CA" sz="2200" b="1" dirty="0"/>
              <a:t>pointer to non-</a:t>
            </a:r>
            <a:r>
              <a:rPr lang="en-CA" sz="2200" b="1" dirty="0" err="1"/>
              <a:t>const</a:t>
            </a:r>
            <a:r>
              <a:rPr lang="en-CA" sz="2200" b="1" dirty="0"/>
              <a:t> </a:t>
            </a:r>
            <a:r>
              <a:rPr lang="en-CA" sz="2200" b="1" dirty="0" smtClean="0"/>
              <a:t>data</a:t>
            </a:r>
          </a:p>
          <a:p>
            <a:pPr eaLnBrk="1" hangingPunct="1"/>
            <a:r>
              <a:rPr lang="en-CA" sz="2400" dirty="0"/>
              <a:t>Example</a:t>
            </a:r>
          </a:p>
          <a:p>
            <a:pPr lvl="1" eaLnBrk="1" hangingPunct="1"/>
            <a:r>
              <a:rPr lang="en-CA" sz="2200" dirty="0"/>
              <a:t>Assume:   </a:t>
            </a:r>
            <a:r>
              <a:rPr lang="en-CA" sz="2200" dirty="0" smtClean="0"/>
              <a:t>float Pi = 3.14159, * </a:t>
            </a:r>
            <a:r>
              <a:rPr lang="en-CA" sz="2200" dirty="0" err="1" smtClean="0"/>
              <a:t>const</a:t>
            </a:r>
            <a:r>
              <a:rPr lang="en-CA" sz="2200" dirty="0" smtClean="0"/>
              <a:t> </a:t>
            </a:r>
            <a:r>
              <a:rPr lang="en-CA" sz="2200" dirty="0" err="1" smtClean="0"/>
              <a:t>ptrPi</a:t>
            </a:r>
            <a:r>
              <a:rPr lang="en-CA" sz="2200" dirty="0" smtClean="0"/>
              <a:t> = &amp;Pi ;</a:t>
            </a:r>
          </a:p>
          <a:p>
            <a:pPr lvl="1" eaLnBrk="1" hangingPunct="1"/>
            <a:r>
              <a:rPr lang="en-CA" sz="2000" dirty="0" smtClean="0"/>
              <a:t>Function:</a:t>
            </a:r>
            <a:br>
              <a:rPr lang="en-CA" sz="2000" dirty="0" smtClean="0"/>
            </a:br>
            <a:r>
              <a:rPr lang="en-CA" sz="2000" dirty="0" smtClean="0"/>
              <a:t>    void </a:t>
            </a:r>
            <a:r>
              <a:rPr lang="en-CA" sz="2000" dirty="0" err="1" smtClean="0"/>
              <a:t>ChangePi</a:t>
            </a:r>
            <a:r>
              <a:rPr lang="en-CA" sz="2000" dirty="0" smtClean="0"/>
              <a:t> ( float * </a:t>
            </a:r>
            <a:r>
              <a:rPr lang="en-CA" sz="2000" dirty="0" err="1" smtClean="0"/>
              <a:t>const</a:t>
            </a:r>
            <a:r>
              <a:rPr lang="en-CA" sz="2000" dirty="0" smtClean="0"/>
              <a:t> P ) {</a:t>
            </a:r>
            <a:br>
              <a:rPr lang="en-CA" sz="2000" dirty="0" smtClean="0"/>
            </a:br>
            <a:r>
              <a:rPr lang="en-CA" sz="2000" dirty="0" smtClean="0"/>
              <a:t>         </a:t>
            </a:r>
            <a:r>
              <a:rPr lang="en-CA" sz="2000" dirty="0" err="1" smtClean="0"/>
              <a:t>const</a:t>
            </a:r>
            <a:r>
              <a:rPr lang="en-CA" sz="2000" dirty="0" smtClean="0"/>
              <a:t> float Q = 3.14 ;</a:t>
            </a:r>
            <a:br>
              <a:rPr lang="en-CA" sz="2000" dirty="0" smtClean="0"/>
            </a:br>
            <a:r>
              <a:rPr lang="en-CA" sz="2000" dirty="0" smtClean="0"/>
              <a:t>         *P = 3.1415 ;</a:t>
            </a:r>
            <a:br>
              <a:rPr lang="en-CA" sz="2000" dirty="0" smtClean="0"/>
            </a:br>
            <a:r>
              <a:rPr lang="en-CA" sz="2000" dirty="0" smtClean="0"/>
              <a:t>         P = &amp;Q ;          // Compiler error !</a:t>
            </a:r>
            <a:br>
              <a:rPr lang="en-CA" sz="2000" dirty="0" smtClean="0"/>
            </a:br>
            <a:r>
              <a:rPr lang="en-CA" sz="2000" dirty="0" smtClean="0"/>
              <a:t>         return ;</a:t>
            </a:r>
            <a:br>
              <a:rPr lang="en-CA" sz="2000" dirty="0" smtClean="0"/>
            </a:br>
            <a:r>
              <a:rPr lang="en-CA" sz="2000" dirty="0" smtClean="0"/>
              <a:t>     }</a:t>
            </a:r>
          </a:p>
          <a:p>
            <a:pPr lvl="1" eaLnBrk="1" hangingPunct="1"/>
            <a:r>
              <a:rPr lang="en-CA" sz="2000" dirty="0" smtClean="0"/>
              <a:t>Note that the value of Pi may change, but the pointer P may not be modified to point at Q in the call:   </a:t>
            </a:r>
            <a:r>
              <a:rPr lang="en-CA" sz="2000" dirty="0" err="1" smtClean="0"/>
              <a:t>ChangePi</a:t>
            </a:r>
            <a:r>
              <a:rPr lang="en-CA" sz="2000" dirty="0" smtClean="0"/>
              <a:t>( </a:t>
            </a:r>
            <a:r>
              <a:rPr lang="en-CA" sz="2000" dirty="0" err="1" smtClean="0"/>
              <a:t>ptrPi</a:t>
            </a:r>
            <a:r>
              <a:rPr lang="en-CA" sz="2000" dirty="0" smtClean="0"/>
              <a:t> ) ;</a:t>
            </a:r>
          </a:p>
          <a:p>
            <a:pPr lvl="1" eaLnBrk="1" hangingPunct="1"/>
            <a:r>
              <a:rPr lang="en-CA" sz="2000" dirty="0" smtClean="0"/>
              <a:t>Also note that all array names represent </a:t>
            </a:r>
            <a:r>
              <a:rPr lang="en-CA" sz="2000" dirty="0" err="1" smtClean="0"/>
              <a:t>const</a:t>
            </a:r>
            <a:r>
              <a:rPr lang="en-CA" sz="2000" dirty="0" smtClean="0"/>
              <a:t> pointers.</a:t>
            </a:r>
          </a:p>
        </p:txBody>
      </p:sp>
    </p:spTree>
    <p:extLst>
      <p:ext uri="{BB962C8B-B14F-4D97-AF65-F5344CB8AC3E}">
        <p14:creationId xmlns:p14="http://schemas.microsoft.com/office/powerpoint/2010/main" val="182917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sz="3200" dirty="0" smtClean="0"/>
              <a:t>The </a:t>
            </a:r>
            <a:r>
              <a:rPr lang="en-CA" sz="32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CA" sz="3200" dirty="0" smtClean="0"/>
              <a:t> qualifier</a:t>
            </a:r>
            <a:endParaRPr lang="en-CA" sz="3200" dirty="0"/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447800"/>
            <a:ext cx="8075240" cy="5221560"/>
          </a:xfrm>
        </p:spPr>
        <p:txBody>
          <a:bodyPr/>
          <a:lstStyle/>
          <a:p>
            <a:pPr eaLnBrk="1" hangingPunct="1"/>
            <a:r>
              <a:rPr lang="en-CA" sz="2400" dirty="0"/>
              <a:t>When </a:t>
            </a:r>
            <a:r>
              <a:rPr lang="en-CA" sz="2400" u="sng" dirty="0" smtClean="0"/>
              <a:t>neither</a:t>
            </a:r>
            <a:r>
              <a:rPr lang="en-CA" sz="2400" dirty="0" smtClean="0"/>
              <a:t> the </a:t>
            </a:r>
            <a:r>
              <a:rPr lang="en-CA" sz="2400" dirty="0"/>
              <a:t>pointer to </a:t>
            </a:r>
            <a:r>
              <a:rPr lang="en-CA" sz="2400" dirty="0" smtClean="0"/>
              <a:t>data, or the </a:t>
            </a:r>
            <a:r>
              <a:rPr lang="en-CA" sz="2400" dirty="0"/>
              <a:t>data to which it </a:t>
            </a:r>
            <a:r>
              <a:rPr lang="en-CA" sz="2400" dirty="0" smtClean="0"/>
              <a:t>points, </a:t>
            </a:r>
            <a:r>
              <a:rPr lang="en-CA" sz="2400" dirty="0"/>
              <a:t>may be modified</a:t>
            </a:r>
          </a:p>
          <a:p>
            <a:pPr lvl="1" eaLnBrk="1" hangingPunct="1"/>
            <a:r>
              <a:rPr lang="en-CA" sz="2200" dirty="0" smtClean="0"/>
              <a:t> </a:t>
            </a:r>
            <a:r>
              <a:rPr lang="en-CA" sz="2200" dirty="0" err="1" smtClean="0"/>
              <a:t>const</a:t>
            </a:r>
            <a:r>
              <a:rPr lang="en-CA" sz="2200" dirty="0" smtClean="0"/>
              <a:t> </a:t>
            </a:r>
            <a:r>
              <a:rPr lang="en-CA" sz="2200" dirty="0"/>
              <a:t>pointer to </a:t>
            </a:r>
            <a:r>
              <a:rPr lang="en-CA" sz="2200" dirty="0" err="1"/>
              <a:t>const</a:t>
            </a:r>
            <a:r>
              <a:rPr lang="en-CA" sz="2200" dirty="0"/>
              <a:t> data</a:t>
            </a:r>
            <a:endParaRPr lang="en-CA" sz="2000" dirty="0" smtClean="0"/>
          </a:p>
          <a:p>
            <a:pPr eaLnBrk="1" hangingPunct="1"/>
            <a:r>
              <a:rPr lang="en-CA" sz="2200" dirty="0" smtClean="0"/>
              <a:t>This technique is used to promote maximum protection over data and references to data</a:t>
            </a:r>
          </a:p>
          <a:p>
            <a:pPr eaLnBrk="1" hangingPunct="1"/>
            <a:r>
              <a:rPr lang="en-CA" sz="2200" dirty="0" smtClean="0"/>
              <a:t>Example:</a:t>
            </a:r>
            <a:br>
              <a:rPr lang="en-CA" sz="2200" dirty="0" smtClean="0"/>
            </a:br>
            <a:r>
              <a:rPr lang="en-CA" sz="2200" dirty="0" smtClean="0"/>
              <a:t>  </a:t>
            </a:r>
            <a:r>
              <a:rPr lang="en-CA" sz="2200" dirty="0" err="1" smtClean="0"/>
              <a:t>int</a:t>
            </a:r>
            <a:r>
              <a:rPr lang="en-CA" sz="2200" dirty="0" smtClean="0"/>
              <a:t> main ( ) {</a:t>
            </a:r>
            <a:br>
              <a:rPr lang="en-CA" sz="2200" dirty="0" smtClean="0"/>
            </a:br>
            <a:r>
              <a:rPr lang="en-CA" sz="2200" dirty="0" smtClean="0"/>
              <a:t>      </a:t>
            </a:r>
            <a:r>
              <a:rPr lang="en-CA" sz="2200" dirty="0" err="1" smtClean="0"/>
              <a:t>int</a:t>
            </a:r>
            <a:r>
              <a:rPr lang="en-CA" sz="2200" dirty="0" smtClean="0"/>
              <a:t> N = 3, * </a:t>
            </a:r>
            <a:r>
              <a:rPr lang="en-CA" sz="2200" dirty="0" err="1" smtClean="0"/>
              <a:t>ptrN</a:t>
            </a:r>
            <a:r>
              <a:rPr lang="en-CA" sz="2200" dirty="0" smtClean="0"/>
              <a:t> = &amp;N ;</a:t>
            </a:r>
            <a:br>
              <a:rPr lang="en-CA" sz="2200" dirty="0" smtClean="0"/>
            </a:br>
            <a:r>
              <a:rPr lang="en-CA" sz="2200" dirty="0" smtClean="0"/>
              <a:t>      </a:t>
            </a:r>
            <a:r>
              <a:rPr lang="en-CA" sz="2200" dirty="0" err="1" smtClean="0"/>
              <a:t>const</a:t>
            </a:r>
            <a:r>
              <a:rPr lang="en-CA" sz="2200" dirty="0" smtClean="0"/>
              <a:t> </a:t>
            </a:r>
            <a:r>
              <a:rPr lang="en-CA" sz="2200" dirty="0" err="1" smtClean="0"/>
              <a:t>int</a:t>
            </a:r>
            <a:r>
              <a:rPr lang="en-CA" sz="2200" dirty="0" smtClean="0"/>
              <a:t> X = 5, * </a:t>
            </a:r>
            <a:r>
              <a:rPr lang="en-CA" sz="2200" dirty="0" err="1" smtClean="0"/>
              <a:t>const</a:t>
            </a:r>
            <a:r>
              <a:rPr lang="en-CA" sz="2200" dirty="0" smtClean="0"/>
              <a:t> </a:t>
            </a:r>
            <a:r>
              <a:rPr lang="en-CA" sz="2200" dirty="0" err="1" smtClean="0"/>
              <a:t>ptrX</a:t>
            </a:r>
            <a:r>
              <a:rPr lang="en-CA" sz="2200" dirty="0" smtClean="0"/>
              <a:t> = &amp;X ;</a:t>
            </a:r>
            <a:br>
              <a:rPr lang="en-CA" sz="2200" dirty="0" smtClean="0"/>
            </a:br>
            <a:r>
              <a:rPr lang="en-CA" sz="2200" dirty="0" smtClean="0"/>
              <a:t>      *</a:t>
            </a:r>
            <a:r>
              <a:rPr lang="en-CA" sz="2200" dirty="0" err="1" smtClean="0"/>
              <a:t>ptrX</a:t>
            </a:r>
            <a:r>
              <a:rPr lang="en-CA" sz="2200" dirty="0" smtClean="0"/>
              <a:t> = 3 ;    // Compiler error</a:t>
            </a:r>
            <a:br>
              <a:rPr lang="en-CA" sz="2200" dirty="0" smtClean="0"/>
            </a:br>
            <a:r>
              <a:rPr lang="en-CA" sz="2200" dirty="0" smtClean="0"/>
              <a:t>      </a:t>
            </a:r>
            <a:r>
              <a:rPr lang="en-CA" sz="2200" dirty="0" err="1" smtClean="0"/>
              <a:t>ptrX</a:t>
            </a:r>
            <a:r>
              <a:rPr lang="en-CA" sz="2200" dirty="0" smtClean="0"/>
              <a:t> = &amp;N ;  // Compiler error</a:t>
            </a:r>
            <a:r>
              <a:rPr lang="en-CA" sz="2200" dirty="0"/>
              <a:t/>
            </a:r>
            <a:br>
              <a:rPr lang="en-CA" sz="2200" dirty="0"/>
            </a:br>
            <a:r>
              <a:rPr lang="en-CA" sz="2200" dirty="0"/>
              <a:t>      </a:t>
            </a:r>
            <a:r>
              <a:rPr lang="en-CA" sz="2200" dirty="0" err="1"/>
              <a:t>ptrX</a:t>
            </a:r>
            <a:r>
              <a:rPr lang="en-CA" sz="2200" dirty="0"/>
              <a:t> = </a:t>
            </a:r>
            <a:r>
              <a:rPr lang="en-CA" sz="2200" dirty="0" err="1" smtClean="0"/>
              <a:t>ptrN</a:t>
            </a:r>
            <a:r>
              <a:rPr lang="en-CA" sz="2200" dirty="0" smtClean="0"/>
              <a:t> </a:t>
            </a:r>
            <a:r>
              <a:rPr lang="en-CA" sz="2200" dirty="0"/>
              <a:t>;  // Compiler error</a:t>
            </a:r>
            <a:r>
              <a:rPr lang="en-CA" sz="2200" dirty="0" smtClean="0"/>
              <a:t/>
            </a:r>
            <a:br>
              <a:rPr lang="en-CA" sz="2200" dirty="0" smtClean="0"/>
            </a:br>
            <a:r>
              <a:rPr lang="en-CA" sz="2200" dirty="0" smtClean="0"/>
              <a:t>  }</a:t>
            </a:r>
          </a:p>
          <a:p>
            <a:pPr eaLnBrk="1" hangingPunct="1"/>
            <a:r>
              <a:rPr lang="en-CA" sz="2200" dirty="0" smtClean="0"/>
              <a:t>Always think about data protection when using const.</a:t>
            </a:r>
          </a:p>
        </p:txBody>
      </p:sp>
    </p:spTree>
    <p:extLst>
      <p:ext uri="{BB962C8B-B14F-4D97-AF65-F5344CB8AC3E}">
        <p14:creationId xmlns:p14="http://schemas.microsoft.com/office/powerpoint/2010/main" val="182917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sz="3200" dirty="0" smtClean="0"/>
              <a:t>Pointers to Functions </a:t>
            </a:r>
            <a:endParaRPr lang="en-CA" sz="3200" dirty="0"/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447800"/>
            <a:ext cx="8003232" cy="4572000"/>
          </a:xfrm>
        </p:spPr>
        <p:txBody>
          <a:bodyPr/>
          <a:lstStyle/>
          <a:p>
            <a:pPr eaLnBrk="1" hangingPunct="1"/>
            <a:r>
              <a:rPr lang="en-CA" sz="2400" dirty="0" smtClean="0"/>
              <a:t>Since function codes and data occupy memory during program execution, it makes sense that we could refer to the locations of the code, or data.</a:t>
            </a:r>
          </a:p>
          <a:p>
            <a:pPr lvl="1" eaLnBrk="1" hangingPunct="1"/>
            <a:r>
              <a:rPr lang="en-CA" sz="2000" dirty="0" smtClean="0"/>
              <a:t>When referring to data we may use and possibly modify the data</a:t>
            </a:r>
          </a:p>
          <a:p>
            <a:pPr lvl="1" eaLnBrk="1" hangingPunct="1"/>
            <a:r>
              <a:rPr lang="en-CA" sz="2000" dirty="0" smtClean="0"/>
              <a:t>When referring to code, however, one must never modify the code data (unpredictable side effects)</a:t>
            </a:r>
          </a:p>
          <a:p>
            <a:pPr eaLnBrk="1" hangingPunct="1"/>
            <a:r>
              <a:rPr lang="en-CA" sz="2400" dirty="0" smtClean="0"/>
              <a:t>This leads to the notion of a pointer to a function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70464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/>
              <a:t>The Pointer Concept and Usage in C</a:t>
            </a:r>
            <a:endParaRPr lang="en-CA" dirty="0"/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Concept of Pointer as memory address</a:t>
            </a:r>
          </a:p>
          <a:p>
            <a:pPr eaLnBrk="1" hangingPunct="1"/>
            <a:r>
              <a:rPr lang="en-CA" dirty="0" smtClean="0"/>
              <a:t>Pointer definitions</a:t>
            </a:r>
          </a:p>
          <a:p>
            <a:pPr eaLnBrk="1" hangingPunct="1"/>
            <a:r>
              <a:rPr lang="en-CA" dirty="0" smtClean="0"/>
              <a:t>Usage of pointers</a:t>
            </a:r>
          </a:p>
          <a:p>
            <a:pPr eaLnBrk="1" hangingPunct="1"/>
            <a:r>
              <a:rPr lang="en-CA" dirty="0" smtClean="0"/>
              <a:t>Operations on pointers</a:t>
            </a:r>
          </a:p>
          <a:p>
            <a:pPr eaLnBrk="1" hangingPunct="1"/>
            <a:r>
              <a:rPr lang="en-CA" dirty="0" smtClean="0"/>
              <a:t>Function arguments: Call by Value/Reference</a:t>
            </a:r>
          </a:p>
          <a:p>
            <a:pPr eaLnBrk="1" hangingPunct="1"/>
            <a:r>
              <a:rPr lang="en-CA" dirty="0" smtClean="0"/>
              <a:t>Arrays </a:t>
            </a:r>
            <a:r>
              <a:rPr lang="en-CA" dirty="0"/>
              <a:t>of </a:t>
            </a:r>
            <a:r>
              <a:rPr lang="en-CA" dirty="0" smtClean="0"/>
              <a:t>pointers and Pointer types of Functions</a:t>
            </a:r>
          </a:p>
          <a:p>
            <a:pPr eaLnBrk="1" hangingPunct="1"/>
            <a:r>
              <a:rPr lang="en-CA" dirty="0" smtClean="0"/>
              <a:t>The </a:t>
            </a:r>
            <a:r>
              <a:rPr lang="en-CA" dirty="0" err="1" smtClean="0"/>
              <a:t>const</a:t>
            </a:r>
            <a:r>
              <a:rPr lang="en-CA" dirty="0" smtClean="0"/>
              <a:t> qualifier</a:t>
            </a:r>
          </a:p>
          <a:p>
            <a:pPr eaLnBrk="1" hangingPunct="1"/>
            <a:r>
              <a:rPr lang="en-CA" dirty="0" smtClean="0"/>
              <a:t>Pointers to Functions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sz="3200" dirty="0" smtClean="0"/>
              <a:t>Pointers to Functions </a:t>
            </a:r>
            <a:endParaRPr lang="en-CA" sz="3200" dirty="0"/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447800"/>
            <a:ext cx="8003232" cy="4572000"/>
          </a:xfrm>
        </p:spPr>
        <p:txBody>
          <a:bodyPr/>
          <a:lstStyle/>
          <a:p>
            <a:pPr eaLnBrk="1" hangingPunct="1"/>
            <a:r>
              <a:rPr lang="en-CA" sz="2400" dirty="0" smtClean="0"/>
              <a:t>Problem:</a:t>
            </a:r>
            <a:br>
              <a:rPr lang="en-CA" sz="2400" dirty="0" smtClean="0"/>
            </a:br>
            <a:r>
              <a:rPr lang="en-CA" sz="2400" dirty="0" smtClean="0"/>
              <a:t>Write a single function to perform Bubble Sort on an array of N </a:t>
            </a:r>
            <a:r>
              <a:rPr lang="en-CA" sz="2400" dirty="0" err="1" smtClean="0"/>
              <a:t>int’s</a:t>
            </a:r>
            <a:r>
              <a:rPr lang="en-CA" sz="2400" dirty="0" smtClean="0"/>
              <a:t>, such that it can perform either ascending, or descending, sorting, using a function pointer.</a:t>
            </a:r>
          </a:p>
          <a:p>
            <a:pPr eaLnBrk="1" hangingPunct="1"/>
            <a:r>
              <a:rPr lang="en-CA" sz="2400" dirty="0" smtClean="0"/>
              <a:t>Example prototypes:</a:t>
            </a:r>
          </a:p>
          <a:p>
            <a:pPr lvl="1" eaLnBrk="1" hangingPunct="1"/>
            <a:r>
              <a:rPr lang="en-CA" sz="2000" dirty="0"/>
              <a:t> </a:t>
            </a:r>
            <a:r>
              <a:rPr lang="en-CA" sz="2000" dirty="0" smtClean="0"/>
              <a:t> void Bubble( </a:t>
            </a:r>
            <a:r>
              <a:rPr lang="en-CA" sz="2000" dirty="0" err="1" smtClean="0"/>
              <a:t>int</a:t>
            </a:r>
            <a:r>
              <a:rPr lang="en-CA" sz="2000" dirty="0" smtClean="0"/>
              <a:t> A[ ], </a:t>
            </a:r>
            <a:r>
              <a:rPr lang="en-CA" sz="2000" dirty="0" err="1" smtClean="0"/>
              <a:t>const</a:t>
            </a:r>
            <a:r>
              <a:rPr lang="en-CA" sz="2000" dirty="0" smtClean="0"/>
              <a:t> </a:t>
            </a:r>
            <a:r>
              <a:rPr lang="en-CA" sz="2000" dirty="0" err="1" smtClean="0"/>
              <a:t>int</a:t>
            </a:r>
            <a:r>
              <a:rPr lang="en-CA" sz="2000" dirty="0" smtClean="0"/>
              <a:t> N, </a:t>
            </a:r>
            <a:r>
              <a:rPr lang="en-CA" sz="2000" dirty="0" err="1" smtClean="0"/>
              <a:t>int</a:t>
            </a:r>
            <a:r>
              <a:rPr lang="en-CA" sz="2000" dirty="0" smtClean="0"/>
              <a:t> (*compare)( </a:t>
            </a:r>
            <a:r>
              <a:rPr lang="en-CA" sz="2000" dirty="0" err="1" smtClean="0"/>
              <a:t>int</a:t>
            </a:r>
            <a:r>
              <a:rPr lang="en-CA" sz="2000" dirty="0" smtClean="0"/>
              <a:t> x, </a:t>
            </a:r>
            <a:r>
              <a:rPr lang="en-CA" sz="2000" dirty="0" err="1" smtClean="0"/>
              <a:t>int</a:t>
            </a:r>
            <a:r>
              <a:rPr lang="en-CA" sz="2000" dirty="0" smtClean="0"/>
              <a:t> y ) ) ;</a:t>
            </a:r>
            <a:br>
              <a:rPr lang="en-CA" sz="2000" dirty="0" smtClean="0"/>
            </a:br>
            <a:r>
              <a:rPr lang="en-CA" sz="2000" dirty="0" smtClean="0"/>
              <a:t>or</a:t>
            </a:r>
            <a:br>
              <a:rPr lang="en-CA" sz="2000" dirty="0" smtClean="0"/>
            </a:br>
            <a:r>
              <a:rPr lang="en-CA" sz="2000" dirty="0" smtClean="0"/>
              <a:t>  void </a:t>
            </a:r>
            <a:r>
              <a:rPr lang="en-CA" sz="2000" dirty="0"/>
              <a:t>Bubble( </a:t>
            </a:r>
            <a:r>
              <a:rPr lang="en-CA" sz="2000" dirty="0" err="1"/>
              <a:t>int</a:t>
            </a:r>
            <a:r>
              <a:rPr lang="en-CA" sz="2000" dirty="0"/>
              <a:t> </a:t>
            </a:r>
            <a:r>
              <a:rPr lang="en-CA" sz="2000" dirty="0" smtClean="0"/>
              <a:t>[ </a:t>
            </a:r>
            <a:r>
              <a:rPr lang="en-CA" sz="2000" dirty="0"/>
              <a:t>], </a:t>
            </a:r>
            <a:r>
              <a:rPr lang="en-CA" sz="2000" dirty="0" err="1"/>
              <a:t>const</a:t>
            </a:r>
            <a:r>
              <a:rPr lang="en-CA" sz="2000" dirty="0"/>
              <a:t> </a:t>
            </a:r>
            <a:r>
              <a:rPr lang="en-CA" sz="2000" dirty="0" err="1" smtClean="0"/>
              <a:t>int</a:t>
            </a:r>
            <a:r>
              <a:rPr lang="en-CA" sz="2000" dirty="0" smtClean="0"/>
              <a:t>, </a:t>
            </a:r>
            <a:r>
              <a:rPr lang="en-CA" sz="2000" dirty="0" err="1"/>
              <a:t>int</a:t>
            </a:r>
            <a:r>
              <a:rPr lang="en-CA" sz="2000" dirty="0"/>
              <a:t> </a:t>
            </a:r>
            <a:r>
              <a:rPr lang="en-CA" sz="2000" dirty="0" smtClean="0"/>
              <a:t>(*)( </a:t>
            </a:r>
            <a:r>
              <a:rPr lang="en-CA" sz="2000" dirty="0" err="1" smtClean="0"/>
              <a:t>int</a:t>
            </a:r>
            <a:r>
              <a:rPr lang="en-CA" sz="2000" dirty="0" smtClean="0"/>
              <a:t>, </a:t>
            </a:r>
            <a:r>
              <a:rPr lang="en-CA" sz="2000" dirty="0" err="1"/>
              <a:t>int</a:t>
            </a:r>
            <a:r>
              <a:rPr lang="en-CA" sz="2000" dirty="0"/>
              <a:t> </a:t>
            </a:r>
            <a:r>
              <a:rPr lang="en-CA" sz="2000" dirty="0" smtClean="0"/>
              <a:t>) </a:t>
            </a:r>
            <a:r>
              <a:rPr lang="en-CA" sz="2000" dirty="0"/>
              <a:t>) </a:t>
            </a:r>
            <a:r>
              <a:rPr lang="en-CA" sz="2000" dirty="0" smtClean="0"/>
              <a:t>;</a:t>
            </a:r>
          </a:p>
          <a:p>
            <a:pPr eaLnBrk="1" hangingPunct="1"/>
            <a:r>
              <a:rPr lang="en-CA" sz="2400" dirty="0"/>
              <a:t>Example of usage:</a:t>
            </a:r>
          </a:p>
          <a:p>
            <a:pPr lvl="1" eaLnBrk="1" hangingPunct="1"/>
            <a:r>
              <a:rPr lang="en-CA" sz="1800" dirty="0"/>
              <a:t>   Bubble( Arr1, N1, ascending ) ;</a:t>
            </a:r>
            <a:br>
              <a:rPr lang="en-CA" sz="1800" dirty="0"/>
            </a:br>
            <a:r>
              <a:rPr lang="en-CA" sz="1800" dirty="0"/>
              <a:t>   Bubble( Arr2, N2, descending ) ;</a:t>
            </a:r>
            <a:endParaRPr lang="en-CA" sz="2200" dirty="0" smtClean="0"/>
          </a:p>
          <a:p>
            <a:pPr lvl="1" eaLnBrk="1" hangingPunct="1"/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22395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sz="3200" dirty="0" smtClean="0"/>
              <a:t>Pointers to Functions </a:t>
            </a:r>
            <a:endParaRPr lang="en-CA" sz="3200" dirty="0"/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447800"/>
            <a:ext cx="8003232" cy="4933528"/>
          </a:xfrm>
        </p:spPr>
        <p:txBody>
          <a:bodyPr/>
          <a:lstStyle/>
          <a:p>
            <a:pPr eaLnBrk="1" hangingPunct="1"/>
            <a:r>
              <a:rPr lang="en-CA" sz="2400" dirty="0" smtClean="0"/>
              <a:t>Example function definitions:</a:t>
            </a:r>
          </a:p>
          <a:p>
            <a:pPr lvl="1" eaLnBrk="1" hangingPunct="1"/>
            <a:r>
              <a:rPr lang="en-CA" sz="2000" dirty="0"/>
              <a:t> </a:t>
            </a:r>
            <a:r>
              <a:rPr lang="en-CA" sz="2000" dirty="0" smtClean="0"/>
              <a:t> void Bubble( </a:t>
            </a:r>
            <a:r>
              <a:rPr lang="en-CA" sz="2000" dirty="0" err="1" smtClean="0"/>
              <a:t>int</a:t>
            </a:r>
            <a:r>
              <a:rPr lang="en-CA" sz="2000" dirty="0" smtClean="0"/>
              <a:t> A[ ], </a:t>
            </a:r>
            <a:r>
              <a:rPr lang="en-CA" sz="2000" dirty="0" err="1" smtClean="0"/>
              <a:t>const</a:t>
            </a:r>
            <a:r>
              <a:rPr lang="en-CA" sz="2000" dirty="0" smtClean="0"/>
              <a:t> </a:t>
            </a:r>
            <a:r>
              <a:rPr lang="en-CA" sz="2000" dirty="0" err="1" smtClean="0"/>
              <a:t>int</a:t>
            </a:r>
            <a:r>
              <a:rPr lang="en-CA" sz="2000" dirty="0" smtClean="0"/>
              <a:t> N, </a:t>
            </a:r>
            <a:r>
              <a:rPr lang="en-CA" sz="2000" dirty="0" err="1" smtClean="0"/>
              <a:t>int</a:t>
            </a:r>
            <a:r>
              <a:rPr lang="en-CA" sz="2000" dirty="0" smtClean="0"/>
              <a:t> </a:t>
            </a:r>
            <a:r>
              <a:rPr lang="en-CA" sz="2000" dirty="0" smtClean="0">
                <a:solidFill>
                  <a:srgbClr val="FF0000"/>
                </a:solidFill>
              </a:rPr>
              <a:t>(*compare)</a:t>
            </a:r>
            <a:r>
              <a:rPr lang="en-CA" sz="2000" dirty="0" smtClean="0"/>
              <a:t>( </a:t>
            </a:r>
            <a:r>
              <a:rPr lang="en-CA" sz="2000" dirty="0" err="1" smtClean="0"/>
              <a:t>int</a:t>
            </a:r>
            <a:r>
              <a:rPr lang="en-CA" sz="2000" dirty="0" smtClean="0"/>
              <a:t> x, </a:t>
            </a:r>
            <a:r>
              <a:rPr lang="en-CA" sz="2000" dirty="0" err="1" smtClean="0"/>
              <a:t>int</a:t>
            </a:r>
            <a:r>
              <a:rPr lang="en-CA" sz="2000" dirty="0" smtClean="0"/>
              <a:t> y ) ) {</a:t>
            </a:r>
            <a:br>
              <a:rPr lang="en-CA" sz="2000" dirty="0" smtClean="0"/>
            </a:br>
            <a:r>
              <a:rPr lang="en-CA" sz="2000" dirty="0" smtClean="0"/>
              <a:t>      </a:t>
            </a:r>
            <a:r>
              <a:rPr lang="en-CA" sz="2000" dirty="0" err="1" smtClean="0"/>
              <a:t>int</a:t>
            </a:r>
            <a:r>
              <a:rPr lang="en-CA" sz="2000" dirty="0" smtClean="0"/>
              <a:t> p, q ;</a:t>
            </a:r>
            <a:br>
              <a:rPr lang="en-CA" sz="2000" dirty="0" smtClean="0"/>
            </a:br>
            <a:r>
              <a:rPr lang="en-CA" sz="2000" dirty="0" smtClean="0"/>
              <a:t>      for( p=1 ; p&lt;N ; p++ ) </a:t>
            </a:r>
            <a:br>
              <a:rPr lang="en-CA" sz="2000" dirty="0" smtClean="0"/>
            </a:br>
            <a:r>
              <a:rPr lang="en-CA" sz="2000" dirty="0" smtClean="0"/>
              <a:t>          for( q=0 ; q&lt;N-1 ; q++ )</a:t>
            </a:r>
            <a:br>
              <a:rPr lang="en-CA" sz="2000" dirty="0" smtClean="0"/>
            </a:br>
            <a:r>
              <a:rPr lang="en-CA" sz="2000" dirty="0" smtClean="0"/>
              <a:t>              if( </a:t>
            </a:r>
            <a:r>
              <a:rPr lang="en-CA" sz="2000" dirty="0" smtClean="0">
                <a:solidFill>
                  <a:srgbClr val="FF0000"/>
                </a:solidFill>
              </a:rPr>
              <a:t>(*compare)</a:t>
            </a:r>
            <a:r>
              <a:rPr lang="en-CA" sz="2000" dirty="0" smtClean="0"/>
              <a:t>( A[q], A[q+1] ) )</a:t>
            </a:r>
            <a:br>
              <a:rPr lang="en-CA" sz="2000" dirty="0" smtClean="0"/>
            </a:br>
            <a:r>
              <a:rPr lang="en-CA" sz="2000" dirty="0" smtClean="0"/>
              <a:t>                  swap( &amp;A[q], &amp;A[q+1] ) ;</a:t>
            </a:r>
            <a:br>
              <a:rPr lang="en-CA" sz="2000" dirty="0" smtClean="0"/>
            </a:br>
            <a:r>
              <a:rPr lang="en-CA" sz="2000" dirty="0" smtClean="0"/>
              <a:t>       return ;</a:t>
            </a:r>
            <a:br>
              <a:rPr lang="en-CA" sz="2000" dirty="0" smtClean="0"/>
            </a:br>
            <a:r>
              <a:rPr lang="en-CA" sz="2000" dirty="0" smtClean="0"/>
              <a:t>   }</a:t>
            </a:r>
          </a:p>
          <a:p>
            <a:pPr lvl="1" eaLnBrk="1" hangingPunct="1"/>
            <a:r>
              <a:rPr lang="en-CA" sz="2000" dirty="0" smtClean="0"/>
              <a:t>  </a:t>
            </a:r>
            <a:r>
              <a:rPr lang="en-CA" sz="2000" dirty="0" err="1" smtClean="0"/>
              <a:t>int</a:t>
            </a:r>
            <a:r>
              <a:rPr lang="en-CA" sz="2000" dirty="0" smtClean="0"/>
              <a:t> ascending( </a:t>
            </a:r>
            <a:r>
              <a:rPr lang="en-CA" sz="2000" dirty="0" err="1" smtClean="0"/>
              <a:t>int</a:t>
            </a:r>
            <a:r>
              <a:rPr lang="en-CA" sz="2000" dirty="0" smtClean="0"/>
              <a:t> a, </a:t>
            </a:r>
            <a:r>
              <a:rPr lang="en-CA" sz="2000" dirty="0" err="1" smtClean="0"/>
              <a:t>int</a:t>
            </a:r>
            <a:r>
              <a:rPr lang="en-CA" sz="2000" dirty="0" smtClean="0"/>
              <a:t> b ) { return a &gt; b ; }</a:t>
            </a:r>
            <a:br>
              <a:rPr lang="en-CA" sz="2000" dirty="0" smtClean="0"/>
            </a:br>
            <a:r>
              <a:rPr lang="en-CA" sz="2000" dirty="0" smtClean="0"/>
              <a:t>  </a:t>
            </a:r>
            <a:r>
              <a:rPr lang="en-CA" sz="2000" dirty="0" err="1" smtClean="0"/>
              <a:t>int</a:t>
            </a:r>
            <a:r>
              <a:rPr lang="en-CA" sz="2000" dirty="0" smtClean="0"/>
              <a:t> descending( </a:t>
            </a:r>
            <a:r>
              <a:rPr lang="en-CA" sz="2000" dirty="0" err="1" smtClean="0"/>
              <a:t>int</a:t>
            </a:r>
            <a:r>
              <a:rPr lang="en-CA" sz="2000" dirty="0" smtClean="0"/>
              <a:t> a, </a:t>
            </a:r>
            <a:r>
              <a:rPr lang="en-CA" sz="2000" dirty="0" err="1" smtClean="0"/>
              <a:t>int</a:t>
            </a:r>
            <a:r>
              <a:rPr lang="en-CA" sz="2000" dirty="0" smtClean="0"/>
              <a:t> b ) { return a &lt; b ; }</a:t>
            </a:r>
          </a:p>
          <a:p>
            <a:pPr eaLnBrk="1" hangingPunct="1"/>
            <a:endParaRPr lang="en-CA" sz="2400" dirty="0" smtClean="0"/>
          </a:p>
          <a:p>
            <a:pPr eaLnBrk="1" hangingPunct="1"/>
            <a:r>
              <a:rPr lang="en-CA" sz="2400" dirty="0" smtClean="0"/>
              <a:t>Study the additional examples in the textbook.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63848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sz="3200" dirty="0" smtClean="0"/>
              <a:t>A Cautionary Note</a:t>
            </a:r>
            <a:endParaRPr lang="en-CA" sz="3200" dirty="0"/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CA" sz="2200" dirty="0" smtClean="0"/>
              <a:t>Pointers open up an entirely new abstraction for programming, but one which requires deeper knowledge and awareness of memory architectures and data structures</a:t>
            </a:r>
          </a:p>
          <a:p>
            <a:pPr eaLnBrk="1" hangingPunct="1"/>
            <a:r>
              <a:rPr lang="en-CA" sz="2200" dirty="0" smtClean="0"/>
              <a:t>Pointers are used more for optimality of performance by reducing the complexity of memory addressing and access to data</a:t>
            </a:r>
          </a:p>
          <a:p>
            <a:pPr eaLnBrk="1" hangingPunct="1"/>
            <a:r>
              <a:rPr lang="en-CA" sz="2200" dirty="0" smtClean="0"/>
              <a:t>Although using pointers can be elegantly expressed, it takes experience to understand how to achieve elegance</a:t>
            </a:r>
          </a:p>
          <a:p>
            <a:pPr eaLnBrk="1" hangingPunct="1"/>
            <a:r>
              <a:rPr lang="en-CA" sz="2200" dirty="0" smtClean="0"/>
              <a:t>A solid understanding of pointers will lead to easier appreciation of abstract data types (ADT) and container based algorithms.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210607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3024187"/>
          </a:xfrm>
        </p:spPr>
        <p:txBody>
          <a:bodyPr>
            <a:noAutofit/>
          </a:bodyPr>
          <a:lstStyle/>
          <a:p>
            <a:pPr eaLnBrk="1" hangingPunct="1"/>
            <a:r>
              <a:rPr lang="en-CA" sz="2000" dirty="0"/>
              <a:t>Concept of Pointer as memory address</a:t>
            </a:r>
          </a:p>
          <a:p>
            <a:pPr eaLnBrk="1" hangingPunct="1"/>
            <a:r>
              <a:rPr lang="en-CA" sz="2000" dirty="0"/>
              <a:t>Pointer definitions</a:t>
            </a:r>
          </a:p>
          <a:p>
            <a:pPr eaLnBrk="1" hangingPunct="1"/>
            <a:r>
              <a:rPr lang="en-CA" sz="2000" dirty="0"/>
              <a:t>Usage of pointers</a:t>
            </a:r>
          </a:p>
          <a:p>
            <a:pPr eaLnBrk="1" hangingPunct="1"/>
            <a:r>
              <a:rPr lang="en-CA" sz="2000" dirty="0"/>
              <a:t>Operations on pointers</a:t>
            </a:r>
          </a:p>
          <a:p>
            <a:pPr eaLnBrk="1" hangingPunct="1"/>
            <a:r>
              <a:rPr lang="en-CA" sz="2000" dirty="0"/>
              <a:t>Arrays of pointers</a:t>
            </a:r>
          </a:p>
          <a:p>
            <a:pPr eaLnBrk="1" hangingPunct="1"/>
            <a:r>
              <a:rPr lang="en-CA" sz="2000" dirty="0"/>
              <a:t>Function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Topic Summary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95888"/>
          </a:xfrm>
        </p:spPr>
        <p:txBody>
          <a:bodyPr/>
          <a:lstStyle/>
          <a:p>
            <a:pPr eaLnBrk="1" hangingPunct="1"/>
            <a:r>
              <a:rPr lang="en-CA" sz="2400" dirty="0" smtClean="0"/>
              <a:t>Pointer Concepts &amp; Mechanisms</a:t>
            </a:r>
          </a:p>
          <a:p>
            <a:pPr lvl="1" eaLnBrk="1" hangingPunct="1"/>
            <a:r>
              <a:rPr lang="en-CA" sz="2200" dirty="0" smtClean="0"/>
              <a:t>Address of :: &amp;</a:t>
            </a:r>
          </a:p>
          <a:p>
            <a:pPr lvl="1" eaLnBrk="1" hangingPunct="1"/>
            <a:r>
              <a:rPr lang="en-CA" sz="2200" dirty="0" smtClean="0"/>
              <a:t>Dereferencing :: *</a:t>
            </a:r>
          </a:p>
          <a:p>
            <a:pPr eaLnBrk="1" hangingPunct="1"/>
            <a:r>
              <a:rPr lang="en-CA" sz="2400" dirty="0" smtClean="0"/>
              <a:t>Operations and Arithmetic</a:t>
            </a:r>
          </a:p>
          <a:p>
            <a:pPr eaLnBrk="1" hangingPunct="1"/>
            <a:r>
              <a:rPr lang="en-CA" sz="2400" dirty="0" smtClean="0"/>
              <a:t>Connection to arrays, functions and data structures</a:t>
            </a:r>
          </a:p>
          <a:p>
            <a:pPr eaLnBrk="1" hangingPunct="1"/>
            <a:r>
              <a:rPr lang="en-CA" sz="2400" dirty="0" smtClean="0"/>
              <a:t>Function pointers</a:t>
            </a:r>
            <a:endParaRPr lang="en-CA" sz="2000" dirty="0" smtClean="0"/>
          </a:p>
          <a:p>
            <a:pPr lvl="2" eaLnBrk="1" hangingPunct="1"/>
            <a:endParaRPr lang="en-CA" sz="1800" dirty="0" smtClean="0"/>
          </a:p>
          <a:p>
            <a:pPr eaLnBrk="1" hangingPunct="1"/>
            <a:r>
              <a:rPr lang="en-CA" sz="2400" dirty="0" smtClean="0"/>
              <a:t>Reading – Chapter 7</a:t>
            </a:r>
          </a:p>
          <a:p>
            <a:pPr lvl="1" eaLnBrk="1" hangingPunct="1"/>
            <a:r>
              <a:rPr lang="en-CA" sz="2000" dirty="0" smtClean="0"/>
              <a:t>Pointers</a:t>
            </a:r>
          </a:p>
          <a:p>
            <a:pPr lvl="1" eaLnBrk="1" hangingPunct="1"/>
            <a:endParaRPr lang="en-CA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sz="3200" dirty="0"/>
              <a:t>Concept of Pointer as memory </a:t>
            </a:r>
            <a:r>
              <a:rPr lang="en-CA" sz="3200" dirty="0" smtClean="0"/>
              <a:t>address</a:t>
            </a:r>
            <a:endParaRPr lang="en-CA" sz="3200" dirty="0"/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All programs exist in RAM when executing</a:t>
            </a:r>
          </a:p>
          <a:p>
            <a:pPr lvl="1" eaLnBrk="1" hangingPunct="1"/>
            <a:r>
              <a:rPr lang="en-CA" dirty="0" smtClean="0"/>
              <a:t>Data and Code</a:t>
            </a:r>
          </a:p>
          <a:p>
            <a:pPr eaLnBrk="1" hangingPunct="1"/>
            <a:r>
              <a:rPr lang="en-CA" dirty="0" smtClean="0"/>
              <a:t>Variables and data structures (</a:t>
            </a:r>
            <a:r>
              <a:rPr lang="en-CA" dirty="0" err="1" smtClean="0"/>
              <a:t>eg</a:t>
            </a:r>
            <a:r>
              <a:rPr lang="en-CA" dirty="0" smtClean="0"/>
              <a:t>. arrays) are allocated memory locations (addresses)</a:t>
            </a:r>
          </a:p>
          <a:p>
            <a:pPr lvl="1" eaLnBrk="1" hangingPunct="1"/>
            <a:r>
              <a:rPr lang="en-CA" dirty="0" smtClean="0"/>
              <a:t>In static blocks, in stack frames, on the heap</a:t>
            </a:r>
          </a:p>
          <a:p>
            <a:pPr eaLnBrk="1" hangingPunct="1"/>
            <a:r>
              <a:rPr lang="en-CA" dirty="0" smtClean="0"/>
              <a:t>It is often useful to exploit knowledge of data structures along with location, or address, data</a:t>
            </a:r>
          </a:p>
          <a:p>
            <a:pPr lvl="1" eaLnBrk="1" hangingPunct="1"/>
            <a:r>
              <a:rPr lang="en-CA" dirty="0" smtClean="0"/>
              <a:t>It is the ability to define a variable that stores address values, coupled with the ability to </a:t>
            </a:r>
            <a:r>
              <a:rPr lang="en-CA" i="1" dirty="0" smtClean="0"/>
              <a:t>indirectly access</a:t>
            </a:r>
            <a:r>
              <a:rPr lang="en-CA" dirty="0" smtClean="0"/>
              <a:t> meaningful data values, that makes pointers useful.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71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Concept of Pointer as memory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5112568" cy="5221560"/>
          </a:xfrm>
        </p:spPr>
        <p:txBody>
          <a:bodyPr/>
          <a:lstStyle/>
          <a:p>
            <a:r>
              <a:rPr lang="en-CA" sz="1600" dirty="0" smtClean="0"/>
              <a:t>For program codes produced by a compiler, RAM is partitioned into blocks of memory according to what kind of data is placed in the blocks</a:t>
            </a:r>
          </a:p>
          <a:p>
            <a:pPr lvl="1"/>
            <a:r>
              <a:rPr lang="en-CA" sz="1600" dirty="0" smtClean="0"/>
              <a:t>Executable instructions (code)</a:t>
            </a:r>
          </a:p>
          <a:p>
            <a:pPr lvl="1"/>
            <a:r>
              <a:rPr lang="en-CA" sz="1600" dirty="0" smtClean="0"/>
              <a:t>Data</a:t>
            </a:r>
          </a:p>
          <a:p>
            <a:pPr lvl="1"/>
            <a:r>
              <a:rPr lang="en-CA" sz="1600" dirty="0" smtClean="0"/>
              <a:t>Stacks</a:t>
            </a:r>
          </a:p>
          <a:p>
            <a:pPr lvl="1"/>
            <a:r>
              <a:rPr lang="en-CA" sz="1600" dirty="0" smtClean="0"/>
              <a:t>Heaps</a:t>
            </a:r>
          </a:p>
          <a:p>
            <a:pPr lvl="1"/>
            <a:r>
              <a:rPr lang="en-CA" sz="1600" dirty="0" smtClean="0"/>
              <a:t>Buffers</a:t>
            </a:r>
          </a:p>
          <a:p>
            <a:r>
              <a:rPr lang="en-CA" sz="1600" dirty="0" smtClean="0"/>
              <a:t>For programmer defined variables, names are used</a:t>
            </a:r>
          </a:p>
          <a:p>
            <a:pPr lvl="1"/>
            <a:r>
              <a:rPr lang="en-CA" sz="1600" dirty="0"/>
              <a:t> </a:t>
            </a:r>
            <a:r>
              <a:rPr lang="en-CA" sz="1600" dirty="0" smtClean="0"/>
              <a:t> </a:t>
            </a:r>
            <a:r>
              <a:rPr lang="en-CA" sz="1600" b="1" dirty="0" err="1" smtClean="0">
                <a:solidFill>
                  <a:srgbClr val="7030A0"/>
                </a:solidFill>
              </a:rPr>
              <a:t>int</a:t>
            </a:r>
            <a:r>
              <a:rPr lang="en-CA" sz="1600" b="1" dirty="0" smtClean="0">
                <a:solidFill>
                  <a:srgbClr val="7030A0"/>
                </a:solidFill>
              </a:rPr>
              <a:t>  </a:t>
            </a:r>
            <a:r>
              <a:rPr lang="en-CA" sz="1600" b="1" dirty="0" err="1" smtClean="0">
                <a:solidFill>
                  <a:srgbClr val="7030A0"/>
                </a:solidFill>
              </a:rPr>
              <a:t>intVarname</a:t>
            </a:r>
            <a:r>
              <a:rPr lang="en-CA" sz="1600" b="1" dirty="0" smtClean="0">
                <a:solidFill>
                  <a:srgbClr val="7030A0"/>
                </a:solidFill>
              </a:rPr>
              <a:t> = 64 ;</a:t>
            </a:r>
          </a:p>
          <a:p>
            <a:pPr lvl="1"/>
            <a:r>
              <a:rPr lang="en-CA" sz="1600" b="1" dirty="0">
                <a:solidFill>
                  <a:srgbClr val="7030A0"/>
                </a:solidFill>
              </a:rPr>
              <a:t> </a:t>
            </a:r>
            <a:r>
              <a:rPr lang="en-CA" sz="1600" b="1" dirty="0" smtClean="0">
                <a:solidFill>
                  <a:srgbClr val="7030A0"/>
                </a:solidFill>
              </a:rPr>
              <a:t> float  </a:t>
            </a:r>
            <a:r>
              <a:rPr lang="en-CA" sz="1600" b="1" dirty="0" err="1" smtClean="0">
                <a:solidFill>
                  <a:srgbClr val="7030A0"/>
                </a:solidFill>
              </a:rPr>
              <a:t>fltVarName</a:t>
            </a:r>
            <a:r>
              <a:rPr lang="en-CA" sz="1600" b="1" dirty="0" smtClean="0">
                <a:solidFill>
                  <a:srgbClr val="7030A0"/>
                </a:solidFill>
              </a:rPr>
              <a:t> = 3.14159 ;</a:t>
            </a:r>
          </a:p>
          <a:p>
            <a:r>
              <a:rPr lang="en-CA" sz="1600" dirty="0" smtClean="0"/>
              <a:t>Although we usually think of the value stored in a variable, the variable name actually refers to a RAM address (at which the value is stored)</a:t>
            </a:r>
          </a:p>
          <a:p>
            <a:pPr lvl="1"/>
            <a:r>
              <a:rPr lang="en-CA" sz="1600" dirty="0" smtClean="0"/>
              <a:t>However, the names of scalar variables do not correspond directly to their address location values</a:t>
            </a:r>
          </a:p>
          <a:p>
            <a:pPr lvl="2"/>
            <a:r>
              <a:rPr lang="en-CA" sz="1600" b="1" dirty="0" err="1">
                <a:solidFill>
                  <a:srgbClr val="7030A0"/>
                </a:solidFill>
              </a:rPr>
              <a:t>intVarname</a:t>
            </a:r>
            <a:r>
              <a:rPr lang="en-CA" sz="1600" dirty="0" smtClean="0"/>
              <a:t> </a:t>
            </a:r>
            <a:r>
              <a:rPr lang="en-CA" sz="1600" b="1" dirty="0" smtClean="0"/>
              <a:t>does not have a value !</a:t>
            </a:r>
            <a:endParaRPr lang="en-CA" sz="16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5436096" y="116632"/>
            <a:ext cx="2376264" cy="6552728"/>
            <a:chOff x="5436096" y="116632"/>
            <a:chExt cx="2376264" cy="6552728"/>
          </a:xfrm>
        </p:grpSpPr>
        <p:sp>
          <p:nvSpPr>
            <p:cNvPr id="4" name="Rectangle 3"/>
            <p:cNvSpPr/>
            <p:nvPr/>
          </p:nvSpPr>
          <p:spPr>
            <a:xfrm>
              <a:off x="6876256" y="116632"/>
              <a:ext cx="936104" cy="65527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76256" y="116632"/>
              <a:ext cx="936104" cy="15757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smtClean="0">
                  <a:solidFill>
                    <a:schemeClr val="tx1"/>
                  </a:solidFill>
                </a:rPr>
                <a:t>CODE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76256" y="1691355"/>
              <a:ext cx="936104" cy="22640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CA" sz="1600" dirty="0" smtClean="0">
                  <a:solidFill>
                    <a:schemeClr val="tx1"/>
                  </a:solidFill>
                </a:rPr>
                <a:t>DATA</a:t>
              </a:r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76256" y="5805264"/>
              <a:ext cx="936104" cy="86409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BUFFERS</a:t>
              </a:r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876256" y="4941168"/>
              <a:ext cx="936104" cy="86409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STACKS</a:t>
              </a:r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76256" y="3955367"/>
              <a:ext cx="936104" cy="9721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HEAP</a:t>
              </a:r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36096" y="116632"/>
              <a:ext cx="1440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400" b="1" dirty="0" smtClean="0"/>
                <a:t>Code Block Address</a:t>
              </a:r>
              <a:endParaRPr lang="en-CA" sz="1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80112" y="1691355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400" b="1" dirty="0" smtClean="0"/>
                <a:t>Data Block Address</a:t>
              </a:r>
              <a:endParaRPr lang="en-CA" sz="1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80112" y="3955366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400" b="1" dirty="0" smtClean="0"/>
                <a:t>Heap Block Address</a:t>
              </a:r>
              <a:endParaRPr lang="en-CA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80112" y="4927265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400" b="1" dirty="0" smtClean="0"/>
                <a:t>Stack Block Address</a:t>
              </a:r>
              <a:endParaRPr lang="en-CA" sz="14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80112" y="5805054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400" b="1" dirty="0" smtClean="0"/>
                <a:t>Buffer Block Address</a:t>
              </a:r>
              <a:endParaRPr lang="en-CA" sz="1400" b="1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580112" y="234248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400" b="1" dirty="0" err="1" smtClean="0">
                <a:solidFill>
                  <a:srgbClr val="660066"/>
                </a:solidFill>
              </a:rPr>
              <a:t>intVarname</a:t>
            </a:r>
            <a:endParaRPr lang="en-CA" sz="1400" b="1" dirty="0">
              <a:solidFill>
                <a:srgbClr val="66006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80112" y="282335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400" b="1" dirty="0" err="1" smtClean="0">
                <a:solidFill>
                  <a:srgbClr val="660066"/>
                </a:solidFill>
              </a:rPr>
              <a:t>fltVarname</a:t>
            </a:r>
            <a:endParaRPr lang="en-CA" sz="1400" b="1" dirty="0">
              <a:solidFill>
                <a:srgbClr val="660066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76256" y="2329070"/>
            <a:ext cx="936104" cy="3404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64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76256" y="2816573"/>
            <a:ext cx="936104" cy="34040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3.14159</a:t>
            </a:r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05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sz="3200" dirty="0"/>
              <a:t>Pointer definitions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C defines two pointer related operators</a:t>
            </a:r>
          </a:p>
          <a:p>
            <a:pPr lvl="1" eaLnBrk="1" hangingPunct="1"/>
            <a:r>
              <a:rPr lang="en-CA" dirty="0"/>
              <a:t> </a:t>
            </a:r>
            <a:r>
              <a:rPr lang="en-CA" dirty="0" smtClean="0"/>
              <a:t>*    - dereferencing  (asterisk)</a:t>
            </a:r>
          </a:p>
          <a:p>
            <a:pPr lvl="1" eaLnBrk="1" hangingPunct="1"/>
            <a:r>
              <a:rPr lang="en-CA" dirty="0"/>
              <a:t> </a:t>
            </a:r>
            <a:r>
              <a:rPr lang="en-CA" dirty="0" smtClean="0"/>
              <a:t>&amp;   - </a:t>
            </a:r>
            <a:r>
              <a:rPr lang="en-CA" i="1" dirty="0" err="1" smtClean="0"/>
              <a:t>address_of</a:t>
            </a:r>
            <a:r>
              <a:rPr lang="en-CA" dirty="0" smtClean="0"/>
              <a:t>   (ampersand)</a:t>
            </a:r>
          </a:p>
          <a:p>
            <a:pPr eaLnBrk="1" hangingPunct="1"/>
            <a:endParaRPr lang="en-CA" dirty="0"/>
          </a:p>
          <a:p>
            <a:pPr eaLnBrk="1" hangingPunct="1"/>
            <a:r>
              <a:rPr lang="en-CA" dirty="0" smtClean="0"/>
              <a:t>Examples:</a:t>
            </a:r>
          </a:p>
          <a:p>
            <a:pPr lvl="1" eaLnBrk="1" hangingPunct="1"/>
            <a:r>
              <a:rPr lang="en-CA" dirty="0"/>
              <a:t> // Variable name for an integer storage with value </a:t>
            </a:r>
            <a:r>
              <a:rPr lang="en-CA" dirty="0" smtClean="0"/>
              <a:t>5</a:t>
            </a:r>
            <a:br>
              <a:rPr lang="en-CA" dirty="0" smtClean="0"/>
            </a:br>
            <a:r>
              <a:rPr lang="en-CA" dirty="0" smtClean="0"/>
              <a:t> </a:t>
            </a:r>
            <a:r>
              <a:rPr lang="en-CA" b="1" dirty="0" err="1"/>
              <a:t>int</a:t>
            </a:r>
            <a:r>
              <a:rPr lang="en-CA" b="1" dirty="0"/>
              <a:t>   </a:t>
            </a:r>
            <a:r>
              <a:rPr lang="en-CA" b="1" dirty="0" err="1" smtClean="0"/>
              <a:t>Varname</a:t>
            </a:r>
            <a:r>
              <a:rPr lang="en-CA" b="1" dirty="0" smtClean="0"/>
              <a:t> = 5 ;</a:t>
            </a:r>
          </a:p>
          <a:p>
            <a:pPr lvl="1" eaLnBrk="1" hangingPunct="1"/>
            <a:endParaRPr lang="en-CA" dirty="0" smtClean="0"/>
          </a:p>
          <a:p>
            <a:pPr lvl="1" eaLnBrk="1" hangingPunct="1"/>
            <a:r>
              <a:rPr lang="en-CA" dirty="0"/>
              <a:t> </a:t>
            </a:r>
            <a:r>
              <a:rPr lang="en-CA" dirty="0" smtClean="0"/>
              <a:t>/* </a:t>
            </a:r>
            <a:r>
              <a:rPr lang="en-CA" dirty="0"/>
              <a:t>Variable name for </a:t>
            </a:r>
            <a:r>
              <a:rPr lang="en-CA" dirty="0" smtClean="0"/>
              <a:t>a pointer-to-integer storage</a:t>
            </a:r>
            <a:br>
              <a:rPr lang="en-CA" dirty="0" smtClean="0"/>
            </a:br>
            <a:r>
              <a:rPr lang="en-CA" dirty="0" smtClean="0"/>
              <a:t>     with </a:t>
            </a:r>
            <a:r>
              <a:rPr lang="en-CA" dirty="0"/>
              <a:t>value </a:t>
            </a:r>
            <a:r>
              <a:rPr lang="en-CA" dirty="0" smtClean="0"/>
              <a:t>set to the RAM address of </a:t>
            </a:r>
            <a:r>
              <a:rPr lang="en-CA" dirty="0" err="1" smtClean="0"/>
              <a:t>Varname</a:t>
            </a:r>
            <a:r>
              <a:rPr lang="en-CA" dirty="0" smtClean="0"/>
              <a:t> */</a:t>
            </a:r>
            <a:r>
              <a:rPr lang="en-CA" dirty="0"/>
              <a:t/>
            </a:r>
            <a:br>
              <a:rPr lang="en-CA" dirty="0"/>
            </a:br>
            <a:r>
              <a:rPr lang="en-CA" b="1" dirty="0"/>
              <a:t> </a:t>
            </a:r>
            <a:r>
              <a:rPr lang="en-CA" b="1" dirty="0" err="1" smtClean="0"/>
              <a:t>int</a:t>
            </a:r>
            <a:r>
              <a:rPr lang="en-CA" b="1" dirty="0" smtClean="0"/>
              <a:t> * </a:t>
            </a:r>
            <a:r>
              <a:rPr lang="en-CA" b="1" dirty="0" err="1" smtClean="0"/>
              <a:t>ptrVarname</a:t>
            </a:r>
            <a:r>
              <a:rPr lang="en-CA" b="1" dirty="0" smtClean="0"/>
              <a:t> = &amp;</a:t>
            </a:r>
            <a:r>
              <a:rPr lang="en-CA" b="1" dirty="0" err="1" smtClean="0"/>
              <a:t>Varname</a:t>
            </a:r>
            <a:r>
              <a:rPr lang="en-CA" b="1" dirty="0" smtClean="0"/>
              <a:t> ;</a:t>
            </a:r>
            <a:endParaRPr lang="en-CA" b="1" dirty="0"/>
          </a:p>
        </p:txBody>
      </p:sp>
      <p:sp>
        <p:nvSpPr>
          <p:cNvPr id="3" name="Rounded Rectangle 2"/>
          <p:cNvSpPr/>
          <p:nvPr/>
        </p:nvSpPr>
        <p:spPr>
          <a:xfrm>
            <a:off x="899592" y="260648"/>
            <a:ext cx="7488832" cy="295232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The strongly typed nature of the C language dictates that all pointers must be </a:t>
            </a:r>
            <a:r>
              <a:rPr lang="en-CA" b="1" dirty="0" smtClean="0">
                <a:solidFill>
                  <a:srgbClr val="FF0000"/>
                </a:solidFill>
              </a:rPr>
              <a:t>type-specific</a:t>
            </a:r>
            <a:r>
              <a:rPr lang="en-CA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endParaRPr lang="en-CA" dirty="0" smtClean="0">
              <a:solidFill>
                <a:schemeClr val="tx1"/>
              </a:solidFill>
            </a:endParaRP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Each pointer variable is said to point to a RAM address where it is expected that data of a compatible type is stored. 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Any type incompatibility will be reported as a compiler error.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01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sz="3200" dirty="0"/>
              <a:t>Usage of pointers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77544"/>
          </a:xfrm>
        </p:spPr>
        <p:txBody>
          <a:bodyPr/>
          <a:lstStyle/>
          <a:p>
            <a:pPr eaLnBrk="1" hangingPunct="1"/>
            <a:r>
              <a:rPr lang="en-CA" sz="1800" dirty="0" smtClean="0"/>
              <a:t>Declarations</a:t>
            </a:r>
          </a:p>
          <a:p>
            <a:pPr lvl="1" eaLnBrk="1" hangingPunct="1"/>
            <a:r>
              <a:rPr lang="en-CA" sz="1600" dirty="0"/>
              <a:t> </a:t>
            </a:r>
            <a:r>
              <a:rPr lang="en-CA" sz="1600" dirty="0" smtClean="0"/>
              <a:t> </a:t>
            </a:r>
            <a:r>
              <a:rPr lang="en-CA" sz="1600" dirty="0" err="1" smtClean="0"/>
              <a:t>int</a:t>
            </a:r>
            <a:r>
              <a:rPr lang="en-CA" sz="1600" dirty="0" smtClean="0"/>
              <a:t> N, *</a:t>
            </a:r>
            <a:r>
              <a:rPr lang="en-CA" sz="1600" dirty="0" err="1" smtClean="0"/>
              <a:t>ptrN</a:t>
            </a:r>
            <a:r>
              <a:rPr lang="en-CA" sz="1600" dirty="0" smtClean="0"/>
              <a:t> ; // N is an </a:t>
            </a:r>
            <a:r>
              <a:rPr lang="en-CA" sz="1600" dirty="0" err="1" smtClean="0"/>
              <a:t>int</a:t>
            </a:r>
            <a:r>
              <a:rPr lang="en-CA" sz="1600" dirty="0" smtClean="0"/>
              <a:t> variable, </a:t>
            </a:r>
            <a:r>
              <a:rPr lang="en-CA" sz="1600" dirty="0" err="1" smtClean="0"/>
              <a:t>ptrN</a:t>
            </a:r>
            <a:r>
              <a:rPr lang="en-CA" sz="1600" dirty="0" smtClean="0"/>
              <a:t> is pointer</a:t>
            </a:r>
          </a:p>
          <a:p>
            <a:pPr lvl="1" eaLnBrk="1" hangingPunct="1"/>
            <a:r>
              <a:rPr lang="en-CA" sz="1600" dirty="0"/>
              <a:t> </a:t>
            </a:r>
            <a:r>
              <a:rPr lang="en-CA" sz="1600" dirty="0" smtClean="0"/>
              <a:t> double * X, * Y ; // Must always use * for each pointer</a:t>
            </a:r>
          </a:p>
          <a:p>
            <a:pPr lvl="1" eaLnBrk="1" hangingPunct="1"/>
            <a:endParaRPr lang="en-CA" sz="1600" dirty="0"/>
          </a:p>
          <a:p>
            <a:pPr eaLnBrk="1" hangingPunct="1"/>
            <a:r>
              <a:rPr lang="en-CA" sz="1800" dirty="0" smtClean="0"/>
              <a:t>Assigning values</a:t>
            </a:r>
          </a:p>
          <a:p>
            <a:pPr lvl="1" eaLnBrk="1" hangingPunct="1"/>
            <a:r>
              <a:rPr lang="en-CA" sz="1600" dirty="0"/>
              <a:t> </a:t>
            </a:r>
            <a:r>
              <a:rPr lang="en-CA" sz="1600" dirty="0" smtClean="0"/>
              <a:t> </a:t>
            </a:r>
            <a:r>
              <a:rPr lang="en-CA" sz="1600" dirty="0" err="1" smtClean="0"/>
              <a:t>ptrN</a:t>
            </a:r>
            <a:r>
              <a:rPr lang="en-CA" sz="1600" dirty="0" smtClean="0"/>
              <a:t> = &amp;N ;   // Use the address-of operator to get the RAM address</a:t>
            </a:r>
          </a:p>
          <a:p>
            <a:pPr lvl="1" eaLnBrk="1" hangingPunct="1"/>
            <a:r>
              <a:rPr lang="en-CA" sz="1600" dirty="0"/>
              <a:t> </a:t>
            </a:r>
            <a:r>
              <a:rPr lang="en-CA" sz="1600" dirty="0" smtClean="0"/>
              <a:t> X = Y ;          // Can assign type compatible pointers</a:t>
            </a:r>
          </a:p>
          <a:p>
            <a:pPr lvl="1" eaLnBrk="1" hangingPunct="1"/>
            <a:r>
              <a:rPr lang="en-CA" sz="1600" dirty="0"/>
              <a:t> </a:t>
            </a:r>
            <a:r>
              <a:rPr lang="en-CA" sz="1600" dirty="0" smtClean="0"/>
              <a:t> *X = 24.53 ;  /* Use dereferencing to assign compatible values that </a:t>
            </a:r>
            <a:br>
              <a:rPr lang="en-CA" sz="1600" dirty="0" smtClean="0"/>
            </a:br>
            <a:r>
              <a:rPr lang="en-CA" sz="1600" dirty="0" smtClean="0"/>
              <a:t>                          will be stored at the RAM location X is pointing to */</a:t>
            </a:r>
          </a:p>
          <a:p>
            <a:pPr lvl="1" eaLnBrk="1" hangingPunct="1"/>
            <a:r>
              <a:rPr lang="en-CA" sz="1600" dirty="0"/>
              <a:t> </a:t>
            </a:r>
            <a:r>
              <a:rPr lang="en-CA" sz="1600" dirty="0" smtClean="0"/>
              <a:t> *Y = *X ;       /* Copy the value stored where X is pointing to where</a:t>
            </a:r>
            <a:br>
              <a:rPr lang="en-CA" sz="1600" dirty="0" smtClean="0"/>
            </a:br>
            <a:r>
              <a:rPr lang="en-CA" sz="1600" dirty="0" smtClean="0"/>
              <a:t>                          Y is pointing */</a:t>
            </a:r>
          </a:p>
          <a:p>
            <a:pPr eaLnBrk="1" hangingPunct="1"/>
            <a:r>
              <a:rPr lang="en-CA" sz="1800" dirty="0" smtClean="0"/>
              <a:t>WARNING!</a:t>
            </a:r>
          </a:p>
          <a:p>
            <a:pPr lvl="1" eaLnBrk="1" hangingPunct="1"/>
            <a:r>
              <a:rPr lang="en-CA" sz="1600" dirty="0" smtClean="0"/>
              <a:t>Be careful to separate the notion of data value from memory address</a:t>
            </a:r>
          </a:p>
          <a:p>
            <a:pPr lvl="1" eaLnBrk="1" hangingPunct="1"/>
            <a:r>
              <a:rPr lang="en-CA" sz="1600" dirty="0" smtClean="0"/>
              <a:t>Variables that hold </a:t>
            </a:r>
            <a:r>
              <a:rPr lang="en-CA" sz="1600" dirty="0" smtClean="0"/>
              <a:t>meaningful application-specific </a:t>
            </a:r>
            <a:r>
              <a:rPr lang="en-CA" sz="1600" dirty="0" smtClean="0"/>
              <a:t>data provide </a:t>
            </a:r>
            <a:r>
              <a:rPr lang="en-CA" sz="1600" i="1" dirty="0" smtClean="0"/>
              <a:t>direct access</a:t>
            </a:r>
            <a:r>
              <a:rPr lang="en-CA" sz="1600" dirty="0" smtClean="0"/>
              <a:t> to RAM</a:t>
            </a:r>
          </a:p>
          <a:p>
            <a:pPr lvl="1" eaLnBrk="1" hangingPunct="1"/>
            <a:r>
              <a:rPr lang="en-CA" sz="1600" dirty="0" smtClean="0"/>
              <a:t>Pointers that hold address data provide </a:t>
            </a:r>
            <a:r>
              <a:rPr lang="en-CA" sz="1600" i="1" dirty="0" smtClean="0"/>
              <a:t>indirect access</a:t>
            </a:r>
            <a:r>
              <a:rPr lang="en-CA" sz="1600" dirty="0" smtClean="0"/>
              <a:t> to RAM when dereferencing them to get at meaningful data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04188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sz="3200" dirty="0"/>
              <a:t>Usage of pointers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77544"/>
          </a:xfrm>
        </p:spPr>
        <p:txBody>
          <a:bodyPr/>
          <a:lstStyle/>
          <a:p>
            <a:pPr eaLnBrk="1" hangingPunct="1"/>
            <a:r>
              <a:rPr lang="en-CA" sz="2000" dirty="0" smtClean="0"/>
              <a:t>There is a special constant that deserves emphasis – NULL</a:t>
            </a:r>
          </a:p>
          <a:p>
            <a:pPr eaLnBrk="1" hangingPunct="1"/>
            <a:endParaRPr lang="en-CA" sz="2000" dirty="0"/>
          </a:p>
          <a:p>
            <a:pPr eaLnBrk="1" hangingPunct="1"/>
            <a:r>
              <a:rPr lang="en-CA" sz="2000" dirty="0" smtClean="0"/>
              <a:t>If a pointer variable is not assigned a value then it cannot referenced.  It is useful to have a value that can be referenced, but which indicates no particular value of the address</a:t>
            </a:r>
          </a:p>
          <a:p>
            <a:pPr lvl="1" eaLnBrk="1" hangingPunct="1"/>
            <a:r>
              <a:rPr lang="en-CA" sz="1800" dirty="0"/>
              <a:t> </a:t>
            </a:r>
            <a:r>
              <a:rPr lang="en-CA" sz="1800" dirty="0" smtClean="0"/>
              <a:t>  </a:t>
            </a:r>
            <a:r>
              <a:rPr lang="en-CA" sz="1800" dirty="0" err="1" smtClean="0"/>
              <a:t>int</a:t>
            </a:r>
            <a:r>
              <a:rPr lang="en-CA" sz="1800" dirty="0" smtClean="0"/>
              <a:t> * </a:t>
            </a:r>
            <a:r>
              <a:rPr lang="en-CA" sz="1800" dirty="0" err="1" smtClean="0"/>
              <a:t>ptr</a:t>
            </a:r>
            <a:r>
              <a:rPr lang="en-CA" sz="1800" dirty="0" smtClean="0"/>
              <a:t> = NULL ;</a:t>
            </a:r>
          </a:p>
          <a:p>
            <a:pPr lvl="1" eaLnBrk="1" hangingPunct="1"/>
            <a:endParaRPr lang="en-CA" sz="2000" dirty="0"/>
          </a:p>
          <a:p>
            <a:pPr eaLnBrk="1" hangingPunct="1"/>
            <a:r>
              <a:rPr lang="en-CA" sz="2000" dirty="0" smtClean="0"/>
              <a:t>This provides advantages in programming logic because one can test the value of a pointer</a:t>
            </a:r>
          </a:p>
          <a:p>
            <a:pPr lvl="1" eaLnBrk="1" hangingPunct="1"/>
            <a:r>
              <a:rPr lang="en-CA" sz="1800" dirty="0"/>
              <a:t> </a:t>
            </a:r>
            <a:r>
              <a:rPr lang="en-CA" sz="1800" dirty="0" smtClean="0"/>
              <a:t>  if ( </a:t>
            </a:r>
            <a:r>
              <a:rPr lang="en-CA" sz="1800" dirty="0" err="1" smtClean="0"/>
              <a:t>ptr</a:t>
            </a:r>
            <a:r>
              <a:rPr lang="en-CA" sz="1800" dirty="0" smtClean="0"/>
              <a:t> != NULL ) { /* perform logic */ }</a:t>
            </a:r>
          </a:p>
          <a:p>
            <a:pPr lvl="1" eaLnBrk="1" hangingPunct="1"/>
            <a:endParaRPr lang="en-CA" sz="1800" dirty="0"/>
          </a:p>
          <a:p>
            <a:pPr eaLnBrk="1" hangingPunct="1"/>
            <a:r>
              <a:rPr lang="en-CA" sz="2000" dirty="0" smtClean="0"/>
              <a:t>We will see much more use of NULL pointers in future discussion of dynamic linked lists and other advanced data structures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6956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sz="3200" dirty="0"/>
              <a:t>Operations on pointers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21560"/>
          </a:xfrm>
        </p:spPr>
        <p:txBody>
          <a:bodyPr/>
          <a:lstStyle/>
          <a:p>
            <a:pPr eaLnBrk="1" hangingPunct="1"/>
            <a:r>
              <a:rPr lang="en-CA" sz="2400" dirty="0" smtClean="0"/>
              <a:t>The following operations are meaningful for pointers and define pointer arithmetic</a:t>
            </a:r>
          </a:p>
          <a:p>
            <a:pPr lvl="1" eaLnBrk="1" hangingPunct="1"/>
            <a:r>
              <a:rPr lang="en-CA" sz="2000" dirty="0" smtClean="0"/>
              <a:t>Assume the declarations:</a:t>
            </a:r>
            <a:br>
              <a:rPr lang="en-CA" sz="2000" dirty="0" smtClean="0"/>
            </a:br>
            <a:r>
              <a:rPr lang="en-CA" sz="2000" dirty="0" smtClean="0"/>
              <a:t>    </a:t>
            </a:r>
            <a:r>
              <a:rPr lang="en-CA" sz="2000" dirty="0" err="1" smtClean="0"/>
              <a:t>int</a:t>
            </a:r>
            <a:r>
              <a:rPr lang="en-CA" sz="2000" dirty="0" smtClean="0"/>
              <a:t>  </a:t>
            </a:r>
            <a:r>
              <a:rPr lang="en-CA" sz="2000" dirty="0" err="1" smtClean="0"/>
              <a:t>aN</a:t>
            </a:r>
            <a:r>
              <a:rPr lang="en-CA" sz="2000" dirty="0" smtClean="0"/>
              <a:t> [100] ;  char </a:t>
            </a:r>
            <a:r>
              <a:rPr lang="en-CA" sz="2000" dirty="0" err="1" smtClean="0"/>
              <a:t>aC</a:t>
            </a:r>
            <a:r>
              <a:rPr lang="en-CA" sz="2000" dirty="0" smtClean="0"/>
              <a:t> [256] ;  double </a:t>
            </a:r>
            <a:r>
              <a:rPr lang="en-CA" sz="2000" dirty="0" err="1" smtClean="0"/>
              <a:t>aD</a:t>
            </a:r>
            <a:r>
              <a:rPr lang="en-CA" sz="2000" dirty="0" smtClean="0"/>
              <a:t> [ 1000 ] ;</a:t>
            </a:r>
            <a:br>
              <a:rPr lang="en-CA" sz="2000" dirty="0" smtClean="0"/>
            </a:br>
            <a:r>
              <a:rPr lang="en-CA" sz="2000" dirty="0" smtClean="0"/>
              <a:t>    </a:t>
            </a:r>
            <a:r>
              <a:rPr lang="en-CA" sz="2000" dirty="0" err="1" smtClean="0"/>
              <a:t>int</a:t>
            </a:r>
            <a:r>
              <a:rPr lang="en-CA" sz="2000" dirty="0" smtClean="0"/>
              <a:t> * </a:t>
            </a:r>
            <a:r>
              <a:rPr lang="en-CA" sz="2000" dirty="0" err="1" smtClean="0"/>
              <a:t>pN</a:t>
            </a:r>
            <a:r>
              <a:rPr lang="en-CA" sz="2000" dirty="0" smtClean="0"/>
              <a:t> ;   char * </a:t>
            </a:r>
            <a:r>
              <a:rPr lang="en-CA" sz="2000" dirty="0" err="1" smtClean="0"/>
              <a:t>pC</a:t>
            </a:r>
            <a:r>
              <a:rPr lang="en-CA" sz="2000" dirty="0" smtClean="0"/>
              <a:t> ;   double * </a:t>
            </a:r>
            <a:r>
              <a:rPr lang="en-CA" sz="2000" dirty="0" err="1" smtClean="0"/>
              <a:t>pD</a:t>
            </a:r>
            <a:r>
              <a:rPr lang="en-CA" sz="2000" dirty="0" smtClean="0"/>
              <a:t> ;</a:t>
            </a:r>
          </a:p>
          <a:p>
            <a:pPr lvl="1" eaLnBrk="1" hangingPunct="1"/>
            <a:r>
              <a:rPr lang="en-CA" sz="2000" dirty="0" smtClean="0"/>
              <a:t>The following are valid statements:</a:t>
            </a:r>
          </a:p>
          <a:p>
            <a:pPr lvl="2" eaLnBrk="1" hangingPunct="1"/>
            <a:r>
              <a:rPr lang="en-CA" sz="1600" dirty="0" smtClean="0"/>
              <a:t>  </a:t>
            </a:r>
            <a:r>
              <a:rPr lang="en-CA" sz="1600" dirty="0" err="1" smtClean="0"/>
              <a:t>pN</a:t>
            </a:r>
            <a:r>
              <a:rPr lang="en-CA" sz="1600" dirty="0" smtClean="0"/>
              <a:t> = </a:t>
            </a:r>
            <a:r>
              <a:rPr lang="en-CA" sz="1600" dirty="0" err="1" smtClean="0"/>
              <a:t>aN</a:t>
            </a:r>
            <a:r>
              <a:rPr lang="en-CA" sz="1600" dirty="0" smtClean="0"/>
              <a:t> ;   </a:t>
            </a:r>
            <a:r>
              <a:rPr lang="en-CA" sz="1600" dirty="0" err="1" smtClean="0"/>
              <a:t>pC</a:t>
            </a:r>
            <a:r>
              <a:rPr lang="en-CA" sz="1600" dirty="0" smtClean="0"/>
              <a:t> = </a:t>
            </a:r>
            <a:r>
              <a:rPr lang="en-CA" sz="1600" dirty="0" err="1" smtClean="0"/>
              <a:t>aC</a:t>
            </a:r>
            <a:r>
              <a:rPr lang="en-CA" sz="1600" dirty="0" smtClean="0"/>
              <a:t> ;   </a:t>
            </a:r>
            <a:r>
              <a:rPr lang="en-CA" sz="1600" dirty="0" err="1" smtClean="0"/>
              <a:t>pD</a:t>
            </a:r>
            <a:r>
              <a:rPr lang="en-CA" sz="1600" dirty="0" smtClean="0"/>
              <a:t> = </a:t>
            </a:r>
            <a:r>
              <a:rPr lang="en-CA" sz="1600" dirty="0" err="1" smtClean="0"/>
              <a:t>aD</a:t>
            </a:r>
            <a:r>
              <a:rPr lang="en-CA" sz="1600" dirty="0" smtClean="0"/>
              <a:t> ;    // Array names are pointers !!</a:t>
            </a:r>
          </a:p>
          <a:p>
            <a:pPr lvl="2" eaLnBrk="1" hangingPunct="1"/>
            <a:r>
              <a:rPr lang="en-CA" sz="1600" dirty="0"/>
              <a:t> </a:t>
            </a:r>
            <a:r>
              <a:rPr lang="en-CA" sz="1600" dirty="0" smtClean="0"/>
              <a:t> </a:t>
            </a:r>
            <a:r>
              <a:rPr lang="en-CA" sz="1600" dirty="0" err="1" smtClean="0"/>
              <a:t>pN</a:t>
            </a:r>
            <a:r>
              <a:rPr lang="en-CA" sz="1600" dirty="0" smtClean="0"/>
              <a:t> = &amp;</a:t>
            </a:r>
            <a:r>
              <a:rPr lang="en-CA" sz="1600" dirty="0" err="1" smtClean="0"/>
              <a:t>aN</a:t>
            </a:r>
            <a:r>
              <a:rPr lang="en-CA" sz="1600" dirty="0" smtClean="0"/>
              <a:t>[0] ;   </a:t>
            </a:r>
            <a:r>
              <a:rPr lang="en-CA" sz="1600" dirty="0" err="1" smtClean="0"/>
              <a:t>pC</a:t>
            </a:r>
            <a:r>
              <a:rPr lang="en-CA" sz="1600" dirty="0" smtClean="0"/>
              <a:t> </a:t>
            </a:r>
            <a:r>
              <a:rPr lang="en-CA" sz="1600" dirty="0"/>
              <a:t>= </a:t>
            </a:r>
            <a:r>
              <a:rPr lang="en-CA" sz="1600" dirty="0" smtClean="0"/>
              <a:t>&amp;</a:t>
            </a:r>
            <a:r>
              <a:rPr lang="en-CA" sz="1600" dirty="0" err="1" smtClean="0"/>
              <a:t>aC</a:t>
            </a:r>
            <a:r>
              <a:rPr lang="en-CA" sz="1600" dirty="0" smtClean="0"/>
              <a:t>[0] </a:t>
            </a:r>
            <a:r>
              <a:rPr lang="en-CA" sz="1600" dirty="0"/>
              <a:t>;   </a:t>
            </a:r>
            <a:r>
              <a:rPr lang="en-CA" sz="1600" dirty="0" err="1"/>
              <a:t>pD</a:t>
            </a:r>
            <a:r>
              <a:rPr lang="en-CA" sz="1600" dirty="0"/>
              <a:t> = </a:t>
            </a:r>
            <a:r>
              <a:rPr lang="en-CA" sz="1600" dirty="0" smtClean="0"/>
              <a:t>&amp;</a:t>
            </a:r>
            <a:r>
              <a:rPr lang="en-CA" sz="1600" dirty="0" err="1" smtClean="0"/>
              <a:t>aD</a:t>
            </a:r>
            <a:r>
              <a:rPr lang="en-CA" sz="1600" dirty="0" smtClean="0"/>
              <a:t>[0] </a:t>
            </a:r>
            <a:r>
              <a:rPr lang="en-CA" sz="1600" dirty="0"/>
              <a:t>;    // </a:t>
            </a:r>
            <a:r>
              <a:rPr lang="en-CA" sz="1600" dirty="0" smtClean="0"/>
              <a:t>Equivalent to above</a:t>
            </a:r>
            <a:br>
              <a:rPr lang="en-CA" sz="1600" dirty="0" smtClean="0"/>
            </a:br>
            <a:endParaRPr lang="en-CA" sz="1600" dirty="0" smtClean="0"/>
          </a:p>
          <a:p>
            <a:pPr lvl="2" eaLnBrk="1" hangingPunct="1"/>
            <a:r>
              <a:rPr lang="en-CA" sz="1600" dirty="0"/>
              <a:t> </a:t>
            </a:r>
            <a:r>
              <a:rPr lang="en-CA" sz="1600" dirty="0" smtClean="0"/>
              <a:t> </a:t>
            </a:r>
            <a:r>
              <a:rPr lang="en-CA" sz="1600" dirty="0" err="1" smtClean="0"/>
              <a:t>pN</a:t>
            </a:r>
            <a:r>
              <a:rPr lang="en-CA" sz="1600" dirty="0" smtClean="0"/>
              <a:t> = </a:t>
            </a:r>
            <a:r>
              <a:rPr lang="en-CA" sz="1600" dirty="0" err="1" smtClean="0"/>
              <a:t>pN</a:t>
            </a:r>
            <a:r>
              <a:rPr lang="en-CA" sz="1600" dirty="0" smtClean="0"/>
              <a:t> + 1 ;     // Points to </a:t>
            </a:r>
            <a:r>
              <a:rPr lang="en-CA" sz="1600" dirty="0" err="1" smtClean="0"/>
              <a:t>aN</a:t>
            </a:r>
            <a:r>
              <a:rPr lang="en-CA" sz="1600" dirty="0" smtClean="0"/>
              <a:t>[1]</a:t>
            </a:r>
          </a:p>
          <a:p>
            <a:pPr lvl="2" eaLnBrk="1" hangingPunct="1"/>
            <a:r>
              <a:rPr lang="en-CA" sz="1600" dirty="0" smtClean="0"/>
              <a:t>  </a:t>
            </a:r>
            <a:r>
              <a:rPr lang="en-CA" sz="1600" dirty="0" err="1" smtClean="0"/>
              <a:t>pN</a:t>
            </a:r>
            <a:r>
              <a:rPr lang="en-CA" sz="1600" dirty="0" smtClean="0"/>
              <a:t>++ ; ++</a:t>
            </a:r>
            <a:r>
              <a:rPr lang="en-CA" sz="1600" dirty="0" err="1" smtClean="0"/>
              <a:t>pN</a:t>
            </a:r>
            <a:r>
              <a:rPr lang="en-CA" sz="1600" dirty="0" smtClean="0"/>
              <a:t> ;   //  …. and then to </a:t>
            </a:r>
            <a:r>
              <a:rPr lang="en-CA" sz="1600" dirty="0" err="1" smtClean="0"/>
              <a:t>aN</a:t>
            </a:r>
            <a:r>
              <a:rPr lang="en-CA" sz="1600" dirty="0" smtClean="0"/>
              <a:t>[2], then </a:t>
            </a:r>
            <a:r>
              <a:rPr lang="en-CA" sz="1600" dirty="0" err="1" smtClean="0"/>
              <a:t>aN</a:t>
            </a:r>
            <a:r>
              <a:rPr lang="en-CA" sz="1600" dirty="0" smtClean="0"/>
              <a:t>[3]</a:t>
            </a:r>
          </a:p>
          <a:p>
            <a:pPr lvl="2" eaLnBrk="1" hangingPunct="1"/>
            <a:r>
              <a:rPr lang="en-CA" sz="1600" dirty="0" smtClean="0"/>
              <a:t>  </a:t>
            </a:r>
            <a:r>
              <a:rPr lang="en-CA" sz="1600" dirty="0" err="1" smtClean="0"/>
              <a:t>pN</a:t>
            </a:r>
            <a:r>
              <a:rPr lang="en-CA" sz="1600" dirty="0" smtClean="0"/>
              <a:t> -= 3 ;           //  …. and now back to </a:t>
            </a:r>
            <a:r>
              <a:rPr lang="en-CA" sz="1600" dirty="0" err="1" smtClean="0"/>
              <a:t>aN</a:t>
            </a:r>
            <a:r>
              <a:rPr lang="en-CA" sz="1600" dirty="0" smtClean="0"/>
              <a:t>[0]</a:t>
            </a:r>
          </a:p>
          <a:p>
            <a:pPr lvl="2" eaLnBrk="1" hangingPunct="1"/>
            <a:endParaRPr lang="en-CA" dirty="0"/>
          </a:p>
          <a:p>
            <a:pPr lvl="1" eaLnBrk="1" hangingPunct="1"/>
            <a:r>
              <a:rPr lang="en-CA" sz="2000" dirty="0" smtClean="0"/>
              <a:t>Note above that we have used +, -=, and ++ </a:t>
            </a:r>
          </a:p>
          <a:p>
            <a:pPr lvl="2" eaLnBrk="1" hangingPunct="1"/>
            <a:r>
              <a:rPr lang="en-CA" sz="1600" dirty="0" smtClean="0"/>
              <a:t>All arithmetic operations on pointers must involve </a:t>
            </a:r>
            <a:r>
              <a:rPr lang="en-CA" sz="1600" u="sng" dirty="0" smtClean="0"/>
              <a:t>integer</a:t>
            </a:r>
            <a:r>
              <a:rPr lang="en-CA" sz="1600" dirty="0" smtClean="0"/>
              <a:t> addition or subtraction only !</a:t>
            </a:r>
          </a:p>
        </p:txBody>
      </p:sp>
    </p:spTree>
    <p:extLst>
      <p:ext uri="{BB962C8B-B14F-4D97-AF65-F5344CB8AC3E}">
        <p14:creationId xmlns:p14="http://schemas.microsoft.com/office/powerpoint/2010/main" val="196119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6090"/>
          </a:xfrm>
        </p:spPr>
        <p:txBody>
          <a:bodyPr>
            <a:normAutofit/>
          </a:bodyPr>
          <a:lstStyle/>
          <a:p>
            <a:pPr eaLnBrk="1" hangingPunct="1"/>
            <a:r>
              <a:rPr lang="en-CA" sz="3200" dirty="0"/>
              <a:t>Operations on pointers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052736"/>
            <a:ext cx="8147248" cy="4608512"/>
          </a:xfrm>
        </p:spPr>
        <p:txBody>
          <a:bodyPr/>
          <a:lstStyle/>
          <a:p>
            <a:pPr eaLnBrk="1" hangingPunct="1"/>
            <a:r>
              <a:rPr lang="en-CA" sz="2000" dirty="0" smtClean="0"/>
              <a:t>Pointers are often used with arrays.  Assume the following:</a:t>
            </a:r>
          </a:p>
          <a:p>
            <a:pPr lvl="1" eaLnBrk="1" hangingPunct="1"/>
            <a:r>
              <a:rPr lang="en-CA" sz="1800" dirty="0"/>
              <a:t> </a:t>
            </a:r>
            <a:r>
              <a:rPr lang="en-CA" sz="1800" dirty="0" smtClean="0"/>
              <a:t> float  A[1000],  * </a:t>
            </a:r>
            <a:r>
              <a:rPr lang="en-CA" sz="1800" dirty="0" err="1" smtClean="0"/>
              <a:t>ptrA</a:t>
            </a:r>
            <a:r>
              <a:rPr lang="en-CA" sz="1800" dirty="0" smtClean="0"/>
              <a:t> = &amp;A[0],  * </a:t>
            </a:r>
            <a:r>
              <a:rPr lang="en-CA" sz="1800" dirty="0" err="1" smtClean="0"/>
              <a:t>ptrB</a:t>
            </a:r>
            <a:r>
              <a:rPr lang="en-CA" sz="1800" dirty="0" smtClean="0"/>
              <a:t> = &amp;A[49] ;</a:t>
            </a:r>
            <a:endParaRPr lang="en-CA" sz="1800" dirty="0"/>
          </a:p>
          <a:p>
            <a:pPr lvl="1" eaLnBrk="1" hangingPunct="1"/>
            <a:endParaRPr lang="en-CA" sz="1800" dirty="0" smtClean="0"/>
          </a:p>
          <a:p>
            <a:pPr eaLnBrk="1" hangingPunct="1"/>
            <a:r>
              <a:rPr lang="en-CA" sz="2000" dirty="0" smtClean="0"/>
              <a:t>Consider the following equivalent statements</a:t>
            </a:r>
          </a:p>
          <a:p>
            <a:pPr lvl="1" eaLnBrk="1" hangingPunct="1"/>
            <a:r>
              <a:rPr lang="en-CA" sz="1800" dirty="0"/>
              <a:t> </a:t>
            </a:r>
            <a:r>
              <a:rPr lang="en-CA" sz="1800" dirty="0" smtClean="0"/>
              <a:t> A[5] = 6.73 ;</a:t>
            </a:r>
            <a:r>
              <a:rPr lang="en-CA" sz="1800" dirty="0"/>
              <a:t> </a:t>
            </a:r>
            <a:r>
              <a:rPr lang="en-CA" sz="1800" dirty="0" smtClean="0"/>
              <a:t>       </a:t>
            </a:r>
            <a:r>
              <a:rPr lang="en-CA" sz="1800" dirty="0" err="1" smtClean="0"/>
              <a:t>ptrA</a:t>
            </a:r>
            <a:r>
              <a:rPr lang="en-CA" sz="1800" dirty="0" smtClean="0"/>
              <a:t>[5</a:t>
            </a:r>
            <a:r>
              <a:rPr lang="en-CA" sz="1800" dirty="0"/>
              <a:t>] = 6.73 ;</a:t>
            </a:r>
            <a:r>
              <a:rPr lang="en-CA" sz="1800" dirty="0" smtClean="0"/>
              <a:t>      *(ptrA+5) = 6.73 ;</a:t>
            </a:r>
          </a:p>
          <a:p>
            <a:pPr lvl="1" eaLnBrk="1" hangingPunct="1"/>
            <a:endParaRPr lang="en-CA" sz="1800" dirty="0"/>
          </a:p>
          <a:p>
            <a:pPr eaLnBrk="1" hangingPunct="1"/>
            <a:r>
              <a:rPr lang="en-CA" sz="2000" dirty="0" smtClean="0"/>
              <a:t>Now consider a problem.  Using pointer arithmetic only, determine the array subscript corresponding to the position of the pointer relative to the beginning of the array:</a:t>
            </a:r>
          </a:p>
          <a:p>
            <a:pPr lvl="1" eaLnBrk="1" hangingPunct="1"/>
            <a:r>
              <a:rPr lang="en-CA" sz="1800" dirty="0" smtClean="0"/>
              <a:t>Assume: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Subscript ;</a:t>
            </a:r>
          </a:p>
          <a:p>
            <a:pPr lvl="1" eaLnBrk="1" hangingPunct="1"/>
            <a:r>
              <a:rPr lang="en-CA" sz="1800" dirty="0" smtClean="0"/>
              <a:t>Answer:         Subscript = ( </a:t>
            </a:r>
            <a:r>
              <a:rPr lang="en-CA" sz="1800" dirty="0" err="1" smtClean="0"/>
              <a:t>ptrB</a:t>
            </a:r>
            <a:r>
              <a:rPr lang="en-CA" sz="1800" dirty="0" smtClean="0"/>
              <a:t> – </a:t>
            </a:r>
            <a:r>
              <a:rPr lang="en-CA" sz="1800" dirty="0" err="1" smtClean="0"/>
              <a:t>ptrA</a:t>
            </a:r>
            <a:r>
              <a:rPr lang="en-CA" sz="1800" dirty="0" smtClean="0"/>
              <a:t> ) / </a:t>
            </a:r>
            <a:r>
              <a:rPr lang="en-CA" sz="1800" dirty="0" err="1" smtClean="0"/>
              <a:t>sizeof</a:t>
            </a:r>
            <a:r>
              <a:rPr lang="en-CA" sz="1800" dirty="0" smtClean="0"/>
              <a:t>( float ) ;</a:t>
            </a:r>
            <a:br>
              <a:rPr lang="en-CA" sz="1800" dirty="0" smtClean="0"/>
            </a:br>
            <a:r>
              <a:rPr lang="en-CA" sz="1800" dirty="0" smtClean="0"/>
              <a:t>                                  // the value above is 49</a:t>
            </a:r>
          </a:p>
          <a:p>
            <a:pPr eaLnBrk="1" hangingPunct="1"/>
            <a:r>
              <a:rPr lang="en-CA" sz="2000" dirty="0" smtClean="0"/>
              <a:t>Note that pointers can be subtracted from each other, but not added!</a:t>
            </a:r>
          </a:p>
          <a:p>
            <a:pPr eaLnBrk="1" hangingPunct="1"/>
            <a:endParaRPr lang="en-CA" sz="18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827584" y="1268760"/>
            <a:ext cx="7272808" cy="28803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t"/>
          <a:lstStyle/>
          <a:p>
            <a:endParaRPr lang="en-CA" sz="1600" dirty="0" smtClean="0">
              <a:solidFill>
                <a:schemeClr val="tx1"/>
              </a:solidFill>
            </a:endParaRPr>
          </a:p>
          <a:p>
            <a:r>
              <a:rPr lang="en-CA" sz="1600" dirty="0" smtClean="0">
                <a:solidFill>
                  <a:schemeClr val="tx1"/>
                </a:solidFill>
              </a:rPr>
              <a:t>If </a:t>
            </a:r>
            <a:r>
              <a:rPr lang="en-CA" sz="1600" dirty="0">
                <a:solidFill>
                  <a:schemeClr val="tx1"/>
                </a:solidFill>
              </a:rPr>
              <a:t>A, B, C and D are compatible pointers, then consider the </a:t>
            </a:r>
            <a:r>
              <a:rPr lang="en-CA" sz="1600" dirty="0" smtClean="0">
                <a:solidFill>
                  <a:schemeClr val="tx1"/>
                </a:solidFill>
              </a:rPr>
              <a:t>expressions:</a:t>
            </a:r>
          </a:p>
          <a:p>
            <a:r>
              <a:rPr lang="en-CA" sz="1600" dirty="0">
                <a:solidFill>
                  <a:schemeClr val="tx1"/>
                </a:solidFill>
              </a:rPr>
              <a:t/>
            </a:r>
            <a:br>
              <a:rPr lang="en-CA" sz="1600" dirty="0">
                <a:solidFill>
                  <a:schemeClr val="tx1"/>
                </a:solidFill>
              </a:rPr>
            </a:br>
            <a:r>
              <a:rPr lang="en-CA" sz="1600" dirty="0">
                <a:solidFill>
                  <a:schemeClr val="tx1"/>
                </a:solidFill>
              </a:rPr>
              <a:t>  A </a:t>
            </a:r>
            <a:r>
              <a:rPr lang="en-CA" sz="1600" dirty="0" smtClean="0">
                <a:solidFill>
                  <a:schemeClr val="tx1"/>
                </a:solidFill>
              </a:rPr>
              <a:t>– B </a:t>
            </a:r>
            <a:r>
              <a:rPr lang="en-CA" sz="1600" dirty="0">
                <a:solidFill>
                  <a:schemeClr val="tx1"/>
                </a:solidFill>
              </a:rPr>
              <a:t>		OK		A </a:t>
            </a:r>
            <a:r>
              <a:rPr lang="en-CA" sz="1600" dirty="0" smtClean="0">
                <a:solidFill>
                  <a:schemeClr val="tx1"/>
                </a:solidFill>
              </a:rPr>
              <a:t>+ </a:t>
            </a:r>
            <a:r>
              <a:rPr lang="en-CA" sz="1600" dirty="0">
                <a:solidFill>
                  <a:schemeClr val="tx1"/>
                </a:solidFill>
              </a:rPr>
              <a:t>B 		</a:t>
            </a:r>
            <a:r>
              <a:rPr lang="en-CA" sz="1600" dirty="0" smtClean="0">
                <a:solidFill>
                  <a:schemeClr val="tx1"/>
                </a:solidFill>
              </a:rPr>
              <a:t>ERR</a:t>
            </a:r>
            <a:br>
              <a:rPr lang="en-CA" sz="1600" dirty="0" smtClean="0">
                <a:solidFill>
                  <a:schemeClr val="tx1"/>
                </a:solidFill>
              </a:rPr>
            </a:br>
            <a:r>
              <a:rPr lang="en-CA" sz="1600" dirty="0">
                <a:solidFill>
                  <a:schemeClr val="tx1"/>
                </a:solidFill>
              </a:rPr>
              <a:t/>
            </a:r>
            <a:br>
              <a:rPr lang="en-CA" sz="1600" dirty="0">
                <a:solidFill>
                  <a:schemeClr val="tx1"/>
                </a:solidFill>
              </a:rPr>
            </a:br>
            <a:r>
              <a:rPr lang="en-CA" sz="1600" dirty="0">
                <a:solidFill>
                  <a:schemeClr val="tx1"/>
                </a:solidFill>
              </a:rPr>
              <a:t>  </a:t>
            </a:r>
            <a:r>
              <a:rPr lang="en-CA" sz="1600" dirty="0" smtClean="0">
                <a:solidFill>
                  <a:schemeClr val="tx1"/>
                </a:solidFill>
              </a:rPr>
              <a:t>A </a:t>
            </a:r>
            <a:r>
              <a:rPr lang="en-CA" sz="1600" dirty="0">
                <a:solidFill>
                  <a:schemeClr val="tx1"/>
                </a:solidFill>
              </a:rPr>
              <a:t>– B + C	</a:t>
            </a:r>
            <a:r>
              <a:rPr lang="en-CA" sz="1600" dirty="0" smtClean="0">
                <a:solidFill>
                  <a:schemeClr val="tx1"/>
                </a:solidFill>
              </a:rPr>
              <a:t>OK</a:t>
            </a:r>
            <a:r>
              <a:rPr lang="en-CA" sz="1600" dirty="0">
                <a:solidFill>
                  <a:schemeClr val="tx1"/>
                </a:solidFill>
              </a:rPr>
              <a:t>		A + B – C		ERR </a:t>
            </a:r>
            <a:r>
              <a:rPr lang="en-CA" sz="1600" dirty="0" smtClean="0">
                <a:solidFill>
                  <a:schemeClr val="tx1"/>
                </a:solidFill>
              </a:rPr>
              <a:t/>
            </a:r>
            <a:br>
              <a:rPr lang="en-CA" sz="1600" dirty="0" smtClean="0">
                <a:solidFill>
                  <a:schemeClr val="tx1"/>
                </a:solidFill>
              </a:rPr>
            </a:br>
            <a:r>
              <a:rPr lang="en-CA" sz="1600" dirty="0">
                <a:solidFill>
                  <a:schemeClr val="tx1"/>
                </a:solidFill>
              </a:rPr>
              <a:t/>
            </a:r>
            <a:br>
              <a:rPr lang="en-CA" sz="1600" dirty="0">
                <a:solidFill>
                  <a:schemeClr val="tx1"/>
                </a:solidFill>
              </a:rPr>
            </a:br>
            <a:r>
              <a:rPr lang="en-CA" sz="1600" dirty="0">
                <a:solidFill>
                  <a:schemeClr val="tx1"/>
                </a:solidFill>
              </a:rPr>
              <a:t>  A – B + C – D 	OK		A + (B - C) 	</a:t>
            </a:r>
            <a:r>
              <a:rPr lang="en-CA" sz="1600" dirty="0" smtClean="0">
                <a:solidFill>
                  <a:schemeClr val="tx1"/>
                </a:solidFill>
              </a:rPr>
              <a:t>OK</a:t>
            </a:r>
            <a:br>
              <a:rPr lang="en-CA" sz="1600" dirty="0" smtClean="0">
                <a:solidFill>
                  <a:schemeClr val="tx1"/>
                </a:solidFill>
              </a:rPr>
            </a:br>
            <a:r>
              <a:rPr lang="en-CA" sz="1600" dirty="0">
                <a:solidFill>
                  <a:schemeClr val="tx1"/>
                </a:solidFill>
              </a:rPr>
              <a:t/>
            </a:r>
            <a:br>
              <a:rPr lang="en-CA" sz="1600" dirty="0">
                <a:solidFill>
                  <a:schemeClr val="tx1"/>
                </a:solidFill>
              </a:rPr>
            </a:br>
            <a:r>
              <a:rPr lang="en-CA" sz="1600" dirty="0">
                <a:solidFill>
                  <a:schemeClr val="tx1"/>
                </a:solidFill>
              </a:rPr>
              <a:t> (A – B) + (C – D) 	OK 		 A – B – D + C    	ERR</a:t>
            </a:r>
          </a:p>
        </p:txBody>
      </p:sp>
    </p:spTree>
    <p:extLst>
      <p:ext uri="{BB962C8B-B14F-4D97-AF65-F5344CB8AC3E}">
        <p14:creationId xmlns:p14="http://schemas.microsoft.com/office/powerpoint/2010/main" val="94838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10296</TotalTime>
  <Words>1659</Words>
  <Application>Microsoft Office PowerPoint</Application>
  <PresentationFormat>On-screen Show (4:3)</PresentationFormat>
  <Paragraphs>265</Paragraphs>
  <Slides>24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Equity</vt:lpstr>
      <vt:lpstr>Referencing addresses, Pointers</vt:lpstr>
      <vt:lpstr>The Pointer Concept and Usage in C</vt:lpstr>
      <vt:lpstr>Concept of Pointer as memory address</vt:lpstr>
      <vt:lpstr>Concept of Pointer as memory address</vt:lpstr>
      <vt:lpstr>Pointer definitions</vt:lpstr>
      <vt:lpstr>Usage of pointers</vt:lpstr>
      <vt:lpstr>Usage of pointers</vt:lpstr>
      <vt:lpstr>Operations on pointers</vt:lpstr>
      <vt:lpstr>Operations on pointers</vt:lpstr>
      <vt:lpstr>Arrays of pointers</vt:lpstr>
      <vt:lpstr>Function arguments: Call by Value/Reference</vt:lpstr>
      <vt:lpstr>Pointer types of Functions</vt:lpstr>
      <vt:lpstr>The const qualifier</vt:lpstr>
      <vt:lpstr>The const qualifier</vt:lpstr>
      <vt:lpstr>The const qualifier</vt:lpstr>
      <vt:lpstr>The const qualifier</vt:lpstr>
      <vt:lpstr>The const qualifier</vt:lpstr>
      <vt:lpstr>The const qualifier</vt:lpstr>
      <vt:lpstr>Pointers to Functions </vt:lpstr>
      <vt:lpstr>Pointers to Functions </vt:lpstr>
      <vt:lpstr>Pointers to Functions </vt:lpstr>
      <vt:lpstr>A Cautionary Note</vt:lpstr>
      <vt:lpstr>Summary</vt:lpstr>
      <vt:lpstr>Topic Summary</vt:lpstr>
    </vt:vector>
  </TitlesOfParts>
  <Company>University of Windsor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Data Structures &amp; Algorithms</dc:title>
  <dc:creator>Dr. Robert D. Kent</dc:creator>
  <cp:lastModifiedBy>Robert Douglas Kent</cp:lastModifiedBy>
  <cp:revision>108</cp:revision>
  <dcterms:created xsi:type="dcterms:W3CDTF">2008-06-11T21:52:35Z</dcterms:created>
  <dcterms:modified xsi:type="dcterms:W3CDTF">2015-02-05T01:46:11Z</dcterms:modified>
</cp:coreProperties>
</file>