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6"/>
  </p:notesMasterIdLst>
  <p:sldIdLst>
    <p:sldId id="256" r:id="rId2"/>
    <p:sldId id="259" r:id="rId3"/>
    <p:sldId id="290" r:id="rId4"/>
    <p:sldId id="268" r:id="rId5"/>
    <p:sldId id="269" r:id="rId6"/>
    <p:sldId id="295" r:id="rId7"/>
    <p:sldId id="279" r:id="rId8"/>
    <p:sldId id="296" r:id="rId9"/>
    <p:sldId id="277" r:id="rId10"/>
    <p:sldId id="297" r:id="rId11"/>
    <p:sldId id="278" r:id="rId12"/>
    <p:sldId id="280" r:id="rId13"/>
    <p:sldId id="270" r:id="rId14"/>
    <p:sldId id="281" r:id="rId15"/>
    <p:sldId id="282" r:id="rId16"/>
    <p:sldId id="283" r:id="rId17"/>
    <p:sldId id="284" r:id="rId18"/>
    <p:sldId id="271" r:id="rId19"/>
    <p:sldId id="289" r:id="rId20"/>
    <p:sldId id="285" r:id="rId21"/>
    <p:sldId id="272" r:id="rId22"/>
    <p:sldId id="286" r:id="rId23"/>
    <p:sldId id="273" r:id="rId24"/>
    <p:sldId id="274" r:id="rId25"/>
    <p:sldId id="287" r:id="rId26"/>
    <p:sldId id="291" r:id="rId27"/>
    <p:sldId id="292" r:id="rId28"/>
    <p:sldId id="294" r:id="rId29"/>
    <p:sldId id="275" r:id="rId30"/>
    <p:sldId id="293" r:id="rId31"/>
    <p:sldId id="276" r:id="rId32"/>
    <p:sldId id="288" r:id="rId33"/>
    <p:sldId id="266" r:id="rId34"/>
    <p:sldId id="267"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CC3300"/>
    <a:srgbClr val="F1F155"/>
    <a:srgbClr val="009900"/>
    <a:srgbClr val="660066"/>
    <a:srgbClr val="D8CF14"/>
    <a:srgbClr val="669900"/>
    <a:srgbClr val="FFFF99"/>
    <a:srgbClr val="0033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09"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1A498C-43FD-4124-B50B-F78B2366FC27}" type="datetimeFigureOut">
              <a:rPr lang="en-US"/>
              <a:pPr>
                <a:defRPr/>
              </a:pPr>
              <a:t>2/27/2017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292C2E3-4C48-4A8B-8152-334F05637BED}" type="slidenum">
              <a:rPr lang="en-CA"/>
              <a:pPr>
                <a:defRPr/>
              </a:pPr>
              <a:t>‹#›</a:t>
            </a:fld>
            <a:endParaRPr lang="en-CA"/>
          </a:p>
        </p:txBody>
      </p:sp>
    </p:spTree>
    <p:extLst>
      <p:ext uri="{BB962C8B-B14F-4D97-AF65-F5344CB8AC3E}">
        <p14:creationId xmlns:p14="http://schemas.microsoft.com/office/powerpoint/2010/main" val="3948384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4DC2F3-DB46-4986-A427-DB4545149C4F}" type="slidenum">
              <a:rPr lang="en-CA" smtClean="0"/>
              <a:pPr fontAlgn="base">
                <a:spcBef>
                  <a:spcPct val="0"/>
                </a:spcBef>
                <a:spcAft>
                  <a:spcPct val="0"/>
                </a:spcAft>
                <a:defRPr/>
              </a:pPr>
              <a:t>1</a:t>
            </a:fld>
            <a:endParaRPr lang="en-CA" smtClean="0"/>
          </a:p>
        </p:txBody>
      </p:sp>
    </p:spTree>
    <p:extLst>
      <p:ext uri="{BB962C8B-B14F-4D97-AF65-F5344CB8AC3E}">
        <p14:creationId xmlns:p14="http://schemas.microsoft.com/office/powerpoint/2010/main" val="306436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2</a:t>
            </a:fld>
            <a:endParaRPr lang="en-CA" smtClean="0"/>
          </a:p>
        </p:txBody>
      </p:sp>
    </p:spTree>
    <p:extLst>
      <p:ext uri="{BB962C8B-B14F-4D97-AF65-F5344CB8AC3E}">
        <p14:creationId xmlns:p14="http://schemas.microsoft.com/office/powerpoint/2010/main" val="83520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FFB1A4-F42C-456D-96EB-F5B70DE18280}" type="slidenum">
              <a:rPr lang="en-CA" smtClean="0"/>
              <a:pPr fontAlgn="base">
                <a:spcBef>
                  <a:spcPct val="0"/>
                </a:spcBef>
                <a:spcAft>
                  <a:spcPct val="0"/>
                </a:spcAft>
                <a:defRPr/>
              </a:pPr>
              <a:t>3</a:t>
            </a:fld>
            <a:endParaRPr lang="en-CA" smtClean="0"/>
          </a:p>
        </p:txBody>
      </p:sp>
    </p:spTree>
    <p:extLst>
      <p:ext uri="{BB962C8B-B14F-4D97-AF65-F5344CB8AC3E}">
        <p14:creationId xmlns:p14="http://schemas.microsoft.com/office/powerpoint/2010/main" val="1240718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6292C2E3-4C48-4A8B-8152-334F05637BED}" type="slidenum">
              <a:rPr lang="en-CA" smtClean="0"/>
              <a:pPr>
                <a:defRPr/>
              </a:pPr>
              <a:t>4</a:t>
            </a:fld>
            <a:endParaRPr lang="en-CA"/>
          </a:p>
        </p:txBody>
      </p:sp>
    </p:spTree>
    <p:extLst>
      <p:ext uri="{BB962C8B-B14F-4D97-AF65-F5344CB8AC3E}">
        <p14:creationId xmlns:p14="http://schemas.microsoft.com/office/powerpoint/2010/main" val="298952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67D4DB-4360-429A-AEAE-FED888FCAF86}" type="slidenum">
              <a:rPr lang="en-CA" smtClean="0"/>
              <a:pPr fontAlgn="base">
                <a:spcBef>
                  <a:spcPct val="0"/>
                </a:spcBef>
                <a:spcAft>
                  <a:spcPct val="0"/>
                </a:spcAft>
                <a:defRPr/>
              </a:pPr>
              <a:t>33</a:t>
            </a:fld>
            <a:endParaRPr lang="en-CA" smtClean="0"/>
          </a:p>
        </p:txBody>
      </p:sp>
    </p:spTree>
    <p:extLst>
      <p:ext uri="{BB962C8B-B14F-4D97-AF65-F5344CB8AC3E}">
        <p14:creationId xmlns:p14="http://schemas.microsoft.com/office/powerpoint/2010/main" val="3099393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5A2A1E-16A9-49F6-BEEC-FADC162F924B}" type="slidenum">
              <a:rPr lang="en-CA" smtClean="0"/>
              <a:pPr fontAlgn="base">
                <a:spcBef>
                  <a:spcPct val="0"/>
                </a:spcBef>
                <a:spcAft>
                  <a:spcPct val="0"/>
                </a:spcAft>
                <a:defRPr/>
              </a:pPr>
              <a:t>34</a:t>
            </a:fld>
            <a:endParaRPr lang="en-CA" smtClean="0"/>
          </a:p>
        </p:txBody>
      </p:sp>
    </p:spTree>
    <p:extLst>
      <p:ext uri="{BB962C8B-B14F-4D97-AF65-F5344CB8AC3E}">
        <p14:creationId xmlns:p14="http://schemas.microsoft.com/office/powerpoint/2010/main" val="299917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F3F1A319-3AB3-4230-A293-D7B41B89E6A2}" type="datetimeFigureOut">
              <a:rPr lang="en-US"/>
              <a:pPr>
                <a:defRPr/>
              </a:pPr>
              <a:t>2/27/2017</a:t>
            </a:fld>
            <a:endParaRPr lang="en-CA"/>
          </a:p>
        </p:txBody>
      </p:sp>
      <p:sp>
        <p:nvSpPr>
          <p:cNvPr id="12" name="Footer Placeholder 16"/>
          <p:cNvSpPr>
            <a:spLocks noGrp="1"/>
          </p:cNvSpPr>
          <p:nvPr>
            <p:ph type="ftr" sz="quarter" idx="11"/>
          </p:nvPr>
        </p:nvSpPr>
        <p:spPr/>
        <p:txBody>
          <a:bodyPr/>
          <a:lstStyle>
            <a:lvl1pPr>
              <a:defRPr/>
            </a:lvl1pPr>
          </a:lstStyle>
          <a:p>
            <a:pPr>
              <a:defRPr/>
            </a:pPr>
            <a:endParaRPr lang="en-CA"/>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3939EC2D-F247-470C-89A1-CCC7D29C6082}" type="slidenum">
              <a:rPr lang="en-CA"/>
              <a:pPr>
                <a:defRPr/>
              </a:pPr>
              <a:t>‹#›</a:t>
            </a:fld>
            <a:endParaRPr lang="en-CA"/>
          </a:p>
        </p:txBody>
      </p:sp>
    </p:spTree>
    <p:extLst>
      <p:ext uri="{BB962C8B-B14F-4D97-AF65-F5344CB8AC3E}">
        <p14:creationId xmlns:p14="http://schemas.microsoft.com/office/powerpoint/2010/main" val="28941473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87FCAEC-D016-4B67-BDCA-C9AA5998C1C6}" type="datetimeFigureOut">
              <a:rPr lang="en-US"/>
              <a:pPr>
                <a:defRPr/>
              </a:pPr>
              <a:t>2/27/2017</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854B119F-382D-44EB-892F-7F892E960FDF}" type="slidenum">
              <a:rPr lang="en-CA"/>
              <a:pPr>
                <a:defRPr/>
              </a:pPr>
              <a:t>‹#›</a:t>
            </a:fld>
            <a:endParaRPr lang="en-CA"/>
          </a:p>
        </p:txBody>
      </p:sp>
    </p:spTree>
    <p:extLst>
      <p:ext uri="{BB962C8B-B14F-4D97-AF65-F5344CB8AC3E}">
        <p14:creationId xmlns:p14="http://schemas.microsoft.com/office/powerpoint/2010/main" val="273788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86E671A-ED9F-4C4B-A910-4D47730C0345}" type="datetimeFigureOut">
              <a:rPr lang="en-US"/>
              <a:pPr>
                <a:defRPr/>
              </a:pPr>
              <a:t>2/27/2017</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B17D41C4-7D2C-406C-AE8C-E502CB0C49F4}" type="slidenum">
              <a:rPr lang="en-CA"/>
              <a:pPr>
                <a:defRPr/>
              </a:pPr>
              <a:t>‹#›</a:t>
            </a:fld>
            <a:endParaRPr lang="en-CA"/>
          </a:p>
        </p:txBody>
      </p:sp>
    </p:spTree>
    <p:extLst>
      <p:ext uri="{BB962C8B-B14F-4D97-AF65-F5344CB8AC3E}">
        <p14:creationId xmlns:p14="http://schemas.microsoft.com/office/powerpoint/2010/main" val="14360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7DBF4D6-89DB-44FF-8EF7-01C1D1EFE105}" type="datetimeFigureOut">
              <a:rPr lang="en-US"/>
              <a:pPr>
                <a:defRPr/>
              </a:pPr>
              <a:t>2/27/2017</a:t>
            </a:fld>
            <a:endParaRPr lang="en-CA"/>
          </a:p>
        </p:txBody>
      </p:sp>
      <p:sp>
        <p:nvSpPr>
          <p:cNvPr id="5" name="Footer Placeholder 2"/>
          <p:cNvSpPr>
            <a:spLocks noGrp="1"/>
          </p:cNvSpPr>
          <p:nvPr>
            <p:ph type="ftr" sz="quarter" idx="11"/>
          </p:nvPr>
        </p:nvSpPr>
        <p:spPr/>
        <p:txBody>
          <a:bodyPr/>
          <a:lstStyle>
            <a:lvl1pPr>
              <a:defRPr/>
            </a:lvl1pPr>
          </a:lstStyle>
          <a:p>
            <a:pPr>
              <a:defRPr/>
            </a:pPr>
            <a:endParaRPr lang="en-CA"/>
          </a:p>
        </p:txBody>
      </p:sp>
      <p:sp>
        <p:nvSpPr>
          <p:cNvPr id="6" name="Slide Number Placeholder 22"/>
          <p:cNvSpPr>
            <a:spLocks noGrp="1"/>
          </p:cNvSpPr>
          <p:nvPr>
            <p:ph type="sldNum" sz="quarter" idx="12"/>
          </p:nvPr>
        </p:nvSpPr>
        <p:spPr/>
        <p:txBody>
          <a:bodyPr/>
          <a:lstStyle>
            <a:lvl1pPr>
              <a:defRPr/>
            </a:lvl1pPr>
          </a:lstStyle>
          <a:p>
            <a:pPr>
              <a:defRPr/>
            </a:pPr>
            <a:fld id="{CF3D4A6D-97F0-49A0-975F-70BFC88D31F0}" type="slidenum">
              <a:rPr lang="en-CA"/>
              <a:pPr>
                <a:defRPr/>
              </a:pPr>
              <a:t>‹#›</a:t>
            </a:fld>
            <a:endParaRPr lang="en-CA"/>
          </a:p>
        </p:txBody>
      </p:sp>
    </p:spTree>
    <p:extLst>
      <p:ext uri="{BB962C8B-B14F-4D97-AF65-F5344CB8AC3E}">
        <p14:creationId xmlns:p14="http://schemas.microsoft.com/office/powerpoint/2010/main" val="674730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146069D7-DB10-485E-8298-02CB174DB5C3}" type="datetimeFigureOut">
              <a:rPr lang="en-US"/>
              <a:pPr>
                <a:defRPr/>
              </a:pPr>
              <a:t>2/27/2017</a:t>
            </a:fld>
            <a:endParaRPr lang="en-CA"/>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CA"/>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4736D353-D9C5-4FB5-9648-C88D098BEB06}" type="slidenum">
              <a:rPr lang="en-CA"/>
              <a:pPr>
                <a:defRPr/>
              </a:pPr>
              <a:t>‹#›</a:t>
            </a:fld>
            <a:endParaRPr lang="en-CA"/>
          </a:p>
        </p:txBody>
      </p:sp>
    </p:spTree>
    <p:extLst>
      <p:ext uri="{BB962C8B-B14F-4D97-AF65-F5344CB8AC3E}">
        <p14:creationId xmlns:p14="http://schemas.microsoft.com/office/powerpoint/2010/main" val="3013553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52649BE-BE1E-498F-8A7B-C319FFBF81EB}" type="datetimeFigureOut">
              <a:rPr lang="en-US"/>
              <a:pPr>
                <a:defRPr/>
              </a:pPr>
              <a:t>2/27/2017</a:t>
            </a:fld>
            <a:endParaRPr lang="en-CA"/>
          </a:p>
        </p:txBody>
      </p:sp>
      <p:sp>
        <p:nvSpPr>
          <p:cNvPr id="6" name="Footer Placeholder 2"/>
          <p:cNvSpPr>
            <a:spLocks noGrp="1"/>
          </p:cNvSpPr>
          <p:nvPr>
            <p:ph type="ftr" sz="quarter" idx="11"/>
          </p:nvPr>
        </p:nvSpPr>
        <p:spPr/>
        <p:txBody>
          <a:bodyPr/>
          <a:lstStyle>
            <a:lvl1pPr>
              <a:defRPr/>
            </a:lvl1pPr>
          </a:lstStyle>
          <a:p>
            <a:pPr>
              <a:defRPr/>
            </a:pPr>
            <a:endParaRPr lang="en-CA"/>
          </a:p>
        </p:txBody>
      </p:sp>
      <p:sp>
        <p:nvSpPr>
          <p:cNvPr id="7" name="Slide Number Placeholder 22"/>
          <p:cNvSpPr>
            <a:spLocks noGrp="1"/>
          </p:cNvSpPr>
          <p:nvPr>
            <p:ph type="sldNum" sz="quarter" idx="12"/>
          </p:nvPr>
        </p:nvSpPr>
        <p:spPr/>
        <p:txBody>
          <a:bodyPr/>
          <a:lstStyle>
            <a:lvl1pPr>
              <a:defRPr/>
            </a:lvl1pPr>
          </a:lstStyle>
          <a:p>
            <a:pPr>
              <a:defRPr/>
            </a:pPr>
            <a:fld id="{C6610DEA-6786-4DFB-9419-670B7CF0805E}" type="slidenum">
              <a:rPr lang="en-CA"/>
              <a:pPr>
                <a:defRPr/>
              </a:pPr>
              <a:t>‹#›</a:t>
            </a:fld>
            <a:endParaRPr lang="en-CA"/>
          </a:p>
        </p:txBody>
      </p:sp>
    </p:spTree>
    <p:extLst>
      <p:ext uri="{BB962C8B-B14F-4D97-AF65-F5344CB8AC3E}">
        <p14:creationId xmlns:p14="http://schemas.microsoft.com/office/powerpoint/2010/main" val="69662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CFAEC871-5590-4FBB-A262-1C1F72BB267C}" type="datetimeFigureOut">
              <a:rPr lang="en-US"/>
              <a:pPr>
                <a:defRPr/>
              </a:pPr>
              <a:t>2/27/2017</a:t>
            </a:fld>
            <a:endParaRPr lang="en-CA"/>
          </a:p>
        </p:txBody>
      </p:sp>
      <p:sp>
        <p:nvSpPr>
          <p:cNvPr id="8" name="Footer Placeholder 2"/>
          <p:cNvSpPr>
            <a:spLocks noGrp="1"/>
          </p:cNvSpPr>
          <p:nvPr>
            <p:ph type="ftr" sz="quarter" idx="11"/>
          </p:nvPr>
        </p:nvSpPr>
        <p:spPr/>
        <p:txBody>
          <a:bodyPr/>
          <a:lstStyle>
            <a:lvl1pPr>
              <a:defRPr/>
            </a:lvl1pPr>
          </a:lstStyle>
          <a:p>
            <a:pPr>
              <a:defRPr/>
            </a:pPr>
            <a:endParaRPr lang="en-CA"/>
          </a:p>
        </p:txBody>
      </p:sp>
      <p:sp>
        <p:nvSpPr>
          <p:cNvPr id="9" name="Slide Number Placeholder 22"/>
          <p:cNvSpPr>
            <a:spLocks noGrp="1"/>
          </p:cNvSpPr>
          <p:nvPr>
            <p:ph type="sldNum" sz="quarter" idx="12"/>
          </p:nvPr>
        </p:nvSpPr>
        <p:spPr/>
        <p:txBody>
          <a:bodyPr/>
          <a:lstStyle>
            <a:lvl1pPr>
              <a:defRPr/>
            </a:lvl1pPr>
          </a:lstStyle>
          <a:p>
            <a:pPr>
              <a:defRPr/>
            </a:pPr>
            <a:fld id="{42212A93-0789-40C4-BCAC-4C9AC356E5D9}" type="slidenum">
              <a:rPr lang="en-CA"/>
              <a:pPr>
                <a:defRPr/>
              </a:pPr>
              <a:t>‹#›</a:t>
            </a:fld>
            <a:endParaRPr lang="en-CA"/>
          </a:p>
        </p:txBody>
      </p:sp>
    </p:spTree>
    <p:extLst>
      <p:ext uri="{BB962C8B-B14F-4D97-AF65-F5344CB8AC3E}">
        <p14:creationId xmlns:p14="http://schemas.microsoft.com/office/powerpoint/2010/main" val="24918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463C03B-EA41-4904-B4C1-769F1C1116BF}" type="datetimeFigureOut">
              <a:rPr lang="en-US"/>
              <a:pPr>
                <a:defRPr/>
              </a:pPr>
              <a:t>2/27/2017</a:t>
            </a:fld>
            <a:endParaRPr lang="en-CA"/>
          </a:p>
        </p:txBody>
      </p:sp>
      <p:sp>
        <p:nvSpPr>
          <p:cNvPr id="4" name="Footer Placeholder 2"/>
          <p:cNvSpPr>
            <a:spLocks noGrp="1"/>
          </p:cNvSpPr>
          <p:nvPr>
            <p:ph type="ftr" sz="quarter" idx="11"/>
          </p:nvPr>
        </p:nvSpPr>
        <p:spPr/>
        <p:txBody>
          <a:bodyPr/>
          <a:lstStyle>
            <a:lvl1pPr>
              <a:defRPr/>
            </a:lvl1pPr>
          </a:lstStyle>
          <a:p>
            <a:pPr>
              <a:defRPr/>
            </a:pPr>
            <a:endParaRPr lang="en-CA"/>
          </a:p>
        </p:txBody>
      </p:sp>
      <p:sp>
        <p:nvSpPr>
          <p:cNvPr id="5" name="Slide Number Placeholder 22"/>
          <p:cNvSpPr>
            <a:spLocks noGrp="1"/>
          </p:cNvSpPr>
          <p:nvPr>
            <p:ph type="sldNum" sz="quarter" idx="12"/>
          </p:nvPr>
        </p:nvSpPr>
        <p:spPr/>
        <p:txBody>
          <a:bodyPr/>
          <a:lstStyle>
            <a:lvl1pPr>
              <a:defRPr/>
            </a:lvl1pPr>
          </a:lstStyle>
          <a:p>
            <a:pPr>
              <a:defRPr/>
            </a:pPr>
            <a:fld id="{3C3BB70C-5B85-4AE7-9444-1C50DACBE72A}" type="slidenum">
              <a:rPr lang="en-CA"/>
              <a:pPr>
                <a:defRPr/>
              </a:pPr>
              <a:t>‹#›</a:t>
            </a:fld>
            <a:endParaRPr lang="en-CA"/>
          </a:p>
        </p:txBody>
      </p:sp>
    </p:spTree>
    <p:extLst>
      <p:ext uri="{BB962C8B-B14F-4D97-AF65-F5344CB8AC3E}">
        <p14:creationId xmlns:p14="http://schemas.microsoft.com/office/powerpoint/2010/main" val="236394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0B16C70-440B-41DD-81DF-08FBB3CAAA3B}" type="datetimeFigureOut">
              <a:rPr lang="en-US"/>
              <a:pPr>
                <a:defRPr/>
              </a:pPr>
              <a:t>2/27/2017</a:t>
            </a:fld>
            <a:endParaRPr lang="en-CA"/>
          </a:p>
        </p:txBody>
      </p:sp>
      <p:sp>
        <p:nvSpPr>
          <p:cNvPr id="3" name="Footer Placeholder 2"/>
          <p:cNvSpPr>
            <a:spLocks noGrp="1"/>
          </p:cNvSpPr>
          <p:nvPr>
            <p:ph type="ftr" sz="quarter" idx="11"/>
          </p:nvPr>
        </p:nvSpPr>
        <p:spPr/>
        <p:txBody>
          <a:bodyPr/>
          <a:lstStyle>
            <a:lvl1pPr>
              <a:defRPr/>
            </a:lvl1pPr>
          </a:lstStyle>
          <a:p>
            <a:pPr>
              <a:defRPr/>
            </a:pPr>
            <a:endParaRPr lang="en-CA"/>
          </a:p>
        </p:txBody>
      </p:sp>
      <p:sp>
        <p:nvSpPr>
          <p:cNvPr id="4" name="Slide Number Placeholder 22"/>
          <p:cNvSpPr>
            <a:spLocks noGrp="1"/>
          </p:cNvSpPr>
          <p:nvPr>
            <p:ph type="sldNum" sz="quarter" idx="12"/>
          </p:nvPr>
        </p:nvSpPr>
        <p:spPr/>
        <p:txBody>
          <a:bodyPr/>
          <a:lstStyle>
            <a:lvl1pPr>
              <a:defRPr/>
            </a:lvl1pPr>
          </a:lstStyle>
          <a:p>
            <a:pPr>
              <a:defRPr/>
            </a:pPr>
            <a:fld id="{0CA88E5D-2CC3-4A53-AC9C-5178762F5B0E}" type="slidenum">
              <a:rPr lang="en-CA"/>
              <a:pPr>
                <a:defRPr/>
              </a:pPr>
              <a:t>‹#›</a:t>
            </a:fld>
            <a:endParaRPr lang="en-CA"/>
          </a:p>
        </p:txBody>
      </p:sp>
    </p:spTree>
    <p:extLst>
      <p:ext uri="{BB962C8B-B14F-4D97-AF65-F5344CB8AC3E}">
        <p14:creationId xmlns:p14="http://schemas.microsoft.com/office/powerpoint/2010/main" val="399279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C5A4AE05-0EBD-4322-9542-97B15B0033AE}" type="datetimeFigureOut">
              <a:rPr lang="en-US"/>
              <a:pPr>
                <a:defRPr/>
              </a:pPr>
              <a:t>2/27/2017</a:t>
            </a:fld>
            <a:endParaRPr lang="en-CA"/>
          </a:p>
        </p:txBody>
      </p:sp>
      <p:sp>
        <p:nvSpPr>
          <p:cNvPr id="8" name="Footer Placeholder 5"/>
          <p:cNvSpPr>
            <a:spLocks noGrp="1"/>
          </p:cNvSpPr>
          <p:nvPr>
            <p:ph type="ftr" sz="quarter" idx="11"/>
          </p:nvPr>
        </p:nvSpPr>
        <p:spPr/>
        <p:txBody>
          <a:bodyPr/>
          <a:lstStyle>
            <a:lvl1pPr>
              <a:defRPr/>
            </a:lvl1pPr>
          </a:lstStyle>
          <a:p>
            <a:pPr>
              <a:defRPr/>
            </a:pPr>
            <a:endParaRPr lang="en-CA"/>
          </a:p>
        </p:txBody>
      </p:sp>
      <p:sp>
        <p:nvSpPr>
          <p:cNvPr id="9" name="Slide Number Placeholder 6"/>
          <p:cNvSpPr>
            <a:spLocks noGrp="1"/>
          </p:cNvSpPr>
          <p:nvPr>
            <p:ph type="sldNum" sz="quarter" idx="12"/>
          </p:nvPr>
        </p:nvSpPr>
        <p:spPr/>
        <p:txBody>
          <a:bodyPr/>
          <a:lstStyle>
            <a:lvl1pPr>
              <a:defRPr/>
            </a:lvl1pPr>
          </a:lstStyle>
          <a:p>
            <a:pPr>
              <a:defRPr/>
            </a:pPr>
            <a:fld id="{D7287638-3745-406A-BDBB-00D411336F57}" type="slidenum">
              <a:rPr lang="en-CA"/>
              <a:pPr>
                <a:defRPr/>
              </a:pPr>
              <a:t>‹#›</a:t>
            </a:fld>
            <a:endParaRPr lang="en-CA"/>
          </a:p>
        </p:txBody>
      </p:sp>
    </p:spTree>
    <p:extLst>
      <p:ext uri="{BB962C8B-B14F-4D97-AF65-F5344CB8AC3E}">
        <p14:creationId xmlns:p14="http://schemas.microsoft.com/office/powerpoint/2010/main" val="252363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B6832E19-FFDF-4443-B165-5581DC8FB02C}" type="datetimeFigureOut">
              <a:rPr lang="en-US"/>
              <a:pPr>
                <a:defRPr/>
              </a:pPr>
              <a:t>2/27/2017</a:t>
            </a:fld>
            <a:endParaRPr lang="en-CA"/>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CA"/>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B4AF97BF-A825-4F5A-B01F-B14000CF79CA}" type="slidenum">
              <a:rPr lang="en-CA"/>
              <a:pPr>
                <a:defRPr/>
              </a:pPr>
              <a:t>‹#›</a:t>
            </a:fld>
            <a:endParaRPr lang="en-CA"/>
          </a:p>
        </p:txBody>
      </p:sp>
    </p:spTree>
    <p:extLst>
      <p:ext uri="{BB962C8B-B14F-4D97-AF65-F5344CB8AC3E}">
        <p14:creationId xmlns:p14="http://schemas.microsoft.com/office/powerpoint/2010/main" val="381147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fld id="{7E86301B-E4C8-4377-A56E-6B25DA271127}" type="datetimeFigureOut">
              <a:rPr lang="en-US"/>
              <a:pPr>
                <a:defRPr/>
              </a:pPr>
              <a:t>2/27/2017</a:t>
            </a:fld>
            <a:endParaRPr lang="en-CA"/>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CA"/>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25C1D7A7-2E9B-4343-8CF8-2931093490A9}"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920" r:id="rId1"/>
    <p:sldLayoutId id="2147483913" r:id="rId2"/>
    <p:sldLayoutId id="2147483921" r:id="rId3"/>
    <p:sldLayoutId id="2147483914" r:id="rId4"/>
    <p:sldLayoutId id="2147483915" r:id="rId5"/>
    <p:sldLayoutId id="2147483916" r:id="rId6"/>
    <p:sldLayoutId id="2147483917" r:id="rId7"/>
    <p:sldLayoutId id="2147483922" r:id="rId8"/>
    <p:sldLayoutId id="2147483923" r:id="rId9"/>
    <p:sldLayoutId id="2147483918" r:id="rId10"/>
    <p:sldLayoutId id="2147483919"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ADCEDC"/>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EB641B"/>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EB641B"/>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earsonhighered.com/deitel/" TargetMode="External"/><Relationship Id="rId2" Type="http://schemas.openxmlformats.org/officeDocument/2006/relationships/hyperlink" Target="http://www.securecoding.cert.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p:txBody>
          <a:bodyPr/>
          <a:lstStyle/>
          <a:p>
            <a:pPr eaLnBrk="1" hangingPunct="1"/>
            <a:r>
              <a:rPr lang="en-CA" dirty="0" smtClean="0"/>
              <a:t>Character and String definitions, algorithms, library functions</a:t>
            </a:r>
          </a:p>
        </p:txBody>
      </p:sp>
      <p:sp>
        <p:nvSpPr>
          <p:cNvPr id="6147" name="Title 1"/>
          <p:cNvSpPr>
            <a:spLocks noGrp="1"/>
          </p:cNvSpPr>
          <p:nvPr>
            <p:ph type="ctrTitle"/>
          </p:nvPr>
        </p:nvSpPr>
        <p:spPr>
          <a:xfrm>
            <a:off x="457200" y="1506538"/>
            <a:ext cx="8229600" cy="1470025"/>
          </a:xfrm>
        </p:spPr>
        <p:txBody>
          <a:bodyPr/>
          <a:lstStyle/>
          <a:p>
            <a:pPr eaLnBrk="1" hangingPunct="1"/>
            <a:r>
              <a:rPr lang="en-CA" dirty="0" smtClean="0"/>
              <a:t>Characters and Strings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Character Handling Library &lt;</a:t>
            </a:r>
            <a:r>
              <a:rPr lang="en-CA" sz="3200" dirty="0" err="1" smtClean="0"/>
              <a:t>ctype.h</a:t>
            </a:r>
            <a:r>
              <a:rPr lang="en-CA" sz="3200" dirty="0" smtClean="0"/>
              <a:t>&gt;</a:t>
            </a:r>
            <a:endParaRPr lang="en-CA" sz="3200" dirty="0"/>
          </a:p>
        </p:txBody>
      </p:sp>
      <p:sp>
        <p:nvSpPr>
          <p:cNvPr id="3" name="Content Placeholder 2"/>
          <p:cNvSpPr>
            <a:spLocks noGrp="1"/>
          </p:cNvSpPr>
          <p:nvPr>
            <p:ph sz="quarter" idx="1"/>
          </p:nvPr>
        </p:nvSpPr>
        <p:spPr>
          <a:xfrm>
            <a:off x="914400" y="1196752"/>
            <a:ext cx="7772400" cy="4823048"/>
          </a:xfrm>
        </p:spPr>
        <p:txBody>
          <a:bodyPr/>
          <a:lstStyle/>
          <a:p>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int</a:t>
            </a:r>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tolower</a:t>
            </a:r>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int</a:t>
            </a:r>
            <a:r>
              <a:rPr lang="en-CA" sz="1800" b="1" dirty="0" smtClean="0">
                <a:latin typeface="Courier New" panose="02070309020205020404" pitchFamily="49" charset="0"/>
                <a:cs typeface="Courier New" panose="02070309020205020404" pitchFamily="49" charset="0"/>
              </a:rPr>
              <a:t> c ) { </a:t>
            </a:r>
            <a:br>
              <a:rPr lang="en-CA" sz="1800" b="1" dirty="0" smtClean="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if (c &gt;= ‘A‘ &amp;&amp; c &lt;= ‘Z‘) </a:t>
            </a:r>
            <a:r>
              <a:rPr lang="en-CA" sz="1800" b="1" dirty="0" smtClean="0">
                <a:latin typeface="Courier New" panose="02070309020205020404" pitchFamily="49" charset="0"/>
                <a:cs typeface="Courier New" panose="02070309020205020404" pitchFamily="49" charset="0"/>
              </a:rPr>
              <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return c + ‘a‘ – ‘A‘ ; // c + 32 for ASCII</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else return c ;</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a:t>
            </a:r>
          </a:p>
          <a:p>
            <a:endParaRPr lang="en-CA" sz="1800" b="1" dirty="0" smtClean="0">
              <a:latin typeface="Courier New" panose="02070309020205020404" pitchFamily="49" charset="0"/>
              <a:cs typeface="Courier New" panose="02070309020205020404" pitchFamily="49" charset="0"/>
            </a:endParaRPr>
          </a:p>
          <a:p>
            <a:r>
              <a:rPr lang="en-CA" sz="1800" b="1" dirty="0">
                <a:latin typeface="Courier New" panose="02070309020205020404" pitchFamily="49" charset="0"/>
                <a:cs typeface="Courier New" panose="02070309020205020404" pitchFamily="49" charset="0"/>
              </a:rPr>
              <a:t> </a:t>
            </a:r>
            <a:r>
              <a:rPr lang="en-CA" sz="1800" b="1" dirty="0" err="1">
                <a:latin typeface="Courier New" panose="02070309020205020404" pitchFamily="49" charset="0"/>
                <a:cs typeface="Courier New" panose="02070309020205020404" pitchFamily="49" charset="0"/>
              </a:rPr>
              <a:t>int</a:t>
            </a:r>
            <a:r>
              <a:rPr lang="en-CA" sz="1800" b="1" dirty="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toupper</a:t>
            </a:r>
            <a:r>
              <a:rPr lang="en-CA" sz="1800" b="1" dirty="0">
                <a:latin typeface="Courier New" panose="02070309020205020404" pitchFamily="49" charset="0"/>
                <a:cs typeface="Courier New" panose="02070309020205020404" pitchFamily="49" charset="0"/>
              </a:rPr>
              <a:t>( </a:t>
            </a:r>
            <a:r>
              <a:rPr lang="en-CA" sz="1800" b="1" dirty="0" err="1">
                <a:latin typeface="Courier New" panose="02070309020205020404" pitchFamily="49" charset="0"/>
                <a:cs typeface="Courier New" panose="02070309020205020404" pitchFamily="49" charset="0"/>
              </a:rPr>
              <a:t>int</a:t>
            </a:r>
            <a:r>
              <a:rPr lang="en-CA" sz="1800" b="1" dirty="0">
                <a:latin typeface="Courier New" panose="02070309020205020404" pitchFamily="49" charset="0"/>
                <a:cs typeface="Courier New" panose="02070309020205020404" pitchFamily="49" charset="0"/>
              </a:rPr>
              <a:t> c ) {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if (c &gt;= </a:t>
            </a:r>
            <a:r>
              <a:rPr lang="en-CA" sz="1800" b="1" dirty="0" smtClean="0">
                <a:latin typeface="Courier New" panose="02070309020205020404" pitchFamily="49" charset="0"/>
                <a:cs typeface="Courier New" panose="02070309020205020404" pitchFamily="49" charset="0"/>
              </a:rPr>
              <a:t>‘a‘ </a:t>
            </a:r>
            <a:r>
              <a:rPr lang="en-CA" sz="1800" b="1" dirty="0">
                <a:latin typeface="Courier New" panose="02070309020205020404" pitchFamily="49" charset="0"/>
                <a:cs typeface="Courier New" panose="02070309020205020404" pitchFamily="49" charset="0"/>
              </a:rPr>
              <a:t>&amp;&amp; c &lt;= </a:t>
            </a:r>
            <a:r>
              <a:rPr lang="en-CA" sz="1800" b="1" dirty="0" smtClean="0">
                <a:latin typeface="Courier New" panose="02070309020205020404" pitchFamily="49" charset="0"/>
                <a:cs typeface="Courier New" panose="02070309020205020404" pitchFamily="49" charset="0"/>
              </a:rPr>
              <a:t>‘z‘) </a:t>
            </a:r>
            <a:r>
              <a:rPr lang="en-CA" sz="1800" b="1" dirty="0">
                <a:latin typeface="Courier New" panose="02070309020205020404" pitchFamily="49" charset="0"/>
                <a:cs typeface="Courier New" panose="02070309020205020404" pitchFamily="49" charset="0"/>
              </a:rPr>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return c + </a:t>
            </a:r>
            <a:r>
              <a:rPr lang="en-CA" sz="1800" b="1" dirty="0" smtClean="0">
                <a:latin typeface="Courier New" panose="02070309020205020404" pitchFamily="49" charset="0"/>
                <a:cs typeface="Courier New" panose="02070309020205020404" pitchFamily="49" charset="0"/>
              </a:rPr>
              <a:t>‘A‘ </a:t>
            </a:r>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‘a‘ </a:t>
            </a:r>
            <a:r>
              <a:rPr lang="en-CA" sz="1800" b="1" dirty="0">
                <a:latin typeface="Courier New" panose="02070309020205020404" pitchFamily="49" charset="0"/>
                <a:cs typeface="Courier New" panose="02070309020205020404" pitchFamily="49" charset="0"/>
              </a:rPr>
              <a:t>; // c </a:t>
            </a:r>
            <a:r>
              <a:rPr lang="en-CA" sz="1800" b="1" dirty="0" smtClean="0">
                <a:latin typeface="Courier New" panose="02070309020205020404" pitchFamily="49" charset="0"/>
                <a:cs typeface="Courier New" panose="02070309020205020404" pitchFamily="49" charset="0"/>
              </a:rPr>
              <a:t>- </a:t>
            </a:r>
            <a:r>
              <a:rPr lang="en-CA" sz="1800" b="1" dirty="0">
                <a:latin typeface="Courier New" panose="02070309020205020404" pitchFamily="49" charset="0"/>
                <a:cs typeface="Courier New" panose="02070309020205020404" pitchFamily="49" charset="0"/>
              </a:rPr>
              <a:t>32 for ASCII</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else return c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a:t>
            </a:r>
          </a:p>
          <a:p>
            <a:endParaRPr lang="en-CA"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82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 Handling Library</a:t>
            </a:r>
            <a:endParaRPr lang="en-CA" dirty="0"/>
          </a:p>
        </p:txBody>
      </p:sp>
      <p:sp>
        <p:nvSpPr>
          <p:cNvPr id="3" name="Content Placeholder 2"/>
          <p:cNvSpPr>
            <a:spLocks noGrp="1"/>
          </p:cNvSpPr>
          <p:nvPr>
            <p:ph sz="quarter" idx="1"/>
          </p:nvPr>
        </p:nvSpPr>
        <p:spPr>
          <a:xfrm>
            <a:off x="914400" y="1196752"/>
            <a:ext cx="7772400" cy="4823048"/>
          </a:xfrm>
        </p:spPr>
        <p:txBody>
          <a:bodyPr/>
          <a:lstStyle/>
          <a:p>
            <a:r>
              <a:rPr lang="en-CA" sz="2400" dirty="0" smtClean="0"/>
              <a:t>And still more </a:t>
            </a:r>
            <a:r>
              <a:rPr lang="en-CA" sz="2400" i="1" dirty="0" smtClean="0"/>
              <a:t>query</a:t>
            </a:r>
            <a:r>
              <a:rPr lang="en-CA" sz="2400" dirty="0" smtClean="0"/>
              <a:t> functions for non-alphanumeric character data (</a:t>
            </a:r>
            <a:r>
              <a:rPr lang="en-CA" sz="2400" dirty="0" err="1" smtClean="0"/>
              <a:t>eg</a:t>
            </a:r>
            <a:r>
              <a:rPr lang="en-CA" sz="2400" dirty="0" smtClean="0"/>
              <a:t>. graphical, control signals, punctuation)</a:t>
            </a:r>
            <a:endParaRPr lang="en-CA" sz="2400" dirty="0"/>
          </a:p>
        </p:txBody>
      </p:sp>
      <p:graphicFrame>
        <p:nvGraphicFramePr>
          <p:cNvPr id="5" name="Content Placeholder 3"/>
          <p:cNvGraphicFramePr>
            <a:graphicFrameLocks/>
          </p:cNvGraphicFramePr>
          <p:nvPr>
            <p:extLst>
              <p:ext uri="{D42A27DB-BD31-4B8C-83A1-F6EECF244321}">
                <p14:modId xmlns:p14="http://schemas.microsoft.com/office/powerpoint/2010/main" val="894887137"/>
              </p:ext>
            </p:extLst>
          </p:nvPr>
        </p:nvGraphicFramePr>
        <p:xfrm>
          <a:off x="251520" y="2708920"/>
          <a:ext cx="8712968" cy="3840480"/>
        </p:xfrm>
        <a:graphic>
          <a:graphicData uri="http://schemas.openxmlformats.org/drawingml/2006/table">
            <a:tbl>
              <a:tblPr firstRow="1" bandRow="1">
                <a:tableStyleId>{5C22544A-7EE6-4342-B048-85BDC9FD1C3A}</a:tableStyleId>
              </a:tblPr>
              <a:tblGrid>
                <a:gridCol w="2448272"/>
                <a:gridCol w="6264696"/>
              </a:tblGrid>
              <a:tr h="298832">
                <a:tc>
                  <a:txBody>
                    <a:bodyPr/>
                    <a:lstStyle/>
                    <a:p>
                      <a:r>
                        <a:rPr lang="en-CA" dirty="0" smtClean="0"/>
                        <a:t>Function</a:t>
                      </a:r>
                      <a:r>
                        <a:rPr lang="en-CA" baseline="0" dirty="0" smtClean="0"/>
                        <a:t> Prototype</a:t>
                      </a:r>
                      <a:endParaRPr lang="en-CA" dirty="0"/>
                    </a:p>
                  </a:txBody>
                  <a:tcPr/>
                </a:tc>
                <a:tc>
                  <a:txBody>
                    <a:bodyPr/>
                    <a:lstStyle/>
                    <a:p>
                      <a:r>
                        <a:rPr lang="en-CA" dirty="0" smtClean="0"/>
                        <a:t>Function Description</a:t>
                      </a:r>
                      <a:endParaRPr lang="en-CA" dirty="0"/>
                    </a:p>
                  </a:txBody>
                  <a:tcPr/>
                </a:tc>
              </a:tr>
              <a:tr h="370840">
                <a:tc>
                  <a:txBody>
                    <a:bodyPr/>
                    <a:lstStyle/>
                    <a:p>
                      <a:r>
                        <a:rPr lang="en-CA" dirty="0" err="1" smtClean="0"/>
                        <a:t>int</a:t>
                      </a:r>
                      <a:r>
                        <a:rPr lang="en-CA" dirty="0" smtClean="0"/>
                        <a:t> </a:t>
                      </a:r>
                      <a:r>
                        <a:rPr lang="en-CA" dirty="0" err="1" smtClean="0"/>
                        <a:t>isspace</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Returns &gt;0 if c is any valid</a:t>
                      </a:r>
                      <a:r>
                        <a:rPr lang="en-CA" baseline="0" dirty="0" smtClean="0"/>
                        <a:t> </a:t>
                      </a:r>
                      <a:r>
                        <a:rPr lang="en-CA" i="1" baseline="0" dirty="0" smtClean="0"/>
                        <a:t>white space</a:t>
                      </a:r>
                      <a:r>
                        <a:rPr lang="en-CA" i="0" baseline="0" dirty="0" smtClean="0"/>
                        <a:t> character data (including blank, newline, tab, </a:t>
                      </a:r>
                      <a:r>
                        <a:rPr lang="en-CA" i="0" baseline="0" dirty="0" err="1" smtClean="0"/>
                        <a:t>etc</a:t>
                      </a:r>
                      <a:r>
                        <a:rPr lang="en-CA" i="0" baseline="0" dirty="0" smtClean="0"/>
                        <a:t>); otherwise 0</a:t>
                      </a:r>
                      <a:endParaRPr lang="en-CA" dirty="0"/>
                    </a:p>
                  </a:txBody>
                  <a:tcPr/>
                </a:tc>
              </a:tr>
              <a:tr h="370840">
                <a:tc>
                  <a:txBody>
                    <a:bodyPr/>
                    <a:lstStyle/>
                    <a:p>
                      <a:r>
                        <a:rPr lang="en-CA" dirty="0" err="1" smtClean="0"/>
                        <a:t>int</a:t>
                      </a:r>
                      <a:r>
                        <a:rPr lang="en-CA" dirty="0" smtClean="0"/>
                        <a:t> </a:t>
                      </a:r>
                      <a:r>
                        <a:rPr lang="en-CA" dirty="0" err="1" smtClean="0"/>
                        <a:t>iscntrl</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Returns &gt;0 if c is any valid</a:t>
                      </a:r>
                      <a:r>
                        <a:rPr lang="en-CA" baseline="0" dirty="0" smtClean="0"/>
                        <a:t> </a:t>
                      </a:r>
                      <a:r>
                        <a:rPr lang="en-CA" i="1" baseline="0" dirty="0" smtClean="0"/>
                        <a:t>control</a:t>
                      </a:r>
                      <a:r>
                        <a:rPr lang="en-CA" i="0" baseline="0" dirty="0" smtClean="0"/>
                        <a:t> character data (including </a:t>
                      </a:r>
                      <a:r>
                        <a:rPr lang="en-CA" i="0" baseline="0" dirty="0" smtClean="0">
                          <a:solidFill>
                            <a:srgbClr val="FF0000"/>
                          </a:solidFill>
                          <a:latin typeface="Courier New" pitchFamily="49" charset="0"/>
                          <a:cs typeface="Courier New" pitchFamily="49" charset="0"/>
                        </a:rPr>
                        <a:t>‘\n’</a:t>
                      </a:r>
                      <a:r>
                        <a:rPr lang="en-CA" i="0" baseline="0" dirty="0" smtClean="0"/>
                        <a:t>, </a:t>
                      </a:r>
                      <a:r>
                        <a:rPr lang="en-CA" i="0" baseline="0" dirty="0" smtClean="0">
                          <a:solidFill>
                            <a:srgbClr val="FF0000"/>
                          </a:solidFill>
                          <a:latin typeface="Courier New" pitchFamily="49" charset="0"/>
                          <a:cs typeface="Courier New" pitchFamily="49" charset="0"/>
                        </a:rPr>
                        <a:t>‘\b’</a:t>
                      </a:r>
                      <a:r>
                        <a:rPr lang="en-CA" i="0" baseline="0" dirty="0" smtClean="0"/>
                        <a:t>, </a:t>
                      </a:r>
                      <a:r>
                        <a:rPr lang="en-CA" i="0" baseline="0" dirty="0" smtClean="0">
                          <a:solidFill>
                            <a:srgbClr val="FF0000"/>
                          </a:solidFill>
                          <a:latin typeface="Courier New" pitchFamily="49" charset="0"/>
                          <a:cs typeface="Courier New" pitchFamily="49" charset="0"/>
                        </a:rPr>
                        <a:t>‘\r’</a:t>
                      </a:r>
                      <a:r>
                        <a:rPr lang="en-CA" i="0" baseline="0" dirty="0" smtClean="0"/>
                        <a:t>, </a:t>
                      </a:r>
                      <a:r>
                        <a:rPr lang="en-CA" i="0" baseline="0" dirty="0" smtClean="0">
                          <a:solidFill>
                            <a:srgbClr val="FF0000"/>
                          </a:solidFill>
                          <a:latin typeface="Courier New" pitchFamily="49" charset="0"/>
                          <a:cs typeface="Courier New" pitchFamily="49" charset="0"/>
                        </a:rPr>
                        <a:t>‘\a’</a:t>
                      </a:r>
                      <a:r>
                        <a:rPr lang="en-CA" i="0" baseline="0" dirty="0" smtClean="0"/>
                        <a:t>  </a:t>
                      </a:r>
                      <a:r>
                        <a:rPr lang="en-CA" i="0" baseline="0" dirty="0" err="1" smtClean="0"/>
                        <a:t>etc</a:t>
                      </a:r>
                      <a:r>
                        <a:rPr lang="en-CA" i="0" baseline="0" dirty="0" smtClean="0"/>
                        <a:t>); otherwise 0</a:t>
                      </a:r>
                      <a:endParaRPr lang="en-CA" dirty="0"/>
                    </a:p>
                  </a:txBody>
                  <a:tcPr/>
                </a:tc>
              </a:tr>
              <a:tr h="370840">
                <a:tc>
                  <a:txBody>
                    <a:bodyPr/>
                    <a:lstStyle/>
                    <a:p>
                      <a:r>
                        <a:rPr lang="en-CA" dirty="0" err="1" smtClean="0"/>
                        <a:t>int</a:t>
                      </a:r>
                      <a:r>
                        <a:rPr lang="en-CA" dirty="0" smtClean="0"/>
                        <a:t> </a:t>
                      </a:r>
                      <a:r>
                        <a:rPr lang="en-CA" dirty="0" err="1" smtClean="0"/>
                        <a:t>ispunct</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Returns &gt;0 if c is any valid</a:t>
                      </a:r>
                      <a:r>
                        <a:rPr lang="en-CA" baseline="0" dirty="0" smtClean="0"/>
                        <a:t>, printable punctuation </a:t>
                      </a:r>
                      <a:r>
                        <a:rPr lang="en-CA" i="0" baseline="0" dirty="0" smtClean="0"/>
                        <a:t>character data (including </a:t>
                      </a:r>
                      <a:r>
                        <a:rPr lang="en-CA" i="0" baseline="0" dirty="0" smtClean="0">
                          <a:solidFill>
                            <a:srgbClr val="FF0000"/>
                          </a:solidFill>
                          <a:latin typeface="Courier New" pitchFamily="49" charset="0"/>
                          <a:cs typeface="Courier New" pitchFamily="49" charset="0"/>
                        </a:rPr>
                        <a:t>‘,’</a:t>
                      </a:r>
                      <a:r>
                        <a:rPr lang="en-CA" i="0" baseline="0" dirty="0" smtClean="0"/>
                        <a:t>, </a:t>
                      </a:r>
                      <a:r>
                        <a:rPr lang="en-CA" i="0" baseline="0" dirty="0" smtClean="0">
                          <a:solidFill>
                            <a:srgbClr val="FF0000"/>
                          </a:solidFill>
                          <a:latin typeface="Courier New" pitchFamily="49" charset="0"/>
                          <a:cs typeface="Courier New" pitchFamily="49" charset="0"/>
                        </a:rPr>
                        <a:t>‘.’</a:t>
                      </a:r>
                      <a:r>
                        <a:rPr lang="en-CA" i="0" baseline="0" dirty="0" smtClean="0"/>
                        <a:t>, </a:t>
                      </a:r>
                      <a:r>
                        <a:rPr lang="en-CA" i="0" baseline="0" dirty="0" smtClean="0">
                          <a:solidFill>
                            <a:srgbClr val="FF0000"/>
                          </a:solidFill>
                          <a:latin typeface="Courier New" pitchFamily="49" charset="0"/>
                          <a:cs typeface="Courier New" pitchFamily="49" charset="0"/>
                        </a:rPr>
                        <a:t>‘;’</a:t>
                      </a:r>
                      <a:r>
                        <a:rPr lang="en-CA" i="0" baseline="0" dirty="0" smtClean="0"/>
                        <a:t>, </a:t>
                      </a:r>
                      <a:r>
                        <a:rPr lang="en-CA" i="0" baseline="0" dirty="0" smtClean="0">
                          <a:solidFill>
                            <a:srgbClr val="FF0000"/>
                          </a:solidFill>
                          <a:latin typeface="Courier New" pitchFamily="49" charset="0"/>
                          <a:cs typeface="Courier New" pitchFamily="49" charset="0"/>
                        </a:rPr>
                        <a:t>‘:’</a:t>
                      </a:r>
                      <a:r>
                        <a:rPr lang="en-CA" i="0" baseline="0" dirty="0" smtClean="0"/>
                        <a:t> etc.); otherwise 0</a:t>
                      </a:r>
                      <a:endParaRPr lang="en-CA" dirty="0"/>
                    </a:p>
                  </a:txBody>
                  <a:tcPr/>
                </a:tc>
              </a:tr>
              <a:tr h="370840">
                <a:tc>
                  <a:txBody>
                    <a:bodyPr/>
                    <a:lstStyle/>
                    <a:p>
                      <a:r>
                        <a:rPr lang="en-CA" dirty="0" err="1" smtClean="0"/>
                        <a:t>int</a:t>
                      </a:r>
                      <a:r>
                        <a:rPr lang="en-CA" dirty="0" smtClean="0"/>
                        <a:t> </a:t>
                      </a:r>
                      <a:r>
                        <a:rPr lang="en-CA" dirty="0" err="1" smtClean="0"/>
                        <a:t>isprint</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Returns &gt;0 if c is any valid, printable </a:t>
                      </a:r>
                      <a:r>
                        <a:rPr lang="en-CA" i="0" baseline="0" dirty="0" smtClean="0"/>
                        <a:t>character data; otherwise 0</a:t>
                      </a:r>
                      <a:endParaRPr lang="en-CA"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err="1" smtClean="0"/>
                        <a:t>int</a:t>
                      </a:r>
                      <a:r>
                        <a:rPr lang="en-CA" dirty="0" smtClean="0"/>
                        <a:t> </a:t>
                      </a:r>
                      <a:r>
                        <a:rPr lang="en-CA" dirty="0" err="1" smtClean="0"/>
                        <a:t>isgraph</a:t>
                      </a:r>
                      <a:r>
                        <a:rPr lang="en-CA" dirty="0" smtClean="0"/>
                        <a:t>( </a:t>
                      </a:r>
                      <a:r>
                        <a:rPr lang="en-CA" dirty="0" err="1" smtClean="0"/>
                        <a:t>int</a:t>
                      </a:r>
                      <a:r>
                        <a:rPr lang="en-CA" dirty="0" smtClean="0"/>
                        <a:t> c )</a:t>
                      </a:r>
                      <a:r>
                        <a:rPr lang="en-CA" baseline="0" dirty="0" smtClean="0"/>
                        <a:t>;</a:t>
                      </a:r>
                      <a:endParaRPr lang="en-CA" dirty="0" smtClean="0"/>
                    </a:p>
                  </a:txBody>
                  <a:tcPr/>
                </a:tc>
                <a:tc>
                  <a:txBody>
                    <a:bodyPr/>
                    <a:lstStyle/>
                    <a:p>
                      <a:r>
                        <a:rPr lang="en-CA" dirty="0" smtClean="0"/>
                        <a:t>Returns &gt;0 if c is any valid</a:t>
                      </a:r>
                      <a:r>
                        <a:rPr lang="en-CA" baseline="0" dirty="0" smtClean="0"/>
                        <a:t> </a:t>
                      </a:r>
                      <a:r>
                        <a:rPr lang="en-CA" i="0" baseline="0" dirty="0" smtClean="0"/>
                        <a:t>character data representing a graphical symbol (such as </a:t>
                      </a:r>
                      <a:r>
                        <a:rPr lang="en-CA" i="0" baseline="0" dirty="0" smtClean="0">
                          <a:solidFill>
                            <a:srgbClr val="FF0000"/>
                          </a:solidFill>
                          <a:latin typeface="Courier New" pitchFamily="49" charset="0"/>
                          <a:cs typeface="Courier New" pitchFamily="49" charset="0"/>
                        </a:rPr>
                        <a:t>‘&lt;’</a:t>
                      </a:r>
                      <a:r>
                        <a:rPr lang="en-CA" i="0" baseline="0" dirty="0" smtClean="0"/>
                        <a:t>,</a:t>
                      </a:r>
                      <a:r>
                        <a:rPr lang="en-CA" i="0" baseline="0" dirty="0" smtClean="0">
                          <a:solidFill>
                            <a:srgbClr val="FF0000"/>
                          </a:solidFill>
                          <a:latin typeface="Courier New" pitchFamily="49" charset="0"/>
                          <a:cs typeface="Courier New" pitchFamily="49" charset="0"/>
                        </a:rPr>
                        <a:t> ‘&gt;’</a:t>
                      </a:r>
                      <a:r>
                        <a:rPr lang="en-CA" i="0" baseline="0" dirty="0" smtClean="0"/>
                        <a:t>,</a:t>
                      </a:r>
                      <a:r>
                        <a:rPr lang="en-CA" i="0" baseline="0" dirty="0" smtClean="0">
                          <a:solidFill>
                            <a:srgbClr val="FF0000"/>
                          </a:solidFill>
                          <a:latin typeface="Courier New" pitchFamily="49" charset="0"/>
                          <a:cs typeface="Courier New" pitchFamily="49" charset="0"/>
                        </a:rPr>
                        <a:t> ‘#’</a:t>
                      </a:r>
                      <a:r>
                        <a:rPr lang="en-CA" i="0" baseline="0" dirty="0" smtClean="0"/>
                        <a:t>,</a:t>
                      </a:r>
                      <a:r>
                        <a:rPr lang="en-CA" i="0" baseline="0" dirty="0" smtClean="0">
                          <a:solidFill>
                            <a:srgbClr val="FF0000"/>
                          </a:solidFill>
                          <a:latin typeface="Courier New" pitchFamily="49" charset="0"/>
                          <a:cs typeface="Courier New" pitchFamily="49" charset="0"/>
                        </a:rPr>
                        <a:t> ‘$’ </a:t>
                      </a:r>
                      <a:r>
                        <a:rPr lang="en-CA" i="0" baseline="0" dirty="0" err="1" smtClean="0"/>
                        <a:t>etc</a:t>
                      </a:r>
                      <a:r>
                        <a:rPr lang="en-CA" i="0" baseline="0" dirty="0" smtClean="0"/>
                        <a:t>, and including extensions to ASCII); otherwise 0</a:t>
                      </a:r>
                      <a:endParaRPr lang="en-CA" dirty="0"/>
                    </a:p>
                  </a:txBody>
                  <a:tcPr/>
                </a:tc>
              </a:tr>
            </a:tbl>
          </a:graphicData>
        </a:graphic>
      </p:graphicFrame>
    </p:spTree>
    <p:extLst>
      <p:ext uri="{BB962C8B-B14F-4D97-AF65-F5344CB8AC3E}">
        <p14:creationId xmlns:p14="http://schemas.microsoft.com/office/powerpoint/2010/main" val="1484894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648072"/>
          </a:xfrm>
        </p:spPr>
        <p:txBody>
          <a:bodyPr/>
          <a:lstStyle/>
          <a:p>
            <a:r>
              <a:rPr lang="en-CA" dirty="0" smtClean="0"/>
              <a:t>Example:  Counting characters</a:t>
            </a:r>
            <a:endParaRPr lang="en-CA" dirty="0"/>
          </a:p>
        </p:txBody>
      </p:sp>
      <p:sp>
        <p:nvSpPr>
          <p:cNvPr id="3" name="Content Placeholder 2"/>
          <p:cNvSpPr>
            <a:spLocks noGrp="1"/>
          </p:cNvSpPr>
          <p:nvPr>
            <p:ph sz="quarter" idx="1"/>
          </p:nvPr>
        </p:nvSpPr>
        <p:spPr>
          <a:xfrm>
            <a:off x="467544" y="836712"/>
            <a:ext cx="8219256" cy="5904656"/>
          </a:xfrm>
        </p:spPr>
        <p:txBody>
          <a:bodyPr/>
          <a:lstStyle/>
          <a:p>
            <a:r>
              <a:rPr lang="en-CA" sz="1800" u="sng" dirty="0" smtClean="0"/>
              <a:t>Problem</a:t>
            </a:r>
            <a:r>
              <a:rPr lang="en-CA" sz="1800" dirty="0" smtClean="0"/>
              <a:t>: Determine the frequencies of occurrence for each alphabetic character (ignoring case) in a text file.</a:t>
            </a:r>
          </a:p>
          <a:p>
            <a:r>
              <a:rPr lang="en-CA" sz="1800" u="sng" dirty="0" smtClean="0"/>
              <a:t>Solution</a:t>
            </a:r>
            <a:r>
              <a:rPr lang="en-CA" sz="1800" dirty="0" smtClean="0"/>
              <a:t>:</a:t>
            </a:r>
          </a:p>
          <a:p>
            <a:pPr marL="0" indent="0">
              <a:buNone/>
            </a:pPr>
            <a:r>
              <a:rPr lang="en-CA" sz="1800" dirty="0" smtClean="0"/>
              <a:t> #include &lt;</a:t>
            </a:r>
            <a:r>
              <a:rPr lang="en-CA" sz="1800" dirty="0" err="1" smtClean="0"/>
              <a:t>ctype.h</a:t>
            </a:r>
            <a:r>
              <a:rPr lang="en-CA" sz="1800" dirty="0" smtClean="0"/>
              <a:t>&gt;</a:t>
            </a:r>
            <a:br>
              <a:rPr lang="en-CA" sz="1800" dirty="0" smtClean="0"/>
            </a:br>
            <a:r>
              <a:rPr lang="en-CA" sz="1800" dirty="0" smtClean="0"/>
              <a:t> #include &lt;</a:t>
            </a:r>
            <a:r>
              <a:rPr lang="en-CA" sz="1800" dirty="0" err="1" smtClean="0"/>
              <a:t>stdio.h</a:t>
            </a:r>
            <a:r>
              <a:rPr lang="en-CA" sz="1800" dirty="0" smtClean="0"/>
              <a:t>&gt;</a:t>
            </a:r>
            <a:br>
              <a:rPr lang="en-CA" sz="1800" dirty="0" smtClean="0"/>
            </a:br>
            <a:r>
              <a:rPr lang="en-CA" sz="1800" dirty="0" smtClean="0"/>
              <a:t> </a:t>
            </a:r>
            <a:r>
              <a:rPr lang="en-CA" sz="1800" dirty="0" err="1" smtClean="0"/>
              <a:t>int</a:t>
            </a:r>
            <a:r>
              <a:rPr lang="en-CA" sz="1800" dirty="0" smtClean="0"/>
              <a:t> main ( ) {</a:t>
            </a:r>
          </a:p>
          <a:p>
            <a:pPr marL="0" indent="0">
              <a:buNone/>
            </a:pPr>
            <a:r>
              <a:rPr lang="en-CA" sz="1800" dirty="0" smtClean="0"/>
              <a:t>    </a:t>
            </a:r>
            <a:r>
              <a:rPr lang="en-CA" sz="1800" dirty="0" err="1" smtClean="0"/>
              <a:t>int</a:t>
            </a:r>
            <a:r>
              <a:rPr lang="en-CA" sz="1800" dirty="0" smtClean="0"/>
              <a:t> N=0, K, C[26] ;  double F[26] ; char </a:t>
            </a:r>
            <a:r>
              <a:rPr lang="en-CA" sz="1800" dirty="0" err="1" smtClean="0"/>
              <a:t>Ch</a:t>
            </a:r>
            <a:r>
              <a:rPr lang="en-CA" sz="1800" dirty="0" smtClean="0"/>
              <a:t> ;</a:t>
            </a:r>
            <a:endParaRPr lang="en-CA" sz="1800" dirty="0"/>
          </a:p>
          <a:p>
            <a:pPr marL="0" indent="0">
              <a:buNone/>
            </a:pPr>
            <a:r>
              <a:rPr lang="en-CA" sz="1800" dirty="0" smtClean="0"/>
              <a:t>    </a:t>
            </a:r>
            <a:r>
              <a:rPr lang="en-CA" sz="1800" dirty="0" smtClean="0">
                <a:solidFill>
                  <a:srgbClr val="0070C0"/>
                </a:solidFill>
              </a:rPr>
              <a:t>for( K=0; K&lt;26; K++ ) { C[K]=0; F[K]=0.0;  }</a:t>
            </a:r>
          </a:p>
          <a:p>
            <a:pPr marL="0" indent="0">
              <a:buNone/>
            </a:pPr>
            <a:r>
              <a:rPr lang="en-CA" sz="1800" dirty="0" smtClean="0"/>
              <a:t>    </a:t>
            </a:r>
            <a:r>
              <a:rPr lang="en-CA" sz="1800" dirty="0" smtClean="0">
                <a:solidFill>
                  <a:srgbClr val="7030A0"/>
                </a:solidFill>
              </a:rPr>
              <a:t>for( </a:t>
            </a:r>
            <a:r>
              <a:rPr lang="en-CA" sz="1800" dirty="0" err="1" smtClean="0">
                <a:solidFill>
                  <a:srgbClr val="7030A0"/>
                </a:solidFill>
              </a:rPr>
              <a:t>Ch</a:t>
            </a:r>
            <a:r>
              <a:rPr lang="en-CA" sz="1800" dirty="0" smtClean="0">
                <a:solidFill>
                  <a:srgbClr val="7030A0"/>
                </a:solidFill>
              </a:rPr>
              <a:t>=</a:t>
            </a:r>
            <a:r>
              <a:rPr lang="en-CA" sz="1800" dirty="0" err="1" smtClean="0">
                <a:solidFill>
                  <a:srgbClr val="7030A0"/>
                </a:solidFill>
              </a:rPr>
              <a:t>getchar</a:t>
            </a:r>
            <a:r>
              <a:rPr lang="en-CA" sz="1800" dirty="0" smtClean="0">
                <a:solidFill>
                  <a:srgbClr val="7030A0"/>
                </a:solidFill>
              </a:rPr>
              <a:t>(); </a:t>
            </a:r>
            <a:r>
              <a:rPr lang="en-CA" sz="1800" dirty="0" err="1" smtClean="0">
                <a:solidFill>
                  <a:srgbClr val="7030A0"/>
                </a:solidFill>
              </a:rPr>
              <a:t>Ch</a:t>
            </a:r>
            <a:r>
              <a:rPr lang="en-CA" sz="1800" dirty="0">
                <a:solidFill>
                  <a:srgbClr val="7030A0"/>
                </a:solidFill>
              </a:rPr>
              <a:t> </a:t>
            </a:r>
            <a:r>
              <a:rPr lang="en-CA" sz="1800" dirty="0" smtClean="0">
                <a:solidFill>
                  <a:srgbClr val="7030A0"/>
                </a:solidFill>
              </a:rPr>
              <a:t>!= EOF; N++, </a:t>
            </a:r>
            <a:r>
              <a:rPr lang="en-CA" sz="1800" dirty="0" err="1" smtClean="0">
                <a:solidFill>
                  <a:srgbClr val="7030A0"/>
                </a:solidFill>
              </a:rPr>
              <a:t>Ch</a:t>
            </a:r>
            <a:r>
              <a:rPr lang="en-CA" sz="1800" dirty="0" smtClean="0">
                <a:solidFill>
                  <a:srgbClr val="7030A0"/>
                </a:solidFill>
              </a:rPr>
              <a:t>=</a:t>
            </a:r>
            <a:r>
              <a:rPr lang="en-CA" sz="1800" dirty="0" err="1" smtClean="0">
                <a:solidFill>
                  <a:srgbClr val="7030A0"/>
                </a:solidFill>
              </a:rPr>
              <a:t>getchar</a:t>
            </a:r>
            <a:r>
              <a:rPr lang="en-CA" sz="1800" dirty="0" smtClean="0">
                <a:solidFill>
                  <a:srgbClr val="7030A0"/>
                </a:solidFill>
              </a:rPr>
              <a:t>() ) {</a:t>
            </a:r>
            <a:br>
              <a:rPr lang="en-CA" sz="1800" dirty="0" smtClean="0">
                <a:solidFill>
                  <a:srgbClr val="7030A0"/>
                </a:solidFill>
              </a:rPr>
            </a:br>
            <a:r>
              <a:rPr lang="en-CA" sz="1800" dirty="0" smtClean="0">
                <a:solidFill>
                  <a:srgbClr val="669900"/>
                </a:solidFill>
              </a:rPr>
              <a:t>        if( </a:t>
            </a:r>
            <a:r>
              <a:rPr lang="en-CA" sz="1800" dirty="0" err="1" smtClean="0">
                <a:solidFill>
                  <a:srgbClr val="669900"/>
                </a:solidFill>
              </a:rPr>
              <a:t>isalpha</a:t>
            </a:r>
            <a:r>
              <a:rPr lang="en-CA" sz="1800" dirty="0" smtClean="0">
                <a:solidFill>
                  <a:srgbClr val="669900"/>
                </a:solidFill>
              </a:rPr>
              <a:t>( </a:t>
            </a:r>
            <a:r>
              <a:rPr lang="en-CA" sz="1800" dirty="0" err="1" smtClean="0">
                <a:solidFill>
                  <a:srgbClr val="669900"/>
                </a:solidFill>
              </a:rPr>
              <a:t>Ch</a:t>
            </a:r>
            <a:r>
              <a:rPr lang="en-CA" sz="1800" dirty="0" smtClean="0">
                <a:solidFill>
                  <a:srgbClr val="669900"/>
                </a:solidFill>
              </a:rPr>
              <a:t> ) ) { </a:t>
            </a:r>
            <a:br>
              <a:rPr lang="en-CA" sz="1800" dirty="0" smtClean="0">
                <a:solidFill>
                  <a:srgbClr val="669900"/>
                </a:solidFill>
              </a:rPr>
            </a:br>
            <a:r>
              <a:rPr lang="en-CA" sz="1800" dirty="0" smtClean="0">
                <a:solidFill>
                  <a:srgbClr val="669900"/>
                </a:solidFill>
              </a:rPr>
              <a:t>            K = </a:t>
            </a:r>
            <a:r>
              <a:rPr lang="en-CA" sz="1800" dirty="0" err="1" smtClean="0">
                <a:solidFill>
                  <a:srgbClr val="669900"/>
                </a:solidFill>
              </a:rPr>
              <a:t>toupper</a:t>
            </a:r>
            <a:r>
              <a:rPr lang="en-CA" sz="1800" dirty="0" smtClean="0">
                <a:solidFill>
                  <a:srgbClr val="669900"/>
                </a:solidFill>
              </a:rPr>
              <a:t>( </a:t>
            </a:r>
            <a:r>
              <a:rPr lang="en-CA" sz="1800" dirty="0" err="1" smtClean="0">
                <a:solidFill>
                  <a:srgbClr val="669900"/>
                </a:solidFill>
              </a:rPr>
              <a:t>Ch</a:t>
            </a:r>
            <a:r>
              <a:rPr lang="en-CA" sz="1800" dirty="0" smtClean="0">
                <a:solidFill>
                  <a:srgbClr val="669900"/>
                </a:solidFill>
              </a:rPr>
              <a:t> ) – ‘A’ ;</a:t>
            </a:r>
            <a:br>
              <a:rPr lang="en-CA" sz="1800" dirty="0" smtClean="0">
                <a:solidFill>
                  <a:srgbClr val="669900"/>
                </a:solidFill>
              </a:rPr>
            </a:br>
            <a:r>
              <a:rPr lang="en-CA" sz="1800" dirty="0" smtClean="0">
                <a:solidFill>
                  <a:srgbClr val="669900"/>
                </a:solidFill>
              </a:rPr>
              <a:t>            C[K]++ ;</a:t>
            </a:r>
            <a:br>
              <a:rPr lang="en-CA" sz="1800" dirty="0" smtClean="0">
                <a:solidFill>
                  <a:srgbClr val="669900"/>
                </a:solidFill>
              </a:rPr>
            </a:br>
            <a:r>
              <a:rPr lang="en-CA" sz="1800" dirty="0" smtClean="0">
                <a:solidFill>
                  <a:srgbClr val="7030A0"/>
                </a:solidFill>
              </a:rPr>
              <a:t>        }</a:t>
            </a:r>
            <a:endParaRPr lang="en-CA" sz="1800" dirty="0"/>
          </a:p>
          <a:p>
            <a:pPr marL="0" indent="0">
              <a:buNone/>
            </a:pPr>
            <a:r>
              <a:rPr lang="en-CA" sz="1800" dirty="0" smtClean="0"/>
              <a:t>    </a:t>
            </a:r>
            <a:r>
              <a:rPr lang="en-CA" sz="1800" dirty="0" smtClean="0">
                <a:solidFill>
                  <a:srgbClr val="C00000"/>
                </a:solidFill>
              </a:rPr>
              <a:t>for( K=0; K&lt;26; K++) { </a:t>
            </a:r>
            <a:br>
              <a:rPr lang="en-CA" sz="1800" dirty="0" smtClean="0">
                <a:solidFill>
                  <a:srgbClr val="C00000"/>
                </a:solidFill>
              </a:rPr>
            </a:br>
            <a:r>
              <a:rPr lang="en-CA" sz="1800" dirty="0" smtClean="0">
                <a:solidFill>
                  <a:srgbClr val="C00000"/>
                </a:solidFill>
              </a:rPr>
              <a:t>        F[K] = C[K] * 1.0 / N ;</a:t>
            </a:r>
            <a:br>
              <a:rPr lang="en-CA" sz="1800" dirty="0" smtClean="0">
                <a:solidFill>
                  <a:srgbClr val="C00000"/>
                </a:solidFill>
              </a:rPr>
            </a:br>
            <a:r>
              <a:rPr lang="en-CA" sz="1800" dirty="0" smtClean="0">
                <a:solidFill>
                  <a:srgbClr val="C00000"/>
                </a:solidFill>
              </a:rPr>
              <a:t>        </a:t>
            </a:r>
            <a:r>
              <a:rPr lang="en-CA" sz="1800" dirty="0" err="1" smtClean="0">
                <a:solidFill>
                  <a:srgbClr val="C00000"/>
                </a:solidFill>
              </a:rPr>
              <a:t>printf</a:t>
            </a:r>
            <a:r>
              <a:rPr lang="en-CA" sz="1800" dirty="0" smtClean="0">
                <a:solidFill>
                  <a:srgbClr val="C00000"/>
                </a:solidFill>
              </a:rPr>
              <a:t>( “Frequency of letter %c: %lf\n”, (char) (</a:t>
            </a:r>
            <a:r>
              <a:rPr lang="en-CA" sz="1800" smtClean="0">
                <a:solidFill>
                  <a:srgbClr val="C00000"/>
                </a:solidFill>
              </a:rPr>
              <a:t>K+’A’), </a:t>
            </a:r>
            <a:r>
              <a:rPr lang="en-CA" sz="1800" dirty="0" smtClean="0">
                <a:solidFill>
                  <a:srgbClr val="C00000"/>
                </a:solidFill>
              </a:rPr>
              <a:t>F[K] ) ;</a:t>
            </a:r>
            <a:br>
              <a:rPr lang="en-CA" sz="1800" dirty="0" smtClean="0">
                <a:solidFill>
                  <a:srgbClr val="C00000"/>
                </a:solidFill>
              </a:rPr>
            </a:br>
            <a:r>
              <a:rPr lang="en-CA" sz="1800" dirty="0" smtClean="0">
                <a:solidFill>
                  <a:srgbClr val="C00000"/>
                </a:solidFill>
              </a:rPr>
              <a:t>    }</a:t>
            </a:r>
          </a:p>
          <a:p>
            <a:pPr marL="0" indent="0">
              <a:buNone/>
            </a:pPr>
            <a:r>
              <a:rPr lang="en-CA" sz="1800" dirty="0" smtClean="0"/>
              <a:t> return 0 ;</a:t>
            </a:r>
            <a:br>
              <a:rPr lang="en-CA" sz="1800" dirty="0" smtClean="0"/>
            </a:br>
            <a:r>
              <a:rPr lang="en-CA" sz="1800" dirty="0" smtClean="0"/>
              <a:t> }</a:t>
            </a:r>
            <a:endParaRPr lang="en-CA" sz="1800" dirty="0"/>
          </a:p>
        </p:txBody>
      </p:sp>
    </p:spTree>
    <p:extLst>
      <p:ext uri="{BB962C8B-B14F-4D97-AF65-F5344CB8AC3E}">
        <p14:creationId xmlns:p14="http://schemas.microsoft.com/office/powerpoint/2010/main" val="21754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496944" cy="778098"/>
          </a:xfrm>
        </p:spPr>
        <p:txBody>
          <a:bodyPr/>
          <a:lstStyle/>
          <a:p>
            <a:r>
              <a:rPr lang="en-CA" sz="3600" dirty="0" smtClean="0"/>
              <a:t>String Conversion Functions: &lt;</a:t>
            </a:r>
            <a:r>
              <a:rPr lang="en-CA" sz="3600" dirty="0" err="1" smtClean="0"/>
              <a:t>stdlib.h</a:t>
            </a:r>
            <a:r>
              <a:rPr lang="en-CA" sz="3600" dirty="0" smtClean="0"/>
              <a:t>&gt;</a:t>
            </a:r>
            <a:endParaRPr lang="en-CA" sz="3600" dirty="0"/>
          </a:p>
        </p:txBody>
      </p:sp>
      <p:sp>
        <p:nvSpPr>
          <p:cNvPr id="3" name="Content Placeholder 2"/>
          <p:cNvSpPr>
            <a:spLocks noGrp="1"/>
          </p:cNvSpPr>
          <p:nvPr>
            <p:ph sz="quarter" idx="1"/>
          </p:nvPr>
        </p:nvSpPr>
        <p:spPr>
          <a:xfrm>
            <a:off x="467544" y="1124744"/>
            <a:ext cx="8219256" cy="4895056"/>
          </a:xfrm>
        </p:spPr>
        <p:txBody>
          <a:bodyPr/>
          <a:lstStyle/>
          <a:p>
            <a:r>
              <a:rPr lang="en-CA" sz="2400" dirty="0" smtClean="0"/>
              <a:t>Purpose of these functions is to convert a string (or portion) to (1) an integer or (2) a floating point type</a:t>
            </a:r>
          </a:p>
          <a:p>
            <a:r>
              <a:rPr lang="en-CA" sz="2400" dirty="0" smtClean="0"/>
              <a:t>General </a:t>
            </a:r>
            <a:r>
              <a:rPr lang="en-CA" sz="2400" dirty="0"/>
              <a:t>prototype form:</a:t>
            </a:r>
          </a:p>
          <a:p>
            <a:pPr lvl="2"/>
            <a:r>
              <a:rPr lang="en-CA" dirty="0"/>
              <a:t>    </a:t>
            </a:r>
            <a:r>
              <a:rPr lang="en-CA" dirty="0" err="1" smtClean="0">
                <a:solidFill>
                  <a:srgbClr val="FF0000"/>
                </a:solidFill>
              </a:rPr>
              <a:t>resultType</a:t>
            </a:r>
            <a:r>
              <a:rPr lang="en-CA" dirty="0" smtClean="0"/>
              <a:t>  </a:t>
            </a:r>
            <a:r>
              <a:rPr lang="en-CA" dirty="0" err="1" smtClean="0">
                <a:solidFill>
                  <a:srgbClr val="009900"/>
                </a:solidFill>
              </a:rPr>
              <a:t>str</a:t>
            </a:r>
            <a:r>
              <a:rPr lang="en-CA" dirty="0" err="1" smtClean="0"/>
              <a:t>to</a:t>
            </a:r>
            <a:r>
              <a:rPr lang="en-CA" dirty="0" err="1" smtClean="0">
                <a:solidFill>
                  <a:srgbClr val="0070C0"/>
                </a:solidFill>
              </a:rPr>
              <a:t>OutputType</a:t>
            </a:r>
            <a:r>
              <a:rPr lang="en-CA" dirty="0" smtClean="0"/>
              <a:t> ( </a:t>
            </a:r>
            <a:r>
              <a:rPr lang="en-CA" dirty="0" err="1" smtClean="0">
                <a:solidFill>
                  <a:srgbClr val="009900"/>
                </a:solidFill>
              </a:rPr>
              <a:t>const</a:t>
            </a:r>
            <a:r>
              <a:rPr lang="en-CA" dirty="0" smtClean="0">
                <a:solidFill>
                  <a:srgbClr val="009900"/>
                </a:solidFill>
              </a:rPr>
              <a:t> </a:t>
            </a:r>
            <a:r>
              <a:rPr lang="en-CA" dirty="0">
                <a:solidFill>
                  <a:srgbClr val="009900"/>
                </a:solidFill>
              </a:rPr>
              <a:t>char * </a:t>
            </a:r>
            <a:r>
              <a:rPr lang="en-CA" dirty="0" err="1">
                <a:solidFill>
                  <a:srgbClr val="009900"/>
                </a:solidFill>
              </a:rPr>
              <a:t>nPtr</a:t>
            </a:r>
            <a:r>
              <a:rPr lang="en-CA" dirty="0"/>
              <a:t>, </a:t>
            </a:r>
            <a:r>
              <a:rPr lang="en-CA" dirty="0" smtClean="0"/>
              <a:t/>
            </a:r>
            <a:br>
              <a:rPr lang="en-CA" dirty="0" smtClean="0"/>
            </a:br>
            <a:r>
              <a:rPr lang="en-CA" dirty="0" smtClean="0"/>
              <a:t>                                                    </a:t>
            </a:r>
            <a:r>
              <a:rPr lang="en-CA" dirty="0" smtClean="0">
                <a:solidFill>
                  <a:srgbClr val="CC3300"/>
                </a:solidFill>
              </a:rPr>
              <a:t>char </a:t>
            </a:r>
            <a:r>
              <a:rPr lang="en-CA" dirty="0">
                <a:solidFill>
                  <a:srgbClr val="CC3300"/>
                </a:solidFill>
              </a:rPr>
              <a:t>**</a:t>
            </a:r>
            <a:r>
              <a:rPr lang="en-CA" dirty="0" err="1" smtClean="0">
                <a:solidFill>
                  <a:srgbClr val="CC3300"/>
                </a:solidFill>
              </a:rPr>
              <a:t>endPtr</a:t>
            </a:r>
            <a:r>
              <a:rPr lang="en-CA" dirty="0" smtClean="0"/>
              <a:t/>
            </a:r>
            <a:br>
              <a:rPr lang="en-CA" dirty="0" smtClean="0"/>
            </a:br>
            <a:r>
              <a:rPr lang="en-CA" dirty="0" smtClean="0"/>
              <a:t>                                                   </a:t>
            </a:r>
            <a:r>
              <a:rPr lang="en-CA" dirty="0" smtClean="0">
                <a:solidFill>
                  <a:srgbClr val="660066"/>
                </a:solidFill>
              </a:rPr>
              <a:t>[, </a:t>
            </a:r>
            <a:r>
              <a:rPr lang="en-CA" dirty="0" err="1" smtClean="0">
                <a:solidFill>
                  <a:srgbClr val="660066"/>
                </a:solidFill>
              </a:rPr>
              <a:t>int</a:t>
            </a:r>
            <a:r>
              <a:rPr lang="en-CA" dirty="0" smtClean="0">
                <a:solidFill>
                  <a:srgbClr val="660066"/>
                </a:solidFill>
              </a:rPr>
              <a:t> base ] </a:t>
            </a:r>
            <a:r>
              <a:rPr lang="en-CA" dirty="0"/>
              <a:t>) ; </a:t>
            </a:r>
          </a:p>
          <a:p>
            <a:pPr lvl="2"/>
            <a:r>
              <a:rPr lang="en-CA" dirty="0" err="1" smtClean="0">
                <a:solidFill>
                  <a:srgbClr val="009900"/>
                </a:solidFill>
              </a:rPr>
              <a:t>nPtr</a:t>
            </a:r>
            <a:r>
              <a:rPr lang="en-CA" dirty="0" smtClean="0"/>
              <a:t> points at </a:t>
            </a:r>
            <a:r>
              <a:rPr lang="en-CA" dirty="0"/>
              <a:t>the input </a:t>
            </a:r>
            <a:r>
              <a:rPr lang="en-CA" dirty="0" smtClean="0"/>
              <a:t>string (protected as constant) </a:t>
            </a:r>
          </a:p>
          <a:p>
            <a:pPr lvl="2"/>
            <a:r>
              <a:rPr lang="en-CA" dirty="0" err="1" smtClean="0">
                <a:solidFill>
                  <a:srgbClr val="FF0000"/>
                </a:solidFill>
              </a:rPr>
              <a:t>resultType</a:t>
            </a:r>
            <a:r>
              <a:rPr lang="en-CA" dirty="0" smtClean="0">
                <a:solidFill>
                  <a:srgbClr val="0070C0"/>
                </a:solidFill>
              </a:rPr>
              <a:t> </a:t>
            </a:r>
            <a:r>
              <a:rPr lang="en-CA" dirty="0"/>
              <a:t>refers to </a:t>
            </a:r>
            <a:r>
              <a:rPr lang="en-CA" dirty="0" smtClean="0"/>
              <a:t>one of </a:t>
            </a:r>
            <a:r>
              <a:rPr lang="en-CA" dirty="0" smtClean="0">
                <a:effectLst>
                  <a:outerShdw blurRad="38100" dist="38100" dir="2700000" algn="tl">
                    <a:srgbClr val="000000">
                      <a:alpha val="43137"/>
                    </a:srgbClr>
                  </a:outerShdw>
                </a:effectLst>
              </a:rPr>
              <a:t>double</a:t>
            </a:r>
            <a:r>
              <a:rPr lang="en-CA" dirty="0" smtClean="0"/>
              <a:t>, </a:t>
            </a:r>
            <a:r>
              <a:rPr lang="en-CA" i="1" dirty="0" smtClean="0">
                <a:effectLst>
                  <a:outerShdw blurRad="38100" dist="38100" dir="2700000" algn="tl">
                    <a:srgbClr val="000000">
                      <a:alpha val="43137"/>
                    </a:srgbClr>
                  </a:outerShdw>
                </a:effectLst>
              </a:rPr>
              <a:t>long </a:t>
            </a:r>
            <a:r>
              <a:rPr lang="en-CA" i="1" dirty="0" err="1" smtClean="0">
                <a:effectLst>
                  <a:outerShdw blurRad="38100" dist="38100" dir="2700000" algn="tl">
                    <a:srgbClr val="000000">
                      <a:alpha val="43137"/>
                    </a:srgbClr>
                  </a:outerShdw>
                </a:effectLst>
              </a:rPr>
              <a:t>int</a:t>
            </a:r>
            <a:r>
              <a:rPr lang="en-CA" dirty="0" smtClean="0"/>
              <a:t>, or </a:t>
            </a:r>
            <a:r>
              <a:rPr lang="en-CA" i="1" dirty="0" smtClean="0"/>
              <a:t>unsigned long </a:t>
            </a:r>
            <a:r>
              <a:rPr lang="en-CA" i="1" dirty="0" err="1" smtClean="0"/>
              <a:t>int</a:t>
            </a:r>
            <a:endParaRPr lang="en-CA" i="1" dirty="0" smtClean="0"/>
          </a:p>
          <a:p>
            <a:pPr lvl="2"/>
            <a:r>
              <a:rPr lang="en-CA" dirty="0" err="1" smtClean="0">
                <a:solidFill>
                  <a:srgbClr val="0070C0"/>
                </a:solidFill>
              </a:rPr>
              <a:t>OutputType</a:t>
            </a:r>
            <a:r>
              <a:rPr lang="en-CA" dirty="0" smtClean="0">
                <a:solidFill>
                  <a:srgbClr val="0070C0"/>
                </a:solidFill>
              </a:rPr>
              <a:t> </a:t>
            </a:r>
            <a:r>
              <a:rPr lang="en-CA" dirty="0"/>
              <a:t>refers to </a:t>
            </a:r>
            <a:r>
              <a:rPr lang="en-CA" dirty="0" smtClean="0"/>
              <a:t>one of   </a:t>
            </a:r>
            <a:r>
              <a:rPr lang="en-CA" dirty="0" smtClean="0">
                <a:effectLst>
                  <a:outerShdw blurRad="38100" dist="38100" dir="2700000" algn="tl">
                    <a:srgbClr val="000000">
                      <a:alpha val="43137"/>
                    </a:srgbClr>
                  </a:outerShdw>
                </a:effectLst>
              </a:rPr>
              <a:t>d</a:t>
            </a:r>
            <a:r>
              <a:rPr lang="en-CA" dirty="0" smtClean="0"/>
              <a:t>,           </a:t>
            </a:r>
            <a:r>
              <a:rPr lang="en-CA" i="1" dirty="0" smtClean="0">
                <a:effectLst>
                  <a:outerShdw blurRad="38100" dist="38100" dir="2700000" algn="tl">
                    <a:srgbClr val="000000">
                      <a:alpha val="43137"/>
                    </a:srgbClr>
                  </a:outerShdw>
                </a:effectLst>
              </a:rPr>
              <a:t>l</a:t>
            </a:r>
            <a:r>
              <a:rPr lang="en-CA" dirty="0" smtClean="0"/>
              <a:t>,       or            </a:t>
            </a:r>
            <a:r>
              <a:rPr lang="en-CA" i="1" dirty="0" err="1" smtClean="0"/>
              <a:t>ul</a:t>
            </a:r>
            <a:endParaRPr lang="en-CA" dirty="0"/>
          </a:p>
          <a:p>
            <a:pPr lvl="2"/>
            <a:r>
              <a:rPr lang="en-CA" dirty="0">
                <a:solidFill>
                  <a:srgbClr val="660066"/>
                </a:solidFill>
              </a:rPr>
              <a:t>base </a:t>
            </a:r>
            <a:r>
              <a:rPr lang="en-CA" dirty="0"/>
              <a:t>refers to the </a:t>
            </a:r>
            <a:r>
              <a:rPr lang="en-CA" dirty="0" smtClean="0"/>
              <a:t>base </a:t>
            </a:r>
            <a:r>
              <a:rPr lang="en-CA" dirty="0"/>
              <a:t>of the input string (0, or 2..36)</a:t>
            </a:r>
          </a:p>
          <a:p>
            <a:pPr lvl="2"/>
            <a:r>
              <a:rPr lang="en-CA" dirty="0" err="1" smtClean="0">
                <a:solidFill>
                  <a:srgbClr val="CC3300"/>
                </a:solidFill>
              </a:rPr>
              <a:t>endPtr</a:t>
            </a:r>
            <a:r>
              <a:rPr lang="en-CA" dirty="0" smtClean="0"/>
              <a:t> points at the position within the input string where a valid numeric representation terminates</a:t>
            </a:r>
            <a:endParaRPr lang="en-CA" dirty="0"/>
          </a:p>
        </p:txBody>
      </p:sp>
      <p:grpSp>
        <p:nvGrpSpPr>
          <p:cNvPr id="26" name="Group 25"/>
          <p:cNvGrpSpPr/>
          <p:nvPr/>
        </p:nvGrpSpPr>
        <p:grpSpPr>
          <a:xfrm>
            <a:off x="1547664" y="5946341"/>
            <a:ext cx="6912768" cy="595896"/>
            <a:chOff x="1547664" y="5946341"/>
            <a:chExt cx="6912768" cy="595896"/>
          </a:xfrm>
        </p:grpSpPr>
        <p:grpSp>
          <p:nvGrpSpPr>
            <p:cNvPr id="25" name="Group 24"/>
            <p:cNvGrpSpPr/>
            <p:nvPr/>
          </p:nvGrpSpPr>
          <p:grpSpPr>
            <a:xfrm>
              <a:off x="1547664" y="5946341"/>
              <a:ext cx="6912768" cy="595896"/>
              <a:chOff x="1547664" y="5946341"/>
              <a:chExt cx="6840760" cy="595896"/>
            </a:xfrm>
          </p:grpSpPr>
          <p:sp>
            <p:nvSpPr>
              <p:cNvPr id="5" name="Rectangle 4"/>
              <p:cNvSpPr/>
              <p:nvPr/>
            </p:nvSpPr>
            <p:spPr>
              <a:xfrm>
                <a:off x="1547664" y="5949280"/>
                <a:ext cx="6840760" cy="57606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a:stCxn id="5" idx="0"/>
                <a:endCxn id="5" idx="2"/>
              </p:cNvCxnSpPr>
              <p:nvPr/>
            </p:nvCxnSpPr>
            <p:spPr>
              <a:xfrm>
                <a:off x="496804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75856"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6023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6136"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03948"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488324"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2818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35996"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2037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422152" y="5966173"/>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7971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43808"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0790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92280" y="5946341"/>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2483"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1671388" y="6052646"/>
              <a:ext cx="6388287" cy="369332"/>
            </a:xfrm>
            <a:prstGeom prst="rect">
              <a:avLst/>
            </a:prstGeom>
            <a:noFill/>
          </p:spPr>
          <p:txBody>
            <a:bodyPr wrap="none" rtlCol="0">
              <a:spAutoFit/>
            </a:bodyPr>
            <a:lstStyle/>
            <a:p>
              <a:r>
                <a:rPr lang="en-CA" b="1" dirty="0" smtClean="0">
                  <a:latin typeface="Courier New" pitchFamily="49" charset="0"/>
                  <a:cs typeface="Courier New" pitchFamily="49" charset="0"/>
                </a:rPr>
                <a:t>      -  1  2  3  .   8  9  5     $  b  C  \0</a:t>
              </a:r>
              <a:endParaRPr lang="en-CA" b="1" dirty="0">
                <a:latin typeface="Courier New" pitchFamily="49" charset="0"/>
                <a:cs typeface="Courier New" pitchFamily="49" charset="0"/>
              </a:endParaRPr>
            </a:p>
          </p:txBody>
        </p:sp>
      </p:grpSp>
      <p:sp>
        <p:nvSpPr>
          <p:cNvPr id="27" name="TextBox 26"/>
          <p:cNvSpPr txBox="1"/>
          <p:nvPr/>
        </p:nvSpPr>
        <p:spPr>
          <a:xfrm>
            <a:off x="467544" y="5949280"/>
            <a:ext cx="595035" cy="338554"/>
          </a:xfrm>
          <a:prstGeom prst="rect">
            <a:avLst/>
          </a:prstGeom>
          <a:noFill/>
        </p:spPr>
        <p:txBody>
          <a:bodyPr wrap="none" rtlCol="0">
            <a:spAutoFit/>
          </a:bodyPr>
          <a:lstStyle/>
          <a:p>
            <a:r>
              <a:rPr lang="en-CA" sz="1600" b="1" dirty="0" err="1">
                <a:solidFill>
                  <a:srgbClr val="009900"/>
                </a:solidFill>
              </a:rPr>
              <a:t>nPtr</a:t>
            </a:r>
            <a:endParaRPr lang="en-CA" sz="1600" b="1" dirty="0"/>
          </a:p>
        </p:txBody>
      </p:sp>
      <p:sp>
        <p:nvSpPr>
          <p:cNvPr id="28" name="Right Arrow 27"/>
          <p:cNvSpPr/>
          <p:nvPr/>
        </p:nvSpPr>
        <p:spPr>
          <a:xfrm>
            <a:off x="1062579" y="6052646"/>
            <a:ext cx="485085" cy="201559"/>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1062579" y="5513880"/>
            <a:ext cx="833883" cy="338554"/>
          </a:xfrm>
          <a:prstGeom prst="rect">
            <a:avLst/>
          </a:prstGeom>
          <a:noFill/>
        </p:spPr>
        <p:txBody>
          <a:bodyPr wrap="none" rtlCol="0">
            <a:spAutoFit/>
          </a:bodyPr>
          <a:lstStyle/>
          <a:p>
            <a:r>
              <a:rPr lang="en-CA" sz="1600" b="1" dirty="0" err="1">
                <a:solidFill>
                  <a:srgbClr val="CC3300"/>
                </a:solidFill>
              </a:rPr>
              <a:t>endPtr</a:t>
            </a:r>
            <a:endParaRPr lang="en-CA" sz="1600" b="1" dirty="0"/>
          </a:p>
        </p:txBody>
      </p:sp>
      <p:sp>
        <p:nvSpPr>
          <p:cNvPr id="30" name="Bent-Up Arrow 29"/>
          <p:cNvSpPr/>
          <p:nvPr/>
        </p:nvSpPr>
        <p:spPr>
          <a:xfrm flipV="1">
            <a:off x="2051720" y="5767795"/>
            <a:ext cx="432048" cy="169277"/>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Bent-Up Arrow 30"/>
          <p:cNvSpPr/>
          <p:nvPr/>
        </p:nvSpPr>
        <p:spPr>
          <a:xfrm flipV="1">
            <a:off x="2051720" y="5683156"/>
            <a:ext cx="2079136" cy="16723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Bent-Up Arrow 31"/>
          <p:cNvSpPr/>
          <p:nvPr/>
        </p:nvSpPr>
        <p:spPr>
          <a:xfrm flipV="1">
            <a:off x="2051719" y="5605627"/>
            <a:ext cx="3789137" cy="16723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8055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0-#ppt_w/2"/>
                                          </p:val>
                                        </p:tav>
                                        <p:tav tm="100000">
                                          <p:val>
                                            <p:strVal val="#ppt_x"/>
                                          </p:val>
                                        </p:tav>
                                      </p:tavLst>
                                    </p:anim>
                                    <p:anim calcmode="lin" valueType="num">
                                      <p:cBhvr additive="base">
                                        <p:cTn id="55" dur="500" fill="hold"/>
                                        <p:tgtEl>
                                          <p:spTgt spid="29"/>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1000"/>
                            </p:stCondLst>
                            <p:childTnLst>
                              <p:par>
                                <p:cTn id="61" presetID="10" presetClass="entr" presetSubtype="0" fill="hold" grpId="0" nodeType="afterEffect">
                                  <p:stCondLst>
                                    <p:cond delay="10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2500"/>
                            </p:stCondLst>
                            <p:childTnLst>
                              <p:par>
                                <p:cTn id="65" presetID="10" presetClass="entr" presetSubtype="0" fill="hold" grpId="0" nodeType="afterEffect">
                                  <p:stCondLst>
                                    <p:cond delay="50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lstStyle/>
          <a:p>
            <a:r>
              <a:rPr lang="en-CA" dirty="0" smtClean="0"/>
              <a:t>String Conversion Functions</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2317963954"/>
              </p:ext>
            </p:extLst>
          </p:nvPr>
        </p:nvGraphicFramePr>
        <p:xfrm>
          <a:off x="107504" y="980728"/>
          <a:ext cx="8928992" cy="2651760"/>
        </p:xfrm>
        <a:graphic>
          <a:graphicData uri="http://schemas.openxmlformats.org/drawingml/2006/table">
            <a:tbl>
              <a:tblPr firstRow="1" bandRow="1">
                <a:tableStyleId>{5C22544A-7EE6-4342-B048-85BDC9FD1C3A}</a:tableStyleId>
              </a:tblPr>
              <a:tblGrid>
                <a:gridCol w="3672408"/>
                <a:gridCol w="5256584"/>
              </a:tblGrid>
              <a:tr h="298832">
                <a:tc>
                  <a:txBody>
                    <a:bodyPr/>
                    <a:lstStyle/>
                    <a:p>
                      <a:r>
                        <a:rPr lang="en-CA" dirty="0" smtClean="0"/>
                        <a:t>Function</a:t>
                      </a:r>
                      <a:r>
                        <a:rPr lang="en-CA" baseline="0" dirty="0" smtClean="0"/>
                        <a:t> Prototype</a:t>
                      </a:r>
                      <a:endParaRPr lang="en-CA" dirty="0"/>
                    </a:p>
                  </a:txBody>
                  <a:tcPr/>
                </a:tc>
                <a:tc>
                  <a:txBody>
                    <a:bodyPr/>
                    <a:lstStyle/>
                    <a:p>
                      <a:r>
                        <a:rPr lang="en-CA" dirty="0" smtClean="0"/>
                        <a:t>Function Description</a:t>
                      </a:r>
                      <a:endParaRPr lang="en-CA" dirty="0"/>
                    </a:p>
                  </a:txBody>
                  <a:tcPr/>
                </a:tc>
              </a:tr>
              <a:tr h="370840">
                <a:tc>
                  <a:txBody>
                    <a:bodyPr/>
                    <a:lstStyle/>
                    <a:p>
                      <a:r>
                        <a:rPr lang="en-CA" dirty="0" smtClean="0"/>
                        <a:t>double </a:t>
                      </a:r>
                      <a:r>
                        <a:rPr lang="en-CA" dirty="0" err="1" smtClean="0"/>
                        <a:t>strtod</a:t>
                      </a:r>
                      <a:r>
                        <a:rPr lang="en-CA" dirty="0" smtClean="0"/>
                        <a:t>( </a:t>
                      </a:r>
                      <a:r>
                        <a:rPr lang="en-CA" dirty="0" err="1" smtClean="0"/>
                        <a:t>const</a:t>
                      </a:r>
                      <a:r>
                        <a:rPr lang="en-CA" dirty="0" smtClean="0"/>
                        <a:t> char *</a:t>
                      </a:r>
                      <a:r>
                        <a:rPr lang="en-CA" baseline="0" dirty="0" smtClean="0"/>
                        <a:t> </a:t>
                      </a:r>
                      <a:r>
                        <a:rPr lang="en-CA" baseline="0" dirty="0" err="1" smtClean="0"/>
                        <a:t>nPtr</a:t>
                      </a:r>
                      <a:r>
                        <a:rPr lang="en-CA" baseline="0" dirty="0" smtClean="0"/>
                        <a:t>,</a:t>
                      </a:r>
                    </a:p>
                    <a:p>
                      <a:r>
                        <a:rPr lang="en-CA" baseline="0" dirty="0" smtClean="0"/>
                        <a:t>                       char **</a:t>
                      </a:r>
                      <a:r>
                        <a:rPr lang="en-CA" baseline="0" dirty="0" err="1" smtClean="0"/>
                        <a:t>endPtr</a:t>
                      </a:r>
                      <a:r>
                        <a:rPr lang="en-CA" dirty="0" smtClean="0"/>
                        <a:t> )</a:t>
                      </a:r>
                      <a:r>
                        <a:rPr lang="en-CA" baseline="0" dirty="0" smtClean="0"/>
                        <a:t>;</a:t>
                      </a:r>
                      <a:endParaRPr lang="en-CA" dirty="0"/>
                    </a:p>
                  </a:txBody>
                  <a:tcPr/>
                </a:tc>
                <a:tc>
                  <a:txBody>
                    <a:bodyPr/>
                    <a:lstStyle/>
                    <a:p>
                      <a:r>
                        <a:rPr lang="en-CA" dirty="0" smtClean="0"/>
                        <a:t>If </a:t>
                      </a:r>
                      <a:r>
                        <a:rPr lang="en-CA" dirty="0" err="1" smtClean="0"/>
                        <a:t>nPtr</a:t>
                      </a:r>
                      <a:r>
                        <a:rPr lang="en-CA" baseline="0" dirty="0" smtClean="0"/>
                        <a:t> points at a valid string representation of a signed real number (possibly followed by additional character data), r</a:t>
                      </a:r>
                      <a:r>
                        <a:rPr lang="en-CA" dirty="0" smtClean="0"/>
                        <a:t>eturn a </a:t>
                      </a:r>
                      <a:r>
                        <a:rPr lang="en-CA" i="1" dirty="0" smtClean="0"/>
                        <a:t>double</a:t>
                      </a:r>
                      <a:r>
                        <a:rPr lang="en-CA" i="0" dirty="0" smtClean="0"/>
                        <a:t> value;</a:t>
                      </a:r>
                    </a:p>
                    <a:p>
                      <a:r>
                        <a:rPr lang="en-CA" i="0" dirty="0" smtClean="0"/>
                        <a:t>Else</a:t>
                      </a:r>
                      <a:r>
                        <a:rPr lang="en-CA" i="0" baseline="0" dirty="0" smtClean="0"/>
                        <a:t> return 0 if no part of the input string can be converted.   Return a pointer (through *</a:t>
                      </a:r>
                      <a:r>
                        <a:rPr lang="en-CA" i="0" baseline="0" dirty="0" err="1" smtClean="0"/>
                        <a:t>endPtr</a:t>
                      </a:r>
                      <a:r>
                        <a:rPr lang="en-CA" i="0" baseline="0" dirty="0" smtClean="0"/>
                        <a:t>) to the character </a:t>
                      </a:r>
                      <a:r>
                        <a:rPr lang="en-CA" i="0" u="sng" baseline="0" dirty="0" smtClean="0"/>
                        <a:t>following</a:t>
                      </a:r>
                      <a:r>
                        <a:rPr lang="en-CA" i="0" u="none" baseline="0" dirty="0" smtClean="0"/>
                        <a:t> the last convertible character – if no part of the input string is convertible then *</a:t>
                      </a:r>
                      <a:r>
                        <a:rPr lang="en-CA" i="0" u="none" baseline="0" dirty="0" err="1" smtClean="0"/>
                        <a:t>endPtr</a:t>
                      </a:r>
                      <a:r>
                        <a:rPr lang="en-CA" i="0" u="none" baseline="0" dirty="0" smtClean="0"/>
                        <a:t> is set to </a:t>
                      </a:r>
                      <a:r>
                        <a:rPr lang="en-CA" i="0" u="none" baseline="0" dirty="0" err="1" smtClean="0"/>
                        <a:t>nPtr</a:t>
                      </a:r>
                      <a:r>
                        <a:rPr lang="en-CA" i="0" u="none" baseline="0" dirty="0" smtClean="0"/>
                        <a:t>.</a:t>
                      </a:r>
                      <a:endParaRPr lang="en-CA" dirty="0"/>
                    </a:p>
                  </a:txBody>
                  <a:tcPr/>
                </a:tc>
              </a:tr>
            </a:tbl>
          </a:graphicData>
        </a:graphic>
      </p:graphicFrame>
      <p:grpSp>
        <p:nvGrpSpPr>
          <p:cNvPr id="5" name="Group 4"/>
          <p:cNvGrpSpPr/>
          <p:nvPr/>
        </p:nvGrpSpPr>
        <p:grpSpPr>
          <a:xfrm>
            <a:off x="1709412" y="4154135"/>
            <a:ext cx="6912768" cy="595896"/>
            <a:chOff x="1547664" y="5946341"/>
            <a:chExt cx="6912768" cy="595896"/>
          </a:xfrm>
        </p:grpSpPr>
        <p:grpSp>
          <p:nvGrpSpPr>
            <p:cNvPr id="6" name="Group 5"/>
            <p:cNvGrpSpPr/>
            <p:nvPr/>
          </p:nvGrpSpPr>
          <p:grpSpPr>
            <a:xfrm>
              <a:off x="1547664" y="5946341"/>
              <a:ext cx="6912768" cy="595896"/>
              <a:chOff x="1547664" y="5946341"/>
              <a:chExt cx="6840760" cy="595896"/>
            </a:xfrm>
          </p:grpSpPr>
          <p:sp>
            <p:nvSpPr>
              <p:cNvPr id="8" name="Rectangle 7"/>
              <p:cNvSpPr/>
              <p:nvPr/>
            </p:nvSpPr>
            <p:spPr>
              <a:xfrm>
                <a:off x="1547664" y="5949280"/>
                <a:ext cx="6840760" cy="57606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p:cNvCxnSpPr>
                <a:stCxn id="8" idx="0"/>
                <a:endCxn id="8" idx="2"/>
              </p:cNvCxnSpPr>
              <p:nvPr/>
            </p:nvCxnSpPr>
            <p:spPr>
              <a:xfrm>
                <a:off x="496804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5856"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6023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6136"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03948"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88324"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2818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35996"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037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22152" y="5966173"/>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7971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43808"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0790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92280" y="5946341"/>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2483"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671388" y="6052646"/>
              <a:ext cx="6388287" cy="369332"/>
            </a:xfrm>
            <a:prstGeom prst="rect">
              <a:avLst/>
            </a:prstGeom>
            <a:noFill/>
          </p:spPr>
          <p:txBody>
            <a:bodyPr wrap="none" rtlCol="0">
              <a:spAutoFit/>
            </a:bodyPr>
            <a:lstStyle/>
            <a:p>
              <a:r>
                <a:rPr lang="en-CA" b="1" dirty="0" smtClean="0">
                  <a:latin typeface="Courier New" pitchFamily="49" charset="0"/>
                  <a:cs typeface="Courier New" pitchFamily="49" charset="0"/>
                </a:rPr>
                <a:t>      -  1  2  3  .   8  9  5     $  b  C  \0</a:t>
              </a:r>
              <a:endParaRPr lang="en-CA" b="1" dirty="0">
                <a:latin typeface="Courier New" pitchFamily="49" charset="0"/>
                <a:cs typeface="Courier New" pitchFamily="49" charset="0"/>
              </a:endParaRPr>
            </a:p>
          </p:txBody>
        </p:sp>
      </p:grpSp>
      <p:sp>
        <p:nvSpPr>
          <p:cNvPr id="24" name="TextBox 23"/>
          <p:cNvSpPr txBox="1"/>
          <p:nvPr/>
        </p:nvSpPr>
        <p:spPr>
          <a:xfrm>
            <a:off x="629292" y="4157074"/>
            <a:ext cx="595035" cy="338554"/>
          </a:xfrm>
          <a:prstGeom prst="rect">
            <a:avLst/>
          </a:prstGeom>
          <a:noFill/>
        </p:spPr>
        <p:txBody>
          <a:bodyPr wrap="none" rtlCol="0">
            <a:spAutoFit/>
          </a:bodyPr>
          <a:lstStyle/>
          <a:p>
            <a:r>
              <a:rPr lang="en-CA" sz="1600" b="1" dirty="0" err="1">
                <a:solidFill>
                  <a:srgbClr val="009900"/>
                </a:solidFill>
              </a:rPr>
              <a:t>nPtr</a:t>
            </a:r>
            <a:endParaRPr lang="en-CA" sz="1600" b="1" dirty="0"/>
          </a:p>
        </p:txBody>
      </p:sp>
      <p:sp>
        <p:nvSpPr>
          <p:cNvPr id="25" name="Right Arrow 24"/>
          <p:cNvSpPr/>
          <p:nvPr/>
        </p:nvSpPr>
        <p:spPr>
          <a:xfrm>
            <a:off x="1224327" y="4260440"/>
            <a:ext cx="485085" cy="201559"/>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TextBox 25"/>
          <p:cNvSpPr txBox="1"/>
          <p:nvPr/>
        </p:nvSpPr>
        <p:spPr>
          <a:xfrm>
            <a:off x="3019200" y="3771581"/>
            <a:ext cx="833883" cy="338554"/>
          </a:xfrm>
          <a:prstGeom prst="rect">
            <a:avLst/>
          </a:prstGeom>
          <a:noFill/>
        </p:spPr>
        <p:txBody>
          <a:bodyPr wrap="none" rtlCol="0">
            <a:spAutoFit/>
          </a:bodyPr>
          <a:lstStyle/>
          <a:p>
            <a:r>
              <a:rPr lang="en-CA" sz="1600" b="1" dirty="0" err="1">
                <a:solidFill>
                  <a:srgbClr val="CC3300"/>
                </a:solidFill>
              </a:rPr>
              <a:t>endPtr</a:t>
            </a:r>
            <a:endParaRPr lang="en-CA" sz="1600" b="1" dirty="0"/>
          </a:p>
        </p:txBody>
      </p:sp>
      <p:sp>
        <p:nvSpPr>
          <p:cNvPr id="29" name="Bent-Up Arrow 28"/>
          <p:cNvSpPr/>
          <p:nvPr/>
        </p:nvSpPr>
        <p:spPr>
          <a:xfrm flipV="1">
            <a:off x="3892392" y="3952103"/>
            <a:ext cx="2110213" cy="16723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p:cNvSpPr txBox="1"/>
          <p:nvPr/>
        </p:nvSpPr>
        <p:spPr>
          <a:xfrm>
            <a:off x="590259" y="4841348"/>
            <a:ext cx="1838965" cy="369332"/>
          </a:xfrm>
          <a:prstGeom prst="rect">
            <a:avLst/>
          </a:prstGeom>
          <a:noFill/>
        </p:spPr>
        <p:txBody>
          <a:bodyPr wrap="none" rtlCol="0">
            <a:spAutoFit/>
          </a:bodyPr>
          <a:lstStyle/>
          <a:p>
            <a:r>
              <a:rPr lang="en-CA" dirty="0" smtClean="0"/>
              <a:t>Example usage:</a:t>
            </a:r>
            <a:endParaRPr lang="en-CA" dirty="0"/>
          </a:p>
        </p:txBody>
      </p:sp>
      <p:sp>
        <p:nvSpPr>
          <p:cNvPr id="31" name="TextBox 30"/>
          <p:cNvSpPr txBox="1"/>
          <p:nvPr/>
        </p:nvSpPr>
        <p:spPr>
          <a:xfrm>
            <a:off x="2220118" y="4841348"/>
            <a:ext cx="5891356" cy="1754326"/>
          </a:xfrm>
          <a:prstGeom prst="rect">
            <a:avLst/>
          </a:prstGeom>
          <a:noFill/>
        </p:spPr>
        <p:txBody>
          <a:bodyPr wrap="none" rtlCol="0">
            <a:spAutoFit/>
          </a:bodyPr>
          <a:lstStyle/>
          <a:p>
            <a:r>
              <a:rPr lang="en-CA" dirty="0" smtClean="0"/>
              <a:t>    double D ;</a:t>
            </a:r>
          </a:p>
          <a:p>
            <a:r>
              <a:rPr lang="en-CA" dirty="0"/>
              <a:t> </a:t>
            </a:r>
            <a:r>
              <a:rPr lang="en-CA" dirty="0" smtClean="0"/>
              <a:t>   </a:t>
            </a:r>
            <a:r>
              <a:rPr lang="en-CA" dirty="0" err="1" smtClean="0"/>
              <a:t>const</a:t>
            </a:r>
            <a:r>
              <a:rPr lang="en-CA" dirty="0" smtClean="0"/>
              <a:t> char * S = “  -123.895 $</a:t>
            </a:r>
            <a:r>
              <a:rPr lang="en-CA" dirty="0" err="1" smtClean="0"/>
              <a:t>bC</a:t>
            </a:r>
            <a:r>
              <a:rPr lang="en-CA" dirty="0" smtClean="0"/>
              <a:t>” ;</a:t>
            </a:r>
          </a:p>
          <a:p>
            <a:r>
              <a:rPr lang="en-CA" dirty="0"/>
              <a:t> </a:t>
            </a:r>
            <a:r>
              <a:rPr lang="en-CA" dirty="0" smtClean="0"/>
              <a:t>   char * EP ;</a:t>
            </a:r>
          </a:p>
          <a:p>
            <a:r>
              <a:rPr lang="en-CA" dirty="0"/>
              <a:t> </a:t>
            </a:r>
            <a:r>
              <a:rPr lang="en-CA" dirty="0" smtClean="0"/>
              <a:t>   D = </a:t>
            </a:r>
            <a:r>
              <a:rPr lang="en-CA" dirty="0" err="1" smtClean="0"/>
              <a:t>strtod</a:t>
            </a:r>
            <a:r>
              <a:rPr lang="en-CA" dirty="0" smtClean="0"/>
              <a:t>( S, &amp;EP ) ;</a:t>
            </a:r>
          </a:p>
          <a:p>
            <a:r>
              <a:rPr lang="en-CA" dirty="0"/>
              <a:t> </a:t>
            </a:r>
            <a:r>
              <a:rPr lang="en-CA" dirty="0" smtClean="0"/>
              <a:t>   if( EP != S ) </a:t>
            </a:r>
            <a:r>
              <a:rPr lang="en-CA" dirty="0" err="1" smtClean="0"/>
              <a:t>printf</a:t>
            </a:r>
            <a:r>
              <a:rPr lang="en-CA" dirty="0" smtClean="0"/>
              <a:t>( “Value converted is %lf\n”, D ) ;</a:t>
            </a:r>
          </a:p>
          <a:p>
            <a:r>
              <a:rPr lang="en-CA" dirty="0"/>
              <a:t> </a:t>
            </a:r>
            <a:r>
              <a:rPr lang="en-CA" dirty="0" smtClean="0"/>
              <a:t>       else         </a:t>
            </a:r>
            <a:r>
              <a:rPr lang="en-CA" dirty="0" err="1" smtClean="0"/>
              <a:t>printf</a:t>
            </a:r>
            <a:r>
              <a:rPr lang="en-CA" dirty="0" smtClean="0"/>
              <a:t>( “No value could be converted\n” ) ;</a:t>
            </a:r>
            <a:endParaRPr lang="en-CA" dirty="0"/>
          </a:p>
        </p:txBody>
      </p:sp>
      <p:sp>
        <p:nvSpPr>
          <p:cNvPr id="32" name="Rectangle 31"/>
          <p:cNvSpPr/>
          <p:nvPr/>
        </p:nvSpPr>
        <p:spPr>
          <a:xfrm>
            <a:off x="1095969" y="1795940"/>
            <a:ext cx="6967044" cy="19379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solidFill>
                  <a:schemeClr val="tx1"/>
                </a:solidFill>
              </a:rPr>
              <a:t>Note that one can also determine the size of the initial substring used to determine the double value returned, namely:</a:t>
            </a:r>
          </a:p>
          <a:p>
            <a:r>
              <a:rPr lang="en-CA" dirty="0" smtClean="0">
                <a:solidFill>
                  <a:schemeClr val="tx1"/>
                </a:solidFill>
              </a:rPr>
              <a:t>   </a:t>
            </a:r>
            <a:r>
              <a:rPr lang="en-CA" dirty="0" err="1" smtClean="0">
                <a:solidFill>
                  <a:schemeClr val="tx1"/>
                </a:solidFill>
              </a:rPr>
              <a:t>int</a:t>
            </a:r>
            <a:r>
              <a:rPr lang="en-CA" dirty="0" smtClean="0">
                <a:solidFill>
                  <a:schemeClr val="tx1"/>
                </a:solidFill>
              </a:rPr>
              <a:t> </a:t>
            </a:r>
            <a:r>
              <a:rPr lang="en-CA" dirty="0" err="1" smtClean="0">
                <a:solidFill>
                  <a:schemeClr val="tx1"/>
                </a:solidFill>
              </a:rPr>
              <a:t>NumChars</a:t>
            </a:r>
            <a:r>
              <a:rPr lang="en-CA" dirty="0" smtClean="0">
                <a:solidFill>
                  <a:schemeClr val="tx1"/>
                </a:solidFill>
              </a:rPr>
              <a:t> ;</a:t>
            </a:r>
          </a:p>
          <a:p>
            <a:endParaRPr lang="en-CA" dirty="0" smtClean="0">
              <a:solidFill>
                <a:schemeClr val="tx1"/>
              </a:solidFill>
            </a:endParaRPr>
          </a:p>
          <a:p>
            <a:r>
              <a:rPr lang="en-CA" dirty="0">
                <a:solidFill>
                  <a:schemeClr val="tx1"/>
                </a:solidFill>
              </a:rPr>
              <a:t> </a:t>
            </a:r>
            <a:r>
              <a:rPr lang="en-CA" dirty="0" smtClean="0">
                <a:solidFill>
                  <a:schemeClr val="tx1"/>
                </a:solidFill>
              </a:rPr>
              <a:t>  </a:t>
            </a:r>
            <a:r>
              <a:rPr lang="en-CA" dirty="0" err="1" smtClean="0">
                <a:solidFill>
                  <a:schemeClr val="accent2">
                    <a:lumMod val="50000"/>
                  </a:schemeClr>
                </a:solidFill>
              </a:rPr>
              <a:t>NumChars</a:t>
            </a:r>
            <a:r>
              <a:rPr lang="en-CA" dirty="0" smtClean="0">
                <a:solidFill>
                  <a:schemeClr val="accent2">
                    <a:lumMod val="50000"/>
                  </a:schemeClr>
                </a:solidFill>
              </a:rPr>
              <a:t> = ( EP – S </a:t>
            </a:r>
            <a:r>
              <a:rPr lang="en-CA" dirty="0" smtClean="0">
                <a:solidFill>
                  <a:schemeClr val="accent2">
                    <a:lumMod val="50000"/>
                  </a:schemeClr>
                </a:solidFill>
              </a:rPr>
              <a:t>) </a:t>
            </a:r>
            <a:r>
              <a:rPr lang="en-CA" dirty="0" smtClean="0">
                <a:solidFill>
                  <a:schemeClr val="accent2">
                    <a:lumMod val="50000"/>
                  </a:schemeClr>
                </a:solidFill>
              </a:rPr>
              <a:t>; </a:t>
            </a:r>
            <a:r>
              <a:rPr lang="en-CA" dirty="0" smtClean="0">
                <a:solidFill>
                  <a:schemeClr val="accent2">
                    <a:lumMod val="50000"/>
                  </a:schemeClr>
                </a:solidFill>
              </a:rPr>
              <a:t> // equivalent to:  (</a:t>
            </a:r>
            <a:r>
              <a:rPr lang="en-CA" dirty="0" err="1" smtClean="0">
                <a:solidFill>
                  <a:schemeClr val="accent2">
                    <a:lumMod val="50000"/>
                  </a:schemeClr>
                </a:solidFill>
              </a:rPr>
              <a:t>endPtr</a:t>
            </a:r>
            <a:r>
              <a:rPr lang="en-CA" dirty="0" smtClean="0">
                <a:solidFill>
                  <a:schemeClr val="accent2">
                    <a:lumMod val="50000"/>
                  </a:schemeClr>
                </a:solidFill>
              </a:rPr>
              <a:t> – </a:t>
            </a:r>
            <a:r>
              <a:rPr lang="en-CA" dirty="0" err="1" smtClean="0">
                <a:solidFill>
                  <a:schemeClr val="accent2">
                    <a:lumMod val="50000"/>
                  </a:schemeClr>
                </a:solidFill>
              </a:rPr>
              <a:t>nPtr</a:t>
            </a:r>
            <a:r>
              <a:rPr lang="en-CA" dirty="0" smtClean="0">
                <a:solidFill>
                  <a:schemeClr val="accent2">
                    <a:lumMod val="50000"/>
                  </a:schemeClr>
                </a:solidFill>
              </a:rPr>
              <a:t>)</a:t>
            </a:r>
            <a:endParaRPr lang="en-CA" dirty="0">
              <a:solidFill>
                <a:schemeClr val="tx1"/>
              </a:solidFill>
            </a:endParaRPr>
          </a:p>
        </p:txBody>
      </p:sp>
    </p:spTree>
    <p:extLst>
      <p:ext uri="{BB962C8B-B14F-4D97-AF65-F5344CB8AC3E}">
        <p14:creationId xmlns:p14="http://schemas.microsoft.com/office/powerpoint/2010/main" val="3687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1000" fill="hold"/>
                                        <p:tgtEl>
                                          <p:spTgt spid="32"/>
                                        </p:tgtEl>
                                        <p:attrNameLst>
                                          <p:attrName>ppt_w</p:attrName>
                                        </p:attrNameLst>
                                      </p:cBhvr>
                                      <p:tavLst>
                                        <p:tav tm="0">
                                          <p:val>
                                            <p:fltVal val="0"/>
                                          </p:val>
                                        </p:tav>
                                        <p:tav tm="100000">
                                          <p:val>
                                            <p:strVal val="#ppt_w"/>
                                          </p:val>
                                        </p:tav>
                                      </p:tavLst>
                                    </p:anim>
                                    <p:anim calcmode="lin" valueType="num">
                                      <p:cBhvr>
                                        <p:cTn id="38" dur="1000" fill="hold"/>
                                        <p:tgtEl>
                                          <p:spTgt spid="32"/>
                                        </p:tgtEl>
                                        <p:attrNameLst>
                                          <p:attrName>ppt_h</p:attrName>
                                        </p:attrNameLst>
                                      </p:cBhvr>
                                      <p:tavLst>
                                        <p:tav tm="0">
                                          <p:val>
                                            <p:fltVal val="0"/>
                                          </p:val>
                                        </p:tav>
                                        <p:tav tm="100000">
                                          <p:val>
                                            <p:strVal val="#ppt_h"/>
                                          </p:val>
                                        </p:tav>
                                      </p:tavLst>
                                    </p:anim>
                                    <p:anim calcmode="lin" valueType="num">
                                      <p:cBhvr>
                                        <p:cTn id="39" dur="1000" fill="hold"/>
                                        <p:tgtEl>
                                          <p:spTgt spid="32"/>
                                        </p:tgtEl>
                                        <p:attrNameLst>
                                          <p:attrName>style.rotation</p:attrName>
                                        </p:attrNameLst>
                                      </p:cBhvr>
                                      <p:tavLst>
                                        <p:tav tm="0">
                                          <p:val>
                                            <p:fltVal val="90"/>
                                          </p:val>
                                        </p:tav>
                                        <p:tav tm="100000">
                                          <p:val>
                                            <p:fltVal val="0"/>
                                          </p:val>
                                        </p:tav>
                                      </p:tavLst>
                                    </p:anim>
                                    <p:animEffect transition="in" filter="fade">
                                      <p:cBhvr>
                                        <p:cTn id="40"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9" grpId="0" animBg="1"/>
      <p:bldP spid="30" grpId="0"/>
      <p:bldP spid="31" grpId="0"/>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lstStyle/>
          <a:p>
            <a:r>
              <a:rPr lang="en-CA" dirty="0" smtClean="0"/>
              <a:t>String Conversion Functions</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589249882"/>
              </p:ext>
            </p:extLst>
          </p:nvPr>
        </p:nvGraphicFramePr>
        <p:xfrm>
          <a:off x="107504" y="980728"/>
          <a:ext cx="8928992" cy="4114800"/>
        </p:xfrm>
        <a:graphic>
          <a:graphicData uri="http://schemas.openxmlformats.org/drawingml/2006/table">
            <a:tbl>
              <a:tblPr firstRow="1" bandRow="1">
                <a:tableStyleId>{5C22544A-7EE6-4342-B048-85BDC9FD1C3A}</a:tableStyleId>
              </a:tblPr>
              <a:tblGrid>
                <a:gridCol w="3672408"/>
                <a:gridCol w="5256584"/>
              </a:tblGrid>
              <a:tr h="298832">
                <a:tc>
                  <a:txBody>
                    <a:bodyPr/>
                    <a:lstStyle/>
                    <a:p>
                      <a:r>
                        <a:rPr lang="en-CA" dirty="0" smtClean="0"/>
                        <a:t>Function</a:t>
                      </a:r>
                      <a:r>
                        <a:rPr lang="en-CA" baseline="0" dirty="0" smtClean="0"/>
                        <a:t> Prototype</a:t>
                      </a:r>
                      <a:endParaRPr lang="en-CA" dirty="0"/>
                    </a:p>
                  </a:txBody>
                  <a:tcPr/>
                </a:tc>
                <a:tc>
                  <a:txBody>
                    <a:bodyPr/>
                    <a:lstStyle/>
                    <a:p>
                      <a:r>
                        <a:rPr lang="en-CA" dirty="0" smtClean="0"/>
                        <a:t>Function Description</a:t>
                      </a:r>
                      <a:endParaRPr lang="en-CA" dirty="0"/>
                    </a:p>
                  </a:txBody>
                  <a:tcPr/>
                </a:tc>
              </a:tr>
              <a:tr h="370840">
                <a:tc>
                  <a:txBody>
                    <a:bodyPr/>
                    <a:lstStyle/>
                    <a:p>
                      <a:r>
                        <a:rPr lang="en-CA" dirty="0" smtClean="0"/>
                        <a:t>long </a:t>
                      </a:r>
                      <a:r>
                        <a:rPr lang="en-CA" dirty="0" err="1" smtClean="0"/>
                        <a:t>strtol</a:t>
                      </a:r>
                      <a:r>
                        <a:rPr lang="en-CA" dirty="0" smtClean="0"/>
                        <a:t>( </a:t>
                      </a:r>
                      <a:r>
                        <a:rPr lang="en-CA" dirty="0" err="1" smtClean="0"/>
                        <a:t>const</a:t>
                      </a:r>
                      <a:r>
                        <a:rPr lang="en-CA" dirty="0" smtClean="0"/>
                        <a:t> char *</a:t>
                      </a:r>
                      <a:r>
                        <a:rPr lang="en-CA" baseline="0" dirty="0" smtClean="0"/>
                        <a:t> </a:t>
                      </a:r>
                      <a:r>
                        <a:rPr lang="en-CA" baseline="0" dirty="0" err="1" smtClean="0"/>
                        <a:t>nPtr</a:t>
                      </a:r>
                      <a:r>
                        <a:rPr lang="en-CA" baseline="0" dirty="0" smtClean="0"/>
                        <a:t>, </a:t>
                      </a:r>
                    </a:p>
                    <a:p>
                      <a:r>
                        <a:rPr lang="en-CA" baseline="0" dirty="0" smtClean="0"/>
                        <a:t>                  char **</a:t>
                      </a:r>
                      <a:r>
                        <a:rPr lang="en-CA" baseline="0" dirty="0" err="1" smtClean="0"/>
                        <a:t>endPtr</a:t>
                      </a:r>
                      <a:r>
                        <a:rPr lang="en-CA" baseline="0" dirty="0" smtClean="0"/>
                        <a:t>, </a:t>
                      </a:r>
                    </a:p>
                    <a:p>
                      <a:r>
                        <a:rPr lang="en-CA" baseline="0" dirty="0" smtClean="0"/>
                        <a:t>                  </a:t>
                      </a:r>
                      <a:r>
                        <a:rPr lang="en-CA" baseline="0" dirty="0" err="1" smtClean="0"/>
                        <a:t>int</a:t>
                      </a:r>
                      <a:r>
                        <a:rPr lang="en-CA" baseline="0" dirty="0" smtClean="0"/>
                        <a:t> base</a:t>
                      </a:r>
                      <a:r>
                        <a:rPr lang="en-CA" dirty="0" smtClean="0"/>
                        <a:t> )</a:t>
                      </a:r>
                      <a:r>
                        <a:rPr lang="en-CA" baseline="0" dirty="0" smtClean="0"/>
                        <a:t>;</a:t>
                      </a:r>
                      <a:endParaRPr lang="en-CA" dirty="0"/>
                    </a:p>
                  </a:txBody>
                  <a:tcPr/>
                </a:tc>
                <a:tc>
                  <a:txBody>
                    <a:bodyPr/>
                    <a:lstStyle/>
                    <a:p>
                      <a:r>
                        <a:rPr lang="en-CA" dirty="0" smtClean="0"/>
                        <a:t>If </a:t>
                      </a:r>
                      <a:r>
                        <a:rPr lang="en-CA" dirty="0" err="1" smtClean="0"/>
                        <a:t>nPtr</a:t>
                      </a:r>
                      <a:r>
                        <a:rPr lang="en-CA" baseline="0" dirty="0" smtClean="0"/>
                        <a:t> points at a valid string representation of a signed integer number (possibly followed by additional character data), r</a:t>
                      </a:r>
                      <a:r>
                        <a:rPr lang="en-CA" dirty="0" smtClean="0"/>
                        <a:t>eturn a </a:t>
                      </a:r>
                      <a:r>
                        <a:rPr lang="en-CA" i="1" dirty="0" smtClean="0"/>
                        <a:t>long </a:t>
                      </a:r>
                      <a:r>
                        <a:rPr lang="en-CA" i="1" dirty="0" err="1" smtClean="0"/>
                        <a:t>int</a:t>
                      </a:r>
                      <a:r>
                        <a:rPr lang="en-CA" i="0" dirty="0" smtClean="0"/>
                        <a:t> value;</a:t>
                      </a:r>
                    </a:p>
                    <a:p>
                      <a:r>
                        <a:rPr lang="en-CA" i="0" dirty="0" smtClean="0"/>
                        <a:t>Else</a:t>
                      </a:r>
                      <a:r>
                        <a:rPr lang="en-CA" i="0" baseline="0" dirty="0" smtClean="0"/>
                        <a:t> return 0 if no part of the input string can be converted.   Return a pointer (through *</a:t>
                      </a:r>
                      <a:r>
                        <a:rPr lang="en-CA" i="0" baseline="0" dirty="0" err="1" smtClean="0"/>
                        <a:t>endPtr</a:t>
                      </a:r>
                      <a:r>
                        <a:rPr lang="en-CA" i="0" baseline="0" dirty="0" smtClean="0"/>
                        <a:t>) to the character </a:t>
                      </a:r>
                      <a:r>
                        <a:rPr lang="en-CA" i="0" u="sng" baseline="0" dirty="0" smtClean="0"/>
                        <a:t>following</a:t>
                      </a:r>
                      <a:r>
                        <a:rPr lang="en-CA" i="0" u="none" baseline="0" dirty="0" smtClean="0"/>
                        <a:t> the last convertible character – if no part of the input string is convertible then *</a:t>
                      </a:r>
                      <a:r>
                        <a:rPr lang="en-CA" i="0" u="none" baseline="0" dirty="0" err="1" smtClean="0"/>
                        <a:t>endPtr</a:t>
                      </a:r>
                      <a:r>
                        <a:rPr lang="en-CA" i="0" u="none" baseline="0" dirty="0" smtClean="0"/>
                        <a:t> is set to </a:t>
                      </a:r>
                      <a:r>
                        <a:rPr lang="en-CA" i="0" u="none" baseline="0" dirty="0" err="1" smtClean="0"/>
                        <a:t>nPtr</a:t>
                      </a:r>
                      <a:r>
                        <a:rPr lang="en-CA" i="0" u="none" baseline="0" dirty="0" smtClean="0"/>
                        <a:t>.  The input string may use any </a:t>
                      </a:r>
                      <a:r>
                        <a:rPr lang="en-CA" i="1" u="none" baseline="0" dirty="0" smtClean="0"/>
                        <a:t>base</a:t>
                      </a:r>
                      <a:r>
                        <a:rPr lang="en-CA" i="0" u="none" baseline="0" dirty="0" smtClean="0"/>
                        <a:t> digits in the range 0 to (base-1).</a:t>
                      </a:r>
                      <a:endParaRPr lang="en-CA" dirty="0"/>
                    </a:p>
                  </a:txBody>
                  <a:tcPr/>
                </a:tc>
              </a:tr>
              <a:tr h="370840">
                <a:tc>
                  <a:txBody>
                    <a:bodyPr/>
                    <a:lstStyle/>
                    <a:p>
                      <a:r>
                        <a:rPr lang="en-CA" dirty="0" smtClean="0"/>
                        <a:t>unsigned long </a:t>
                      </a:r>
                      <a:r>
                        <a:rPr lang="en-CA" dirty="0" err="1" smtClean="0"/>
                        <a:t>strtoul</a:t>
                      </a:r>
                      <a:r>
                        <a:rPr lang="en-CA" dirty="0" smtClean="0"/>
                        <a:t>( </a:t>
                      </a:r>
                    </a:p>
                    <a:p>
                      <a:r>
                        <a:rPr lang="en-CA" dirty="0" smtClean="0"/>
                        <a:t>      </a:t>
                      </a:r>
                      <a:r>
                        <a:rPr lang="en-CA" dirty="0" err="1" smtClean="0"/>
                        <a:t>const</a:t>
                      </a:r>
                      <a:r>
                        <a:rPr lang="en-CA" dirty="0" smtClean="0"/>
                        <a:t> char *</a:t>
                      </a:r>
                      <a:r>
                        <a:rPr lang="en-CA" baseline="0" dirty="0" smtClean="0"/>
                        <a:t> </a:t>
                      </a:r>
                      <a:r>
                        <a:rPr lang="en-CA" baseline="0" dirty="0" err="1" smtClean="0"/>
                        <a:t>nPtr</a:t>
                      </a:r>
                      <a:r>
                        <a:rPr lang="en-CA" baseline="0" dirty="0" smtClean="0"/>
                        <a:t>, </a:t>
                      </a:r>
                    </a:p>
                    <a:p>
                      <a:r>
                        <a:rPr lang="en-CA" baseline="0" dirty="0" smtClean="0"/>
                        <a:t>      char **</a:t>
                      </a:r>
                      <a:r>
                        <a:rPr lang="en-CA" baseline="0" dirty="0" err="1" smtClean="0"/>
                        <a:t>endPtr</a:t>
                      </a:r>
                      <a:r>
                        <a:rPr lang="en-CA" baseline="0" dirty="0" smtClean="0"/>
                        <a:t>,   </a:t>
                      </a:r>
                      <a:r>
                        <a:rPr lang="en-CA" baseline="0" dirty="0" err="1" smtClean="0"/>
                        <a:t>int</a:t>
                      </a:r>
                      <a:r>
                        <a:rPr lang="en-CA" baseline="0" dirty="0" smtClean="0"/>
                        <a:t> base</a:t>
                      </a:r>
                      <a:r>
                        <a:rPr lang="en-CA" dirty="0" smtClean="0"/>
                        <a:t> )</a:t>
                      </a:r>
                      <a:r>
                        <a:rPr lang="en-CA" baseline="0" dirty="0" smtClean="0"/>
                        <a:t>;</a:t>
                      </a:r>
                      <a:endParaRPr lang="en-CA" dirty="0"/>
                    </a:p>
                  </a:txBody>
                  <a:tcPr/>
                </a:tc>
                <a:tc>
                  <a:txBody>
                    <a:bodyPr/>
                    <a:lstStyle/>
                    <a:p>
                      <a:r>
                        <a:rPr lang="en-CA" dirty="0" smtClean="0"/>
                        <a:t>Performs analogously to </a:t>
                      </a:r>
                      <a:r>
                        <a:rPr lang="en-CA" dirty="0" err="1" smtClean="0"/>
                        <a:t>strtol</a:t>
                      </a:r>
                      <a:r>
                        <a:rPr lang="en-CA" dirty="0" smtClean="0"/>
                        <a:t>() for string</a:t>
                      </a:r>
                      <a:r>
                        <a:rPr lang="en-CA" baseline="0" dirty="0" smtClean="0"/>
                        <a:t> to</a:t>
                      </a:r>
                      <a:r>
                        <a:rPr lang="en-CA" dirty="0" smtClean="0"/>
                        <a:t> </a:t>
                      </a:r>
                      <a:r>
                        <a:rPr lang="en-CA" i="1" dirty="0" smtClean="0"/>
                        <a:t>unsigned long </a:t>
                      </a:r>
                      <a:r>
                        <a:rPr lang="en-CA" i="1" dirty="0" err="1" smtClean="0"/>
                        <a:t>int</a:t>
                      </a:r>
                      <a:r>
                        <a:rPr lang="en-CA" dirty="0" smtClean="0"/>
                        <a:t> conversion.</a:t>
                      </a:r>
                      <a:endParaRPr lang="en-CA" dirty="0"/>
                    </a:p>
                  </a:txBody>
                  <a:tcPr/>
                </a:tc>
              </a:tr>
            </a:tbl>
          </a:graphicData>
        </a:graphic>
      </p:graphicFrame>
      <p:grpSp>
        <p:nvGrpSpPr>
          <p:cNvPr id="5" name="Group 4"/>
          <p:cNvGrpSpPr/>
          <p:nvPr/>
        </p:nvGrpSpPr>
        <p:grpSpPr>
          <a:xfrm>
            <a:off x="1709412" y="5733256"/>
            <a:ext cx="6912768" cy="595896"/>
            <a:chOff x="1547664" y="5946341"/>
            <a:chExt cx="6912768" cy="595896"/>
          </a:xfrm>
        </p:grpSpPr>
        <p:grpSp>
          <p:nvGrpSpPr>
            <p:cNvPr id="6" name="Group 5"/>
            <p:cNvGrpSpPr/>
            <p:nvPr/>
          </p:nvGrpSpPr>
          <p:grpSpPr>
            <a:xfrm>
              <a:off x="1547664" y="5946341"/>
              <a:ext cx="6912768" cy="595896"/>
              <a:chOff x="1547664" y="5946341"/>
              <a:chExt cx="6840760" cy="595896"/>
            </a:xfrm>
          </p:grpSpPr>
          <p:sp>
            <p:nvSpPr>
              <p:cNvPr id="8" name="Rectangle 7"/>
              <p:cNvSpPr/>
              <p:nvPr/>
            </p:nvSpPr>
            <p:spPr>
              <a:xfrm>
                <a:off x="1547664" y="5949280"/>
                <a:ext cx="6840760" cy="57606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p:cNvCxnSpPr>
                <a:stCxn id="8" idx="0"/>
                <a:endCxn id="8" idx="2"/>
              </p:cNvCxnSpPr>
              <p:nvPr/>
            </p:nvCxnSpPr>
            <p:spPr>
              <a:xfrm>
                <a:off x="496804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5856"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6023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6136"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03948"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88324"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2818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35996"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037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22152" y="5966173"/>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79712" y="5946738"/>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43808"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07904"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92280" y="5946341"/>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2483" y="5949280"/>
                <a:ext cx="0" cy="576064"/>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671388" y="6052646"/>
              <a:ext cx="4871847" cy="369332"/>
            </a:xfrm>
            <a:prstGeom prst="rect">
              <a:avLst/>
            </a:prstGeom>
            <a:noFill/>
          </p:spPr>
          <p:txBody>
            <a:bodyPr wrap="none" rtlCol="0">
              <a:spAutoFit/>
            </a:bodyPr>
            <a:lstStyle/>
            <a:p>
              <a:r>
                <a:rPr lang="en-CA" b="1" dirty="0" smtClean="0">
                  <a:latin typeface="Courier New" pitchFamily="49" charset="0"/>
                  <a:cs typeface="Courier New" pitchFamily="49" charset="0"/>
                </a:rPr>
                <a:t>   -  1  2  3  4   .  $  b  C  \0</a:t>
              </a:r>
              <a:endParaRPr lang="en-CA" b="1" dirty="0">
                <a:latin typeface="Courier New" pitchFamily="49" charset="0"/>
                <a:cs typeface="Courier New" pitchFamily="49" charset="0"/>
              </a:endParaRPr>
            </a:p>
          </p:txBody>
        </p:sp>
      </p:grpSp>
      <p:sp>
        <p:nvSpPr>
          <p:cNvPr id="24" name="TextBox 23"/>
          <p:cNvSpPr txBox="1"/>
          <p:nvPr/>
        </p:nvSpPr>
        <p:spPr>
          <a:xfrm>
            <a:off x="629292" y="5736195"/>
            <a:ext cx="595035" cy="338554"/>
          </a:xfrm>
          <a:prstGeom prst="rect">
            <a:avLst/>
          </a:prstGeom>
          <a:noFill/>
        </p:spPr>
        <p:txBody>
          <a:bodyPr wrap="none" rtlCol="0">
            <a:spAutoFit/>
          </a:bodyPr>
          <a:lstStyle/>
          <a:p>
            <a:r>
              <a:rPr lang="en-CA" sz="1600" b="1" dirty="0" err="1">
                <a:solidFill>
                  <a:srgbClr val="009900"/>
                </a:solidFill>
              </a:rPr>
              <a:t>nPtr</a:t>
            </a:r>
            <a:endParaRPr lang="en-CA" sz="1600" b="1" dirty="0"/>
          </a:p>
        </p:txBody>
      </p:sp>
      <p:sp>
        <p:nvSpPr>
          <p:cNvPr id="25" name="Right Arrow 24"/>
          <p:cNvSpPr/>
          <p:nvPr/>
        </p:nvSpPr>
        <p:spPr>
          <a:xfrm>
            <a:off x="1224327" y="5839561"/>
            <a:ext cx="485085" cy="201559"/>
          </a:xfrm>
          <a:prstGeom prst="rightArrow">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TextBox 25"/>
          <p:cNvSpPr txBox="1"/>
          <p:nvPr/>
        </p:nvSpPr>
        <p:spPr>
          <a:xfrm>
            <a:off x="2800901" y="5350702"/>
            <a:ext cx="833883" cy="338554"/>
          </a:xfrm>
          <a:prstGeom prst="rect">
            <a:avLst/>
          </a:prstGeom>
          <a:noFill/>
        </p:spPr>
        <p:txBody>
          <a:bodyPr wrap="none" rtlCol="0">
            <a:spAutoFit/>
          </a:bodyPr>
          <a:lstStyle/>
          <a:p>
            <a:r>
              <a:rPr lang="en-CA" sz="1600" b="1" dirty="0" err="1">
                <a:solidFill>
                  <a:srgbClr val="CC3300"/>
                </a:solidFill>
              </a:rPr>
              <a:t>endPtr</a:t>
            </a:r>
            <a:endParaRPr lang="en-CA" sz="1600" b="1" dirty="0"/>
          </a:p>
        </p:txBody>
      </p:sp>
      <p:sp>
        <p:nvSpPr>
          <p:cNvPr id="27" name="Bent-Up Arrow 26"/>
          <p:cNvSpPr/>
          <p:nvPr/>
        </p:nvSpPr>
        <p:spPr>
          <a:xfrm flipV="1">
            <a:off x="3674093" y="5531223"/>
            <a:ext cx="618511" cy="16723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1709412" y="3263172"/>
            <a:ext cx="5980781" cy="2098212"/>
          </a:xfrm>
          <a:prstGeom prst="rect">
            <a:avLst/>
          </a:prstGeom>
          <a:solidFill>
            <a:srgbClr val="F1F155"/>
          </a:solidFill>
          <a:ln w="19050">
            <a:solidFill>
              <a:srgbClr val="993300"/>
            </a:solidFill>
          </a:ln>
        </p:spPr>
        <p:txBody>
          <a:bodyPr wrap="none" tIns="252000" rIns="180000" bIns="180000" rtlCol="0">
            <a:spAutoFit/>
          </a:bodyPr>
          <a:lstStyle/>
          <a:p>
            <a:r>
              <a:rPr lang="en-CA" dirty="0" smtClean="0"/>
              <a:t>    long </a:t>
            </a:r>
            <a:r>
              <a:rPr lang="en-CA" dirty="0" err="1" smtClean="0"/>
              <a:t>int</a:t>
            </a:r>
            <a:r>
              <a:rPr lang="en-CA" dirty="0" smtClean="0"/>
              <a:t> LI ;</a:t>
            </a:r>
          </a:p>
          <a:p>
            <a:r>
              <a:rPr lang="en-CA" dirty="0"/>
              <a:t> </a:t>
            </a:r>
            <a:r>
              <a:rPr lang="en-CA" dirty="0" smtClean="0"/>
              <a:t>   </a:t>
            </a:r>
            <a:r>
              <a:rPr lang="en-CA" dirty="0" err="1" smtClean="0"/>
              <a:t>const</a:t>
            </a:r>
            <a:r>
              <a:rPr lang="en-CA" dirty="0" smtClean="0"/>
              <a:t> char * S = “ -1234.$bC” ;</a:t>
            </a:r>
          </a:p>
          <a:p>
            <a:r>
              <a:rPr lang="en-CA" dirty="0"/>
              <a:t> </a:t>
            </a:r>
            <a:r>
              <a:rPr lang="en-CA" dirty="0" smtClean="0"/>
              <a:t>   char * EP ;</a:t>
            </a:r>
          </a:p>
          <a:p>
            <a:r>
              <a:rPr lang="en-CA" dirty="0"/>
              <a:t> </a:t>
            </a:r>
            <a:r>
              <a:rPr lang="en-CA" dirty="0" smtClean="0"/>
              <a:t>   LI = </a:t>
            </a:r>
            <a:r>
              <a:rPr lang="en-CA" dirty="0" err="1" smtClean="0"/>
              <a:t>strtol</a:t>
            </a:r>
            <a:r>
              <a:rPr lang="en-CA" dirty="0" smtClean="0"/>
              <a:t>( S, &amp;EP, 0 ) ;  // 0 base =&gt; base = 8, 10, 16</a:t>
            </a:r>
          </a:p>
          <a:p>
            <a:r>
              <a:rPr lang="en-CA" dirty="0"/>
              <a:t> </a:t>
            </a:r>
            <a:r>
              <a:rPr lang="en-CA" dirty="0" smtClean="0"/>
              <a:t>   if( EP != S ) </a:t>
            </a:r>
            <a:r>
              <a:rPr lang="en-CA" dirty="0" err="1" smtClean="0"/>
              <a:t>printf</a:t>
            </a:r>
            <a:r>
              <a:rPr lang="en-CA" dirty="0" smtClean="0"/>
              <a:t>( “Value converted is %</a:t>
            </a:r>
            <a:r>
              <a:rPr lang="en-CA" dirty="0" err="1" smtClean="0"/>
              <a:t>ld</a:t>
            </a:r>
            <a:r>
              <a:rPr lang="en-CA" dirty="0" smtClean="0"/>
              <a:t>\n”, LI ) ;</a:t>
            </a:r>
          </a:p>
          <a:p>
            <a:r>
              <a:rPr lang="en-CA" dirty="0"/>
              <a:t> </a:t>
            </a:r>
            <a:r>
              <a:rPr lang="en-CA" dirty="0" smtClean="0"/>
              <a:t>       else         </a:t>
            </a:r>
            <a:r>
              <a:rPr lang="en-CA" dirty="0" err="1" smtClean="0"/>
              <a:t>printf</a:t>
            </a:r>
            <a:r>
              <a:rPr lang="en-CA" dirty="0" smtClean="0"/>
              <a:t>( “No value could be converted\n” ) ;</a:t>
            </a:r>
            <a:endParaRPr lang="en-CA" dirty="0"/>
          </a:p>
        </p:txBody>
      </p:sp>
    </p:spTree>
    <p:extLst>
      <p:ext uri="{BB962C8B-B14F-4D97-AF65-F5344CB8AC3E}">
        <p14:creationId xmlns:p14="http://schemas.microsoft.com/office/powerpoint/2010/main" val="41584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CA" dirty="0" smtClean="0"/>
              <a:t>String Conversion Functions</a:t>
            </a:r>
            <a:endParaRPr lang="en-CA" dirty="0"/>
          </a:p>
        </p:txBody>
      </p:sp>
      <p:sp>
        <p:nvSpPr>
          <p:cNvPr id="3" name="Content Placeholder 2"/>
          <p:cNvSpPr>
            <a:spLocks noGrp="1"/>
          </p:cNvSpPr>
          <p:nvPr>
            <p:ph sz="quarter" idx="1"/>
          </p:nvPr>
        </p:nvSpPr>
        <p:spPr>
          <a:xfrm>
            <a:off x="539552" y="1124744"/>
            <a:ext cx="8147248" cy="4895056"/>
          </a:xfrm>
        </p:spPr>
        <p:txBody>
          <a:bodyPr/>
          <a:lstStyle/>
          <a:p>
            <a:r>
              <a:rPr lang="en-CA" sz="2400" dirty="0" smtClean="0"/>
              <a:t>The </a:t>
            </a:r>
            <a:r>
              <a:rPr lang="en-CA" sz="2400" i="1" dirty="0" smtClean="0"/>
              <a:t>base</a:t>
            </a:r>
            <a:r>
              <a:rPr lang="en-CA" sz="2400" dirty="0" smtClean="0"/>
              <a:t> argument value (for integer conversions only!) defines the base of the input string.</a:t>
            </a:r>
          </a:p>
          <a:p>
            <a:pPr lvl="1"/>
            <a:r>
              <a:rPr lang="en-CA" sz="2200" dirty="0" smtClean="0"/>
              <a:t>For base=0, the input string digits may be in base 8, 10 or 16.</a:t>
            </a:r>
          </a:p>
          <a:p>
            <a:pPr lvl="1"/>
            <a:r>
              <a:rPr lang="en-CA" sz="2200" dirty="0" smtClean="0"/>
              <a:t>The case base=1 is not used.</a:t>
            </a:r>
          </a:p>
          <a:p>
            <a:pPr lvl="1"/>
            <a:r>
              <a:rPr lang="en-CA" sz="2200" dirty="0" smtClean="0"/>
              <a:t>For 2 &lt;= base &lt;= 36 the characters that are interpretable as base digits lie in the range from 0 to (base-1)</a:t>
            </a:r>
            <a:endParaRPr lang="en-CA" sz="2200" dirty="0"/>
          </a:p>
        </p:txBody>
      </p:sp>
      <p:graphicFrame>
        <p:nvGraphicFramePr>
          <p:cNvPr id="5" name="Table 4"/>
          <p:cNvGraphicFramePr>
            <a:graphicFrameLocks noGrp="1"/>
          </p:cNvGraphicFramePr>
          <p:nvPr>
            <p:extLst>
              <p:ext uri="{D42A27DB-BD31-4B8C-83A1-F6EECF244321}">
                <p14:modId xmlns:p14="http://schemas.microsoft.com/office/powerpoint/2010/main" val="3600778091"/>
              </p:ext>
            </p:extLst>
          </p:nvPr>
        </p:nvGraphicFramePr>
        <p:xfrm>
          <a:off x="1331640" y="3933055"/>
          <a:ext cx="6336704" cy="2667889"/>
        </p:xfrm>
        <a:graphic>
          <a:graphicData uri="http://schemas.openxmlformats.org/drawingml/2006/table">
            <a:tbl>
              <a:tblPr firstRow="1" bandRow="1">
                <a:tableStyleId>{5C22544A-7EE6-4342-B048-85BDC9FD1C3A}</a:tableStyleId>
              </a:tblPr>
              <a:tblGrid>
                <a:gridCol w="922814"/>
                <a:gridCol w="5413890"/>
              </a:tblGrid>
              <a:tr h="381127">
                <a:tc>
                  <a:txBody>
                    <a:bodyPr/>
                    <a:lstStyle/>
                    <a:p>
                      <a:r>
                        <a:rPr lang="en-CA" dirty="0" smtClean="0"/>
                        <a:t>Base</a:t>
                      </a:r>
                      <a:endParaRPr lang="en-CA" dirty="0"/>
                    </a:p>
                  </a:txBody>
                  <a:tcPr/>
                </a:tc>
                <a:tc>
                  <a:txBody>
                    <a:bodyPr/>
                    <a:lstStyle/>
                    <a:p>
                      <a:r>
                        <a:rPr lang="en-CA" dirty="0" smtClean="0"/>
                        <a:t>Base digits (upper or lower case alpha</a:t>
                      </a:r>
                      <a:r>
                        <a:rPr lang="en-CA" baseline="0" dirty="0" smtClean="0"/>
                        <a:t> chars)</a:t>
                      </a:r>
                      <a:endParaRPr lang="en-CA" dirty="0"/>
                    </a:p>
                  </a:txBody>
                  <a:tcPr/>
                </a:tc>
              </a:tr>
              <a:tr h="381127">
                <a:tc>
                  <a:txBody>
                    <a:bodyPr/>
                    <a:lstStyle/>
                    <a:p>
                      <a:r>
                        <a:rPr lang="en-CA" dirty="0" smtClean="0"/>
                        <a:t>0</a:t>
                      </a:r>
                      <a:endParaRPr lang="en-CA" dirty="0"/>
                    </a:p>
                  </a:txBody>
                  <a:tcPr/>
                </a:tc>
                <a:tc>
                  <a:txBody>
                    <a:bodyPr/>
                    <a:lstStyle/>
                    <a:p>
                      <a:r>
                        <a:rPr lang="en-CA" dirty="0" smtClean="0"/>
                        <a:t>0,</a:t>
                      </a:r>
                      <a:r>
                        <a:rPr lang="en-CA" baseline="0" dirty="0" smtClean="0"/>
                        <a:t> 1, … , F</a:t>
                      </a:r>
                      <a:endParaRPr lang="en-CA" dirty="0"/>
                    </a:p>
                  </a:txBody>
                  <a:tcPr/>
                </a:tc>
              </a:tr>
              <a:tr h="381127">
                <a:tc>
                  <a:txBody>
                    <a:bodyPr/>
                    <a:lstStyle/>
                    <a:p>
                      <a:r>
                        <a:rPr lang="en-CA" dirty="0" smtClean="0"/>
                        <a:t>2</a:t>
                      </a:r>
                      <a:endParaRPr lang="en-CA" dirty="0"/>
                    </a:p>
                  </a:txBody>
                  <a:tcPr/>
                </a:tc>
                <a:tc>
                  <a:txBody>
                    <a:bodyPr/>
                    <a:lstStyle/>
                    <a:p>
                      <a:r>
                        <a:rPr lang="en-CA" dirty="0" smtClean="0"/>
                        <a:t>0, 1</a:t>
                      </a:r>
                      <a:endParaRPr lang="en-CA" dirty="0"/>
                    </a:p>
                  </a:txBody>
                  <a:tcPr/>
                </a:tc>
              </a:tr>
              <a:tr h="381127">
                <a:tc>
                  <a:txBody>
                    <a:bodyPr/>
                    <a:lstStyle/>
                    <a:p>
                      <a:r>
                        <a:rPr lang="en-CA" dirty="0" smtClean="0"/>
                        <a:t>10</a:t>
                      </a:r>
                      <a:endParaRPr lang="en-CA" dirty="0"/>
                    </a:p>
                  </a:txBody>
                  <a:tcPr/>
                </a:tc>
                <a:tc>
                  <a:txBody>
                    <a:bodyPr/>
                    <a:lstStyle/>
                    <a:p>
                      <a:r>
                        <a:rPr lang="en-CA" dirty="0" smtClean="0"/>
                        <a:t>0, 1, 2, …</a:t>
                      </a:r>
                      <a:r>
                        <a:rPr lang="en-CA" baseline="0" dirty="0" smtClean="0"/>
                        <a:t> , 9</a:t>
                      </a:r>
                      <a:endParaRPr lang="en-CA" dirty="0"/>
                    </a:p>
                  </a:txBody>
                  <a:tcPr/>
                </a:tc>
              </a:tr>
              <a:tr h="381127">
                <a:tc>
                  <a:txBody>
                    <a:bodyPr/>
                    <a:lstStyle/>
                    <a:p>
                      <a:r>
                        <a:rPr lang="en-CA" dirty="0" smtClean="0"/>
                        <a:t>13</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0, 1, …</a:t>
                      </a:r>
                      <a:r>
                        <a:rPr lang="en-CA" baseline="0" dirty="0" smtClean="0"/>
                        <a:t> , 9, A, B, C</a:t>
                      </a:r>
                      <a:endParaRPr lang="en-CA" dirty="0" smtClean="0"/>
                    </a:p>
                  </a:txBody>
                  <a:tcPr/>
                </a:tc>
              </a:tr>
              <a:tr h="381127">
                <a:tc>
                  <a:txBody>
                    <a:bodyPr/>
                    <a:lstStyle/>
                    <a:p>
                      <a:r>
                        <a:rPr lang="en-CA" dirty="0" smtClean="0"/>
                        <a:t>24</a:t>
                      </a:r>
                      <a:endParaRPr lang="en-CA" dirty="0"/>
                    </a:p>
                  </a:txBody>
                  <a:tcPr/>
                </a:tc>
                <a:tc>
                  <a:txBody>
                    <a:bodyPr/>
                    <a:lstStyle/>
                    <a:p>
                      <a:r>
                        <a:rPr lang="en-CA" dirty="0" smtClean="0"/>
                        <a:t>0, 1, …</a:t>
                      </a:r>
                      <a:r>
                        <a:rPr lang="en-CA" baseline="0" dirty="0" smtClean="0"/>
                        <a:t> , 9, A, B, … , N</a:t>
                      </a:r>
                      <a:endParaRPr lang="en-CA" dirty="0"/>
                    </a:p>
                  </a:txBody>
                  <a:tcPr/>
                </a:tc>
              </a:tr>
              <a:tr h="381127">
                <a:tc>
                  <a:txBody>
                    <a:bodyPr/>
                    <a:lstStyle/>
                    <a:p>
                      <a:r>
                        <a:rPr lang="en-CA" dirty="0" smtClean="0"/>
                        <a:t>36</a:t>
                      </a:r>
                      <a:endParaRPr lang="en-CA" dirty="0"/>
                    </a:p>
                  </a:txBody>
                  <a:tcPr/>
                </a:tc>
                <a:tc>
                  <a:txBody>
                    <a:bodyPr/>
                    <a:lstStyle/>
                    <a:p>
                      <a:r>
                        <a:rPr lang="en-CA" dirty="0" smtClean="0"/>
                        <a:t>0, 1, …</a:t>
                      </a:r>
                      <a:r>
                        <a:rPr lang="en-CA" baseline="0" dirty="0" smtClean="0"/>
                        <a:t> , 9, A, B, … , Z</a:t>
                      </a:r>
                      <a:endParaRPr lang="en-CA" dirty="0"/>
                    </a:p>
                  </a:txBody>
                  <a:tcPr/>
                </a:tc>
              </a:tr>
            </a:tbl>
          </a:graphicData>
        </a:graphic>
      </p:graphicFrame>
      <p:sp>
        <p:nvSpPr>
          <p:cNvPr id="6" name="TextBox 5"/>
          <p:cNvSpPr txBox="1"/>
          <p:nvPr/>
        </p:nvSpPr>
        <p:spPr>
          <a:xfrm>
            <a:off x="1259632" y="1052736"/>
            <a:ext cx="6433685" cy="3110967"/>
          </a:xfrm>
          <a:prstGeom prst="rect">
            <a:avLst/>
          </a:prstGeom>
          <a:solidFill>
            <a:srgbClr val="F1F155"/>
          </a:solidFill>
          <a:ln w="19050">
            <a:solidFill>
              <a:srgbClr val="993300"/>
            </a:solidFill>
          </a:ln>
        </p:spPr>
        <p:txBody>
          <a:bodyPr wrap="none" lIns="216000" tIns="324000" rIns="288000" bIns="288000" rtlCol="0">
            <a:spAutoFit/>
          </a:bodyPr>
          <a:lstStyle/>
          <a:p>
            <a:r>
              <a:rPr lang="en-CA" dirty="0" smtClean="0"/>
              <a:t>    long </a:t>
            </a:r>
            <a:r>
              <a:rPr lang="en-CA" dirty="0" err="1" smtClean="0"/>
              <a:t>int</a:t>
            </a:r>
            <a:r>
              <a:rPr lang="en-CA" dirty="0" smtClean="0"/>
              <a:t> LI ;</a:t>
            </a:r>
          </a:p>
          <a:p>
            <a:r>
              <a:rPr lang="en-CA" dirty="0"/>
              <a:t> </a:t>
            </a:r>
            <a:r>
              <a:rPr lang="en-CA" dirty="0" smtClean="0"/>
              <a:t>   </a:t>
            </a:r>
            <a:r>
              <a:rPr lang="en-CA" dirty="0" err="1" smtClean="0"/>
              <a:t>const</a:t>
            </a:r>
            <a:r>
              <a:rPr lang="en-CA" dirty="0" smtClean="0"/>
              <a:t> char * S = “ –Ab2$” ;</a:t>
            </a:r>
          </a:p>
          <a:p>
            <a:r>
              <a:rPr lang="en-CA" dirty="0"/>
              <a:t> </a:t>
            </a:r>
            <a:r>
              <a:rPr lang="en-CA" dirty="0" smtClean="0"/>
              <a:t>   char * EP ;</a:t>
            </a:r>
          </a:p>
          <a:p>
            <a:r>
              <a:rPr lang="en-CA" dirty="0"/>
              <a:t> </a:t>
            </a:r>
            <a:r>
              <a:rPr lang="en-CA" dirty="0" smtClean="0"/>
              <a:t>   LI = </a:t>
            </a:r>
            <a:r>
              <a:rPr lang="en-CA" dirty="0" err="1" smtClean="0"/>
              <a:t>strtol</a:t>
            </a:r>
            <a:r>
              <a:rPr lang="en-CA" dirty="0" smtClean="0"/>
              <a:t>( S, &amp;EP, 13 ) ;  //  base = 13</a:t>
            </a:r>
          </a:p>
          <a:p>
            <a:r>
              <a:rPr lang="en-CA" dirty="0"/>
              <a:t> </a:t>
            </a:r>
            <a:r>
              <a:rPr lang="en-CA" dirty="0" smtClean="0"/>
              <a:t>   if( EP != S ) </a:t>
            </a:r>
            <a:r>
              <a:rPr lang="en-CA" dirty="0" err="1" smtClean="0"/>
              <a:t>printf</a:t>
            </a:r>
            <a:r>
              <a:rPr lang="en-CA" dirty="0" smtClean="0"/>
              <a:t>( “Value converted is %</a:t>
            </a:r>
            <a:r>
              <a:rPr lang="en-CA" dirty="0" err="1" smtClean="0"/>
              <a:t>ld</a:t>
            </a:r>
            <a:r>
              <a:rPr lang="en-CA" dirty="0" smtClean="0"/>
              <a:t>\n”, LI ) ;</a:t>
            </a:r>
          </a:p>
          <a:p>
            <a:r>
              <a:rPr lang="en-CA" dirty="0"/>
              <a:t> </a:t>
            </a:r>
            <a:r>
              <a:rPr lang="en-CA" dirty="0" smtClean="0"/>
              <a:t>       else         </a:t>
            </a:r>
            <a:r>
              <a:rPr lang="en-CA" dirty="0" err="1" smtClean="0"/>
              <a:t>printf</a:t>
            </a:r>
            <a:r>
              <a:rPr lang="en-CA" dirty="0" smtClean="0"/>
              <a:t>( “No value could be converted\n” ) ;</a:t>
            </a:r>
          </a:p>
          <a:p>
            <a:endParaRPr lang="en-CA" dirty="0" smtClean="0"/>
          </a:p>
          <a:p>
            <a:r>
              <a:rPr lang="en-CA" dirty="0" smtClean="0"/>
              <a:t>// Value outputted is the negative of:  </a:t>
            </a:r>
          </a:p>
          <a:p>
            <a:r>
              <a:rPr lang="en-CA" dirty="0" smtClean="0"/>
              <a:t>//       A*13*13 + b*13 + 2 = 1690+143+2 = 1835 (base-10)</a:t>
            </a:r>
            <a:endParaRPr lang="en-CA" dirty="0"/>
          </a:p>
        </p:txBody>
      </p:sp>
    </p:spTree>
    <p:extLst>
      <p:ext uri="{BB962C8B-B14F-4D97-AF65-F5344CB8AC3E}">
        <p14:creationId xmlns:p14="http://schemas.microsoft.com/office/powerpoint/2010/main" val="77091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lstStyle/>
          <a:p>
            <a:r>
              <a:rPr lang="en-CA" dirty="0" smtClean="0"/>
              <a:t>String Conversion Functions</a:t>
            </a:r>
            <a:endParaRPr lang="en-CA" dirty="0"/>
          </a:p>
        </p:txBody>
      </p:sp>
      <p:sp>
        <p:nvSpPr>
          <p:cNvPr id="3" name="Content Placeholder 2"/>
          <p:cNvSpPr>
            <a:spLocks noGrp="1"/>
          </p:cNvSpPr>
          <p:nvPr>
            <p:ph sz="quarter" idx="1"/>
          </p:nvPr>
        </p:nvSpPr>
        <p:spPr>
          <a:xfrm>
            <a:off x="914400" y="1124744"/>
            <a:ext cx="7772400" cy="4895056"/>
          </a:xfrm>
        </p:spPr>
        <p:txBody>
          <a:bodyPr/>
          <a:lstStyle/>
          <a:p>
            <a:r>
              <a:rPr lang="en-CA" sz="2400" dirty="0" smtClean="0"/>
              <a:t>The C standard utilities library &lt;</a:t>
            </a:r>
            <a:r>
              <a:rPr lang="en-CA" sz="2400" dirty="0" err="1" smtClean="0"/>
              <a:t>stdlib.h</a:t>
            </a:r>
            <a:r>
              <a:rPr lang="en-CA" sz="2400" dirty="0" smtClean="0"/>
              <a:t>&gt; also includes two additional conversion functions for </a:t>
            </a:r>
            <a:r>
              <a:rPr lang="en-CA" sz="2400" i="1" dirty="0" smtClean="0"/>
              <a:t>long </a:t>
            </a:r>
            <a:r>
              <a:rPr lang="en-CA" sz="2400" i="1" dirty="0" err="1" smtClean="0"/>
              <a:t>long</a:t>
            </a:r>
            <a:r>
              <a:rPr lang="en-CA" sz="2400" i="1" dirty="0" smtClean="0"/>
              <a:t> </a:t>
            </a:r>
            <a:r>
              <a:rPr lang="en-CA" sz="2400" i="1" dirty="0" err="1" smtClean="0"/>
              <a:t>int</a:t>
            </a:r>
            <a:r>
              <a:rPr lang="en-CA" sz="2400" dirty="0" smtClean="0"/>
              <a:t>, both signed and </a:t>
            </a:r>
            <a:r>
              <a:rPr lang="en-CA" sz="2400" u="sng" dirty="0" smtClean="0"/>
              <a:t>u</a:t>
            </a:r>
            <a:r>
              <a:rPr lang="en-CA" sz="2400" dirty="0" smtClean="0"/>
              <a:t>nsigned.</a:t>
            </a:r>
            <a:endParaRPr lang="en-CA" sz="2400" dirty="0"/>
          </a:p>
        </p:txBody>
      </p:sp>
      <p:graphicFrame>
        <p:nvGraphicFramePr>
          <p:cNvPr id="4" name="Content Placeholder 3"/>
          <p:cNvGraphicFramePr>
            <a:graphicFrameLocks/>
          </p:cNvGraphicFramePr>
          <p:nvPr>
            <p:extLst>
              <p:ext uri="{D42A27DB-BD31-4B8C-83A1-F6EECF244321}">
                <p14:modId xmlns:p14="http://schemas.microsoft.com/office/powerpoint/2010/main" val="2534665033"/>
              </p:ext>
            </p:extLst>
          </p:nvPr>
        </p:nvGraphicFramePr>
        <p:xfrm>
          <a:off x="107504" y="2708920"/>
          <a:ext cx="8928992" cy="2743200"/>
        </p:xfrm>
        <a:graphic>
          <a:graphicData uri="http://schemas.openxmlformats.org/drawingml/2006/table">
            <a:tbl>
              <a:tblPr firstRow="1" bandRow="1">
                <a:tableStyleId>{5C22544A-7EE6-4342-B048-85BDC9FD1C3A}</a:tableStyleId>
              </a:tblPr>
              <a:tblGrid>
                <a:gridCol w="3672408"/>
                <a:gridCol w="5256584"/>
              </a:tblGrid>
              <a:tr h="298832">
                <a:tc>
                  <a:txBody>
                    <a:bodyPr/>
                    <a:lstStyle/>
                    <a:p>
                      <a:r>
                        <a:rPr lang="en-CA" dirty="0" smtClean="0"/>
                        <a:t>Function</a:t>
                      </a:r>
                      <a:r>
                        <a:rPr lang="en-CA" baseline="0" dirty="0" smtClean="0"/>
                        <a:t> Prototype</a:t>
                      </a:r>
                      <a:endParaRPr lang="en-CA" dirty="0"/>
                    </a:p>
                  </a:txBody>
                  <a:tcPr/>
                </a:tc>
                <a:tc>
                  <a:txBody>
                    <a:bodyPr/>
                    <a:lstStyle/>
                    <a:p>
                      <a:r>
                        <a:rPr lang="en-CA" dirty="0" smtClean="0"/>
                        <a:t>Function Description</a:t>
                      </a:r>
                      <a:endParaRPr lang="en-CA" dirty="0"/>
                    </a:p>
                  </a:txBody>
                  <a:tcPr/>
                </a:tc>
              </a:tr>
              <a:tr h="370840">
                <a:tc>
                  <a:txBody>
                    <a:bodyPr/>
                    <a:lstStyle/>
                    <a:p>
                      <a:r>
                        <a:rPr lang="en-CA" dirty="0" smtClean="0"/>
                        <a:t>long </a:t>
                      </a:r>
                      <a:r>
                        <a:rPr lang="en-CA" dirty="0" err="1" smtClean="0"/>
                        <a:t>long</a:t>
                      </a:r>
                      <a:r>
                        <a:rPr lang="en-CA" dirty="0" smtClean="0"/>
                        <a:t> </a:t>
                      </a:r>
                      <a:r>
                        <a:rPr lang="en-CA" dirty="0" err="1" smtClean="0"/>
                        <a:t>strtoll</a:t>
                      </a:r>
                      <a:r>
                        <a:rPr lang="en-CA" dirty="0" smtClean="0"/>
                        <a:t>( </a:t>
                      </a:r>
                    </a:p>
                    <a:p>
                      <a:r>
                        <a:rPr lang="en-CA" dirty="0" smtClean="0"/>
                        <a:t>       </a:t>
                      </a:r>
                      <a:r>
                        <a:rPr lang="en-CA" dirty="0" err="1" smtClean="0"/>
                        <a:t>const</a:t>
                      </a:r>
                      <a:r>
                        <a:rPr lang="en-CA" dirty="0" smtClean="0"/>
                        <a:t> char *</a:t>
                      </a:r>
                      <a:r>
                        <a:rPr lang="en-CA" baseline="0" dirty="0" smtClean="0"/>
                        <a:t> </a:t>
                      </a:r>
                      <a:r>
                        <a:rPr lang="en-CA" baseline="0" dirty="0" err="1" smtClean="0"/>
                        <a:t>nPtr</a:t>
                      </a:r>
                      <a:r>
                        <a:rPr lang="en-CA" baseline="0" dirty="0" smtClean="0"/>
                        <a:t>, </a:t>
                      </a:r>
                    </a:p>
                    <a:p>
                      <a:r>
                        <a:rPr lang="en-CA" baseline="0" dirty="0" smtClean="0"/>
                        <a:t>       char **</a:t>
                      </a:r>
                      <a:r>
                        <a:rPr lang="en-CA" baseline="0" dirty="0" err="1" smtClean="0"/>
                        <a:t>endPtr</a:t>
                      </a:r>
                      <a:r>
                        <a:rPr lang="en-CA" baseline="0" dirty="0" smtClean="0"/>
                        <a:t>, </a:t>
                      </a:r>
                    </a:p>
                    <a:p>
                      <a:r>
                        <a:rPr lang="en-CA" baseline="0" dirty="0" smtClean="0"/>
                        <a:t>       </a:t>
                      </a:r>
                      <a:r>
                        <a:rPr lang="en-CA" baseline="0" dirty="0" err="1" smtClean="0"/>
                        <a:t>int</a:t>
                      </a:r>
                      <a:r>
                        <a:rPr lang="en-CA" baseline="0" dirty="0" smtClean="0"/>
                        <a:t> base</a:t>
                      </a:r>
                      <a:r>
                        <a:rPr lang="en-CA" dirty="0" smtClean="0"/>
                        <a:t> )</a:t>
                      </a:r>
                      <a:r>
                        <a:rPr lang="en-CA" baseline="0" dirty="0" smtClean="0"/>
                        <a:t>;</a:t>
                      </a:r>
                      <a:endParaRPr lang="en-CA" dirty="0"/>
                    </a:p>
                  </a:txBody>
                  <a:tcPr/>
                </a:tc>
                <a:tc>
                  <a:txBody>
                    <a:bodyPr/>
                    <a:lstStyle/>
                    <a:p>
                      <a:r>
                        <a:rPr lang="en-CA" dirty="0" smtClean="0"/>
                        <a:t>Performs analogously to </a:t>
                      </a:r>
                      <a:r>
                        <a:rPr lang="en-CA" dirty="0" err="1" smtClean="0"/>
                        <a:t>strtol</a:t>
                      </a:r>
                      <a:r>
                        <a:rPr lang="en-CA" dirty="0" smtClean="0"/>
                        <a:t>() for string</a:t>
                      </a:r>
                      <a:r>
                        <a:rPr lang="en-CA" baseline="0" dirty="0" smtClean="0"/>
                        <a:t> to</a:t>
                      </a:r>
                      <a:r>
                        <a:rPr lang="en-CA" dirty="0" smtClean="0"/>
                        <a:t> </a:t>
                      </a:r>
                      <a:r>
                        <a:rPr lang="en-CA" i="1" dirty="0" smtClean="0"/>
                        <a:t>long </a:t>
                      </a:r>
                      <a:r>
                        <a:rPr lang="en-CA" i="1" dirty="0" err="1" smtClean="0"/>
                        <a:t>long</a:t>
                      </a:r>
                      <a:r>
                        <a:rPr lang="en-CA" i="1" dirty="0" smtClean="0"/>
                        <a:t> </a:t>
                      </a:r>
                      <a:r>
                        <a:rPr lang="en-CA" i="1" dirty="0" err="1" smtClean="0"/>
                        <a:t>int</a:t>
                      </a:r>
                      <a:r>
                        <a:rPr lang="en-CA" dirty="0" smtClean="0"/>
                        <a:t> conversion, with identical treatment of non-convertible strings, treatment of *</a:t>
                      </a:r>
                      <a:r>
                        <a:rPr lang="en-CA" dirty="0" err="1" smtClean="0"/>
                        <a:t>endPtr</a:t>
                      </a:r>
                      <a:r>
                        <a:rPr lang="en-CA" baseline="0" dirty="0" smtClean="0"/>
                        <a:t> and </a:t>
                      </a:r>
                      <a:r>
                        <a:rPr lang="en-CA" i="1" baseline="0" dirty="0" smtClean="0"/>
                        <a:t>base</a:t>
                      </a:r>
                      <a:r>
                        <a:rPr lang="en-CA" baseline="0" dirty="0" smtClean="0"/>
                        <a:t>.</a:t>
                      </a:r>
                      <a:endParaRPr lang="en-CA" dirty="0"/>
                    </a:p>
                  </a:txBody>
                  <a:tcPr/>
                </a:tc>
              </a:tr>
              <a:tr h="370840">
                <a:tc>
                  <a:txBody>
                    <a:bodyPr/>
                    <a:lstStyle/>
                    <a:p>
                      <a:r>
                        <a:rPr lang="en-CA" dirty="0" smtClean="0"/>
                        <a:t>unsigned long </a:t>
                      </a:r>
                      <a:r>
                        <a:rPr lang="en-CA" dirty="0" err="1" smtClean="0"/>
                        <a:t>long</a:t>
                      </a:r>
                      <a:r>
                        <a:rPr lang="en-CA" dirty="0" smtClean="0"/>
                        <a:t> </a:t>
                      </a:r>
                      <a:r>
                        <a:rPr lang="en-CA" dirty="0" err="1" smtClean="0"/>
                        <a:t>strtoull</a:t>
                      </a:r>
                      <a:r>
                        <a:rPr lang="en-CA" dirty="0" smtClean="0"/>
                        <a:t>( </a:t>
                      </a:r>
                    </a:p>
                    <a:p>
                      <a:r>
                        <a:rPr lang="en-CA" dirty="0" smtClean="0"/>
                        <a:t>      </a:t>
                      </a:r>
                      <a:r>
                        <a:rPr lang="en-CA" dirty="0" err="1" smtClean="0"/>
                        <a:t>const</a:t>
                      </a:r>
                      <a:r>
                        <a:rPr lang="en-CA" dirty="0" smtClean="0"/>
                        <a:t> char *</a:t>
                      </a:r>
                      <a:r>
                        <a:rPr lang="en-CA" baseline="0" dirty="0" smtClean="0"/>
                        <a:t> </a:t>
                      </a:r>
                      <a:r>
                        <a:rPr lang="en-CA" baseline="0" dirty="0" err="1" smtClean="0"/>
                        <a:t>nPtr</a:t>
                      </a:r>
                      <a:r>
                        <a:rPr lang="en-CA" baseline="0" dirty="0" smtClean="0"/>
                        <a:t>, </a:t>
                      </a:r>
                    </a:p>
                    <a:p>
                      <a:r>
                        <a:rPr lang="en-CA" baseline="0" dirty="0" smtClean="0"/>
                        <a:t>      char **</a:t>
                      </a:r>
                      <a:r>
                        <a:rPr lang="en-CA" baseline="0" dirty="0" err="1" smtClean="0"/>
                        <a:t>endPtr</a:t>
                      </a:r>
                      <a:r>
                        <a:rPr lang="en-CA" baseline="0" dirty="0" smtClean="0"/>
                        <a:t>,   </a:t>
                      </a:r>
                      <a:r>
                        <a:rPr lang="en-CA" baseline="0" dirty="0" err="1" smtClean="0"/>
                        <a:t>int</a:t>
                      </a:r>
                      <a:r>
                        <a:rPr lang="en-CA" baseline="0" dirty="0" smtClean="0"/>
                        <a:t> base</a:t>
                      </a:r>
                      <a:r>
                        <a:rPr lang="en-CA" dirty="0" smtClean="0"/>
                        <a:t> )</a:t>
                      </a:r>
                      <a:r>
                        <a:rPr lang="en-CA" baseline="0" dirty="0" smtClean="0"/>
                        <a:t>;</a:t>
                      </a:r>
                      <a:endParaRPr lang="en-CA" dirty="0"/>
                    </a:p>
                  </a:txBody>
                  <a:tcPr/>
                </a:tc>
                <a:tc>
                  <a:txBody>
                    <a:bodyPr/>
                    <a:lstStyle/>
                    <a:p>
                      <a:r>
                        <a:rPr lang="en-CA" dirty="0" smtClean="0"/>
                        <a:t>Performs analogously to </a:t>
                      </a:r>
                      <a:r>
                        <a:rPr lang="en-CA" dirty="0" err="1" smtClean="0"/>
                        <a:t>strtoul</a:t>
                      </a:r>
                      <a:r>
                        <a:rPr lang="en-CA" dirty="0" smtClean="0"/>
                        <a:t>() for string</a:t>
                      </a:r>
                      <a:r>
                        <a:rPr lang="en-CA" baseline="0" dirty="0" smtClean="0"/>
                        <a:t> to</a:t>
                      </a:r>
                      <a:r>
                        <a:rPr lang="en-CA" dirty="0" smtClean="0"/>
                        <a:t> </a:t>
                      </a:r>
                      <a:r>
                        <a:rPr lang="en-CA" i="1" dirty="0" smtClean="0"/>
                        <a:t>unsigned long </a:t>
                      </a:r>
                      <a:r>
                        <a:rPr lang="en-CA" i="1" dirty="0" err="1" smtClean="0"/>
                        <a:t>long</a:t>
                      </a:r>
                      <a:r>
                        <a:rPr lang="en-CA" i="1" dirty="0" smtClean="0"/>
                        <a:t> </a:t>
                      </a:r>
                      <a:r>
                        <a:rPr lang="en-CA" i="1" dirty="0" err="1" smtClean="0"/>
                        <a:t>int</a:t>
                      </a:r>
                      <a:r>
                        <a:rPr lang="en-CA" dirty="0" smtClean="0"/>
                        <a:t> conversion, with identical treatment of non-convertible strings, treatment of *</a:t>
                      </a:r>
                      <a:r>
                        <a:rPr lang="en-CA" dirty="0" err="1" smtClean="0"/>
                        <a:t>endPtr</a:t>
                      </a:r>
                      <a:r>
                        <a:rPr lang="en-CA" baseline="0" dirty="0" smtClean="0"/>
                        <a:t> and </a:t>
                      </a:r>
                      <a:r>
                        <a:rPr lang="en-CA" i="1" baseline="0" dirty="0" smtClean="0"/>
                        <a:t>base</a:t>
                      </a:r>
                      <a:r>
                        <a:rPr lang="en-CA" baseline="0" dirty="0" smtClean="0"/>
                        <a:t>.</a:t>
                      </a:r>
                      <a:endParaRPr lang="en-CA" dirty="0"/>
                    </a:p>
                  </a:txBody>
                  <a:tcPr/>
                </a:tc>
              </a:tr>
            </a:tbl>
          </a:graphicData>
        </a:graphic>
      </p:graphicFrame>
    </p:spTree>
    <p:extLst>
      <p:ext uri="{BB962C8B-B14F-4D97-AF65-F5344CB8AC3E}">
        <p14:creationId xmlns:p14="http://schemas.microsoft.com/office/powerpoint/2010/main" val="2502938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&lt;</a:t>
            </a:r>
            <a:r>
              <a:rPr lang="en-CA" dirty="0" err="1" smtClean="0"/>
              <a:t>stdio.h</a:t>
            </a:r>
            <a:r>
              <a:rPr lang="en-CA" dirty="0" smtClean="0"/>
              <a:t>&gt; Functions</a:t>
            </a:r>
            <a:endParaRPr lang="en-CA" dirty="0"/>
          </a:p>
        </p:txBody>
      </p:sp>
      <p:sp>
        <p:nvSpPr>
          <p:cNvPr id="3" name="Content Placeholder 2"/>
          <p:cNvSpPr>
            <a:spLocks noGrp="1"/>
          </p:cNvSpPr>
          <p:nvPr>
            <p:ph sz="quarter" idx="1"/>
          </p:nvPr>
        </p:nvSpPr>
        <p:spPr>
          <a:xfrm>
            <a:off x="611560" y="1268760"/>
            <a:ext cx="8075240" cy="4751040"/>
          </a:xfrm>
        </p:spPr>
        <p:txBody>
          <a:bodyPr/>
          <a:lstStyle/>
          <a:p>
            <a:r>
              <a:rPr lang="en-CA" sz="2400" dirty="0" smtClean="0"/>
              <a:t>The C standard input/output library contains useful functions </a:t>
            </a:r>
          </a:p>
          <a:p>
            <a:pPr lvl="1"/>
            <a:r>
              <a:rPr lang="en-CA" sz="2000" dirty="0" smtClean="0"/>
              <a:t>I/O of characters and strings</a:t>
            </a:r>
          </a:p>
          <a:p>
            <a:pPr lvl="1"/>
            <a:r>
              <a:rPr lang="en-CA" sz="2000" dirty="0" smtClean="0"/>
              <a:t>Conversion to and from character and internal data representations</a:t>
            </a:r>
            <a:endParaRPr lang="en-CA" sz="2000" dirty="0"/>
          </a:p>
        </p:txBody>
      </p:sp>
    </p:spTree>
    <p:extLst>
      <p:ext uri="{BB962C8B-B14F-4D97-AF65-F5344CB8AC3E}">
        <p14:creationId xmlns:p14="http://schemas.microsoft.com/office/powerpoint/2010/main" val="3901302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&lt;</a:t>
            </a:r>
            <a:r>
              <a:rPr lang="en-CA" dirty="0" err="1" smtClean="0"/>
              <a:t>stdio.h</a:t>
            </a:r>
            <a:r>
              <a:rPr lang="en-CA" dirty="0" smtClean="0"/>
              <a:t>&gt; Functions</a:t>
            </a:r>
            <a:endParaRPr lang="en-CA" dirty="0"/>
          </a:p>
        </p:txBody>
      </p:sp>
      <p:sp>
        <p:nvSpPr>
          <p:cNvPr id="3" name="Content Placeholder 2"/>
          <p:cNvSpPr>
            <a:spLocks noGrp="1"/>
          </p:cNvSpPr>
          <p:nvPr>
            <p:ph sz="quarter" idx="1"/>
          </p:nvPr>
        </p:nvSpPr>
        <p:spPr>
          <a:xfrm>
            <a:off x="611560" y="1268760"/>
            <a:ext cx="8075240" cy="4751040"/>
          </a:xfrm>
        </p:spPr>
        <p:txBody>
          <a:bodyPr/>
          <a:lstStyle/>
          <a:p>
            <a:endParaRPr lang="en-CA"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641012911"/>
              </p:ext>
            </p:extLst>
          </p:nvPr>
        </p:nvGraphicFramePr>
        <p:xfrm>
          <a:off x="179512" y="1196752"/>
          <a:ext cx="8784976" cy="5120640"/>
        </p:xfrm>
        <a:graphic>
          <a:graphicData uri="http://schemas.openxmlformats.org/drawingml/2006/table">
            <a:tbl>
              <a:tblPr firstRow="1" bandRow="1">
                <a:tableStyleId>{5C22544A-7EE6-4342-B048-85BDC9FD1C3A}</a:tableStyleId>
              </a:tblPr>
              <a:tblGrid>
                <a:gridCol w="8784976"/>
              </a:tblGrid>
              <a:tr h="149736">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err="1" smtClean="0"/>
                        <a:t>int</a:t>
                      </a:r>
                      <a:r>
                        <a:rPr lang="en-CA" dirty="0" smtClean="0"/>
                        <a:t> </a:t>
                      </a:r>
                      <a:r>
                        <a:rPr lang="en-CA" dirty="0" err="1" smtClean="0"/>
                        <a:t>getchar</a:t>
                      </a:r>
                      <a:r>
                        <a:rPr lang="en-CA" dirty="0" smtClean="0"/>
                        <a:t>( void )</a:t>
                      </a:r>
                      <a:r>
                        <a:rPr lang="en-CA" baseline="0" dirty="0" smtClean="0"/>
                        <a:t>;</a:t>
                      </a:r>
                    </a:p>
                    <a:p>
                      <a:pPr lvl="1"/>
                      <a:r>
                        <a:rPr lang="en-CA" dirty="0" smtClean="0"/>
                        <a:t>Fetches and returns a single character from</a:t>
                      </a:r>
                      <a:r>
                        <a:rPr lang="en-CA" baseline="0" dirty="0" smtClean="0"/>
                        <a:t> the input </a:t>
                      </a:r>
                      <a:r>
                        <a:rPr lang="en-CA" i="1" baseline="0" dirty="0" smtClean="0"/>
                        <a:t>stream</a:t>
                      </a:r>
                      <a:r>
                        <a:rPr lang="en-CA" baseline="0" dirty="0" smtClean="0"/>
                        <a:t> (</a:t>
                      </a:r>
                      <a:r>
                        <a:rPr lang="en-CA" baseline="0" dirty="0" err="1" smtClean="0"/>
                        <a:t>stdin</a:t>
                      </a:r>
                      <a:r>
                        <a:rPr lang="en-CA" baseline="0" dirty="0" smtClean="0"/>
                        <a:t>); if end of file is signalled then the return value is EOF</a:t>
                      </a:r>
                      <a:endParaRPr lang="en-CA" dirty="0"/>
                    </a:p>
                  </a:txBody>
                  <a:tcPr/>
                </a:tc>
              </a:tr>
              <a:tr h="370840">
                <a:tc>
                  <a:txBody>
                    <a:bodyPr/>
                    <a:lstStyle/>
                    <a:p>
                      <a:r>
                        <a:rPr lang="en-CA" dirty="0" err="1" smtClean="0"/>
                        <a:t>int</a:t>
                      </a:r>
                      <a:r>
                        <a:rPr lang="en-CA" dirty="0" smtClean="0"/>
                        <a:t> </a:t>
                      </a:r>
                      <a:r>
                        <a:rPr lang="en-CA" dirty="0" err="1" smtClean="0"/>
                        <a:t>putchar</a:t>
                      </a:r>
                      <a:r>
                        <a:rPr lang="en-CA" dirty="0" smtClean="0"/>
                        <a:t>( </a:t>
                      </a:r>
                      <a:r>
                        <a:rPr lang="en-CA" dirty="0" err="1" smtClean="0"/>
                        <a:t>int</a:t>
                      </a:r>
                      <a:r>
                        <a:rPr lang="en-CA" dirty="0" smtClean="0"/>
                        <a:t> C )</a:t>
                      </a:r>
                      <a:r>
                        <a:rPr lang="en-CA" baseline="0" dirty="0" smtClean="0"/>
                        <a:t>;</a:t>
                      </a:r>
                    </a:p>
                    <a:p>
                      <a:pPr lvl="1"/>
                      <a:r>
                        <a:rPr lang="en-CA" dirty="0" smtClean="0"/>
                        <a:t>Outputs</a:t>
                      </a:r>
                      <a:r>
                        <a:rPr lang="en-CA" baseline="0" dirty="0" smtClean="0"/>
                        <a:t> a single character to the output </a:t>
                      </a:r>
                      <a:r>
                        <a:rPr lang="en-CA" i="1" baseline="0" dirty="0" smtClean="0"/>
                        <a:t>stream</a:t>
                      </a:r>
                      <a:r>
                        <a:rPr lang="en-CA" i="0" baseline="0" dirty="0" smtClean="0"/>
                        <a:t> (</a:t>
                      </a:r>
                      <a:r>
                        <a:rPr lang="en-CA" i="0" baseline="0" dirty="0" err="1" smtClean="0"/>
                        <a:t>stdout</a:t>
                      </a:r>
                      <a:r>
                        <a:rPr lang="en-CA" i="0" baseline="0" dirty="0" smtClean="0"/>
                        <a:t>).   Returns the same character if successful; otherwise returns EOF on failure</a:t>
                      </a:r>
                      <a:endParaRPr lang="en-CA" dirty="0"/>
                    </a:p>
                  </a:txBody>
                  <a:tcPr/>
                </a:tc>
              </a:tr>
              <a:tr h="370840">
                <a:tc>
                  <a:txBody>
                    <a:bodyPr/>
                    <a:lstStyle/>
                    <a:p>
                      <a:r>
                        <a:rPr lang="en-CA" dirty="0" smtClean="0"/>
                        <a:t>char</a:t>
                      </a:r>
                      <a:r>
                        <a:rPr lang="en-CA" baseline="0" dirty="0" smtClean="0"/>
                        <a:t> * </a:t>
                      </a:r>
                      <a:r>
                        <a:rPr lang="en-CA" baseline="0" dirty="0" err="1" smtClean="0"/>
                        <a:t>fgets</a:t>
                      </a:r>
                      <a:r>
                        <a:rPr lang="en-CA" baseline="0" dirty="0" smtClean="0"/>
                        <a:t>( char * S, </a:t>
                      </a:r>
                      <a:r>
                        <a:rPr lang="en-CA" baseline="0" dirty="0" err="1" smtClean="0"/>
                        <a:t>int</a:t>
                      </a:r>
                      <a:r>
                        <a:rPr lang="en-CA" baseline="0" dirty="0" smtClean="0"/>
                        <a:t> N, FILE * stream</a:t>
                      </a:r>
                      <a:r>
                        <a:rPr lang="en-CA" dirty="0" smtClean="0"/>
                        <a:t>)</a:t>
                      </a:r>
                      <a:r>
                        <a:rPr lang="en-CA" baseline="0" dirty="0" smtClean="0"/>
                        <a:t>;</a:t>
                      </a:r>
                    </a:p>
                    <a:p>
                      <a:pPr lvl="1"/>
                      <a:r>
                        <a:rPr lang="en-CA" baseline="0" dirty="0" smtClean="0"/>
                        <a:t>Fetches all characters up to either (a) a new line ‘\n’, or (b) EOF, or (c) N-1 characters have been inputted, and then appends a delimiter ‘\0’ to make a string.  The pointer S points to the inputted string.  Input is from the input </a:t>
                      </a:r>
                      <a:r>
                        <a:rPr lang="en-CA" i="1" baseline="0" dirty="0" smtClean="0"/>
                        <a:t>stream</a:t>
                      </a:r>
                      <a:r>
                        <a:rPr lang="en-CA" i="0" baseline="0" dirty="0" smtClean="0"/>
                        <a:t> (typically </a:t>
                      </a:r>
                      <a:r>
                        <a:rPr lang="en-CA" i="0" baseline="0" dirty="0" err="1" smtClean="0"/>
                        <a:t>stdin</a:t>
                      </a:r>
                      <a:r>
                        <a:rPr lang="en-CA" i="0" baseline="0" dirty="0" smtClean="0"/>
                        <a:t>, but can be from a text file).  Returns a pointer to the input string, or NULL if failure occurs (as with EOF).</a:t>
                      </a:r>
                      <a:endParaRPr lang="en-CA" dirty="0"/>
                    </a:p>
                  </a:txBody>
                  <a:tcPr/>
                </a:tc>
              </a:tr>
              <a:tr h="370840">
                <a:tc>
                  <a:txBody>
                    <a:bodyPr/>
                    <a:lstStyle/>
                    <a:p>
                      <a:r>
                        <a:rPr lang="en-CA" dirty="0" err="1" smtClean="0"/>
                        <a:t>int</a:t>
                      </a:r>
                      <a:r>
                        <a:rPr lang="en-CA" dirty="0" smtClean="0"/>
                        <a:t> puts( </a:t>
                      </a:r>
                      <a:r>
                        <a:rPr lang="en-CA" dirty="0" err="1" smtClean="0"/>
                        <a:t>const</a:t>
                      </a:r>
                      <a:r>
                        <a:rPr lang="en-CA" dirty="0" smtClean="0"/>
                        <a:t> char * S )</a:t>
                      </a:r>
                      <a:r>
                        <a:rPr lang="en-CA" baseline="0" dirty="0" smtClean="0"/>
                        <a:t>;</a:t>
                      </a:r>
                    </a:p>
                    <a:p>
                      <a:pPr lvl="1"/>
                      <a:r>
                        <a:rPr lang="en-CA" baseline="0" dirty="0" smtClean="0"/>
                        <a:t>Outputs the string of characters S, followed by a newline ‘\n’.  Returns a non-zero integer result (typically the number of characters outputted), or EOF on failure.</a:t>
                      </a:r>
                      <a:endParaRPr lang="en-CA" dirty="0"/>
                    </a:p>
                  </a:txBody>
                  <a:tcPr/>
                </a:tc>
              </a:tr>
            </a:tbl>
          </a:graphicData>
        </a:graphic>
      </p:graphicFrame>
      <p:sp>
        <p:nvSpPr>
          <p:cNvPr id="5" name="TextBox 4"/>
          <p:cNvSpPr txBox="1"/>
          <p:nvPr/>
        </p:nvSpPr>
        <p:spPr>
          <a:xfrm>
            <a:off x="539552" y="1268760"/>
            <a:ext cx="6151492" cy="3387966"/>
          </a:xfrm>
          <a:prstGeom prst="rect">
            <a:avLst/>
          </a:prstGeom>
          <a:solidFill>
            <a:srgbClr val="F1F155"/>
          </a:solidFill>
          <a:ln w="19050">
            <a:solidFill>
              <a:srgbClr val="993300"/>
            </a:solidFill>
          </a:ln>
        </p:spPr>
        <p:txBody>
          <a:bodyPr wrap="none" lIns="216000" tIns="324000" rIns="288000" bIns="288000" rtlCol="0">
            <a:spAutoFit/>
          </a:bodyPr>
          <a:lstStyle/>
          <a:p>
            <a:r>
              <a:rPr lang="en-CA" dirty="0" smtClean="0"/>
              <a:t>#include &lt;</a:t>
            </a:r>
            <a:r>
              <a:rPr lang="en-CA" dirty="0" err="1" smtClean="0"/>
              <a:t>stdio.h</a:t>
            </a:r>
            <a:r>
              <a:rPr lang="en-CA" dirty="0" smtClean="0"/>
              <a:t>&gt;</a:t>
            </a:r>
          </a:p>
          <a:p>
            <a:r>
              <a:rPr lang="en-CA" dirty="0" err="1" smtClean="0"/>
              <a:t>int</a:t>
            </a:r>
            <a:r>
              <a:rPr lang="en-CA" dirty="0" smtClean="0"/>
              <a:t> main () {</a:t>
            </a:r>
          </a:p>
          <a:p>
            <a:r>
              <a:rPr lang="en-CA" dirty="0"/>
              <a:t> </a:t>
            </a:r>
            <a:r>
              <a:rPr lang="en-CA" dirty="0" smtClean="0"/>
              <a:t>   </a:t>
            </a:r>
            <a:r>
              <a:rPr lang="en-CA" dirty="0" err="1" smtClean="0"/>
              <a:t>int</a:t>
            </a:r>
            <a:r>
              <a:rPr lang="en-CA" dirty="0" smtClean="0"/>
              <a:t> C ;   // can also use char</a:t>
            </a:r>
          </a:p>
          <a:p>
            <a:r>
              <a:rPr lang="en-CA" dirty="0" smtClean="0"/>
              <a:t>    while( (C = </a:t>
            </a:r>
            <a:r>
              <a:rPr lang="en-CA" dirty="0" err="1" smtClean="0"/>
              <a:t>getchar</a:t>
            </a:r>
            <a:r>
              <a:rPr lang="en-CA" dirty="0" smtClean="0"/>
              <a:t>() ) != EOF &amp;&amp; C != ‘\n’ ) </a:t>
            </a:r>
          </a:p>
          <a:p>
            <a:r>
              <a:rPr lang="en-CA" dirty="0"/>
              <a:t> </a:t>
            </a:r>
            <a:r>
              <a:rPr lang="en-CA" dirty="0" smtClean="0"/>
              <a:t>        </a:t>
            </a:r>
            <a:r>
              <a:rPr lang="en-CA" dirty="0" err="1" smtClean="0"/>
              <a:t>putchar</a:t>
            </a:r>
            <a:r>
              <a:rPr lang="en-CA" dirty="0" smtClean="0"/>
              <a:t>( C ) ;</a:t>
            </a:r>
          </a:p>
          <a:p>
            <a:r>
              <a:rPr lang="en-CA" dirty="0"/>
              <a:t> </a:t>
            </a:r>
            <a:r>
              <a:rPr lang="en-CA" dirty="0" smtClean="0"/>
              <a:t>   return 0 ;</a:t>
            </a:r>
            <a:endParaRPr lang="en-CA" dirty="0"/>
          </a:p>
          <a:p>
            <a:r>
              <a:rPr lang="en-CA" dirty="0" smtClean="0"/>
              <a:t>}</a:t>
            </a:r>
          </a:p>
          <a:p>
            <a:r>
              <a:rPr lang="en-CA" dirty="0" smtClean="0">
                <a:solidFill>
                  <a:srgbClr val="993300"/>
                </a:solidFill>
              </a:rPr>
              <a:t>CAUTION:  When </a:t>
            </a:r>
            <a:r>
              <a:rPr lang="en-CA" dirty="0" err="1" smtClean="0">
                <a:solidFill>
                  <a:srgbClr val="993300"/>
                </a:solidFill>
              </a:rPr>
              <a:t>stdin</a:t>
            </a:r>
            <a:r>
              <a:rPr lang="en-CA" dirty="0" smtClean="0">
                <a:solidFill>
                  <a:srgbClr val="993300"/>
                </a:solidFill>
              </a:rPr>
              <a:t> is the keyboard, remember that</a:t>
            </a:r>
          </a:p>
          <a:p>
            <a:r>
              <a:rPr lang="en-CA" dirty="0">
                <a:solidFill>
                  <a:srgbClr val="993300"/>
                </a:solidFill>
              </a:rPr>
              <a:t>p</a:t>
            </a:r>
            <a:r>
              <a:rPr lang="en-CA" dirty="0" smtClean="0">
                <a:solidFill>
                  <a:srgbClr val="993300"/>
                </a:solidFill>
              </a:rPr>
              <a:t>ressing the Enter key to signal input generates a </a:t>
            </a:r>
          </a:p>
          <a:p>
            <a:r>
              <a:rPr lang="en-CA" dirty="0">
                <a:solidFill>
                  <a:srgbClr val="993300"/>
                </a:solidFill>
              </a:rPr>
              <a:t>c</a:t>
            </a:r>
            <a:r>
              <a:rPr lang="en-CA" dirty="0" smtClean="0">
                <a:solidFill>
                  <a:srgbClr val="993300"/>
                </a:solidFill>
              </a:rPr>
              <a:t>haracter and this must be accounted for.</a:t>
            </a:r>
            <a:endParaRPr lang="en-CA" dirty="0">
              <a:solidFill>
                <a:srgbClr val="993300"/>
              </a:solidFill>
            </a:endParaRPr>
          </a:p>
        </p:txBody>
      </p:sp>
      <p:sp>
        <p:nvSpPr>
          <p:cNvPr id="6" name="TextBox 5"/>
          <p:cNvSpPr txBox="1"/>
          <p:nvPr/>
        </p:nvSpPr>
        <p:spPr>
          <a:xfrm>
            <a:off x="2267744" y="2708920"/>
            <a:ext cx="5296515" cy="2833968"/>
          </a:xfrm>
          <a:prstGeom prst="rect">
            <a:avLst/>
          </a:prstGeom>
          <a:solidFill>
            <a:srgbClr val="FFC000"/>
          </a:solidFill>
          <a:ln w="19050">
            <a:solidFill>
              <a:srgbClr val="993300"/>
            </a:solidFill>
          </a:ln>
        </p:spPr>
        <p:txBody>
          <a:bodyPr wrap="none" lIns="216000" tIns="324000" rIns="288000" bIns="288000" rtlCol="0">
            <a:spAutoFit/>
          </a:bodyPr>
          <a:lstStyle/>
          <a:p>
            <a:r>
              <a:rPr lang="en-CA" dirty="0" smtClean="0"/>
              <a:t>#include &lt;</a:t>
            </a:r>
            <a:r>
              <a:rPr lang="en-CA" dirty="0" err="1" smtClean="0"/>
              <a:t>stdio.h</a:t>
            </a:r>
            <a:r>
              <a:rPr lang="en-CA" dirty="0" smtClean="0"/>
              <a:t>&gt;</a:t>
            </a:r>
          </a:p>
          <a:p>
            <a:r>
              <a:rPr lang="en-CA" dirty="0" smtClean="0"/>
              <a:t>#define  MAX  256</a:t>
            </a:r>
          </a:p>
          <a:p>
            <a:r>
              <a:rPr lang="en-CA" dirty="0" err="1" smtClean="0"/>
              <a:t>int</a:t>
            </a:r>
            <a:r>
              <a:rPr lang="en-CA" dirty="0" smtClean="0"/>
              <a:t> main () {</a:t>
            </a:r>
          </a:p>
          <a:p>
            <a:r>
              <a:rPr lang="en-CA" dirty="0"/>
              <a:t> </a:t>
            </a:r>
            <a:r>
              <a:rPr lang="en-CA" dirty="0" smtClean="0"/>
              <a:t>   char S [ MAX ], * </a:t>
            </a:r>
            <a:r>
              <a:rPr lang="en-CA" dirty="0" err="1" smtClean="0"/>
              <a:t>sPtr</a:t>
            </a:r>
            <a:r>
              <a:rPr lang="en-CA" dirty="0" smtClean="0"/>
              <a:t> ; </a:t>
            </a:r>
          </a:p>
          <a:p>
            <a:r>
              <a:rPr lang="en-CA" dirty="0" smtClean="0"/>
              <a:t>while( (</a:t>
            </a:r>
            <a:r>
              <a:rPr lang="en-CA" dirty="0" err="1" smtClean="0"/>
              <a:t>sPtr</a:t>
            </a:r>
            <a:r>
              <a:rPr lang="en-CA" dirty="0" smtClean="0"/>
              <a:t> = </a:t>
            </a:r>
            <a:r>
              <a:rPr lang="en-CA" dirty="0" err="1" smtClean="0"/>
              <a:t>fgets</a:t>
            </a:r>
            <a:r>
              <a:rPr lang="en-CA" dirty="0" smtClean="0"/>
              <a:t>( S, MAX, </a:t>
            </a:r>
            <a:r>
              <a:rPr lang="en-CA" dirty="0" err="1" smtClean="0"/>
              <a:t>stdin</a:t>
            </a:r>
            <a:r>
              <a:rPr lang="en-CA" dirty="0" smtClean="0"/>
              <a:t> )) != NULL ) </a:t>
            </a:r>
          </a:p>
          <a:p>
            <a:r>
              <a:rPr lang="en-CA" dirty="0"/>
              <a:t> </a:t>
            </a:r>
            <a:r>
              <a:rPr lang="en-CA" dirty="0" smtClean="0"/>
              <a:t>        puts( S ) ;</a:t>
            </a:r>
          </a:p>
          <a:p>
            <a:r>
              <a:rPr lang="en-CA" dirty="0"/>
              <a:t> </a:t>
            </a:r>
            <a:r>
              <a:rPr lang="en-CA" dirty="0" smtClean="0"/>
              <a:t>   return 0 ;</a:t>
            </a:r>
            <a:endParaRPr lang="en-CA" dirty="0"/>
          </a:p>
          <a:p>
            <a:r>
              <a:rPr lang="en-CA" dirty="0" smtClean="0"/>
              <a:t>}</a:t>
            </a:r>
          </a:p>
        </p:txBody>
      </p:sp>
    </p:spTree>
    <p:extLst>
      <p:ext uri="{BB962C8B-B14F-4D97-AF65-F5344CB8AC3E}">
        <p14:creationId xmlns:p14="http://schemas.microsoft.com/office/powerpoint/2010/main" val="117671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Character and String Processing</a:t>
            </a:r>
            <a:endParaRPr lang="en-CA" dirty="0"/>
          </a:p>
        </p:txBody>
      </p:sp>
      <p:sp>
        <p:nvSpPr>
          <p:cNvPr id="7171" name="Content Placeholder 2"/>
          <p:cNvSpPr>
            <a:spLocks noGrp="1"/>
          </p:cNvSpPr>
          <p:nvPr>
            <p:ph sz="quarter" idx="1"/>
          </p:nvPr>
        </p:nvSpPr>
        <p:spPr>
          <a:xfrm>
            <a:off x="539552" y="1124744"/>
            <a:ext cx="8147248" cy="5472608"/>
          </a:xfrm>
        </p:spPr>
        <p:txBody>
          <a:bodyPr/>
          <a:lstStyle/>
          <a:p>
            <a:pPr eaLnBrk="1" hangingPunct="1"/>
            <a:r>
              <a:rPr lang="en-CA" sz="2400" dirty="0" smtClean="0"/>
              <a:t>A common programming issue involves manipulation of text, usually referred to as string, or text, processing</a:t>
            </a:r>
          </a:p>
          <a:p>
            <a:pPr eaLnBrk="1" hangingPunct="1"/>
            <a:r>
              <a:rPr lang="en-CA" sz="2400" dirty="0" smtClean="0"/>
              <a:t>To achieve solutions typically requires capabilities to:</a:t>
            </a:r>
          </a:p>
          <a:p>
            <a:pPr lvl="1" eaLnBrk="1" hangingPunct="1"/>
            <a:r>
              <a:rPr lang="en-CA" sz="2200" dirty="0"/>
              <a:t>p</a:t>
            </a:r>
            <a:r>
              <a:rPr lang="en-CA" sz="2200" dirty="0" smtClean="0"/>
              <a:t>erform input and output of characters and strings</a:t>
            </a:r>
          </a:p>
          <a:p>
            <a:pPr lvl="1" eaLnBrk="1" hangingPunct="1"/>
            <a:r>
              <a:rPr lang="en-CA" sz="2200" dirty="0" smtClean="0"/>
              <a:t>query what a single character is, or is not</a:t>
            </a:r>
          </a:p>
          <a:p>
            <a:pPr lvl="1" eaLnBrk="1" hangingPunct="1"/>
            <a:r>
              <a:rPr lang="en-CA" sz="2200" dirty="0" smtClean="0"/>
              <a:t>determine if a character, a substring, or any of a set of characters is included, or not, in a string</a:t>
            </a:r>
          </a:p>
          <a:p>
            <a:pPr lvl="1" eaLnBrk="1" hangingPunct="1"/>
            <a:r>
              <a:rPr lang="en-CA" sz="2200" dirty="0" smtClean="0"/>
              <a:t>determine the attributes of a character (</a:t>
            </a:r>
            <a:r>
              <a:rPr lang="en-CA" sz="2200" dirty="0" err="1" smtClean="0"/>
              <a:t>eg</a:t>
            </a:r>
            <a:r>
              <a:rPr lang="en-CA" sz="2200" dirty="0" smtClean="0"/>
              <a:t>. upper versus lower case) or string (</a:t>
            </a:r>
            <a:r>
              <a:rPr lang="en-CA" sz="2200" dirty="0" err="1" smtClean="0"/>
              <a:t>eg</a:t>
            </a:r>
            <a:r>
              <a:rPr lang="en-CA" sz="2200" dirty="0" smtClean="0"/>
              <a:t>. length)</a:t>
            </a:r>
          </a:p>
          <a:p>
            <a:pPr lvl="1" eaLnBrk="1" hangingPunct="1"/>
            <a:r>
              <a:rPr lang="en-CA" sz="2200" dirty="0" smtClean="0"/>
              <a:t>convert between character string and machine representations of different data types</a:t>
            </a:r>
          </a:p>
          <a:p>
            <a:pPr lvl="1" eaLnBrk="1" hangingPunct="1"/>
            <a:r>
              <a:rPr lang="en-CA" sz="2200" dirty="0" smtClean="0"/>
              <a:t>break large strings into smaller substrings recognized by </a:t>
            </a:r>
            <a:r>
              <a:rPr lang="en-CA" sz="2200" i="1" dirty="0" smtClean="0"/>
              <a:t>tokens</a:t>
            </a:r>
            <a:endParaRPr lang="en-CA" sz="2200" dirty="0" smtClean="0"/>
          </a:p>
          <a:p>
            <a:pPr lvl="1" eaLnBrk="1" hangingPunct="1"/>
            <a:r>
              <a:rPr lang="en-CA" sz="2200" dirty="0" smtClean="0"/>
              <a:t>join substrings into larger strings (</a:t>
            </a:r>
            <a:r>
              <a:rPr lang="en-CA" sz="2200" i="1" dirty="0" smtClean="0"/>
              <a:t>catenation</a:t>
            </a:r>
            <a:r>
              <a:rPr lang="en-CA" sz="2200" dirty="0" smtClean="0"/>
              <a:t>)</a:t>
            </a:r>
            <a:endParaRPr lang="en-CA"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fade">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fade">
                                      <p:cBhvr>
                                        <p:cTn id="27" dur="500"/>
                                        <p:tgtEl>
                                          <p:spTgt spid="717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71">
                                            <p:txEl>
                                              <p:pRg st="6" end="6"/>
                                            </p:txEl>
                                          </p:spTgt>
                                        </p:tgtEl>
                                        <p:attrNameLst>
                                          <p:attrName>style.visibility</p:attrName>
                                        </p:attrNameLst>
                                      </p:cBhvr>
                                      <p:to>
                                        <p:strVal val="visible"/>
                                      </p:to>
                                    </p:set>
                                    <p:animEffect transition="in" filter="fade">
                                      <p:cBhvr>
                                        <p:cTn id="32" dur="500"/>
                                        <p:tgtEl>
                                          <p:spTgt spid="71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71">
                                            <p:txEl>
                                              <p:pRg st="7" end="7"/>
                                            </p:txEl>
                                          </p:spTgt>
                                        </p:tgtEl>
                                        <p:attrNameLst>
                                          <p:attrName>style.visibility</p:attrName>
                                        </p:attrNameLst>
                                      </p:cBhvr>
                                      <p:to>
                                        <p:strVal val="visible"/>
                                      </p:to>
                                    </p:set>
                                    <p:animEffect transition="in" filter="fade">
                                      <p:cBhvr>
                                        <p:cTn id="37" dur="500"/>
                                        <p:tgtEl>
                                          <p:spTgt spid="717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171">
                                            <p:txEl>
                                              <p:pRg st="8" end="8"/>
                                            </p:txEl>
                                          </p:spTgt>
                                        </p:tgtEl>
                                        <p:attrNameLst>
                                          <p:attrName>style.visibility</p:attrName>
                                        </p:attrNameLst>
                                      </p:cBhvr>
                                      <p:to>
                                        <p:strVal val="visible"/>
                                      </p:to>
                                    </p:set>
                                    <p:animEffect transition="in" filter="fade">
                                      <p:cBhvr>
                                        <p:cTn id="42"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&lt;</a:t>
            </a:r>
            <a:r>
              <a:rPr lang="en-CA" dirty="0" err="1" smtClean="0"/>
              <a:t>stdio.h</a:t>
            </a:r>
            <a:r>
              <a:rPr lang="en-CA" dirty="0" smtClean="0"/>
              <a:t>&gt; Functions</a:t>
            </a:r>
            <a:endParaRPr lang="en-CA" dirty="0"/>
          </a:p>
        </p:txBody>
      </p:sp>
      <p:sp>
        <p:nvSpPr>
          <p:cNvPr id="3" name="Content Placeholder 2"/>
          <p:cNvSpPr>
            <a:spLocks noGrp="1"/>
          </p:cNvSpPr>
          <p:nvPr>
            <p:ph sz="quarter" idx="1"/>
          </p:nvPr>
        </p:nvSpPr>
        <p:spPr>
          <a:xfrm>
            <a:off x="914400" y="1268760"/>
            <a:ext cx="7772400" cy="4751040"/>
          </a:xfrm>
        </p:spPr>
        <p:txBody>
          <a:bodyPr/>
          <a:lstStyle/>
          <a:p>
            <a:r>
              <a:rPr lang="en-CA" sz="2000" dirty="0" smtClean="0"/>
              <a:t>The functions </a:t>
            </a:r>
            <a:r>
              <a:rPr lang="en-CA" sz="2000" dirty="0" err="1" smtClean="0"/>
              <a:t>sprintf</a:t>
            </a:r>
            <a:r>
              <a:rPr lang="en-CA" sz="2000" dirty="0" smtClean="0"/>
              <a:t>() and </a:t>
            </a:r>
            <a:r>
              <a:rPr lang="en-CA" sz="2000" dirty="0" err="1" smtClean="0"/>
              <a:t>sscanf</a:t>
            </a:r>
            <a:r>
              <a:rPr lang="en-CA" sz="2000" dirty="0" smtClean="0"/>
              <a:t>() are used for processing of character (string) data and machine representations of data (according to different data types).</a:t>
            </a:r>
          </a:p>
          <a:p>
            <a:pPr lvl="1"/>
            <a:r>
              <a:rPr lang="en-CA" sz="1800" dirty="0" smtClean="0"/>
              <a:t>All data processing is done in RAM – no I/O is involved!</a:t>
            </a:r>
            <a:endParaRPr lang="en-CA" sz="1800" dirty="0"/>
          </a:p>
        </p:txBody>
      </p:sp>
      <p:graphicFrame>
        <p:nvGraphicFramePr>
          <p:cNvPr id="4" name="Content Placeholder 3"/>
          <p:cNvGraphicFramePr>
            <a:graphicFrameLocks/>
          </p:cNvGraphicFramePr>
          <p:nvPr>
            <p:extLst>
              <p:ext uri="{D42A27DB-BD31-4B8C-83A1-F6EECF244321}">
                <p14:modId xmlns:p14="http://schemas.microsoft.com/office/powerpoint/2010/main" val="2338278072"/>
              </p:ext>
            </p:extLst>
          </p:nvPr>
        </p:nvGraphicFramePr>
        <p:xfrm>
          <a:off x="323528" y="2996952"/>
          <a:ext cx="8494565" cy="2743200"/>
        </p:xfrm>
        <a:graphic>
          <a:graphicData uri="http://schemas.openxmlformats.org/drawingml/2006/table">
            <a:tbl>
              <a:tblPr firstRow="1" bandRow="1">
                <a:tableStyleId>{5C22544A-7EE6-4342-B048-85BDC9FD1C3A}</a:tableStyleId>
              </a:tblPr>
              <a:tblGrid>
                <a:gridCol w="8494565"/>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err="1" smtClean="0"/>
                        <a:t>int</a:t>
                      </a:r>
                      <a:r>
                        <a:rPr lang="en-CA" dirty="0" smtClean="0"/>
                        <a:t> </a:t>
                      </a:r>
                      <a:r>
                        <a:rPr lang="en-CA" dirty="0" err="1" smtClean="0"/>
                        <a:t>sprintf</a:t>
                      </a:r>
                      <a:r>
                        <a:rPr lang="en-CA" dirty="0" smtClean="0"/>
                        <a:t>( char * S, </a:t>
                      </a:r>
                      <a:r>
                        <a:rPr lang="en-CA" dirty="0" err="1" smtClean="0"/>
                        <a:t>const</a:t>
                      </a:r>
                      <a:r>
                        <a:rPr lang="en-CA" dirty="0" smtClean="0"/>
                        <a:t> char</a:t>
                      </a:r>
                      <a:r>
                        <a:rPr lang="en-CA" baseline="0" dirty="0" smtClean="0"/>
                        <a:t> * format [, …]</a:t>
                      </a:r>
                      <a:r>
                        <a:rPr lang="en-CA" dirty="0" smtClean="0"/>
                        <a:t> )</a:t>
                      </a:r>
                      <a:r>
                        <a:rPr lang="en-CA" baseline="0" dirty="0" smtClean="0"/>
                        <a:t>;</a:t>
                      </a:r>
                    </a:p>
                    <a:p>
                      <a:pPr lvl="1"/>
                      <a:r>
                        <a:rPr lang="en-CA" dirty="0" smtClean="0"/>
                        <a:t>Used in the same way as </a:t>
                      </a:r>
                      <a:r>
                        <a:rPr lang="en-CA" dirty="0" err="1" smtClean="0"/>
                        <a:t>printf</a:t>
                      </a:r>
                      <a:r>
                        <a:rPr lang="en-CA" dirty="0" smtClean="0"/>
                        <a:t>(), except that the string</a:t>
                      </a:r>
                      <a:r>
                        <a:rPr lang="en-CA" baseline="0" dirty="0" smtClean="0"/>
                        <a:t> of characters produced is directed to the string argument S, according to the format string (and referenced parameters).</a:t>
                      </a:r>
                      <a:endParaRPr lang="en-CA" dirty="0"/>
                    </a:p>
                  </a:txBody>
                  <a:tcPr/>
                </a:tc>
              </a:tr>
              <a:tr h="370840">
                <a:tc>
                  <a:txBody>
                    <a:bodyPr/>
                    <a:lstStyle/>
                    <a:p>
                      <a:r>
                        <a:rPr lang="en-CA" dirty="0" err="1" smtClean="0"/>
                        <a:t>int</a:t>
                      </a:r>
                      <a:r>
                        <a:rPr lang="en-CA" dirty="0" smtClean="0"/>
                        <a:t> </a:t>
                      </a:r>
                      <a:r>
                        <a:rPr lang="en-CA" dirty="0" err="1" smtClean="0"/>
                        <a:t>sscanf</a:t>
                      </a:r>
                      <a:r>
                        <a:rPr lang="en-CA" dirty="0" smtClean="0"/>
                        <a:t>( char * S, </a:t>
                      </a:r>
                      <a:r>
                        <a:rPr lang="en-CA" dirty="0" err="1" smtClean="0"/>
                        <a:t>const</a:t>
                      </a:r>
                      <a:r>
                        <a:rPr lang="en-CA" dirty="0" smtClean="0"/>
                        <a:t> char</a:t>
                      </a:r>
                      <a:r>
                        <a:rPr lang="en-CA" baseline="0" dirty="0" smtClean="0"/>
                        <a:t> * format [, …]</a:t>
                      </a:r>
                      <a:r>
                        <a:rPr lang="en-CA" dirty="0" smtClean="0"/>
                        <a:t> )</a:t>
                      </a:r>
                      <a:r>
                        <a:rPr lang="en-CA" baseline="0" dirty="0" smtClean="0"/>
                        <a:t>;</a:t>
                      </a:r>
                    </a:p>
                    <a:p>
                      <a:pPr lvl="1"/>
                      <a:r>
                        <a:rPr lang="en-CA" dirty="0" smtClean="0"/>
                        <a:t>Used in the same way as </a:t>
                      </a:r>
                      <a:r>
                        <a:rPr lang="en-CA" dirty="0" err="1" smtClean="0"/>
                        <a:t>scanf</a:t>
                      </a:r>
                      <a:r>
                        <a:rPr lang="en-CA" dirty="0" smtClean="0"/>
                        <a:t>(), except</a:t>
                      </a:r>
                      <a:r>
                        <a:rPr lang="en-CA" baseline="0" dirty="0" smtClean="0"/>
                        <a:t> that the string S contains the “input” data to be processed according to the format string (and referenced parameters).</a:t>
                      </a:r>
                      <a:endParaRPr lang="en-CA" dirty="0"/>
                    </a:p>
                  </a:txBody>
                  <a:tcPr/>
                </a:tc>
              </a:tr>
            </a:tbl>
          </a:graphicData>
        </a:graphic>
      </p:graphicFrame>
      <p:sp>
        <p:nvSpPr>
          <p:cNvPr id="5" name="TextBox 4"/>
          <p:cNvSpPr txBox="1"/>
          <p:nvPr/>
        </p:nvSpPr>
        <p:spPr>
          <a:xfrm>
            <a:off x="1691680" y="980728"/>
            <a:ext cx="7272808" cy="5049959"/>
          </a:xfrm>
          <a:prstGeom prst="rect">
            <a:avLst/>
          </a:prstGeom>
          <a:solidFill>
            <a:srgbClr val="F1F155"/>
          </a:solidFill>
          <a:ln w="19050">
            <a:solidFill>
              <a:srgbClr val="993300"/>
            </a:solidFill>
          </a:ln>
        </p:spPr>
        <p:txBody>
          <a:bodyPr wrap="square" lIns="216000" tIns="324000" rIns="288000" bIns="288000" rtlCol="0">
            <a:spAutoFit/>
          </a:bodyPr>
          <a:lstStyle/>
          <a:p>
            <a:r>
              <a:rPr lang="en-CA" dirty="0" smtClean="0"/>
              <a:t>#include &lt;</a:t>
            </a:r>
            <a:r>
              <a:rPr lang="en-CA" dirty="0" err="1" smtClean="0"/>
              <a:t>stdio.h</a:t>
            </a:r>
            <a:r>
              <a:rPr lang="en-CA" dirty="0" smtClean="0"/>
              <a:t>&gt;</a:t>
            </a:r>
          </a:p>
          <a:p>
            <a:r>
              <a:rPr lang="en-CA" dirty="0" err="1" smtClean="0"/>
              <a:t>int</a:t>
            </a:r>
            <a:r>
              <a:rPr lang="en-CA" dirty="0" smtClean="0"/>
              <a:t> main () {</a:t>
            </a:r>
          </a:p>
          <a:p>
            <a:r>
              <a:rPr lang="en-CA" dirty="0"/>
              <a:t> </a:t>
            </a:r>
            <a:r>
              <a:rPr lang="en-CA" dirty="0" smtClean="0"/>
              <a:t>   </a:t>
            </a:r>
            <a:r>
              <a:rPr lang="en-CA" dirty="0" err="1" smtClean="0"/>
              <a:t>int</a:t>
            </a:r>
            <a:r>
              <a:rPr lang="en-CA" dirty="0" smtClean="0"/>
              <a:t> A ;   float X ;   </a:t>
            </a:r>
          </a:p>
          <a:p>
            <a:r>
              <a:rPr lang="en-CA" dirty="0"/>
              <a:t> </a:t>
            </a:r>
            <a:r>
              <a:rPr lang="en-CA" dirty="0" smtClean="0"/>
              <a:t>   char S[100], M[100] ; </a:t>
            </a:r>
          </a:p>
          <a:p>
            <a:r>
              <a:rPr lang="en-CA" dirty="0"/>
              <a:t> </a:t>
            </a:r>
            <a:r>
              <a:rPr lang="en-CA" dirty="0" smtClean="0"/>
              <a:t>   char </a:t>
            </a:r>
            <a:r>
              <a:rPr lang="en-CA" dirty="0" err="1" smtClean="0"/>
              <a:t>FormatStr</a:t>
            </a:r>
            <a:r>
              <a:rPr lang="en-CA" dirty="0" smtClean="0"/>
              <a:t>[7] = “%</a:t>
            </a:r>
            <a:r>
              <a:rPr lang="en-CA" dirty="0" err="1" smtClean="0"/>
              <a:t>d%f%s</a:t>
            </a:r>
            <a:r>
              <a:rPr lang="en-CA" dirty="0" smtClean="0"/>
              <a:t>” ;</a:t>
            </a:r>
          </a:p>
          <a:p>
            <a:endParaRPr lang="en-CA" dirty="0" smtClean="0"/>
          </a:p>
          <a:p>
            <a:r>
              <a:rPr lang="en-CA" dirty="0" smtClean="0"/>
              <a:t>    </a:t>
            </a:r>
            <a:r>
              <a:rPr lang="en-CA" dirty="0" err="1" smtClean="0"/>
              <a:t>scanf</a:t>
            </a:r>
            <a:r>
              <a:rPr lang="en-CA" dirty="0" smtClean="0"/>
              <a:t>( </a:t>
            </a:r>
            <a:r>
              <a:rPr lang="en-CA" dirty="0" err="1" smtClean="0"/>
              <a:t>FormatStr</a:t>
            </a:r>
            <a:r>
              <a:rPr lang="en-CA" dirty="0" smtClean="0"/>
              <a:t>, &amp;A, &amp;X, S </a:t>
            </a:r>
            <a:r>
              <a:rPr lang="en-CA" dirty="0" smtClean="0"/>
              <a:t>);    // From the KBD (</a:t>
            </a:r>
            <a:r>
              <a:rPr lang="en-CA" dirty="0" err="1" smtClean="0"/>
              <a:t>stdin</a:t>
            </a:r>
            <a:r>
              <a:rPr lang="en-CA" dirty="0" smtClean="0"/>
              <a:t>)</a:t>
            </a:r>
            <a:endParaRPr lang="en-CA" dirty="0" smtClean="0"/>
          </a:p>
          <a:p>
            <a:r>
              <a:rPr lang="en-CA" dirty="0"/>
              <a:t> </a:t>
            </a:r>
            <a:r>
              <a:rPr lang="en-CA" dirty="0" smtClean="0"/>
              <a:t>   </a:t>
            </a:r>
            <a:r>
              <a:rPr lang="en-CA" dirty="0" err="1" smtClean="0"/>
              <a:t>printf</a:t>
            </a:r>
            <a:r>
              <a:rPr lang="en-CA" dirty="0" smtClean="0"/>
              <a:t>( </a:t>
            </a:r>
            <a:r>
              <a:rPr lang="en-CA" dirty="0" err="1" smtClean="0"/>
              <a:t>FormatStr</a:t>
            </a:r>
            <a:r>
              <a:rPr lang="en-CA" dirty="0" smtClean="0"/>
              <a:t>, A, X, S ) </a:t>
            </a:r>
            <a:r>
              <a:rPr lang="en-CA" dirty="0" smtClean="0"/>
              <a:t>;        // To the monitor (</a:t>
            </a:r>
            <a:r>
              <a:rPr lang="en-CA" dirty="0" err="1" smtClean="0"/>
              <a:t>stdout</a:t>
            </a:r>
            <a:r>
              <a:rPr lang="en-CA" dirty="0" smtClean="0"/>
              <a:t>)</a:t>
            </a:r>
            <a:endParaRPr lang="en-CA" dirty="0" smtClean="0"/>
          </a:p>
          <a:p>
            <a:endParaRPr lang="en-CA" dirty="0" smtClean="0"/>
          </a:p>
          <a:p>
            <a:r>
              <a:rPr lang="en-CA" dirty="0"/>
              <a:t> </a:t>
            </a:r>
            <a:r>
              <a:rPr lang="en-CA" dirty="0" smtClean="0"/>
              <a:t>   </a:t>
            </a:r>
            <a:r>
              <a:rPr lang="en-CA" dirty="0" err="1" smtClean="0"/>
              <a:t>fgets</a:t>
            </a:r>
            <a:r>
              <a:rPr lang="en-CA" dirty="0" smtClean="0"/>
              <a:t>( M, 100, </a:t>
            </a:r>
            <a:r>
              <a:rPr lang="en-CA" dirty="0" err="1" smtClean="0"/>
              <a:t>stdin</a:t>
            </a:r>
            <a:r>
              <a:rPr lang="en-CA" dirty="0" smtClean="0"/>
              <a:t> );</a:t>
            </a:r>
          </a:p>
          <a:p>
            <a:r>
              <a:rPr lang="en-CA" dirty="0"/>
              <a:t> </a:t>
            </a:r>
            <a:r>
              <a:rPr lang="en-CA" dirty="0" smtClean="0"/>
              <a:t>   </a:t>
            </a:r>
            <a:r>
              <a:rPr lang="en-CA" dirty="0" err="1" smtClean="0">
                <a:solidFill>
                  <a:srgbClr val="FF0000"/>
                </a:solidFill>
              </a:rPr>
              <a:t>sscanf</a:t>
            </a:r>
            <a:r>
              <a:rPr lang="en-CA" dirty="0" smtClean="0">
                <a:solidFill>
                  <a:srgbClr val="FF0000"/>
                </a:solidFill>
              </a:rPr>
              <a:t>( M, </a:t>
            </a:r>
            <a:r>
              <a:rPr lang="en-CA" dirty="0" err="1">
                <a:solidFill>
                  <a:srgbClr val="FF0000"/>
                </a:solidFill>
              </a:rPr>
              <a:t>FormatStr</a:t>
            </a:r>
            <a:r>
              <a:rPr lang="en-CA" dirty="0">
                <a:solidFill>
                  <a:srgbClr val="FF0000"/>
                </a:solidFill>
              </a:rPr>
              <a:t>, &amp;A, &amp;X, S </a:t>
            </a:r>
            <a:r>
              <a:rPr lang="en-CA" dirty="0" smtClean="0">
                <a:solidFill>
                  <a:srgbClr val="FF0000"/>
                </a:solidFill>
              </a:rPr>
              <a:t>);  // From RAM (location M)</a:t>
            </a:r>
            <a:endParaRPr lang="en-CA" dirty="0" smtClean="0">
              <a:solidFill>
                <a:srgbClr val="FF0000"/>
              </a:solidFill>
            </a:endParaRPr>
          </a:p>
          <a:p>
            <a:r>
              <a:rPr lang="en-CA" dirty="0">
                <a:solidFill>
                  <a:srgbClr val="FF0000"/>
                </a:solidFill>
              </a:rPr>
              <a:t> </a:t>
            </a:r>
            <a:r>
              <a:rPr lang="en-CA" dirty="0" smtClean="0">
                <a:solidFill>
                  <a:srgbClr val="FF0000"/>
                </a:solidFill>
              </a:rPr>
              <a:t>   </a:t>
            </a:r>
            <a:r>
              <a:rPr lang="en-CA" dirty="0" err="1" smtClean="0">
                <a:solidFill>
                  <a:srgbClr val="FF0000"/>
                </a:solidFill>
              </a:rPr>
              <a:t>sprintf</a:t>
            </a:r>
            <a:r>
              <a:rPr lang="en-CA" dirty="0" smtClean="0">
                <a:solidFill>
                  <a:srgbClr val="FF0000"/>
                </a:solidFill>
              </a:rPr>
              <a:t>( M, </a:t>
            </a:r>
            <a:r>
              <a:rPr lang="en-CA" dirty="0" err="1">
                <a:solidFill>
                  <a:srgbClr val="FF0000"/>
                </a:solidFill>
              </a:rPr>
              <a:t>FormatStr</a:t>
            </a:r>
            <a:r>
              <a:rPr lang="en-CA" dirty="0">
                <a:solidFill>
                  <a:srgbClr val="FF0000"/>
                </a:solidFill>
              </a:rPr>
              <a:t>, </a:t>
            </a:r>
            <a:r>
              <a:rPr lang="en-CA" dirty="0" smtClean="0">
                <a:solidFill>
                  <a:srgbClr val="FF0000"/>
                </a:solidFill>
              </a:rPr>
              <a:t>A</a:t>
            </a:r>
            <a:r>
              <a:rPr lang="en-CA" dirty="0">
                <a:solidFill>
                  <a:srgbClr val="FF0000"/>
                </a:solidFill>
              </a:rPr>
              <a:t>, </a:t>
            </a:r>
            <a:r>
              <a:rPr lang="en-CA" dirty="0" smtClean="0">
                <a:solidFill>
                  <a:srgbClr val="FF0000"/>
                </a:solidFill>
              </a:rPr>
              <a:t>X</a:t>
            </a:r>
            <a:r>
              <a:rPr lang="en-CA" dirty="0">
                <a:solidFill>
                  <a:srgbClr val="FF0000"/>
                </a:solidFill>
              </a:rPr>
              <a:t>, S </a:t>
            </a:r>
            <a:r>
              <a:rPr lang="en-CA" dirty="0" smtClean="0">
                <a:solidFill>
                  <a:srgbClr val="FF0000"/>
                </a:solidFill>
              </a:rPr>
              <a:t>);       // To RAM (location M)</a:t>
            </a:r>
            <a:endParaRPr lang="en-CA" dirty="0" smtClean="0">
              <a:solidFill>
                <a:srgbClr val="FF0000"/>
              </a:solidFill>
            </a:endParaRPr>
          </a:p>
          <a:p>
            <a:r>
              <a:rPr lang="en-CA" dirty="0"/>
              <a:t> </a:t>
            </a:r>
            <a:r>
              <a:rPr lang="en-CA" dirty="0" smtClean="0"/>
              <a:t>   puts( M );</a:t>
            </a:r>
          </a:p>
          <a:p>
            <a:endParaRPr lang="en-CA" dirty="0" smtClean="0"/>
          </a:p>
          <a:p>
            <a:r>
              <a:rPr lang="en-CA" dirty="0"/>
              <a:t> </a:t>
            </a:r>
            <a:r>
              <a:rPr lang="en-CA" dirty="0" smtClean="0"/>
              <a:t>   return 0 ;</a:t>
            </a:r>
            <a:endParaRPr lang="en-CA" dirty="0"/>
          </a:p>
          <a:p>
            <a:r>
              <a:rPr lang="en-CA" dirty="0" smtClean="0"/>
              <a:t>}</a:t>
            </a:r>
          </a:p>
        </p:txBody>
      </p:sp>
    </p:spTree>
    <p:extLst>
      <p:ext uri="{BB962C8B-B14F-4D97-AF65-F5344CB8AC3E}">
        <p14:creationId xmlns:p14="http://schemas.microsoft.com/office/powerpoint/2010/main" val="42592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 Manipulation Functions</a:t>
            </a:r>
            <a:endParaRPr lang="en-CA" dirty="0"/>
          </a:p>
        </p:txBody>
      </p:sp>
      <p:sp>
        <p:nvSpPr>
          <p:cNvPr id="3" name="Content Placeholder 2"/>
          <p:cNvSpPr>
            <a:spLocks noGrp="1"/>
          </p:cNvSpPr>
          <p:nvPr>
            <p:ph sz="quarter" idx="1"/>
          </p:nvPr>
        </p:nvSpPr>
        <p:spPr>
          <a:xfrm>
            <a:off x="914400" y="1268760"/>
            <a:ext cx="7772400" cy="4751040"/>
          </a:xfrm>
        </p:spPr>
        <p:txBody>
          <a:bodyPr/>
          <a:lstStyle/>
          <a:p>
            <a:r>
              <a:rPr lang="en-CA" sz="2400" dirty="0" smtClean="0"/>
              <a:t>Two functions are provided to perform copying of one string into another string.</a:t>
            </a:r>
            <a:endParaRPr lang="en-CA" sz="2400" dirty="0"/>
          </a:p>
        </p:txBody>
      </p:sp>
      <p:graphicFrame>
        <p:nvGraphicFramePr>
          <p:cNvPr id="4" name="Content Placeholder 3"/>
          <p:cNvGraphicFramePr>
            <a:graphicFrameLocks/>
          </p:cNvGraphicFramePr>
          <p:nvPr>
            <p:extLst>
              <p:ext uri="{D42A27DB-BD31-4B8C-83A1-F6EECF244321}">
                <p14:modId xmlns:p14="http://schemas.microsoft.com/office/powerpoint/2010/main" val="972193606"/>
              </p:ext>
            </p:extLst>
          </p:nvPr>
        </p:nvGraphicFramePr>
        <p:xfrm>
          <a:off x="539552" y="2276872"/>
          <a:ext cx="8208912" cy="4389120"/>
        </p:xfrm>
        <a:graphic>
          <a:graphicData uri="http://schemas.openxmlformats.org/drawingml/2006/table">
            <a:tbl>
              <a:tblPr firstRow="1" bandRow="1">
                <a:tableStyleId>{5C22544A-7EE6-4342-B048-85BDC9FD1C3A}</a:tableStyleId>
              </a:tblPr>
              <a:tblGrid>
                <a:gridCol w="8208912"/>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smtClean="0"/>
                        <a:t>char</a:t>
                      </a:r>
                      <a:r>
                        <a:rPr lang="en-CA" baseline="0" dirty="0" smtClean="0"/>
                        <a:t> * </a:t>
                      </a:r>
                      <a:r>
                        <a:rPr lang="en-CA" baseline="0" dirty="0" err="1" smtClean="0"/>
                        <a:t>strcpy</a:t>
                      </a:r>
                      <a:r>
                        <a:rPr lang="en-CA" baseline="0" dirty="0" smtClean="0"/>
                        <a:t>( char * </a:t>
                      </a:r>
                      <a:r>
                        <a:rPr lang="en-CA" baseline="0" dirty="0" err="1" smtClean="0"/>
                        <a:t>Dest</a:t>
                      </a:r>
                      <a:r>
                        <a:rPr lang="en-CA" baseline="0" dirty="0" smtClean="0"/>
                        <a:t>, </a:t>
                      </a:r>
                      <a:r>
                        <a:rPr lang="en-CA" baseline="0" dirty="0" err="1" smtClean="0"/>
                        <a:t>const</a:t>
                      </a:r>
                      <a:r>
                        <a:rPr lang="en-CA" baseline="0" dirty="0" smtClean="0"/>
                        <a:t> char * </a:t>
                      </a:r>
                      <a:r>
                        <a:rPr lang="en-CA" baseline="0" dirty="0" err="1" smtClean="0"/>
                        <a:t>Src</a:t>
                      </a:r>
                      <a:r>
                        <a:rPr lang="en-CA" dirty="0" smtClean="0"/>
                        <a:t>)</a:t>
                      </a:r>
                      <a:r>
                        <a:rPr lang="en-CA" baseline="0" dirty="0" smtClean="0"/>
                        <a:t>;</a:t>
                      </a:r>
                    </a:p>
                    <a:p>
                      <a:pPr lvl="1"/>
                      <a:r>
                        <a:rPr lang="en-CA" baseline="0" dirty="0" smtClean="0"/>
                        <a:t>Copies the source string </a:t>
                      </a:r>
                      <a:r>
                        <a:rPr lang="en-CA" baseline="0" dirty="0" err="1" smtClean="0"/>
                        <a:t>Src</a:t>
                      </a:r>
                      <a:r>
                        <a:rPr lang="en-CA" baseline="0" dirty="0" smtClean="0"/>
                        <a:t> to the destination </a:t>
                      </a:r>
                      <a:r>
                        <a:rPr lang="en-CA" baseline="0" dirty="0" err="1" smtClean="0"/>
                        <a:t>Dest</a:t>
                      </a:r>
                      <a:r>
                        <a:rPr lang="en-CA" baseline="0" dirty="0" smtClean="0"/>
                        <a:t>.  If </a:t>
                      </a:r>
                      <a:r>
                        <a:rPr lang="en-CA" baseline="0" dirty="0" err="1" smtClean="0"/>
                        <a:t>Src</a:t>
                      </a:r>
                      <a:r>
                        <a:rPr lang="en-CA" baseline="0" dirty="0" smtClean="0"/>
                        <a:t> is shorter, or equal in length, to </a:t>
                      </a:r>
                      <a:r>
                        <a:rPr lang="en-CA" baseline="0" dirty="0" err="1" smtClean="0"/>
                        <a:t>Dest</a:t>
                      </a:r>
                      <a:r>
                        <a:rPr lang="en-CA" baseline="0" dirty="0" smtClean="0"/>
                        <a:t>, the entire string is copied.  If </a:t>
                      </a:r>
                      <a:r>
                        <a:rPr lang="en-CA" baseline="0" dirty="0" err="1" smtClean="0"/>
                        <a:t>Src</a:t>
                      </a:r>
                      <a:r>
                        <a:rPr lang="en-CA" baseline="0" dirty="0" smtClean="0"/>
                        <a:t> is longer than </a:t>
                      </a:r>
                      <a:r>
                        <a:rPr lang="en-CA" baseline="0" dirty="0" err="1" smtClean="0"/>
                        <a:t>Dest</a:t>
                      </a:r>
                      <a:r>
                        <a:rPr lang="en-CA" baseline="0" dirty="0" smtClean="0"/>
                        <a:t>, only those characters that will fit are copied – note that this may leave </a:t>
                      </a:r>
                      <a:r>
                        <a:rPr lang="en-CA" baseline="0" dirty="0" err="1" smtClean="0"/>
                        <a:t>Dest</a:t>
                      </a:r>
                      <a:r>
                        <a:rPr lang="en-CA" baseline="0" dirty="0" smtClean="0"/>
                        <a:t> without a delimiter ‘\0’ (which fails to define a proper string).</a:t>
                      </a:r>
                      <a:endParaRPr lang="en-CA" dirty="0"/>
                    </a:p>
                  </a:txBody>
                  <a:tcPr/>
                </a:tc>
              </a:tr>
              <a:tr h="370840">
                <a:tc>
                  <a:txBody>
                    <a:bodyPr/>
                    <a:lstStyle/>
                    <a:p>
                      <a:r>
                        <a:rPr lang="en-CA" dirty="0" smtClean="0"/>
                        <a:t>char</a:t>
                      </a:r>
                      <a:r>
                        <a:rPr lang="en-CA" baseline="0" dirty="0" smtClean="0"/>
                        <a:t> * </a:t>
                      </a:r>
                      <a:r>
                        <a:rPr lang="en-CA" baseline="0" dirty="0" err="1" smtClean="0"/>
                        <a:t>strncpy</a:t>
                      </a:r>
                      <a:r>
                        <a:rPr lang="en-CA" baseline="0" dirty="0" smtClean="0"/>
                        <a:t>( char * </a:t>
                      </a:r>
                      <a:r>
                        <a:rPr lang="en-CA" baseline="0" dirty="0" err="1" smtClean="0"/>
                        <a:t>Dest</a:t>
                      </a:r>
                      <a:r>
                        <a:rPr lang="en-CA" baseline="0" dirty="0" smtClean="0"/>
                        <a:t>, </a:t>
                      </a:r>
                      <a:r>
                        <a:rPr lang="en-CA" baseline="0" dirty="0" err="1" smtClean="0"/>
                        <a:t>const</a:t>
                      </a:r>
                      <a:r>
                        <a:rPr lang="en-CA" baseline="0" dirty="0" smtClean="0"/>
                        <a:t> char * </a:t>
                      </a:r>
                      <a:r>
                        <a:rPr lang="en-CA" baseline="0" dirty="0" err="1" smtClean="0"/>
                        <a:t>Src</a:t>
                      </a:r>
                      <a:r>
                        <a:rPr lang="en-CA" baseline="0" dirty="0" smtClean="0"/>
                        <a:t>, </a:t>
                      </a:r>
                      <a:r>
                        <a:rPr lang="en-CA" baseline="0" dirty="0" err="1" smtClean="0"/>
                        <a:t>size_t</a:t>
                      </a:r>
                      <a:r>
                        <a:rPr lang="en-CA" baseline="0" dirty="0" smtClean="0"/>
                        <a:t> N</a:t>
                      </a:r>
                      <a:r>
                        <a:rPr lang="en-CA" dirty="0" smtClean="0"/>
                        <a:t>)</a:t>
                      </a:r>
                      <a:r>
                        <a:rPr lang="en-CA" baseline="0" dirty="0" smtClean="0"/>
                        <a:t>;</a:t>
                      </a:r>
                    </a:p>
                    <a:p>
                      <a:pPr lvl="1"/>
                      <a:r>
                        <a:rPr lang="en-CA" baseline="0" dirty="0" smtClean="0"/>
                        <a:t>Copies the first N characters of the source string </a:t>
                      </a:r>
                      <a:r>
                        <a:rPr lang="en-CA" baseline="0" dirty="0" err="1" smtClean="0"/>
                        <a:t>Src</a:t>
                      </a:r>
                      <a:r>
                        <a:rPr lang="en-CA" baseline="0" dirty="0" smtClean="0"/>
                        <a:t> to the destination </a:t>
                      </a:r>
                      <a:r>
                        <a:rPr lang="en-CA" baseline="0" dirty="0" err="1" smtClean="0"/>
                        <a:t>Dest</a:t>
                      </a:r>
                      <a:r>
                        <a:rPr lang="en-CA" baseline="0" dirty="0" smtClean="0"/>
                        <a:t>.  If N is less than the length of </a:t>
                      </a:r>
                      <a:r>
                        <a:rPr lang="en-CA" baseline="0" dirty="0" err="1" smtClean="0"/>
                        <a:t>Dest</a:t>
                      </a:r>
                      <a:r>
                        <a:rPr lang="en-CA" baseline="0" dirty="0" smtClean="0"/>
                        <a:t>, the entire </a:t>
                      </a:r>
                      <a:r>
                        <a:rPr lang="en-CA" baseline="0" dirty="0" err="1" smtClean="0"/>
                        <a:t>Src</a:t>
                      </a:r>
                      <a:r>
                        <a:rPr lang="en-CA" baseline="0" dirty="0" smtClean="0"/>
                        <a:t> string is copied – if the length of </a:t>
                      </a:r>
                      <a:r>
                        <a:rPr lang="en-CA" baseline="0" dirty="0" err="1" smtClean="0"/>
                        <a:t>Src</a:t>
                      </a:r>
                      <a:r>
                        <a:rPr lang="en-CA" baseline="0" dirty="0" smtClean="0"/>
                        <a:t> is less than N then the entire </a:t>
                      </a:r>
                      <a:r>
                        <a:rPr lang="en-CA" baseline="0" dirty="0" err="1" smtClean="0"/>
                        <a:t>Src</a:t>
                      </a:r>
                      <a:r>
                        <a:rPr lang="en-CA" baseline="0" dirty="0" smtClean="0"/>
                        <a:t> string is copied and as many ‘\0’ as needed are inserted to fill up to N characters is performed..  If N is greater than the length of </a:t>
                      </a:r>
                      <a:r>
                        <a:rPr lang="en-CA" baseline="0" dirty="0" err="1" smtClean="0"/>
                        <a:t>Dest</a:t>
                      </a:r>
                      <a:r>
                        <a:rPr lang="en-CA" baseline="0" dirty="0" smtClean="0"/>
                        <a:t>, only those characters that will fit are copied – note that this may leave </a:t>
                      </a:r>
                      <a:r>
                        <a:rPr lang="en-CA" baseline="0" dirty="0" err="1" smtClean="0"/>
                        <a:t>Dest</a:t>
                      </a:r>
                      <a:r>
                        <a:rPr lang="en-CA" baseline="0" dirty="0" smtClean="0"/>
                        <a:t> without a delimiter ‘\0’ (which fails to define a proper string).  Remember that </a:t>
                      </a:r>
                      <a:r>
                        <a:rPr lang="en-CA" baseline="0" dirty="0" err="1" smtClean="0"/>
                        <a:t>strncpy</a:t>
                      </a:r>
                      <a:r>
                        <a:rPr lang="en-CA" baseline="0" dirty="0" smtClean="0"/>
                        <a:t>() does not append the delimiter automatically!</a:t>
                      </a:r>
                      <a:endParaRPr lang="en-CA" dirty="0"/>
                    </a:p>
                  </a:txBody>
                  <a:tcPr/>
                </a:tc>
              </a:tr>
            </a:tbl>
          </a:graphicData>
        </a:graphic>
      </p:graphicFrame>
    </p:spTree>
    <p:extLst>
      <p:ext uri="{BB962C8B-B14F-4D97-AF65-F5344CB8AC3E}">
        <p14:creationId xmlns:p14="http://schemas.microsoft.com/office/powerpoint/2010/main" val="2845758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 Manipulation Functions</a:t>
            </a:r>
            <a:endParaRPr lang="en-CA" dirty="0"/>
          </a:p>
        </p:txBody>
      </p:sp>
      <p:sp>
        <p:nvSpPr>
          <p:cNvPr id="3" name="Content Placeholder 2"/>
          <p:cNvSpPr>
            <a:spLocks noGrp="1"/>
          </p:cNvSpPr>
          <p:nvPr>
            <p:ph sz="quarter" idx="1"/>
          </p:nvPr>
        </p:nvSpPr>
        <p:spPr>
          <a:xfrm>
            <a:off x="914400" y="1124744"/>
            <a:ext cx="7618040" cy="4895056"/>
          </a:xfrm>
        </p:spPr>
        <p:txBody>
          <a:bodyPr/>
          <a:lstStyle/>
          <a:p>
            <a:r>
              <a:rPr lang="en-CA" sz="2400" dirty="0" smtClean="0"/>
              <a:t>Joining together of two strings is called string </a:t>
            </a:r>
            <a:r>
              <a:rPr lang="en-CA" sz="2400" i="1" dirty="0" smtClean="0"/>
              <a:t>catenation</a:t>
            </a:r>
            <a:r>
              <a:rPr lang="en-CA" sz="2400" dirty="0" smtClean="0"/>
              <a:t> (also called </a:t>
            </a:r>
            <a:r>
              <a:rPr lang="en-CA" sz="2400" i="1" dirty="0" smtClean="0"/>
              <a:t>concatenation</a:t>
            </a:r>
            <a:r>
              <a:rPr lang="en-CA" sz="2400" dirty="0" smtClean="0"/>
              <a:t>).</a:t>
            </a:r>
          </a:p>
          <a:p>
            <a:pPr lvl="1"/>
            <a:r>
              <a:rPr lang="en-CA" sz="2000" dirty="0" smtClean="0"/>
              <a:t>For instance, one might combine various words and phrases to form sentences and paragraphs.</a:t>
            </a:r>
            <a:endParaRPr lang="en-CA" sz="2000" dirty="0"/>
          </a:p>
        </p:txBody>
      </p:sp>
      <p:graphicFrame>
        <p:nvGraphicFramePr>
          <p:cNvPr id="5" name="Content Placeholder 3"/>
          <p:cNvGraphicFramePr>
            <a:graphicFrameLocks/>
          </p:cNvGraphicFramePr>
          <p:nvPr>
            <p:extLst>
              <p:ext uri="{D42A27DB-BD31-4B8C-83A1-F6EECF244321}">
                <p14:modId xmlns:p14="http://schemas.microsoft.com/office/powerpoint/2010/main" val="332020952"/>
              </p:ext>
            </p:extLst>
          </p:nvPr>
        </p:nvGraphicFramePr>
        <p:xfrm>
          <a:off x="179512" y="2708920"/>
          <a:ext cx="8784976" cy="3840480"/>
        </p:xfrm>
        <a:graphic>
          <a:graphicData uri="http://schemas.openxmlformats.org/drawingml/2006/table">
            <a:tbl>
              <a:tblPr firstRow="1" bandRow="1">
                <a:tableStyleId>{5C22544A-7EE6-4342-B048-85BDC9FD1C3A}</a:tableStyleId>
              </a:tblPr>
              <a:tblGrid>
                <a:gridCol w="8784976"/>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smtClean="0"/>
                        <a:t>char</a:t>
                      </a:r>
                      <a:r>
                        <a:rPr lang="en-CA" baseline="0" dirty="0" smtClean="0"/>
                        <a:t> * </a:t>
                      </a:r>
                      <a:r>
                        <a:rPr lang="en-CA" baseline="0" dirty="0" err="1" smtClean="0"/>
                        <a:t>strcat</a:t>
                      </a:r>
                      <a:r>
                        <a:rPr lang="en-CA" baseline="0" dirty="0" smtClean="0"/>
                        <a:t>( char * S1, </a:t>
                      </a:r>
                      <a:r>
                        <a:rPr lang="en-CA" baseline="0" dirty="0" err="1" smtClean="0"/>
                        <a:t>const</a:t>
                      </a:r>
                      <a:r>
                        <a:rPr lang="en-CA" baseline="0" dirty="0" smtClean="0"/>
                        <a:t> char * S2</a:t>
                      </a:r>
                      <a:r>
                        <a:rPr lang="en-CA" dirty="0" smtClean="0"/>
                        <a:t>)</a:t>
                      </a:r>
                      <a:r>
                        <a:rPr lang="en-CA" baseline="0" dirty="0" smtClean="0"/>
                        <a:t>;</a:t>
                      </a:r>
                    </a:p>
                    <a:p>
                      <a:pPr lvl="1"/>
                      <a:r>
                        <a:rPr lang="en-CA" baseline="0" dirty="0" smtClean="0"/>
                        <a:t>Copy string S2 to a position in S1, following the string already in S1.  Note that the original ‘\0’ delimiter in S1 is overwritten by the first character in the S2 string, so that only one delimiter occurs at the end of the modified S1 string.  If the total number of characters is greater than the capacity of S1 then a logical error will likely ensue.</a:t>
                      </a:r>
                      <a:endParaRPr lang="en-CA" dirty="0"/>
                    </a:p>
                  </a:txBody>
                  <a:tcPr/>
                </a:tc>
              </a:tr>
              <a:tr h="370840">
                <a:tc>
                  <a:txBody>
                    <a:bodyPr/>
                    <a:lstStyle/>
                    <a:p>
                      <a:r>
                        <a:rPr lang="en-CA" dirty="0" smtClean="0"/>
                        <a:t>char</a:t>
                      </a:r>
                      <a:r>
                        <a:rPr lang="en-CA" baseline="0" dirty="0" smtClean="0"/>
                        <a:t> * </a:t>
                      </a:r>
                      <a:r>
                        <a:rPr lang="en-CA" baseline="0" dirty="0" err="1" smtClean="0"/>
                        <a:t>strncat</a:t>
                      </a:r>
                      <a:r>
                        <a:rPr lang="en-CA" baseline="0" dirty="0" smtClean="0"/>
                        <a:t>( char * S1, </a:t>
                      </a:r>
                      <a:r>
                        <a:rPr lang="en-CA" baseline="0" dirty="0" err="1" smtClean="0"/>
                        <a:t>const</a:t>
                      </a:r>
                      <a:r>
                        <a:rPr lang="en-CA" baseline="0" dirty="0" smtClean="0"/>
                        <a:t> char * S2, </a:t>
                      </a:r>
                      <a:r>
                        <a:rPr lang="en-CA" baseline="0" dirty="0" err="1" smtClean="0"/>
                        <a:t>size_t</a:t>
                      </a:r>
                      <a:r>
                        <a:rPr lang="en-CA" baseline="0" dirty="0" smtClean="0"/>
                        <a:t> N</a:t>
                      </a:r>
                      <a:r>
                        <a:rPr lang="en-CA" dirty="0" smtClean="0"/>
                        <a:t>)</a:t>
                      </a:r>
                      <a:r>
                        <a:rPr lang="en-CA" baseline="0" dirty="0" smtClean="0"/>
                        <a:t>;</a:t>
                      </a:r>
                    </a:p>
                    <a:p>
                      <a:pPr lvl="1"/>
                      <a:r>
                        <a:rPr lang="en-CA" baseline="0" dirty="0" smtClean="0"/>
                        <a:t>Copy the first N characters of the string S2 to a position in S1, following the string already in S1.  The original ‘\0’ delimiter in S1 is overwritten by the first character in the S2 string, and only one delimiter occurs at the end of the modified S1 string  inserted by </a:t>
                      </a:r>
                      <a:r>
                        <a:rPr lang="en-CA" baseline="0" dirty="0" err="1" smtClean="0"/>
                        <a:t>strncat</a:t>
                      </a:r>
                      <a:r>
                        <a:rPr lang="en-CA" baseline="0" dirty="0" smtClean="0"/>
                        <a:t>() automatically.  If the total number of characters is greater than the capacity of S1 then a logical error will likely ensue.</a:t>
                      </a:r>
                      <a:endParaRPr lang="en-CA" dirty="0"/>
                    </a:p>
                  </a:txBody>
                  <a:tcPr/>
                </a:tc>
              </a:tr>
            </a:tbl>
          </a:graphicData>
        </a:graphic>
      </p:graphicFrame>
    </p:spTree>
    <p:extLst>
      <p:ext uri="{BB962C8B-B14F-4D97-AF65-F5344CB8AC3E}">
        <p14:creationId xmlns:p14="http://schemas.microsoft.com/office/powerpoint/2010/main" val="137198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 Comparison Functions</a:t>
            </a:r>
            <a:endParaRPr lang="en-CA" dirty="0"/>
          </a:p>
        </p:txBody>
      </p:sp>
      <p:sp>
        <p:nvSpPr>
          <p:cNvPr id="3" name="Content Placeholder 2"/>
          <p:cNvSpPr>
            <a:spLocks noGrp="1"/>
          </p:cNvSpPr>
          <p:nvPr>
            <p:ph sz="quarter" idx="1"/>
          </p:nvPr>
        </p:nvSpPr>
        <p:spPr>
          <a:xfrm>
            <a:off x="914400" y="1196752"/>
            <a:ext cx="7772400" cy="4823048"/>
          </a:xfrm>
        </p:spPr>
        <p:txBody>
          <a:bodyPr/>
          <a:lstStyle/>
          <a:p>
            <a:r>
              <a:rPr lang="en-CA" sz="2400" dirty="0" smtClean="0"/>
              <a:t>Comparison of two strings is based on the notion of </a:t>
            </a:r>
            <a:r>
              <a:rPr lang="en-CA" sz="2400" i="1" dirty="0" smtClean="0"/>
              <a:t>lexical ordering</a:t>
            </a:r>
            <a:r>
              <a:rPr lang="en-CA" sz="2400" dirty="0" smtClean="0"/>
              <a:t>. </a:t>
            </a:r>
          </a:p>
          <a:p>
            <a:pPr lvl="1"/>
            <a:r>
              <a:rPr lang="en-CA" sz="2000" dirty="0" smtClean="0"/>
              <a:t>All characters are encoded (</a:t>
            </a:r>
            <a:r>
              <a:rPr lang="en-CA" sz="2000" dirty="0" err="1" smtClean="0"/>
              <a:t>eg</a:t>
            </a:r>
            <a:r>
              <a:rPr lang="en-CA" sz="2000" dirty="0" smtClean="0"/>
              <a:t>. ASCII) and the numeric values of the characters defines the possible orderings.</a:t>
            </a:r>
          </a:p>
          <a:p>
            <a:pPr lvl="1"/>
            <a:r>
              <a:rPr lang="en-CA" sz="2000" dirty="0" smtClean="0"/>
              <a:t>String comparisons are done based on both (a) character by character comparison, and (b) use of relative length of each string.</a:t>
            </a:r>
          </a:p>
        </p:txBody>
      </p:sp>
      <p:graphicFrame>
        <p:nvGraphicFramePr>
          <p:cNvPr id="6" name="Content Placeholder 3"/>
          <p:cNvGraphicFramePr>
            <a:graphicFrameLocks/>
          </p:cNvGraphicFramePr>
          <p:nvPr>
            <p:extLst>
              <p:ext uri="{D42A27DB-BD31-4B8C-83A1-F6EECF244321}">
                <p14:modId xmlns:p14="http://schemas.microsoft.com/office/powerpoint/2010/main" val="951101598"/>
              </p:ext>
            </p:extLst>
          </p:nvPr>
        </p:nvGraphicFramePr>
        <p:xfrm>
          <a:off x="467544" y="2060848"/>
          <a:ext cx="8208912" cy="3291840"/>
        </p:xfrm>
        <a:graphic>
          <a:graphicData uri="http://schemas.openxmlformats.org/drawingml/2006/table">
            <a:tbl>
              <a:tblPr firstRow="1" bandRow="1">
                <a:tableStyleId>{5C22544A-7EE6-4342-B048-85BDC9FD1C3A}</a:tableStyleId>
              </a:tblPr>
              <a:tblGrid>
                <a:gridCol w="8208912"/>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err="1" smtClean="0"/>
                        <a:t>int</a:t>
                      </a:r>
                      <a:r>
                        <a:rPr lang="en-CA" baseline="0" dirty="0" smtClean="0"/>
                        <a:t> </a:t>
                      </a:r>
                      <a:r>
                        <a:rPr lang="en-CA" baseline="0" dirty="0" err="1" smtClean="0"/>
                        <a:t>strcmp</a:t>
                      </a:r>
                      <a:r>
                        <a:rPr lang="en-CA" baseline="0" dirty="0" smtClean="0"/>
                        <a:t>( </a:t>
                      </a:r>
                      <a:r>
                        <a:rPr lang="en-CA" baseline="0" dirty="0" err="1" smtClean="0"/>
                        <a:t>const</a:t>
                      </a:r>
                      <a:r>
                        <a:rPr lang="en-CA" baseline="0" dirty="0" smtClean="0"/>
                        <a:t> char * S1, </a:t>
                      </a:r>
                      <a:r>
                        <a:rPr lang="en-CA" baseline="0" dirty="0" err="1" smtClean="0"/>
                        <a:t>const</a:t>
                      </a:r>
                      <a:r>
                        <a:rPr lang="en-CA" baseline="0" dirty="0" smtClean="0"/>
                        <a:t> char * S2</a:t>
                      </a:r>
                      <a:r>
                        <a:rPr lang="en-CA" dirty="0" smtClean="0"/>
                        <a:t>)</a:t>
                      </a:r>
                      <a:r>
                        <a:rPr lang="en-CA" baseline="0" dirty="0" smtClean="0"/>
                        <a:t>;</a:t>
                      </a:r>
                    </a:p>
                    <a:p>
                      <a:pPr lvl="1"/>
                      <a:r>
                        <a:rPr lang="en-CA" baseline="0" dirty="0" smtClean="0"/>
                        <a:t>Compares strings S1 and S2.  Returns 0 if S1 is fully equivalent to S2, a positive number if S1 is lexically greater than S2, and a negative number if S1 is lexically less than S2.</a:t>
                      </a:r>
                      <a:endParaRPr lang="en-CA" dirty="0"/>
                    </a:p>
                  </a:txBody>
                  <a:tcPr/>
                </a:tc>
              </a:tr>
              <a:tr h="370840">
                <a:tc>
                  <a:txBody>
                    <a:bodyPr/>
                    <a:lstStyle/>
                    <a:p>
                      <a:r>
                        <a:rPr lang="en-CA" dirty="0" err="1" smtClean="0"/>
                        <a:t>int</a:t>
                      </a:r>
                      <a:r>
                        <a:rPr lang="en-CA" baseline="0" dirty="0" smtClean="0"/>
                        <a:t> </a:t>
                      </a:r>
                      <a:r>
                        <a:rPr lang="en-CA" baseline="0" dirty="0" err="1" smtClean="0"/>
                        <a:t>strncmp</a:t>
                      </a:r>
                      <a:r>
                        <a:rPr lang="en-CA" baseline="0" dirty="0" smtClean="0"/>
                        <a:t>( </a:t>
                      </a:r>
                      <a:r>
                        <a:rPr lang="en-CA" baseline="0" dirty="0" err="1" smtClean="0"/>
                        <a:t>const</a:t>
                      </a:r>
                      <a:r>
                        <a:rPr lang="en-CA" baseline="0" dirty="0" smtClean="0"/>
                        <a:t> char * S1, </a:t>
                      </a:r>
                      <a:r>
                        <a:rPr lang="en-CA" baseline="0" dirty="0" err="1" smtClean="0"/>
                        <a:t>const</a:t>
                      </a:r>
                      <a:r>
                        <a:rPr lang="en-CA" baseline="0" dirty="0" smtClean="0"/>
                        <a:t> char * S2, </a:t>
                      </a:r>
                      <a:r>
                        <a:rPr lang="en-CA" baseline="0" dirty="0" err="1" smtClean="0"/>
                        <a:t>size_t</a:t>
                      </a:r>
                      <a:r>
                        <a:rPr lang="en-CA" baseline="0" dirty="0" smtClean="0"/>
                        <a:t> N</a:t>
                      </a:r>
                      <a:r>
                        <a:rPr lang="en-CA" dirty="0" smtClean="0"/>
                        <a:t>)</a:t>
                      </a:r>
                      <a:r>
                        <a:rPr lang="en-CA" baseline="0" dirty="0" smtClean="0"/>
                        <a:t>;</a:t>
                      </a:r>
                    </a:p>
                    <a:p>
                      <a:pPr lvl="1"/>
                      <a:r>
                        <a:rPr lang="en-CA" baseline="0" dirty="0" smtClean="0"/>
                        <a:t>Compares up to the first N characters of the strings S1 and S2.  Returns 0 if S1 is fully equivalent to S2, a positive number if S1 is lexically greater than S2, and a negative </a:t>
                      </a:r>
                      <a:r>
                        <a:rPr lang="en-CA" baseline="0" smtClean="0"/>
                        <a:t>number if </a:t>
                      </a:r>
                      <a:r>
                        <a:rPr lang="en-CA" baseline="0" dirty="0" smtClean="0"/>
                        <a:t>S1 is lexically less than S2.  Note that if the length of either S1 or S2 is less than N, the comparison is done only for the characters present in each string.</a:t>
                      </a:r>
                      <a:endParaRPr lang="en-CA" dirty="0"/>
                    </a:p>
                  </a:txBody>
                  <a:tcPr/>
                </a:tc>
              </a:tr>
            </a:tbl>
          </a:graphicData>
        </a:graphic>
      </p:graphicFrame>
    </p:spTree>
    <p:extLst>
      <p:ext uri="{BB962C8B-B14F-4D97-AF65-F5344CB8AC3E}">
        <p14:creationId xmlns:p14="http://schemas.microsoft.com/office/powerpoint/2010/main" val="12678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 - Search Functions</a:t>
            </a:r>
            <a:endParaRPr lang="en-CA" dirty="0"/>
          </a:p>
        </p:txBody>
      </p:sp>
      <p:sp>
        <p:nvSpPr>
          <p:cNvPr id="3" name="Content Placeholder 2"/>
          <p:cNvSpPr>
            <a:spLocks noGrp="1"/>
          </p:cNvSpPr>
          <p:nvPr>
            <p:ph sz="quarter" idx="1"/>
          </p:nvPr>
        </p:nvSpPr>
        <p:spPr>
          <a:xfrm>
            <a:off x="914400" y="1124744"/>
            <a:ext cx="7772400" cy="4895056"/>
          </a:xfrm>
        </p:spPr>
        <p:txBody>
          <a:bodyPr/>
          <a:lstStyle/>
          <a:p>
            <a:r>
              <a:rPr lang="en-CA" sz="2400" dirty="0" smtClean="0"/>
              <a:t>C provides functions for searching for various characters and substrings within a string</a:t>
            </a:r>
          </a:p>
          <a:p>
            <a:pPr lvl="1"/>
            <a:r>
              <a:rPr lang="en-CA" sz="2000" dirty="0" smtClean="0"/>
              <a:t>This is a huge advantage in text processing</a:t>
            </a:r>
            <a:endParaRPr lang="en-CA" sz="2000" dirty="0"/>
          </a:p>
        </p:txBody>
      </p:sp>
      <p:graphicFrame>
        <p:nvGraphicFramePr>
          <p:cNvPr id="4" name="Content Placeholder 3"/>
          <p:cNvGraphicFramePr>
            <a:graphicFrameLocks/>
          </p:cNvGraphicFramePr>
          <p:nvPr>
            <p:extLst>
              <p:ext uri="{D42A27DB-BD31-4B8C-83A1-F6EECF244321}">
                <p14:modId xmlns:p14="http://schemas.microsoft.com/office/powerpoint/2010/main" val="345049570"/>
              </p:ext>
            </p:extLst>
          </p:nvPr>
        </p:nvGraphicFramePr>
        <p:xfrm>
          <a:off x="539552" y="2492896"/>
          <a:ext cx="8208912" cy="3108960"/>
        </p:xfrm>
        <a:graphic>
          <a:graphicData uri="http://schemas.openxmlformats.org/drawingml/2006/table">
            <a:tbl>
              <a:tblPr firstRow="1" bandRow="1">
                <a:tableStyleId>{5C22544A-7EE6-4342-B048-85BDC9FD1C3A}</a:tableStyleId>
              </a:tblPr>
              <a:tblGrid>
                <a:gridCol w="8208912"/>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smtClean="0"/>
                        <a:t>char * </a:t>
                      </a:r>
                      <a:r>
                        <a:rPr lang="en-CA" dirty="0" err="1" smtClean="0"/>
                        <a:t>strchr</a:t>
                      </a:r>
                      <a:r>
                        <a:rPr lang="en-CA" dirty="0" smtClean="0"/>
                        <a:t>( </a:t>
                      </a:r>
                      <a:r>
                        <a:rPr lang="en-CA" dirty="0" err="1" smtClean="0"/>
                        <a:t>const</a:t>
                      </a:r>
                      <a:r>
                        <a:rPr lang="en-CA" dirty="0" smtClean="0"/>
                        <a:t> char * S, </a:t>
                      </a:r>
                      <a:r>
                        <a:rPr lang="en-CA" dirty="0" err="1" smtClean="0"/>
                        <a:t>int</a:t>
                      </a:r>
                      <a:r>
                        <a:rPr lang="en-CA" dirty="0" smtClean="0"/>
                        <a:t> C)</a:t>
                      </a:r>
                      <a:r>
                        <a:rPr lang="en-CA" baseline="0" dirty="0" smtClean="0"/>
                        <a:t>;</a:t>
                      </a:r>
                    </a:p>
                    <a:p>
                      <a:pPr lvl="1"/>
                      <a:r>
                        <a:rPr lang="en-CA" dirty="0" smtClean="0"/>
                        <a:t>Locates</a:t>
                      </a:r>
                      <a:r>
                        <a:rPr lang="en-CA" baseline="0" dirty="0" smtClean="0"/>
                        <a:t> the position in S of the </a:t>
                      </a:r>
                      <a:r>
                        <a:rPr lang="en-CA" u="sng" baseline="0" dirty="0" smtClean="0"/>
                        <a:t>first</a:t>
                      </a:r>
                      <a:r>
                        <a:rPr lang="en-CA" u="none" baseline="0" dirty="0" smtClean="0"/>
                        <a:t> occurrence of C.  Returns the pointer value to where C is first located; otherwise returns NULL.</a:t>
                      </a:r>
                      <a:endParaRPr lang="en-CA" dirty="0"/>
                    </a:p>
                  </a:txBody>
                  <a:tcPr/>
                </a:tc>
              </a:tr>
              <a:tr h="370840">
                <a:tc>
                  <a:txBody>
                    <a:bodyPr/>
                    <a:lstStyle/>
                    <a:p>
                      <a:r>
                        <a:rPr lang="en-CA" dirty="0" err="1" smtClean="0"/>
                        <a:t>size_t</a:t>
                      </a:r>
                      <a:r>
                        <a:rPr lang="en-CA" dirty="0" smtClean="0"/>
                        <a:t> </a:t>
                      </a:r>
                      <a:r>
                        <a:rPr lang="en-CA" dirty="0" err="1" smtClean="0"/>
                        <a:t>strspn</a:t>
                      </a:r>
                      <a:r>
                        <a:rPr lang="en-CA" dirty="0" smtClean="0"/>
                        <a:t>( </a:t>
                      </a:r>
                      <a:r>
                        <a:rPr lang="en-CA" dirty="0" err="1" smtClean="0"/>
                        <a:t>const</a:t>
                      </a:r>
                      <a:r>
                        <a:rPr lang="en-CA" dirty="0" smtClean="0"/>
                        <a:t> char * S1, </a:t>
                      </a:r>
                      <a:r>
                        <a:rPr lang="en-CA" dirty="0" err="1" smtClean="0"/>
                        <a:t>const</a:t>
                      </a:r>
                      <a:r>
                        <a:rPr lang="en-CA" dirty="0" smtClean="0"/>
                        <a:t> char * S2 );</a:t>
                      </a:r>
                    </a:p>
                    <a:p>
                      <a:pPr lvl="1"/>
                      <a:r>
                        <a:rPr lang="en-CA" dirty="0" smtClean="0"/>
                        <a:t>String S1 is searched</a:t>
                      </a:r>
                      <a:r>
                        <a:rPr lang="en-CA" baseline="0" dirty="0" smtClean="0"/>
                        <a:t>, and returns the length of the initial substring segment in S1 that contains </a:t>
                      </a:r>
                      <a:r>
                        <a:rPr lang="en-CA" u="none" baseline="0" dirty="0" smtClean="0"/>
                        <a:t>characters </a:t>
                      </a:r>
                      <a:r>
                        <a:rPr lang="en-CA" u="sng" baseline="0" dirty="0" smtClean="0"/>
                        <a:t>only found</a:t>
                      </a:r>
                      <a:r>
                        <a:rPr lang="en-CA" u="none" baseline="0" dirty="0" smtClean="0"/>
                        <a:t> in S2.</a:t>
                      </a:r>
                      <a:endParaRPr lang="en-CA" dirty="0"/>
                    </a:p>
                  </a:txBody>
                  <a:tcPr/>
                </a:tc>
              </a:tr>
              <a:tr h="370840">
                <a:tc>
                  <a:txBody>
                    <a:bodyPr/>
                    <a:lstStyle/>
                    <a:p>
                      <a:r>
                        <a:rPr lang="en-CA" dirty="0" err="1" smtClean="0"/>
                        <a:t>size_t</a:t>
                      </a:r>
                      <a:r>
                        <a:rPr lang="en-CA" dirty="0" smtClean="0"/>
                        <a:t> </a:t>
                      </a:r>
                      <a:r>
                        <a:rPr lang="en-CA" dirty="0" err="1" smtClean="0"/>
                        <a:t>strcspn</a:t>
                      </a:r>
                      <a:r>
                        <a:rPr lang="en-CA" dirty="0" smtClean="0"/>
                        <a:t>( </a:t>
                      </a:r>
                      <a:r>
                        <a:rPr lang="en-CA" dirty="0" err="1" smtClean="0"/>
                        <a:t>const</a:t>
                      </a:r>
                      <a:r>
                        <a:rPr lang="en-CA" dirty="0" smtClean="0"/>
                        <a:t> char * S1, </a:t>
                      </a:r>
                      <a:r>
                        <a:rPr lang="en-CA" dirty="0" err="1" smtClean="0"/>
                        <a:t>const</a:t>
                      </a:r>
                      <a:r>
                        <a:rPr lang="en-CA" dirty="0" smtClean="0"/>
                        <a:t> char * S2 );</a:t>
                      </a:r>
                    </a:p>
                    <a:p>
                      <a:pPr lvl="1"/>
                      <a:r>
                        <a:rPr lang="en-CA" dirty="0" smtClean="0"/>
                        <a:t>String S1 is searched</a:t>
                      </a:r>
                      <a:r>
                        <a:rPr lang="en-CA" baseline="0" dirty="0" smtClean="0"/>
                        <a:t>, and returns the length of the initial substring segment in S1 that contains </a:t>
                      </a:r>
                      <a:r>
                        <a:rPr lang="en-CA" u="none" baseline="0" dirty="0" smtClean="0"/>
                        <a:t>characters </a:t>
                      </a:r>
                      <a:r>
                        <a:rPr lang="en-CA" u="sng" baseline="0" dirty="0" smtClean="0"/>
                        <a:t>not found in</a:t>
                      </a:r>
                      <a:r>
                        <a:rPr lang="en-CA" u="none" baseline="0" dirty="0" smtClean="0"/>
                        <a:t> S2.</a:t>
                      </a:r>
                      <a:endParaRPr lang="en-CA" dirty="0"/>
                    </a:p>
                  </a:txBody>
                  <a:tcPr/>
                </a:tc>
              </a:tr>
            </a:tbl>
          </a:graphicData>
        </a:graphic>
      </p:graphicFrame>
    </p:spTree>
    <p:extLst>
      <p:ext uri="{BB962C8B-B14F-4D97-AF65-F5344CB8AC3E}">
        <p14:creationId xmlns:p14="http://schemas.microsoft.com/office/powerpoint/2010/main" val="2718153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 - Search Functions</a:t>
            </a:r>
            <a:endParaRPr lang="en-CA" dirty="0"/>
          </a:p>
        </p:txBody>
      </p:sp>
      <p:sp>
        <p:nvSpPr>
          <p:cNvPr id="3" name="Content Placeholder 2"/>
          <p:cNvSpPr>
            <a:spLocks noGrp="1"/>
          </p:cNvSpPr>
          <p:nvPr>
            <p:ph sz="quarter" idx="1"/>
          </p:nvPr>
        </p:nvSpPr>
        <p:spPr>
          <a:xfrm>
            <a:off x="914400" y="1268760"/>
            <a:ext cx="7772400" cy="4751040"/>
          </a:xfrm>
        </p:spPr>
        <p:txBody>
          <a:bodyPr/>
          <a:lstStyle/>
          <a:p>
            <a:endParaRPr lang="en-CA"/>
          </a:p>
        </p:txBody>
      </p:sp>
      <p:graphicFrame>
        <p:nvGraphicFramePr>
          <p:cNvPr id="4" name="Content Placeholder 3"/>
          <p:cNvGraphicFramePr>
            <a:graphicFrameLocks/>
          </p:cNvGraphicFramePr>
          <p:nvPr>
            <p:extLst>
              <p:ext uri="{D42A27DB-BD31-4B8C-83A1-F6EECF244321}">
                <p14:modId xmlns:p14="http://schemas.microsoft.com/office/powerpoint/2010/main" val="1533868934"/>
              </p:ext>
            </p:extLst>
          </p:nvPr>
        </p:nvGraphicFramePr>
        <p:xfrm>
          <a:off x="565189" y="1510130"/>
          <a:ext cx="8208912" cy="3657600"/>
        </p:xfrm>
        <a:graphic>
          <a:graphicData uri="http://schemas.openxmlformats.org/drawingml/2006/table">
            <a:tbl>
              <a:tblPr firstRow="1" bandRow="1">
                <a:tableStyleId>{5C22544A-7EE6-4342-B048-85BDC9FD1C3A}</a:tableStyleId>
              </a:tblPr>
              <a:tblGrid>
                <a:gridCol w="8208912"/>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char * </a:t>
                      </a:r>
                      <a:r>
                        <a:rPr lang="en-CA" dirty="0" err="1" smtClean="0"/>
                        <a:t>strpbrk</a:t>
                      </a:r>
                      <a:r>
                        <a:rPr lang="en-CA" dirty="0" smtClean="0"/>
                        <a:t>( </a:t>
                      </a:r>
                      <a:r>
                        <a:rPr lang="en-CA" dirty="0" err="1" smtClean="0"/>
                        <a:t>const</a:t>
                      </a:r>
                      <a:r>
                        <a:rPr lang="en-CA" dirty="0" smtClean="0"/>
                        <a:t> char * S1, </a:t>
                      </a:r>
                      <a:r>
                        <a:rPr lang="en-CA" dirty="0" err="1" smtClean="0"/>
                        <a:t>const</a:t>
                      </a:r>
                      <a:r>
                        <a:rPr lang="en-CA" dirty="0" smtClean="0"/>
                        <a:t> char * S2 );</a:t>
                      </a:r>
                    </a:p>
                    <a:p>
                      <a:pPr lvl="1"/>
                      <a:r>
                        <a:rPr lang="en-CA" dirty="0" smtClean="0"/>
                        <a:t>Locates the </a:t>
                      </a:r>
                      <a:r>
                        <a:rPr lang="en-CA" u="sng" dirty="0" smtClean="0"/>
                        <a:t>first occurrence</a:t>
                      </a:r>
                      <a:r>
                        <a:rPr lang="en-CA" u="none" dirty="0" smtClean="0"/>
                        <a:t> in</a:t>
                      </a:r>
                      <a:r>
                        <a:rPr lang="en-CA" u="none" baseline="0" dirty="0" smtClean="0"/>
                        <a:t> S1 of </a:t>
                      </a:r>
                      <a:r>
                        <a:rPr lang="en-CA" u="sng" baseline="0" dirty="0" smtClean="0"/>
                        <a:t>any character</a:t>
                      </a:r>
                      <a:r>
                        <a:rPr lang="en-CA" u="none" baseline="0" dirty="0" smtClean="0"/>
                        <a:t> found in S2, and returns a pointer to that position in S1.  Otherwise a NULL value is returned.</a:t>
                      </a:r>
                      <a:endParaRPr lang="en-CA" dirty="0"/>
                    </a:p>
                  </a:txBody>
                  <a:tcPr/>
                </a:tc>
              </a:tr>
              <a:tr h="370840">
                <a:tc>
                  <a:txBody>
                    <a:bodyPr/>
                    <a:lstStyle/>
                    <a:p>
                      <a:r>
                        <a:rPr lang="en-CA" dirty="0" smtClean="0"/>
                        <a:t>char * </a:t>
                      </a:r>
                      <a:r>
                        <a:rPr lang="en-CA" dirty="0" err="1" smtClean="0"/>
                        <a:t>strrchr</a:t>
                      </a:r>
                      <a:r>
                        <a:rPr lang="en-CA" dirty="0" smtClean="0"/>
                        <a:t>( </a:t>
                      </a:r>
                      <a:r>
                        <a:rPr lang="en-CA" dirty="0" err="1" smtClean="0"/>
                        <a:t>const</a:t>
                      </a:r>
                      <a:r>
                        <a:rPr lang="en-CA" dirty="0" smtClean="0"/>
                        <a:t> char * S1, </a:t>
                      </a:r>
                      <a:r>
                        <a:rPr lang="en-CA" dirty="0" err="1" smtClean="0"/>
                        <a:t>int</a:t>
                      </a:r>
                      <a:r>
                        <a:rPr lang="en-CA" dirty="0" smtClean="0"/>
                        <a:t> C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smtClean="0"/>
                        <a:t>Locates the </a:t>
                      </a:r>
                      <a:r>
                        <a:rPr lang="en-CA" u="sng" dirty="0" smtClean="0"/>
                        <a:t>last occurrence</a:t>
                      </a:r>
                      <a:r>
                        <a:rPr lang="en-CA" u="none" dirty="0" smtClean="0"/>
                        <a:t> in</a:t>
                      </a:r>
                      <a:r>
                        <a:rPr lang="en-CA" u="none" baseline="0" dirty="0" smtClean="0"/>
                        <a:t> S1 of </a:t>
                      </a:r>
                      <a:r>
                        <a:rPr lang="en-CA" u="sng" baseline="0" dirty="0" smtClean="0"/>
                        <a:t>any character</a:t>
                      </a:r>
                      <a:r>
                        <a:rPr lang="en-CA" u="none" baseline="0" dirty="0" smtClean="0"/>
                        <a:t> found in S2, and returns a pointer to that position in S1.  Otherwise a NULL value is returned.</a:t>
                      </a:r>
                      <a:endParaRPr lang="en-CA" dirty="0" smtClean="0"/>
                    </a:p>
                  </a:txBody>
                  <a:tcPr/>
                </a:tc>
              </a:tr>
              <a:tr h="370840">
                <a:tc>
                  <a:txBody>
                    <a:bodyPr/>
                    <a:lstStyle/>
                    <a:p>
                      <a:r>
                        <a:rPr lang="en-CA" dirty="0" smtClean="0"/>
                        <a:t>char * </a:t>
                      </a:r>
                      <a:r>
                        <a:rPr lang="en-CA" dirty="0" err="1" smtClean="0"/>
                        <a:t>strstr</a:t>
                      </a:r>
                      <a:r>
                        <a:rPr lang="en-CA" dirty="0" smtClean="0"/>
                        <a:t>( </a:t>
                      </a:r>
                      <a:r>
                        <a:rPr lang="en-CA" dirty="0" err="1" smtClean="0"/>
                        <a:t>const</a:t>
                      </a:r>
                      <a:r>
                        <a:rPr lang="en-CA" dirty="0" smtClean="0"/>
                        <a:t> char * S1, </a:t>
                      </a:r>
                      <a:r>
                        <a:rPr lang="en-CA" dirty="0" err="1" smtClean="0"/>
                        <a:t>const</a:t>
                      </a:r>
                      <a:r>
                        <a:rPr lang="en-CA" dirty="0" smtClean="0"/>
                        <a:t> char * S2 );</a:t>
                      </a:r>
                    </a:p>
                    <a:p>
                      <a:pPr lvl="1"/>
                      <a:r>
                        <a:rPr lang="en-CA" dirty="0" smtClean="0"/>
                        <a:t>Locates the </a:t>
                      </a:r>
                      <a:r>
                        <a:rPr lang="en-CA" u="sng" dirty="0" smtClean="0"/>
                        <a:t>first occurrence</a:t>
                      </a:r>
                      <a:r>
                        <a:rPr lang="en-CA" i="0" u="none" baseline="0" dirty="0" smtClean="0"/>
                        <a:t> in S1 of the </a:t>
                      </a:r>
                      <a:r>
                        <a:rPr lang="en-CA" i="0" u="sng" baseline="0" dirty="0" smtClean="0"/>
                        <a:t>entire string</a:t>
                      </a:r>
                      <a:r>
                        <a:rPr lang="en-CA" i="0" u="none" baseline="0" dirty="0" smtClean="0"/>
                        <a:t> S2.  Otherwise a NULL value is returned.</a:t>
                      </a:r>
                      <a:endParaRPr lang="en-CA" dirty="0" smtClean="0"/>
                    </a:p>
                  </a:txBody>
                  <a:tcPr/>
                </a:tc>
              </a:tr>
            </a:tbl>
          </a:graphicData>
        </a:graphic>
      </p:graphicFrame>
    </p:spTree>
    <p:extLst>
      <p:ext uri="{BB962C8B-B14F-4D97-AF65-F5344CB8AC3E}">
        <p14:creationId xmlns:p14="http://schemas.microsoft.com/office/powerpoint/2010/main" val="107828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 - Search Functions</a:t>
            </a:r>
            <a:endParaRPr lang="en-CA" dirty="0"/>
          </a:p>
        </p:txBody>
      </p:sp>
      <p:sp>
        <p:nvSpPr>
          <p:cNvPr id="3" name="Content Placeholder 2"/>
          <p:cNvSpPr>
            <a:spLocks noGrp="1"/>
          </p:cNvSpPr>
          <p:nvPr>
            <p:ph sz="quarter" idx="1"/>
          </p:nvPr>
        </p:nvSpPr>
        <p:spPr>
          <a:xfrm>
            <a:off x="611560" y="1268760"/>
            <a:ext cx="8075240" cy="4751040"/>
          </a:xfrm>
        </p:spPr>
        <p:txBody>
          <a:bodyPr/>
          <a:lstStyle/>
          <a:p>
            <a:r>
              <a:rPr lang="en-CA" sz="2000" dirty="0" smtClean="0"/>
              <a:t>Consider the problem of a string of text S1 that contains various words (substrings) separated by specially designated characters used as delimiters (and contained in a string S2).  The objective is to extract the words from the text.  This can be accomplished using the function </a:t>
            </a:r>
            <a:r>
              <a:rPr lang="en-CA" sz="2000" dirty="0" err="1" smtClean="0"/>
              <a:t>strtok</a:t>
            </a:r>
            <a:r>
              <a:rPr lang="en-CA" sz="2000" dirty="0" smtClean="0"/>
              <a:t>() repeatedly.</a:t>
            </a:r>
          </a:p>
          <a:p>
            <a:r>
              <a:rPr lang="en-CA" sz="2000" dirty="0" smtClean="0"/>
              <a:t>Each identified substring in S1, delimited by a character in S2, is called a </a:t>
            </a:r>
            <a:r>
              <a:rPr lang="en-CA" sz="2000" i="1" dirty="0" smtClean="0"/>
              <a:t>token</a:t>
            </a:r>
            <a:r>
              <a:rPr lang="en-CA" sz="2000" dirty="0" smtClean="0"/>
              <a:t>.  Thus, </a:t>
            </a:r>
            <a:r>
              <a:rPr lang="en-CA" sz="2000" dirty="0" err="1" smtClean="0"/>
              <a:t>strtok</a:t>
            </a:r>
            <a:r>
              <a:rPr lang="en-CA" sz="2000" dirty="0" smtClean="0"/>
              <a:t>() is called the string </a:t>
            </a:r>
            <a:r>
              <a:rPr lang="en-CA" sz="2000" dirty="0" err="1" smtClean="0"/>
              <a:t>tokenizer</a:t>
            </a:r>
            <a:r>
              <a:rPr lang="en-CA" sz="2000" dirty="0" smtClean="0"/>
              <a:t> function.</a:t>
            </a:r>
            <a:endParaRPr lang="en-CA" sz="2000" dirty="0"/>
          </a:p>
        </p:txBody>
      </p:sp>
      <p:graphicFrame>
        <p:nvGraphicFramePr>
          <p:cNvPr id="4" name="Content Placeholder 3"/>
          <p:cNvGraphicFramePr>
            <a:graphicFrameLocks/>
          </p:cNvGraphicFramePr>
          <p:nvPr>
            <p:extLst>
              <p:ext uri="{D42A27DB-BD31-4B8C-83A1-F6EECF244321}">
                <p14:modId xmlns:p14="http://schemas.microsoft.com/office/powerpoint/2010/main" val="3310895575"/>
              </p:ext>
            </p:extLst>
          </p:nvPr>
        </p:nvGraphicFramePr>
        <p:xfrm>
          <a:off x="539552" y="3717032"/>
          <a:ext cx="8208912" cy="2926080"/>
        </p:xfrm>
        <a:graphic>
          <a:graphicData uri="http://schemas.openxmlformats.org/drawingml/2006/table">
            <a:tbl>
              <a:tblPr firstRow="1" bandRow="1">
                <a:tableStyleId>{5C22544A-7EE6-4342-B048-85BDC9FD1C3A}</a:tableStyleId>
              </a:tblPr>
              <a:tblGrid>
                <a:gridCol w="8208912"/>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smtClean="0"/>
                        <a:t>char * </a:t>
                      </a:r>
                      <a:r>
                        <a:rPr lang="en-CA" dirty="0" err="1" smtClean="0"/>
                        <a:t>strtok</a:t>
                      </a:r>
                      <a:r>
                        <a:rPr lang="en-CA" dirty="0" smtClean="0"/>
                        <a:t>( char * S1, </a:t>
                      </a:r>
                      <a:r>
                        <a:rPr lang="en-CA" dirty="0" err="1" smtClean="0"/>
                        <a:t>const</a:t>
                      </a:r>
                      <a:r>
                        <a:rPr lang="en-CA" dirty="0" smtClean="0"/>
                        <a:t> char * S2 );</a:t>
                      </a:r>
                    </a:p>
                    <a:p>
                      <a:pPr lvl="1"/>
                      <a:r>
                        <a:rPr lang="en-CA" i="0" u="none" baseline="0" dirty="0" smtClean="0"/>
                        <a:t>The </a:t>
                      </a:r>
                      <a:r>
                        <a:rPr lang="en-CA" i="0" u="sng" baseline="0" dirty="0" smtClean="0"/>
                        <a:t>first</a:t>
                      </a:r>
                      <a:r>
                        <a:rPr lang="en-CA" i="0" u="none" baseline="0" dirty="0" smtClean="0"/>
                        <a:t> call to </a:t>
                      </a:r>
                      <a:r>
                        <a:rPr lang="en-CA" i="0" u="none" baseline="0" dirty="0" err="1" smtClean="0"/>
                        <a:t>strtok</a:t>
                      </a:r>
                      <a:r>
                        <a:rPr lang="en-CA" i="0" u="none" baseline="0" dirty="0" smtClean="0"/>
                        <a:t>() states the argument S1 and provides the string of delimiters S2.  Returns a pointer to the next token found in S1.</a:t>
                      </a:r>
                    </a:p>
                    <a:p>
                      <a:pPr lvl="1"/>
                      <a:r>
                        <a:rPr lang="en-CA" i="0" u="none" baseline="0" dirty="0" smtClean="0"/>
                        <a:t>Each subsequent call to </a:t>
                      </a:r>
                      <a:r>
                        <a:rPr lang="en-CA" i="0" u="none" baseline="0" dirty="0" err="1" smtClean="0"/>
                        <a:t>strtok</a:t>
                      </a:r>
                      <a:r>
                        <a:rPr lang="en-CA" i="0" u="none" baseline="0" dirty="0" smtClean="0"/>
                        <a:t>() uses NULL as the first argument (instead of the string S1), and the function </a:t>
                      </a:r>
                      <a:r>
                        <a:rPr lang="en-CA" i="1" u="none" baseline="0" dirty="0" smtClean="0"/>
                        <a:t>remembers</a:t>
                      </a:r>
                      <a:r>
                        <a:rPr lang="en-CA" i="0" u="none" baseline="0" dirty="0" smtClean="0"/>
                        <a:t> where it left off from the last time it was called.</a:t>
                      </a:r>
                    </a:p>
                    <a:p>
                      <a:pPr lvl="1"/>
                      <a:r>
                        <a:rPr lang="en-CA" i="0" u="none" baseline="0" dirty="0" smtClean="0"/>
                        <a:t>Each time </a:t>
                      </a:r>
                      <a:r>
                        <a:rPr lang="en-CA" i="0" u="none" baseline="0" dirty="0" err="1" smtClean="0"/>
                        <a:t>strtok</a:t>
                      </a:r>
                      <a:r>
                        <a:rPr lang="en-CA" i="0" u="none" baseline="0" dirty="0" smtClean="0"/>
                        <a:t>() is called, it points to the next token found and also replaces the delimiter character by </a:t>
                      </a:r>
                      <a:r>
                        <a:rPr lang="en-CA" i="0" u="none" baseline="0" dirty="0" smtClean="0">
                          <a:solidFill>
                            <a:srgbClr val="C00000"/>
                          </a:solidFill>
                          <a:latin typeface="Courier New" pitchFamily="49" charset="0"/>
                          <a:cs typeface="Courier New" pitchFamily="49" charset="0"/>
                        </a:rPr>
                        <a:t>‘\0’</a:t>
                      </a:r>
                      <a:r>
                        <a:rPr lang="en-CA" i="0" u="none" baseline="0" dirty="0" smtClean="0"/>
                        <a:t>.  Thus, S1 is modified!</a:t>
                      </a:r>
                    </a:p>
                    <a:p>
                      <a:pPr lvl="1"/>
                      <a:r>
                        <a:rPr lang="en-CA" i="0" u="none" baseline="0" dirty="0" smtClean="0"/>
                        <a:t>Thus, a </a:t>
                      </a:r>
                      <a:r>
                        <a:rPr lang="en-CA" i="1" u="none" baseline="0" dirty="0" smtClean="0"/>
                        <a:t>sequence of calls</a:t>
                      </a:r>
                      <a:r>
                        <a:rPr lang="en-CA" i="0" u="none" baseline="0" dirty="0" smtClean="0"/>
                        <a:t> to </a:t>
                      </a:r>
                      <a:r>
                        <a:rPr lang="en-CA" i="0" u="none" baseline="0" dirty="0" err="1" smtClean="0"/>
                        <a:t>strtok</a:t>
                      </a:r>
                      <a:r>
                        <a:rPr lang="en-CA" i="0" u="none" baseline="0" dirty="0" smtClean="0"/>
                        <a:t>() breaks S1 into </a:t>
                      </a:r>
                      <a:r>
                        <a:rPr lang="en-CA" i="1" u="none" baseline="0" dirty="0" smtClean="0"/>
                        <a:t>token</a:t>
                      </a:r>
                      <a:r>
                        <a:rPr lang="en-CA" i="0" u="none" baseline="0" dirty="0" smtClean="0"/>
                        <a:t> substrings.</a:t>
                      </a:r>
                      <a:endParaRPr lang="en-CA" dirty="0"/>
                    </a:p>
                  </a:txBody>
                  <a:tcPr/>
                </a:tc>
              </a:tr>
            </a:tbl>
          </a:graphicData>
        </a:graphic>
      </p:graphicFrame>
    </p:spTree>
    <p:extLst>
      <p:ext uri="{BB962C8B-B14F-4D97-AF65-F5344CB8AC3E}">
        <p14:creationId xmlns:p14="http://schemas.microsoft.com/office/powerpoint/2010/main" val="33354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 - Search Functions</a:t>
            </a:r>
            <a:endParaRPr lang="en-CA" dirty="0"/>
          </a:p>
        </p:txBody>
      </p:sp>
      <p:sp>
        <p:nvSpPr>
          <p:cNvPr id="3" name="Content Placeholder 2"/>
          <p:cNvSpPr>
            <a:spLocks noGrp="1"/>
          </p:cNvSpPr>
          <p:nvPr>
            <p:ph sz="quarter" idx="1"/>
          </p:nvPr>
        </p:nvSpPr>
        <p:spPr>
          <a:xfrm>
            <a:off x="611560" y="1268760"/>
            <a:ext cx="8075240" cy="4751040"/>
          </a:xfrm>
        </p:spPr>
        <p:txBody>
          <a:bodyPr/>
          <a:lstStyle/>
          <a:p>
            <a:endParaRPr lang="en-CA" sz="2000" dirty="0"/>
          </a:p>
        </p:txBody>
      </p:sp>
      <p:sp>
        <p:nvSpPr>
          <p:cNvPr id="6" name="TextBox 5"/>
          <p:cNvSpPr txBox="1"/>
          <p:nvPr/>
        </p:nvSpPr>
        <p:spPr>
          <a:xfrm>
            <a:off x="323528" y="404664"/>
            <a:ext cx="8568952" cy="6180493"/>
          </a:xfrm>
          <a:prstGeom prst="rect">
            <a:avLst/>
          </a:prstGeom>
          <a:solidFill>
            <a:srgbClr val="F1F155"/>
          </a:solidFill>
          <a:ln w="19050">
            <a:solidFill>
              <a:srgbClr val="993300"/>
            </a:solidFill>
          </a:ln>
        </p:spPr>
        <p:txBody>
          <a:bodyPr wrap="square" lIns="216000" tIns="180000" rIns="288000" bIns="180000" rtlCol="0">
            <a:spAutoFit/>
          </a:bodyPr>
          <a:lstStyle/>
          <a:p>
            <a:r>
              <a:rPr lang="en-CA" dirty="0" smtClean="0"/>
              <a:t>#include &lt;</a:t>
            </a:r>
            <a:r>
              <a:rPr lang="en-CA" dirty="0" err="1" smtClean="0"/>
              <a:t>stdio.h</a:t>
            </a:r>
            <a:r>
              <a:rPr lang="en-CA" dirty="0" smtClean="0"/>
              <a:t>&gt;</a:t>
            </a:r>
          </a:p>
          <a:p>
            <a:r>
              <a:rPr lang="en-CA" dirty="0" smtClean="0"/>
              <a:t>#include &lt;</a:t>
            </a:r>
            <a:r>
              <a:rPr lang="en-CA" dirty="0" err="1" smtClean="0"/>
              <a:t>string.h</a:t>
            </a:r>
            <a:r>
              <a:rPr lang="en-CA" dirty="0" smtClean="0"/>
              <a:t>&gt;</a:t>
            </a:r>
          </a:p>
          <a:p>
            <a:endParaRPr lang="en-CA" dirty="0" smtClean="0"/>
          </a:p>
          <a:p>
            <a:r>
              <a:rPr lang="en-CA" dirty="0" err="1" smtClean="0"/>
              <a:t>int</a:t>
            </a:r>
            <a:r>
              <a:rPr lang="en-CA" dirty="0" smtClean="0"/>
              <a:t> main () {</a:t>
            </a:r>
          </a:p>
          <a:p>
            <a:r>
              <a:rPr lang="en-CA" dirty="0"/>
              <a:t> </a:t>
            </a:r>
            <a:r>
              <a:rPr lang="en-CA" dirty="0" smtClean="0"/>
              <a:t>   </a:t>
            </a:r>
            <a:r>
              <a:rPr lang="en-CA" dirty="0" err="1" smtClean="0"/>
              <a:t>int</a:t>
            </a:r>
            <a:r>
              <a:rPr lang="en-CA" dirty="0" smtClean="0"/>
              <a:t> N = 0 ;   </a:t>
            </a:r>
          </a:p>
          <a:p>
            <a:r>
              <a:rPr lang="en-CA" dirty="0"/>
              <a:t> </a:t>
            </a:r>
            <a:r>
              <a:rPr lang="en-CA" dirty="0" smtClean="0"/>
              <a:t>   char S[] = “This is a sentence with tokens separated by blanks.” ;</a:t>
            </a:r>
          </a:p>
          <a:p>
            <a:r>
              <a:rPr lang="en-CA" dirty="0" smtClean="0"/>
              <a:t>    char * </a:t>
            </a:r>
            <a:r>
              <a:rPr lang="en-CA" dirty="0" err="1" smtClean="0"/>
              <a:t>tokenPtr</a:t>
            </a:r>
            <a:r>
              <a:rPr lang="en-CA" dirty="0" smtClean="0"/>
              <a:t> ;</a:t>
            </a:r>
          </a:p>
          <a:p>
            <a:endParaRPr lang="en-CA" dirty="0" smtClean="0"/>
          </a:p>
          <a:p>
            <a:r>
              <a:rPr lang="en-CA" dirty="0"/>
              <a:t> </a:t>
            </a:r>
            <a:r>
              <a:rPr lang="en-CA" dirty="0" smtClean="0"/>
              <a:t>   </a:t>
            </a:r>
            <a:r>
              <a:rPr lang="en-CA" dirty="0" err="1" smtClean="0"/>
              <a:t>printf</a:t>
            </a:r>
            <a:r>
              <a:rPr lang="en-CA" dirty="0" smtClean="0"/>
              <a:t>( “The following tokens were found in S.\n” ) ;</a:t>
            </a:r>
          </a:p>
          <a:p>
            <a:endParaRPr lang="en-CA" dirty="0" smtClean="0"/>
          </a:p>
          <a:p>
            <a:r>
              <a:rPr lang="en-CA" dirty="0" smtClean="0"/>
              <a:t>    </a:t>
            </a:r>
            <a:r>
              <a:rPr lang="en-CA" b="1" dirty="0" err="1" smtClean="0">
                <a:solidFill>
                  <a:srgbClr val="0070C0"/>
                </a:solidFill>
              </a:rPr>
              <a:t>tokenPtr</a:t>
            </a:r>
            <a:r>
              <a:rPr lang="en-CA" b="1" dirty="0" smtClean="0">
                <a:solidFill>
                  <a:srgbClr val="0070C0"/>
                </a:solidFill>
              </a:rPr>
              <a:t> = </a:t>
            </a:r>
            <a:r>
              <a:rPr lang="en-CA" b="1" dirty="0" err="1" smtClean="0">
                <a:solidFill>
                  <a:srgbClr val="0070C0"/>
                </a:solidFill>
              </a:rPr>
              <a:t>strtok</a:t>
            </a:r>
            <a:r>
              <a:rPr lang="en-CA" b="1" dirty="0" smtClean="0">
                <a:solidFill>
                  <a:srgbClr val="0070C0"/>
                </a:solidFill>
              </a:rPr>
              <a:t>( S, “ “ ) ;   </a:t>
            </a:r>
            <a:r>
              <a:rPr lang="en-CA" dirty="0" smtClean="0"/>
              <a:t>// First time use S; </a:t>
            </a:r>
            <a:r>
              <a:rPr lang="en-CA" dirty="0" smtClean="0">
                <a:solidFill>
                  <a:srgbClr val="C00000"/>
                </a:solidFill>
                <a:latin typeface="Courier New" pitchFamily="49" charset="0"/>
                <a:cs typeface="Courier New" pitchFamily="49" charset="0"/>
              </a:rPr>
              <a:t>‘ ‘</a:t>
            </a:r>
            <a:r>
              <a:rPr lang="en-CA" dirty="0" smtClean="0"/>
              <a:t> is the only delimiter</a:t>
            </a:r>
          </a:p>
          <a:p>
            <a:endParaRPr lang="en-CA" dirty="0" smtClean="0"/>
          </a:p>
          <a:p>
            <a:r>
              <a:rPr lang="en-CA" dirty="0"/>
              <a:t> </a:t>
            </a:r>
            <a:r>
              <a:rPr lang="en-CA" dirty="0" smtClean="0"/>
              <a:t>   while( </a:t>
            </a:r>
            <a:r>
              <a:rPr lang="en-CA" dirty="0" err="1" smtClean="0"/>
              <a:t>tokenPtr</a:t>
            </a:r>
            <a:r>
              <a:rPr lang="en-CA" dirty="0" smtClean="0"/>
              <a:t> != NULL ) {</a:t>
            </a:r>
          </a:p>
          <a:p>
            <a:r>
              <a:rPr lang="en-CA" dirty="0" smtClean="0"/>
              <a:t>         N++ ;</a:t>
            </a:r>
          </a:p>
          <a:p>
            <a:r>
              <a:rPr lang="en-CA" dirty="0"/>
              <a:t> </a:t>
            </a:r>
            <a:r>
              <a:rPr lang="en-CA" dirty="0" smtClean="0"/>
              <a:t>        </a:t>
            </a:r>
            <a:r>
              <a:rPr lang="en-CA" dirty="0" err="1" smtClean="0"/>
              <a:t>printf</a:t>
            </a:r>
            <a:r>
              <a:rPr lang="en-CA" dirty="0" smtClean="0"/>
              <a:t>( “%s\n”, </a:t>
            </a:r>
            <a:r>
              <a:rPr lang="en-CA" dirty="0" err="1" smtClean="0"/>
              <a:t>tokenPtr</a:t>
            </a:r>
            <a:r>
              <a:rPr lang="en-CA" dirty="0" smtClean="0"/>
              <a:t> ) ;</a:t>
            </a:r>
          </a:p>
          <a:p>
            <a:r>
              <a:rPr lang="en-CA" dirty="0"/>
              <a:t> </a:t>
            </a:r>
            <a:r>
              <a:rPr lang="en-CA" dirty="0" smtClean="0"/>
              <a:t>        </a:t>
            </a:r>
            <a:r>
              <a:rPr lang="en-CA" b="1" dirty="0" err="1" smtClean="0">
                <a:solidFill>
                  <a:srgbClr val="0070C0"/>
                </a:solidFill>
              </a:rPr>
              <a:t>tokenPtr</a:t>
            </a:r>
            <a:r>
              <a:rPr lang="en-CA" b="1" dirty="0" smtClean="0">
                <a:solidFill>
                  <a:srgbClr val="0070C0"/>
                </a:solidFill>
              </a:rPr>
              <a:t> = </a:t>
            </a:r>
            <a:r>
              <a:rPr lang="en-CA" b="1" dirty="0" err="1" smtClean="0">
                <a:solidFill>
                  <a:srgbClr val="0070C0"/>
                </a:solidFill>
              </a:rPr>
              <a:t>strtok</a:t>
            </a:r>
            <a:r>
              <a:rPr lang="en-CA" b="1" dirty="0" smtClean="0">
                <a:solidFill>
                  <a:srgbClr val="0070C0"/>
                </a:solidFill>
              </a:rPr>
              <a:t>( NULL, “ “ ) ;</a:t>
            </a:r>
            <a:r>
              <a:rPr lang="en-CA" dirty="0" smtClean="0"/>
              <a:t>   // Use NULL in successive calls</a:t>
            </a:r>
            <a:endParaRPr lang="en-CA" b="1" dirty="0">
              <a:solidFill>
                <a:srgbClr val="0070C0"/>
              </a:solidFill>
            </a:endParaRPr>
          </a:p>
          <a:p>
            <a:r>
              <a:rPr lang="en-CA" dirty="0" smtClean="0"/>
              <a:t>    }</a:t>
            </a:r>
          </a:p>
          <a:p>
            <a:r>
              <a:rPr lang="en-CA" dirty="0" smtClean="0"/>
              <a:t>    </a:t>
            </a:r>
            <a:r>
              <a:rPr lang="en-CA" dirty="0" err="1" smtClean="0"/>
              <a:t>printf</a:t>
            </a:r>
            <a:r>
              <a:rPr lang="en-CA" dirty="0" smtClean="0"/>
              <a:t>( “Number of tokens found = %d\n”, N ) ;</a:t>
            </a:r>
          </a:p>
          <a:p>
            <a:endParaRPr lang="en-CA" dirty="0" smtClean="0"/>
          </a:p>
          <a:p>
            <a:r>
              <a:rPr lang="en-CA" dirty="0"/>
              <a:t> </a:t>
            </a:r>
            <a:r>
              <a:rPr lang="en-CA" dirty="0" smtClean="0"/>
              <a:t>   return 0 ;</a:t>
            </a:r>
            <a:endParaRPr lang="en-CA" dirty="0"/>
          </a:p>
          <a:p>
            <a:r>
              <a:rPr lang="en-CA" dirty="0" smtClean="0"/>
              <a:t>}</a:t>
            </a:r>
          </a:p>
        </p:txBody>
      </p:sp>
    </p:spTree>
    <p:extLst>
      <p:ext uri="{BB962C8B-B14F-4D97-AF65-F5344CB8AC3E}">
        <p14:creationId xmlns:p14="http://schemas.microsoft.com/office/powerpoint/2010/main" val="153234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Strings - Search Functions</a:t>
            </a:r>
            <a:endParaRPr lang="en-CA" dirty="0"/>
          </a:p>
        </p:txBody>
      </p:sp>
      <p:sp>
        <p:nvSpPr>
          <p:cNvPr id="3" name="Content Placeholder 2"/>
          <p:cNvSpPr>
            <a:spLocks noGrp="1"/>
          </p:cNvSpPr>
          <p:nvPr>
            <p:ph sz="quarter" idx="1"/>
          </p:nvPr>
        </p:nvSpPr>
        <p:spPr>
          <a:xfrm>
            <a:off x="611560" y="1268760"/>
            <a:ext cx="8075240" cy="4751040"/>
          </a:xfrm>
        </p:spPr>
        <p:txBody>
          <a:bodyPr/>
          <a:lstStyle/>
          <a:p>
            <a:endParaRPr lang="en-CA" sz="2000" dirty="0"/>
          </a:p>
        </p:txBody>
      </p:sp>
      <p:sp>
        <p:nvSpPr>
          <p:cNvPr id="6" name="TextBox 5"/>
          <p:cNvSpPr txBox="1"/>
          <p:nvPr/>
        </p:nvSpPr>
        <p:spPr>
          <a:xfrm>
            <a:off x="323528" y="404664"/>
            <a:ext cx="8568952" cy="6180493"/>
          </a:xfrm>
          <a:prstGeom prst="rect">
            <a:avLst/>
          </a:prstGeom>
          <a:solidFill>
            <a:schemeClr val="accent3">
              <a:lumMod val="20000"/>
              <a:lumOff val="80000"/>
            </a:schemeClr>
          </a:solidFill>
          <a:ln w="19050">
            <a:solidFill>
              <a:srgbClr val="993300"/>
            </a:solidFill>
          </a:ln>
        </p:spPr>
        <p:txBody>
          <a:bodyPr wrap="square" lIns="216000" tIns="180000" rIns="288000" bIns="180000" rtlCol="0">
            <a:spAutoFit/>
          </a:bodyPr>
          <a:lstStyle/>
          <a:p>
            <a:r>
              <a:rPr lang="en-CA" dirty="0" smtClean="0"/>
              <a:t>#include &lt;</a:t>
            </a:r>
            <a:r>
              <a:rPr lang="en-CA" dirty="0" err="1" smtClean="0"/>
              <a:t>stdio.h</a:t>
            </a:r>
            <a:r>
              <a:rPr lang="en-CA" dirty="0" smtClean="0"/>
              <a:t>&gt;</a:t>
            </a:r>
          </a:p>
          <a:p>
            <a:r>
              <a:rPr lang="en-CA" dirty="0" smtClean="0"/>
              <a:t>#include &lt;</a:t>
            </a:r>
            <a:r>
              <a:rPr lang="en-CA" dirty="0" err="1" smtClean="0"/>
              <a:t>string.h</a:t>
            </a:r>
            <a:r>
              <a:rPr lang="en-CA" dirty="0" smtClean="0"/>
              <a:t>&gt;</a:t>
            </a:r>
          </a:p>
          <a:p>
            <a:endParaRPr lang="en-CA" dirty="0" smtClean="0"/>
          </a:p>
          <a:p>
            <a:r>
              <a:rPr lang="en-CA" dirty="0" err="1" smtClean="0"/>
              <a:t>int</a:t>
            </a:r>
            <a:r>
              <a:rPr lang="en-CA" dirty="0" smtClean="0"/>
              <a:t> main () {</a:t>
            </a:r>
          </a:p>
          <a:p>
            <a:r>
              <a:rPr lang="en-CA" dirty="0"/>
              <a:t> </a:t>
            </a:r>
            <a:r>
              <a:rPr lang="en-CA" dirty="0" smtClean="0"/>
              <a:t>   </a:t>
            </a:r>
            <a:r>
              <a:rPr lang="en-CA" dirty="0" err="1" smtClean="0"/>
              <a:t>int</a:t>
            </a:r>
            <a:r>
              <a:rPr lang="en-CA" dirty="0" smtClean="0"/>
              <a:t> N = 0 ;   </a:t>
            </a:r>
          </a:p>
          <a:p>
            <a:r>
              <a:rPr lang="en-CA" dirty="0"/>
              <a:t> </a:t>
            </a:r>
            <a:r>
              <a:rPr lang="en-CA" dirty="0" smtClean="0"/>
              <a:t>   char S[] = “This is a sentence with tokens separated by various characters.” ;</a:t>
            </a:r>
          </a:p>
          <a:p>
            <a:r>
              <a:rPr lang="en-CA" dirty="0" smtClean="0"/>
              <a:t>    char * </a:t>
            </a:r>
            <a:r>
              <a:rPr lang="en-CA" dirty="0" err="1" smtClean="0"/>
              <a:t>tokenPtr</a:t>
            </a:r>
            <a:r>
              <a:rPr lang="en-CA" dirty="0" smtClean="0"/>
              <a:t>, * </a:t>
            </a:r>
            <a:r>
              <a:rPr lang="en-CA" dirty="0" err="1" smtClean="0"/>
              <a:t>DelimList</a:t>
            </a:r>
            <a:r>
              <a:rPr lang="en-CA" dirty="0" smtClean="0"/>
              <a:t> = </a:t>
            </a:r>
            <a:r>
              <a:rPr lang="en-CA" b="1" dirty="0">
                <a:solidFill>
                  <a:srgbClr val="0070C0"/>
                </a:solidFill>
              </a:rPr>
              <a:t>“ .,;:$“ </a:t>
            </a:r>
            <a:r>
              <a:rPr lang="en-CA" dirty="0" smtClean="0"/>
              <a:t>;</a:t>
            </a:r>
          </a:p>
          <a:p>
            <a:endParaRPr lang="en-CA" dirty="0" smtClean="0"/>
          </a:p>
          <a:p>
            <a:r>
              <a:rPr lang="en-CA" dirty="0"/>
              <a:t> </a:t>
            </a:r>
            <a:r>
              <a:rPr lang="en-CA" dirty="0" smtClean="0"/>
              <a:t>   </a:t>
            </a:r>
            <a:r>
              <a:rPr lang="en-CA" dirty="0" err="1" smtClean="0"/>
              <a:t>printf</a:t>
            </a:r>
            <a:r>
              <a:rPr lang="en-CA" dirty="0" smtClean="0"/>
              <a:t>( “The following tokens were found in S.\n” ) ;</a:t>
            </a:r>
          </a:p>
          <a:p>
            <a:endParaRPr lang="en-CA" dirty="0" smtClean="0"/>
          </a:p>
          <a:p>
            <a:r>
              <a:rPr lang="en-CA" dirty="0" smtClean="0"/>
              <a:t>    </a:t>
            </a:r>
            <a:r>
              <a:rPr lang="en-CA" b="1" dirty="0" err="1" smtClean="0">
                <a:solidFill>
                  <a:srgbClr val="0070C0"/>
                </a:solidFill>
              </a:rPr>
              <a:t>tokenPtr</a:t>
            </a:r>
            <a:r>
              <a:rPr lang="en-CA" b="1" dirty="0" smtClean="0">
                <a:solidFill>
                  <a:srgbClr val="0070C0"/>
                </a:solidFill>
              </a:rPr>
              <a:t> = </a:t>
            </a:r>
            <a:r>
              <a:rPr lang="en-CA" b="1" dirty="0" err="1" smtClean="0">
                <a:solidFill>
                  <a:srgbClr val="0070C0"/>
                </a:solidFill>
              </a:rPr>
              <a:t>strtok</a:t>
            </a:r>
            <a:r>
              <a:rPr lang="en-CA" b="1" dirty="0" smtClean="0">
                <a:solidFill>
                  <a:srgbClr val="0070C0"/>
                </a:solidFill>
              </a:rPr>
              <a:t>( S, </a:t>
            </a:r>
            <a:r>
              <a:rPr lang="en-CA" b="1" dirty="0" err="1" smtClean="0">
                <a:solidFill>
                  <a:srgbClr val="0070C0"/>
                </a:solidFill>
              </a:rPr>
              <a:t>DelimList</a:t>
            </a:r>
            <a:r>
              <a:rPr lang="en-CA" b="1" dirty="0" smtClean="0">
                <a:solidFill>
                  <a:srgbClr val="0070C0"/>
                </a:solidFill>
              </a:rPr>
              <a:t> ) ;   </a:t>
            </a:r>
            <a:r>
              <a:rPr lang="en-CA" dirty="0" smtClean="0"/>
              <a:t>// First time use S; various delimiters</a:t>
            </a:r>
          </a:p>
          <a:p>
            <a:endParaRPr lang="en-CA" dirty="0" smtClean="0"/>
          </a:p>
          <a:p>
            <a:r>
              <a:rPr lang="en-CA" dirty="0"/>
              <a:t> </a:t>
            </a:r>
            <a:r>
              <a:rPr lang="en-CA" dirty="0" smtClean="0"/>
              <a:t>   while( </a:t>
            </a:r>
            <a:r>
              <a:rPr lang="en-CA" dirty="0" err="1" smtClean="0"/>
              <a:t>tokenPtr</a:t>
            </a:r>
            <a:r>
              <a:rPr lang="en-CA" dirty="0" smtClean="0"/>
              <a:t> != NULL ) {</a:t>
            </a:r>
          </a:p>
          <a:p>
            <a:r>
              <a:rPr lang="en-CA" dirty="0" smtClean="0"/>
              <a:t>         N++ ;</a:t>
            </a:r>
          </a:p>
          <a:p>
            <a:r>
              <a:rPr lang="en-CA" dirty="0"/>
              <a:t> </a:t>
            </a:r>
            <a:r>
              <a:rPr lang="en-CA" dirty="0" smtClean="0"/>
              <a:t>        </a:t>
            </a:r>
            <a:r>
              <a:rPr lang="en-CA" dirty="0" err="1" smtClean="0"/>
              <a:t>printf</a:t>
            </a:r>
            <a:r>
              <a:rPr lang="en-CA" dirty="0" smtClean="0"/>
              <a:t>( “%s\n”, </a:t>
            </a:r>
            <a:r>
              <a:rPr lang="en-CA" dirty="0" err="1" smtClean="0"/>
              <a:t>tokenPtr</a:t>
            </a:r>
            <a:r>
              <a:rPr lang="en-CA" dirty="0" smtClean="0"/>
              <a:t> ) ;</a:t>
            </a:r>
          </a:p>
          <a:p>
            <a:r>
              <a:rPr lang="en-CA" dirty="0"/>
              <a:t> </a:t>
            </a:r>
            <a:r>
              <a:rPr lang="en-CA" dirty="0" smtClean="0"/>
              <a:t>        </a:t>
            </a:r>
            <a:r>
              <a:rPr lang="en-CA" b="1" dirty="0" err="1" smtClean="0">
                <a:solidFill>
                  <a:srgbClr val="0070C0"/>
                </a:solidFill>
              </a:rPr>
              <a:t>tokenPtr</a:t>
            </a:r>
            <a:r>
              <a:rPr lang="en-CA" b="1" dirty="0" smtClean="0">
                <a:solidFill>
                  <a:srgbClr val="0070C0"/>
                </a:solidFill>
              </a:rPr>
              <a:t> = </a:t>
            </a:r>
            <a:r>
              <a:rPr lang="en-CA" b="1" dirty="0" err="1" smtClean="0">
                <a:solidFill>
                  <a:srgbClr val="0070C0"/>
                </a:solidFill>
              </a:rPr>
              <a:t>strtok</a:t>
            </a:r>
            <a:r>
              <a:rPr lang="en-CA" b="1" dirty="0" smtClean="0">
                <a:solidFill>
                  <a:srgbClr val="0070C0"/>
                </a:solidFill>
              </a:rPr>
              <a:t>( NULL, </a:t>
            </a:r>
            <a:r>
              <a:rPr lang="en-CA" b="1" dirty="0" err="1">
                <a:solidFill>
                  <a:srgbClr val="0070C0"/>
                </a:solidFill>
              </a:rPr>
              <a:t>DelimList</a:t>
            </a:r>
            <a:r>
              <a:rPr lang="en-CA" b="1" dirty="0">
                <a:solidFill>
                  <a:srgbClr val="0070C0"/>
                </a:solidFill>
              </a:rPr>
              <a:t> </a:t>
            </a:r>
            <a:r>
              <a:rPr lang="en-CA" b="1" dirty="0" smtClean="0">
                <a:solidFill>
                  <a:srgbClr val="0070C0"/>
                </a:solidFill>
              </a:rPr>
              <a:t>) ;</a:t>
            </a:r>
            <a:r>
              <a:rPr lang="en-CA" dirty="0" smtClean="0"/>
              <a:t>   // Use NULL in successive calls</a:t>
            </a:r>
            <a:endParaRPr lang="en-CA" b="1" dirty="0">
              <a:solidFill>
                <a:srgbClr val="0070C0"/>
              </a:solidFill>
            </a:endParaRPr>
          </a:p>
          <a:p>
            <a:r>
              <a:rPr lang="en-CA" dirty="0" smtClean="0"/>
              <a:t>    }</a:t>
            </a:r>
          </a:p>
          <a:p>
            <a:r>
              <a:rPr lang="en-CA" dirty="0" smtClean="0"/>
              <a:t>    </a:t>
            </a:r>
            <a:r>
              <a:rPr lang="en-CA" dirty="0" err="1" smtClean="0"/>
              <a:t>printf</a:t>
            </a:r>
            <a:r>
              <a:rPr lang="en-CA" dirty="0" smtClean="0"/>
              <a:t>( “Number of tokens found = %d\n”, N ) ;</a:t>
            </a:r>
          </a:p>
          <a:p>
            <a:endParaRPr lang="en-CA" dirty="0" smtClean="0"/>
          </a:p>
          <a:p>
            <a:r>
              <a:rPr lang="en-CA" dirty="0"/>
              <a:t> </a:t>
            </a:r>
            <a:r>
              <a:rPr lang="en-CA" dirty="0" smtClean="0"/>
              <a:t>   return 0 ;</a:t>
            </a:r>
            <a:endParaRPr lang="en-CA" dirty="0"/>
          </a:p>
          <a:p>
            <a:r>
              <a:rPr lang="en-CA" dirty="0" smtClean="0"/>
              <a:t>}</a:t>
            </a:r>
          </a:p>
        </p:txBody>
      </p:sp>
    </p:spTree>
    <p:extLst>
      <p:ext uri="{BB962C8B-B14F-4D97-AF65-F5344CB8AC3E}">
        <p14:creationId xmlns:p14="http://schemas.microsoft.com/office/powerpoint/2010/main" val="3762245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Memory Functions in &lt;</a:t>
            </a:r>
            <a:r>
              <a:rPr lang="en-CA" dirty="0" err="1" smtClean="0"/>
              <a:t>string.h</a:t>
            </a:r>
            <a:r>
              <a:rPr lang="en-CA" dirty="0" smtClean="0"/>
              <a:t>&gt;</a:t>
            </a:r>
            <a:endParaRPr lang="en-CA" dirty="0"/>
          </a:p>
        </p:txBody>
      </p:sp>
      <p:sp>
        <p:nvSpPr>
          <p:cNvPr id="3" name="Content Placeholder 2"/>
          <p:cNvSpPr>
            <a:spLocks noGrp="1"/>
          </p:cNvSpPr>
          <p:nvPr>
            <p:ph sz="quarter" idx="1"/>
          </p:nvPr>
        </p:nvSpPr>
        <p:spPr>
          <a:xfrm>
            <a:off x="611560" y="1124744"/>
            <a:ext cx="8075240" cy="4895056"/>
          </a:xfrm>
        </p:spPr>
        <p:txBody>
          <a:bodyPr/>
          <a:lstStyle/>
          <a:p>
            <a:r>
              <a:rPr lang="en-CA" sz="2400" dirty="0" smtClean="0"/>
              <a:t>C also provides functions for dealing with blocks of data in RAM</a:t>
            </a:r>
          </a:p>
          <a:p>
            <a:pPr lvl="1"/>
            <a:r>
              <a:rPr lang="en-CA" sz="2200" dirty="0" smtClean="0"/>
              <a:t>The blocks may be characters, or other data types, hence the functions typically return a </a:t>
            </a:r>
            <a:r>
              <a:rPr lang="en-CA" sz="2200" b="1" dirty="0" smtClean="0">
                <a:solidFill>
                  <a:srgbClr val="993300"/>
                </a:solidFill>
              </a:rPr>
              <a:t>void *</a:t>
            </a:r>
            <a:r>
              <a:rPr lang="en-CA" sz="2200" dirty="0" smtClean="0"/>
              <a:t> pointer value.</a:t>
            </a:r>
          </a:p>
          <a:p>
            <a:pPr lvl="2"/>
            <a:r>
              <a:rPr lang="en-CA" sz="1800" dirty="0" smtClean="0"/>
              <a:t>A void * pointer value can be assigned to any other pointer type, and vice versa.</a:t>
            </a:r>
          </a:p>
          <a:p>
            <a:pPr lvl="2"/>
            <a:r>
              <a:rPr lang="en-CA" sz="1800" dirty="0" smtClean="0"/>
              <a:t>However, void * pointers cannot be dereferenced, thus the size of the block must be specified as an argument.</a:t>
            </a:r>
          </a:p>
          <a:p>
            <a:pPr lvl="2"/>
            <a:r>
              <a:rPr lang="en-CA" sz="1800" dirty="0" smtClean="0"/>
              <a:t>None of the functions discussed perform checks for terminating null characters (delimiters).</a:t>
            </a:r>
            <a:endParaRPr lang="en-CA" sz="1800" dirty="0"/>
          </a:p>
        </p:txBody>
      </p:sp>
      <p:graphicFrame>
        <p:nvGraphicFramePr>
          <p:cNvPr id="4" name="Content Placeholder 3"/>
          <p:cNvGraphicFramePr>
            <a:graphicFrameLocks/>
          </p:cNvGraphicFramePr>
          <p:nvPr>
            <p:extLst>
              <p:ext uri="{D42A27DB-BD31-4B8C-83A1-F6EECF244321}">
                <p14:modId xmlns:p14="http://schemas.microsoft.com/office/powerpoint/2010/main" val="3827965387"/>
              </p:ext>
            </p:extLst>
          </p:nvPr>
        </p:nvGraphicFramePr>
        <p:xfrm>
          <a:off x="179512" y="3068960"/>
          <a:ext cx="8786238" cy="3017520"/>
        </p:xfrm>
        <a:graphic>
          <a:graphicData uri="http://schemas.openxmlformats.org/drawingml/2006/table">
            <a:tbl>
              <a:tblPr firstRow="1" bandRow="1">
                <a:tableStyleId>{5C22544A-7EE6-4342-B048-85BDC9FD1C3A}</a:tableStyleId>
              </a:tblPr>
              <a:tblGrid>
                <a:gridCol w="8786238"/>
              </a:tblGrid>
              <a:tr h="149736">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smtClean="0"/>
                        <a:t>void * </a:t>
                      </a:r>
                      <a:r>
                        <a:rPr lang="en-CA" dirty="0" err="1" smtClean="0"/>
                        <a:t>memcpy</a:t>
                      </a:r>
                      <a:r>
                        <a:rPr lang="en-CA" dirty="0" smtClean="0"/>
                        <a:t>( void * S1, </a:t>
                      </a:r>
                      <a:r>
                        <a:rPr lang="en-CA" dirty="0" err="1" smtClean="0"/>
                        <a:t>const</a:t>
                      </a:r>
                      <a:r>
                        <a:rPr lang="en-CA" dirty="0" smtClean="0"/>
                        <a:t> void * S2, </a:t>
                      </a:r>
                      <a:r>
                        <a:rPr lang="en-CA" dirty="0" err="1" smtClean="0"/>
                        <a:t>size_t</a:t>
                      </a:r>
                      <a:r>
                        <a:rPr lang="en-CA" dirty="0" smtClean="0"/>
                        <a:t> N );</a:t>
                      </a:r>
                    </a:p>
                    <a:p>
                      <a:pPr lvl="1"/>
                      <a:r>
                        <a:rPr lang="en-CA" dirty="0" smtClean="0"/>
                        <a:t>Copies N characters</a:t>
                      </a:r>
                      <a:r>
                        <a:rPr lang="en-CA" baseline="0" dirty="0" smtClean="0"/>
                        <a:t> (bytes) from the object S2 into the object S1.  A pointer to the resulting object (S1) is returned, otherwise NULL is returned on failure.</a:t>
                      </a:r>
                    </a:p>
                    <a:p>
                      <a:pPr lvl="1"/>
                      <a:r>
                        <a:rPr lang="en-CA" baseline="0" dirty="0" smtClean="0"/>
                        <a:t>Note:  The result of this function is </a:t>
                      </a:r>
                      <a:r>
                        <a:rPr lang="en-CA" u="sng" baseline="0" dirty="0" smtClean="0"/>
                        <a:t>undefined</a:t>
                      </a:r>
                      <a:r>
                        <a:rPr lang="en-CA" i="0" u="none" baseline="0" dirty="0" smtClean="0"/>
                        <a:t> if S1 and S2 overlap!</a:t>
                      </a:r>
                      <a:endParaRPr lang="en-CA" dirty="0"/>
                    </a:p>
                  </a:txBody>
                  <a:tcPr/>
                </a:tc>
              </a:tr>
              <a:tr h="370840">
                <a:tc>
                  <a:txBody>
                    <a:bodyPr/>
                    <a:lstStyle/>
                    <a:p>
                      <a:r>
                        <a:rPr lang="en-CA" dirty="0" smtClean="0"/>
                        <a:t>void * </a:t>
                      </a:r>
                      <a:r>
                        <a:rPr lang="en-CA" dirty="0" err="1" smtClean="0"/>
                        <a:t>memmove</a:t>
                      </a:r>
                      <a:r>
                        <a:rPr lang="en-CA" dirty="0" smtClean="0"/>
                        <a:t>( void * S1, </a:t>
                      </a:r>
                      <a:r>
                        <a:rPr lang="en-CA" dirty="0" err="1" smtClean="0"/>
                        <a:t>const</a:t>
                      </a:r>
                      <a:r>
                        <a:rPr lang="en-CA" dirty="0" smtClean="0"/>
                        <a:t> void * S2, </a:t>
                      </a:r>
                      <a:r>
                        <a:rPr lang="en-CA" dirty="0" err="1" smtClean="0"/>
                        <a:t>size_t</a:t>
                      </a:r>
                      <a:r>
                        <a:rPr lang="en-CA" dirty="0" smtClean="0"/>
                        <a:t> N );</a:t>
                      </a:r>
                    </a:p>
                    <a:p>
                      <a:pPr lvl="1"/>
                      <a:r>
                        <a:rPr lang="en-CA" dirty="0" smtClean="0"/>
                        <a:t>Copies N characters</a:t>
                      </a:r>
                      <a:r>
                        <a:rPr lang="en-CA" baseline="0" dirty="0" smtClean="0"/>
                        <a:t> (bytes) from the object S2 into the object S1.  A pointer to the resulting object (S1) is returned, otherwise NULL is returned on failure.</a:t>
                      </a:r>
                    </a:p>
                    <a:p>
                      <a:pPr lvl="1"/>
                      <a:r>
                        <a:rPr lang="en-CA" baseline="0" dirty="0" smtClean="0"/>
                        <a:t>Note:  This function utilizes a temporary memory space to perform the copying, hence the operation is always defined.</a:t>
                      </a:r>
                      <a:endParaRPr lang="en-CA" dirty="0"/>
                    </a:p>
                  </a:txBody>
                  <a:tcPr/>
                </a:tc>
              </a:tr>
            </a:tbl>
          </a:graphicData>
        </a:graphic>
      </p:graphicFrame>
    </p:spTree>
    <p:extLst>
      <p:ext uri="{BB962C8B-B14F-4D97-AF65-F5344CB8AC3E}">
        <p14:creationId xmlns:p14="http://schemas.microsoft.com/office/powerpoint/2010/main" val="51951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CA" dirty="0" smtClean="0"/>
              <a:t>Characters and Strings in C</a:t>
            </a:r>
            <a:endParaRPr lang="en-CA" dirty="0"/>
          </a:p>
        </p:txBody>
      </p:sp>
      <p:sp>
        <p:nvSpPr>
          <p:cNvPr id="7171" name="Content Placeholder 2"/>
          <p:cNvSpPr>
            <a:spLocks noGrp="1"/>
          </p:cNvSpPr>
          <p:nvPr>
            <p:ph sz="quarter" idx="1"/>
          </p:nvPr>
        </p:nvSpPr>
        <p:spPr>
          <a:xfrm>
            <a:off x="914400" y="1268760"/>
            <a:ext cx="7772400" cy="5328592"/>
          </a:xfrm>
        </p:spPr>
        <p:txBody>
          <a:bodyPr/>
          <a:lstStyle/>
          <a:p>
            <a:pPr eaLnBrk="1" hangingPunct="1"/>
            <a:r>
              <a:rPr lang="en-CA" sz="2400" dirty="0" smtClean="0"/>
              <a:t>The concept of a string refers to a sequence of items.  </a:t>
            </a:r>
          </a:p>
          <a:p>
            <a:pPr eaLnBrk="1" hangingPunct="1"/>
            <a:r>
              <a:rPr lang="en-CA" sz="2400" dirty="0" smtClean="0"/>
              <a:t>The sequence, or string, may contain zero or more elements, and a delimiter that denotes the end (termination) of the string.</a:t>
            </a:r>
          </a:p>
          <a:p>
            <a:pPr eaLnBrk="1" hangingPunct="1"/>
            <a:r>
              <a:rPr lang="en-CA" sz="2400" dirty="0" smtClean="0"/>
              <a:t>A string of characters, in computer science terms, usually refers to a vector, or list, of </a:t>
            </a:r>
            <a:r>
              <a:rPr lang="en-CA" sz="2400" b="1" dirty="0" smtClean="0">
                <a:latin typeface="Courier New" pitchFamily="49" charset="0"/>
                <a:cs typeface="Courier New" pitchFamily="49" charset="0"/>
              </a:rPr>
              <a:t>char</a:t>
            </a:r>
            <a:r>
              <a:rPr lang="en-CA" sz="2400" dirty="0" smtClean="0"/>
              <a:t> values</a:t>
            </a:r>
          </a:p>
          <a:p>
            <a:pPr lvl="1" eaLnBrk="1" hangingPunct="1"/>
            <a:r>
              <a:rPr lang="en-CA" sz="2000" dirty="0" smtClean="0"/>
              <a:t>ASCII is commonly used </a:t>
            </a:r>
          </a:p>
          <a:p>
            <a:pPr lvl="1" eaLnBrk="1" hangingPunct="1"/>
            <a:r>
              <a:rPr lang="en-CA" sz="2000" dirty="0" err="1" smtClean="0"/>
              <a:t>UniCode</a:t>
            </a:r>
            <a:r>
              <a:rPr lang="en-CA" sz="2000" dirty="0" smtClean="0"/>
              <a:t> is another</a:t>
            </a:r>
          </a:p>
          <a:p>
            <a:pPr eaLnBrk="1" hangingPunct="1"/>
            <a:r>
              <a:rPr lang="en-CA" sz="2400" dirty="0" smtClean="0"/>
              <a:t>In the C language, the special delimiter character </a:t>
            </a:r>
            <a:r>
              <a:rPr lang="en-CA" sz="2400" b="1" dirty="0" smtClean="0">
                <a:latin typeface="Courier New" pitchFamily="49" charset="0"/>
                <a:cs typeface="Courier New" pitchFamily="49" charset="0"/>
              </a:rPr>
              <a:t>‘\0’</a:t>
            </a:r>
            <a:r>
              <a:rPr lang="en-CA" sz="2400" dirty="0" smtClean="0"/>
              <a:t> (called character null) is recognized by the compiler and assigned a specific integer value</a:t>
            </a:r>
          </a:p>
          <a:p>
            <a:pPr eaLnBrk="1" hangingPunct="1"/>
            <a:r>
              <a:rPr lang="en-CA" sz="2400" dirty="0"/>
              <a:t>Strings of bits (or other encoded </a:t>
            </a:r>
            <a:r>
              <a:rPr lang="en-CA" sz="2400" i="1" dirty="0"/>
              <a:t>symbols</a:t>
            </a:r>
            <a:r>
              <a:rPr lang="en-CA" sz="2400" dirty="0"/>
              <a:t>) </a:t>
            </a:r>
            <a:r>
              <a:rPr lang="en-CA" sz="2400" dirty="0" smtClean="0"/>
              <a:t>provides abstraction possibilities for more general strings.</a:t>
            </a:r>
            <a:endParaRPr lang="en-CA" sz="2400" dirty="0"/>
          </a:p>
        </p:txBody>
      </p:sp>
    </p:spTree>
    <p:extLst>
      <p:ext uri="{BB962C8B-B14F-4D97-AF65-F5344CB8AC3E}">
        <p14:creationId xmlns:p14="http://schemas.microsoft.com/office/powerpoint/2010/main" val="286910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fade">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fade">
                                      <p:cBhvr>
                                        <p:cTn id="15" dur="500"/>
                                        <p:tgtEl>
                                          <p:spTgt spid="717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fade">
                                      <p:cBhvr>
                                        <p:cTn id="18" dur="500"/>
                                        <p:tgtEl>
                                          <p:spTgt spid="71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animEffect transition="in" filter="fade">
                                      <p:cBhvr>
                                        <p:cTn id="23" dur="500"/>
                                        <p:tgtEl>
                                          <p:spTgt spid="7171">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171">
                                            <p:txEl>
                                              <p:pRg st="6" end="6"/>
                                            </p:txEl>
                                          </p:spTgt>
                                        </p:tgtEl>
                                        <p:attrNameLst>
                                          <p:attrName>style.visibility</p:attrName>
                                        </p:attrNameLst>
                                      </p:cBhvr>
                                      <p:to>
                                        <p:strVal val="visible"/>
                                      </p:to>
                                    </p:set>
                                    <p:animEffect transition="in" filter="fade">
                                      <p:cBhvr>
                                        <p:cTn id="28"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Memory Functions in &lt;</a:t>
            </a:r>
            <a:r>
              <a:rPr lang="en-CA" dirty="0" err="1" smtClean="0"/>
              <a:t>string.h</a:t>
            </a:r>
            <a:r>
              <a:rPr lang="en-CA" dirty="0" smtClean="0"/>
              <a:t>&gt;</a:t>
            </a:r>
            <a:endParaRPr lang="en-CA" dirty="0"/>
          </a:p>
        </p:txBody>
      </p:sp>
      <p:sp>
        <p:nvSpPr>
          <p:cNvPr id="3" name="Content Placeholder 2"/>
          <p:cNvSpPr>
            <a:spLocks noGrp="1"/>
          </p:cNvSpPr>
          <p:nvPr>
            <p:ph sz="quarter" idx="1"/>
          </p:nvPr>
        </p:nvSpPr>
        <p:spPr>
          <a:xfrm>
            <a:off x="611560" y="1124744"/>
            <a:ext cx="8075240" cy="4895056"/>
          </a:xfrm>
        </p:spPr>
        <p:txBody>
          <a:bodyPr/>
          <a:lstStyle/>
          <a:p>
            <a:endParaRPr lang="en-CA" sz="1800" dirty="0"/>
          </a:p>
        </p:txBody>
      </p:sp>
      <p:graphicFrame>
        <p:nvGraphicFramePr>
          <p:cNvPr id="4" name="Content Placeholder 3"/>
          <p:cNvGraphicFramePr>
            <a:graphicFrameLocks/>
          </p:cNvGraphicFramePr>
          <p:nvPr>
            <p:extLst>
              <p:ext uri="{D42A27DB-BD31-4B8C-83A1-F6EECF244321}">
                <p14:modId xmlns:p14="http://schemas.microsoft.com/office/powerpoint/2010/main" val="857873698"/>
              </p:ext>
            </p:extLst>
          </p:nvPr>
        </p:nvGraphicFramePr>
        <p:xfrm>
          <a:off x="323528" y="1124744"/>
          <a:ext cx="8568952" cy="3931920"/>
        </p:xfrm>
        <a:graphic>
          <a:graphicData uri="http://schemas.openxmlformats.org/drawingml/2006/table">
            <a:tbl>
              <a:tblPr firstRow="1" bandRow="1">
                <a:tableStyleId>{5C22544A-7EE6-4342-B048-85BDC9FD1C3A}</a:tableStyleId>
              </a:tblPr>
              <a:tblGrid>
                <a:gridCol w="8568952"/>
              </a:tblGrid>
              <a:tr h="149736">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err="1" smtClean="0"/>
                        <a:t>int</a:t>
                      </a:r>
                      <a:r>
                        <a:rPr lang="en-CA" dirty="0" smtClean="0"/>
                        <a:t> </a:t>
                      </a:r>
                      <a:r>
                        <a:rPr lang="en-CA" dirty="0" err="1" smtClean="0"/>
                        <a:t>memcmp</a:t>
                      </a:r>
                      <a:r>
                        <a:rPr lang="en-CA" dirty="0" smtClean="0"/>
                        <a:t>( </a:t>
                      </a:r>
                      <a:r>
                        <a:rPr lang="en-CA" dirty="0" err="1" smtClean="0"/>
                        <a:t>const</a:t>
                      </a:r>
                      <a:r>
                        <a:rPr lang="en-CA" dirty="0" smtClean="0"/>
                        <a:t> void * S1, </a:t>
                      </a:r>
                      <a:r>
                        <a:rPr lang="en-CA" dirty="0" err="1" smtClean="0"/>
                        <a:t>const</a:t>
                      </a:r>
                      <a:r>
                        <a:rPr lang="en-CA" dirty="0" smtClean="0"/>
                        <a:t> void * S2, </a:t>
                      </a:r>
                      <a:r>
                        <a:rPr lang="en-CA" dirty="0" err="1" smtClean="0"/>
                        <a:t>size_t</a:t>
                      </a:r>
                      <a:r>
                        <a:rPr lang="en-CA" dirty="0" smtClean="0"/>
                        <a:t> N );</a:t>
                      </a:r>
                    </a:p>
                    <a:p>
                      <a:pPr lvl="1"/>
                      <a:r>
                        <a:rPr lang="en-CA" dirty="0" smtClean="0"/>
                        <a:t>Compares the first</a:t>
                      </a:r>
                      <a:r>
                        <a:rPr lang="en-CA" baseline="0" dirty="0" smtClean="0"/>
                        <a:t> N characters (bytes) of S1 and S2.  Returns 0 if S1==S2, &gt;0 if S1&gt;S2, and &lt;0 if S1&lt;S2.</a:t>
                      </a:r>
                      <a:endParaRPr lang="en-CA" dirty="0"/>
                    </a:p>
                  </a:txBody>
                  <a:tcPr/>
                </a:tc>
              </a:tr>
              <a:tr h="370840">
                <a:tc>
                  <a:txBody>
                    <a:bodyPr/>
                    <a:lstStyle/>
                    <a:p>
                      <a:r>
                        <a:rPr lang="en-CA" dirty="0" smtClean="0"/>
                        <a:t>void * </a:t>
                      </a:r>
                      <a:r>
                        <a:rPr lang="en-CA" dirty="0" err="1" smtClean="0"/>
                        <a:t>memchr</a:t>
                      </a:r>
                      <a:r>
                        <a:rPr lang="en-CA" dirty="0" smtClean="0"/>
                        <a:t>( </a:t>
                      </a:r>
                      <a:r>
                        <a:rPr lang="en-CA" dirty="0" err="1" smtClean="0"/>
                        <a:t>const</a:t>
                      </a:r>
                      <a:r>
                        <a:rPr lang="en-CA" dirty="0" smtClean="0"/>
                        <a:t> void * S1, </a:t>
                      </a:r>
                      <a:r>
                        <a:rPr lang="en-CA" dirty="0" err="1" smtClean="0"/>
                        <a:t>int</a:t>
                      </a:r>
                      <a:r>
                        <a:rPr lang="en-CA" dirty="0" smtClean="0"/>
                        <a:t> C, </a:t>
                      </a:r>
                      <a:r>
                        <a:rPr lang="en-CA" dirty="0" err="1" smtClean="0"/>
                        <a:t>size_t</a:t>
                      </a:r>
                      <a:r>
                        <a:rPr lang="en-CA" dirty="0" smtClean="0"/>
                        <a:t> N );</a:t>
                      </a:r>
                    </a:p>
                    <a:p>
                      <a:pPr lvl="1"/>
                      <a:r>
                        <a:rPr lang="en-CA" dirty="0" smtClean="0"/>
                        <a:t>Locates the </a:t>
                      </a:r>
                      <a:r>
                        <a:rPr lang="en-CA" u="sng" dirty="0" smtClean="0"/>
                        <a:t>first</a:t>
                      </a:r>
                      <a:r>
                        <a:rPr lang="en-CA" u="none" baseline="0" dirty="0" smtClean="0"/>
                        <a:t> occurrence of the character C in the first N characters (bytes) of S1.  If C is found, a pointer to C in S1 is returned.  Otherwise, NULL is returned.</a:t>
                      </a:r>
                      <a:endParaRPr lang="en-CA" dirty="0"/>
                    </a:p>
                  </a:txBody>
                  <a:tcPr/>
                </a:tc>
              </a:tr>
              <a:tr h="370840">
                <a:tc>
                  <a:txBody>
                    <a:bodyPr/>
                    <a:lstStyle/>
                    <a:p>
                      <a:r>
                        <a:rPr lang="en-CA" dirty="0" smtClean="0"/>
                        <a:t>void * </a:t>
                      </a:r>
                      <a:r>
                        <a:rPr lang="en-CA" dirty="0" err="1" smtClean="0"/>
                        <a:t>memset</a:t>
                      </a:r>
                      <a:r>
                        <a:rPr lang="en-CA" dirty="0" smtClean="0"/>
                        <a:t>( void * S1, </a:t>
                      </a:r>
                      <a:r>
                        <a:rPr lang="en-CA" dirty="0" err="1" smtClean="0"/>
                        <a:t>int</a:t>
                      </a:r>
                      <a:r>
                        <a:rPr lang="en-CA" dirty="0" smtClean="0"/>
                        <a:t> C, </a:t>
                      </a:r>
                      <a:r>
                        <a:rPr lang="en-CA" dirty="0" err="1" smtClean="0"/>
                        <a:t>size_t</a:t>
                      </a:r>
                      <a:r>
                        <a:rPr lang="en-CA" dirty="0" smtClean="0"/>
                        <a:t> N );</a:t>
                      </a:r>
                    </a:p>
                    <a:p>
                      <a:pPr lvl="1"/>
                      <a:r>
                        <a:rPr lang="en-CA" dirty="0" smtClean="0"/>
                        <a:t>Copies the character (byte)</a:t>
                      </a:r>
                      <a:r>
                        <a:rPr lang="en-CA" baseline="0" dirty="0" smtClean="0"/>
                        <a:t> C to the first N positions of S1.  A pointer to S1 is returned, or NULL on failure.</a:t>
                      </a:r>
                    </a:p>
                    <a:p>
                      <a:pPr lvl="1"/>
                      <a:r>
                        <a:rPr lang="en-CA" baseline="0" dirty="0" smtClean="0"/>
                        <a:t>Note:  the type of C is modified to </a:t>
                      </a:r>
                      <a:r>
                        <a:rPr lang="en-CA" i="1" baseline="0" dirty="0" smtClean="0"/>
                        <a:t>unsigned char</a:t>
                      </a:r>
                      <a:r>
                        <a:rPr lang="en-CA" i="0" baseline="0" dirty="0" smtClean="0"/>
                        <a:t> to enable copying to blocks of arbitrary data type.</a:t>
                      </a:r>
                      <a:endParaRPr lang="en-CA" dirty="0"/>
                    </a:p>
                  </a:txBody>
                  <a:tcPr/>
                </a:tc>
              </a:tr>
            </a:tbl>
          </a:graphicData>
        </a:graphic>
      </p:graphicFrame>
    </p:spTree>
    <p:extLst>
      <p:ext uri="{BB962C8B-B14F-4D97-AF65-F5344CB8AC3E}">
        <p14:creationId xmlns:p14="http://schemas.microsoft.com/office/powerpoint/2010/main" val="1844385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Other Functions in &lt;</a:t>
            </a:r>
            <a:r>
              <a:rPr lang="en-CA" dirty="0" err="1" smtClean="0"/>
              <a:t>string.h</a:t>
            </a:r>
            <a:r>
              <a:rPr lang="en-CA" dirty="0" smtClean="0"/>
              <a:t>&gt;</a:t>
            </a:r>
            <a:endParaRPr lang="en-CA" dirty="0"/>
          </a:p>
        </p:txBody>
      </p:sp>
      <p:graphicFrame>
        <p:nvGraphicFramePr>
          <p:cNvPr id="5" name="Content Placeholder 3"/>
          <p:cNvGraphicFramePr>
            <a:graphicFrameLocks noGrp="1"/>
          </p:cNvGraphicFramePr>
          <p:nvPr>
            <p:ph sz="quarter" idx="1"/>
            <p:extLst>
              <p:ext uri="{D42A27DB-BD31-4B8C-83A1-F6EECF244321}">
                <p14:modId xmlns:p14="http://schemas.microsoft.com/office/powerpoint/2010/main" val="3425756170"/>
              </p:ext>
            </p:extLst>
          </p:nvPr>
        </p:nvGraphicFramePr>
        <p:xfrm>
          <a:off x="539552" y="1412776"/>
          <a:ext cx="8208912" cy="3566160"/>
        </p:xfrm>
        <a:graphic>
          <a:graphicData uri="http://schemas.openxmlformats.org/drawingml/2006/table">
            <a:tbl>
              <a:tblPr firstRow="1" bandRow="1">
                <a:tableStyleId>{5C22544A-7EE6-4342-B048-85BDC9FD1C3A}</a:tableStyleId>
              </a:tblPr>
              <a:tblGrid>
                <a:gridCol w="8208912"/>
              </a:tblGrid>
              <a:tr h="298832">
                <a:tc>
                  <a:txBody>
                    <a:bodyPr/>
                    <a:lstStyle/>
                    <a:p>
                      <a:r>
                        <a:rPr lang="en-CA" dirty="0" smtClean="0"/>
                        <a:t>Function</a:t>
                      </a:r>
                      <a:r>
                        <a:rPr lang="en-CA" baseline="0" dirty="0" smtClean="0"/>
                        <a:t> Prototype and Description</a:t>
                      </a:r>
                      <a:endParaRPr lang="en-CA" dirty="0"/>
                    </a:p>
                  </a:txBody>
                  <a:tcPr/>
                </a:tc>
              </a:tr>
              <a:tr h="370840">
                <a:tc>
                  <a:txBody>
                    <a:bodyPr/>
                    <a:lstStyle/>
                    <a:p>
                      <a:r>
                        <a:rPr lang="en-CA" dirty="0" err="1" smtClean="0"/>
                        <a:t>size_t</a:t>
                      </a:r>
                      <a:r>
                        <a:rPr lang="en-CA" dirty="0" smtClean="0"/>
                        <a:t> </a:t>
                      </a:r>
                      <a:r>
                        <a:rPr lang="en-CA" dirty="0" err="1" smtClean="0"/>
                        <a:t>strlen</a:t>
                      </a:r>
                      <a:r>
                        <a:rPr lang="en-CA" dirty="0" smtClean="0"/>
                        <a:t>( </a:t>
                      </a:r>
                      <a:r>
                        <a:rPr lang="en-CA" dirty="0" err="1" smtClean="0"/>
                        <a:t>const</a:t>
                      </a:r>
                      <a:r>
                        <a:rPr lang="en-CA" baseline="0" dirty="0" smtClean="0"/>
                        <a:t> char * S</a:t>
                      </a:r>
                      <a:r>
                        <a:rPr lang="en-CA" dirty="0" smtClean="0"/>
                        <a:t> )</a:t>
                      </a:r>
                      <a:r>
                        <a:rPr lang="en-CA" baseline="0" dirty="0" smtClean="0"/>
                        <a:t>;</a:t>
                      </a:r>
                    </a:p>
                    <a:p>
                      <a:pPr lvl="1"/>
                      <a:r>
                        <a:rPr lang="en-CA" baseline="0" dirty="0" smtClean="0"/>
                        <a:t>Determines and returns the number of characters in S, not including the ‘\0’ delimiter.</a:t>
                      </a:r>
                      <a:endParaRPr lang="en-CA" dirty="0"/>
                    </a:p>
                  </a:txBody>
                  <a:tcPr/>
                </a:tc>
              </a:tr>
              <a:tr h="370840">
                <a:tc>
                  <a:txBody>
                    <a:bodyPr/>
                    <a:lstStyle/>
                    <a:p>
                      <a:r>
                        <a:rPr lang="en-CA" dirty="0" smtClean="0"/>
                        <a:t>char * </a:t>
                      </a:r>
                      <a:r>
                        <a:rPr lang="en-CA" dirty="0" err="1" smtClean="0"/>
                        <a:t>strerror</a:t>
                      </a:r>
                      <a:r>
                        <a:rPr lang="en-CA" dirty="0" smtClean="0"/>
                        <a:t>( </a:t>
                      </a:r>
                      <a:r>
                        <a:rPr lang="en-CA" dirty="0" err="1" smtClean="0"/>
                        <a:t>int</a:t>
                      </a:r>
                      <a:r>
                        <a:rPr lang="en-CA" dirty="0" smtClean="0"/>
                        <a:t> </a:t>
                      </a:r>
                      <a:r>
                        <a:rPr lang="en-CA" dirty="0" err="1" smtClean="0"/>
                        <a:t>errornum</a:t>
                      </a:r>
                      <a:r>
                        <a:rPr lang="en-CA" dirty="0" smtClean="0"/>
                        <a:t> );</a:t>
                      </a:r>
                    </a:p>
                    <a:p>
                      <a:pPr lvl="1"/>
                      <a:r>
                        <a:rPr lang="en-CA" dirty="0" smtClean="0"/>
                        <a:t>Outputs</a:t>
                      </a:r>
                      <a:r>
                        <a:rPr lang="en-CA" baseline="0" dirty="0" smtClean="0"/>
                        <a:t> to </a:t>
                      </a:r>
                      <a:r>
                        <a:rPr lang="en-CA" baseline="0" dirty="0" err="1" smtClean="0"/>
                        <a:t>stdout</a:t>
                      </a:r>
                      <a:r>
                        <a:rPr lang="en-CA" baseline="0" dirty="0" smtClean="0"/>
                        <a:t> an error message (defined by others as standard messages) referenced by an error number code.  For instance, the statement</a:t>
                      </a:r>
                      <a:br>
                        <a:rPr lang="en-CA" baseline="0" dirty="0" smtClean="0"/>
                      </a:br>
                      <a:r>
                        <a:rPr lang="en-CA" baseline="0" dirty="0" smtClean="0"/>
                        <a:t/>
                      </a:r>
                      <a:br>
                        <a:rPr lang="en-CA" baseline="0" dirty="0" smtClean="0"/>
                      </a:br>
                      <a:r>
                        <a:rPr lang="en-CA" baseline="0" dirty="0" smtClean="0"/>
                        <a:t>       </a:t>
                      </a:r>
                      <a:r>
                        <a:rPr lang="en-CA" baseline="0" dirty="0" err="1" smtClean="0">
                          <a:latin typeface="Courier New" pitchFamily="49" charset="0"/>
                          <a:cs typeface="Courier New" pitchFamily="49" charset="0"/>
                        </a:rPr>
                        <a:t>printf</a:t>
                      </a:r>
                      <a:r>
                        <a:rPr lang="en-CA" baseline="0" dirty="0" smtClean="0">
                          <a:latin typeface="Courier New" pitchFamily="49" charset="0"/>
                          <a:cs typeface="Courier New" pitchFamily="49" charset="0"/>
                        </a:rPr>
                        <a:t>( “%s\n”, </a:t>
                      </a:r>
                      <a:r>
                        <a:rPr lang="en-CA" baseline="0" dirty="0" err="1" smtClean="0">
                          <a:latin typeface="Courier New" pitchFamily="49" charset="0"/>
                          <a:cs typeface="Courier New" pitchFamily="49" charset="0"/>
                        </a:rPr>
                        <a:t>strerror</a:t>
                      </a:r>
                      <a:r>
                        <a:rPr lang="en-CA" baseline="0" dirty="0" smtClean="0">
                          <a:latin typeface="Courier New" pitchFamily="49" charset="0"/>
                          <a:cs typeface="Courier New" pitchFamily="49" charset="0"/>
                        </a:rPr>
                        <a:t>( 2 ) ) ;</a:t>
                      </a:r>
                      <a:br>
                        <a:rPr lang="en-CA" baseline="0" dirty="0" smtClean="0">
                          <a:latin typeface="Courier New" pitchFamily="49" charset="0"/>
                          <a:cs typeface="Courier New" pitchFamily="49" charset="0"/>
                        </a:rPr>
                      </a:br>
                      <a:r>
                        <a:rPr lang="en-CA" baseline="0" dirty="0" smtClean="0">
                          <a:latin typeface="Courier New" pitchFamily="49" charset="0"/>
                          <a:cs typeface="Courier New" pitchFamily="49" charset="0"/>
                        </a:rPr>
                        <a:t/>
                      </a:r>
                      <a:br>
                        <a:rPr lang="en-CA" baseline="0" dirty="0" smtClean="0">
                          <a:latin typeface="Courier New" pitchFamily="49" charset="0"/>
                          <a:cs typeface="Courier New" pitchFamily="49" charset="0"/>
                        </a:rPr>
                      </a:br>
                      <a:r>
                        <a:rPr lang="en-CA" baseline="0" dirty="0" smtClean="0"/>
                        <a:t>might generate the output string:    </a:t>
                      </a:r>
                      <a:r>
                        <a:rPr lang="en-CA" b="1" baseline="0" dirty="0" smtClean="0">
                          <a:solidFill>
                            <a:srgbClr val="C00000"/>
                          </a:solidFill>
                          <a:latin typeface="Courier New" pitchFamily="49" charset="0"/>
                          <a:cs typeface="Courier New" pitchFamily="49" charset="0"/>
                        </a:rPr>
                        <a:t>No such file or directory</a:t>
                      </a:r>
                      <a:endParaRPr lang="en-CA" b="1" dirty="0">
                        <a:solidFill>
                          <a:srgbClr val="C00000"/>
                        </a:solidFill>
                        <a:latin typeface="Courier New" pitchFamily="49" charset="0"/>
                        <a:cs typeface="Courier New" pitchFamily="49" charset="0"/>
                      </a:endParaRPr>
                    </a:p>
                  </a:txBody>
                  <a:tcPr/>
                </a:tc>
              </a:tr>
            </a:tbl>
          </a:graphicData>
        </a:graphic>
      </p:graphicFrame>
      <p:sp>
        <p:nvSpPr>
          <p:cNvPr id="3" name="Rectangle 2"/>
          <p:cNvSpPr/>
          <p:nvPr/>
        </p:nvSpPr>
        <p:spPr>
          <a:xfrm>
            <a:off x="539552" y="2708920"/>
            <a:ext cx="82089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288000" tIns="144000" rIns="180000" bIns="144000" rtlCol="0" anchor="ctr"/>
          <a:lstStyle/>
          <a:p>
            <a:r>
              <a:rPr lang="en-CA" dirty="0" smtClean="0"/>
              <a:t>/* Assumes that input S is a valid string; otherwise segmentation</a:t>
            </a:r>
          </a:p>
          <a:p>
            <a:r>
              <a:rPr lang="en-CA" dirty="0"/>
              <a:t> </a:t>
            </a:r>
            <a:r>
              <a:rPr lang="en-CA" dirty="0" smtClean="0"/>
              <a:t>  fault may occur.</a:t>
            </a:r>
          </a:p>
          <a:p>
            <a:r>
              <a:rPr lang="en-CA" dirty="0" smtClean="0"/>
              <a:t>*/</a:t>
            </a:r>
          </a:p>
          <a:p>
            <a:r>
              <a:rPr lang="en-CA" dirty="0" err="1" smtClean="0"/>
              <a:t>size_t</a:t>
            </a:r>
            <a:r>
              <a:rPr lang="en-CA" dirty="0" smtClean="0"/>
              <a:t> </a:t>
            </a:r>
            <a:r>
              <a:rPr lang="en-CA" dirty="0" err="1" smtClean="0"/>
              <a:t>strlen</a:t>
            </a:r>
            <a:r>
              <a:rPr lang="en-CA" dirty="0" smtClean="0"/>
              <a:t>( </a:t>
            </a:r>
            <a:r>
              <a:rPr lang="en-CA" dirty="0" err="1" smtClean="0"/>
              <a:t>const</a:t>
            </a:r>
            <a:r>
              <a:rPr lang="en-CA" dirty="0" smtClean="0"/>
              <a:t> char * S ) {</a:t>
            </a:r>
          </a:p>
          <a:p>
            <a:r>
              <a:rPr lang="en-CA" dirty="0"/>
              <a:t> </a:t>
            </a:r>
            <a:r>
              <a:rPr lang="en-CA" dirty="0" smtClean="0"/>
              <a:t>    </a:t>
            </a:r>
            <a:r>
              <a:rPr lang="en-CA" dirty="0" err="1" smtClean="0"/>
              <a:t>int</a:t>
            </a:r>
            <a:r>
              <a:rPr lang="en-CA" dirty="0" smtClean="0"/>
              <a:t> k ;</a:t>
            </a:r>
          </a:p>
          <a:p>
            <a:r>
              <a:rPr lang="en-CA" dirty="0"/>
              <a:t> </a:t>
            </a:r>
            <a:r>
              <a:rPr lang="en-CA" dirty="0" smtClean="0"/>
              <a:t>    for( k=0; *S != ‘\0’; k++, S++ ) ;</a:t>
            </a:r>
          </a:p>
          <a:p>
            <a:r>
              <a:rPr lang="en-CA" dirty="0"/>
              <a:t> </a:t>
            </a:r>
            <a:r>
              <a:rPr lang="en-CA" dirty="0" smtClean="0"/>
              <a:t>    return k ;</a:t>
            </a:r>
          </a:p>
          <a:p>
            <a:r>
              <a:rPr lang="en-CA" dirty="0"/>
              <a:t>}</a:t>
            </a:r>
          </a:p>
        </p:txBody>
      </p:sp>
    </p:spTree>
    <p:extLst>
      <p:ext uri="{BB962C8B-B14F-4D97-AF65-F5344CB8AC3E}">
        <p14:creationId xmlns:p14="http://schemas.microsoft.com/office/powerpoint/2010/main" val="187371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Secure C programming</a:t>
            </a:r>
            <a:endParaRPr lang="en-CA" dirty="0"/>
          </a:p>
        </p:txBody>
      </p:sp>
      <p:sp>
        <p:nvSpPr>
          <p:cNvPr id="3" name="Content Placeholder 2"/>
          <p:cNvSpPr>
            <a:spLocks noGrp="1"/>
          </p:cNvSpPr>
          <p:nvPr>
            <p:ph sz="quarter" idx="1"/>
          </p:nvPr>
        </p:nvSpPr>
        <p:spPr>
          <a:xfrm>
            <a:off x="914400" y="1268760"/>
            <a:ext cx="7772400" cy="4751040"/>
          </a:xfrm>
        </p:spPr>
        <p:txBody>
          <a:bodyPr/>
          <a:lstStyle/>
          <a:p>
            <a:r>
              <a:rPr lang="en-CA" sz="2400" dirty="0" smtClean="0"/>
              <a:t>C11 standard with Annex K</a:t>
            </a:r>
          </a:p>
          <a:p>
            <a:r>
              <a:rPr lang="en-CA" sz="2400" dirty="0" smtClean="0"/>
              <a:t>Addresses issues related to robustness of array based manipulation of character data (and other data containers)</a:t>
            </a:r>
          </a:p>
          <a:p>
            <a:pPr lvl="1"/>
            <a:r>
              <a:rPr lang="en-CA" sz="2000" dirty="0" smtClean="0"/>
              <a:t>Stack overflow detection</a:t>
            </a:r>
          </a:p>
          <a:p>
            <a:pPr lvl="1"/>
            <a:r>
              <a:rPr lang="en-CA" sz="2000" dirty="0" smtClean="0"/>
              <a:t>Array overflow detection</a:t>
            </a:r>
          </a:p>
          <a:p>
            <a:endParaRPr lang="en-CA" sz="2400" dirty="0"/>
          </a:p>
          <a:p>
            <a:r>
              <a:rPr lang="en-CA" sz="2400" dirty="0" smtClean="0"/>
              <a:t>Read more:</a:t>
            </a:r>
          </a:p>
          <a:p>
            <a:pPr lvl="1"/>
            <a:r>
              <a:rPr lang="en-CA" sz="2000" dirty="0" smtClean="0"/>
              <a:t>CERT guideline INT05-C</a:t>
            </a:r>
          </a:p>
          <a:p>
            <a:pPr lvl="2"/>
            <a:r>
              <a:rPr lang="en-CA" sz="1800" dirty="0" smtClean="0">
                <a:hlinkClick r:id="rId2"/>
              </a:rPr>
              <a:t>www.securecoding.cert.org</a:t>
            </a:r>
            <a:endParaRPr lang="en-CA" sz="1800" dirty="0" smtClean="0"/>
          </a:p>
          <a:p>
            <a:pPr lvl="1"/>
            <a:r>
              <a:rPr lang="en-CA" sz="2200" dirty="0" smtClean="0"/>
              <a:t>Additional online Appendices E-H for the textbook</a:t>
            </a:r>
          </a:p>
          <a:p>
            <a:pPr lvl="2"/>
            <a:r>
              <a:rPr lang="en-CA" sz="1800" dirty="0" smtClean="0">
                <a:hlinkClick r:id="rId3"/>
              </a:rPr>
              <a:t>www.pearsonhighered.com/deitel/</a:t>
            </a:r>
            <a:endParaRPr lang="en-CA" sz="1800" dirty="0" smtClean="0"/>
          </a:p>
          <a:p>
            <a:pPr lvl="2"/>
            <a:endParaRPr lang="en-CA" sz="1800" dirty="0"/>
          </a:p>
        </p:txBody>
      </p:sp>
    </p:spTree>
    <p:extLst>
      <p:ext uri="{BB962C8B-B14F-4D97-AF65-F5344CB8AC3E}">
        <p14:creationId xmlns:p14="http://schemas.microsoft.com/office/powerpoint/2010/main" val="660403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eaLnBrk="1" hangingPunct="1"/>
            <a:r>
              <a:rPr lang="en-CA" smtClean="0"/>
              <a:t>Summary</a:t>
            </a:r>
          </a:p>
        </p:txBody>
      </p:sp>
      <p:sp>
        <p:nvSpPr>
          <p:cNvPr id="3" name="Content Placeholder 2"/>
          <p:cNvSpPr>
            <a:spLocks noGrp="1"/>
          </p:cNvSpPr>
          <p:nvPr>
            <p:ph type="body" idx="1"/>
          </p:nvPr>
        </p:nvSpPr>
        <p:spPr>
          <a:xfrm>
            <a:off x="722313" y="2547938"/>
            <a:ext cx="7772400" cy="3024187"/>
          </a:xfrm>
        </p:spPr>
        <p:txBody>
          <a:bodyPr>
            <a:noAutofit/>
          </a:bodyPr>
          <a:lstStyle/>
          <a:p>
            <a:pPr eaLnBrk="1" hangingPunct="1"/>
            <a:r>
              <a:rPr lang="en-CA" sz="2000" dirty="0" smtClean="0"/>
              <a:t>Concepts of character and strings, query functions, transformation functions, search functions, generalization to abstract strings (memory functions).</a:t>
            </a:r>
            <a:endParaRPr lang="en-CA"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pPr eaLnBrk="1" hangingPunct="1"/>
            <a:r>
              <a:rPr lang="en-CA" smtClean="0"/>
              <a:t>Topic Summary</a:t>
            </a:r>
          </a:p>
        </p:txBody>
      </p:sp>
      <p:sp>
        <p:nvSpPr>
          <p:cNvPr id="111619" name="Content Placeholder 2"/>
          <p:cNvSpPr>
            <a:spLocks noGrp="1"/>
          </p:cNvSpPr>
          <p:nvPr>
            <p:ph sz="quarter" idx="1"/>
          </p:nvPr>
        </p:nvSpPr>
        <p:spPr>
          <a:xfrm>
            <a:off x="539552" y="1124744"/>
            <a:ext cx="8147248" cy="5518944"/>
          </a:xfrm>
        </p:spPr>
        <p:txBody>
          <a:bodyPr/>
          <a:lstStyle/>
          <a:p>
            <a:pPr eaLnBrk="1" hangingPunct="1"/>
            <a:r>
              <a:rPr lang="en-CA" sz="2400" dirty="0" smtClean="0"/>
              <a:t>Characters and Strings in the C language</a:t>
            </a:r>
          </a:p>
          <a:p>
            <a:pPr lvl="1" eaLnBrk="1" hangingPunct="1"/>
            <a:r>
              <a:rPr lang="en-CA" sz="2000" dirty="0" smtClean="0"/>
              <a:t>Multiple library sources</a:t>
            </a:r>
          </a:p>
          <a:p>
            <a:pPr lvl="1" eaLnBrk="1" hangingPunct="1"/>
            <a:r>
              <a:rPr lang="en-CA" sz="2000" dirty="0" smtClean="0"/>
              <a:t>Query functions</a:t>
            </a:r>
          </a:p>
          <a:p>
            <a:pPr lvl="1" eaLnBrk="1" hangingPunct="1"/>
            <a:r>
              <a:rPr lang="en-CA" sz="2000" dirty="0" smtClean="0"/>
              <a:t>Transformative functions</a:t>
            </a:r>
          </a:p>
          <a:p>
            <a:pPr lvl="1" eaLnBrk="1" hangingPunct="1"/>
            <a:r>
              <a:rPr lang="en-CA" sz="2000" dirty="0" smtClean="0"/>
              <a:t>Conversion functions</a:t>
            </a:r>
          </a:p>
          <a:p>
            <a:pPr lvl="1" eaLnBrk="1" hangingPunct="1"/>
            <a:r>
              <a:rPr lang="en-CA" sz="2000" dirty="0" smtClean="0"/>
              <a:t>Memory functions</a:t>
            </a:r>
          </a:p>
          <a:p>
            <a:pPr lvl="1" eaLnBrk="1" hangingPunct="1"/>
            <a:endParaRPr lang="en-CA" sz="1800" dirty="0" smtClean="0"/>
          </a:p>
          <a:p>
            <a:pPr eaLnBrk="1" hangingPunct="1"/>
            <a:r>
              <a:rPr lang="en-CA" sz="2400" dirty="0" smtClean="0"/>
              <a:t>Reading – Chapter 8</a:t>
            </a:r>
          </a:p>
          <a:p>
            <a:pPr lvl="1" eaLnBrk="1" hangingPunct="1"/>
            <a:r>
              <a:rPr lang="en-CA" sz="2000" dirty="0" smtClean="0"/>
              <a:t>Review Pointers as well, especially the </a:t>
            </a:r>
            <a:r>
              <a:rPr lang="en-CA" sz="2000" b="1" dirty="0" err="1" smtClean="0">
                <a:latin typeface="Courier New" pitchFamily="49" charset="0"/>
                <a:cs typeface="Courier New" pitchFamily="49" charset="0"/>
              </a:rPr>
              <a:t>const</a:t>
            </a:r>
            <a:r>
              <a:rPr lang="en-CA" sz="2000" dirty="0" smtClean="0"/>
              <a:t> qualifier, and also the use of </a:t>
            </a:r>
            <a:r>
              <a:rPr lang="en-CA" sz="2000" b="1" dirty="0" smtClean="0">
                <a:solidFill>
                  <a:srgbClr val="CC3300"/>
                </a:solidFill>
                <a:latin typeface="Courier New" pitchFamily="49" charset="0"/>
                <a:cs typeface="Courier New" pitchFamily="49" charset="0"/>
              </a:rPr>
              <a:t>**</a:t>
            </a:r>
            <a:r>
              <a:rPr lang="en-CA" sz="2000" dirty="0" smtClean="0"/>
              <a:t> for modifying pointer values on return (through arguments) from functions.</a:t>
            </a:r>
          </a:p>
          <a:p>
            <a:pPr lvl="1" eaLnBrk="1" hangingPunct="1"/>
            <a:endParaRPr lang="en-CA" sz="2000" dirty="0"/>
          </a:p>
          <a:p>
            <a:pPr eaLnBrk="1" hangingPunct="1"/>
            <a:r>
              <a:rPr lang="en-CA" sz="2200" dirty="0" smtClean="0"/>
              <a:t>Reading – Chapter 9: Formatted Input and Output</a:t>
            </a:r>
          </a:p>
          <a:p>
            <a:pPr lvl="1" eaLnBrk="1" hangingPunct="1"/>
            <a:r>
              <a:rPr lang="en-CA" sz="2000" dirty="0" smtClean="0"/>
              <a:t>This chapter is straightforward and is assigned for self-directed independent study and learning – it will be tested!</a:t>
            </a:r>
          </a:p>
          <a:p>
            <a:pPr lvl="1" eaLnBrk="1" hangingPunct="1"/>
            <a:endParaRPr lang="en-CA" sz="2000" dirty="0" smtClean="0"/>
          </a:p>
        </p:txBody>
      </p:sp>
      <p:sp>
        <p:nvSpPr>
          <p:cNvPr id="2" name="Rounded Rectangle 1"/>
          <p:cNvSpPr/>
          <p:nvPr/>
        </p:nvSpPr>
        <p:spPr>
          <a:xfrm>
            <a:off x="3923928" y="2564904"/>
            <a:ext cx="417646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Practice, practice, practice !</a:t>
            </a:r>
            <a:endParaRPr lang="en-CA"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Fundamentals</a:t>
            </a:r>
            <a:endParaRPr lang="en-CA" dirty="0"/>
          </a:p>
        </p:txBody>
      </p:sp>
      <p:sp>
        <p:nvSpPr>
          <p:cNvPr id="3" name="Content Placeholder 2"/>
          <p:cNvSpPr>
            <a:spLocks noGrp="1"/>
          </p:cNvSpPr>
          <p:nvPr>
            <p:ph sz="quarter" idx="1"/>
          </p:nvPr>
        </p:nvSpPr>
        <p:spPr>
          <a:xfrm>
            <a:off x="914400" y="1124744"/>
            <a:ext cx="7772400" cy="5544616"/>
          </a:xfrm>
        </p:spPr>
        <p:txBody>
          <a:bodyPr/>
          <a:lstStyle/>
          <a:p>
            <a:r>
              <a:rPr lang="en-CA" sz="2000" dirty="0" smtClean="0"/>
              <a:t>Defining a string container</a:t>
            </a:r>
          </a:p>
          <a:p>
            <a:pPr lvl="1"/>
            <a:r>
              <a:rPr lang="en-CA" sz="1800" dirty="0"/>
              <a:t>Example:</a:t>
            </a:r>
            <a:br>
              <a:rPr lang="en-CA" sz="1800" dirty="0"/>
            </a:br>
            <a:r>
              <a:rPr lang="en-CA" sz="1800" dirty="0"/>
              <a:t> #define STRLEN  </a:t>
            </a:r>
            <a:r>
              <a:rPr lang="en-CA" sz="1800" dirty="0" smtClean="0"/>
              <a:t>256</a:t>
            </a:r>
            <a:br>
              <a:rPr lang="en-CA" sz="1800" dirty="0" smtClean="0"/>
            </a:br>
            <a:r>
              <a:rPr lang="en-CA" sz="1800" dirty="0" smtClean="0"/>
              <a:t> char </a:t>
            </a:r>
            <a:r>
              <a:rPr lang="en-CA" sz="1800" dirty="0" err="1" smtClean="0"/>
              <a:t>strName</a:t>
            </a:r>
            <a:r>
              <a:rPr lang="en-CA" sz="1800" dirty="0" smtClean="0"/>
              <a:t> [ STRLEN ] ; </a:t>
            </a:r>
          </a:p>
          <a:p>
            <a:pPr lvl="1"/>
            <a:r>
              <a:rPr lang="en-CA" sz="1800" dirty="0" smtClean="0"/>
              <a:t>Example:</a:t>
            </a:r>
            <a:br>
              <a:rPr lang="en-CA" sz="1800" dirty="0" smtClean="0"/>
            </a:br>
            <a:r>
              <a:rPr lang="en-CA" sz="1800" dirty="0" smtClean="0"/>
              <a:t> char </a:t>
            </a:r>
            <a:r>
              <a:rPr lang="en-CA" sz="1800" dirty="0" err="1" smtClean="0"/>
              <a:t>strName</a:t>
            </a:r>
            <a:r>
              <a:rPr lang="en-CA" sz="1800" dirty="0" smtClean="0"/>
              <a:t> [ ] ;</a:t>
            </a:r>
            <a:br>
              <a:rPr lang="en-CA" sz="1800" dirty="0" smtClean="0"/>
            </a:br>
            <a:r>
              <a:rPr lang="en-CA" sz="1800" dirty="0" smtClean="0"/>
              <a:t> char * </a:t>
            </a:r>
            <a:r>
              <a:rPr lang="en-CA" sz="1800" dirty="0" err="1" smtClean="0"/>
              <a:t>strPtr</a:t>
            </a:r>
            <a:r>
              <a:rPr lang="en-CA" sz="1800" dirty="0" smtClean="0"/>
              <a:t> ; </a:t>
            </a:r>
          </a:p>
          <a:p>
            <a:pPr lvl="1"/>
            <a:endParaRPr lang="en-CA" sz="1800" dirty="0"/>
          </a:p>
          <a:p>
            <a:r>
              <a:rPr lang="en-CA" sz="2000" dirty="0" smtClean="0"/>
              <a:t>Initialization</a:t>
            </a:r>
          </a:p>
          <a:p>
            <a:pPr lvl="1"/>
            <a:r>
              <a:rPr lang="en-CA" sz="1800" dirty="0" smtClean="0"/>
              <a:t>Example:</a:t>
            </a:r>
            <a:br>
              <a:rPr lang="en-CA" sz="1800" dirty="0" smtClean="0"/>
            </a:br>
            <a:r>
              <a:rPr lang="en-CA" sz="1800" dirty="0" smtClean="0"/>
              <a:t> char strName1 [ ] = “My name is Bob!” ;</a:t>
            </a:r>
            <a:br>
              <a:rPr lang="en-CA" sz="1800" dirty="0" smtClean="0"/>
            </a:br>
            <a:r>
              <a:rPr lang="en-CA" sz="1800" dirty="0" smtClean="0"/>
              <a:t> </a:t>
            </a:r>
            <a:r>
              <a:rPr lang="en-CA" sz="1800" dirty="0" err="1" smtClean="0"/>
              <a:t>const</a:t>
            </a:r>
            <a:r>
              <a:rPr lang="en-CA" sz="1800" dirty="0" smtClean="0"/>
              <a:t> char * </a:t>
            </a:r>
            <a:r>
              <a:rPr lang="en-CA" sz="1800" dirty="0" err="1" smtClean="0"/>
              <a:t>strStatic</a:t>
            </a:r>
            <a:r>
              <a:rPr lang="en-CA" sz="1800" dirty="0" smtClean="0"/>
              <a:t> = “String that cannot be changed!” ;</a:t>
            </a:r>
            <a:br>
              <a:rPr lang="en-CA" sz="1800" dirty="0" smtClean="0"/>
            </a:br>
            <a:r>
              <a:rPr lang="en-CA" sz="1800" dirty="0" smtClean="0"/>
              <a:t> char strName2 [ ] = { ‘H’, ‘e’, ‘l’, ‘l’, ‘o’, ‘\0’ } ;</a:t>
            </a:r>
          </a:p>
          <a:p>
            <a:pPr lvl="1"/>
            <a:r>
              <a:rPr lang="en-CA" sz="1800" dirty="0" smtClean="0"/>
              <a:t>Example:</a:t>
            </a:r>
            <a:br>
              <a:rPr lang="en-CA" sz="1800" dirty="0" smtClean="0"/>
            </a:br>
            <a:r>
              <a:rPr lang="en-CA" sz="1800" dirty="0" smtClean="0"/>
              <a:t> char </a:t>
            </a:r>
            <a:r>
              <a:rPr lang="en-CA" sz="1800" dirty="0" err="1" smtClean="0"/>
              <a:t>strName</a:t>
            </a:r>
            <a:r>
              <a:rPr lang="en-CA" sz="1800" dirty="0" smtClean="0"/>
              <a:t> [ 50 ] ;</a:t>
            </a:r>
            <a:br>
              <a:rPr lang="en-CA" sz="1800" dirty="0" smtClean="0"/>
            </a:br>
            <a:r>
              <a:rPr lang="en-CA" sz="1800" dirty="0" smtClean="0"/>
              <a:t> </a:t>
            </a:r>
            <a:r>
              <a:rPr lang="en-CA" sz="1800" dirty="0" err="1" smtClean="0"/>
              <a:t>int</a:t>
            </a:r>
            <a:r>
              <a:rPr lang="en-CA" sz="1800" dirty="0" smtClean="0"/>
              <a:t> k ;</a:t>
            </a:r>
            <a:br>
              <a:rPr lang="en-CA" sz="1800" dirty="0" smtClean="0"/>
            </a:br>
            <a:r>
              <a:rPr lang="en-CA" sz="1800" dirty="0" smtClean="0"/>
              <a:t> for( k=0; k&lt;49; k++ ) </a:t>
            </a:r>
            <a:r>
              <a:rPr lang="en-CA" sz="1800" dirty="0" err="1" smtClean="0"/>
              <a:t>strName</a:t>
            </a:r>
            <a:r>
              <a:rPr lang="en-CA" sz="1800" dirty="0" smtClean="0"/>
              <a:t>[k] = ‘#’ ;  // Fill with # symbols</a:t>
            </a:r>
            <a:br>
              <a:rPr lang="en-CA" sz="1800" dirty="0" smtClean="0"/>
            </a:br>
            <a:r>
              <a:rPr lang="en-CA" sz="1800" dirty="0" smtClean="0"/>
              <a:t> </a:t>
            </a:r>
            <a:r>
              <a:rPr lang="en-CA" sz="1800" dirty="0" err="1" smtClean="0"/>
              <a:t>strName</a:t>
            </a:r>
            <a:r>
              <a:rPr lang="en-CA" sz="1800" dirty="0" smtClean="0"/>
              <a:t>[49] = ‘\0’ ;</a:t>
            </a:r>
          </a:p>
          <a:p>
            <a:endParaRPr lang="en-CA" sz="2000" dirty="0"/>
          </a:p>
        </p:txBody>
      </p:sp>
      <p:sp>
        <p:nvSpPr>
          <p:cNvPr id="32" name="Rectangle 31"/>
          <p:cNvSpPr/>
          <p:nvPr/>
        </p:nvSpPr>
        <p:spPr>
          <a:xfrm>
            <a:off x="1075252" y="2049284"/>
            <a:ext cx="7128792" cy="2952328"/>
          </a:xfrm>
          <a:prstGeom prst="rect">
            <a:avLst/>
          </a:prstGeom>
          <a:solidFill>
            <a:srgbClr val="F1F1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CA" dirty="0" smtClean="0">
                <a:solidFill>
                  <a:schemeClr val="accent3">
                    <a:lumMod val="50000"/>
                  </a:schemeClr>
                </a:solidFill>
              </a:rPr>
              <a:t>Consider a variation of the second example, using pointers: </a:t>
            </a:r>
            <a:br>
              <a:rPr lang="en-CA" dirty="0" smtClean="0">
                <a:solidFill>
                  <a:schemeClr val="accent3">
                    <a:lumMod val="50000"/>
                  </a:schemeClr>
                </a:solidFill>
              </a:rPr>
            </a:br>
            <a:r>
              <a:rPr lang="en-CA" dirty="0">
                <a:solidFill>
                  <a:schemeClr val="accent3">
                    <a:lumMod val="50000"/>
                  </a:schemeClr>
                </a:solidFill>
              </a:rPr>
              <a:t/>
            </a:r>
            <a:br>
              <a:rPr lang="en-CA" dirty="0">
                <a:solidFill>
                  <a:schemeClr val="accent3">
                    <a:lumMod val="50000"/>
                  </a:schemeClr>
                </a:solidFill>
              </a:rPr>
            </a:br>
            <a:r>
              <a:rPr lang="en-CA" dirty="0" smtClean="0">
                <a:solidFill>
                  <a:schemeClr val="accent3">
                    <a:lumMod val="50000"/>
                  </a:schemeClr>
                </a:solidFill>
              </a:rPr>
              <a:t> char </a:t>
            </a:r>
            <a:r>
              <a:rPr lang="en-CA" dirty="0" err="1">
                <a:solidFill>
                  <a:schemeClr val="accent3">
                    <a:lumMod val="50000"/>
                  </a:schemeClr>
                </a:solidFill>
              </a:rPr>
              <a:t>strName</a:t>
            </a:r>
            <a:r>
              <a:rPr lang="en-CA" dirty="0">
                <a:solidFill>
                  <a:schemeClr val="accent3">
                    <a:lumMod val="50000"/>
                  </a:schemeClr>
                </a:solidFill>
              </a:rPr>
              <a:t> [ 50 ] </a:t>
            </a:r>
            <a:r>
              <a:rPr lang="en-CA" dirty="0" smtClean="0">
                <a:solidFill>
                  <a:schemeClr val="accent3">
                    <a:lumMod val="50000"/>
                  </a:schemeClr>
                </a:solidFill>
              </a:rPr>
              <a:t>, * </a:t>
            </a:r>
            <a:r>
              <a:rPr lang="en-CA" dirty="0" err="1" smtClean="0">
                <a:solidFill>
                  <a:schemeClr val="accent3">
                    <a:lumMod val="50000"/>
                  </a:schemeClr>
                </a:solidFill>
              </a:rPr>
              <a:t>strPtr</a:t>
            </a:r>
            <a:r>
              <a:rPr lang="en-CA" dirty="0" smtClean="0">
                <a:solidFill>
                  <a:schemeClr val="accent3">
                    <a:lumMod val="50000"/>
                  </a:schemeClr>
                </a:solidFill>
              </a:rPr>
              <a:t> ;</a:t>
            </a:r>
            <a:r>
              <a:rPr lang="en-CA" dirty="0">
                <a:solidFill>
                  <a:schemeClr val="accent3">
                    <a:lumMod val="50000"/>
                  </a:schemeClr>
                </a:solidFill>
              </a:rPr>
              <a:t/>
            </a:r>
            <a:br>
              <a:rPr lang="en-CA" dirty="0">
                <a:solidFill>
                  <a:schemeClr val="accent3">
                    <a:lumMod val="50000"/>
                  </a:schemeClr>
                </a:solidFill>
              </a:rPr>
            </a:br>
            <a:r>
              <a:rPr lang="en-CA" dirty="0">
                <a:solidFill>
                  <a:schemeClr val="accent3">
                    <a:lumMod val="50000"/>
                  </a:schemeClr>
                </a:solidFill>
              </a:rPr>
              <a:t> </a:t>
            </a:r>
            <a:r>
              <a:rPr lang="en-CA" dirty="0" err="1">
                <a:solidFill>
                  <a:schemeClr val="accent3">
                    <a:lumMod val="50000"/>
                  </a:schemeClr>
                </a:solidFill>
              </a:rPr>
              <a:t>int</a:t>
            </a:r>
            <a:r>
              <a:rPr lang="en-CA" dirty="0">
                <a:solidFill>
                  <a:schemeClr val="accent3">
                    <a:lumMod val="50000"/>
                  </a:schemeClr>
                </a:solidFill>
              </a:rPr>
              <a:t> k </a:t>
            </a:r>
            <a:r>
              <a:rPr lang="en-CA" dirty="0" smtClean="0">
                <a:solidFill>
                  <a:schemeClr val="accent3">
                    <a:lumMod val="50000"/>
                  </a:schemeClr>
                </a:solidFill>
              </a:rPr>
              <a:t>;</a:t>
            </a:r>
            <a:br>
              <a:rPr lang="en-CA" dirty="0" smtClean="0">
                <a:solidFill>
                  <a:schemeClr val="accent3">
                    <a:lumMod val="50000"/>
                  </a:schemeClr>
                </a:solidFill>
              </a:rPr>
            </a:br>
            <a:r>
              <a:rPr lang="en-CA" dirty="0" smtClean="0">
                <a:solidFill>
                  <a:schemeClr val="accent3">
                    <a:lumMod val="50000"/>
                  </a:schemeClr>
                </a:solidFill>
              </a:rPr>
              <a:t> for</a:t>
            </a:r>
            <a:r>
              <a:rPr lang="en-CA" dirty="0">
                <a:solidFill>
                  <a:schemeClr val="accent3">
                    <a:lumMod val="50000"/>
                  </a:schemeClr>
                </a:solidFill>
              </a:rPr>
              <a:t>( </a:t>
            </a:r>
            <a:r>
              <a:rPr lang="en-CA" dirty="0" smtClean="0">
                <a:solidFill>
                  <a:schemeClr val="accent3">
                    <a:lumMod val="50000"/>
                  </a:schemeClr>
                </a:solidFill>
              </a:rPr>
              <a:t>k=0, </a:t>
            </a:r>
            <a:r>
              <a:rPr lang="en-CA" dirty="0" err="1">
                <a:solidFill>
                  <a:schemeClr val="accent3">
                    <a:lumMod val="50000"/>
                  </a:schemeClr>
                </a:solidFill>
              </a:rPr>
              <a:t>strPtr</a:t>
            </a:r>
            <a:r>
              <a:rPr lang="en-CA" dirty="0">
                <a:solidFill>
                  <a:schemeClr val="accent3">
                    <a:lumMod val="50000"/>
                  </a:schemeClr>
                </a:solidFill>
              </a:rPr>
              <a:t> = </a:t>
            </a:r>
            <a:r>
              <a:rPr lang="en-CA" dirty="0" err="1">
                <a:solidFill>
                  <a:schemeClr val="accent3">
                    <a:lumMod val="50000"/>
                  </a:schemeClr>
                </a:solidFill>
              </a:rPr>
              <a:t>strName</a:t>
            </a:r>
            <a:r>
              <a:rPr lang="en-CA" dirty="0">
                <a:solidFill>
                  <a:schemeClr val="accent3">
                    <a:lumMod val="50000"/>
                  </a:schemeClr>
                </a:solidFill>
              </a:rPr>
              <a:t> </a:t>
            </a:r>
            <a:r>
              <a:rPr lang="en-CA" dirty="0" smtClean="0">
                <a:solidFill>
                  <a:schemeClr val="accent3">
                    <a:lumMod val="50000"/>
                  </a:schemeClr>
                </a:solidFill>
              </a:rPr>
              <a:t>; </a:t>
            </a:r>
            <a:r>
              <a:rPr lang="en-CA" dirty="0">
                <a:solidFill>
                  <a:schemeClr val="accent3">
                    <a:lumMod val="50000"/>
                  </a:schemeClr>
                </a:solidFill>
              </a:rPr>
              <a:t>k&lt;49; k</a:t>
            </a:r>
            <a:r>
              <a:rPr lang="en-CA" dirty="0" smtClean="0">
                <a:solidFill>
                  <a:schemeClr val="accent3">
                    <a:lumMod val="50000"/>
                  </a:schemeClr>
                </a:solidFill>
              </a:rPr>
              <a:t>++, </a:t>
            </a:r>
            <a:r>
              <a:rPr lang="en-CA" dirty="0" err="1" smtClean="0">
                <a:solidFill>
                  <a:schemeClr val="accent3">
                    <a:lumMod val="50000"/>
                  </a:schemeClr>
                </a:solidFill>
              </a:rPr>
              <a:t>strPtr</a:t>
            </a:r>
            <a:r>
              <a:rPr lang="en-CA" dirty="0" smtClean="0">
                <a:solidFill>
                  <a:schemeClr val="accent3">
                    <a:lumMod val="50000"/>
                  </a:schemeClr>
                </a:solidFill>
              </a:rPr>
              <a:t>++ </a:t>
            </a:r>
            <a:r>
              <a:rPr lang="en-CA" dirty="0">
                <a:solidFill>
                  <a:schemeClr val="accent3">
                    <a:lumMod val="50000"/>
                  </a:schemeClr>
                </a:solidFill>
              </a:rPr>
              <a:t>) </a:t>
            </a:r>
            <a:r>
              <a:rPr lang="en-CA" dirty="0" smtClean="0">
                <a:solidFill>
                  <a:schemeClr val="accent3">
                    <a:lumMod val="50000"/>
                  </a:schemeClr>
                </a:solidFill>
              </a:rPr>
              <a:t>*</a:t>
            </a:r>
            <a:r>
              <a:rPr lang="en-CA" dirty="0" err="1" smtClean="0">
                <a:solidFill>
                  <a:schemeClr val="accent3">
                    <a:lumMod val="50000"/>
                  </a:schemeClr>
                </a:solidFill>
              </a:rPr>
              <a:t>strPtr</a:t>
            </a:r>
            <a:r>
              <a:rPr lang="en-CA" dirty="0" smtClean="0">
                <a:solidFill>
                  <a:schemeClr val="accent3">
                    <a:lumMod val="50000"/>
                  </a:schemeClr>
                </a:solidFill>
              </a:rPr>
              <a:t> </a:t>
            </a:r>
            <a:r>
              <a:rPr lang="en-CA" dirty="0">
                <a:solidFill>
                  <a:schemeClr val="accent3">
                    <a:lumMod val="50000"/>
                  </a:schemeClr>
                </a:solidFill>
              </a:rPr>
              <a:t>= ‘#’ ;  </a:t>
            </a:r>
            <a:br>
              <a:rPr lang="en-CA" dirty="0">
                <a:solidFill>
                  <a:schemeClr val="accent3">
                    <a:lumMod val="50000"/>
                  </a:schemeClr>
                </a:solidFill>
              </a:rPr>
            </a:br>
            <a:r>
              <a:rPr lang="en-CA" dirty="0">
                <a:solidFill>
                  <a:schemeClr val="accent3">
                    <a:lumMod val="50000"/>
                  </a:schemeClr>
                </a:solidFill>
              </a:rPr>
              <a:t> </a:t>
            </a:r>
            <a:r>
              <a:rPr lang="en-CA" dirty="0" smtClean="0">
                <a:solidFill>
                  <a:schemeClr val="accent3">
                    <a:lumMod val="50000"/>
                  </a:schemeClr>
                </a:solidFill>
              </a:rPr>
              <a:t>*</a:t>
            </a:r>
            <a:r>
              <a:rPr lang="en-CA" dirty="0" err="1" smtClean="0">
                <a:solidFill>
                  <a:schemeClr val="accent3">
                    <a:lumMod val="50000"/>
                  </a:schemeClr>
                </a:solidFill>
              </a:rPr>
              <a:t>strPtr</a:t>
            </a:r>
            <a:r>
              <a:rPr lang="en-CA" dirty="0" smtClean="0">
                <a:solidFill>
                  <a:schemeClr val="accent3">
                    <a:lumMod val="50000"/>
                  </a:schemeClr>
                </a:solidFill>
              </a:rPr>
              <a:t> </a:t>
            </a:r>
            <a:r>
              <a:rPr lang="en-CA" dirty="0">
                <a:solidFill>
                  <a:schemeClr val="accent3">
                    <a:lumMod val="50000"/>
                  </a:schemeClr>
                </a:solidFill>
              </a:rPr>
              <a:t>= ‘\0’ ;</a:t>
            </a:r>
          </a:p>
        </p:txBody>
      </p:sp>
      <p:sp>
        <p:nvSpPr>
          <p:cNvPr id="33" name="Rounded Rectangle 32"/>
          <p:cNvSpPr/>
          <p:nvPr/>
        </p:nvSpPr>
        <p:spPr>
          <a:xfrm>
            <a:off x="1187624" y="5112927"/>
            <a:ext cx="6800009" cy="1556433"/>
          </a:xfrm>
          <a:prstGeom prst="roundRect">
            <a:avLst/>
          </a:prstGeom>
          <a:noFill/>
          <a:ln w="317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1" name="Group 30"/>
          <p:cNvGrpSpPr/>
          <p:nvPr/>
        </p:nvGrpSpPr>
        <p:grpSpPr>
          <a:xfrm>
            <a:off x="1003244" y="764704"/>
            <a:ext cx="7272808" cy="3456384"/>
            <a:chOff x="856104" y="2404367"/>
            <a:chExt cx="7272808" cy="3456384"/>
          </a:xfrm>
        </p:grpSpPr>
        <p:grpSp>
          <p:nvGrpSpPr>
            <p:cNvPr id="25" name="Group 24"/>
            <p:cNvGrpSpPr/>
            <p:nvPr/>
          </p:nvGrpSpPr>
          <p:grpSpPr>
            <a:xfrm>
              <a:off x="856104" y="2404367"/>
              <a:ext cx="7272808" cy="3456384"/>
              <a:chOff x="1476043" y="1610058"/>
              <a:chExt cx="7272808" cy="3456384"/>
            </a:xfrm>
          </p:grpSpPr>
          <p:sp>
            <p:nvSpPr>
              <p:cNvPr id="13" name="Rectangle 12"/>
              <p:cNvSpPr/>
              <p:nvPr/>
            </p:nvSpPr>
            <p:spPr>
              <a:xfrm>
                <a:off x="1476043" y="1610058"/>
                <a:ext cx="7272808" cy="345638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Rectangle 3"/>
              <p:cNvSpPr/>
              <p:nvPr/>
            </p:nvSpPr>
            <p:spPr>
              <a:xfrm>
                <a:off x="2267744" y="2420888"/>
                <a:ext cx="6192688"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Connector 5"/>
              <p:cNvCxnSpPr/>
              <p:nvPr/>
            </p:nvCxnSpPr>
            <p:spPr>
              <a:xfrm>
                <a:off x="5364088" y="2420888"/>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912" y="2420888"/>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48264" y="2420888"/>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56176" y="2420888"/>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2420888"/>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740352" y="2420888"/>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87824" y="2419925"/>
                <a:ext cx="0" cy="9361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11760" y="2627330"/>
                <a:ext cx="444352" cy="523220"/>
              </a:xfrm>
              <a:prstGeom prst="rect">
                <a:avLst/>
              </a:prstGeom>
              <a:noFill/>
            </p:spPr>
            <p:txBody>
              <a:bodyPr wrap="none" rtlCol="0">
                <a:spAutoFit/>
              </a:bodyPr>
              <a:lstStyle/>
              <a:p>
                <a:r>
                  <a:rPr lang="en-CA" sz="2800" dirty="0" smtClean="0"/>
                  <a:t>H</a:t>
                </a:r>
                <a:endParaRPr lang="en-CA" sz="2800" dirty="0"/>
              </a:p>
            </p:txBody>
          </p:sp>
          <p:sp>
            <p:nvSpPr>
              <p:cNvPr id="15" name="TextBox 14"/>
              <p:cNvSpPr txBox="1"/>
              <p:nvPr/>
            </p:nvSpPr>
            <p:spPr>
              <a:xfrm>
                <a:off x="4821553" y="2633028"/>
                <a:ext cx="264816" cy="523220"/>
              </a:xfrm>
              <a:prstGeom prst="rect">
                <a:avLst/>
              </a:prstGeom>
              <a:noFill/>
            </p:spPr>
            <p:txBody>
              <a:bodyPr wrap="none" rtlCol="0">
                <a:spAutoFit/>
              </a:bodyPr>
              <a:lstStyle/>
              <a:p>
                <a:r>
                  <a:rPr lang="en-CA" sz="2800" dirty="0" smtClean="0"/>
                  <a:t>l</a:t>
                </a:r>
                <a:endParaRPr lang="en-CA" sz="2800" dirty="0"/>
              </a:p>
            </p:txBody>
          </p:sp>
          <p:sp>
            <p:nvSpPr>
              <p:cNvPr id="16" name="TextBox 15"/>
              <p:cNvSpPr txBox="1"/>
              <p:nvPr/>
            </p:nvSpPr>
            <p:spPr>
              <a:xfrm>
                <a:off x="3203504" y="2633028"/>
                <a:ext cx="385042" cy="523220"/>
              </a:xfrm>
              <a:prstGeom prst="rect">
                <a:avLst/>
              </a:prstGeom>
              <a:noFill/>
            </p:spPr>
            <p:txBody>
              <a:bodyPr wrap="none" rtlCol="0">
                <a:spAutoFit/>
              </a:bodyPr>
              <a:lstStyle/>
              <a:p>
                <a:r>
                  <a:rPr lang="en-CA" sz="2800" dirty="0" smtClean="0"/>
                  <a:t>e</a:t>
                </a:r>
                <a:endParaRPr lang="en-CA" sz="2800" dirty="0"/>
              </a:p>
            </p:txBody>
          </p:sp>
          <p:sp>
            <p:nvSpPr>
              <p:cNvPr id="17" name="TextBox 16"/>
              <p:cNvSpPr txBox="1"/>
              <p:nvPr/>
            </p:nvSpPr>
            <p:spPr>
              <a:xfrm>
                <a:off x="5562965" y="2626367"/>
                <a:ext cx="385042" cy="523220"/>
              </a:xfrm>
              <a:prstGeom prst="rect">
                <a:avLst/>
              </a:prstGeom>
              <a:noFill/>
            </p:spPr>
            <p:txBody>
              <a:bodyPr wrap="none" rtlCol="0">
                <a:spAutoFit/>
              </a:bodyPr>
              <a:lstStyle/>
              <a:p>
                <a:r>
                  <a:rPr lang="en-CA" sz="2800" dirty="0"/>
                  <a:t>o</a:t>
                </a:r>
              </a:p>
            </p:txBody>
          </p:sp>
          <p:sp>
            <p:nvSpPr>
              <p:cNvPr id="18" name="TextBox 17"/>
              <p:cNvSpPr txBox="1"/>
              <p:nvPr/>
            </p:nvSpPr>
            <p:spPr>
              <a:xfrm>
                <a:off x="4067944" y="2626367"/>
                <a:ext cx="264816" cy="523220"/>
              </a:xfrm>
              <a:prstGeom prst="rect">
                <a:avLst/>
              </a:prstGeom>
              <a:noFill/>
            </p:spPr>
            <p:txBody>
              <a:bodyPr wrap="none" rtlCol="0">
                <a:spAutoFit/>
              </a:bodyPr>
              <a:lstStyle/>
              <a:p>
                <a:r>
                  <a:rPr lang="en-CA" sz="2800" dirty="0" smtClean="0"/>
                  <a:t>l</a:t>
                </a:r>
                <a:endParaRPr lang="en-CA" sz="2800" dirty="0"/>
              </a:p>
            </p:txBody>
          </p:sp>
          <p:sp>
            <p:nvSpPr>
              <p:cNvPr id="19" name="TextBox 18"/>
              <p:cNvSpPr txBox="1"/>
              <p:nvPr/>
            </p:nvSpPr>
            <p:spPr>
              <a:xfrm>
                <a:off x="6300192" y="2633028"/>
                <a:ext cx="484428" cy="523220"/>
              </a:xfrm>
              <a:prstGeom prst="rect">
                <a:avLst/>
              </a:prstGeom>
              <a:noFill/>
            </p:spPr>
            <p:txBody>
              <a:bodyPr wrap="none" rtlCol="0">
                <a:spAutoFit/>
              </a:bodyPr>
              <a:lstStyle/>
              <a:p>
                <a:r>
                  <a:rPr lang="en-CA" sz="2800" dirty="0" smtClean="0"/>
                  <a:t>\0</a:t>
                </a:r>
                <a:endParaRPr lang="en-CA" sz="2800" dirty="0"/>
              </a:p>
            </p:txBody>
          </p:sp>
          <p:sp>
            <p:nvSpPr>
              <p:cNvPr id="20" name="Left Brace 19"/>
              <p:cNvSpPr/>
              <p:nvPr/>
            </p:nvSpPr>
            <p:spPr>
              <a:xfrm rot="16200000">
                <a:off x="3995936" y="1700808"/>
                <a:ext cx="432048" cy="3888432"/>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1" name="TextBox 20"/>
              <p:cNvSpPr txBox="1"/>
              <p:nvPr/>
            </p:nvSpPr>
            <p:spPr>
              <a:xfrm>
                <a:off x="1799172" y="4005064"/>
                <a:ext cx="3983783" cy="954107"/>
              </a:xfrm>
              <a:prstGeom prst="rect">
                <a:avLst/>
              </a:prstGeom>
              <a:noFill/>
            </p:spPr>
            <p:txBody>
              <a:bodyPr wrap="none" rtlCol="0">
                <a:spAutoFit/>
              </a:bodyPr>
              <a:lstStyle/>
              <a:p>
                <a:pPr algn="ctr"/>
                <a:r>
                  <a:rPr lang="en-CA" sz="2800" dirty="0" smtClean="0"/>
                  <a:t>Sequence of characters</a:t>
                </a:r>
              </a:p>
              <a:p>
                <a:pPr algn="ctr"/>
                <a:r>
                  <a:rPr lang="en-CA" sz="2800" dirty="0" smtClean="0"/>
                  <a:t>(value of the string)</a:t>
                </a:r>
                <a:endParaRPr lang="en-CA" sz="2800" dirty="0"/>
              </a:p>
            </p:txBody>
          </p:sp>
          <p:sp>
            <p:nvSpPr>
              <p:cNvPr id="22" name="Left Arrow 21"/>
              <p:cNvSpPr/>
              <p:nvPr/>
            </p:nvSpPr>
            <p:spPr>
              <a:xfrm rot="2485315">
                <a:off x="6736190" y="3494685"/>
                <a:ext cx="1152128" cy="2880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p:cNvSpPr txBox="1"/>
              <p:nvPr/>
            </p:nvSpPr>
            <p:spPr>
              <a:xfrm>
                <a:off x="6308851" y="3859741"/>
                <a:ext cx="1879041" cy="1015663"/>
              </a:xfrm>
              <a:prstGeom prst="rect">
                <a:avLst/>
              </a:prstGeom>
              <a:noFill/>
            </p:spPr>
            <p:txBody>
              <a:bodyPr wrap="none" rtlCol="0">
                <a:spAutoFit/>
              </a:bodyPr>
              <a:lstStyle/>
              <a:p>
                <a:r>
                  <a:rPr lang="en-CA" sz="2000" dirty="0" smtClean="0"/>
                  <a:t>Delimiter</a:t>
                </a:r>
              </a:p>
              <a:p>
                <a:r>
                  <a:rPr lang="en-CA" sz="2000" dirty="0" smtClean="0"/>
                  <a:t>(character null,</a:t>
                </a:r>
              </a:p>
              <a:p>
                <a:r>
                  <a:rPr lang="en-CA" sz="2000" dirty="0"/>
                  <a:t> </a:t>
                </a:r>
                <a:r>
                  <a:rPr lang="en-CA" sz="2000" dirty="0" smtClean="0"/>
                  <a:t> terminal)</a:t>
                </a:r>
                <a:endParaRPr lang="en-CA" sz="2000" dirty="0"/>
              </a:p>
            </p:txBody>
          </p:sp>
          <p:sp>
            <p:nvSpPr>
              <p:cNvPr id="24" name="Oval 23"/>
              <p:cNvSpPr/>
              <p:nvPr/>
            </p:nvSpPr>
            <p:spPr>
              <a:xfrm>
                <a:off x="6156176" y="2323146"/>
                <a:ext cx="765898" cy="1080120"/>
              </a:xfrm>
              <a:prstGeom prst="ellipse">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6" name="TextBox 25"/>
            <p:cNvSpPr txBox="1"/>
            <p:nvPr/>
          </p:nvSpPr>
          <p:spPr>
            <a:xfrm>
              <a:off x="2478188" y="2640401"/>
              <a:ext cx="2204450" cy="523220"/>
            </a:xfrm>
            <a:prstGeom prst="rect">
              <a:avLst/>
            </a:prstGeom>
            <a:noFill/>
          </p:spPr>
          <p:txBody>
            <a:bodyPr wrap="none" rtlCol="0">
              <a:spAutoFit/>
            </a:bodyPr>
            <a:lstStyle/>
            <a:p>
              <a:pPr algn="ctr"/>
              <a:r>
                <a:rPr lang="en-CA" sz="2800" dirty="0" smtClean="0"/>
                <a:t>String length</a:t>
              </a:r>
              <a:endParaRPr lang="en-CA" sz="2800" dirty="0"/>
            </a:p>
          </p:txBody>
        </p:sp>
        <p:cxnSp>
          <p:nvCxnSpPr>
            <p:cNvPr id="28" name="Straight Arrow Connector 27"/>
            <p:cNvCxnSpPr>
              <a:stCxn id="26" idx="3"/>
            </p:cNvCxnSpPr>
            <p:nvPr/>
          </p:nvCxnSpPr>
          <p:spPr>
            <a:xfrm>
              <a:off x="4682638" y="2902011"/>
              <a:ext cx="853599" cy="0"/>
            </a:xfrm>
            <a:prstGeom prst="straightConnector1">
              <a:avLst/>
            </a:prstGeom>
            <a:ln w="38100">
              <a:solidFill>
                <a:srgbClr val="99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647805" y="2902011"/>
              <a:ext cx="830383" cy="0"/>
            </a:xfrm>
            <a:prstGeom prst="straightConnector1">
              <a:avLst/>
            </a:prstGeom>
            <a:ln w="38100">
              <a:solidFill>
                <a:srgbClr val="9933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15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10" presetClass="entr" presetSubtype="0" fill="hold" grpId="0" nodeType="afterEffect">
                                  <p:stCondLst>
                                    <p:cond delay="50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32"/>
                                        </p:tgtEl>
                                      </p:cBhvr>
                                    </p:animEffect>
                                    <p:set>
                                      <p:cBhvr>
                                        <p:cTn id="30" dur="1" fill="hold">
                                          <p:stCondLst>
                                            <p:cond delay="499"/>
                                          </p:stCondLst>
                                        </p:cTn>
                                        <p:tgtEl>
                                          <p:spTgt spid="3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6" presetClass="entr" presetSubtype="16"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circle(in)">
                                      <p:cBhvr>
                                        <p:cTn id="3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 Handling Library</a:t>
            </a:r>
            <a:endParaRPr lang="en-CA" dirty="0"/>
          </a:p>
        </p:txBody>
      </p:sp>
      <p:sp>
        <p:nvSpPr>
          <p:cNvPr id="3" name="Content Placeholder 2"/>
          <p:cNvSpPr>
            <a:spLocks noGrp="1"/>
          </p:cNvSpPr>
          <p:nvPr>
            <p:ph sz="quarter" idx="1"/>
          </p:nvPr>
        </p:nvSpPr>
        <p:spPr>
          <a:xfrm>
            <a:off x="683568" y="1196752"/>
            <a:ext cx="8003232" cy="4823048"/>
          </a:xfrm>
        </p:spPr>
        <p:txBody>
          <a:bodyPr/>
          <a:lstStyle/>
          <a:p>
            <a:r>
              <a:rPr lang="en-CA" sz="2400" dirty="0" smtClean="0"/>
              <a:t>The C language standard supports the notion of char data type, and the delimiter character code ‘\0’.</a:t>
            </a:r>
          </a:p>
          <a:p>
            <a:pPr lvl="1"/>
            <a:r>
              <a:rPr lang="en-CA" sz="2200" dirty="0" smtClean="0"/>
              <a:t>We do not need to know the details of how character data is represented in bit form</a:t>
            </a:r>
          </a:p>
          <a:p>
            <a:r>
              <a:rPr lang="en-CA" sz="2400" dirty="0" smtClean="0"/>
              <a:t>In programming and algorithm design it is useful to know and use a wide variety of functions that </a:t>
            </a:r>
            <a:r>
              <a:rPr lang="en-CA" sz="2400" i="1" dirty="0" smtClean="0"/>
              <a:t>query</a:t>
            </a:r>
            <a:r>
              <a:rPr lang="en-CA" sz="2400" dirty="0" smtClean="0"/>
              <a:t> or manipulate (</a:t>
            </a:r>
            <a:r>
              <a:rPr lang="en-CA" sz="2400" i="1" dirty="0" smtClean="0"/>
              <a:t>transform</a:t>
            </a:r>
            <a:r>
              <a:rPr lang="en-CA" sz="2400" dirty="0" smtClean="0"/>
              <a:t>) both individual character data as well as strings of characters</a:t>
            </a:r>
          </a:p>
          <a:p>
            <a:r>
              <a:rPr lang="en-CA" sz="2400" dirty="0" smtClean="0"/>
              <a:t>We will discuss functions from four libraries</a:t>
            </a:r>
          </a:p>
          <a:p>
            <a:pPr lvl="1"/>
            <a:r>
              <a:rPr lang="en-CA" sz="2000" dirty="0" smtClean="0"/>
              <a:t>#include &lt;</a:t>
            </a:r>
            <a:r>
              <a:rPr lang="en-CA" sz="2000" dirty="0" err="1" smtClean="0"/>
              <a:t>ctype.h</a:t>
            </a:r>
            <a:r>
              <a:rPr lang="en-CA" sz="2000" dirty="0" smtClean="0"/>
              <a:t>&gt;</a:t>
            </a:r>
          </a:p>
          <a:p>
            <a:pPr lvl="1"/>
            <a:r>
              <a:rPr lang="en-CA" sz="2000" dirty="0" smtClean="0"/>
              <a:t>#include &lt;</a:t>
            </a:r>
            <a:r>
              <a:rPr lang="en-CA" sz="2000" dirty="0" err="1" smtClean="0"/>
              <a:t>stdlib.h</a:t>
            </a:r>
            <a:r>
              <a:rPr lang="en-CA" sz="2000" dirty="0" smtClean="0"/>
              <a:t>&gt;      and       #include &lt;</a:t>
            </a:r>
            <a:r>
              <a:rPr lang="en-CA" sz="2000" dirty="0" err="1" smtClean="0"/>
              <a:t>stdio.h</a:t>
            </a:r>
            <a:r>
              <a:rPr lang="en-CA" sz="2000" dirty="0" smtClean="0"/>
              <a:t>&gt;</a:t>
            </a:r>
          </a:p>
          <a:p>
            <a:pPr lvl="1"/>
            <a:r>
              <a:rPr lang="en-CA" sz="2000" dirty="0" smtClean="0"/>
              <a:t>#include &lt;</a:t>
            </a:r>
            <a:r>
              <a:rPr lang="en-CA" sz="2000" dirty="0" err="1" smtClean="0"/>
              <a:t>string.h</a:t>
            </a:r>
            <a:r>
              <a:rPr lang="en-CA" sz="2000" dirty="0" smtClean="0"/>
              <a:t>&gt;</a:t>
            </a:r>
          </a:p>
          <a:p>
            <a:r>
              <a:rPr lang="en-CA" sz="2400" dirty="0" smtClean="0"/>
              <a:t>We start with the character function library, &lt;</a:t>
            </a:r>
            <a:r>
              <a:rPr lang="en-CA" sz="2400" dirty="0" err="1" smtClean="0"/>
              <a:t>ctype.h</a:t>
            </a:r>
            <a:r>
              <a:rPr lang="en-CA" sz="2400" dirty="0" smtClean="0"/>
              <a:t>&gt;</a:t>
            </a:r>
            <a:endParaRPr lang="en-CA" sz="2400" dirty="0"/>
          </a:p>
        </p:txBody>
      </p:sp>
    </p:spTree>
    <p:extLst>
      <p:ext uri="{BB962C8B-B14F-4D97-AF65-F5344CB8AC3E}">
        <p14:creationId xmlns:p14="http://schemas.microsoft.com/office/powerpoint/2010/main" val="300528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7848"/>
            <a:ext cx="648072" cy="4496997"/>
          </a:xfrm>
        </p:spPr>
        <p:txBody>
          <a:bodyPr/>
          <a:lstStyle/>
          <a:p>
            <a:r>
              <a:rPr lang="en-CA" dirty="0" smtClean="0"/>
              <a:t>ASCII</a:t>
            </a:r>
            <a:endParaRPr lang="en-CA" dirty="0"/>
          </a:p>
        </p:txBody>
      </p:sp>
      <p:sp>
        <p:nvSpPr>
          <p:cNvPr id="3" name="Content Placeholder 2"/>
          <p:cNvSpPr>
            <a:spLocks noGrp="1"/>
          </p:cNvSpPr>
          <p:nvPr>
            <p:ph sz="quarter" idx="1"/>
          </p:nvPr>
        </p:nvSpPr>
        <p:spPr>
          <a:xfrm>
            <a:off x="683568" y="1196752"/>
            <a:ext cx="8003232" cy="4823048"/>
          </a:xfrm>
        </p:spPr>
        <p:txBody>
          <a:bodyPr/>
          <a:lstStyle/>
          <a:p>
            <a:endParaRPr lang="en-CA" sz="2400" dirty="0"/>
          </a:p>
        </p:txBody>
      </p:sp>
      <p:sp>
        <p:nvSpPr>
          <p:cNvPr id="4" name="TextBox 3"/>
          <p:cNvSpPr txBox="1"/>
          <p:nvPr/>
        </p:nvSpPr>
        <p:spPr>
          <a:xfrm>
            <a:off x="899592" y="260648"/>
            <a:ext cx="8087470" cy="6370975"/>
          </a:xfrm>
          <a:prstGeom prst="rect">
            <a:avLst/>
          </a:prstGeom>
          <a:noFill/>
        </p:spPr>
        <p:txBody>
          <a:bodyPr wrap="none" rtlCol="0">
            <a:spAutoFit/>
          </a:bodyPr>
          <a:lstStyle/>
          <a:p>
            <a:r>
              <a:rPr lang="en-CA" sz="1200" dirty="0">
                <a:latin typeface="Courier New" panose="02070309020205020404" pitchFamily="49" charset="0"/>
                <a:cs typeface="Courier New" panose="02070309020205020404" pitchFamily="49" charset="0"/>
              </a:rPr>
              <a:t>Char  Dec  Oct  Hex | Char  Dec  Oct  Hex | Char  Dec  Oct  Hex | Char Dec  Oct   Hex</a:t>
            </a:r>
          </a:p>
          <a:p>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nul</a:t>
            </a:r>
            <a:r>
              <a:rPr lang="en-CA" sz="1200" dirty="0">
                <a:latin typeface="Courier New" panose="02070309020205020404" pitchFamily="49" charset="0"/>
                <a:cs typeface="Courier New" panose="02070309020205020404" pitchFamily="49" charset="0"/>
              </a:rPr>
              <a:t>)   0 0000 0x00 | (</a:t>
            </a:r>
            <a:r>
              <a:rPr lang="en-CA" sz="1200" dirty="0" err="1">
                <a:latin typeface="Courier New" panose="02070309020205020404" pitchFamily="49" charset="0"/>
                <a:cs typeface="Courier New" panose="02070309020205020404" pitchFamily="49" charset="0"/>
              </a:rPr>
              <a:t>sp</a:t>
            </a:r>
            <a:r>
              <a:rPr lang="en-CA" sz="1200" dirty="0">
                <a:latin typeface="Courier New" panose="02070309020205020404" pitchFamily="49" charset="0"/>
                <a:cs typeface="Courier New" panose="02070309020205020404" pitchFamily="49" charset="0"/>
              </a:rPr>
              <a:t>)   32 0040 0x20 | @      64 0100 0x40 | `      96 0140 0x60</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soh</a:t>
            </a:r>
            <a:r>
              <a:rPr lang="en-CA" sz="1200" dirty="0">
                <a:latin typeface="Courier New" panose="02070309020205020404" pitchFamily="49" charset="0"/>
                <a:cs typeface="Courier New" panose="02070309020205020404" pitchFamily="49" charset="0"/>
              </a:rPr>
              <a:t>)   1 0001 0x01 | !      33 0041 0x21 | A      65 0101 0x41 | a      97 0141 0x61</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stx</a:t>
            </a:r>
            <a:r>
              <a:rPr lang="en-CA" sz="1200" dirty="0">
                <a:latin typeface="Courier New" panose="02070309020205020404" pitchFamily="49" charset="0"/>
                <a:cs typeface="Courier New" panose="02070309020205020404" pitchFamily="49" charset="0"/>
              </a:rPr>
              <a:t>)   2 0002 0x02 | "      34 0042 0x22 | B      66 0102 0x42 | b      98 0142 0x62</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etx</a:t>
            </a:r>
            <a:r>
              <a:rPr lang="en-CA" sz="1200" dirty="0">
                <a:latin typeface="Courier New" panose="02070309020205020404" pitchFamily="49" charset="0"/>
                <a:cs typeface="Courier New" panose="02070309020205020404" pitchFamily="49" charset="0"/>
              </a:rPr>
              <a:t>)   3 0003 0x03 | #      35 0043 0x23 | C      67 0103 0x43 | c      99 0143 0x63</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eot</a:t>
            </a:r>
            <a:r>
              <a:rPr lang="en-CA" sz="1200" dirty="0">
                <a:latin typeface="Courier New" panose="02070309020205020404" pitchFamily="49" charset="0"/>
                <a:cs typeface="Courier New" panose="02070309020205020404" pitchFamily="49" charset="0"/>
              </a:rPr>
              <a:t>)   4 0004 0x04 | $      36 0044 0x24 | D      68 0104 0x44 | d     100 0144 0x64</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enq</a:t>
            </a:r>
            <a:r>
              <a:rPr lang="en-CA" sz="1200" dirty="0">
                <a:latin typeface="Courier New" panose="02070309020205020404" pitchFamily="49" charset="0"/>
                <a:cs typeface="Courier New" panose="02070309020205020404" pitchFamily="49" charset="0"/>
              </a:rPr>
              <a:t>)   5 0005 0x05 | %      37 0045 0x25 | E      69 0105 0x45 | e     101 0145 0x65</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ack</a:t>
            </a:r>
            <a:r>
              <a:rPr lang="en-CA" sz="1200" dirty="0">
                <a:latin typeface="Courier New" panose="02070309020205020404" pitchFamily="49" charset="0"/>
                <a:cs typeface="Courier New" panose="02070309020205020404" pitchFamily="49" charset="0"/>
              </a:rPr>
              <a:t>)   6 0006 0x06 | &amp;      38 0046 0x26 | F      70 0106 0x46 | f     102 0146 0x66</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bel</a:t>
            </a:r>
            <a:r>
              <a:rPr lang="en-CA" sz="1200" dirty="0">
                <a:latin typeface="Courier New" panose="02070309020205020404" pitchFamily="49" charset="0"/>
                <a:cs typeface="Courier New" panose="02070309020205020404" pitchFamily="49" charset="0"/>
              </a:rPr>
              <a:t>)   7 0007 0x07 | '      39 0047 0x27 | G      71 0107 0x47 | g     103 0147 0x67</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bs</a:t>
            </a:r>
            <a:r>
              <a:rPr lang="en-CA" sz="1200" dirty="0">
                <a:latin typeface="Courier New" panose="02070309020205020404" pitchFamily="49" charset="0"/>
                <a:cs typeface="Courier New" panose="02070309020205020404" pitchFamily="49" charset="0"/>
              </a:rPr>
              <a:t>)    8 0010 0x08 | (      40 0050 0x28 | H      72 0110 0x48 | h     104 0150 0x68</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ht</a:t>
            </a:r>
            <a:r>
              <a:rPr lang="en-CA" sz="1200" dirty="0">
                <a:latin typeface="Courier New" panose="02070309020205020404" pitchFamily="49" charset="0"/>
                <a:cs typeface="Courier New" panose="02070309020205020404" pitchFamily="49" charset="0"/>
              </a:rPr>
              <a:t>)    9 0011 0x09 | )      41 0051 0x29 | I      73 0111 0x49 | </a:t>
            </a:r>
            <a:r>
              <a:rPr lang="en-CA" sz="1200" dirty="0" err="1">
                <a:latin typeface="Courier New" panose="02070309020205020404" pitchFamily="49" charset="0"/>
                <a:cs typeface="Courier New" panose="02070309020205020404" pitchFamily="49" charset="0"/>
              </a:rPr>
              <a:t>i</a:t>
            </a:r>
            <a:r>
              <a:rPr lang="en-CA" sz="1200" dirty="0">
                <a:latin typeface="Courier New" panose="02070309020205020404" pitchFamily="49" charset="0"/>
                <a:cs typeface="Courier New" panose="02070309020205020404" pitchFamily="49" charset="0"/>
              </a:rPr>
              <a:t>     105 0151 0x69</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nl</a:t>
            </a:r>
            <a:r>
              <a:rPr lang="en-CA" sz="1200" dirty="0">
                <a:latin typeface="Courier New" panose="02070309020205020404" pitchFamily="49" charset="0"/>
                <a:cs typeface="Courier New" panose="02070309020205020404" pitchFamily="49" charset="0"/>
              </a:rPr>
              <a:t>)   10 0012 0x0a | *      42 0052 0x2a | J      74 0112 0x4a | j     106 0152 0x6a</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vt</a:t>
            </a:r>
            <a:r>
              <a:rPr lang="en-CA" sz="1200" dirty="0">
                <a:latin typeface="Courier New" panose="02070309020205020404" pitchFamily="49" charset="0"/>
                <a:cs typeface="Courier New" panose="02070309020205020404" pitchFamily="49" charset="0"/>
              </a:rPr>
              <a:t>)   11 0013 0x0b | +      43 0053 0x2b | K      75 0113 0x4b | k     107 0153 0x6b</a:t>
            </a:r>
          </a:p>
          <a:p>
            <a:r>
              <a:rPr lang="en-CA" sz="1200" dirty="0">
                <a:latin typeface="Courier New" panose="02070309020205020404" pitchFamily="49" charset="0"/>
                <a:cs typeface="Courier New" panose="02070309020205020404" pitchFamily="49" charset="0"/>
              </a:rPr>
              <a:t>(np)   12 0014 0x0c | ,      44 0054 0x2c | L      76 0114 0x4c | l     108 0154 0x6c</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cr</a:t>
            </a:r>
            <a:r>
              <a:rPr lang="en-CA" sz="1200" dirty="0">
                <a:latin typeface="Courier New" panose="02070309020205020404" pitchFamily="49" charset="0"/>
                <a:cs typeface="Courier New" panose="02070309020205020404" pitchFamily="49" charset="0"/>
              </a:rPr>
              <a:t>)   13 0015 0x0d | -      45 0055 0x2d | M      77 0115 0x4d | m     109 0155 0x6d</a:t>
            </a:r>
          </a:p>
          <a:p>
            <a:r>
              <a:rPr lang="en-CA" sz="1200" dirty="0">
                <a:latin typeface="Courier New" panose="02070309020205020404" pitchFamily="49" charset="0"/>
                <a:cs typeface="Courier New" panose="02070309020205020404" pitchFamily="49" charset="0"/>
              </a:rPr>
              <a:t>(so)   14 0016 0x0e | .      46 0056 0x2e | N      78 0116 0x4e | n     110 0156 0x6e</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si</a:t>
            </a:r>
            <a:r>
              <a:rPr lang="en-CA" sz="1200" dirty="0">
                <a:latin typeface="Courier New" panose="02070309020205020404" pitchFamily="49" charset="0"/>
                <a:cs typeface="Courier New" panose="02070309020205020404" pitchFamily="49" charset="0"/>
              </a:rPr>
              <a:t>)   15 0017 0x0f | /      47 0057 0x2f | O      79 0117 0x4f | o     111 0157 0x6f</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dle</a:t>
            </a:r>
            <a:r>
              <a:rPr lang="en-CA" sz="1200" dirty="0">
                <a:latin typeface="Courier New" panose="02070309020205020404" pitchFamily="49" charset="0"/>
                <a:cs typeface="Courier New" panose="02070309020205020404" pitchFamily="49" charset="0"/>
              </a:rPr>
              <a:t>)  16 0020 0x10 | 0      48 0060 0x30 | P      80 0120 0x50 | p     112 0160 0x70</a:t>
            </a:r>
          </a:p>
          <a:p>
            <a:r>
              <a:rPr lang="en-CA" sz="1200" dirty="0">
                <a:latin typeface="Courier New" panose="02070309020205020404" pitchFamily="49" charset="0"/>
                <a:cs typeface="Courier New" panose="02070309020205020404" pitchFamily="49" charset="0"/>
              </a:rPr>
              <a:t>(dc1)  17 0021 0x11 | 1      49 0061 0x31 | Q      81 0121 0x51 | q     113 0161 0x71</a:t>
            </a:r>
          </a:p>
          <a:p>
            <a:r>
              <a:rPr lang="en-CA" sz="1200" dirty="0">
                <a:latin typeface="Courier New" panose="02070309020205020404" pitchFamily="49" charset="0"/>
                <a:cs typeface="Courier New" panose="02070309020205020404" pitchFamily="49" charset="0"/>
              </a:rPr>
              <a:t>(dc2)  18 0022 0x12 | 2      50 0062 0x32 | R      82 0122 0x52 | r     114 0162 0x72</a:t>
            </a:r>
          </a:p>
          <a:p>
            <a:r>
              <a:rPr lang="en-CA" sz="1200" dirty="0">
                <a:latin typeface="Courier New" panose="02070309020205020404" pitchFamily="49" charset="0"/>
                <a:cs typeface="Courier New" panose="02070309020205020404" pitchFamily="49" charset="0"/>
              </a:rPr>
              <a:t>(dc3)  19 0023 0x13 | 3      51 0063 0x33 | S      83 0123 0x53 | s     115 0163 0x73</a:t>
            </a:r>
          </a:p>
          <a:p>
            <a:r>
              <a:rPr lang="en-CA" sz="1200" dirty="0">
                <a:latin typeface="Courier New" panose="02070309020205020404" pitchFamily="49" charset="0"/>
                <a:cs typeface="Courier New" panose="02070309020205020404" pitchFamily="49" charset="0"/>
              </a:rPr>
              <a:t>(dc4)  20 0024 0x14 | 4      52 0064 0x34 | T      84 0124 0x54 | t     116 0164 0x74</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nak</a:t>
            </a:r>
            <a:r>
              <a:rPr lang="en-CA" sz="1200" dirty="0">
                <a:latin typeface="Courier New" panose="02070309020205020404" pitchFamily="49" charset="0"/>
                <a:cs typeface="Courier New" panose="02070309020205020404" pitchFamily="49" charset="0"/>
              </a:rPr>
              <a:t>)  21 0025 0x15 | 5      53 0065 0x35 | U      85 0125 0x55 | u     117 0165 0x75</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syn</a:t>
            </a:r>
            <a:r>
              <a:rPr lang="en-CA" sz="1200" dirty="0">
                <a:latin typeface="Courier New" panose="02070309020205020404" pitchFamily="49" charset="0"/>
                <a:cs typeface="Courier New" panose="02070309020205020404" pitchFamily="49" charset="0"/>
              </a:rPr>
              <a:t>)  22 0026 0x16 | 6      54 0066 0x36 | V      86 0126 0x56 | v     118 0166 0x76</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etb</a:t>
            </a:r>
            <a:r>
              <a:rPr lang="en-CA" sz="1200" dirty="0">
                <a:latin typeface="Courier New" panose="02070309020205020404" pitchFamily="49" charset="0"/>
                <a:cs typeface="Courier New" panose="02070309020205020404" pitchFamily="49" charset="0"/>
              </a:rPr>
              <a:t>)  23 0027 0x17 | 7      55 0067 0x37 | W      87 0127 0x57 | w     119 0167 0x77</a:t>
            </a:r>
          </a:p>
          <a:p>
            <a:r>
              <a:rPr lang="en-CA" sz="1200" dirty="0">
                <a:latin typeface="Courier New" panose="02070309020205020404" pitchFamily="49" charset="0"/>
                <a:cs typeface="Courier New" panose="02070309020205020404" pitchFamily="49" charset="0"/>
              </a:rPr>
              <a:t>(can)  24 0030 0x18 | 8      56 0070 0x38 | X      88 0130 0x58 | x     120 0170 0x78</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em</a:t>
            </a:r>
            <a:r>
              <a:rPr lang="en-CA" sz="1200" dirty="0">
                <a:latin typeface="Courier New" panose="02070309020205020404" pitchFamily="49" charset="0"/>
                <a:cs typeface="Courier New" panose="02070309020205020404" pitchFamily="49" charset="0"/>
              </a:rPr>
              <a:t>)   25 0031 0x19 | 9      57 0071 0x39 | Y      89 0131 0x59 | y     121 0171 0x79</a:t>
            </a:r>
          </a:p>
          <a:p>
            <a:r>
              <a:rPr lang="en-CA" sz="1200" dirty="0">
                <a:latin typeface="Courier New" panose="02070309020205020404" pitchFamily="49" charset="0"/>
                <a:cs typeface="Courier New" panose="02070309020205020404" pitchFamily="49" charset="0"/>
              </a:rPr>
              <a:t>(sub)  26 0032 0x1a | :      58 0072 0x3a | Z      90 0132 0x5a | z     122 0172 0x7a</a:t>
            </a:r>
          </a:p>
          <a:p>
            <a:r>
              <a:rPr lang="en-CA" sz="1200" dirty="0">
                <a:latin typeface="Courier New" panose="02070309020205020404" pitchFamily="49" charset="0"/>
                <a:cs typeface="Courier New" panose="02070309020205020404" pitchFamily="49" charset="0"/>
              </a:rPr>
              <a:t>(esc)  27 0033 0x1b | ;      59 0073 0x3b | [      91 0133 0x5b | {     123 0173 0x7b</a:t>
            </a:r>
          </a:p>
          <a:p>
            <a:r>
              <a:rPr lang="en-CA" sz="1200" dirty="0">
                <a:latin typeface="Courier New" panose="02070309020205020404" pitchFamily="49" charset="0"/>
                <a:cs typeface="Courier New" panose="02070309020205020404" pitchFamily="49" charset="0"/>
              </a:rPr>
              <a:t>(fs)   28 0034 0x1c | &lt;      60 0074 0x3c | \      92 0134 0x5c | |     124 0174 0x7c</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gs</a:t>
            </a:r>
            <a:r>
              <a:rPr lang="en-CA" sz="1200" dirty="0">
                <a:latin typeface="Courier New" panose="02070309020205020404" pitchFamily="49" charset="0"/>
                <a:cs typeface="Courier New" panose="02070309020205020404" pitchFamily="49" charset="0"/>
              </a:rPr>
              <a:t>)   29 0035 0x1d | =      61 0075 0x3d | ]      93 0135 0x5d | }     125 0175 0x7d</a:t>
            </a:r>
          </a:p>
          <a:p>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rs</a:t>
            </a:r>
            <a:r>
              <a:rPr lang="en-CA" sz="1200" dirty="0">
                <a:latin typeface="Courier New" panose="02070309020205020404" pitchFamily="49" charset="0"/>
                <a:cs typeface="Courier New" panose="02070309020205020404" pitchFamily="49" charset="0"/>
              </a:rPr>
              <a:t>)   30 0036 0x1e | &gt;      62 0076 0x3e | ^      94 0136 0x5e | ~     126 0176 0x7e</a:t>
            </a:r>
          </a:p>
          <a:p>
            <a:r>
              <a:rPr lang="en-CA" sz="1200" dirty="0">
                <a:latin typeface="Courier New" panose="02070309020205020404" pitchFamily="49" charset="0"/>
                <a:cs typeface="Courier New" panose="02070309020205020404" pitchFamily="49" charset="0"/>
              </a:rPr>
              <a:t>(us)   31 0037 0x1f | ?      63 0077 0x3f | _      95 0137 0x5f | (del) 127 0177 0x7f</a:t>
            </a:r>
          </a:p>
        </p:txBody>
      </p:sp>
      <p:sp>
        <p:nvSpPr>
          <p:cNvPr id="5" name="Rectangle 4"/>
          <p:cNvSpPr/>
          <p:nvPr/>
        </p:nvSpPr>
        <p:spPr>
          <a:xfrm>
            <a:off x="2915816" y="3573016"/>
            <a:ext cx="1944216" cy="1872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4943327" y="836712"/>
            <a:ext cx="1944216" cy="47525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7004649" y="836712"/>
            <a:ext cx="1944216" cy="47525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12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Character Handling Library &lt;</a:t>
            </a:r>
            <a:r>
              <a:rPr lang="en-CA" sz="3200" dirty="0" err="1" smtClean="0"/>
              <a:t>ctype.h</a:t>
            </a:r>
            <a:r>
              <a:rPr lang="en-CA" sz="3200" dirty="0" smtClean="0"/>
              <a:t>&gt;</a:t>
            </a:r>
            <a:endParaRPr lang="en-CA" sz="3200" dirty="0"/>
          </a:p>
        </p:txBody>
      </p:sp>
      <p:sp>
        <p:nvSpPr>
          <p:cNvPr id="3" name="Content Placeholder 2"/>
          <p:cNvSpPr>
            <a:spLocks noGrp="1"/>
          </p:cNvSpPr>
          <p:nvPr>
            <p:ph sz="quarter" idx="1"/>
          </p:nvPr>
        </p:nvSpPr>
        <p:spPr>
          <a:xfrm>
            <a:off x="914400" y="1196752"/>
            <a:ext cx="7772400" cy="4823048"/>
          </a:xfrm>
        </p:spPr>
        <p:txBody>
          <a:bodyPr/>
          <a:lstStyle/>
          <a:p>
            <a:r>
              <a:rPr lang="en-CA" dirty="0" smtClean="0"/>
              <a:t>Begin with character </a:t>
            </a:r>
            <a:r>
              <a:rPr lang="en-CA" i="1" dirty="0" smtClean="0"/>
              <a:t>query</a:t>
            </a:r>
            <a:r>
              <a:rPr lang="en-CA" dirty="0" smtClean="0"/>
              <a:t> functions</a:t>
            </a:r>
          </a:p>
          <a:p>
            <a:pPr lvl="1"/>
            <a:r>
              <a:rPr lang="en-CA" dirty="0" smtClean="0"/>
              <a:t>General prototype form:</a:t>
            </a:r>
          </a:p>
          <a:p>
            <a:pPr lvl="2"/>
            <a:r>
              <a:rPr lang="en-CA" dirty="0"/>
              <a:t> </a:t>
            </a:r>
            <a:r>
              <a:rPr lang="en-CA" dirty="0" smtClean="0"/>
              <a:t>   </a:t>
            </a:r>
            <a:r>
              <a:rPr lang="en-CA" dirty="0" err="1" smtClean="0"/>
              <a:t>int</a:t>
            </a:r>
            <a:r>
              <a:rPr lang="en-CA" dirty="0" smtClean="0"/>
              <a:t>   </a:t>
            </a:r>
            <a:r>
              <a:rPr lang="en-CA" dirty="0" err="1" smtClean="0"/>
              <a:t>is</a:t>
            </a:r>
            <a:r>
              <a:rPr lang="en-CA" dirty="0" err="1" smtClean="0">
                <a:solidFill>
                  <a:srgbClr val="0070C0"/>
                </a:solidFill>
              </a:rPr>
              <a:t>ValueRange</a:t>
            </a:r>
            <a:r>
              <a:rPr lang="en-CA" dirty="0" smtClean="0"/>
              <a:t> ( </a:t>
            </a:r>
            <a:r>
              <a:rPr lang="en-CA" dirty="0" err="1" smtClean="0"/>
              <a:t>int</a:t>
            </a:r>
            <a:r>
              <a:rPr lang="en-CA" dirty="0" smtClean="0"/>
              <a:t> c ) ;   // Returns 1 if a match, or 0</a:t>
            </a:r>
          </a:p>
          <a:p>
            <a:pPr lvl="2"/>
            <a:r>
              <a:rPr lang="en-CA" dirty="0" err="1" smtClean="0">
                <a:solidFill>
                  <a:srgbClr val="0070C0"/>
                </a:solidFill>
              </a:rPr>
              <a:t>ValueRange</a:t>
            </a:r>
            <a:r>
              <a:rPr lang="en-CA" dirty="0" smtClean="0">
                <a:solidFill>
                  <a:srgbClr val="0070C0"/>
                </a:solidFill>
              </a:rPr>
              <a:t> </a:t>
            </a:r>
            <a:r>
              <a:rPr lang="en-CA" dirty="0" smtClean="0"/>
              <a:t>refers to a single value or a range of values </a:t>
            </a:r>
          </a:p>
          <a:p>
            <a:pPr lvl="2"/>
            <a:endParaRPr lang="en-CA" dirty="0" smtClean="0"/>
          </a:p>
          <a:p>
            <a:pPr lvl="1"/>
            <a:r>
              <a:rPr lang="en-CA" dirty="0" smtClean="0"/>
              <a:t>Note that the input argument c has the date type </a:t>
            </a:r>
            <a:r>
              <a:rPr lang="en-CA" dirty="0" err="1" smtClean="0"/>
              <a:t>int</a:t>
            </a:r>
            <a:endParaRPr lang="en-CA" dirty="0" smtClean="0"/>
          </a:p>
          <a:p>
            <a:pPr lvl="2"/>
            <a:r>
              <a:rPr lang="en-CA" dirty="0" smtClean="0"/>
              <a:t>Intuition would suggest c should be char type</a:t>
            </a:r>
          </a:p>
          <a:p>
            <a:pPr lvl="2"/>
            <a:r>
              <a:rPr lang="en-CA" dirty="0" smtClean="0"/>
              <a:t>Technical considerations (involving representation of non-ASCII data encodings) recommend for using </a:t>
            </a:r>
            <a:r>
              <a:rPr lang="en-CA" dirty="0" err="1" smtClean="0"/>
              <a:t>int</a:t>
            </a:r>
            <a:r>
              <a:rPr lang="en-CA" dirty="0" smtClean="0"/>
              <a:t>, recalling that char is a compatible sub-type of </a:t>
            </a:r>
            <a:r>
              <a:rPr lang="en-CA" dirty="0" err="1" smtClean="0"/>
              <a:t>int</a:t>
            </a:r>
            <a:r>
              <a:rPr lang="en-CA" dirty="0" smtClean="0"/>
              <a:t> (and short </a:t>
            </a:r>
            <a:r>
              <a:rPr lang="en-CA" dirty="0" err="1" smtClean="0"/>
              <a:t>int</a:t>
            </a:r>
            <a:r>
              <a:rPr lang="en-CA" dirty="0" smtClean="0"/>
              <a:t>).</a:t>
            </a:r>
          </a:p>
          <a:p>
            <a:endParaRPr lang="en-CA" dirty="0"/>
          </a:p>
          <a:p>
            <a:pPr lvl="1"/>
            <a:endParaRPr lang="en-CA" dirty="0"/>
          </a:p>
        </p:txBody>
      </p:sp>
      <p:graphicFrame>
        <p:nvGraphicFramePr>
          <p:cNvPr id="6" name="Content Placeholder 3"/>
          <p:cNvGraphicFramePr>
            <a:graphicFrameLocks/>
          </p:cNvGraphicFramePr>
          <p:nvPr>
            <p:extLst>
              <p:ext uri="{D42A27DB-BD31-4B8C-83A1-F6EECF244321}">
                <p14:modId xmlns:p14="http://schemas.microsoft.com/office/powerpoint/2010/main" val="3786530929"/>
              </p:ext>
            </p:extLst>
          </p:nvPr>
        </p:nvGraphicFramePr>
        <p:xfrm>
          <a:off x="539552" y="2924944"/>
          <a:ext cx="8064896" cy="3845560"/>
        </p:xfrm>
        <a:graphic>
          <a:graphicData uri="http://schemas.openxmlformats.org/drawingml/2006/table">
            <a:tbl>
              <a:tblPr firstRow="1" bandRow="1">
                <a:tableStyleId>{5C22544A-7EE6-4342-B048-85BDC9FD1C3A}</a:tableStyleId>
              </a:tblPr>
              <a:tblGrid>
                <a:gridCol w="2592288"/>
                <a:gridCol w="5472608"/>
              </a:tblGrid>
              <a:tr h="0">
                <a:tc>
                  <a:txBody>
                    <a:bodyPr/>
                    <a:lstStyle/>
                    <a:p>
                      <a:r>
                        <a:rPr lang="en-CA" dirty="0" smtClean="0"/>
                        <a:t>Function</a:t>
                      </a:r>
                      <a:r>
                        <a:rPr lang="en-CA" baseline="0" dirty="0" smtClean="0"/>
                        <a:t> Prototype</a:t>
                      </a:r>
                      <a:endParaRPr lang="en-CA" dirty="0"/>
                    </a:p>
                  </a:txBody>
                  <a:tcPr/>
                </a:tc>
                <a:tc>
                  <a:txBody>
                    <a:bodyPr/>
                    <a:lstStyle/>
                    <a:p>
                      <a:r>
                        <a:rPr lang="en-CA" dirty="0" smtClean="0"/>
                        <a:t>Function Description</a:t>
                      </a:r>
                      <a:endParaRPr lang="en-CA" dirty="0"/>
                    </a:p>
                  </a:txBody>
                  <a:tcPr/>
                </a:tc>
              </a:tr>
              <a:tr h="370840">
                <a:tc>
                  <a:txBody>
                    <a:bodyPr/>
                    <a:lstStyle/>
                    <a:p>
                      <a:r>
                        <a:rPr lang="en-CA" dirty="0" err="1" smtClean="0"/>
                        <a:t>int</a:t>
                      </a:r>
                      <a:r>
                        <a:rPr lang="en-CA" dirty="0" smtClean="0"/>
                        <a:t> </a:t>
                      </a:r>
                      <a:r>
                        <a:rPr lang="en-CA" dirty="0" err="1" smtClean="0"/>
                        <a:t>isblank</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a:t>
                      </a:r>
                      <a:r>
                        <a:rPr lang="en-CA" baseline="0" dirty="0" smtClean="0"/>
                        <a:t>s a positive value if c is </a:t>
                      </a:r>
                      <a:r>
                        <a:rPr lang="en-CA" baseline="0" dirty="0" smtClean="0">
                          <a:solidFill>
                            <a:srgbClr val="FF0000"/>
                          </a:solidFill>
                          <a:latin typeface="Courier New" pitchFamily="49" charset="0"/>
                          <a:cs typeface="Courier New" pitchFamily="49" charset="0"/>
                        </a:rPr>
                        <a:t>‘ ‘ </a:t>
                      </a:r>
                      <a:r>
                        <a:rPr lang="en-CA" baseline="0" dirty="0" smtClean="0"/>
                        <a:t>; otherwise 0</a:t>
                      </a:r>
                      <a:endParaRPr lang="en-CA" dirty="0"/>
                    </a:p>
                  </a:txBody>
                  <a:tcPr/>
                </a:tc>
              </a:tr>
              <a:tr h="370840">
                <a:tc>
                  <a:txBody>
                    <a:bodyPr/>
                    <a:lstStyle/>
                    <a:p>
                      <a:r>
                        <a:rPr lang="en-CA" dirty="0" err="1" smtClean="0"/>
                        <a:t>int</a:t>
                      </a:r>
                      <a:r>
                        <a:rPr lang="en-CA" dirty="0" smtClean="0"/>
                        <a:t> </a:t>
                      </a:r>
                      <a:r>
                        <a:rPr lang="en-CA" dirty="0" err="1" smtClean="0"/>
                        <a:t>isdigit</a:t>
                      </a:r>
                      <a:r>
                        <a:rPr lang="en-CA" dirty="0" smtClean="0"/>
                        <a:t>( </a:t>
                      </a:r>
                      <a:r>
                        <a:rPr lang="en-CA" dirty="0" err="1" smtClean="0"/>
                        <a:t>int</a:t>
                      </a:r>
                      <a:r>
                        <a:rPr lang="en-CA" dirty="0" smtClean="0"/>
                        <a:t> c )</a:t>
                      </a:r>
                      <a:r>
                        <a:rPr lang="en-CA" baseline="0" dirty="0" smtClean="0"/>
                        <a:t>;</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Return</a:t>
                      </a:r>
                      <a:r>
                        <a:rPr lang="en-CA" baseline="0" dirty="0" smtClean="0"/>
                        <a:t>s a positive value if c is a base-10 digit in the range </a:t>
                      </a:r>
                      <a:r>
                        <a:rPr lang="en-CA" baseline="0" dirty="0" smtClean="0">
                          <a:solidFill>
                            <a:srgbClr val="FF0000"/>
                          </a:solidFill>
                          <a:latin typeface="Courier New" pitchFamily="49" charset="0"/>
                          <a:cs typeface="Courier New" pitchFamily="49" charset="0"/>
                        </a:rPr>
                        <a:t>‘0‘ </a:t>
                      </a:r>
                      <a:r>
                        <a:rPr lang="en-CA" baseline="0" dirty="0" smtClean="0"/>
                        <a:t>to </a:t>
                      </a:r>
                      <a:r>
                        <a:rPr lang="en-CA" baseline="0" dirty="0" smtClean="0">
                          <a:solidFill>
                            <a:srgbClr val="FF0000"/>
                          </a:solidFill>
                          <a:latin typeface="Courier New" pitchFamily="49" charset="0"/>
                          <a:cs typeface="Courier New" pitchFamily="49" charset="0"/>
                        </a:rPr>
                        <a:t>‘9’ </a:t>
                      </a:r>
                      <a:r>
                        <a:rPr lang="en-CA" baseline="0" dirty="0" smtClean="0"/>
                        <a:t>; otherwise 0</a:t>
                      </a:r>
                      <a:endParaRPr lang="en-CA" dirty="0" smtClean="0"/>
                    </a:p>
                  </a:txBody>
                  <a:tcPr/>
                </a:tc>
              </a:tr>
              <a:tr h="370840">
                <a:tc>
                  <a:txBody>
                    <a:bodyPr/>
                    <a:lstStyle/>
                    <a:p>
                      <a:r>
                        <a:rPr lang="en-CA" dirty="0" err="1" smtClean="0"/>
                        <a:t>int</a:t>
                      </a:r>
                      <a:r>
                        <a:rPr lang="en-CA" dirty="0" smtClean="0"/>
                        <a:t> </a:t>
                      </a:r>
                      <a:r>
                        <a:rPr lang="en-CA" dirty="0" err="1" smtClean="0"/>
                        <a:t>isalpha</a:t>
                      </a:r>
                      <a:r>
                        <a:rPr lang="en-CA" dirty="0" smtClean="0"/>
                        <a:t>( </a:t>
                      </a:r>
                      <a:r>
                        <a:rPr lang="en-CA" dirty="0" err="1" smtClean="0"/>
                        <a:t>int</a:t>
                      </a:r>
                      <a:r>
                        <a:rPr lang="en-CA" dirty="0" smtClean="0"/>
                        <a:t> c )</a:t>
                      </a:r>
                      <a:r>
                        <a:rPr lang="en-CA" baseline="0" dirty="0" smtClean="0"/>
                        <a:t>;</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Return</a:t>
                      </a:r>
                      <a:r>
                        <a:rPr lang="en-CA" baseline="0" dirty="0" smtClean="0"/>
                        <a:t>s a positive value if c is an alphabetic character in the range </a:t>
                      </a:r>
                      <a:r>
                        <a:rPr lang="en-CA" baseline="0" dirty="0" smtClean="0">
                          <a:solidFill>
                            <a:srgbClr val="FF0000"/>
                          </a:solidFill>
                          <a:latin typeface="Courier New" pitchFamily="49" charset="0"/>
                          <a:cs typeface="Courier New" pitchFamily="49" charset="0"/>
                        </a:rPr>
                        <a:t>‘a‘ </a:t>
                      </a:r>
                      <a:r>
                        <a:rPr lang="en-CA" baseline="0" dirty="0" smtClean="0"/>
                        <a:t>to </a:t>
                      </a:r>
                      <a:r>
                        <a:rPr lang="en-CA" baseline="0" dirty="0" smtClean="0">
                          <a:solidFill>
                            <a:srgbClr val="FF0000"/>
                          </a:solidFill>
                          <a:latin typeface="Courier New" pitchFamily="49" charset="0"/>
                          <a:cs typeface="Courier New" pitchFamily="49" charset="0"/>
                        </a:rPr>
                        <a:t>‘z’</a:t>
                      </a:r>
                      <a:r>
                        <a:rPr lang="en-CA" baseline="0" dirty="0" smtClean="0"/>
                        <a:t>, or </a:t>
                      </a:r>
                      <a:r>
                        <a:rPr lang="en-CA" baseline="0" dirty="0" smtClean="0">
                          <a:solidFill>
                            <a:srgbClr val="FF0000"/>
                          </a:solidFill>
                          <a:latin typeface="Courier New" pitchFamily="49" charset="0"/>
                          <a:cs typeface="Courier New" pitchFamily="49" charset="0"/>
                        </a:rPr>
                        <a:t>‘A‘ </a:t>
                      </a:r>
                      <a:r>
                        <a:rPr lang="en-CA" baseline="0" dirty="0" smtClean="0"/>
                        <a:t>to </a:t>
                      </a:r>
                      <a:r>
                        <a:rPr lang="en-CA" baseline="0" dirty="0" smtClean="0">
                          <a:solidFill>
                            <a:srgbClr val="FF0000"/>
                          </a:solidFill>
                          <a:latin typeface="Courier New" pitchFamily="49" charset="0"/>
                          <a:cs typeface="Courier New" pitchFamily="49" charset="0"/>
                        </a:rPr>
                        <a:t>‘Z’ </a:t>
                      </a:r>
                      <a:r>
                        <a:rPr lang="en-CA" baseline="0" dirty="0" smtClean="0"/>
                        <a:t>; otherwise 0</a:t>
                      </a:r>
                      <a:endParaRPr lang="en-CA" dirty="0" smtClean="0"/>
                    </a:p>
                  </a:txBody>
                  <a:tcPr/>
                </a:tc>
              </a:tr>
              <a:tr h="370840">
                <a:tc>
                  <a:txBody>
                    <a:bodyPr/>
                    <a:lstStyle/>
                    <a:p>
                      <a:r>
                        <a:rPr lang="en-CA" dirty="0" err="1" smtClean="0"/>
                        <a:t>int</a:t>
                      </a:r>
                      <a:r>
                        <a:rPr lang="en-CA" dirty="0" smtClean="0"/>
                        <a:t> </a:t>
                      </a:r>
                      <a:r>
                        <a:rPr lang="en-CA" dirty="0" err="1" smtClean="0"/>
                        <a:t>isalnum</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a:t>
                      </a:r>
                      <a:r>
                        <a:rPr lang="en-CA" baseline="0" dirty="0" smtClean="0"/>
                        <a:t>s a positive value if c is an alphabetic character, or a base-10 digit ; otherwise 0</a:t>
                      </a:r>
                      <a:endParaRPr lang="en-CA" dirty="0"/>
                    </a:p>
                  </a:txBody>
                  <a:tcPr/>
                </a:tc>
              </a:tr>
              <a:tr h="370840">
                <a:tc>
                  <a:txBody>
                    <a:bodyPr/>
                    <a:lstStyle/>
                    <a:p>
                      <a:r>
                        <a:rPr lang="en-CA" dirty="0" err="1" smtClean="0"/>
                        <a:t>int</a:t>
                      </a:r>
                      <a:r>
                        <a:rPr lang="en-CA" dirty="0" smtClean="0"/>
                        <a:t> </a:t>
                      </a:r>
                      <a:r>
                        <a:rPr lang="en-CA" dirty="0" err="1" smtClean="0"/>
                        <a:t>isxdigit</a:t>
                      </a:r>
                      <a:r>
                        <a:rPr lang="en-CA" dirty="0" smtClean="0"/>
                        <a:t>( </a:t>
                      </a:r>
                      <a:r>
                        <a:rPr lang="en-CA" dirty="0" err="1" smtClean="0"/>
                        <a:t>int</a:t>
                      </a:r>
                      <a:r>
                        <a:rPr lang="en-CA" dirty="0" smtClean="0"/>
                        <a:t> c )</a:t>
                      </a:r>
                      <a:r>
                        <a:rPr lang="en-CA" baseline="0" dirty="0" smtClean="0"/>
                        <a:t>;</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Return</a:t>
                      </a:r>
                      <a:r>
                        <a:rPr lang="en-CA" baseline="0" dirty="0" smtClean="0"/>
                        <a:t>s a positive value if c is a base-16 (hexadecimal) digit in the range </a:t>
                      </a:r>
                      <a:r>
                        <a:rPr lang="en-CA" baseline="0" dirty="0" smtClean="0">
                          <a:solidFill>
                            <a:srgbClr val="FF0000"/>
                          </a:solidFill>
                          <a:latin typeface="Courier New" pitchFamily="49" charset="0"/>
                          <a:cs typeface="Courier New" pitchFamily="49" charset="0"/>
                        </a:rPr>
                        <a:t>‘0‘ </a:t>
                      </a:r>
                      <a:r>
                        <a:rPr lang="en-CA" baseline="0" dirty="0" smtClean="0"/>
                        <a:t>to </a:t>
                      </a:r>
                      <a:r>
                        <a:rPr lang="en-CA" baseline="0" dirty="0" smtClean="0">
                          <a:solidFill>
                            <a:srgbClr val="FF0000"/>
                          </a:solidFill>
                          <a:latin typeface="Courier New" pitchFamily="49" charset="0"/>
                          <a:cs typeface="Courier New" pitchFamily="49" charset="0"/>
                        </a:rPr>
                        <a:t>‘9’</a:t>
                      </a:r>
                      <a:r>
                        <a:rPr lang="en-CA" baseline="0" dirty="0" smtClean="0"/>
                        <a:t>, or</a:t>
                      </a:r>
                      <a:r>
                        <a:rPr lang="en-CA" baseline="0" dirty="0" smtClean="0">
                          <a:solidFill>
                            <a:srgbClr val="FF0000"/>
                          </a:solidFill>
                          <a:latin typeface="Courier New" pitchFamily="49" charset="0"/>
                          <a:cs typeface="Courier New" pitchFamily="49" charset="0"/>
                        </a:rPr>
                        <a:t> ‘a’ </a:t>
                      </a:r>
                      <a:r>
                        <a:rPr lang="en-CA" baseline="0" dirty="0" smtClean="0"/>
                        <a:t>to</a:t>
                      </a:r>
                      <a:r>
                        <a:rPr lang="en-CA" baseline="0" dirty="0" smtClean="0">
                          <a:solidFill>
                            <a:srgbClr val="FF0000"/>
                          </a:solidFill>
                          <a:latin typeface="Courier New" pitchFamily="49" charset="0"/>
                          <a:cs typeface="Courier New" pitchFamily="49" charset="0"/>
                        </a:rPr>
                        <a:t> ‘f’</a:t>
                      </a:r>
                      <a:r>
                        <a:rPr lang="en-CA" baseline="0" dirty="0" smtClean="0"/>
                        <a:t>, or</a:t>
                      </a:r>
                      <a:r>
                        <a:rPr lang="en-CA" baseline="0" dirty="0" smtClean="0">
                          <a:solidFill>
                            <a:srgbClr val="FF0000"/>
                          </a:solidFill>
                          <a:latin typeface="Courier New" pitchFamily="49" charset="0"/>
                          <a:cs typeface="Courier New" pitchFamily="49" charset="0"/>
                        </a:rPr>
                        <a:t> ‘A’ </a:t>
                      </a:r>
                      <a:r>
                        <a:rPr lang="en-CA" baseline="0" dirty="0" smtClean="0"/>
                        <a:t>to</a:t>
                      </a:r>
                      <a:r>
                        <a:rPr lang="en-CA" baseline="0" dirty="0" smtClean="0">
                          <a:solidFill>
                            <a:srgbClr val="FF0000"/>
                          </a:solidFill>
                          <a:latin typeface="Courier New" pitchFamily="49" charset="0"/>
                          <a:cs typeface="Courier New" pitchFamily="49" charset="0"/>
                        </a:rPr>
                        <a:t> ‘F’ </a:t>
                      </a:r>
                      <a:r>
                        <a:rPr lang="en-CA" baseline="0" dirty="0" smtClean="0"/>
                        <a:t>; otherwise 0</a:t>
                      </a:r>
                      <a:endParaRPr lang="en-CA" dirty="0" smtClean="0"/>
                    </a:p>
                  </a:txBody>
                  <a:tcPr/>
                </a:tc>
              </a:tr>
            </a:tbl>
          </a:graphicData>
        </a:graphic>
      </p:graphicFrame>
    </p:spTree>
    <p:extLst>
      <p:ext uri="{BB962C8B-B14F-4D97-AF65-F5344CB8AC3E}">
        <p14:creationId xmlns:p14="http://schemas.microsoft.com/office/powerpoint/2010/main" val="11980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Character Handling Library &lt;</a:t>
            </a:r>
            <a:r>
              <a:rPr lang="en-CA" sz="3200" dirty="0" err="1" smtClean="0"/>
              <a:t>ctype.h</a:t>
            </a:r>
            <a:r>
              <a:rPr lang="en-CA" sz="3200" dirty="0" smtClean="0"/>
              <a:t>&gt;</a:t>
            </a:r>
            <a:endParaRPr lang="en-CA" sz="3200" dirty="0"/>
          </a:p>
        </p:txBody>
      </p:sp>
      <p:sp>
        <p:nvSpPr>
          <p:cNvPr id="3" name="Content Placeholder 2"/>
          <p:cNvSpPr>
            <a:spLocks noGrp="1"/>
          </p:cNvSpPr>
          <p:nvPr>
            <p:ph sz="quarter" idx="1"/>
          </p:nvPr>
        </p:nvSpPr>
        <p:spPr>
          <a:xfrm>
            <a:off x="914400" y="1196752"/>
            <a:ext cx="7772400" cy="4823048"/>
          </a:xfrm>
        </p:spPr>
        <p:txBody>
          <a:bodyPr/>
          <a:lstStyle/>
          <a:p>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int</a:t>
            </a:r>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isblank</a:t>
            </a:r>
            <a:r>
              <a:rPr lang="en-CA" sz="1800" b="1" dirty="0" smtClean="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int</a:t>
            </a:r>
            <a:r>
              <a:rPr lang="en-CA" sz="1800" b="1" dirty="0" smtClean="0">
                <a:latin typeface="Courier New" panose="02070309020205020404" pitchFamily="49" charset="0"/>
                <a:cs typeface="Courier New" panose="02070309020205020404" pitchFamily="49" charset="0"/>
              </a:rPr>
              <a:t> c ) { </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if( c != ‘ ‘) return 0 ;</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else return 1 ;</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a:t>
            </a:r>
          </a:p>
          <a:p>
            <a:endParaRPr lang="en-CA" sz="1800" b="1" dirty="0" smtClean="0">
              <a:latin typeface="Courier New" panose="02070309020205020404" pitchFamily="49" charset="0"/>
              <a:cs typeface="Courier New" panose="02070309020205020404" pitchFamily="49" charset="0"/>
            </a:endParaRPr>
          </a:p>
          <a:p>
            <a:r>
              <a:rPr lang="en-CA" sz="1800" b="1" dirty="0">
                <a:latin typeface="Courier New" panose="02070309020205020404" pitchFamily="49" charset="0"/>
                <a:cs typeface="Courier New" panose="02070309020205020404" pitchFamily="49" charset="0"/>
              </a:rPr>
              <a:t> </a:t>
            </a:r>
            <a:r>
              <a:rPr lang="en-CA" sz="1800" b="1" dirty="0" err="1">
                <a:latin typeface="Courier New" panose="02070309020205020404" pitchFamily="49" charset="0"/>
                <a:cs typeface="Courier New" panose="02070309020205020404" pitchFamily="49" charset="0"/>
              </a:rPr>
              <a:t>int</a:t>
            </a:r>
            <a:r>
              <a:rPr lang="en-CA" sz="1800" b="1" dirty="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isdigit</a:t>
            </a:r>
            <a:r>
              <a:rPr lang="en-CA" sz="1800" b="1" dirty="0" smtClean="0">
                <a:latin typeface="Courier New" panose="02070309020205020404" pitchFamily="49" charset="0"/>
                <a:cs typeface="Courier New" panose="02070309020205020404" pitchFamily="49" charset="0"/>
              </a:rPr>
              <a:t>( </a:t>
            </a:r>
            <a:r>
              <a:rPr lang="en-CA" sz="1800" b="1" dirty="0" err="1">
                <a:latin typeface="Courier New" panose="02070309020205020404" pitchFamily="49" charset="0"/>
                <a:cs typeface="Courier New" panose="02070309020205020404" pitchFamily="49" charset="0"/>
              </a:rPr>
              <a:t>int</a:t>
            </a:r>
            <a:r>
              <a:rPr lang="en-CA" sz="1800" b="1" dirty="0">
                <a:latin typeface="Courier New" panose="02070309020205020404" pitchFamily="49" charset="0"/>
                <a:cs typeface="Courier New" panose="02070309020205020404" pitchFamily="49" charset="0"/>
              </a:rPr>
              <a:t> c ) {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if( c &gt;</a:t>
            </a:r>
            <a:r>
              <a:rPr lang="en-CA" sz="1800" b="1" dirty="0" smtClean="0">
                <a:latin typeface="Courier New" panose="02070309020205020404" pitchFamily="49" charset="0"/>
                <a:cs typeface="Courier New" panose="02070309020205020404" pitchFamily="49" charset="0"/>
              </a:rPr>
              <a:t>= ‘0‘ &amp;&amp; c &lt;= ‘9‘ ) </a:t>
            </a:r>
            <a:r>
              <a:rPr lang="en-CA" sz="1800" b="1" dirty="0">
                <a:latin typeface="Courier New" panose="02070309020205020404" pitchFamily="49" charset="0"/>
                <a:cs typeface="Courier New" panose="02070309020205020404" pitchFamily="49" charset="0"/>
              </a:rPr>
              <a:t>return </a:t>
            </a:r>
            <a:r>
              <a:rPr lang="en-CA" sz="1800" b="1" dirty="0" smtClean="0">
                <a:latin typeface="Courier New" panose="02070309020205020404" pitchFamily="49" charset="0"/>
                <a:cs typeface="Courier New" panose="02070309020205020404" pitchFamily="49" charset="0"/>
              </a:rPr>
              <a:t>1 </a:t>
            </a:r>
            <a:r>
              <a:rPr lang="en-CA" sz="1800" b="1" dirty="0">
                <a:latin typeface="Courier New" panose="02070309020205020404" pitchFamily="49" charset="0"/>
                <a:cs typeface="Courier New" panose="02070309020205020404" pitchFamily="49" charset="0"/>
              </a:rPr>
              <a:t>;</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else return </a:t>
            </a:r>
            <a:r>
              <a:rPr lang="en-CA" sz="1800" b="1" dirty="0" smtClean="0">
                <a:latin typeface="Courier New" panose="02070309020205020404" pitchFamily="49" charset="0"/>
                <a:cs typeface="Courier New" panose="02070309020205020404" pitchFamily="49" charset="0"/>
              </a:rPr>
              <a:t>0 </a:t>
            </a:r>
            <a:r>
              <a:rPr lang="en-CA" sz="1800" b="1" dirty="0">
                <a:latin typeface="Courier New" panose="02070309020205020404" pitchFamily="49" charset="0"/>
                <a:cs typeface="Courier New" panose="02070309020205020404" pitchFamily="49" charset="0"/>
              </a:rPr>
              <a:t>;</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a:t>
            </a:r>
            <a:r>
              <a:rPr lang="en-CA" sz="1800" b="1" dirty="0" smtClean="0">
                <a:latin typeface="Courier New" panose="02070309020205020404" pitchFamily="49" charset="0"/>
                <a:cs typeface="Courier New" panose="02070309020205020404" pitchFamily="49" charset="0"/>
              </a:rPr>
              <a:t>}</a:t>
            </a:r>
          </a:p>
          <a:p>
            <a:endParaRPr lang="en-CA" sz="1800" b="1" dirty="0" smtClean="0">
              <a:latin typeface="Courier New" panose="02070309020205020404" pitchFamily="49" charset="0"/>
              <a:cs typeface="Courier New" panose="02070309020205020404" pitchFamily="49" charset="0"/>
            </a:endParaRPr>
          </a:p>
          <a:p>
            <a:r>
              <a:rPr lang="en-CA" sz="1800" b="1" dirty="0">
                <a:latin typeface="Courier New" panose="02070309020205020404" pitchFamily="49" charset="0"/>
                <a:cs typeface="Courier New" panose="02070309020205020404" pitchFamily="49" charset="0"/>
              </a:rPr>
              <a:t> </a:t>
            </a:r>
            <a:r>
              <a:rPr lang="en-CA" sz="1800" b="1" dirty="0" err="1">
                <a:latin typeface="Courier New" panose="02070309020205020404" pitchFamily="49" charset="0"/>
                <a:cs typeface="Courier New" panose="02070309020205020404" pitchFamily="49" charset="0"/>
              </a:rPr>
              <a:t>int</a:t>
            </a:r>
            <a:r>
              <a:rPr lang="en-CA" sz="1800" b="1" dirty="0">
                <a:latin typeface="Courier New" panose="02070309020205020404" pitchFamily="49" charset="0"/>
                <a:cs typeface="Courier New" panose="02070309020205020404" pitchFamily="49" charset="0"/>
              </a:rPr>
              <a:t> </a:t>
            </a:r>
            <a:r>
              <a:rPr lang="en-CA" sz="1800" b="1" dirty="0" err="1" smtClean="0">
                <a:latin typeface="Courier New" panose="02070309020205020404" pitchFamily="49" charset="0"/>
                <a:cs typeface="Courier New" panose="02070309020205020404" pitchFamily="49" charset="0"/>
              </a:rPr>
              <a:t>isalpha</a:t>
            </a:r>
            <a:r>
              <a:rPr lang="en-CA" sz="1800" b="1" dirty="0" smtClean="0">
                <a:latin typeface="Courier New" panose="02070309020205020404" pitchFamily="49" charset="0"/>
                <a:cs typeface="Courier New" panose="02070309020205020404" pitchFamily="49" charset="0"/>
              </a:rPr>
              <a:t>( </a:t>
            </a:r>
            <a:r>
              <a:rPr lang="en-CA" sz="1800" b="1" dirty="0" err="1">
                <a:latin typeface="Courier New" panose="02070309020205020404" pitchFamily="49" charset="0"/>
                <a:cs typeface="Courier New" panose="02070309020205020404" pitchFamily="49" charset="0"/>
              </a:rPr>
              <a:t>int</a:t>
            </a:r>
            <a:r>
              <a:rPr lang="en-CA" sz="1800" b="1" dirty="0">
                <a:latin typeface="Courier New" panose="02070309020205020404" pitchFamily="49" charset="0"/>
                <a:cs typeface="Courier New" panose="02070309020205020404" pitchFamily="49" charset="0"/>
              </a:rPr>
              <a:t> c ) {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if( </a:t>
            </a:r>
            <a:r>
              <a:rPr lang="en-CA" sz="1800" b="1" dirty="0" smtClean="0">
                <a:latin typeface="Courier New" panose="02070309020205020404" pitchFamily="49" charset="0"/>
                <a:cs typeface="Courier New" panose="02070309020205020404" pitchFamily="49" charset="0"/>
              </a:rPr>
              <a:t>  (c </a:t>
            </a:r>
            <a:r>
              <a:rPr lang="en-CA" sz="1800" b="1" dirty="0">
                <a:latin typeface="Courier New" panose="02070309020205020404" pitchFamily="49" charset="0"/>
                <a:cs typeface="Courier New" panose="02070309020205020404" pitchFamily="49" charset="0"/>
              </a:rPr>
              <a:t>&gt;= </a:t>
            </a:r>
            <a:r>
              <a:rPr lang="en-CA" sz="1800" b="1" dirty="0" smtClean="0">
                <a:latin typeface="Courier New" panose="02070309020205020404" pitchFamily="49" charset="0"/>
                <a:cs typeface="Courier New" panose="02070309020205020404" pitchFamily="49" charset="0"/>
              </a:rPr>
              <a:t>‘A‘ </a:t>
            </a:r>
            <a:r>
              <a:rPr lang="en-CA" sz="1800" b="1" dirty="0">
                <a:latin typeface="Courier New" panose="02070309020205020404" pitchFamily="49" charset="0"/>
                <a:cs typeface="Courier New" panose="02070309020205020404" pitchFamily="49" charset="0"/>
              </a:rPr>
              <a:t>&amp;&amp; c &lt;= </a:t>
            </a:r>
            <a:r>
              <a:rPr lang="en-CA" sz="1800" b="1" dirty="0" smtClean="0">
                <a:latin typeface="Courier New" panose="02070309020205020404" pitchFamily="49" charset="0"/>
                <a:cs typeface="Courier New" panose="02070309020205020404" pitchFamily="49" charset="0"/>
              </a:rPr>
              <a:t>‘Z‘)</a:t>
            </a:r>
            <a:br>
              <a:rPr lang="en-CA" sz="1800" b="1" dirty="0" smtClean="0">
                <a:latin typeface="Courier New" panose="02070309020205020404" pitchFamily="49" charset="0"/>
                <a:cs typeface="Courier New" panose="02070309020205020404" pitchFamily="49" charset="0"/>
              </a:rPr>
            </a:br>
            <a:r>
              <a:rPr lang="en-CA" sz="1800" b="1" dirty="0" smtClean="0">
                <a:latin typeface="Courier New" panose="02070309020205020404" pitchFamily="49" charset="0"/>
                <a:cs typeface="Courier New" panose="02070309020205020404" pitchFamily="49" charset="0"/>
              </a:rPr>
              <a:t>      || </a:t>
            </a:r>
            <a:r>
              <a:rPr lang="en-CA" sz="1800" b="1" dirty="0">
                <a:latin typeface="Courier New" panose="02070309020205020404" pitchFamily="49" charset="0"/>
                <a:cs typeface="Courier New" panose="02070309020205020404" pitchFamily="49" charset="0"/>
              </a:rPr>
              <a:t>(c &gt;= </a:t>
            </a:r>
            <a:r>
              <a:rPr lang="en-CA" sz="1800" b="1" dirty="0" smtClean="0">
                <a:latin typeface="Courier New" panose="02070309020205020404" pitchFamily="49" charset="0"/>
                <a:cs typeface="Courier New" panose="02070309020205020404" pitchFamily="49" charset="0"/>
              </a:rPr>
              <a:t>‘a‘ </a:t>
            </a:r>
            <a:r>
              <a:rPr lang="en-CA" sz="1800" b="1" dirty="0">
                <a:latin typeface="Courier New" panose="02070309020205020404" pitchFamily="49" charset="0"/>
                <a:cs typeface="Courier New" panose="02070309020205020404" pitchFamily="49" charset="0"/>
              </a:rPr>
              <a:t>&amp;&amp; c &lt;= </a:t>
            </a:r>
            <a:r>
              <a:rPr lang="en-CA" sz="1800" b="1" dirty="0" smtClean="0">
                <a:latin typeface="Courier New" panose="02070309020205020404" pitchFamily="49" charset="0"/>
                <a:cs typeface="Courier New" panose="02070309020205020404" pitchFamily="49" charset="0"/>
              </a:rPr>
              <a:t>‘z‘) ) return </a:t>
            </a:r>
            <a:r>
              <a:rPr lang="en-CA" sz="1800" b="1" dirty="0">
                <a:latin typeface="Courier New" panose="02070309020205020404" pitchFamily="49" charset="0"/>
                <a:cs typeface="Courier New" panose="02070309020205020404" pitchFamily="49" charset="0"/>
              </a:rPr>
              <a:t>1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else return 0 ;</a:t>
            </a:r>
            <a:br>
              <a:rPr lang="en-CA" sz="1800" b="1" dirty="0">
                <a:latin typeface="Courier New" panose="02070309020205020404" pitchFamily="49" charset="0"/>
                <a:cs typeface="Courier New" panose="02070309020205020404" pitchFamily="49" charset="0"/>
              </a:rPr>
            </a:br>
            <a:r>
              <a:rPr lang="en-CA" sz="1800" b="1" dirty="0">
                <a:latin typeface="Courier New" panose="02070309020205020404" pitchFamily="49" charset="0"/>
                <a:cs typeface="Courier New" panose="02070309020205020404" pitchFamily="49" charset="0"/>
              </a:rPr>
              <a:t> }</a:t>
            </a:r>
          </a:p>
          <a:p>
            <a:endParaRPr lang="en-CA" sz="1800" b="1" dirty="0">
              <a:latin typeface="Courier New" panose="02070309020205020404" pitchFamily="49" charset="0"/>
              <a:cs typeface="Courier New" panose="02070309020205020404" pitchFamily="49" charset="0"/>
            </a:endParaRPr>
          </a:p>
          <a:p>
            <a:endParaRPr lang="en-CA" sz="1800" b="1" dirty="0">
              <a:latin typeface="Courier New" panose="02070309020205020404" pitchFamily="49" charset="0"/>
              <a:cs typeface="Courier New" panose="02070309020205020404" pitchFamily="49" charset="0"/>
            </a:endParaRPr>
          </a:p>
          <a:p>
            <a:pPr lvl="1"/>
            <a:endParaRPr lang="en-CA" sz="1800" b="1" dirty="0"/>
          </a:p>
        </p:txBody>
      </p:sp>
    </p:spTree>
    <p:extLst>
      <p:ext uri="{BB962C8B-B14F-4D97-AF65-F5344CB8AC3E}">
        <p14:creationId xmlns:p14="http://schemas.microsoft.com/office/powerpoint/2010/main" val="366866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 Handling Library</a:t>
            </a:r>
            <a:endParaRPr lang="en-CA" dirty="0"/>
          </a:p>
        </p:txBody>
      </p:sp>
      <p:sp>
        <p:nvSpPr>
          <p:cNvPr id="3" name="Content Placeholder 2"/>
          <p:cNvSpPr>
            <a:spLocks noGrp="1"/>
          </p:cNvSpPr>
          <p:nvPr>
            <p:ph sz="quarter" idx="1"/>
          </p:nvPr>
        </p:nvSpPr>
        <p:spPr>
          <a:xfrm>
            <a:off x="914400" y="1268760"/>
            <a:ext cx="7772400" cy="4751040"/>
          </a:xfrm>
        </p:spPr>
        <p:txBody>
          <a:bodyPr/>
          <a:lstStyle/>
          <a:p>
            <a:r>
              <a:rPr lang="en-CA" sz="2400" dirty="0" smtClean="0"/>
              <a:t>Additional </a:t>
            </a:r>
            <a:r>
              <a:rPr lang="en-CA" sz="2400" i="1" dirty="0" smtClean="0"/>
              <a:t>query</a:t>
            </a:r>
            <a:r>
              <a:rPr lang="en-CA" sz="2400" dirty="0" smtClean="0"/>
              <a:t> functions provide information about the nature of the character data</a:t>
            </a:r>
          </a:p>
          <a:p>
            <a:r>
              <a:rPr lang="en-CA" sz="2400" dirty="0" smtClean="0"/>
              <a:t>Transformative functions modify the character data</a:t>
            </a:r>
          </a:p>
          <a:p>
            <a:endParaRPr lang="en-CA" sz="2400" dirty="0"/>
          </a:p>
          <a:p>
            <a:endParaRPr lang="en-CA" sz="2400" dirty="0"/>
          </a:p>
        </p:txBody>
      </p:sp>
      <p:graphicFrame>
        <p:nvGraphicFramePr>
          <p:cNvPr id="5" name="Content Placeholder 3"/>
          <p:cNvGraphicFramePr>
            <a:graphicFrameLocks/>
          </p:cNvGraphicFramePr>
          <p:nvPr>
            <p:extLst>
              <p:ext uri="{D42A27DB-BD31-4B8C-83A1-F6EECF244321}">
                <p14:modId xmlns:p14="http://schemas.microsoft.com/office/powerpoint/2010/main" val="1664158645"/>
              </p:ext>
            </p:extLst>
          </p:nvPr>
        </p:nvGraphicFramePr>
        <p:xfrm>
          <a:off x="251520" y="2708920"/>
          <a:ext cx="8712968" cy="3826376"/>
        </p:xfrm>
        <a:graphic>
          <a:graphicData uri="http://schemas.openxmlformats.org/drawingml/2006/table">
            <a:tbl>
              <a:tblPr firstRow="1" bandRow="1">
                <a:tableStyleId>{5C22544A-7EE6-4342-B048-85BDC9FD1C3A}</a:tableStyleId>
              </a:tblPr>
              <a:tblGrid>
                <a:gridCol w="2520280"/>
                <a:gridCol w="6192688"/>
              </a:tblGrid>
              <a:tr h="504056">
                <a:tc>
                  <a:txBody>
                    <a:bodyPr/>
                    <a:lstStyle/>
                    <a:p>
                      <a:r>
                        <a:rPr lang="en-CA" dirty="0" smtClean="0"/>
                        <a:t>Function</a:t>
                      </a:r>
                      <a:r>
                        <a:rPr lang="en-CA" baseline="0" dirty="0" smtClean="0"/>
                        <a:t> Prototype</a:t>
                      </a:r>
                      <a:endParaRPr lang="en-CA" dirty="0"/>
                    </a:p>
                  </a:txBody>
                  <a:tcPr/>
                </a:tc>
                <a:tc>
                  <a:txBody>
                    <a:bodyPr/>
                    <a:lstStyle/>
                    <a:p>
                      <a:r>
                        <a:rPr lang="en-CA" dirty="0" smtClean="0"/>
                        <a:t>Function Description</a:t>
                      </a:r>
                      <a:endParaRPr lang="en-CA" dirty="0"/>
                    </a:p>
                  </a:txBody>
                  <a:tcPr/>
                </a:tc>
              </a:tr>
              <a:tr h="370840">
                <a:tc>
                  <a:txBody>
                    <a:bodyPr/>
                    <a:lstStyle/>
                    <a:p>
                      <a:r>
                        <a:rPr lang="en-CA" dirty="0" err="1" smtClean="0"/>
                        <a:t>int</a:t>
                      </a:r>
                      <a:r>
                        <a:rPr lang="en-CA" dirty="0" smtClean="0"/>
                        <a:t> </a:t>
                      </a:r>
                      <a:r>
                        <a:rPr lang="en-CA" dirty="0" err="1" smtClean="0"/>
                        <a:t>islower</a:t>
                      </a:r>
                      <a:r>
                        <a:rPr lang="en-CA" dirty="0" smtClean="0"/>
                        <a:t>( </a:t>
                      </a:r>
                      <a:r>
                        <a:rPr lang="en-CA" dirty="0" err="1" smtClean="0"/>
                        <a:t>int</a:t>
                      </a:r>
                      <a:r>
                        <a:rPr lang="en-CA" dirty="0" smtClean="0"/>
                        <a:t> c )</a:t>
                      </a:r>
                      <a:r>
                        <a:rPr lang="en-CA" baseline="0" dirty="0" smtClean="0"/>
                        <a:t>;</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Returns </a:t>
                      </a:r>
                      <a:r>
                        <a:rPr lang="en-CA" baseline="0" dirty="0" smtClean="0"/>
                        <a:t>a positive value </a:t>
                      </a:r>
                      <a:r>
                        <a:rPr lang="en-CA" dirty="0" smtClean="0"/>
                        <a:t>if c is a lower case alphabetic character</a:t>
                      </a:r>
                      <a:r>
                        <a:rPr lang="en-CA" baseline="0" dirty="0" smtClean="0"/>
                        <a:t> in the range </a:t>
                      </a:r>
                      <a:r>
                        <a:rPr lang="en-CA" baseline="0" dirty="0" smtClean="0">
                          <a:solidFill>
                            <a:srgbClr val="FF0000"/>
                          </a:solidFill>
                          <a:latin typeface="Courier New" pitchFamily="49" charset="0"/>
                          <a:cs typeface="Courier New" pitchFamily="49" charset="0"/>
                        </a:rPr>
                        <a:t>‘a‘ </a:t>
                      </a:r>
                      <a:r>
                        <a:rPr lang="en-CA" baseline="0" dirty="0" smtClean="0"/>
                        <a:t>to </a:t>
                      </a:r>
                      <a:r>
                        <a:rPr lang="en-CA" baseline="0" dirty="0" smtClean="0">
                          <a:solidFill>
                            <a:srgbClr val="FF0000"/>
                          </a:solidFill>
                          <a:latin typeface="Courier New" pitchFamily="49" charset="0"/>
                          <a:cs typeface="Courier New" pitchFamily="49" charset="0"/>
                        </a:rPr>
                        <a:t>‘z’</a:t>
                      </a:r>
                      <a:r>
                        <a:rPr lang="en-CA" baseline="0" dirty="0" smtClean="0"/>
                        <a:t>; otherwise 0</a:t>
                      </a:r>
                      <a:endParaRPr lang="en-CA" dirty="0" smtClean="0"/>
                    </a:p>
                  </a:txBody>
                  <a:tcPr/>
                </a:tc>
              </a:tr>
              <a:tr h="370840">
                <a:tc>
                  <a:txBody>
                    <a:bodyPr/>
                    <a:lstStyle/>
                    <a:p>
                      <a:r>
                        <a:rPr lang="en-CA" dirty="0" err="1" smtClean="0"/>
                        <a:t>int</a:t>
                      </a:r>
                      <a:r>
                        <a:rPr lang="en-CA" dirty="0" smtClean="0"/>
                        <a:t> </a:t>
                      </a:r>
                      <a:r>
                        <a:rPr lang="en-CA" dirty="0" err="1" smtClean="0"/>
                        <a:t>isupper</a:t>
                      </a:r>
                      <a:r>
                        <a:rPr lang="en-CA" dirty="0" smtClean="0"/>
                        <a:t>( </a:t>
                      </a:r>
                      <a:r>
                        <a:rPr lang="en-CA" dirty="0" err="1" smtClean="0"/>
                        <a:t>int</a:t>
                      </a:r>
                      <a:r>
                        <a:rPr lang="en-CA" dirty="0" smtClean="0"/>
                        <a:t> c )</a:t>
                      </a:r>
                      <a:r>
                        <a:rPr lang="en-CA" baseline="0" dirty="0" smtClean="0"/>
                        <a:t>;</a:t>
                      </a:r>
                      <a:endParaRPr lang="en-CA" dirty="0"/>
                    </a:p>
                  </a:txBody>
                  <a:tcPr/>
                </a:tc>
                <a:tc>
                  <a:txBody>
                    <a:bodyPr/>
                    <a:lstStyle/>
                    <a:p>
                      <a:r>
                        <a:rPr lang="en-CA" dirty="0" smtClean="0"/>
                        <a:t>Returns </a:t>
                      </a:r>
                      <a:r>
                        <a:rPr lang="en-CA" baseline="0" dirty="0" smtClean="0"/>
                        <a:t>a positive value </a:t>
                      </a:r>
                      <a:r>
                        <a:rPr lang="en-CA" dirty="0" smtClean="0"/>
                        <a:t>if c is an upper case alphabetic character</a:t>
                      </a:r>
                      <a:r>
                        <a:rPr lang="en-CA" baseline="0" dirty="0" smtClean="0"/>
                        <a:t> in the range </a:t>
                      </a:r>
                      <a:r>
                        <a:rPr lang="en-CA" baseline="0" dirty="0" smtClean="0">
                          <a:solidFill>
                            <a:srgbClr val="FF0000"/>
                          </a:solidFill>
                          <a:latin typeface="Courier New" pitchFamily="49" charset="0"/>
                          <a:cs typeface="Courier New" pitchFamily="49" charset="0"/>
                        </a:rPr>
                        <a:t>‘A‘ </a:t>
                      </a:r>
                      <a:r>
                        <a:rPr lang="en-CA" baseline="0" dirty="0" smtClean="0"/>
                        <a:t>to </a:t>
                      </a:r>
                      <a:r>
                        <a:rPr lang="en-CA" baseline="0" dirty="0" smtClean="0">
                          <a:solidFill>
                            <a:srgbClr val="FF0000"/>
                          </a:solidFill>
                          <a:latin typeface="Courier New" pitchFamily="49" charset="0"/>
                          <a:cs typeface="Courier New" pitchFamily="49" charset="0"/>
                        </a:rPr>
                        <a:t>‘Z’ </a:t>
                      </a:r>
                      <a:r>
                        <a:rPr lang="en-CA" baseline="0" dirty="0" smtClean="0"/>
                        <a:t>; otherwise 0</a:t>
                      </a:r>
                    </a:p>
                  </a:txBody>
                  <a:tcPr/>
                </a:tc>
              </a:tr>
              <a:tr h="160000">
                <a:tc gridSpan="2">
                  <a:txBody>
                    <a:bodyPr/>
                    <a:lstStyle/>
                    <a:p>
                      <a:endParaRPr lang="en-CA" sz="800" dirty="0"/>
                    </a:p>
                  </a:txBody>
                  <a:tcPr>
                    <a:solidFill>
                      <a:schemeClr val="tx1">
                        <a:lumMod val="50000"/>
                        <a:lumOff val="50000"/>
                      </a:schemeClr>
                    </a:solidFill>
                  </a:tcPr>
                </a:tc>
                <a:tc hMerge="1">
                  <a:txBody>
                    <a:bodyPr/>
                    <a:lstStyle/>
                    <a:p>
                      <a:endParaRPr lang="en-CA" baseline="0" dirty="0" smtClean="0"/>
                    </a:p>
                  </a:txBody>
                  <a:tcPr/>
                </a:tc>
              </a:tr>
              <a:tr h="370840">
                <a:tc>
                  <a:txBody>
                    <a:bodyPr/>
                    <a:lstStyle/>
                    <a:p>
                      <a:r>
                        <a:rPr lang="en-CA" smtClean="0"/>
                        <a:t>int tolower( int c )</a:t>
                      </a:r>
                      <a:r>
                        <a:rPr lang="en-CA" baseline="0" smtClean="0"/>
                        <a:t>;</a:t>
                      </a:r>
                      <a:endParaRPr lang="en-CA" dirty="0"/>
                    </a:p>
                  </a:txBody>
                  <a:tcPr/>
                </a:tc>
                <a:tc>
                  <a:txBody>
                    <a:bodyPr/>
                    <a:lstStyle/>
                    <a:p>
                      <a:r>
                        <a:rPr lang="en-CA" dirty="0" smtClean="0"/>
                        <a:t>Returns the value c if c is a</a:t>
                      </a:r>
                      <a:r>
                        <a:rPr lang="en-CA" baseline="0" dirty="0" smtClean="0"/>
                        <a:t> lower case alphabetic character, or the upper case variant of the same alphabetic character  (Ex. </a:t>
                      </a:r>
                      <a:r>
                        <a:rPr lang="en-CA" baseline="0" dirty="0" err="1" smtClean="0"/>
                        <a:t>tolower</a:t>
                      </a:r>
                      <a:r>
                        <a:rPr lang="en-CA" baseline="0" dirty="0" smtClean="0"/>
                        <a:t>( ‘A’ ) returns ‘a’)</a:t>
                      </a:r>
                      <a:endParaRPr lang="en-CA" dirty="0"/>
                    </a:p>
                  </a:txBody>
                  <a:tcPr/>
                </a:tc>
              </a:tr>
              <a:tr h="370840">
                <a:tc>
                  <a:txBody>
                    <a:bodyPr/>
                    <a:lstStyle/>
                    <a:p>
                      <a:r>
                        <a:rPr lang="en-CA" dirty="0" err="1" smtClean="0"/>
                        <a:t>int</a:t>
                      </a:r>
                      <a:r>
                        <a:rPr lang="en-CA" dirty="0" smtClean="0"/>
                        <a:t> </a:t>
                      </a:r>
                      <a:r>
                        <a:rPr lang="en-CA" dirty="0" err="1" smtClean="0"/>
                        <a:t>toupper</a:t>
                      </a:r>
                      <a:r>
                        <a:rPr lang="en-CA" dirty="0" smtClean="0"/>
                        <a:t>( </a:t>
                      </a:r>
                      <a:r>
                        <a:rPr lang="en-CA" dirty="0" err="1" smtClean="0"/>
                        <a:t>int</a:t>
                      </a:r>
                      <a:r>
                        <a:rPr lang="en-CA" dirty="0" smtClean="0"/>
                        <a:t> c )</a:t>
                      </a:r>
                      <a:r>
                        <a:rPr lang="en-CA" baseline="0" dirty="0" smtClean="0"/>
                        <a:t>;</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Returns the value c if c is an</a:t>
                      </a:r>
                      <a:r>
                        <a:rPr lang="en-CA" baseline="0" dirty="0" smtClean="0"/>
                        <a:t> upper case alphabetic character, or the lower case variant of the same alphabetic character  (Ex. </a:t>
                      </a:r>
                      <a:r>
                        <a:rPr lang="en-CA" baseline="0" dirty="0" err="1" smtClean="0"/>
                        <a:t>toupper</a:t>
                      </a:r>
                      <a:r>
                        <a:rPr lang="en-CA" baseline="0" dirty="0" smtClean="0"/>
                        <a:t>( ‘e’ ) returns ‘E’)</a:t>
                      </a:r>
                      <a:endParaRPr lang="en-CA" dirty="0" smtClean="0"/>
                    </a:p>
                  </a:txBody>
                  <a:tcPr/>
                </a:tc>
              </a:tr>
            </a:tbl>
          </a:graphicData>
        </a:graphic>
      </p:graphicFrame>
    </p:spTree>
    <p:extLst>
      <p:ext uri="{BB962C8B-B14F-4D97-AF65-F5344CB8AC3E}">
        <p14:creationId xmlns:p14="http://schemas.microsoft.com/office/powerpoint/2010/main" val="1457611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12442</TotalTime>
  <Words>5422</Words>
  <Application>Microsoft Office PowerPoint</Application>
  <PresentationFormat>On-screen Show (4:3)</PresentationFormat>
  <Paragraphs>468</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Wingdings 2</vt:lpstr>
      <vt:lpstr>Equity</vt:lpstr>
      <vt:lpstr>Characters and Strings</vt:lpstr>
      <vt:lpstr>Character and String Processing</vt:lpstr>
      <vt:lpstr>Characters and Strings in C</vt:lpstr>
      <vt:lpstr>Fundamentals</vt:lpstr>
      <vt:lpstr>Character Handling Library</vt:lpstr>
      <vt:lpstr>ASCII</vt:lpstr>
      <vt:lpstr>Character Handling Library &lt;ctype.h&gt;</vt:lpstr>
      <vt:lpstr>Character Handling Library &lt;ctype.h&gt;</vt:lpstr>
      <vt:lpstr>Character Handling Library</vt:lpstr>
      <vt:lpstr>Character Handling Library &lt;ctype.h&gt;</vt:lpstr>
      <vt:lpstr>Character Handling Library</vt:lpstr>
      <vt:lpstr>Example:  Counting characters</vt:lpstr>
      <vt:lpstr>String Conversion Functions: &lt;stdlib.h&gt;</vt:lpstr>
      <vt:lpstr>String Conversion Functions</vt:lpstr>
      <vt:lpstr>String Conversion Functions</vt:lpstr>
      <vt:lpstr>String Conversion Functions</vt:lpstr>
      <vt:lpstr>String Conversion Functions</vt:lpstr>
      <vt:lpstr>Useful &lt;stdio.h&gt; Functions</vt:lpstr>
      <vt:lpstr>Useful &lt;stdio.h&gt; Functions</vt:lpstr>
      <vt:lpstr>Useful &lt;stdio.h&gt; Functions</vt:lpstr>
      <vt:lpstr>String Manipulation Functions</vt:lpstr>
      <vt:lpstr>String Manipulation Functions</vt:lpstr>
      <vt:lpstr>String Comparison Functions</vt:lpstr>
      <vt:lpstr>Strings - Search Functions</vt:lpstr>
      <vt:lpstr>Strings - Search Functions</vt:lpstr>
      <vt:lpstr>Strings - Search Functions</vt:lpstr>
      <vt:lpstr>Strings - Search Functions</vt:lpstr>
      <vt:lpstr>Strings - Search Functions</vt:lpstr>
      <vt:lpstr>Memory Functions in &lt;string.h&gt;</vt:lpstr>
      <vt:lpstr>Memory Functions in &lt;string.h&gt;</vt:lpstr>
      <vt:lpstr>Other Functions in &lt;string.h&gt;</vt:lpstr>
      <vt:lpstr>Secure C programming</vt:lpstr>
      <vt:lpstr>Summary</vt:lpstr>
      <vt:lpstr>Topic Summary</vt:lpstr>
    </vt:vector>
  </TitlesOfParts>
  <Company>University of Windsor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Data Structures &amp; Algorithms</dc:title>
  <dc:creator>Dr. Robert D. Kent</dc:creator>
  <cp:lastModifiedBy>Robert Kent</cp:lastModifiedBy>
  <cp:revision>207</cp:revision>
  <dcterms:created xsi:type="dcterms:W3CDTF">2008-06-11T21:52:35Z</dcterms:created>
  <dcterms:modified xsi:type="dcterms:W3CDTF">2017-02-27T17:51:03Z</dcterms:modified>
</cp:coreProperties>
</file>