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6"/>
  </p:notesMasterIdLst>
  <p:sldIdLst>
    <p:sldId id="256" r:id="rId2"/>
    <p:sldId id="308" r:id="rId3"/>
    <p:sldId id="259" r:id="rId4"/>
    <p:sldId id="296" r:id="rId5"/>
    <p:sldId id="298" r:id="rId6"/>
    <p:sldId id="299" r:id="rId7"/>
    <p:sldId id="300" r:id="rId8"/>
    <p:sldId id="301" r:id="rId9"/>
    <p:sldId id="302" r:id="rId10"/>
    <p:sldId id="303" r:id="rId11"/>
    <p:sldId id="304" r:id="rId12"/>
    <p:sldId id="306" r:id="rId13"/>
    <p:sldId id="305" r:id="rId14"/>
    <p:sldId id="307" r:id="rId15"/>
    <p:sldId id="297" r:id="rId16"/>
    <p:sldId id="309" r:id="rId17"/>
    <p:sldId id="295" r:id="rId18"/>
    <p:sldId id="310" r:id="rId19"/>
    <p:sldId id="312" r:id="rId20"/>
    <p:sldId id="311" r:id="rId21"/>
    <p:sldId id="320" r:id="rId22"/>
    <p:sldId id="315" r:id="rId23"/>
    <p:sldId id="321" r:id="rId24"/>
    <p:sldId id="313" r:id="rId25"/>
    <p:sldId id="314" r:id="rId26"/>
    <p:sldId id="316" r:id="rId27"/>
    <p:sldId id="317" r:id="rId28"/>
    <p:sldId id="322" r:id="rId29"/>
    <p:sldId id="293" r:id="rId30"/>
    <p:sldId id="318" r:id="rId31"/>
    <p:sldId id="280" r:id="rId32"/>
    <p:sldId id="319" r:id="rId33"/>
    <p:sldId id="266" r:id="rId34"/>
    <p:sldId id="267"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EC6E"/>
    <a:srgbClr val="009900"/>
    <a:srgbClr val="FBFE94"/>
    <a:srgbClr val="993300"/>
    <a:srgbClr val="C4FE9C"/>
    <a:srgbClr val="60EA02"/>
    <a:srgbClr val="D8CF14"/>
    <a:srgbClr val="FFD757"/>
    <a:srgbClr val="CC3300"/>
    <a:srgbClr val="F1F1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2" y="-6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11A498C-43FD-4124-B50B-F78B2366FC27}" type="datetimeFigureOut">
              <a:rPr lang="en-US"/>
              <a:pPr>
                <a:defRPr/>
              </a:pPr>
              <a:t>3/12/2014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292C2E3-4C48-4A8B-8152-334F05637BED}" type="slidenum">
              <a:rPr lang="en-CA"/>
              <a:pPr>
                <a:defRPr/>
              </a:pPr>
              <a:t>‹#›</a:t>
            </a:fld>
            <a:endParaRPr lang="en-CA"/>
          </a:p>
        </p:txBody>
      </p:sp>
    </p:spTree>
    <p:extLst>
      <p:ext uri="{BB962C8B-B14F-4D97-AF65-F5344CB8AC3E}">
        <p14:creationId xmlns:p14="http://schemas.microsoft.com/office/powerpoint/2010/main" val="39483848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4DC2F3-DB46-4986-A427-DB4545149C4F}" type="slidenum">
              <a:rPr lang="en-CA" smtClean="0"/>
              <a:pPr fontAlgn="base">
                <a:spcBef>
                  <a:spcPct val="0"/>
                </a:spcBef>
                <a:spcAft>
                  <a:spcPct val="0"/>
                </a:spcAft>
                <a:defRPr/>
              </a:pPr>
              <a:t>1</a:t>
            </a:fld>
            <a:endParaRPr lang="en-CA"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11</a:t>
            </a:fld>
            <a:endParaRPr lang="en-CA"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12</a:t>
            </a:fld>
            <a:endParaRPr lang="en-CA"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13</a:t>
            </a:fld>
            <a:endParaRPr lang="en-CA"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14</a:t>
            </a:fld>
            <a:endParaRPr lang="en-CA"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15</a:t>
            </a:fld>
            <a:endParaRPr lang="en-CA"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16</a:t>
            </a:fld>
            <a:endParaRPr lang="en-CA"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17</a:t>
            </a:fld>
            <a:endParaRPr lang="en-CA"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18</a:t>
            </a:fld>
            <a:endParaRPr lang="en-CA"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19</a:t>
            </a:fld>
            <a:endParaRPr lang="en-CA"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20</a:t>
            </a:fld>
            <a:endParaRPr lang="en-CA"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3</a:t>
            </a:fld>
            <a:endParaRPr lang="en-CA"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21</a:t>
            </a:fld>
            <a:endParaRPr lang="en-CA"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22</a:t>
            </a:fld>
            <a:endParaRPr lang="en-CA"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24</a:t>
            </a:fld>
            <a:endParaRPr lang="en-CA"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25</a:t>
            </a:fld>
            <a:endParaRPr lang="en-CA"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26</a:t>
            </a:fld>
            <a:endParaRPr lang="en-CA"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27</a:t>
            </a:fld>
            <a:endParaRPr lang="en-CA"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29</a:t>
            </a:fld>
            <a:endParaRPr lang="en-CA"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30</a:t>
            </a:fld>
            <a:endParaRPr lang="en-CA"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67D4DB-4360-429A-AEAE-FED888FCAF86}" type="slidenum">
              <a:rPr lang="en-CA" smtClean="0"/>
              <a:pPr fontAlgn="base">
                <a:spcBef>
                  <a:spcPct val="0"/>
                </a:spcBef>
                <a:spcAft>
                  <a:spcPct val="0"/>
                </a:spcAft>
                <a:defRPr/>
              </a:pPr>
              <a:t>33</a:t>
            </a:fld>
            <a:endParaRPr lang="en-CA"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5A2A1E-16A9-49F6-BEEC-FADC162F924B}" type="slidenum">
              <a:rPr lang="en-CA" smtClean="0"/>
              <a:pPr fontAlgn="base">
                <a:spcBef>
                  <a:spcPct val="0"/>
                </a:spcBef>
                <a:spcAft>
                  <a:spcPct val="0"/>
                </a:spcAft>
                <a:defRPr/>
              </a:pPr>
              <a:t>34</a:t>
            </a:fld>
            <a:endParaRPr lang="en-CA"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4</a:t>
            </a:fld>
            <a:endParaRPr lang="en-CA"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5</a:t>
            </a:fld>
            <a:endParaRPr lang="en-CA"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dirty="0"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6</a:t>
            </a:fld>
            <a:endParaRPr lang="en-CA"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7</a:t>
            </a:fld>
            <a:endParaRPr lang="en-CA"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8</a:t>
            </a:fld>
            <a:endParaRPr lang="en-CA"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9</a:t>
            </a:fld>
            <a:endParaRPr lang="en-CA"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10</a:t>
            </a:fld>
            <a:endParaRPr lang="en-CA"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F3F1A319-3AB3-4230-A293-D7B41B89E6A2}" type="datetimeFigureOut">
              <a:rPr lang="en-US"/>
              <a:pPr>
                <a:defRPr/>
              </a:pPr>
              <a:t>3/12/2014</a:t>
            </a:fld>
            <a:endParaRPr lang="en-CA"/>
          </a:p>
        </p:txBody>
      </p:sp>
      <p:sp>
        <p:nvSpPr>
          <p:cNvPr id="12" name="Footer Placeholder 16"/>
          <p:cNvSpPr>
            <a:spLocks noGrp="1"/>
          </p:cNvSpPr>
          <p:nvPr>
            <p:ph type="ftr" sz="quarter" idx="11"/>
          </p:nvPr>
        </p:nvSpPr>
        <p:spPr/>
        <p:txBody>
          <a:bodyPr/>
          <a:lstStyle>
            <a:lvl1pPr>
              <a:defRPr/>
            </a:lvl1pPr>
          </a:lstStyle>
          <a:p>
            <a:pPr>
              <a:defRPr/>
            </a:pPr>
            <a:endParaRPr lang="en-CA"/>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3939EC2D-F247-470C-89A1-CCC7D29C6082}" type="slidenum">
              <a:rPr lang="en-CA"/>
              <a:pPr>
                <a:defRPr/>
              </a:pPr>
              <a:t>‹#›</a:t>
            </a:fld>
            <a:endParaRPr lang="en-CA"/>
          </a:p>
        </p:txBody>
      </p:sp>
    </p:spTree>
    <p:extLst>
      <p:ext uri="{BB962C8B-B14F-4D97-AF65-F5344CB8AC3E}">
        <p14:creationId xmlns:p14="http://schemas.microsoft.com/office/powerpoint/2010/main" val="289414732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87FCAEC-D016-4B67-BDCA-C9AA5998C1C6}" type="datetimeFigureOut">
              <a:rPr lang="en-US"/>
              <a:pPr>
                <a:defRPr/>
              </a:pPr>
              <a:t>3/12/2014</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22"/>
          <p:cNvSpPr>
            <a:spLocks noGrp="1"/>
          </p:cNvSpPr>
          <p:nvPr>
            <p:ph type="sldNum" sz="quarter" idx="12"/>
          </p:nvPr>
        </p:nvSpPr>
        <p:spPr/>
        <p:txBody>
          <a:bodyPr/>
          <a:lstStyle>
            <a:lvl1pPr>
              <a:defRPr/>
            </a:lvl1pPr>
          </a:lstStyle>
          <a:p>
            <a:pPr>
              <a:defRPr/>
            </a:pPr>
            <a:fld id="{854B119F-382D-44EB-892F-7F892E960FDF}" type="slidenum">
              <a:rPr lang="en-CA"/>
              <a:pPr>
                <a:defRPr/>
              </a:pPr>
              <a:t>‹#›</a:t>
            </a:fld>
            <a:endParaRPr lang="en-CA"/>
          </a:p>
        </p:txBody>
      </p:sp>
    </p:spTree>
    <p:extLst>
      <p:ext uri="{BB962C8B-B14F-4D97-AF65-F5344CB8AC3E}">
        <p14:creationId xmlns:p14="http://schemas.microsoft.com/office/powerpoint/2010/main" val="2737886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86E671A-ED9F-4C4B-A910-4D47730C0345}" type="datetimeFigureOut">
              <a:rPr lang="en-US"/>
              <a:pPr>
                <a:defRPr/>
              </a:pPr>
              <a:t>3/12/2014</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22"/>
          <p:cNvSpPr>
            <a:spLocks noGrp="1"/>
          </p:cNvSpPr>
          <p:nvPr>
            <p:ph type="sldNum" sz="quarter" idx="12"/>
          </p:nvPr>
        </p:nvSpPr>
        <p:spPr/>
        <p:txBody>
          <a:bodyPr/>
          <a:lstStyle>
            <a:lvl1pPr>
              <a:defRPr/>
            </a:lvl1pPr>
          </a:lstStyle>
          <a:p>
            <a:pPr>
              <a:defRPr/>
            </a:pPr>
            <a:fld id="{B17D41C4-7D2C-406C-AE8C-E502CB0C49F4}" type="slidenum">
              <a:rPr lang="en-CA"/>
              <a:pPr>
                <a:defRPr/>
              </a:pPr>
              <a:t>‹#›</a:t>
            </a:fld>
            <a:endParaRPr lang="en-CA"/>
          </a:p>
        </p:txBody>
      </p:sp>
    </p:spTree>
    <p:extLst>
      <p:ext uri="{BB962C8B-B14F-4D97-AF65-F5344CB8AC3E}">
        <p14:creationId xmlns:p14="http://schemas.microsoft.com/office/powerpoint/2010/main" val="14360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78098"/>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D7DBF4D6-89DB-44FF-8EF7-01C1D1EFE105}" type="datetimeFigureOut">
              <a:rPr lang="en-US"/>
              <a:pPr>
                <a:defRPr/>
              </a:pPr>
              <a:t>3/12/2014</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22"/>
          <p:cNvSpPr>
            <a:spLocks noGrp="1"/>
          </p:cNvSpPr>
          <p:nvPr>
            <p:ph type="sldNum" sz="quarter" idx="12"/>
          </p:nvPr>
        </p:nvSpPr>
        <p:spPr/>
        <p:txBody>
          <a:bodyPr/>
          <a:lstStyle>
            <a:lvl1pPr>
              <a:defRPr/>
            </a:lvl1pPr>
          </a:lstStyle>
          <a:p>
            <a:pPr>
              <a:defRPr/>
            </a:pPr>
            <a:fld id="{CF3D4A6D-97F0-49A0-975F-70BFC88D31F0}" type="slidenum">
              <a:rPr lang="en-CA"/>
              <a:pPr>
                <a:defRPr/>
              </a:pPr>
              <a:t>‹#›</a:t>
            </a:fld>
            <a:endParaRPr lang="en-CA"/>
          </a:p>
        </p:txBody>
      </p:sp>
    </p:spTree>
    <p:extLst>
      <p:ext uri="{BB962C8B-B14F-4D97-AF65-F5344CB8AC3E}">
        <p14:creationId xmlns:p14="http://schemas.microsoft.com/office/powerpoint/2010/main" val="674730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146069D7-DB10-485E-8298-02CB174DB5C3}" type="datetimeFigureOut">
              <a:rPr lang="en-US"/>
              <a:pPr>
                <a:defRPr/>
              </a:pPr>
              <a:t>3/12/2014</a:t>
            </a:fld>
            <a:endParaRPr lang="en-CA"/>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CA"/>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4736D353-D9C5-4FB5-9648-C88D098BEB06}" type="slidenum">
              <a:rPr lang="en-CA"/>
              <a:pPr>
                <a:defRPr/>
              </a:pPr>
              <a:t>‹#›</a:t>
            </a:fld>
            <a:endParaRPr lang="en-CA"/>
          </a:p>
        </p:txBody>
      </p:sp>
    </p:spTree>
    <p:extLst>
      <p:ext uri="{BB962C8B-B14F-4D97-AF65-F5344CB8AC3E}">
        <p14:creationId xmlns:p14="http://schemas.microsoft.com/office/powerpoint/2010/main" val="30135538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252649BE-BE1E-498F-8A7B-C319FFBF81EB}" type="datetimeFigureOut">
              <a:rPr lang="en-US"/>
              <a:pPr>
                <a:defRPr/>
              </a:pPr>
              <a:t>3/12/2014</a:t>
            </a:fld>
            <a:endParaRPr lang="en-CA"/>
          </a:p>
        </p:txBody>
      </p:sp>
      <p:sp>
        <p:nvSpPr>
          <p:cNvPr id="6" name="Footer Placeholder 2"/>
          <p:cNvSpPr>
            <a:spLocks noGrp="1"/>
          </p:cNvSpPr>
          <p:nvPr>
            <p:ph type="ftr" sz="quarter" idx="11"/>
          </p:nvPr>
        </p:nvSpPr>
        <p:spPr/>
        <p:txBody>
          <a:bodyPr/>
          <a:lstStyle>
            <a:lvl1pPr>
              <a:defRPr/>
            </a:lvl1pPr>
          </a:lstStyle>
          <a:p>
            <a:pPr>
              <a:defRPr/>
            </a:pPr>
            <a:endParaRPr lang="en-CA"/>
          </a:p>
        </p:txBody>
      </p:sp>
      <p:sp>
        <p:nvSpPr>
          <p:cNvPr id="7" name="Slide Number Placeholder 22"/>
          <p:cNvSpPr>
            <a:spLocks noGrp="1"/>
          </p:cNvSpPr>
          <p:nvPr>
            <p:ph type="sldNum" sz="quarter" idx="12"/>
          </p:nvPr>
        </p:nvSpPr>
        <p:spPr/>
        <p:txBody>
          <a:bodyPr/>
          <a:lstStyle>
            <a:lvl1pPr>
              <a:defRPr/>
            </a:lvl1pPr>
          </a:lstStyle>
          <a:p>
            <a:pPr>
              <a:defRPr/>
            </a:pPr>
            <a:fld id="{C6610DEA-6786-4DFB-9419-670B7CF0805E}" type="slidenum">
              <a:rPr lang="en-CA"/>
              <a:pPr>
                <a:defRPr/>
              </a:pPr>
              <a:t>‹#›</a:t>
            </a:fld>
            <a:endParaRPr lang="en-CA"/>
          </a:p>
        </p:txBody>
      </p:sp>
    </p:spTree>
    <p:extLst>
      <p:ext uri="{BB962C8B-B14F-4D97-AF65-F5344CB8AC3E}">
        <p14:creationId xmlns:p14="http://schemas.microsoft.com/office/powerpoint/2010/main" val="69662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CFAEC871-5590-4FBB-A262-1C1F72BB267C}" type="datetimeFigureOut">
              <a:rPr lang="en-US"/>
              <a:pPr>
                <a:defRPr/>
              </a:pPr>
              <a:t>3/12/2014</a:t>
            </a:fld>
            <a:endParaRPr lang="en-CA"/>
          </a:p>
        </p:txBody>
      </p:sp>
      <p:sp>
        <p:nvSpPr>
          <p:cNvPr id="8" name="Footer Placeholder 2"/>
          <p:cNvSpPr>
            <a:spLocks noGrp="1"/>
          </p:cNvSpPr>
          <p:nvPr>
            <p:ph type="ftr" sz="quarter" idx="11"/>
          </p:nvPr>
        </p:nvSpPr>
        <p:spPr/>
        <p:txBody>
          <a:bodyPr/>
          <a:lstStyle>
            <a:lvl1pPr>
              <a:defRPr/>
            </a:lvl1pPr>
          </a:lstStyle>
          <a:p>
            <a:pPr>
              <a:defRPr/>
            </a:pPr>
            <a:endParaRPr lang="en-CA"/>
          </a:p>
        </p:txBody>
      </p:sp>
      <p:sp>
        <p:nvSpPr>
          <p:cNvPr id="9" name="Slide Number Placeholder 22"/>
          <p:cNvSpPr>
            <a:spLocks noGrp="1"/>
          </p:cNvSpPr>
          <p:nvPr>
            <p:ph type="sldNum" sz="quarter" idx="12"/>
          </p:nvPr>
        </p:nvSpPr>
        <p:spPr/>
        <p:txBody>
          <a:bodyPr/>
          <a:lstStyle>
            <a:lvl1pPr>
              <a:defRPr/>
            </a:lvl1pPr>
          </a:lstStyle>
          <a:p>
            <a:pPr>
              <a:defRPr/>
            </a:pPr>
            <a:fld id="{42212A93-0789-40C4-BCAC-4C9AC356E5D9}" type="slidenum">
              <a:rPr lang="en-CA"/>
              <a:pPr>
                <a:defRPr/>
              </a:pPr>
              <a:t>‹#›</a:t>
            </a:fld>
            <a:endParaRPr lang="en-CA"/>
          </a:p>
        </p:txBody>
      </p:sp>
    </p:spTree>
    <p:extLst>
      <p:ext uri="{BB962C8B-B14F-4D97-AF65-F5344CB8AC3E}">
        <p14:creationId xmlns:p14="http://schemas.microsoft.com/office/powerpoint/2010/main" val="249189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D463C03B-EA41-4904-B4C1-769F1C1116BF}" type="datetimeFigureOut">
              <a:rPr lang="en-US"/>
              <a:pPr>
                <a:defRPr/>
              </a:pPr>
              <a:t>3/12/2014</a:t>
            </a:fld>
            <a:endParaRPr lang="en-CA"/>
          </a:p>
        </p:txBody>
      </p:sp>
      <p:sp>
        <p:nvSpPr>
          <p:cNvPr id="4" name="Footer Placeholder 2"/>
          <p:cNvSpPr>
            <a:spLocks noGrp="1"/>
          </p:cNvSpPr>
          <p:nvPr>
            <p:ph type="ftr" sz="quarter" idx="11"/>
          </p:nvPr>
        </p:nvSpPr>
        <p:spPr/>
        <p:txBody>
          <a:bodyPr/>
          <a:lstStyle>
            <a:lvl1pPr>
              <a:defRPr/>
            </a:lvl1pPr>
          </a:lstStyle>
          <a:p>
            <a:pPr>
              <a:defRPr/>
            </a:pPr>
            <a:endParaRPr lang="en-CA"/>
          </a:p>
        </p:txBody>
      </p:sp>
      <p:sp>
        <p:nvSpPr>
          <p:cNvPr id="5" name="Slide Number Placeholder 22"/>
          <p:cNvSpPr>
            <a:spLocks noGrp="1"/>
          </p:cNvSpPr>
          <p:nvPr>
            <p:ph type="sldNum" sz="quarter" idx="12"/>
          </p:nvPr>
        </p:nvSpPr>
        <p:spPr/>
        <p:txBody>
          <a:bodyPr/>
          <a:lstStyle>
            <a:lvl1pPr>
              <a:defRPr/>
            </a:lvl1pPr>
          </a:lstStyle>
          <a:p>
            <a:pPr>
              <a:defRPr/>
            </a:pPr>
            <a:fld id="{3C3BB70C-5B85-4AE7-9444-1C50DACBE72A}" type="slidenum">
              <a:rPr lang="en-CA"/>
              <a:pPr>
                <a:defRPr/>
              </a:pPr>
              <a:t>‹#›</a:t>
            </a:fld>
            <a:endParaRPr lang="en-CA"/>
          </a:p>
        </p:txBody>
      </p:sp>
    </p:spTree>
    <p:extLst>
      <p:ext uri="{BB962C8B-B14F-4D97-AF65-F5344CB8AC3E}">
        <p14:creationId xmlns:p14="http://schemas.microsoft.com/office/powerpoint/2010/main" val="2363945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50B16C70-440B-41DD-81DF-08FBB3CAAA3B}" type="datetimeFigureOut">
              <a:rPr lang="en-US"/>
              <a:pPr>
                <a:defRPr/>
              </a:pPr>
              <a:t>3/12/2014</a:t>
            </a:fld>
            <a:endParaRPr lang="en-CA"/>
          </a:p>
        </p:txBody>
      </p:sp>
      <p:sp>
        <p:nvSpPr>
          <p:cNvPr id="3" name="Footer Placeholder 2"/>
          <p:cNvSpPr>
            <a:spLocks noGrp="1"/>
          </p:cNvSpPr>
          <p:nvPr>
            <p:ph type="ftr" sz="quarter" idx="11"/>
          </p:nvPr>
        </p:nvSpPr>
        <p:spPr/>
        <p:txBody>
          <a:bodyPr/>
          <a:lstStyle>
            <a:lvl1pPr>
              <a:defRPr/>
            </a:lvl1pPr>
          </a:lstStyle>
          <a:p>
            <a:pPr>
              <a:defRPr/>
            </a:pPr>
            <a:endParaRPr lang="en-CA"/>
          </a:p>
        </p:txBody>
      </p:sp>
      <p:sp>
        <p:nvSpPr>
          <p:cNvPr id="4" name="Slide Number Placeholder 22"/>
          <p:cNvSpPr>
            <a:spLocks noGrp="1"/>
          </p:cNvSpPr>
          <p:nvPr>
            <p:ph type="sldNum" sz="quarter" idx="12"/>
          </p:nvPr>
        </p:nvSpPr>
        <p:spPr/>
        <p:txBody>
          <a:bodyPr/>
          <a:lstStyle>
            <a:lvl1pPr>
              <a:defRPr/>
            </a:lvl1pPr>
          </a:lstStyle>
          <a:p>
            <a:pPr>
              <a:defRPr/>
            </a:pPr>
            <a:fld id="{0CA88E5D-2CC3-4A53-AC9C-5178762F5B0E}" type="slidenum">
              <a:rPr lang="en-CA"/>
              <a:pPr>
                <a:defRPr/>
              </a:pPr>
              <a:t>‹#›</a:t>
            </a:fld>
            <a:endParaRPr lang="en-CA"/>
          </a:p>
        </p:txBody>
      </p:sp>
    </p:spTree>
    <p:extLst>
      <p:ext uri="{BB962C8B-B14F-4D97-AF65-F5344CB8AC3E}">
        <p14:creationId xmlns:p14="http://schemas.microsoft.com/office/powerpoint/2010/main" val="399279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C5A4AE05-0EBD-4322-9542-97B15B0033AE}" type="datetimeFigureOut">
              <a:rPr lang="en-US"/>
              <a:pPr>
                <a:defRPr/>
              </a:pPr>
              <a:t>3/12/2014</a:t>
            </a:fld>
            <a:endParaRPr lang="en-CA"/>
          </a:p>
        </p:txBody>
      </p:sp>
      <p:sp>
        <p:nvSpPr>
          <p:cNvPr id="8" name="Footer Placeholder 5"/>
          <p:cNvSpPr>
            <a:spLocks noGrp="1"/>
          </p:cNvSpPr>
          <p:nvPr>
            <p:ph type="ftr" sz="quarter" idx="11"/>
          </p:nvPr>
        </p:nvSpPr>
        <p:spPr/>
        <p:txBody>
          <a:bodyPr/>
          <a:lstStyle>
            <a:lvl1pPr>
              <a:defRPr/>
            </a:lvl1pPr>
          </a:lstStyle>
          <a:p>
            <a:pPr>
              <a:defRPr/>
            </a:pPr>
            <a:endParaRPr lang="en-CA"/>
          </a:p>
        </p:txBody>
      </p:sp>
      <p:sp>
        <p:nvSpPr>
          <p:cNvPr id="9" name="Slide Number Placeholder 6"/>
          <p:cNvSpPr>
            <a:spLocks noGrp="1"/>
          </p:cNvSpPr>
          <p:nvPr>
            <p:ph type="sldNum" sz="quarter" idx="12"/>
          </p:nvPr>
        </p:nvSpPr>
        <p:spPr/>
        <p:txBody>
          <a:bodyPr/>
          <a:lstStyle>
            <a:lvl1pPr>
              <a:defRPr/>
            </a:lvl1pPr>
          </a:lstStyle>
          <a:p>
            <a:pPr>
              <a:defRPr/>
            </a:pPr>
            <a:fld id="{D7287638-3745-406A-BDBB-00D411336F57}" type="slidenum">
              <a:rPr lang="en-CA"/>
              <a:pPr>
                <a:defRPr/>
              </a:pPr>
              <a:t>‹#›</a:t>
            </a:fld>
            <a:endParaRPr lang="en-CA"/>
          </a:p>
        </p:txBody>
      </p:sp>
    </p:spTree>
    <p:extLst>
      <p:ext uri="{BB962C8B-B14F-4D97-AF65-F5344CB8AC3E}">
        <p14:creationId xmlns:p14="http://schemas.microsoft.com/office/powerpoint/2010/main" val="252363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B6832E19-FFDF-4443-B165-5581DC8FB02C}" type="datetimeFigureOut">
              <a:rPr lang="en-US"/>
              <a:pPr>
                <a:defRPr/>
              </a:pPr>
              <a:t>3/12/2014</a:t>
            </a:fld>
            <a:endParaRPr lang="en-CA"/>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CA"/>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B4AF97BF-A825-4F5A-B01F-B14000CF79CA}" type="slidenum">
              <a:rPr lang="en-CA"/>
              <a:pPr>
                <a:defRPr/>
              </a:pPr>
              <a:t>‹#›</a:t>
            </a:fld>
            <a:endParaRPr lang="en-CA"/>
          </a:p>
        </p:txBody>
      </p:sp>
    </p:spTree>
    <p:extLst>
      <p:ext uri="{BB962C8B-B14F-4D97-AF65-F5344CB8AC3E}">
        <p14:creationId xmlns:p14="http://schemas.microsoft.com/office/powerpoint/2010/main" val="381147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fld id="{7E86301B-E4C8-4377-A56E-6B25DA271127}" type="datetimeFigureOut">
              <a:rPr lang="en-US"/>
              <a:pPr>
                <a:defRPr/>
              </a:pPr>
              <a:t>3/12/2014</a:t>
            </a:fld>
            <a:endParaRPr lang="en-CA"/>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endParaRPr lang="en-CA"/>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25C1D7A7-2E9B-4343-8CF8-2931093490A9}"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3920" r:id="rId1"/>
    <p:sldLayoutId id="2147483913" r:id="rId2"/>
    <p:sldLayoutId id="2147483921" r:id="rId3"/>
    <p:sldLayoutId id="2147483914" r:id="rId4"/>
    <p:sldLayoutId id="2147483915" r:id="rId5"/>
    <p:sldLayoutId id="2147483916" r:id="rId6"/>
    <p:sldLayoutId id="2147483917" r:id="rId7"/>
    <p:sldLayoutId id="2147483922" r:id="rId8"/>
    <p:sldLayoutId id="2147483923" r:id="rId9"/>
    <p:sldLayoutId id="2147483918" r:id="rId10"/>
    <p:sldLayoutId id="2147483919"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ADCEDC"/>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EB641B"/>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EB641B"/>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wmf"/><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a:spLocks noGrp="1"/>
          </p:cNvSpPr>
          <p:nvPr>
            <p:ph type="subTitle" idx="1"/>
          </p:nvPr>
        </p:nvSpPr>
        <p:spPr/>
        <p:txBody>
          <a:bodyPr/>
          <a:lstStyle/>
          <a:p>
            <a:pPr eaLnBrk="1" hangingPunct="1"/>
            <a:r>
              <a:rPr lang="en-CA" dirty="0" smtClean="0"/>
              <a:t>Structures, Unions, Bit Manipulation and Enumerations</a:t>
            </a:r>
          </a:p>
        </p:txBody>
      </p:sp>
      <p:sp>
        <p:nvSpPr>
          <p:cNvPr id="6147" name="Title 1"/>
          <p:cNvSpPr>
            <a:spLocks noGrp="1"/>
          </p:cNvSpPr>
          <p:nvPr>
            <p:ph type="ctrTitle"/>
          </p:nvPr>
        </p:nvSpPr>
        <p:spPr>
          <a:xfrm>
            <a:off x="457200" y="1506538"/>
            <a:ext cx="8229600" cy="1470025"/>
          </a:xfrm>
        </p:spPr>
        <p:txBody>
          <a:bodyPr/>
          <a:lstStyle/>
          <a:p>
            <a:pPr eaLnBrk="1" hangingPunct="1"/>
            <a:r>
              <a:rPr lang="en-CA" dirty="0" smtClean="0"/>
              <a:t>Abstract Containers and Logic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Abstract Containers - </a:t>
            </a:r>
            <a:r>
              <a:rPr lang="en-CA" dirty="0" err="1" smtClean="0"/>
              <a:t>struct</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200" dirty="0" smtClean="0"/>
              <a:t>It is also possible to use </a:t>
            </a:r>
            <a:r>
              <a:rPr lang="en-CA" sz="2200" dirty="0" err="1" smtClean="0"/>
              <a:t>struct’s</a:t>
            </a:r>
            <a:r>
              <a:rPr lang="en-CA" sz="2200" dirty="0" smtClean="0"/>
              <a:t> hierarchically, as shown in the example:</a:t>
            </a:r>
          </a:p>
          <a:p>
            <a:pPr lvl="1" eaLnBrk="1" hangingPunct="1"/>
            <a:r>
              <a:rPr lang="en-CA" sz="2000" dirty="0"/>
              <a:t> </a:t>
            </a:r>
            <a:r>
              <a:rPr lang="en-CA" sz="2000" dirty="0" smtClean="0"/>
              <a:t>  </a:t>
            </a:r>
            <a:r>
              <a:rPr lang="en-CA" sz="2000" dirty="0" err="1" smtClean="0"/>
              <a:t>struct</a:t>
            </a:r>
            <a:r>
              <a:rPr lang="en-CA" sz="2000" dirty="0" smtClean="0"/>
              <a:t> </a:t>
            </a:r>
            <a:r>
              <a:rPr lang="en-CA" sz="2000" dirty="0" err="1" smtClean="0"/>
              <a:t>objectType</a:t>
            </a:r>
            <a:r>
              <a:rPr lang="en-CA" sz="2000" dirty="0" smtClean="0"/>
              <a:t> {</a:t>
            </a:r>
            <a:br>
              <a:rPr lang="en-CA" sz="2000" dirty="0" smtClean="0"/>
            </a:br>
            <a:r>
              <a:rPr lang="en-CA" sz="2000" dirty="0" smtClean="0"/>
              <a:t>        </a:t>
            </a:r>
            <a:r>
              <a:rPr lang="en-CA" sz="2000" dirty="0" err="1" smtClean="0">
                <a:solidFill>
                  <a:srgbClr val="0070C0"/>
                </a:solidFill>
              </a:rPr>
              <a:t>circleTypeName</a:t>
            </a:r>
            <a:r>
              <a:rPr lang="en-CA" sz="2000" dirty="0" smtClean="0"/>
              <a:t>  </a:t>
            </a:r>
            <a:r>
              <a:rPr lang="en-CA" sz="2000" dirty="0" err="1" smtClean="0"/>
              <a:t>aCircle</a:t>
            </a:r>
            <a:r>
              <a:rPr lang="en-CA" sz="2000" dirty="0" smtClean="0"/>
              <a:t> ;</a:t>
            </a:r>
            <a:br>
              <a:rPr lang="en-CA" sz="2000" dirty="0" smtClean="0"/>
            </a:br>
            <a:r>
              <a:rPr lang="en-CA" sz="2000" dirty="0" smtClean="0"/>
              <a:t>        </a:t>
            </a:r>
            <a:r>
              <a:rPr lang="en-CA" sz="2000" dirty="0" err="1" smtClean="0">
                <a:solidFill>
                  <a:srgbClr val="7030A0"/>
                </a:solidFill>
              </a:rPr>
              <a:t>rectangleTypeName</a:t>
            </a:r>
            <a:r>
              <a:rPr lang="en-CA" sz="2000" dirty="0" smtClean="0"/>
              <a:t>  </a:t>
            </a:r>
            <a:r>
              <a:rPr lang="en-CA" sz="2000" dirty="0" err="1" smtClean="0"/>
              <a:t>aRectangle</a:t>
            </a:r>
            <a:r>
              <a:rPr lang="en-CA" sz="2000" dirty="0" smtClean="0"/>
              <a:t> ;</a:t>
            </a:r>
            <a:br>
              <a:rPr lang="en-CA" sz="2000" dirty="0" smtClean="0"/>
            </a:br>
            <a:r>
              <a:rPr lang="en-CA" sz="2000" dirty="0" smtClean="0"/>
              <a:t>        </a:t>
            </a:r>
            <a:r>
              <a:rPr lang="en-CA" sz="2000" dirty="0" err="1" smtClean="0">
                <a:solidFill>
                  <a:srgbClr val="009900"/>
                </a:solidFill>
              </a:rPr>
              <a:t>ellipseTypeName</a:t>
            </a:r>
            <a:r>
              <a:rPr lang="en-CA" sz="2000" dirty="0" smtClean="0"/>
              <a:t>   </a:t>
            </a:r>
            <a:r>
              <a:rPr lang="en-CA" sz="2000" dirty="0" err="1" smtClean="0"/>
              <a:t>aEllipse</a:t>
            </a:r>
            <a:r>
              <a:rPr lang="en-CA" sz="2000" dirty="0" smtClean="0"/>
              <a:t> ;</a:t>
            </a:r>
            <a:br>
              <a:rPr lang="en-CA" sz="2000" dirty="0" smtClean="0"/>
            </a:br>
            <a:r>
              <a:rPr lang="en-CA" sz="2000" dirty="0" smtClean="0"/>
              <a:t>        </a:t>
            </a:r>
            <a:r>
              <a:rPr lang="en-CA" sz="2000" dirty="0" err="1" smtClean="0">
                <a:solidFill>
                  <a:srgbClr val="993300"/>
                </a:solidFill>
              </a:rPr>
              <a:t>squareTypeName</a:t>
            </a:r>
            <a:r>
              <a:rPr lang="en-CA" sz="2000" dirty="0" smtClean="0"/>
              <a:t>  </a:t>
            </a:r>
            <a:r>
              <a:rPr lang="en-CA" sz="2000" dirty="0" err="1" smtClean="0"/>
              <a:t>aSquare</a:t>
            </a:r>
            <a:r>
              <a:rPr lang="en-CA" sz="2000" dirty="0" smtClean="0"/>
              <a:t> ;</a:t>
            </a:r>
            <a:br>
              <a:rPr lang="en-CA" sz="2000" dirty="0" smtClean="0"/>
            </a:br>
            <a:r>
              <a:rPr lang="en-CA" sz="2000" dirty="0" smtClean="0"/>
              <a:t>        </a:t>
            </a:r>
            <a:r>
              <a:rPr lang="en-CA" sz="2000" dirty="0" err="1" smtClean="0"/>
              <a:t>struct</a:t>
            </a:r>
            <a:r>
              <a:rPr lang="en-CA" sz="2000" dirty="0" smtClean="0"/>
              <a:t> </a:t>
            </a:r>
            <a:r>
              <a:rPr lang="en-CA" sz="2000" dirty="0" err="1" smtClean="0"/>
              <a:t>objectType</a:t>
            </a:r>
            <a:r>
              <a:rPr lang="en-CA" sz="2000" dirty="0" smtClean="0"/>
              <a:t>  *</a:t>
            </a:r>
            <a:r>
              <a:rPr lang="en-CA" sz="2000" dirty="0" err="1" smtClean="0"/>
              <a:t>ptrCircle</a:t>
            </a:r>
            <a:r>
              <a:rPr lang="en-CA" sz="2000" dirty="0" smtClean="0"/>
              <a:t> ;</a:t>
            </a:r>
            <a:br>
              <a:rPr lang="en-CA" sz="2000" dirty="0" smtClean="0"/>
            </a:br>
            <a:r>
              <a:rPr lang="en-CA" sz="2000" dirty="0" smtClean="0"/>
              <a:t>   } </a:t>
            </a:r>
            <a:r>
              <a:rPr lang="en-CA" sz="2000" dirty="0" err="1" smtClean="0"/>
              <a:t>aObject</a:t>
            </a:r>
            <a:r>
              <a:rPr lang="en-CA" sz="2000" dirty="0" smtClean="0"/>
              <a:t> ;</a:t>
            </a:r>
          </a:p>
          <a:p>
            <a:pPr lvl="1" eaLnBrk="1" hangingPunct="1"/>
            <a:r>
              <a:rPr lang="en-CA" sz="2000" dirty="0" smtClean="0"/>
              <a:t>Above, we assume that </a:t>
            </a:r>
            <a:r>
              <a:rPr lang="en-CA" sz="2000" dirty="0" err="1" smtClean="0"/>
              <a:t>typedef’s</a:t>
            </a:r>
            <a:r>
              <a:rPr lang="en-CA" sz="2000" dirty="0" smtClean="0"/>
              <a:t> have been defined for </a:t>
            </a:r>
            <a:r>
              <a:rPr lang="en-CA" sz="2000" dirty="0" err="1">
                <a:solidFill>
                  <a:srgbClr val="7030A0"/>
                </a:solidFill>
              </a:rPr>
              <a:t>rectangleTypeName</a:t>
            </a:r>
            <a:r>
              <a:rPr lang="en-CA" sz="2000" dirty="0" smtClean="0"/>
              <a:t>, </a:t>
            </a:r>
            <a:r>
              <a:rPr lang="en-CA" sz="2000" dirty="0" err="1">
                <a:solidFill>
                  <a:srgbClr val="009900"/>
                </a:solidFill>
              </a:rPr>
              <a:t>ellipseTypeName</a:t>
            </a:r>
            <a:r>
              <a:rPr lang="en-CA" sz="2000" dirty="0" smtClean="0"/>
              <a:t>, and </a:t>
            </a:r>
            <a:r>
              <a:rPr lang="en-CA" sz="2000" dirty="0" err="1">
                <a:solidFill>
                  <a:srgbClr val="993300"/>
                </a:solidFill>
              </a:rPr>
              <a:t>squareTypeName</a:t>
            </a:r>
            <a:r>
              <a:rPr lang="en-CA" sz="2000" dirty="0" smtClean="0"/>
              <a:t>.</a:t>
            </a:r>
          </a:p>
          <a:p>
            <a:pPr eaLnBrk="1" hangingPunct="1"/>
            <a:r>
              <a:rPr lang="en-CA" sz="2200" dirty="0" smtClean="0"/>
              <a:t>One particular, important use of </a:t>
            </a:r>
            <a:r>
              <a:rPr lang="en-CA" sz="2200" dirty="0" err="1" smtClean="0"/>
              <a:t>struct’s</a:t>
            </a:r>
            <a:r>
              <a:rPr lang="en-CA" sz="2200" dirty="0" smtClean="0"/>
              <a:t> arises when we include one or more pointer fields, including cases where the pointer points to the same </a:t>
            </a:r>
            <a:r>
              <a:rPr lang="en-CA" sz="2200" dirty="0" err="1" smtClean="0"/>
              <a:t>struct</a:t>
            </a:r>
            <a:r>
              <a:rPr lang="en-CA" sz="2200" dirty="0" smtClean="0"/>
              <a:t> type</a:t>
            </a:r>
          </a:p>
          <a:p>
            <a:pPr lvl="1" eaLnBrk="1" hangingPunct="1"/>
            <a:r>
              <a:rPr lang="en-CA" sz="2000" dirty="0" smtClean="0"/>
              <a:t>This is called a </a:t>
            </a:r>
            <a:r>
              <a:rPr lang="en-CA" sz="2000" i="1" dirty="0" smtClean="0">
                <a:solidFill>
                  <a:srgbClr val="FF0000"/>
                </a:solidFill>
              </a:rPr>
              <a:t>self-referential</a:t>
            </a:r>
            <a:r>
              <a:rPr lang="en-CA" sz="2000" dirty="0" smtClean="0"/>
              <a:t> data structure, to be discussed later.</a:t>
            </a:r>
            <a:endParaRPr lang="en-CA" sz="2000" dirty="0"/>
          </a:p>
        </p:txBody>
      </p:sp>
    </p:spTree>
    <p:extLst>
      <p:ext uri="{BB962C8B-B14F-4D97-AF65-F5344CB8AC3E}">
        <p14:creationId xmlns:p14="http://schemas.microsoft.com/office/powerpoint/2010/main" val="381426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animEffect transition="in" filter="fade">
                                      <p:cBhvr>
                                        <p:cTn id="7" dur="500"/>
                                        <p:tgtEl>
                                          <p:spTgt spid="717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4" end="4"/>
                                            </p:txEl>
                                          </p:spTgt>
                                        </p:tgtEl>
                                        <p:attrNameLst>
                                          <p:attrName>style.visibility</p:attrName>
                                        </p:attrNameLst>
                                      </p:cBhvr>
                                      <p:to>
                                        <p:strVal val="visible"/>
                                      </p:to>
                                    </p:set>
                                    <p:animEffect transition="in" filter="fade">
                                      <p:cBhvr>
                                        <p:cTn id="12"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Abstract Containers - </a:t>
            </a:r>
            <a:r>
              <a:rPr lang="en-CA" dirty="0" err="1" smtClean="0"/>
              <a:t>struct</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400" dirty="0" smtClean="0"/>
              <a:t>Consider the declaration of two </a:t>
            </a:r>
            <a:r>
              <a:rPr lang="en-CA" sz="2400" dirty="0" err="1" smtClean="0"/>
              <a:t>struct’s</a:t>
            </a:r>
            <a:r>
              <a:rPr lang="en-CA" sz="2400" dirty="0" smtClean="0"/>
              <a:t>, as in:</a:t>
            </a:r>
            <a:r>
              <a:rPr lang="en-CA" sz="2400" dirty="0"/>
              <a:t/>
            </a:r>
            <a:br>
              <a:rPr lang="en-CA" sz="2400" dirty="0"/>
            </a:br>
            <a:r>
              <a:rPr lang="en-CA" sz="2400" dirty="0"/>
              <a:t> </a:t>
            </a:r>
            <a:r>
              <a:rPr lang="en-CA" sz="2400" dirty="0" err="1">
                <a:solidFill>
                  <a:srgbClr val="FF0000"/>
                </a:solidFill>
              </a:rPr>
              <a:t>struct</a:t>
            </a:r>
            <a:r>
              <a:rPr lang="en-CA" sz="2400" dirty="0">
                <a:solidFill>
                  <a:srgbClr val="FF0000"/>
                </a:solidFill>
              </a:rPr>
              <a:t> </a:t>
            </a:r>
            <a:r>
              <a:rPr lang="en-CA" sz="2400" dirty="0" err="1">
                <a:solidFill>
                  <a:srgbClr val="FF0000"/>
                </a:solidFill>
              </a:rPr>
              <a:t>CircleStruct</a:t>
            </a:r>
            <a:r>
              <a:rPr lang="en-CA" sz="2400" dirty="0">
                <a:solidFill>
                  <a:srgbClr val="FF0000"/>
                </a:solidFill>
              </a:rPr>
              <a:t>  </a:t>
            </a:r>
            <a:r>
              <a:rPr lang="en-CA" sz="2400" dirty="0"/>
              <a:t>aCircle1, </a:t>
            </a:r>
            <a:r>
              <a:rPr lang="en-CA" sz="2400" dirty="0" smtClean="0"/>
              <a:t>aCircle2, </a:t>
            </a:r>
            <a:r>
              <a:rPr lang="en-CA" sz="2400" dirty="0" err="1" smtClean="0"/>
              <a:t>arrCircle</a:t>
            </a:r>
            <a:r>
              <a:rPr lang="en-CA" sz="2400" dirty="0" smtClean="0"/>
              <a:t>[20] ;</a:t>
            </a:r>
            <a:endParaRPr lang="en-CA" sz="2200" dirty="0" smtClean="0"/>
          </a:p>
          <a:p>
            <a:pPr eaLnBrk="1" hangingPunct="1"/>
            <a:r>
              <a:rPr lang="en-CA" sz="2200" dirty="0" smtClean="0"/>
              <a:t>It is vital to understand the rules and limitations concerning assignment operations and the size of the </a:t>
            </a:r>
            <a:r>
              <a:rPr lang="en-CA" sz="2200" dirty="0" err="1" smtClean="0"/>
              <a:t>struct</a:t>
            </a:r>
            <a:r>
              <a:rPr lang="en-CA" sz="2200" dirty="0" smtClean="0"/>
              <a:t> allocation</a:t>
            </a:r>
          </a:p>
          <a:p>
            <a:pPr lvl="1" eaLnBrk="1" hangingPunct="1"/>
            <a:r>
              <a:rPr lang="en-CA" sz="2000" dirty="0" smtClean="0"/>
              <a:t>Recall that the manner of implementation in RAM may not follow the definition</a:t>
            </a:r>
          </a:p>
          <a:p>
            <a:pPr lvl="2" eaLnBrk="1" hangingPunct="1"/>
            <a:r>
              <a:rPr lang="en-CA" sz="1600" dirty="0" smtClean="0"/>
              <a:t>As a consequence, </a:t>
            </a:r>
            <a:r>
              <a:rPr lang="en-CA" sz="1600" i="1" dirty="0" smtClean="0"/>
              <a:t>holes</a:t>
            </a:r>
            <a:r>
              <a:rPr lang="en-CA" sz="1600" dirty="0" smtClean="0"/>
              <a:t> may exist.  By definition, a hole cannot be referenced, hence cannot be initialized.</a:t>
            </a:r>
          </a:p>
          <a:p>
            <a:pPr lvl="2" eaLnBrk="1" hangingPunct="1"/>
            <a:r>
              <a:rPr lang="en-CA" sz="1600" dirty="0" smtClean="0"/>
              <a:t>Any uninitialized variable </a:t>
            </a:r>
            <a:r>
              <a:rPr lang="en-CA" sz="1600" u="sng" dirty="0" smtClean="0"/>
              <a:t>may not be assigned</a:t>
            </a:r>
            <a:r>
              <a:rPr lang="en-CA" sz="1600" dirty="0" smtClean="0"/>
              <a:t> to another variable</a:t>
            </a:r>
          </a:p>
          <a:p>
            <a:pPr eaLnBrk="1" hangingPunct="1"/>
            <a:r>
              <a:rPr lang="en-CA" sz="2400" dirty="0" smtClean="0"/>
              <a:t>Examples:</a:t>
            </a:r>
            <a:endParaRPr lang="en-CA" dirty="0"/>
          </a:p>
          <a:p>
            <a:pPr lvl="1" eaLnBrk="1" hangingPunct="1"/>
            <a:r>
              <a:rPr lang="en-CA" sz="2200" dirty="0" smtClean="0"/>
              <a:t>   aCircle2 = aCircle1 ;           //   NOT ALLOWED !</a:t>
            </a:r>
            <a:br>
              <a:rPr lang="en-CA" sz="2200" dirty="0" smtClean="0"/>
            </a:br>
            <a:r>
              <a:rPr lang="en-CA" sz="2200" dirty="0" smtClean="0"/>
              <a:t>   aCircle1.ID = aCircle2.ID    //  Copy field by field !</a:t>
            </a:r>
            <a:br>
              <a:rPr lang="en-CA" sz="2200" dirty="0" smtClean="0"/>
            </a:br>
            <a:r>
              <a:rPr lang="en-CA" sz="2200" dirty="0" smtClean="0"/>
              <a:t>   </a:t>
            </a:r>
          </a:p>
        </p:txBody>
      </p:sp>
      <p:sp>
        <p:nvSpPr>
          <p:cNvPr id="5" name="Rectangle 4"/>
          <p:cNvSpPr/>
          <p:nvPr/>
        </p:nvSpPr>
        <p:spPr>
          <a:xfrm>
            <a:off x="755576" y="404664"/>
            <a:ext cx="5544616" cy="6192688"/>
          </a:xfrm>
          <a:prstGeom prst="rect">
            <a:avLst/>
          </a:prstGeom>
          <a:solidFill>
            <a:srgbClr val="FFD757"/>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r>
              <a:rPr lang="en-CA" dirty="0" smtClean="0">
                <a:solidFill>
                  <a:schemeClr val="tx1"/>
                </a:solidFill>
              </a:rPr>
              <a:t>//  Prototype</a:t>
            </a:r>
          </a:p>
          <a:p>
            <a:r>
              <a:rPr lang="en-CA" dirty="0" smtClean="0">
                <a:solidFill>
                  <a:schemeClr val="tx1"/>
                </a:solidFill>
              </a:rPr>
              <a:t>void </a:t>
            </a:r>
            <a:r>
              <a:rPr lang="en-CA" dirty="0" err="1" smtClean="0">
                <a:solidFill>
                  <a:schemeClr val="tx1"/>
                </a:solidFill>
              </a:rPr>
              <a:t>copyCircle</a:t>
            </a:r>
            <a:r>
              <a:rPr lang="en-CA" dirty="0" smtClean="0">
                <a:solidFill>
                  <a:schemeClr val="tx1"/>
                </a:solidFill>
              </a:rPr>
              <a:t>( </a:t>
            </a:r>
            <a:r>
              <a:rPr lang="en-CA" dirty="0" err="1" smtClean="0">
                <a:solidFill>
                  <a:schemeClr val="tx1"/>
                </a:solidFill>
              </a:rPr>
              <a:t>circleTypeName</a:t>
            </a:r>
            <a:r>
              <a:rPr lang="en-CA" dirty="0" smtClean="0">
                <a:solidFill>
                  <a:schemeClr val="tx1"/>
                </a:solidFill>
              </a:rPr>
              <a:t> C1, </a:t>
            </a:r>
          </a:p>
          <a:p>
            <a:r>
              <a:rPr lang="en-CA" dirty="0">
                <a:solidFill>
                  <a:schemeClr val="tx1"/>
                </a:solidFill>
              </a:rPr>
              <a:t> </a:t>
            </a:r>
            <a:r>
              <a:rPr lang="en-CA" dirty="0" smtClean="0">
                <a:solidFill>
                  <a:schemeClr val="tx1"/>
                </a:solidFill>
              </a:rPr>
              <a:t>                         </a:t>
            </a:r>
            <a:r>
              <a:rPr lang="en-CA" dirty="0" err="1" smtClean="0">
                <a:solidFill>
                  <a:schemeClr val="tx1"/>
                </a:solidFill>
              </a:rPr>
              <a:t>circleTypeName</a:t>
            </a:r>
            <a:r>
              <a:rPr lang="en-CA" dirty="0" smtClean="0">
                <a:solidFill>
                  <a:schemeClr val="tx1"/>
                </a:solidFill>
              </a:rPr>
              <a:t> C2 ) ;</a:t>
            </a:r>
          </a:p>
          <a:p>
            <a:r>
              <a:rPr lang="en-CA" dirty="0" smtClean="0">
                <a:solidFill>
                  <a:schemeClr val="tx1"/>
                </a:solidFill>
              </a:rPr>
              <a:t>  . . .</a:t>
            </a:r>
            <a:endParaRPr lang="en-CA" dirty="0">
              <a:solidFill>
                <a:schemeClr val="tx1"/>
              </a:solidFill>
            </a:endParaRPr>
          </a:p>
          <a:p>
            <a:endParaRPr lang="en-CA" dirty="0" smtClean="0">
              <a:solidFill>
                <a:schemeClr val="tx1"/>
              </a:solidFill>
            </a:endParaRPr>
          </a:p>
          <a:p>
            <a:r>
              <a:rPr lang="en-CA" b="1" dirty="0" smtClean="0">
                <a:solidFill>
                  <a:schemeClr val="tx1"/>
                </a:solidFill>
              </a:rPr>
              <a:t>for</a:t>
            </a:r>
            <a:r>
              <a:rPr lang="en-CA" b="1" dirty="0">
                <a:solidFill>
                  <a:schemeClr val="tx1"/>
                </a:solidFill>
              </a:rPr>
              <a:t>( k=0; k&lt;20; k++ )</a:t>
            </a:r>
            <a:br>
              <a:rPr lang="en-CA" b="1" dirty="0">
                <a:solidFill>
                  <a:schemeClr val="tx1"/>
                </a:solidFill>
              </a:rPr>
            </a:br>
            <a:r>
              <a:rPr lang="en-CA" b="1" dirty="0">
                <a:solidFill>
                  <a:schemeClr val="tx1"/>
                </a:solidFill>
              </a:rPr>
              <a:t>      </a:t>
            </a:r>
            <a:r>
              <a:rPr lang="en-CA" b="1" dirty="0" err="1">
                <a:solidFill>
                  <a:schemeClr val="tx1"/>
                </a:solidFill>
              </a:rPr>
              <a:t>copyCircle</a:t>
            </a:r>
            <a:r>
              <a:rPr lang="en-CA" b="1" dirty="0">
                <a:solidFill>
                  <a:schemeClr val="tx1"/>
                </a:solidFill>
              </a:rPr>
              <a:t>( </a:t>
            </a:r>
            <a:r>
              <a:rPr lang="en-CA" b="1" dirty="0" err="1">
                <a:solidFill>
                  <a:schemeClr val="tx1"/>
                </a:solidFill>
              </a:rPr>
              <a:t>arrCircle</a:t>
            </a:r>
            <a:r>
              <a:rPr lang="en-CA" b="1" dirty="0">
                <a:solidFill>
                  <a:schemeClr val="tx1"/>
                </a:solidFill>
              </a:rPr>
              <a:t>[k], </a:t>
            </a:r>
            <a:r>
              <a:rPr lang="en-CA" b="1" dirty="0" smtClean="0">
                <a:solidFill>
                  <a:schemeClr val="tx1"/>
                </a:solidFill>
              </a:rPr>
              <a:t>aCircle1 );</a:t>
            </a:r>
          </a:p>
          <a:p>
            <a:r>
              <a:rPr lang="en-CA" dirty="0">
                <a:solidFill>
                  <a:schemeClr val="tx1"/>
                </a:solidFill>
              </a:rPr>
              <a:t> </a:t>
            </a:r>
            <a:r>
              <a:rPr lang="en-CA" dirty="0" smtClean="0">
                <a:solidFill>
                  <a:schemeClr val="tx1"/>
                </a:solidFill>
              </a:rPr>
              <a:t> . . . </a:t>
            </a:r>
          </a:p>
          <a:p>
            <a:r>
              <a:rPr lang="en-CA" dirty="0" smtClean="0">
                <a:solidFill>
                  <a:schemeClr val="tx1"/>
                </a:solidFill>
              </a:rPr>
              <a:t>// Definition</a:t>
            </a:r>
          </a:p>
          <a:p>
            <a:r>
              <a:rPr lang="en-CA" dirty="0">
                <a:solidFill>
                  <a:schemeClr val="tx1"/>
                </a:solidFill>
              </a:rPr>
              <a:t>void </a:t>
            </a:r>
            <a:r>
              <a:rPr lang="en-CA" dirty="0" err="1">
                <a:solidFill>
                  <a:schemeClr val="tx1"/>
                </a:solidFill>
              </a:rPr>
              <a:t>copyCircle</a:t>
            </a:r>
            <a:r>
              <a:rPr lang="en-CA" dirty="0">
                <a:solidFill>
                  <a:schemeClr val="tx1"/>
                </a:solidFill>
              </a:rPr>
              <a:t>( </a:t>
            </a:r>
            <a:r>
              <a:rPr lang="en-CA" dirty="0" err="1">
                <a:solidFill>
                  <a:schemeClr val="tx1"/>
                </a:solidFill>
              </a:rPr>
              <a:t>circleTypeName</a:t>
            </a:r>
            <a:r>
              <a:rPr lang="en-CA" dirty="0">
                <a:solidFill>
                  <a:schemeClr val="tx1"/>
                </a:solidFill>
              </a:rPr>
              <a:t> C1, </a:t>
            </a:r>
          </a:p>
          <a:p>
            <a:r>
              <a:rPr lang="en-CA" dirty="0">
                <a:solidFill>
                  <a:schemeClr val="tx1"/>
                </a:solidFill>
              </a:rPr>
              <a:t>                          </a:t>
            </a:r>
            <a:r>
              <a:rPr lang="en-CA" dirty="0" err="1">
                <a:solidFill>
                  <a:schemeClr val="tx1"/>
                </a:solidFill>
              </a:rPr>
              <a:t>circleTypeName</a:t>
            </a:r>
            <a:r>
              <a:rPr lang="en-CA" dirty="0">
                <a:solidFill>
                  <a:schemeClr val="tx1"/>
                </a:solidFill>
              </a:rPr>
              <a:t> C2 ) </a:t>
            </a:r>
            <a:r>
              <a:rPr lang="en-CA" dirty="0" smtClean="0">
                <a:solidFill>
                  <a:schemeClr val="tx1"/>
                </a:solidFill>
              </a:rPr>
              <a:t>{</a:t>
            </a:r>
          </a:p>
          <a:p>
            <a:r>
              <a:rPr lang="en-CA" dirty="0" smtClean="0">
                <a:solidFill>
                  <a:schemeClr val="tx1"/>
                </a:solidFill>
              </a:rPr>
              <a:t>     C1.ID = C2.ID ;</a:t>
            </a:r>
          </a:p>
          <a:p>
            <a:r>
              <a:rPr lang="en-CA" dirty="0" smtClean="0">
                <a:solidFill>
                  <a:schemeClr val="tx1"/>
                </a:solidFill>
              </a:rPr>
              <a:t>     C1.XC = C2.XC ;</a:t>
            </a:r>
            <a:r>
              <a:rPr lang="en-CA" dirty="0">
                <a:solidFill>
                  <a:schemeClr val="tx1"/>
                </a:solidFill>
              </a:rPr>
              <a:t/>
            </a:r>
            <a:br>
              <a:rPr lang="en-CA" dirty="0">
                <a:solidFill>
                  <a:schemeClr val="tx1"/>
                </a:solidFill>
              </a:rPr>
            </a:br>
            <a:r>
              <a:rPr lang="en-CA" dirty="0">
                <a:solidFill>
                  <a:schemeClr val="tx1"/>
                </a:solidFill>
              </a:rPr>
              <a:t>     </a:t>
            </a:r>
            <a:r>
              <a:rPr lang="en-CA" dirty="0" smtClean="0">
                <a:solidFill>
                  <a:schemeClr val="tx1"/>
                </a:solidFill>
              </a:rPr>
              <a:t>C1.YC = C2.YC ;</a:t>
            </a:r>
            <a:r>
              <a:rPr lang="en-CA" dirty="0">
                <a:solidFill>
                  <a:schemeClr val="tx1"/>
                </a:solidFill>
              </a:rPr>
              <a:t/>
            </a:r>
            <a:br>
              <a:rPr lang="en-CA" dirty="0">
                <a:solidFill>
                  <a:schemeClr val="tx1"/>
                </a:solidFill>
              </a:rPr>
            </a:br>
            <a:r>
              <a:rPr lang="en-CA" dirty="0">
                <a:solidFill>
                  <a:schemeClr val="tx1"/>
                </a:solidFill>
              </a:rPr>
              <a:t>     </a:t>
            </a:r>
            <a:r>
              <a:rPr lang="en-CA" dirty="0" smtClean="0">
                <a:solidFill>
                  <a:schemeClr val="tx1"/>
                </a:solidFill>
              </a:rPr>
              <a:t>C1.Radius = C2.Radius ;</a:t>
            </a:r>
            <a:r>
              <a:rPr lang="en-CA" dirty="0">
                <a:solidFill>
                  <a:schemeClr val="tx1"/>
                </a:solidFill>
              </a:rPr>
              <a:t/>
            </a:r>
            <a:br>
              <a:rPr lang="en-CA" dirty="0">
                <a:solidFill>
                  <a:schemeClr val="tx1"/>
                </a:solidFill>
              </a:rPr>
            </a:br>
            <a:r>
              <a:rPr lang="en-CA" dirty="0">
                <a:solidFill>
                  <a:schemeClr val="tx1"/>
                </a:solidFill>
              </a:rPr>
              <a:t>     </a:t>
            </a:r>
            <a:r>
              <a:rPr lang="en-CA" dirty="0" smtClean="0">
                <a:solidFill>
                  <a:schemeClr val="tx1"/>
                </a:solidFill>
              </a:rPr>
              <a:t>C1.Colour = C2.Colour ;</a:t>
            </a:r>
          </a:p>
          <a:p>
            <a:r>
              <a:rPr lang="en-CA" dirty="0" smtClean="0">
                <a:solidFill>
                  <a:schemeClr val="tx1"/>
                </a:solidFill>
              </a:rPr>
              <a:t>     return ;</a:t>
            </a:r>
          </a:p>
          <a:p>
            <a:r>
              <a:rPr lang="en-CA" dirty="0">
                <a:solidFill>
                  <a:schemeClr val="tx1"/>
                </a:solidFill>
              </a:rPr>
              <a:t>}</a:t>
            </a:r>
          </a:p>
          <a:p>
            <a:r>
              <a:rPr lang="en-CA" dirty="0" smtClean="0">
                <a:solidFill>
                  <a:schemeClr val="tx1"/>
                </a:solidFill>
              </a:rPr>
              <a:t>// This approach ensures that correct copying</a:t>
            </a:r>
          </a:p>
          <a:p>
            <a:r>
              <a:rPr lang="en-CA" dirty="0" smtClean="0">
                <a:solidFill>
                  <a:schemeClr val="tx1"/>
                </a:solidFill>
              </a:rPr>
              <a:t>// (</a:t>
            </a:r>
            <a:r>
              <a:rPr lang="en-CA" dirty="0" err="1" smtClean="0">
                <a:solidFill>
                  <a:schemeClr val="tx1"/>
                </a:solidFill>
              </a:rPr>
              <a:t>ie</a:t>
            </a:r>
            <a:r>
              <a:rPr lang="en-CA" dirty="0" smtClean="0">
                <a:solidFill>
                  <a:schemeClr val="tx1"/>
                </a:solidFill>
              </a:rPr>
              <a:t>. assignment) is performed, without any </a:t>
            </a:r>
          </a:p>
          <a:p>
            <a:r>
              <a:rPr lang="en-CA" dirty="0" smtClean="0">
                <a:solidFill>
                  <a:schemeClr val="tx1"/>
                </a:solidFill>
              </a:rPr>
              <a:t>// dependence upon implementation in RAM.</a:t>
            </a:r>
            <a:endParaRPr lang="en-CA" dirty="0">
              <a:solidFill>
                <a:schemeClr val="tx1"/>
              </a:solidFill>
            </a:endParaRPr>
          </a:p>
        </p:txBody>
      </p:sp>
      <p:sp>
        <p:nvSpPr>
          <p:cNvPr id="6" name="Rectangle 5"/>
          <p:cNvSpPr/>
          <p:nvPr/>
        </p:nvSpPr>
        <p:spPr>
          <a:xfrm>
            <a:off x="1907704" y="188640"/>
            <a:ext cx="6480720" cy="648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algn="ctr"/>
            <a:r>
              <a:rPr lang="en-CA" dirty="0" smtClean="0">
                <a:solidFill>
                  <a:schemeClr val="tx1"/>
                </a:solidFill>
              </a:rPr>
              <a:t>NOTE:</a:t>
            </a:r>
          </a:p>
          <a:p>
            <a:pPr algn="ctr"/>
            <a:r>
              <a:rPr lang="en-CA" dirty="0" smtClean="0">
                <a:solidFill>
                  <a:schemeClr val="tx1"/>
                </a:solidFill>
              </a:rPr>
              <a:t>This example illustrates that </a:t>
            </a:r>
            <a:r>
              <a:rPr lang="en-CA" dirty="0" err="1" smtClean="0">
                <a:solidFill>
                  <a:schemeClr val="tx1"/>
                </a:solidFill>
              </a:rPr>
              <a:t>structs</a:t>
            </a:r>
            <a:r>
              <a:rPr lang="en-CA" dirty="0" smtClean="0">
                <a:solidFill>
                  <a:schemeClr val="tx1"/>
                </a:solidFill>
              </a:rPr>
              <a:t>, like arrays, are passed (implicitly) by reference as addresses of the original data structures.</a:t>
            </a:r>
          </a:p>
          <a:p>
            <a:pPr algn="ctr"/>
            <a:endParaRPr lang="en-CA" dirty="0">
              <a:solidFill>
                <a:schemeClr val="tx1"/>
              </a:solidFill>
            </a:endParaRPr>
          </a:p>
          <a:p>
            <a:pPr algn="ctr"/>
            <a:r>
              <a:rPr lang="en-CA" dirty="0" smtClean="0">
                <a:solidFill>
                  <a:schemeClr val="tx1"/>
                </a:solidFill>
              </a:rPr>
              <a:t>Compare:</a:t>
            </a:r>
          </a:p>
          <a:p>
            <a:pPr algn="ctr"/>
            <a:endParaRPr lang="en-CA" dirty="0">
              <a:solidFill>
                <a:schemeClr val="tx1"/>
              </a:solidFill>
            </a:endParaRPr>
          </a:p>
          <a:p>
            <a:pPr algn="ctr"/>
            <a:r>
              <a:rPr lang="en-CA" dirty="0" err="1">
                <a:solidFill>
                  <a:schemeClr val="tx1"/>
                </a:solidFill>
              </a:rPr>
              <a:t>s</a:t>
            </a:r>
            <a:r>
              <a:rPr lang="en-CA" dirty="0" err="1" smtClean="0">
                <a:solidFill>
                  <a:schemeClr val="tx1"/>
                </a:solidFill>
              </a:rPr>
              <a:t>truct</a:t>
            </a:r>
            <a:r>
              <a:rPr lang="en-CA" dirty="0" smtClean="0">
                <a:solidFill>
                  <a:schemeClr val="tx1"/>
                </a:solidFill>
              </a:rPr>
              <a:t> { </a:t>
            </a:r>
            <a:r>
              <a:rPr lang="en-CA" dirty="0" err="1" smtClean="0">
                <a:solidFill>
                  <a:schemeClr val="tx1"/>
                </a:solidFill>
              </a:rPr>
              <a:t>int</a:t>
            </a:r>
            <a:r>
              <a:rPr lang="en-CA" dirty="0" smtClean="0">
                <a:solidFill>
                  <a:schemeClr val="tx1"/>
                </a:solidFill>
              </a:rPr>
              <a:t> </a:t>
            </a:r>
            <a:r>
              <a:rPr lang="en-CA" dirty="0" err="1" smtClean="0">
                <a:solidFill>
                  <a:schemeClr val="tx1"/>
                </a:solidFill>
              </a:rPr>
              <a:t>aV</a:t>
            </a:r>
            <a:r>
              <a:rPr lang="en-CA" dirty="0" smtClean="0">
                <a:solidFill>
                  <a:schemeClr val="tx1"/>
                </a:solidFill>
              </a:rPr>
              <a:t> ; } </a:t>
            </a:r>
            <a:r>
              <a:rPr lang="en-CA" dirty="0" err="1" smtClean="0">
                <a:solidFill>
                  <a:schemeClr val="tx1"/>
                </a:solidFill>
              </a:rPr>
              <a:t>aStructContainer</a:t>
            </a:r>
            <a:r>
              <a:rPr lang="en-CA" dirty="0" smtClean="0">
                <a:solidFill>
                  <a:schemeClr val="tx1"/>
                </a:solidFill>
              </a:rPr>
              <a:t> ;</a:t>
            </a:r>
          </a:p>
          <a:p>
            <a:pPr algn="ctr"/>
            <a:endParaRPr lang="en-CA" dirty="0">
              <a:solidFill>
                <a:schemeClr val="tx1"/>
              </a:solidFill>
            </a:endParaRPr>
          </a:p>
          <a:p>
            <a:pPr algn="ctr"/>
            <a:r>
              <a:rPr lang="en-CA" dirty="0" err="1">
                <a:solidFill>
                  <a:schemeClr val="tx1"/>
                </a:solidFill>
              </a:rPr>
              <a:t>i</a:t>
            </a:r>
            <a:r>
              <a:rPr lang="en-CA" dirty="0" err="1" smtClean="0">
                <a:solidFill>
                  <a:schemeClr val="tx1"/>
                </a:solidFill>
              </a:rPr>
              <a:t>nt</a:t>
            </a:r>
            <a:r>
              <a:rPr lang="en-CA" dirty="0" smtClean="0">
                <a:solidFill>
                  <a:schemeClr val="tx1"/>
                </a:solidFill>
              </a:rPr>
              <a:t>  </a:t>
            </a:r>
            <a:r>
              <a:rPr lang="en-CA" dirty="0" err="1" smtClean="0">
                <a:solidFill>
                  <a:schemeClr val="tx1"/>
                </a:solidFill>
              </a:rPr>
              <a:t>aArrayContainer</a:t>
            </a:r>
            <a:r>
              <a:rPr lang="en-CA" dirty="0" smtClean="0">
                <a:solidFill>
                  <a:schemeClr val="tx1"/>
                </a:solidFill>
              </a:rPr>
              <a:t> [ ] ;</a:t>
            </a:r>
          </a:p>
          <a:p>
            <a:pPr algn="ctr"/>
            <a:endParaRPr lang="en-CA" dirty="0">
              <a:solidFill>
                <a:schemeClr val="tx1"/>
              </a:solidFill>
            </a:endParaRPr>
          </a:p>
          <a:p>
            <a:pPr algn="ctr"/>
            <a:r>
              <a:rPr lang="en-CA" dirty="0" smtClean="0">
                <a:solidFill>
                  <a:schemeClr val="tx1"/>
                </a:solidFill>
              </a:rPr>
              <a:t>Each of these defines a container object, but when passing either as an argument to a function, use as in</a:t>
            </a:r>
          </a:p>
          <a:p>
            <a:pPr algn="ctr"/>
            <a:endParaRPr lang="en-CA" dirty="0" smtClean="0">
              <a:solidFill>
                <a:schemeClr val="tx1"/>
              </a:solidFill>
            </a:endParaRPr>
          </a:p>
          <a:p>
            <a:pPr algn="ctr"/>
            <a:r>
              <a:rPr lang="en-CA" dirty="0" smtClean="0">
                <a:solidFill>
                  <a:schemeClr val="tx1"/>
                </a:solidFill>
              </a:rPr>
              <a:t>Copy( A, B ) ;</a:t>
            </a:r>
          </a:p>
          <a:p>
            <a:pPr algn="ctr"/>
            <a:endParaRPr lang="en-CA" dirty="0">
              <a:solidFill>
                <a:schemeClr val="tx1"/>
              </a:solidFill>
            </a:endParaRPr>
          </a:p>
          <a:p>
            <a:pPr algn="ctr"/>
            <a:r>
              <a:rPr lang="en-CA" dirty="0" smtClean="0">
                <a:solidFill>
                  <a:schemeClr val="tx1"/>
                </a:solidFill>
              </a:rPr>
              <a:t>It is only relevant that both A and B have common data structure types.  With either arrays or </a:t>
            </a:r>
            <a:r>
              <a:rPr lang="en-CA" dirty="0" err="1" smtClean="0">
                <a:solidFill>
                  <a:schemeClr val="tx1"/>
                </a:solidFill>
              </a:rPr>
              <a:t>structs</a:t>
            </a:r>
            <a:r>
              <a:rPr lang="en-CA" dirty="0" smtClean="0">
                <a:solidFill>
                  <a:schemeClr val="tx1"/>
                </a:solidFill>
              </a:rPr>
              <a:t>, one is implicitly passing the address of a </a:t>
            </a:r>
            <a:r>
              <a:rPr lang="en-CA" i="1" dirty="0" smtClean="0">
                <a:solidFill>
                  <a:schemeClr val="tx1"/>
                </a:solidFill>
              </a:rPr>
              <a:t>base element</a:t>
            </a:r>
            <a:r>
              <a:rPr lang="en-CA" dirty="0" smtClean="0">
                <a:solidFill>
                  <a:schemeClr val="tx1"/>
                </a:solidFill>
              </a:rPr>
              <a:t> in the data structure (</a:t>
            </a:r>
            <a:r>
              <a:rPr lang="en-CA" dirty="0" err="1" smtClean="0">
                <a:solidFill>
                  <a:schemeClr val="tx1"/>
                </a:solidFill>
              </a:rPr>
              <a:t>eg</a:t>
            </a:r>
            <a:r>
              <a:rPr lang="en-CA" dirty="0" smtClean="0">
                <a:solidFill>
                  <a:schemeClr val="tx1"/>
                </a:solidFill>
              </a:rPr>
              <a:t>. &amp;</a:t>
            </a:r>
            <a:r>
              <a:rPr lang="en-CA" dirty="0" err="1" smtClean="0">
                <a:solidFill>
                  <a:schemeClr val="tx1"/>
                </a:solidFill>
              </a:rPr>
              <a:t>aArrayContainer</a:t>
            </a:r>
            <a:r>
              <a:rPr lang="en-CA" dirty="0" smtClean="0">
                <a:solidFill>
                  <a:schemeClr val="tx1"/>
                </a:solidFill>
              </a:rPr>
              <a:t> [0], or &amp;</a:t>
            </a:r>
            <a:r>
              <a:rPr lang="en-CA" dirty="0" err="1" smtClean="0">
                <a:solidFill>
                  <a:schemeClr val="tx1"/>
                </a:solidFill>
              </a:rPr>
              <a:t>aStructContainer</a:t>
            </a:r>
            <a:r>
              <a:rPr lang="en-CA" dirty="0" smtClean="0">
                <a:solidFill>
                  <a:schemeClr val="tx1"/>
                </a:solidFill>
              </a:rPr>
              <a:t> when expressed explicitly).</a:t>
            </a:r>
            <a:endParaRPr lang="en-CA" dirty="0">
              <a:solidFill>
                <a:schemeClr val="tx1"/>
              </a:solidFill>
            </a:endParaRPr>
          </a:p>
        </p:txBody>
      </p:sp>
    </p:spTree>
    <p:extLst>
      <p:ext uri="{BB962C8B-B14F-4D97-AF65-F5344CB8AC3E}">
        <p14:creationId xmlns:p14="http://schemas.microsoft.com/office/powerpoint/2010/main" val="421175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fade">
                                      <p:cBhvr>
                                        <p:cTn id="7" dur="500"/>
                                        <p:tgtEl>
                                          <p:spTgt spid="71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fade">
                                      <p:cBhvr>
                                        <p:cTn id="12" dur="500"/>
                                        <p:tgtEl>
                                          <p:spTgt spid="7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fade">
                                      <p:cBhvr>
                                        <p:cTn id="17" dur="500"/>
                                        <p:tgtEl>
                                          <p:spTgt spid="71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Effect transition="in" filter="fade">
                                      <p:cBhvr>
                                        <p:cTn id="22" dur="500"/>
                                        <p:tgtEl>
                                          <p:spTgt spid="717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animEffect transition="in" filter="fade">
                                      <p:cBhvr>
                                        <p:cTn id="27" dur="500"/>
                                        <p:tgtEl>
                                          <p:spTgt spid="7171">
                                            <p:txEl>
                                              <p:pRg st="5" end="5"/>
                                            </p:txEl>
                                          </p:spTgt>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animEffect transition="in" filter="fade">
                                      <p:cBhvr>
                                        <p:cTn id="31" dur="500"/>
                                        <p:tgtEl>
                                          <p:spTgt spid="717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32"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circle(out)">
                                      <p:cBhvr>
                                        <p:cTn id="36" dur="20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32"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circle(out)">
                                      <p:cBhvr>
                                        <p:cTn id="4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Abstract Containers - </a:t>
            </a:r>
            <a:r>
              <a:rPr lang="en-CA" dirty="0" err="1" smtClean="0"/>
              <a:t>struct</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200" dirty="0" smtClean="0"/>
              <a:t>To emphasize the issue of RAM allocation implementation dependency, consider again</a:t>
            </a:r>
          </a:p>
          <a:p>
            <a:pPr lvl="2" eaLnBrk="1" hangingPunct="1"/>
            <a:r>
              <a:rPr lang="en-CA" sz="1600" dirty="0" smtClean="0"/>
              <a:t>  </a:t>
            </a:r>
            <a:r>
              <a:rPr lang="en-CA" sz="1600" dirty="0" err="1" smtClean="0">
                <a:solidFill>
                  <a:srgbClr val="FF0000"/>
                </a:solidFill>
              </a:rPr>
              <a:t>struct</a:t>
            </a:r>
            <a:r>
              <a:rPr lang="en-CA" sz="1600" dirty="0">
                <a:solidFill>
                  <a:srgbClr val="FF0000"/>
                </a:solidFill>
              </a:rPr>
              <a:t> </a:t>
            </a:r>
            <a:r>
              <a:rPr lang="en-CA" sz="1600" dirty="0" err="1">
                <a:solidFill>
                  <a:srgbClr val="FF0000"/>
                </a:solidFill>
              </a:rPr>
              <a:t>CircleStruct</a:t>
            </a:r>
            <a:r>
              <a:rPr lang="en-CA" sz="1600" dirty="0" smtClean="0">
                <a:solidFill>
                  <a:srgbClr val="FF0000"/>
                </a:solidFill>
              </a:rPr>
              <a:t> </a:t>
            </a:r>
            <a:r>
              <a:rPr lang="en-CA" sz="1600" dirty="0" smtClean="0"/>
              <a:t>{       </a:t>
            </a:r>
            <a:r>
              <a:rPr lang="en-CA" sz="1600" dirty="0"/>
              <a:t/>
            </a:r>
            <a:br>
              <a:rPr lang="en-CA" sz="1600" dirty="0"/>
            </a:br>
            <a:r>
              <a:rPr lang="en-CA" sz="1600" dirty="0"/>
              <a:t>     </a:t>
            </a:r>
            <a:r>
              <a:rPr lang="en-CA" sz="1600" dirty="0" err="1"/>
              <a:t>int</a:t>
            </a:r>
            <a:r>
              <a:rPr lang="en-CA" sz="1600" dirty="0"/>
              <a:t>  ID ;            //  ID for this circle</a:t>
            </a:r>
            <a:br>
              <a:rPr lang="en-CA" sz="1600" dirty="0"/>
            </a:br>
            <a:r>
              <a:rPr lang="en-CA" sz="1600" dirty="0"/>
              <a:t>     float XC ;         // Centre X coordinate</a:t>
            </a:r>
            <a:br>
              <a:rPr lang="en-CA" sz="1600" dirty="0"/>
            </a:br>
            <a:r>
              <a:rPr lang="en-CA" sz="1600" dirty="0"/>
              <a:t>     float YC ;         // Center Y coordinate</a:t>
            </a:r>
            <a:br>
              <a:rPr lang="en-CA" sz="1600" dirty="0"/>
            </a:br>
            <a:r>
              <a:rPr lang="en-CA" sz="1600" dirty="0"/>
              <a:t>     float Radius ;   // Radius of circle</a:t>
            </a:r>
            <a:br>
              <a:rPr lang="en-CA" sz="1600" dirty="0"/>
            </a:br>
            <a:r>
              <a:rPr lang="en-CA" sz="1600" dirty="0"/>
              <a:t>     char Colour ;   // Colour of circle</a:t>
            </a:r>
            <a:br>
              <a:rPr lang="en-CA" sz="1600" dirty="0"/>
            </a:br>
            <a:r>
              <a:rPr lang="en-CA" sz="1600" dirty="0"/>
              <a:t> } </a:t>
            </a:r>
            <a:r>
              <a:rPr lang="en-CA" sz="1600" dirty="0" err="1" smtClean="0">
                <a:solidFill>
                  <a:srgbClr val="0070C0"/>
                </a:solidFill>
              </a:rPr>
              <a:t>aCircle</a:t>
            </a:r>
            <a:r>
              <a:rPr lang="en-CA" sz="1600" dirty="0" smtClean="0">
                <a:solidFill>
                  <a:srgbClr val="0070C0"/>
                </a:solidFill>
              </a:rPr>
              <a:t> </a:t>
            </a:r>
            <a:r>
              <a:rPr lang="en-CA" sz="1600" dirty="0" smtClean="0"/>
              <a:t>;    </a:t>
            </a:r>
          </a:p>
          <a:p>
            <a:pPr lvl="2" eaLnBrk="1" hangingPunct="1"/>
            <a:r>
              <a:rPr lang="en-CA" sz="1600" dirty="0" smtClean="0"/>
              <a:t>  </a:t>
            </a:r>
          </a:p>
          <a:p>
            <a:pPr lvl="1" eaLnBrk="1" hangingPunct="1"/>
            <a:r>
              <a:rPr lang="en-CA" sz="2000" dirty="0" smtClean="0"/>
              <a:t>Note the relationship based on the example above</a:t>
            </a:r>
            <a:br>
              <a:rPr lang="en-CA" sz="2000" dirty="0" smtClean="0"/>
            </a:br>
            <a:r>
              <a:rPr lang="en-CA" sz="2000" dirty="0" smtClean="0"/>
              <a:t/>
            </a:r>
            <a:br>
              <a:rPr lang="en-CA" sz="2000" dirty="0" smtClean="0"/>
            </a:br>
            <a:r>
              <a:rPr lang="en-CA" sz="2000" dirty="0" smtClean="0"/>
              <a:t> </a:t>
            </a:r>
            <a:r>
              <a:rPr lang="en-CA" sz="2000" dirty="0" err="1" smtClean="0"/>
              <a:t>sizeof</a:t>
            </a:r>
            <a:r>
              <a:rPr lang="en-CA" sz="2000" dirty="0" smtClean="0"/>
              <a:t>( </a:t>
            </a:r>
            <a:r>
              <a:rPr lang="en-CA" sz="2000" dirty="0" err="1" smtClean="0">
                <a:solidFill>
                  <a:srgbClr val="0070C0"/>
                </a:solidFill>
              </a:rPr>
              <a:t>aCircle</a:t>
            </a:r>
            <a:r>
              <a:rPr lang="en-CA" sz="2000" dirty="0" smtClean="0"/>
              <a:t> ) </a:t>
            </a:r>
            <a:r>
              <a:rPr lang="en-CA" sz="2000" b="1" dirty="0" smtClean="0">
                <a:solidFill>
                  <a:srgbClr val="7030A0"/>
                </a:solidFill>
              </a:rPr>
              <a:t>&gt;=</a:t>
            </a:r>
            <a:r>
              <a:rPr lang="en-CA" sz="2000" dirty="0" smtClean="0"/>
              <a:t> </a:t>
            </a:r>
            <a:r>
              <a:rPr lang="en-CA" sz="2000" dirty="0" err="1" smtClean="0"/>
              <a:t>sizeof</a:t>
            </a:r>
            <a:r>
              <a:rPr lang="en-CA" sz="2000" dirty="0" smtClean="0"/>
              <a:t>( </a:t>
            </a:r>
            <a:r>
              <a:rPr lang="en-CA" sz="2000" dirty="0" err="1" smtClean="0"/>
              <a:t>int</a:t>
            </a:r>
            <a:r>
              <a:rPr lang="en-CA" sz="2000" dirty="0" smtClean="0"/>
              <a:t> ) + 3*</a:t>
            </a:r>
            <a:r>
              <a:rPr lang="en-CA" sz="2000" dirty="0" err="1" smtClean="0"/>
              <a:t>sizeof</a:t>
            </a:r>
            <a:r>
              <a:rPr lang="en-CA" sz="2000" dirty="0" smtClean="0"/>
              <a:t>( float ) + </a:t>
            </a:r>
            <a:r>
              <a:rPr lang="en-CA" sz="2000" dirty="0" err="1" smtClean="0"/>
              <a:t>sizeof</a:t>
            </a:r>
            <a:r>
              <a:rPr lang="en-CA" sz="2000" dirty="0" smtClean="0"/>
              <a:t>( char );</a:t>
            </a:r>
          </a:p>
          <a:p>
            <a:pPr lvl="1" eaLnBrk="1" hangingPunct="1"/>
            <a:endParaRPr lang="en-CA" sz="2000" dirty="0" smtClean="0"/>
          </a:p>
          <a:p>
            <a:pPr lvl="2" eaLnBrk="1" hangingPunct="1"/>
            <a:r>
              <a:rPr lang="en-CA" sz="1600" dirty="0" smtClean="0"/>
              <a:t>Any difference between the left hand side and the right hand side is due to the size of all holes within the </a:t>
            </a:r>
            <a:r>
              <a:rPr lang="en-CA" sz="1600" dirty="0" err="1" smtClean="0"/>
              <a:t>struct</a:t>
            </a:r>
            <a:r>
              <a:rPr lang="en-CA" sz="1600" dirty="0" smtClean="0"/>
              <a:t> as it is implemented in RAM.</a:t>
            </a:r>
          </a:p>
          <a:p>
            <a:pPr lvl="2" eaLnBrk="1" hangingPunct="1"/>
            <a:r>
              <a:rPr lang="en-CA" sz="1600" dirty="0" smtClean="0"/>
              <a:t>Can also use the alternative syntax  </a:t>
            </a:r>
            <a:r>
              <a:rPr lang="en-CA" sz="1600" b="1" dirty="0" err="1" smtClean="0"/>
              <a:t>sizeof</a:t>
            </a:r>
            <a:r>
              <a:rPr lang="en-CA" sz="1600" b="1" dirty="0" smtClean="0"/>
              <a:t>( </a:t>
            </a:r>
            <a:r>
              <a:rPr lang="en-CA" sz="1600" b="1" dirty="0" err="1" smtClean="0"/>
              <a:t>struct</a:t>
            </a:r>
            <a:r>
              <a:rPr lang="en-CA" sz="1600" b="1" dirty="0" smtClean="0"/>
              <a:t> </a:t>
            </a:r>
            <a:r>
              <a:rPr lang="en-CA" sz="1600" b="1" dirty="0" err="1" smtClean="0"/>
              <a:t>CircleStruct</a:t>
            </a:r>
            <a:r>
              <a:rPr lang="en-CA" sz="1600" b="1" dirty="0" smtClean="0"/>
              <a:t> )</a:t>
            </a:r>
            <a:endParaRPr lang="en-CA" sz="1600" b="1" dirty="0"/>
          </a:p>
        </p:txBody>
      </p:sp>
    </p:spTree>
    <p:extLst>
      <p:ext uri="{BB962C8B-B14F-4D97-AF65-F5344CB8AC3E}">
        <p14:creationId xmlns:p14="http://schemas.microsoft.com/office/powerpoint/2010/main" val="1402112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Abstract Containers - </a:t>
            </a:r>
            <a:r>
              <a:rPr lang="en-CA" dirty="0" err="1" smtClean="0"/>
              <a:t>struct</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000" dirty="0" smtClean="0"/>
              <a:t>Now we return to deal with pointers to </a:t>
            </a:r>
            <a:r>
              <a:rPr lang="en-CA" sz="2000" dirty="0" err="1" smtClean="0"/>
              <a:t>struct’s</a:t>
            </a:r>
            <a:endParaRPr lang="en-CA" sz="2000" dirty="0" smtClean="0"/>
          </a:p>
          <a:p>
            <a:pPr eaLnBrk="1" hangingPunct="1"/>
            <a:r>
              <a:rPr lang="en-CA" sz="2000" dirty="0" smtClean="0"/>
              <a:t>Consider the statements</a:t>
            </a:r>
          </a:p>
          <a:p>
            <a:pPr lvl="1" eaLnBrk="1" hangingPunct="1"/>
            <a:r>
              <a:rPr lang="en-CA" sz="2000" dirty="0"/>
              <a:t> </a:t>
            </a:r>
            <a:r>
              <a:rPr lang="en-CA" sz="2000" dirty="0" smtClean="0"/>
              <a:t>  </a:t>
            </a:r>
            <a:r>
              <a:rPr lang="en-CA" sz="2000" dirty="0" err="1" smtClean="0"/>
              <a:t>typedef</a:t>
            </a:r>
            <a:r>
              <a:rPr lang="en-CA" sz="2000" dirty="0" smtClean="0"/>
              <a:t>  </a:t>
            </a:r>
            <a:r>
              <a:rPr lang="en-CA" sz="2000" dirty="0" err="1" smtClean="0"/>
              <a:t>struct</a:t>
            </a:r>
            <a:r>
              <a:rPr lang="en-CA" sz="2000" dirty="0" smtClean="0"/>
              <a:t> Card  </a:t>
            </a:r>
            <a:r>
              <a:rPr lang="en-CA" sz="2000" dirty="0" err="1" smtClean="0">
                <a:solidFill>
                  <a:srgbClr val="7030A0"/>
                </a:solidFill>
              </a:rPr>
              <a:t>Card_t</a:t>
            </a:r>
            <a:r>
              <a:rPr lang="en-CA" sz="2000" dirty="0" smtClean="0"/>
              <a:t> ;</a:t>
            </a:r>
            <a:br>
              <a:rPr lang="en-CA" sz="2000" dirty="0" smtClean="0"/>
            </a:br>
            <a:r>
              <a:rPr lang="en-CA" sz="2000" dirty="0" smtClean="0"/>
              <a:t>   </a:t>
            </a:r>
            <a:r>
              <a:rPr lang="en-CA" sz="2000" dirty="0" err="1" smtClean="0"/>
              <a:t>struct</a:t>
            </a:r>
            <a:r>
              <a:rPr lang="en-CA" sz="2000" dirty="0" smtClean="0"/>
              <a:t> { </a:t>
            </a:r>
            <a:r>
              <a:rPr lang="en-CA" sz="2000" dirty="0" err="1" smtClean="0"/>
              <a:t>int</a:t>
            </a:r>
            <a:r>
              <a:rPr lang="en-CA" sz="2000" dirty="0" smtClean="0"/>
              <a:t> Value ; char Suit ; } Card ;</a:t>
            </a:r>
            <a:br>
              <a:rPr lang="en-CA" sz="2000" dirty="0" smtClean="0"/>
            </a:br>
            <a:r>
              <a:rPr lang="en-CA" sz="2000" dirty="0" smtClean="0"/>
              <a:t>   </a:t>
            </a:r>
            <a:r>
              <a:rPr lang="en-CA" sz="2000" dirty="0" err="1" smtClean="0">
                <a:solidFill>
                  <a:srgbClr val="7030A0"/>
                </a:solidFill>
              </a:rPr>
              <a:t>Card_t</a:t>
            </a:r>
            <a:r>
              <a:rPr lang="en-CA" sz="2000" dirty="0" smtClean="0"/>
              <a:t>    Hand[52] ;</a:t>
            </a:r>
            <a:br>
              <a:rPr lang="en-CA" sz="2000" dirty="0" smtClean="0"/>
            </a:br>
            <a:r>
              <a:rPr lang="en-CA" sz="2000" dirty="0" smtClean="0"/>
              <a:t>   </a:t>
            </a:r>
            <a:r>
              <a:rPr lang="en-CA" sz="2000" dirty="0" err="1" smtClean="0">
                <a:solidFill>
                  <a:srgbClr val="7030A0"/>
                </a:solidFill>
              </a:rPr>
              <a:t>Card_t</a:t>
            </a:r>
            <a:r>
              <a:rPr lang="en-CA" sz="2000" dirty="0" smtClean="0">
                <a:solidFill>
                  <a:srgbClr val="7030A0"/>
                </a:solidFill>
              </a:rPr>
              <a:t> </a:t>
            </a:r>
            <a:r>
              <a:rPr lang="en-CA" sz="2000" b="1" dirty="0" smtClean="0">
                <a:solidFill>
                  <a:srgbClr val="7030A0"/>
                </a:solidFill>
              </a:rPr>
              <a:t>*</a:t>
            </a:r>
            <a:r>
              <a:rPr lang="en-CA" sz="2000" dirty="0" smtClean="0"/>
              <a:t> </a:t>
            </a:r>
            <a:r>
              <a:rPr lang="en-CA" sz="2000" dirty="0" err="1" smtClean="0"/>
              <a:t>ptrCard</a:t>
            </a:r>
            <a:r>
              <a:rPr lang="en-CA" sz="2000" dirty="0" smtClean="0"/>
              <a:t> ;</a:t>
            </a:r>
            <a:br>
              <a:rPr lang="en-CA" sz="2000" dirty="0" smtClean="0"/>
            </a:br>
            <a:r>
              <a:rPr lang="en-CA" sz="2000" dirty="0" smtClean="0"/>
              <a:t>   . . .</a:t>
            </a:r>
            <a:br>
              <a:rPr lang="en-CA" sz="2000" dirty="0" smtClean="0"/>
            </a:br>
            <a:r>
              <a:rPr lang="en-CA" sz="2000" dirty="0" smtClean="0"/>
              <a:t>   </a:t>
            </a:r>
            <a:r>
              <a:rPr lang="en-CA" sz="2000" dirty="0" err="1" smtClean="0">
                <a:solidFill>
                  <a:srgbClr val="002060"/>
                </a:solidFill>
              </a:rPr>
              <a:t>ptrCard</a:t>
            </a:r>
            <a:r>
              <a:rPr lang="en-CA" sz="2000" dirty="0" smtClean="0">
                <a:solidFill>
                  <a:srgbClr val="002060"/>
                </a:solidFill>
              </a:rPr>
              <a:t> = </a:t>
            </a:r>
            <a:r>
              <a:rPr lang="en-CA" sz="2000" dirty="0" smtClean="0">
                <a:solidFill>
                  <a:srgbClr val="FF0000"/>
                </a:solidFill>
              </a:rPr>
              <a:t>&amp;</a:t>
            </a:r>
            <a:r>
              <a:rPr lang="en-CA" sz="2000" dirty="0" smtClean="0">
                <a:solidFill>
                  <a:srgbClr val="002060"/>
                </a:solidFill>
              </a:rPr>
              <a:t>Hand[0] ;   // refer to the first card in the hand</a:t>
            </a:r>
            <a:br>
              <a:rPr lang="en-CA" sz="2000" dirty="0" smtClean="0">
                <a:solidFill>
                  <a:srgbClr val="002060"/>
                </a:solidFill>
              </a:rPr>
            </a:br>
            <a:r>
              <a:rPr lang="en-CA" sz="2000" dirty="0" smtClean="0"/>
              <a:t>   Hand[0].Value = 1 ;     // deal an Ace</a:t>
            </a:r>
            <a:br>
              <a:rPr lang="en-CA" sz="2000" dirty="0" smtClean="0"/>
            </a:br>
            <a:r>
              <a:rPr lang="en-CA" sz="2000" dirty="0" smtClean="0"/>
              <a:t>   Hand[0].Suit = ‘S’ ;      // make it a Spade (‘S’, ‘H’, ‘D’, ‘C’)</a:t>
            </a:r>
            <a:br>
              <a:rPr lang="en-CA" sz="2000" dirty="0" smtClean="0"/>
            </a:br>
            <a:r>
              <a:rPr lang="en-CA" sz="2000" dirty="0" smtClean="0"/>
              <a:t>   Hand[1] = </a:t>
            </a:r>
            <a:r>
              <a:rPr lang="en-CA" sz="2000" dirty="0" smtClean="0">
                <a:solidFill>
                  <a:srgbClr val="009900"/>
                </a:solidFill>
              </a:rPr>
              <a:t>{ 3, ‘D’ } </a:t>
            </a:r>
            <a:r>
              <a:rPr lang="en-CA" sz="2000" dirty="0" smtClean="0"/>
              <a:t>;          // Deal next card as a 3 of Diamonds</a:t>
            </a:r>
            <a:br>
              <a:rPr lang="en-CA" sz="2000" dirty="0" smtClean="0"/>
            </a:br>
            <a:r>
              <a:rPr lang="en-CA" sz="2000" dirty="0" smtClean="0"/>
              <a:t>   . . .</a:t>
            </a:r>
            <a:br>
              <a:rPr lang="en-CA" sz="2000" dirty="0" smtClean="0"/>
            </a:br>
            <a:r>
              <a:rPr lang="en-CA" sz="2000" dirty="0" smtClean="0"/>
              <a:t>   </a:t>
            </a:r>
            <a:r>
              <a:rPr lang="en-CA" sz="2000" dirty="0" err="1" smtClean="0">
                <a:solidFill>
                  <a:srgbClr val="002060"/>
                </a:solidFill>
              </a:rPr>
              <a:t>ptrCard</a:t>
            </a:r>
            <a:r>
              <a:rPr lang="en-CA" sz="2000" b="1" dirty="0" smtClean="0">
                <a:solidFill>
                  <a:schemeClr val="accent2">
                    <a:lumMod val="50000"/>
                  </a:schemeClr>
                </a:solidFill>
              </a:rPr>
              <a:t>-&gt;</a:t>
            </a:r>
            <a:r>
              <a:rPr lang="en-CA" sz="2000" dirty="0" smtClean="0">
                <a:solidFill>
                  <a:srgbClr val="002060"/>
                </a:solidFill>
              </a:rPr>
              <a:t>Value = 10 ;             // change to a 10 instead</a:t>
            </a:r>
            <a:br>
              <a:rPr lang="en-CA" sz="2000" dirty="0" smtClean="0">
                <a:solidFill>
                  <a:srgbClr val="002060"/>
                </a:solidFill>
              </a:rPr>
            </a:br>
            <a:r>
              <a:rPr lang="en-CA" sz="2000" dirty="0" smtClean="0">
                <a:solidFill>
                  <a:srgbClr val="002060"/>
                </a:solidFill>
              </a:rPr>
              <a:t>   </a:t>
            </a:r>
            <a:r>
              <a:rPr lang="en-CA" sz="2000" dirty="0" err="1" smtClean="0">
                <a:solidFill>
                  <a:srgbClr val="002060"/>
                </a:solidFill>
              </a:rPr>
              <a:t>ptrCard</a:t>
            </a:r>
            <a:r>
              <a:rPr lang="en-CA" sz="2000" b="1" dirty="0" smtClean="0">
                <a:solidFill>
                  <a:schemeClr val="accent2">
                    <a:lumMod val="50000"/>
                  </a:schemeClr>
                </a:solidFill>
              </a:rPr>
              <a:t>-&gt;</a:t>
            </a:r>
            <a:r>
              <a:rPr lang="en-CA" sz="2000" dirty="0" smtClean="0">
                <a:solidFill>
                  <a:srgbClr val="002060"/>
                </a:solidFill>
              </a:rPr>
              <a:t>Suit = ‘H’ ;                //  and make it a Heart</a:t>
            </a:r>
            <a:br>
              <a:rPr lang="en-CA" sz="2000" dirty="0" smtClean="0">
                <a:solidFill>
                  <a:srgbClr val="002060"/>
                </a:solidFill>
              </a:rPr>
            </a:br>
            <a:endParaRPr lang="en-CA" sz="2000" dirty="0" smtClean="0">
              <a:solidFill>
                <a:srgbClr val="002060"/>
              </a:solidFill>
            </a:endParaRPr>
          </a:p>
        </p:txBody>
      </p:sp>
      <p:sp>
        <p:nvSpPr>
          <p:cNvPr id="4" name="Rectangle 3"/>
          <p:cNvSpPr/>
          <p:nvPr/>
        </p:nvSpPr>
        <p:spPr>
          <a:xfrm>
            <a:off x="611560" y="908720"/>
            <a:ext cx="8136904" cy="3816424"/>
          </a:xfrm>
          <a:prstGeom prst="rect">
            <a:avLst/>
          </a:prstGeom>
          <a:solidFill>
            <a:srgbClr val="F2EC6E"/>
          </a:solidFill>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lvl="1" eaLnBrk="1" hangingPunct="1"/>
            <a:r>
              <a:rPr lang="en-CA" sz="2000" dirty="0">
                <a:solidFill>
                  <a:schemeClr val="tx1"/>
                </a:solidFill>
              </a:rPr>
              <a:t>Note the use of the pointer-to-structure dereferencing operator, </a:t>
            </a:r>
            <a:r>
              <a:rPr lang="en-CA" sz="2000" b="1" dirty="0">
                <a:solidFill>
                  <a:schemeClr val="tx1"/>
                </a:solidFill>
              </a:rPr>
              <a:t>-&gt;</a:t>
            </a:r>
            <a:r>
              <a:rPr lang="en-CA" sz="2000" dirty="0">
                <a:solidFill>
                  <a:schemeClr val="tx1"/>
                </a:solidFill>
              </a:rPr>
              <a:t> (a ‘-’ character followed by a ‘&gt;’ character</a:t>
            </a:r>
            <a:r>
              <a:rPr lang="en-CA" sz="2000" dirty="0" smtClean="0">
                <a:solidFill>
                  <a:schemeClr val="tx1"/>
                </a:solidFill>
              </a:rPr>
              <a:t>).</a:t>
            </a:r>
          </a:p>
          <a:p>
            <a:pPr lvl="1" eaLnBrk="1" hangingPunct="1"/>
            <a:endParaRPr lang="en-CA" sz="2000" dirty="0">
              <a:solidFill>
                <a:schemeClr val="tx1"/>
              </a:solidFill>
            </a:endParaRPr>
          </a:p>
          <a:p>
            <a:pPr lvl="1" eaLnBrk="1" hangingPunct="1"/>
            <a:r>
              <a:rPr lang="en-CA" sz="2000" dirty="0">
                <a:solidFill>
                  <a:schemeClr val="tx1"/>
                </a:solidFill>
              </a:rPr>
              <a:t>This operator avoids confusion using the * dereferencing </a:t>
            </a:r>
            <a:r>
              <a:rPr lang="en-CA" sz="2000" dirty="0" smtClean="0">
                <a:solidFill>
                  <a:schemeClr val="tx1"/>
                </a:solidFill>
              </a:rPr>
              <a:t>operator, as shown below:</a:t>
            </a:r>
          </a:p>
          <a:p>
            <a:pPr lvl="1" eaLnBrk="1" hangingPunct="1"/>
            <a:endParaRPr lang="en-CA" sz="2000" dirty="0">
              <a:solidFill>
                <a:schemeClr val="tx1"/>
              </a:solidFill>
            </a:endParaRPr>
          </a:p>
          <a:p>
            <a:pPr lvl="1" eaLnBrk="1" hangingPunct="1"/>
            <a:r>
              <a:rPr lang="en-CA" sz="2000" dirty="0" smtClean="0">
                <a:solidFill>
                  <a:srgbClr val="002060"/>
                </a:solidFill>
              </a:rPr>
              <a:t>   </a:t>
            </a:r>
            <a:r>
              <a:rPr lang="en-CA" sz="2000" dirty="0" err="1" smtClean="0">
                <a:solidFill>
                  <a:srgbClr val="002060"/>
                </a:solidFill>
              </a:rPr>
              <a:t>ptrCard</a:t>
            </a:r>
            <a:r>
              <a:rPr lang="en-CA" sz="2000" b="1" dirty="0" smtClean="0">
                <a:solidFill>
                  <a:schemeClr val="accent2">
                    <a:lumMod val="50000"/>
                  </a:schemeClr>
                </a:solidFill>
              </a:rPr>
              <a:t>-</a:t>
            </a:r>
            <a:r>
              <a:rPr lang="en-CA" sz="2000" b="1" dirty="0">
                <a:solidFill>
                  <a:schemeClr val="accent2">
                    <a:lumMod val="50000"/>
                  </a:schemeClr>
                </a:solidFill>
              </a:rPr>
              <a:t>&gt;</a:t>
            </a:r>
            <a:r>
              <a:rPr lang="en-CA" sz="2000" dirty="0">
                <a:solidFill>
                  <a:srgbClr val="002060"/>
                </a:solidFill>
              </a:rPr>
              <a:t>Value = 10 ;  </a:t>
            </a:r>
            <a:r>
              <a:rPr lang="en-CA" sz="2000" dirty="0" smtClean="0">
                <a:solidFill>
                  <a:srgbClr val="002060"/>
                </a:solidFill>
              </a:rPr>
              <a:t>  becomes   </a:t>
            </a:r>
            <a:r>
              <a:rPr lang="en-CA" sz="2000" b="1" dirty="0" smtClean="0">
                <a:solidFill>
                  <a:srgbClr val="002060"/>
                </a:solidFill>
              </a:rPr>
              <a:t>(*</a:t>
            </a:r>
            <a:r>
              <a:rPr lang="en-CA" sz="2000" b="1" dirty="0" err="1" smtClean="0">
                <a:solidFill>
                  <a:srgbClr val="002060"/>
                </a:solidFill>
              </a:rPr>
              <a:t>ptrCard</a:t>
            </a:r>
            <a:r>
              <a:rPr lang="en-CA" sz="2000" b="1" dirty="0" smtClean="0">
                <a:solidFill>
                  <a:srgbClr val="002060"/>
                </a:solidFill>
              </a:rPr>
              <a:t>).</a:t>
            </a:r>
            <a:r>
              <a:rPr lang="en-CA" sz="2000" dirty="0" smtClean="0">
                <a:solidFill>
                  <a:srgbClr val="002060"/>
                </a:solidFill>
              </a:rPr>
              <a:t>Value = 10 ;           </a:t>
            </a:r>
            <a:r>
              <a:rPr lang="en-CA" sz="2000" dirty="0">
                <a:solidFill>
                  <a:srgbClr val="002060"/>
                </a:solidFill>
              </a:rPr>
              <a:t/>
            </a:r>
            <a:br>
              <a:rPr lang="en-CA" sz="2000" dirty="0">
                <a:solidFill>
                  <a:srgbClr val="002060"/>
                </a:solidFill>
              </a:rPr>
            </a:br>
            <a:r>
              <a:rPr lang="en-CA" sz="2000" dirty="0">
                <a:solidFill>
                  <a:srgbClr val="002060"/>
                </a:solidFill>
              </a:rPr>
              <a:t>   </a:t>
            </a:r>
            <a:r>
              <a:rPr lang="en-CA" sz="2000" dirty="0" err="1">
                <a:solidFill>
                  <a:srgbClr val="002060"/>
                </a:solidFill>
              </a:rPr>
              <a:t>ptrCard</a:t>
            </a:r>
            <a:r>
              <a:rPr lang="en-CA" sz="2000" b="1" dirty="0">
                <a:solidFill>
                  <a:schemeClr val="accent2">
                    <a:lumMod val="50000"/>
                  </a:schemeClr>
                </a:solidFill>
              </a:rPr>
              <a:t>-&gt;</a:t>
            </a:r>
            <a:r>
              <a:rPr lang="en-CA" sz="2000" dirty="0">
                <a:solidFill>
                  <a:srgbClr val="002060"/>
                </a:solidFill>
              </a:rPr>
              <a:t>Suit = ‘H’ </a:t>
            </a:r>
            <a:r>
              <a:rPr lang="en-CA" sz="2000" dirty="0" smtClean="0">
                <a:solidFill>
                  <a:srgbClr val="002060"/>
                </a:solidFill>
              </a:rPr>
              <a:t>;</a:t>
            </a:r>
            <a:r>
              <a:rPr lang="en-CA" sz="2000" dirty="0">
                <a:solidFill>
                  <a:srgbClr val="002060"/>
                </a:solidFill>
              </a:rPr>
              <a:t> </a:t>
            </a:r>
            <a:r>
              <a:rPr lang="en-CA" sz="2000" dirty="0" smtClean="0">
                <a:solidFill>
                  <a:srgbClr val="002060"/>
                </a:solidFill>
              </a:rPr>
              <a:t>      becomes   </a:t>
            </a:r>
            <a:r>
              <a:rPr lang="en-CA" sz="2000" b="1" dirty="0">
                <a:solidFill>
                  <a:srgbClr val="002060"/>
                </a:solidFill>
              </a:rPr>
              <a:t>(*</a:t>
            </a:r>
            <a:r>
              <a:rPr lang="en-CA" sz="2000" b="1" dirty="0" err="1">
                <a:solidFill>
                  <a:srgbClr val="002060"/>
                </a:solidFill>
              </a:rPr>
              <a:t>ptrCard</a:t>
            </a:r>
            <a:r>
              <a:rPr lang="en-CA" sz="2000" b="1" dirty="0" smtClean="0">
                <a:solidFill>
                  <a:srgbClr val="002060"/>
                </a:solidFill>
              </a:rPr>
              <a:t>).</a:t>
            </a:r>
            <a:r>
              <a:rPr lang="en-CA" sz="2000" dirty="0" smtClean="0">
                <a:solidFill>
                  <a:srgbClr val="002060"/>
                </a:solidFill>
              </a:rPr>
              <a:t>Suit </a:t>
            </a:r>
            <a:r>
              <a:rPr lang="en-CA" sz="2000" dirty="0">
                <a:solidFill>
                  <a:srgbClr val="002060"/>
                </a:solidFill>
              </a:rPr>
              <a:t>= </a:t>
            </a:r>
            <a:r>
              <a:rPr lang="en-CA" sz="2000" dirty="0" smtClean="0">
                <a:solidFill>
                  <a:srgbClr val="002060"/>
                </a:solidFill>
              </a:rPr>
              <a:t>‘H’ ; </a:t>
            </a:r>
          </a:p>
          <a:p>
            <a:pPr lvl="1" eaLnBrk="1" hangingPunct="1"/>
            <a:endParaRPr lang="en-CA" sz="2000" dirty="0">
              <a:solidFill>
                <a:srgbClr val="002060"/>
              </a:solidFill>
            </a:endParaRPr>
          </a:p>
          <a:p>
            <a:pPr lvl="1" eaLnBrk="1" hangingPunct="1"/>
            <a:r>
              <a:rPr lang="en-CA" sz="2000" dirty="0" smtClean="0">
                <a:solidFill>
                  <a:srgbClr val="C00000"/>
                </a:solidFill>
              </a:rPr>
              <a:t>Note how the parentheses must surround the *</a:t>
            </a:r>
            <a:r>
              <a:rPr lang="en-CA" sz="2000" dirty="0" err="1" smtClean="0">
                <a:solidFill>
                  <a:srgbClr val="C00000"/>
                </a:solidFill>
              </a:rPr>
              <a:t>ptrCard</a:t>
            </a:r>
            <a:r>
              <a:rPr lang="en-CA" sz="2000" dirty="0" smtClean="0">
                <a:solidFill>
                  <a:srgbClr val="C00000"/>
                </a:solidFill>
              </a:rPr>
              <a:t> reference!</a:t>
            </a:r>
            <a:endParaRPr lang="en-CA" sz="2000" dirty="0">
              <a:solidFill>
                <a:srgbClr val="C00000"/>
              </a:solidFill>
            </a:endParaRPr>
          </a:p>
        </p:txBody>
      </p:sp>
    </p:spTree>
    <p:extLst>
      <p:ext uri="{BB962C8B-B14F-4D97-AF65-F5344CB8AC3E}">
        <p14:creationId xmlns:p14="http://schemas.microsoft.com/office/powerpoint/2010/main" val="394792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Abstract Containers - </a:t>
            </a:r>
            <a:r>
              <a:rPr lang="en-CA" dirty="0" err="1" smtClean="0"/>
              <a:t>struct</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000" dirty="0" smtClean="0"/>
              <a:t>When a </a:t>
            </a:r>
            <a:r>
              <a:rPr lang="en-CA" sz="2000" dirty="0" err="1" smtClean="0"/>
              <a:t>struct</a:t>
            </a:r>
            <a:r>
              <a:rPr lang="en-CA" sz="2000" dirty="0" smtClean="0"/>
              <a:t> contains a field that is a pointer to the same </a:t>
            </a:r>
            <a:r>
              <a:rPr lang="en-CA" sz="2000" dirty="0" err="1" smtClean="0"/>
              <a:t>struct</a:t>
            </a:r>
            <a:r>
              <a:rPr lang="en-CA" sz="2000" dirty="0" smtClean="0"/>
              <a:t> type, it is called a </a:t>
            </a:r>
            <a:r>
              <a:rPr lang="en-CA" sz="2000" b="1" i="1" dirty="0" smtClean="0"/>
              <a:t>self-referential</a:t>
            </a:r>
            <a:r>
              <a:rPr lang="en-CA" sz="2000" dirty="0" smtClean="0"/>
              <a:t> data structure</a:t>
            </a:r>
          </a:p>
          <a:p>
            <a:pPr eaLnBrk="1" hangingPunct="1"/>
            <a:r>
              <a:rPr lang="en-CA" sz="2000" dirty="0" smtClean="0"/>
              <a:t>Example:</a:t>
            </a:r>
          </a:p>
          <a:p>
            <a:pPr lvl="1" eaLnBrk="1" hangingPunct="1"/>
            <a:r>
              <a:rPr lang="en-CA" sz="1800" dirty="0"/>
              <a:t> </a:t>
            </a:r>
            <a:r>
              <a:rPr lang="en-CA" sz="1800" dirty="0" smtClean="0"/>
              <a:t>  #</a:t>
            </a:r>
            <a:r>
              <a:rPr lang="en-CA" sz="1800" dirty="0" err="1" smtClean="0"/>
              <a:t>typedef</a:t>
            </a:r>
            <a:r>
              <a:rPr lang="en-CA" sz="1800" dirty="0" smtClean="0"/>
              <a:t>  </a:t>
            </a:r>
            <a:r>
              <a:rPr lang="en-CA" sz="1800" dirty="0" err="1" smtClean="0"/>
              <a:t>struct</a:t>
            </a:r>
            <a:r>
              <a:rPr lang="en-CA" sz="1800" dirty="0" smtClean="0"/>
              <a:t> Employee  </a:t>
            </a:r>
            <a:r>
              <a:rPr lang="en-CA" sz="1800" dirty="0" err="1" smtClean="0"/>
              <a:t>Empl_t</a:t>
            </a:r>
            <a:r>
              <a:rPr lang="en-CA" sz="1800" dirty="0" smtClean="0"/>
              <a:t> ;</a:t>
            </a:r>
            <a:br>
              <a:rPr lang="en-CA" sz="1800" dirty="0" smtClean="0"/>
            </a:br>
            <a:r>
              <a:rPr lang="en-CA" sz="1800" dirty="0" smtClean="0"/>
              <a:t>   #</a:t>
            </a:r>
            <a:r>
              <a:rPr lang="en-CA" sz="1800" dirty="0" err="1" smtClean="0"/>
              <a:t>typedef</a:t>
            </a:r>
            <a:r>
              <a:rPr lang="en-CA" sz="1800" dirty="0" smtClean="0"/>
              <a:t>  </a:t>
            </a:r>
            <a:r>
              <a:rPr lang="en-CA" sz="1800" dirty="0" err="1" smtClean="0"/>
              <a:t>struct</a:t>
            </a:r>
            <a:r>
              <a:rPr lang="en-CA" sz="1800" dirty="0" smtClean="0"/>
              <a:t> </a:t>
            </a:r>
            <a:r>
              <a:rPr lang="en-CA" sz="1800" dirty="0" err="1" smtClean="0"/>
              <a:t>EmplNode</a:t>
            </a:r>
            <a:r>
              <a:rPr lang="en-CA" sz="1800" dirty="0" smtClean="0"/>
              <a:t>  </a:t>
            </a:r>
            <a:r>
              <a:rPr lang="en-CA" sz="1800" dirty="0" err="1" smtClean="0"/>
              <a:t>EmplNode_t</a:t>
            </a:r>
            <a:r>
              <a:rPr lang="en-CA" sz="1800" dirty="0" smtClean="0"/>
              <a:t> ;</a:t>
            </a:r>
            <a:br>
              <a:rPr lang="en-CA" sz="1800" dirty="0" smtClean="0"/>
            </a:br>
            <a:r>
              <a:rPr lang="en-CA" sz="1800" dirty="0" smtClean="0"/>
              <a:t>   </a:t>
            </a:r>
            <a:r>
              <a:rPr lang="en-CA" sz="1800" dirty="0" err="1" smtClean="0"/>
              <a:t>struct</a:t>
            </a:r>
            <a:r>
              <a:rPr lang="en-CA" sz="1800" dirty="0" smtClean="0"/>
              <a:t> Employee {</a:t>
            </a:r>
            <a:br>
              <a:rPr lang="en-CA" sz="1800" dirty="0" smtClean="0"/>
            </a:br>
            <a:r>
              <a:rPr lang="en-CA" sz="1800" dirty="0" smtClean="0"/>
              <a:t>       </a:t>
            </a:r>
            <a:r>
              <a:rPr lang="en-CA" sz="1800" dirty="0" err="1" smtClean="0"/>
              <a:t>int</a:t>
            </a:r>
            <a:r>
              <a:rPr lang="en-CA" sz="1800" dirty="0" smtClean="0"/>
              <a:t> ID ;</a:t>
            </a:r>
            <a:br>
              <a:rPr lang="en-CA" sz="1800" dirty="0" smtClean="0"/>
            </a:br>
            <a:r>
              <a:rPr lang="en-CA" sz="1800" dirty="0" smtClean="0"/>
              <a:t>       char </a:t>
            </a:r>
            <a:r>
              <a:rPr lang="en-CA" sz="1800" dirty="0" err="1" smtClean="0"/>
              <a:t>Fname</a:t>
            </a:r>
            <a:r>
              <a:rPr lang="en-CA" sz="1800" dirty="0" smtClean="0"/>
              <a:t>[20] ;</a:t>
            </a:r>
            <a:br>
              <a:rPr lang="en-CA" sz="1800" dirty="0" smtClean="0"/>
            </a:br>
            <a:r>
              <a:rPr lang="en-CA" sz="1800" dirty="0" smtClean="0"/>
              <a:t>       char </a:t>
            </a:r>
            <a:r>
              <a:rPr lang="en-CA" sz="1800" dirty="0" err="1" smtClean="0"/>
              <a:t>Lname</a:t>
            </a:r>
            <a:r>
              <a:rPr lang="en-CA" sz="1800" dirty="0" smtClean="0"/>
              <a:t>[30] ;</a:t>
            </a:r>
            <a:br>
              <a:rPr lang="en-CA" sz="1800" dirty="0" smtClean="0"/>
            </a:br>
            <a:r>
              <a:rPr lang="en-CA" sz="1800" dirty="0" smtClean="0"/>
              <a:t>       float Wage ;</a:t>
            </a:r>
            <a:br>
              <a:rPr lang="en-CA" sz="1800" dirty="0" smtClean="0"/>
            </a:br>
            <a:r>
              <a:rPr lang="en-CA" sz="1800" dirty="0" smtClean="0"/>
              <a:t>    }</a:t>
            </a:r>
            <a:br>
              <a:rPr lang="en-CA" sz="1800" dirty="0" smtClean="0"/>
            </a:br>
            <a:r>
              <a:rPr lang="en-CA" sz="1800" dirty="0" smtClean="0"/>
              <a:t>    </a:t>
            </a:r>
            <a:r>
              <a:rPr lang="en-CA" sz="1800" dirty="0" err="1" smtClean="0"/>
              <a:t>struct</a:t>
            </a:r>
            <a:r>
              <a:rPr lang="en-CA" sz="1800" dirty="0" smtClean="0"/>
              <a:t> </a:t>
            </a:r>
            <a:r>
              <a:rPr lang="en-CA" sz="1800" dirty="0" err="1" smtClean="0"/>
              <a:t>EmplNode</a:t>
            </a:r>
            <a:r>
              <a:rPr lang="en-CA" sz="1800" dirty="0" smtClean="0"/>
              <a:t> {</a:t>
            </a:r>
            <a:br>
              <a:rPr lang="en-CA" sz="1800" dirty="0" smtClean="0"/>
            </a:br>
            <a:r>
              <a:rPr lang="en-CA" sz="1800" dirty="0" smtClean="0"/>
              <a:t>        </a:t>
            </a:r>
            <a:r>
              <a:rPr lang="en-CA" sz="1800" dirty="0" err="1" smtClean="0"/>
              <a:t>Empl_t</a:t>
            </a:r>
            <a:r>
              <a:rPr lang="en-CA" sz="1800" dirty="0" smtClean="0"/>
              <a:t>  </a:t>
            </a:r>
            <a:r>
              <a:rPr lang="en-CA" sz="1800" dirty="0" err="1" smtClean="0"/>
              <a:t>Empl</a:t>
            </a:r>
            <a:r>
              <a:rPr lang="en-CA" sz="1800" dirty="0" smtClean="0"/>
              <a:t> ;</a:t>
            </a:r>
            <a:br>
              <a:rPr lang="en-CA" sz="1800" dirty="0" smtClean="0"/>
            </a:br>
            <a:r>
              <a:rPr lang="en-CA" sz="1800" dirty="0" smtClean="0"/>
              <a:t>        </a:t>
            </a:r>
            <a:r>
              <a:rPr lang="en-CA" sz="1800" dirty="0" err="1" smtClean="0"/>
              <a:t>EmplNode_t</a:t>
            </a:r>
            <a:r>
              <a:rPr lang="en-CA" sz="1800" dirty="0" smtClean="0"/>
              <a:t> * </a:t>
            </a:r>
            <a:r>
              <a:rPr lang="en-CA" sz="1800" dirty="0" err="1" smtClean="0"/>
              <a:t>ptrNext</a:t>
            </a:r>
            <a:r>
              <a:rPr lang="en-CA" sz="1800" dirty="0" smtClean="0"/>
              <a:t> ;</a:t>
            </a:r>
            <a:br>
              <a:rPr lang="en-CA" sz="1800" dirty="0" smtClean="0"/>
            </a:br>
            <a:r>
              <a:rPr lang="en-CA" sz="1800" dirty="0" smtClean="0"/>
              <a:t>    }</a:t>
            </a:r>
            <a:br>
              <a:rPr lang="en-CA" sz="1800" dirty="0" smtClean="0"/>
            </a:br>
            <a:r>
              <a:rPr lang="en-CA" sz="1800" dirty="0" smtClean="0"/>
              <a:t>    </a:t>
            </a:r>
            <a:r>
              <a:rPr lang="en-CA" sz="1800" dirty="0" err="1" smtClean="0"/>
              <a:t>EmplNode_t</a:t>
            </a:r>
            <a:r>
              <a:rPr lang="en-CA" sz="1800" dirty="0" smtClean="0"/>
              <a:t>   E1, E2 ;</a:t>
            </a:r>
          </a:p>
          <a:p>
            <a:pPr lvl="1" eaLnBrk="1" hangingPunct="1"/>
            <a:r>
              <a:rPr lang="en-CA" sz="1800" dirty="0" smtClean="0"/>
              <a:t>Based on these declarations, we show how an initialization might be achieved</a:t>
            </a:r>
            <a:br>
              <a:rPr lang="en-CA" sz="1800" dirty="0" smtClean="0"/>
            </a:br>
            <a:r>
              <a:rPr lang="en-CA" sz="1800" dirty="0" smtClean="0"/>
              <a:t>    </a:t>
            </a:r>
          </a:p>
        </p:txBody>
      </p:sp>
      <p:sp>
        <p:nvSpPr>
          <p:cNvPr id="3" name="TextBox 2"/>
          <p:cNvSpPr txBox="1"/>
          <p:nvPr/>
        </p:nvSpPr>
        <p:spPr>
          <a:xfrm>
            <a:off x="3563888" y="2996952"/>
            <a:ext cx="5472608" cy="1471511"/>
          </a:xfrm>
          <a:prstGeom prst="rect">
            <a:avLst/>
          </a:prstGeom>
          <a:solidFill>
            <a:srgbClr val="F2EC6E"/>
          </a:solidFill>
          <a:ln>
            <a:solidFill>
              <a:schemeClr val="tx1"/>
            </a:solidFill>
          </a:ln>
        </p:spPr>
        <p:txBody>
          <a:bodyPr wrap="square" lIns="180000" tIns="180000" rIns="180000" bIns="180000" rtlCol="0">
            <a:spAutoFit/>
          </a:bodyPr>
          <a:lstStyle/>
          <a:p>
            <a:r>
              <a:rPr lang="en-CA" dirty="0"/>
              <a:t>E1.Empl = { 2548, “Roger”, “Dodger”, 32.54 } ;</a:t>
            </a:r>
            <a:br>
              <a:rPr lang="en-CA" dirty="0"/>
            </a:br>
            <a:r>
              <a:rPr lang="en-CA" dirty="0" smtClean="0"/>
              <a:t>E1.ptrNext </a:t>
            </a:r>
            <a:r>
              <a:rPr lang="en-CA" dirty="0"/>
              <a:t>= &amp;E2 ; </a:t>
            </a:r>
            <a:br>
              <a:rPr lang="en-CA" dirty="0"/>
            </a:br>
            <a:r>
              <a:rPr lang="en-CA" dirty="0" smtClean="0"/>
              <a:t>E2.Empl </a:t>
            </a:r>
            <a:r>
              <a:rPr lang="en-CA" dirty="0"/>
              <a:t>= { 2574, “Marjorie”, “Fleischer”, 32.54 } ;</a:t>
            </a:r>
            <a:br>
              <a:rPr lang="en-CA" dirty="0"/>
            </a:br>
            <a:r>
              <a:rPr lang="en-CA" dirty="0" smtClean="0"/>
              <a:t>E2.ptrNext </a:t>
            </a:r>
            <a:r>
              <a:rPr lang="en-CA" dirty="0"/>
              <a:t>= NULL ;</a:t>
            </a:r>
          </a:p>
        </p:txBody>
      </p:sp>
      <p:grpSp>
        <p:nvGrpSpPr>
          <p:cNvPr id="32" name="Group 31"/>
          <p:cNvGrpSpPr/>
          <p:nvPr/>
        </p:nvGrpSpPr>
        <p:grpSpPr>
          <a:xfrm>
            <a:off x="4353290" y="4725144"/>
            <a:ext cx="3973700" cy="667453"/>
            <a:chOff x="4353290" y="4725144"/>
            <a:chExt cx="3973700" cy="667453"/>
          </a:xfrm>
        </p:grpSpPr>
        <p:sp>
          <p:nvSpPr>
            <p:cNvPr id="4" name="Rectangle 3"/>
            <p:cNvSpPr/>
            <p:nvPr/>
          </p:nvSpPr>
          <p:spPr>
            <a:xfrm>
              <a:off x="4788024" y="4869160"/>
              <a:ext cx="1224136" cy="50405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020272" y="4869160"/>
              <a:ext cx="1224136" cy="50405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Connector 6"/>
            <p:cNvCxnSpPr/>
            <p:nvPr/>
          </p:nvCxnSpPr>
          <p:spPr>
            <a:xfrm>
              <a:off x="5724128" y="4869160"/>
              <a:ext cx="0" cy="504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956376" y="4869160"/>
              <a:ext cx="0" cy="504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353290" y="4782634"/>
              <a:ext cx="434734" cy="338554"/>
            </a:xfrm>
            <a:prstGeom prst="rect">
              <a:avLst/>
            </a:prstGeom>
          </p:spPr>
          <p:txBody>
            <a:bodyPr wrap="none">
              <a:spAutoFit/>
            </a:bodyPr>
            <a:lstStyle/>
            <a:p>
              <a:r>
                <a:rPr lang="en-CA" sz="1600" b="1" dirty="0"/>
                <a:t>E1</a:t>
              </a:r>
            </a:p>
          </p:txBody>
        </p:sp>
        <p:sp>
          <p:nvSpPr>
            <p:cNvPr id="11" name="Rectangle 10"/>
            <p:cNvSpPr/>
            <p:nvPr/>
          </p:nvSpPr>
          <p:spPr>
            <a:xfrm>
              <a:off x="6586881" y="4792433"/>
              <a:ext cx="434734" cy="338554"/>
            </a:xfrm>
            <a:prstGeom prst="rect">
              <a:avLst/>
            </a:prstGeom>
          </p:spPr>
          <p:txBody>
            <a:bodyPr wrap="none">
              <a:spAutoFit/>
            </a:bodyPr>
            <a:lstStyle/>
            <a:p>
              <a:r>
                <a:rPr lang="en-CA" sz="1600" b="1" dirty="0" smtClean="0"/>
                <a:t>E2</a:t>
              </a:r>
              <a:endParaRPr lang="en-CA" sz="1600" b="1" dirty="0"/>
            </a:p>
          </p:txBody>
        </p:sp>
        <p:sp>
          <p:nvSpPr>
            <p:cNvPr id="13" name="Rectangle 12"/>
            <p:cNvSpPr/>
            <p:nvPr/>
          </p:nvSpPr>
          <p:spPr>
            <a:xfrm>
              <a:off x="4909215" y="4869377"/>
              <a:ext cx="603501" cy="523220"/>
            </a:xfrm>
            <a:prstGeom prst="rect">
              <a:avLst/>
            </a:prstGeom>
          </p:spPr>
          <p:txBody>
            <a:bodyPr wrap="square">
              <a:spAutoFit/>
            </a:bodyPr>
            <a:lstStyle/>
            <a:p>
              <a:r>
                <a:rPr lang="en-CA" sz="1400" dirty="0" err="1" smtClean="0"/>
                <a:t>Empl</a:t>
              </a:r>
              <a:r>
                <a:rPr lang="en-CA" sz="1400" dirty="0" smtClean="0"/>
                <a:t> data</a:t>
              </a:r>
              <a:endParaRPr lang="en-CA" sz="1400" dirty="0"/>
            </a:p>
          </p:txBody>
        </p:sp>
        <p:sp>
          <p:nvSpPr>
            <p:cNvPr id="14" name="Rectangle 13"/>
            <p:cNvSpPr/>
            <p:nvPr/>
          </p:nvSpPr>
          <p:spPr>
            <a:xfrm>
              <a:off x="7164288" y="4859578"/>
              <a:ext cx="603501" cy="523220"/>
            </a:xfrm>
            <a:prstGeom prst="rect">
              <a:avLst/>
            </a:prstGeom>
          </p:spPr>
          <p:txBody>
            <a:bodyPr wrap="square">
              <a:spAutoFit/>
            </a:bodyPr>
            <a:lstStyle/>
            <a:p>
              <a:r>
                <a:rPr lang="en-CA" sz="1400" dirty="0" err="1" smtClean="0"/>
                <a:t>Empl</a:t>
              </a:r>
              <a:r>
                <a:rPr lang="en-CA" sz="1400" dirty="0" smtClean="0"/>
                <a:t> data</a:t>
              </a:r>
              <a:endParaRPr lang="en-CA" sz="1400" dirty="0"/>
            </a:p>
          </p:txBody>
        </p:sp>
        <mc:AlternateContent xmlns:mc="http://schemas.openxmlformats.org/markup-compatibility/2006" xmlns:a14="http://schemas.microsoft.com/office/drawing/2010/main">
          <mc:Choice Requires="a14">
            <p:sp>
              <p:nvSpPr>
                <p:cNvPr id="18" name="TextBox 17"/>
                <p:cNvSpPr txBox="1"/>
                <p:nvPr/>
              </p:nvSpPr>
              <p:spPr>
                <a:xfrm>
                  <a:off x="7956376" y="4966528"/>
                  <a:ext cx="370614"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1600" i="1" smtClean="0">
                            <a:latin typeface="Cambria Math"/>
                            <a:ea typeface="Cambria Math"/>
                          </a:rPr>
                          <m:t>∅</m:t>
                        </m:r>
                      </m:oMath>
                    </m:oMathPara>
                  </a14:m>
                  <a:endParaRPr lang="en-CA" sz="1600" dirty="0"/>
                </a:p>
              </p:txBody>
            </p:sp>
          </mc:Choice>
          <mc:Fallback xmlns="">
            <p:sp>
              <p:nvSpPr>
                <p:cNvPr id="18" name="TextBox 17"/>
                <p:cNvSpPr txBox="1">
                  <a:spLocks noRot="1" noChangeAspect="1" noMove="1" noResize="1" noEditPoints="1" noAdjustHandles="1" noChangeArrowheads="1" noChangeShapeType="1" noTextEdit="1"/>
                </p:cNvSpPr>
                <p:nvPr/>
              </p:nvSpPr>
              <p:spPr>
                <a:xfrm>
                  <a:off x="7956376" y="4966528"/>
                  <a:ext cx="370614" cy="338554"/>
                </a:xfrm>
                <a:prstGeom prst="rect">
                  <a:avLst/>
                </a:prstGeom>
                <a:blipFill rotWithShape="1">
                  <a:blip r:embed="rId3"/>
                  <a:stretch>
                    <a:fillRect b="-1818"/>
                  </a:stretch>
                </a:blipFill>
              </p:spPr>
              <p:txBody>
                <a:bodyPr/>
                <a:lstStyle/>
                <a:p>
                  <a:r>
                    <a:rPr lang="en-CA">
                      <a:noFill/>
                    </a:rPr>
                    <a:t> </a:t>
                  </a:r>
                </a:p>
              </p:txBody>
            </p:sp>
          </mc:Fallback>
        </mc:AlternateContent>
        <p:grpSp>
          <p:nvGrpSpPr>
            <p:cNvPr id="31" name="Group 30"/>
            <p:cNvGrpSpPr/>
            <p:nvPr/>
          </p:nvGrpSpPr>
          <p:grpSpPr>
            <a:xfrm>
              <a:off x="5868144" y="4725144"/>
              <a:ext cx="1153471" cy="410661"/>
              <a:chOff x="5868144" y="4725144"/>
              <a:chExt cx="1153471" cy="410661"/>
            </a:xfrm>
          </p:grpSpPr>
          <p:cxnSp>
            <p:nvCxnSpPr>
              <p:cNvPr id="24" name="Straight Connector 23"/>
              <p:cNvCxnSpPr/>
              <p:nvPr/>
            </p:nvCxnSpPr>
            <p:spPr>
              <a:xfrm>
                <a:off x="5868144" y="5135805"/>
                <a:ext cx="432048" cy="0"/>
              </a:xfrm>
              <a:prstGeom prst="line">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300192" y="4725144"/>
                <a:ext cx="0" cy="405843"/>
              </a:xfrm>
              <a:prstGeom prst="line">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300192" y="4725144"/>
                <a:ext cx="721423" cy="0"/>
              </a:xfrm>
              <a:prstGeom prst="line">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021615" y="4725144"/>
                <a:ext cx="0" cy="144233"/>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7000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fill="hold"/>
                                        <p:tgtEl>
                                          <p:spTgt spid="32"/>
                                        </p:tgtEl>
                                        <p:attrNameLst>
                                          <p:attrName>ppt_x</p:attrName>
                                        </p:attrNameLst>
                                      </p:cBhvr>
                                      <p:tavLst>
                                        <p:tav tm="0">
                                          <p:val>
                                            <p:strVal val="#ppt_x"/>
                                          </p:val>
                                        </p:tav>
                                        <p:tav tm="100000">
                                          <p:val>
                                            <p:strVal val="#ppt_x"/>
                                          </p:val>
                                        </p:tav>
                                      </p:tavLst>
                                    </p:anim>
                                    <p:anim calcmode="lin" valueType="num">
                                      <p:cBhvr additive="base">
                                        <p:cTn id="1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Abstract Containers and Logic</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400" dirty="0"/>
              <a:t>The C language also provides for another abstract container called </a:t>
            </a:r>
            <a:r>
              <a:rPr lang="en-CA" sz="2400" b="1" dirty="0">
                <a:solidFill>
                  <a:srgbClr val="0070C0"/>
                </a:solidFill>
              </a:rPr>
              <a:t>union</a:t>
            </a:r>
            <a:r>
              <a:rPr lang="en-CA" sz="2400" dirty="0"/>
              <a:t> </a:t>
            </a:r>
          </a:p>
          <a:p>
            <a:pPr lvl="1" eaLnBrk="1" hangingPunct="1"/>
            <a:r>
              <a:rPr lang="en-CA" sz="2200" dirty="0" smtClean="0"/>
              <a:t>Contains </a:t>
            </a:r>
            <a:r>
              <a:rPr lang="en-CA" sz="2200" b="1" u="sng" dirty="0" smtClean="0"/>
              <a:t>different</a:t>
            </a:r>
            <a:r>
              <a:rPr lang="en-CA" sz="2200" dirty="0" smtClean="0"/>
              <a:t> data types</a:t>
            </a:r>
          </a:p>
          <a:p>
            <a:pPr lvl="2" eaLnBrk="1" hangingPunct="1"/>
            <a:r>
              <a:rPr lang="en-CA" sz="1800" dirty="0" smtClean="0"/>
              <a:t>Permitting use of operations appropriate to each type</a:t>
            </a:r>
          </a:p>
          <a:p>
            <a:pPr lvl="2" eaLnBrk="1" hangingPunct="1"/>
            <a:r>
              <a:rPr lang="en-CA" sz="1800" dirty="0" smtClean="0"/>
              <a:t>Allocates memory in a way that still supports </a:t>
            </a:r>
            <a:r>
              <a:rPr lang="en-CA" sz="1800" i="1" dirty="0" smtClean="0"/>
              <a:t>direct access</a:t>
            </a:r>
            <a:r>
              <a:rPr lang="en-CA" sz="1800" dirty="0" smtClean="0"/>
              <a:t> to elements? </a:t>
            </a:r>
          </a:p>
          <a:p>
            <a:pPr lvl="1" eaLnBrk="1" hangingPunct="1"/>
            <a:r>
              <a:rPr lang="en-CA" sz="2000" dirty="0" smtClean="0"/>
              <a:t>The big thing about unions is that they permit data of differing types to be located within the same memory space allocation (or overlapping, shared memory)</a:t>
            </a:r>
          </a:p>
          <a:p>
            <a:pPr eaLnBrk="1" hangingPunct="1"/>
            <a:r>
              <a:rPr lang="en-CA" sz="2200" dirty="0" smtClean="0"/>
              <a:t>Example:</a:t>
            </a:r>
          </a:p>
          <a:p>
            <a:pPr lvl="1" eaLnBrk="1" hangingPunct="1"/>
            <a:r>
              <a:rPr lang="en-CA" sz="2000" dirty="0"/>
              <a:t> </a:t>
            </a:r>
            <a:r>
              <a:rPr lang="en-CA" sz="2000" dirty="0" smtClean="0"/>
              <a:t>  union </a:t>
            </a:r>
            <a:r>
              <a:rPr lang="en-CA" sz="2000" dirty="0" err="1" smtClean="0"/>
              <a:t>TagName</a:t>
            </a:r>
            <a:r>
              <a:rPr lang="en-CA" sz="2000" dirty="0" smtClean="0"/>
              <a:t> {</a:t>
            </a:r>
            <a:br>
              <a:rPr lang="en-CA" sz="2000" dirty="0" smtClean="0"/>
            </a:br>
            <a:r>
              <a:rPr lang="en-CA" sz="2000" dirty="0" smtClean="0"/>
              <a:t>        </a:t>
            </a:r>
            <a:r>
              <a:rPr lang="en-CA" sz="2000" dirty="0" err="1" smtClean="0"/>
              <a:t>int</a:t>
            </a:r>
            <a:r>
              <a:rPr lang="en-CA" sz="2000" dirty="0" smtClean="0"/>
              <a:t>  N ;          // First declared field</a:t>
            </a:r>
            <a:br>
              <a:rPr lang="en-CA" sz="2000" dirty="0" smtClean="0"/>
            </a:br>
            <a:r>
              <a:rPr lang="en-CA" sz="2000" dirty="0" smtClean="0"/>
              <a:t>        float  F ;        //  Second declared field</a:t>
            </a:r>
            <a:br>
              <a:rPr lang="en-CA" sz="2000" dirty="0" smtClean="0"/>
            </a:br>
            <a:r>
              <a:rPr lang="en-CA" sz="2000" dirty="0" smtClean="0"/>
              <a:t>        double  D ;    //   Third declared field</a:t>
            </a:r>
            <a:br>
              <a:rPr lang="en-CA" sz="2000" dirty="0" smtClean="0"/>
            </a:br>
            <a:r>
              <a:rPr lang="en-CA" sz="2000" dirty="0" smtClean="0"/>
              <a:t>    } </a:t>
            </a:r>
            <a:r>
              <a:rPr lang="en-CA" sz="2000" dirty="0" err="1" smtClean="0"/>
              <a:t>aU</a:t>
            </a:r>
            <a:r>
              <a:rPr lang="en-CA" sz="2000" dirty="0" smtClean="0"/>
              <a:t> ;</a:t>
            </a:r>
            <a:br>
              <a:rPr lang="en-CA" sz="2000" dirty="0" smtClean="0"/>
            </a:br>
            <a:r>
              <a:rPr lang="en-CA" sz="2000" dirty="0" smtClean="0"/>
              <a:t>    </a:t>
            </a:r>
            <a:r>
              <a:rPr lang="en-CA" sz="2000" dirty="0" err="1" smtClean="0">
                <a:solidFill>
                  <a:srgbClr val="002060"/>
                </a:solidFill>
              </a:rPr>
              <a:t>aU.N</a:t>
            </a:r>
            <a:r>
              <a:rPr lang="en-CA" sz="2000" dirty="0" smtClean="0">
                <a:solidFill>
                  <a:srgbClr val="002060"/>
                </a:solidFill>
              </a:rPr>
              <a:t> = 5 ;    // Must initialize using its </a:t>
            </a:r>
            <a:r>
              <a:rPr lang="en-CA" sz="2000" u="sng" dirty="0" smtClean="0">
                <a:solidFill>
                  <a:srgbClr val="002060"/>
                </a:solidFill>
              </a:rPr>
              <a:t>first declared</a:t>
            </a:r>
            <a:r>
              <a:rPr lang="en-CA" sz="2000" dirty="0" smtClean="0">
                <a:solidFill>
                  <a:srgbClr val="002060"/>
                </a:solidFill>
              </a:rPr>
              <a:t> field type</a:t>
            </a:r>
            <a:endParaRPr lang="en-CA" sz="2000" dirty="0">
              <a:solidFill>
                <a:srgbClr val="002060"/>
              </a:solidFill>
            </a:endParaRPr>
          </a:p>
        </p:txBody>
      </p:sp>
      <p:sp>
        <p:nvSpPr>
          <p:cNvPr id="4" name="TextBox 3"/>
          <p:cNvSpPr txBox="1"/>
          <p:nvPr/>
        </p:nvSpPr>
        <p:spPr>
          <a:xfrm>
            <a:off x="611560" y="1700808"/>
            <a:ext cx="8136904" cy="2025509"/>
          </a:xfrm>
          <a:prstGeom prst="rect">
            <a:avLst/>
          </a:prstGeom>
          <a:solidFill>
            <a:srgbClr val="F2EC6E"/>
          </a:solidFill>
          <a:ln>
            <a:solidFill>
              <a:schemeClr val="tx1"/>
            </a:solidFill>
          </a:ln>
        </p:spPr>
        <p:txBody>
          <a:bodyPr wrap="square" lIns="180000" tIns="180000" rIns="180000" bIns="180000" rtlCol="0">
            <a:spAutoFit/>
          </a:bodyPr>
          <a:lstStyle/>
          <a:p>
            <a:pPr algn="ctr"/>
            <a:r>
              <a:rPr lang="en-CA" dirty="0" smtClean="0"/>
              <a:t>The implementation of a union is not fully standardized.  Some of the allocations may overlap in RAM, but it is only guaranteed that </a:t>
            </a:r>
          </a:p>
          <a:p>
            <a:pPr algn="ctr"/>
            <a:endParaRPr lang="en-CA" dirty="0" smtClean="0"/>
          </a:p>
          <a:p>
            <a:pPr algn="ctr"/>
            <a:r>
              <a:rPr lang="en-CA" dirty="0" err="1" smtClean="0"/>
              <a:t>Sizeof</a:t>
            </a:r>
            <a:r>
              <a:rPr lang="en-CA" dirty="0" smtClean="0"/>
              <a:t>( union </a:t>
            </a:r>
            <a:r>
              <a:rPr lang="en-CA" dirty="0" err="1" smtClean="0"/>
              <a:t>TagName</a:t>
            </a:r>
            <a:r>
              <a:rPr lang="en-CA" dirty="0" smtClean="0"/>
              <a:t> ) &gt;= max( </a:t>
            </a:r>
            <a:r>
              <a:rPr lang="en-CA" dirty="0" err="1" smtClean="0"/>
              <a:t>sizeof</a:t>
            </a:r>
            <a:r>
              <a:rPr lang="en-CA" dirty="0" smtClean="0"/>
              <a:t>(</a:t>
            </a:r>
            <a:r>
              <a:rPr lang="en-CA" dirty="0" err="1" smtClean="0"/>
              <a:t>int</a:t>
            </a:r>
            <a:r>
              <a:rPr lang="en-CA" dirty="0" smtClean="0"/>
              <a:t>), </a:t>
            </a:r>
            <a:r>
              <a:rPr lang="en-CA" dirty="0" err="1" smtClean="0"/>
              <a:t>sizeof</a:t>
            </a:r>
            <a:r>
              <a:rPr lang="en-CA" dirty="0" smtClean="0"/>
              <a:t>(float), </a:t>
            </a:r>
            <a:r>
              <a:rPr lang="en-CA" dirty="0" err="1" smtClean="0"/>
              <a:t>sizeof</a:t>
            </a:r>
            <a:r>
              <a:rPr lang="en-CA" dirty="0" smtClean="0"/>
              <a:t>(double) ) </a:t>
            </a:r>
          </a:p>
          <a:p>
            <a:pPr algn="ctr"/>
            <a:endParaRPr lang="en-CA" dirty="0"/>
          </a:p>
          <a:p>
            <a:pPr algn="ctr"/>
            <a:r>
              <a:rPr lang="en-CA" dirty="0" smtClean="0"/>
              <a:t>in the example shown.  Holes may be present within unions.</a:t>
            </a:r>
            <a:endParaRPr lang="en-CA" dirty="0"/>
          </a:p>
        </p:txBody>
      </p:sp>
    </p:spTree>
    <p:extLst>
      <p:ext uri="{BB962C8B-B14F-4D97-AF65-F5344CB8AC3E}">
        <p14:creationId xmlns:p14="http://schemas.microsoft.com/office/powerpoint/2010/main" val="151004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fade">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fade">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fade">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fade">
                                      <p:cBhvr>
                                        <p:cTn id="27" dur="500"/>
                                        <p:tgtEl>
                                          <p:spTgt spid="71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171">
                                            <p:txEl>
                                              <p:pRg st="5" end="5"/>
                                            </p:txEl>
                                          </p:spTgt>
                                        </p:tgtEl>
                                        <p:attrNameLst>
                                          <p:attrName>style.visibility</p:attrName>
                                        </p:attrNameLst>
                                      </p:cBhvr>
                                      <p:to>
                                        <p:strVal val="visible"/>
                                      </p:to>
                                    </p:set>
                                    <p:anim calcmode="lin" valueType="num">
                                      <p:cBhvr additive="base">
                                        <p:cTn id="32"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171">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7171">
                                            <p:txEl>
                                              <p:pRg st="6" end="6"/>
                                            </p:txEl>
                                          </p:spTgt>
                                        </p:tgtEl>
                                        <p:attrNameLst>
                                          <p:attrName>style.visibility</p:attrName>
                                        </p:attrNameLst>
                                      </p:cBhvr>
                                      <p:to>
                                        <p:strVal val="visible"/>
                                      </p:to>
                                    </p:set>
                                    <p:anim calcmode="lin" valueType="num">
                                      <p:cBhvr additive="base">
                                        <p:cTn id="36"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1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Abstract Containers and Logic</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1800" dirty="0" smtClean="0"/>
              <a:t>The </a:t>
            </a:r>
            <a:r>
              <a:rPr lang="en-CA" sz="1800" b="1" dirty="0" smtClean="0">
                <a:solidFill>
                  <a:srgbClr val="0070C0"/>
                </a:solidFill>
              </a:rPr>
              <a:t>union</a:t>
            </a:r>
            <a:r>
              <a:rPr lang="en-CA" sz="1800" b="1" dirty="0" smtClean="0"/>
              <a:t> </a:t>
            </a:r>
            <a:r>
              <a:rPr lang="en-CA" sz="1800" dirty="0" smtClean="0"/>
              <a:t>container is used primarily as a way of saving storage since many variables with different data types can re-use the same (roughly) allocated RAM storage.</a:t>
            </a:r>
          </a:p>
          <a:p>
            <a:pPr lvl="1" eaLnBrk="1" hangingPunct="1"/>
            <a:r>
              <a:rPr lang="en-CA" sz="1800" dirty="0" smtClean="0"/>
              <a:t>This is less important today than years ago due to the dramatic increases in RAM size (typically 4+GB) and lowering of costs ($/MB)</a:t>
            </a:r>
          </a:p>
          <a:p>
            <a:pPr lvl="1" eaLnBrk="1" hangingPunct="1"/>
            <a:r>
              <a:rPr lang="en-CA" sz="1800" dirty="0" smtClean="0"/>
              <a:t>Given the expanding nature and complexity of modern software (a trend that is increasing), however, it is still a good idea to be conservation minded in use of memory resources</a:t>
            </a:r>
          </a:p>
          <a:p>
            <a:pPr lvl="1" eaLnBrk="1" hangingPunct="1"/>
            <a:endParaRPr lang="en-CA" sz="1800" dirty="0" smtClean="0"/>
          </a:p>
          <a:p>
            <a:pPr eaLnBrk="1" hangingPunct="1"/>
            <a:r>
              <a:rPr lang="en-CA" sz="2000" dirty="0" smtClean="0"/>
              <a:t>There are many abstract problems for which the use of unions provides important opportunities for solution strategies</a:t>
            </a:r>
          </a:p>
          <a:p>
            <a:pPr lvl="1" eaLnBrk="1" hangingPunct="1"/>
            <a:r>
              <a:rPr lang="en-CA" sz="1800" dirty="0" smtClean="0"/>
              <a:t>Most of these are based on the intricacies of data representations</a:t>
            </a:r>
          </a:p>
          <a:p>
            <a:pPr lvl="1" eaLnBrk="1" hangingPunct="1"/>
            <a:r>
              <a:rPr lang="en-CA" sz="1800" dirty="0" smtClean="0"/>
              <a:t>Questions:</a:t>
            </a:r>
          </a:p>
          <a:p>
            <a:pPr lvl="2" eaLnBrk="1" hangingPunct="1"/>
            <a:r>
              <a:rPr lang="en-CA" sz="1800" dirty="0" smtClean="0"/>
              <a:t>How can one acquire a set of data values of known size (# of bits or bytes) without knowing in advance what the types of the data are?  </a:t>
            </a:r>
          </a:p>
          <a:p>
            <a:pPr lvl="2" eaLnBrk="1" hangingPunct="1"/>
            <a:r>
              <a:rPr lang="en-CA" sz="1800" dirty="0" smtClean="0"/>
              <a:t>How might one then determine the </a:t>
            </a:r>
            <a:r>
              <a:rPr lang="en-CA" sz="1800" i="1" dirty="0" smtClean="0"/>
              <a:t>meaning</a:t>
            </a:r>
            <a:r>
              <a:rPr lang="en-CA" sz="1800" dirty="0" smtClean="0"/>
              <a:t> of the data?</a:t>
            </a:r>
          </a:p>
        </p:txBody>
      </p:sp>
    </p:spTree>
    <p:extLst>
      <p:ext uri="{BB962C8B-B14F-4D97-AF65-F5344CB8AC3E}">
        <p14:creationId xmlns:p14="http://schemas.microsoft.com/office/powerpoint/2010/main" val="341232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4" end="4"/>
                                            </p:txEl>
                                          </p:spTgt>
                                        </p:tgtEl>
                                        <p:attrNameLst>
                                          <p:attrName>style.visibility</p:attrName>
                                        </p:attrNameLst>
                                      </p:cBhvr>
                                      <p:to>
                                        <p:strVal val="visible"/>
                                      </p:to>
                                    </p:set>
                                    <p:animEffect transition="in" filter="fade">
                                      <p:cBhvr>
                                        <p:cTn id="7" dur="500"/>
                                        <p:tgtEl>
                                          <p:spTgt spid="717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5" end="5"/>
                                            </p:txEl>
                                          </p:spTgt>
                                        </p:tgtEl>
                                        <p:attrNameLst>
                                          <p:attrName>style.visibility</p:attrName>
                                        </p:attrNameLst>
                                      </p:cBhvr>
                                      <p:to>
                                        <p:strVal val="visible"/>
                                      </p:to>
                                    </p:set>
                                    <p:animEffect transition="in" filter="fade">
                                      <p:cBhvr>
                                        <p:cTn id="12" dur="500"/>
                                        <p:tgtEl>
                                          <p:spTgt spid="7171">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1">
                                            <p:txEl>
                                              <p:pRg st="6" end="6"/>
                                            </p:txEl>
                                          </p:spTgt>
                                        </p:tgtEl>
                                        <p:attrNameLst>
                                          <p:attrName>style.visibility</p:attrName>
                                        </p:attrNameLst>
                                      </p:cBhvr>
                                      <p:to>
                                        <p:strVal val="visible"/>
                                      </p:to>
                                    </p:set>
                                    <p:animEffect transition="in" filter="fade">
                                      <p:cBhvr>
                                        <p:cTn id="17" dur="500"/>
                                        <p:tgtEl>
                                          <p:spTgt spid="7171">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1">
                                            <p:txEl>
                                              <p:pRg st="7" end="7"/>
                                            </p:txEl>
                                          </p:spTgt>
                                        </p:tgtEl>
                                        <p:attrNameLst>
                                          <p:attrName>style.visibility</p:attrName>
                                        </p:attrNameLst>
                                      </p:cBhvr>
                                      <p:to>
                                        <p:strVal val="visible"/>
                                      </p:to>
                                    </p:set>
                                    <p:animEffect transition="in" filter="fade">
                                      <p:cBhvr>
                                        <p:cTn id="22" dur="500"/>
                                        <p:tgtEl>
                                          <p:spTgt spid="7171">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71">
                                            <p:txEl>
                                              <p:pRg st="8" end="8"/>
                                            </p:txEl>
                                          </p:spTgt>
                                        </p:tgtEl>
                                        <p:attrNameLst>
                                          <p:attrName>style.visibility</p:attrName>
                                        </p:attrNameLst>
                                      </p:cBhvr>
                                      <p:to>
                                        <p:strVal val="visible"/>
                                      </p:to>
                                    </p:set>
                                    <p:animEffect transition="in" filter="fade">
                                      <p:cBhvr>
                                        <p:cTn id="27" dur="500"/>
                                        <p:tgtEl>
                                          <p:spTgt spid="7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Logic and Sequences</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400" dirty="0" smtClean="0"/>
              <a:t>As well as introducing abstract data types and containers we also consider two additional issues</a:t>
            </a:r>
          </a:p>
          <a:p>
            <a:pPr lvl="1" eaLnBrk="1" hangingPunct="1"/>
            <a:r>
              <a:rPr lang="en-CA" sz="2000" dirty="0" smtClean="0"/>
              <a:t>Bit </a:t>
            </a:r>
            <a:r>
              <a:rPr lang="en-CA" sz="2000" dirty="0"/>
              <a:t>Manipulation </a:t>
            </a:r>
            <a:endParaRPr lang="en-CA" sz="2000" dirty="0" smtClean="0"/>
          </a:p>
          <a:p>
            <a:pPr lvl="1" eaLnBrk="1" hangingPunct="1"/>
            <a:r>
              <a:rPr lang="en-CA" sz="2000" dirty="0" smtClean="0"/>
              <a:t>Enumerated data types</a:t>
            </a:r>
          </a:p>
          <a:p>
            <a:pPr lvl="1" eaLnBrk="1" hangingPunct="1"/>
            <a:endParaRPr lang="en-CA" sz="2000" dirty="0" smtClean="0"/>
          </a:p>
          <a:p>
            <a:pPr eaLnBrk="1" hangingPunct="1"/>
            <a:r>
              <a:rPr lang="en-CA" sz="2200" dirty="0" smtClean="0"/>
              <a:t>Boolean logic</a:t>
            </a:r>
          </a:p>
          <a:p>
            <a:pPr lvl="1" eaLnBrk="1" hangingPunct="1"/>
            <a:r>
              <a:rPr lang="en-CA" sz="2000" dirty="0" smtClean="0"/>
              <a:t>Created by George Boole, further developed by others</a:t>
            </a:r>
          </a:p>
          <a:p>
            <a:pPr lvl="1" eaLnBrk="1" hangingPunct="1"/>
            <a:r>
              <a:rPr lang="en-CA" sz="2000" dirty="0" smtClean="0"/>
              <a:t>Fundamental operations defined on bits, or sets of bits,</a:t>
            </a:r>
          </a:p>
          <a:p>
            <a:pPr lvl="2" eaLnBrk="1" hangingPunct="1"/>
            <a:r>
              <a:rPr lang="en-CA" sz="1600" dirty="0"/>
              <a:t> </a:t>
            </a:r>
            <a:r>
              <a:rPr lang="en-CA" sz="1600" dirty="0" smtClean="0"/>
              <a:t>AND (&amp;),  OR (|),   COMPLEMENT (~),    and other operators</a:t>
            </a:r>
          </a:p>
          <a:p>
            <a:pPr lvl="2" eaLnBrk="1" hangingPunct="1"/>
            <a:r>
              <a:rPr lang="en-CA" sz="1600" dirty="0" smtClean="0"/>
              <a:t>These allow for manipulation of bits</a:t>
            </a:r>
          </a:p>
          <a:p>
            <a:pPr lvl="2" eaLnBrk="1" hangingPunct="1"/>
            <a:endParaRPr lang="en-CA" sz="1600" dirty="0" smtClean="0"/>
          </a:p>
          <a:p>
            <a:pPr eaLnBrk="1" hangingPunct="1"/>
            <a:r>
              <a:rPr lang="en-CA" sz="2200" dirty="0" smtClean="0"/>
              <a:t>Enumeration of sequences</a:t>
            </a:r>
            <a:endParaRPr lang="en-CA" sz="2200" dirty="0"/>
          </a:p>
          <a:p>
            <a:pPr lvl="1" eaLnBrk="1" hangingPunct="1"/>
            <a:r>
              <a:rPr lang="en-CA" sz="2000" dirty="0" smtClean="0"/>
              <a:t>Provides for user defined data sequences (</a:t>
            </a:r>
            <a:r>
              <a:rPr lang="en-CA" sz="2000" dirty="0" err="1" smtClean="0"/>
              <a:t>eg</a:t>
            </a:r>
            <a:r>
              <a:rPr lang="en-CA" sz="2000" dirty="0" smtClean="0"/>
              <a:t>. days, months)</a:t>
            </a:r>
          </a:p>
          <a:p>
            <a:pPr lvl="2" eaLnBrk="1" hangingPunct="1"/>
            <a:r>
              <a:rPr lang="en-CA" sz="1600" dirty="0" smtClean="0"/>
              <a:t>Elements are assigned integer values in a (closed) range</a:t>
            </a:r>
          </a:p>
          <a:p>
            <a:pPr lvl="2" eaLnBrk="1" hangingPunct="1"/>
            <a:r>
              <a:rPr lang="en-CA" sz="1600" dirty="0" smtClean="0"/>
              <a:t>These allow for conceptual simplification of related programming tasks</a:t>
            </a:r>
          </a:p>
        </p:txBody>
      </p:sp>
    </p:spTree>
    <p:extLst>
      <p:ext uri="{BB962C8B-B14F-4D97-AF65-F5344CB8AC3E}">
        <p14:creationId xmlns:p14="http://schemas.microsoft.com/office/powerpoint/2010/main" val="335982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4" end="4"/>
                                            </p:txEl>
                                          </p:spTgt>
                                        </p:tgtEl>
                                        <p:attrNameLst>
                                          <p:attrName>style.visibility</p:attrName>
                                        </p:attrNameLst>
                                      </p:cBhvr>
                                      <p:to>
                                        <p:strVal val="visible"/>
                                      </p:to>
                                    </p:set>
                                    <p:anim calcmode="lin" valueType="num">
                                      <p:cBhvr additive="base">
                                        <p:cTn id="7"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1">
                                            <p:txEl>
                                              <p:pRg st="5" end="5"/>
                                            </p:txEl>
                                          </p:spTgt>
                                        </p:tgtEl>
                                        <p:attrNameLst>
                                          <p:attrName>style.visibility</p:attrName>
                                        </p:attrNameLst>
                                      </p:cBhvr>
                                      <p:to>
                                        <p:strVal val="visible"/>
                                      </p:to>
                                    </p:set>
                                    <p:anim calcmode="lin" valueType="num">
                                      <p:cBhvr additive="base">
                                        <p:cTn id="11"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71">
                                            <p:txEl>
                                              <p:pRg st="6" end="6"/>
                                            </p:txEl>
                                          </p:spTgt>
                                        </p:tgtEl>
                                        <p:attrNameLst>
                                          <p:attrName>style.visibility</p:attrName>
                                        </p:attrNameLst>
                                      </p:cBhvr>
                                      <p:to>
                                        <p:strVal val="visible"/>
                                      </p:to>
                                    </p:set>
                                    <p:anim calcmode="lin" valueType="num">
                                      <p:cBhvr additive="base">
                                        <p:cTn id="15"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1">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71">
                                            <p:txEl>
                                              <p:pRg st="7" end="7"/>
                                            </p:txEl>
                                          </p:spTgt>
                                        </p:tgtEl>
                                        <p:attrNameLst>
                                          <p:attrName>style.visibility</p:attrName>
                                        </p:attrNameLst>
                                      </p:cBhvr>
                                      <p:to>
                                        <p:strVal val="visible"/>
                                      </p:to>
                                    </p:set>
                                    <p:anim calcmode="lin" valueType="num">
                                      <p:cBhvr additive="base">
                                        <p:cTn id="19" dur="500" fill="hold"/>
                                        <p:tgtEl>
                                          <p:spTgt spid="7171">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71">
                                            <p:txEl>
                                              <p:pRg st="8" end="8"/>
                                            </p:txEl>
                                          </p:spTgt>
                                        </p:tgtEl>
                                        <p:attrNameLst>
                                          <p:attrName>style.visibility</p:attrName>
                                        </p:attrNameLst>
                                      </p:cBhvr>
                                      <p:to>
                                        <p:strVal val="visible"/>
                                      </p:to>
                                    </p:set>
                                    <p:anim calcmode="lin" valueType="num">
                                      <p:cBhvr additive="base">
                                        <p:cTn id="23" dur="500" fill="hold"/>
                                        <p:tgtEl>
                                          <p:spTgt spid="7171">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171">
                                            <p:txEl>
                                              <p:pRg st="10" end="10"/>
                                            </p:txEl>
                                          </p:spTgt>
                                        </p:tgtEl>
                                        <p:attrNameLst>
                                          <p:attrName>style.visibility</p:attrName>
                                        </p:attrNameLst>
                                      </p:cBhvr>
                                      <p:to>
                                        <p:strVal val="visible"/>
                                      </p:to>
                                    </p:set>
                                    <p:anim calcmode="lin" valueType="num">
                                      <p:cBhvr additive="base">
                                        <p:cTn id="29" dur="500" fill="hold"/>
                                        <p:tgtEl>
                                          <p:spTgt spid="7171">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171">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171">
                                            <p:txEl>
                                              <p:pRg st="11" end="11"/>
                                            </p:txEl>
                                          </p:spTgt>
                                        </p:tgtEl>
                                        <p:attrNameLst>
                                          <p:attrName>style.visibility</p:attrName>
                                        </p:attrNameLst>
                                      </p:cBhvr>
                                      <p:to>
                                        <p:strVal val="visible"/>
                                      </p:to>
                                    </p:set>
                                    <p:anim calcmode="lin" valueType="num">
                                      <p:cBhvr additive="base">
                                        <p:cTn id="33" dur="500" fill="hold"/>
                                        <p:tgtEl>
                                          <p:spTgt spid="7171">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171">
                                            <p:txEl>
                                              <p:pRg st="11" end="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171">
                                            <p:txEl>
                                              <p:pRg st="12" end="12"/>
                                            </p:txEl>
                                          </p:spTgt>
                                        </p:tgtEl>
                                        <p:attrNameLst>
                                          <p:attrName>style.visibility</p:attrName>
                                        </p:attrNameLst>
                                      </p:cBhvr>
                                      <p:to>
                                        <p:strVal val="visible"/>
                                      </p:to>
                                    </p:set>
                                    <p:anim calcmode="lin" valueType="num">
                                      <p:cBhvr additive="base">
                                        <p:cTn id="37" dur="500" fill="hold"/>
                                        <p:tgtEl>
                                          <p:spTgt spid="7171">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1">
                                            <p:txEl>
                                              <p:pRg st="12" end="1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171">
                                            <p:txEl>
                                              <p:pRg st="13" end="13"/>
                                            </p:txEl>
                                          </p:spTgt>
                                        </p:tgtEl>
                                        <p:attrNameLst>
                                          <p:attrName>style.visibility</p:attrName>
                                        </p:attrNameLst>
                                      </p:cBhvr>
                                      <p:to>
                                        <p:strVal val="visible"/>
                                      </p:to>
                                    </p:set>
                                    <p:anim calcmode="lin" valueType="num">
                                      <p:cBhvr additive="base">
                                        <p:cTn id="41" dur="500" fill="hold"/>
                                        <p:tgtEl>
                                          <p:spTgt spid="7171">
                                            <p:txEl>
                                              <p:pRg st="13" end="1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71">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Logic</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400" dirty="0" smtClean="0"/>
              <a:t>George Boole, an English theologian, philosopher and mathematician, introduced the notions (mid 1800’s) that established the foundations for Boolean Set Theory and Boolean Algebra</a:t>
            </a:r>
          </a:p>
          <a:p>
            <a:pPr lvl="1" eaLnBrk="1" hangingPunct="1"/>
            <a:r>
              <a:rPr lang="en-CA" sz="2000" dirty="0" smtClean="0"/>
              <a:t>Boole is considered one of the founders of Computer Science</a:t>
            </a:r>
          </a:p>
          <a:p>
            <a:pPr lvl="1" eaLnBrk="1" hangingPunct="1"/>
            <a:r>
              <a:rPr lang="en-CA" sz="2000" dirty="0" smtClean="0"/>
              <a:t>Boolean Logic is essential for designing and constructing digital computers (von </a:t>
            </a:r>
            <a:r>
              <a:rPr lang="en-CA" sz="2000" dirty="0" err="1" smtClean="0"/>
              <a:t>Neuman</a:t>
            </a:r>
            <a:r>
              <a:rPr lang="en-CA" sz="2000" dirty="0"/>
              <a:t> </a:t>
            </a:r>
            <a:r>
              <a:rPr lang="en-CA" sz="2000" dirty="0" smtClean="0"/>
              <a:t>architectures)</a:t>
            </a:r>
          </a:p>
          <a:p>
            <a:pPr lvl="1" eaLnBrk="1" hangingPunct="1"/>
            <a:r>
              <a:rPr lang="en-CA" sz="2000" dirty="0" smtClean="0"/>
              <a:t>Based on notions from Set Theory</a:t>
            </a:r>
          </a:p>
          <a:p>
            <a:pPr lvl="1" eaLnBrk="1" hangingPunct="1"/>
            <a:endParaRPr lang="en-CA" sz="2000" dirty="0" smtClean="0"/>
          </a:p>
          <a:p>
            <a:pPr eaLnBrk="1" hangingPunct="1"/>
            <a:r>
              <a:rPr lang="en-CA" sz="2400" dirty="0" smtClean="0"/>
              <a:t>Fundamental ideas include</a:t>
            </a:r>
          </a:p>
          <a:p>
            <a:pPr lvl="1" eaLnBrk="1" hangingPunct="1"/>
            <a:r>
              <a:rPr lang="en-CA" sz="2000" dirty="0" smtClean="0"/>
              <a:t>The bit (binary digit) concept as a 2-valued state</a:t>
            </a:r>
          </a:p>
          <a:p>
            <a:pPr lvl="1" eaLnBrk="1" hangingPunct="1"/>
            <a:r>
              <a:rPr lang="en-CA" sz="2000" dirty="0" smtClean="0"/>
              <a:t>Basic operations on bits, including:</a:t>
            </a:r>
          </a:p>
          <a:p>
            <a:pPr lvl="2" eaLnBrk="1" hangingPunct="1"/>
            <a:r>
              <a:rPr lang="en-CA" sz="1800" dirty="0" smtClean="0"/>
              <a:t>AND (set intersection), OR (set union), COMPLEMENT (set negation, sometimes called “NOT”)</a:t>
            </a:r>
          </a:p>
        </p:txBody>
      </p:sp>
    </p:spTree>
    <p:extLst>
      <p:ext uri="{BB962C8B-B14F-4D97-AF65-F5344CB8AC3E}">
        <p14:creationId xmlns:p14="http://schemas.microsoft.com/office/powerpoint/2010/main" val="13829205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Logic</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400" dirty="0" smtClean="0"/>
              <a:t>Boolean concepts and operations in detail</a:t>
            </a:r>
          </a:p>
          <a:p>
            <a:pPr lvl="1" eaLnBrk="1" hangingPunct="1"/>
            <a:r>
              <a:rPr lang="en-CA" sz="2000" dirty="0" smtClean="0"/>
              <a:t>Bits are represented by the values 0 or 1 only</a:t>
            </a:r>
          </a:p>
          <a:p>
            <a:pPr lvl="2" eaLnBrk="1" hangingPunct="1"/>
            <a:r>
              <a:rPr lang="en-CA" sz="1800" dirty="0" smtClean="0"/>
              <a:t>0 represents FALSE</a:t>
            </a:r>
          </a:p>
          <a:p>
            <a:pPr lvl="2" eaLnBrk="1" hangingPunct="1"/>
            <a:r>
              <a:rPr lang="en-CA" sz="1800" dirty="0" smtClean="0"/>
              <a:t>1 represents TRUE</a:t>
            </a:r>
          </a:p>
          <a:p>
            <a:pPr lvl="1" eaLnBrk="1" hangingPunct="1"/>
            <a:r>
              <a:rPr lang="en-CA" sz="2000" dirty="0" smtClean="0"/>
              <a:t>Basic operations on bits:</a:t>
            </a:r>
          </a:p>
          <a:p>
            <a:pPr lvl="2" eaLnBrk="1" hangingPunct="1"/>
            <a:r>
              <a:rPr lang="en-CA" sz="1800" b="1" dirty="0" smtClean="0">
                <a:solidFill>
                  <a:schemeClr val="accent4">
                    <a:lumMod val="75000"/>
                  </a:schemeClr>
                </a:solidFill>
              </a:rPr>
              <a:t>&amp;  -  AND (set intersection)</a:t>
            </a:r>
          </a:p>
          <a:p>
            <a:pPr marL="593725" lvl="2" indent="0" eaLnBrk="1" hangingPunct="1">
              <a:buNone/>
            </a:pPr>
            <a:endParaRPr lang="en-CA" sz="1800" dirty="0" smtClean="0"/>
          </a:p>
          <a:p>
            <a:pPr lvl="2" eaLnBrk="1" hangingPunct="1"/>
            <a:endParaRPr lang="en-CA" sz="1800" dirty="0" smtClean="0"/>
          </a:p>
          <a:p>
            <a:pPr lvl="2" eaLnBrk="1" hangingPunct="1"/>
            <a:r>
              <a:rPr lang="en-CA" sz="1800" b="1" dirty="0" smtClean="0">
                <a:solidFill>
                  <a:srgbClr val="00B0F0"/>
                </a:solidFill>
              </a:rPr>
              <a:t>|  -  inclusive OR (set union)</a:t>
            </a:r>
          </a:p>
          <a:p>
            <a:pPr lvl="2" eaLnBrk="1" hangingPunct="1"/>
            <a:endParaRPr lang="en-CA" sz="1800" dirty="0"/>
          </a:p>
          <a:p>
            <a:pPr lvl="2" eaLnBrk="1" hangingPunct="1"/>
            <a:endParaRPr lang="en-CA" sz="1800" dirty="0" smtClean="0"/>
          </a:p>
          <a:p>
            <a:pPr lvl="2" eaLnBrk="1" hangingPunct="1"/>
            <a:r>
              <a:rPr lang="en-CA" sz="1800" b="1" dirty="0" smtClean="0">
                <a:solidFill>
                  <a:schemeClr val="accent3">
                    <a:lumMod val="60000"/>
                    <a:lumOff val="40000"/>
                  </a:schemeClr>
                </a:solidFill>
              </a:rPr>
              <a:t>^  </a:t>
            </a:r>
            <a:r>
              <a:rPr lang="en-CA" sz="1800" b="1" dirty="0">
                <a:solidFill>
                  <a:schemeClr val="accent3">
                    <a:lumMod val="60000"/>
                    <a:lumOff val="40000"/>
                  </a:schemeClr>
                </a:solidFill>
              </a:rPr>
              <a:t>-  </a:t>
            </a:r>
            <a:r>
              <a:rPr lang="en-CA" sz="1800" b="1" dirty="0" smtClean="0">
                <a:solidFill>
                  <a:schemeClr val="accent3">
                    <a:lumMod val="60000"/>
                    <a:lumOff val="40000"/>
                  </a:schemeClr>
                </a:solidFill>
              </a:rPr>
              <a:t>exclusive </a:t>
            </a:r>
            <a:r>
              <a:rPr lang="en-CA" sz="1800" b="1" dirty="0">
                <a:solidFill>
                  <a:schemeClr val="accent3">
                    <a:lumMod val="60000"/>
                    <a:lumOff val="40000"/>
                  </a:schemeClr>
                </a:solidFill>
              </a:rPr>
              <a:t>OR (set </a:t>
            </a:r>
            <a:r>
              <a:rPr lang="en-CA" sz="1800" b="1" dirty="0" smtClean="0">
                <a:solidFill>
                  <a:schemeClr val="accent3">
                    <a:lumMod val="60000"/>
                    <a:lumOff val="40000"/>
                  </a:schemeClr>
                </a:solidFill>
              </a:rPr>
              <a:t>distinction)</a:t>
            </a:r>
            <a:endParaRPr lang="en-CA" sz="1800" b="1" dirty="0">
              <a:solidFill>
                <a:schemeClr val="accent3">
                  <a:lumMod val="60000"/>
                  <a:lumOff val="40000"/>
                </a:schemeClr>
              </a:solidFill>
            </a:endParaRPr>
          </a:p>
          <a:p>
            <a:pPr lvl="2" eaLnBrk="1" hangingPunct="1"/>
            <a:endParaRPr lang="en-CA" sz="1800" dirty="0" smtClean="0"/>
          </a:p>
          <a:p>
            <a:pPr lvl="2" eaLnBrk="1" hangingPunct="1"/>
            <a:endParaRPr lang="en-CA" sz="1800" dirty="0" smtClean="0"/>
          </a:p>
          <a:p>
            <a:pPr lvl="2" eaLnBrk="1" hangingPunct="1"/>
            <a:r>
              <a:rPr lang="en-CA" sz="1800" b="1" dirty="0">
                <a:solidFill>
                  <a:schemeClr val="accent6">
                    <a:lumMod val="60000"/>
                    <a:lumOff val="40000"/>
                  </a:schemeClr>
                </a:solidFill>
              </a:rPr>
              <a:t>~</a:t>
            </a:r>
            <a:r>
              <a:rPr lang="en-CA" sz="1800" b="1" dirty="0" smtClean="0">
                <a:solidFill>
                  <a:schemeClr val="accent6">
                    <a:lumMod val="60000"/>
                    <a:lumOff val="40000"/>
                  </a:schemeClr>
                </a:solidFill>
              </a:rPr>
              <a:t>  -  Complement (set negation)</a:t>
            </a:r>
          </a:p>
        </p:txBody>
      </p:sp>
      <p:graphicFrame>
        <p:nvGraphicFramePr>
          <p:cNvPr id="3" name="Table 2"/>
          <p:cNvGraphicFramePr>
            <a:graphicFrameLocks noGrp="1"/>
          </p:cNvGraphicFramePr>
          <p:nvPr>
            <p:extLst>
              <p:ext uri="{D42A27DB-BD31-4B8C-83A1-F6EECF244321}">
                <p14:modId xmlns:p14="http://schemas.microsoft.com/office/powerpoint/2010/main" val="761941572"/>
              </p:ext>
            </p:extLst>
          </p:nvPr>
        </p:nvGraphicFramePr>
        <p:xfrm>
          <a:off x="6444208" y="1700808"/>
          <a:ext cx="2399928" cy="1256536"/>
        </p:xfrm>
        <a:graphic>
          <a:graphicData uri="http://schemas.openxmlformats.org/drawingml/2006/table">
            <a:tbl>
              <a:tblPr firstRow="1" bandRow="1">
                <a:tableStyleId>{5C22544A-7EE6-4342-B048-85BDC9FD1C3A}</a:tableStyleId>
              </a:tblPr>
              <a:tblGrid>
                <a:gridCol w="959768"/>
                <a:gridCol w="720080"/>
                <a:gridCol w="720080"/>
              </a:tblGrid>
              <a:tr h="418846">
                <a:tc>
                  <a:txBody>
                    <a:bodyPr/>
                    <a:lstStyle/>
                    <a:p>
                      <a:r>
                        <a:rPr lang="en-CA" dirty="0" smtClean="0">
                          <a:solidFill>
                            <a:schemeClr val="tx1"/>
                          </a:solidFill>
                        </a:rPr>
                        <a:t>X &amp; Y</a:t>
                      </a:r>
                      <a:endParaRPr lang="en-CA" dirty="0">
                        <a:solidFill>
                          <a:schemeClr val="tx1"/>
                        </a:solidFill>
                      </a:endParaRPr>
                    </a:p>
                  </a:txBody>
                  <a:tcPr>
                    <a:solidFill>
                      <a:schemeClr val="accent1"/>
                    </a:solidFill>
                  </a:tcPr>
                </a:tc>
                <a:tc>
                  <a:txBody>
                    <a:bodyPr/>
                    <a:lstStyle/>
                    <a:p>
                      <a:r>
                        <a:rPr lang="en-CA" dirty="0" smtClean="0">
                          <a:solidFill>
                            <a:schemeClr val="tx1"/>
                          </a:solidFill>
                        </a:rPr>
                        <a:t>Y=0</a:t>
                      </a:r>
                      <a:endParaRPr lang="en-CA" dirty="0">
                        <a:solidFill>
                          <a:schemeClr val="tx1"/>
                        </a:solidFill>
                      </a:endParaRPr>
                    </a:p>
                  </a:txBody>
                  <a:tcPr>
                    <a:solidFill>
                      <a:schemeClr val="accent1"/>
                    </a:solidFill>
                  </a:tcPr>
                </a:tc>
                <a:tc>
                  <a:txBody>
                    <a:bodyPr/>
                    <a:lstStyle/>
                    <a:p>
                      <a:r>
                        <a:rPr lang="en-CA" dirty="0" smtClean="0">
                          <a:solidFill>
                            <a:schemeClr val="tx1"/>
                          </a:solidFill>
                        </a:rPr>
                        <a:t>Y=1</a:t>
                      </a:r>
                      <a:endParaRPr lang="en-CA" dirty="0">
                        <a:solidFill>
                          <a:schemeClr val="tx1"/>
                        </a:solidFill>
                      </a:endParaRPr>
                    </a:p>
                  </a:txBody>
                  <a:tcPr>
                    <a:solidFill>
                      <a:schemeClr val="accent1"/>
                    </a:solidFill>
                  </a:tcPr>
                </a:tc>
              </a:tr>
              <a:tr h="418845">
                <a:tc>
                  <a:txBody>
                    <a:bodyPr/>
                    <a:lstStyle/>
                    <a:p>
                      <a:r>
                        <a:rPr lang="en-CA" dirty="0" smtClean="0">
                          <a:solidFill>
                            <a:schemeClr val="tx1"/>
                          </a:solidFill>
                        </a:rPr>
                        <a:t>X=0</a:t>
                      </a:r>
                      <a:endParaRPr lang="en-CA" dirty="0">
                        <a:solidFill>
                          <a:schemeClr val="tx1"/>
                        </a:solidFill>
                      </a:endParaRPr>
                    </a:p>
                  </a:txBody>
                  <a:tcPr>
                    <a:solidFill>
                      <a:schemeClr val="accent1"/>
                    </a:solidFill>
                  </a:tcPr>
                </a:tc>
                <a:tc>
                  <a:txBody>
                    <a:bodyPr/>
                    <a:lstStyle/>
                    <a:p>
                      <a:r>
                        <a:rPr lang="en-CA" dirty="0" smtClean="0">
                          <a:solidFill>
                            <a:schemeClr val="tx1"/>
                          </a:solidFill>
                        </a:rPr>
                        <a:t>0</a:t>
                      </a:r>
                      <a:endParaRPr lang="en-CA" dirty="0">
                        <a:solidFill>
                          <a:schemeClr val="tx1"/>
                        </a:solidFill>
                      </a:endParaRPr>
                    </a:p>
                  </a:txBody>
                  <a:tcPr>
                    <a:solidFill>
                      <a:schemeClr val="accent1"/>
                    </a:solidFill>
                  </a:tcPr>
                </a:tc>
                <a:tc>
                  <a:txBody>
                    <a:bodyPr/>
                    <a:lstStyle/>
                    <a:p>
                      <a:r>
                        <a:rPr lang="en-CA" dirty="0" smtClean="0">
                          <a:solidFill>
                            <a:schemeClr val="tx1"/>
                          </a:solidFill>
                        </a:rPr>
                        <a:t>0</a:t>
                      </a:r>
                      <a:endParaRPr lang="en-CA" dirty="0">
                        <a:solidFill>
                          <a:schemeClr val="tx1"/>
                        </a:solidFill>
                      </a:endParaRPr>
                    </a:p>
                  </a:txBody>
                  <a:tcPr>
                    <a:solidFill>
                      <a:schemeClr val="accent1"/>
                    </a:solidFill>
                  </a:tcPr>
                </a:tc>
              </a:tr>
              <a:tr h="418845">
                <a:tc>
                  <a:txBody>
                    <a:bodyPr/>
                    <a:lstStyle/>
                    <a:p>
                      <a:r>
                        <a:rPr lang="en-CA" dirty="0" smtClean="0">
                          <a:solidFill>
                            <a:schemeClr val="tx1"/>
                          </a:solidFill>
                        </a:rPr>
                        <a:t>X=1</a:t>
                      </a:r>
                      <a:endParaRPr lang="en-CA" dirty="0">
                        <a:solidFill>
                          <a:schemeClr val="tx1"/>
                        </a:solidFill>
                      </a:endParaRPr>
                    </a:p>
                  </a:txBody>
                  <a:tcPr>
                    <a:solidFill>
                      <a:schemeClr val="accent1"/>
                    </a:solidFill>
                  </a:tcPr>
                </a:tc>
                <a:tc>
                  <a:txBody>
                    <a:bodyPr/>
                    <a:lstStyle/>
                    <a:p>
                      <a:r>
                        <a:rPr lang="en-CA" dirty="0" smtClean="0">
                          <a:solidFill>
                            <a:schemeClr val="tx1"/>
                          </a:solidFill>
                        </a:rPr>
                        <a:t>0</a:t>
                      </a:r>
                      <a:endParaRPr lang="en-CA" dirty="0">
                        <a:solidFill>
                          <a:schemeClr val="tx1"/>
                        </a:solidFill>
                      </a:endParaRPr>
                    </a:p>
                  </a:txBody>
                  <a:tcPr>
                    <a:solidFill>
                      <a:schemeClr val="accent1"/>
                    </a:solidFill>
                  </a:tcPr>
                </a:tc>
                <a:tc>
                  <a:txBody>
                    <a:bodyPr/>
                    <a:lstStyle/>
                    <a:p>
                      <a:r>
                        <a:rPr lang="en-CA" dirty="0" smtClean="0">
                          <a:solidFill>
                            <a:schemeClr val="tx1"/>
                          </a:solidFill>
                        </a:rPr>
                        <a:t>1</a:t>
                      </a:r>
                      <a:endParaRPr lang="en-CA" dirty="0">
                        <a:solidFill>
                          <a:schemeClr val="tx1"/>
                        </a:solidFill>
                      </a:endParaRPr>
                    </a:p>
                  </a:txBody>
                  <a:tcPr>
                    <a:solidFill>
                      <a:schemeClr val="accent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10349906"/>
              </p:ext>
            </p:extLst>
          </p:nvPr>
        </p:nvGraphicFramePr>
        <p:xfrm>
          <a:off x="6444208" y="3068960"/>
          <a:ext cx="2399928" cy="1112520"/>
        </p:xfrm>
        <a:graphic>
          <a:graphicData uri="http://schemas.openxmlformats.org/drawingml/2006/table">
            <a:tbl>
              <a:tblPr firstRow="1" bandRow="1">
                <a:tableStyleId>{5C22544A-7EE6-4342-B048-85BDC9FD1C3A}</a:tableStyleId>
              </a:tblPr>
              <a:tblGrid>
                <a:gridCol w="959768"/>
                <a:gridCol w="720080"/>
                <a:gridCol w="720080"/>
              </a:tblGrid>
              <a:tr h="370840">
                <a:tc>
                  <a:txBody>
                    <a:bodyPr/>
                    <a:lstStyle/>
                    <a:p>
                      <a:r>
                        <a:rPr lang="en-CA" dirty="0" smtClean="0">
                          <a:solidFill>
                            <a:schemeClr val="tx1"/>
                          </a:solidFill>
                        </a:rPr>
                        <a:t>X | Y</a:t>
                      </a:r>
                      <a:endParaRPr lang="en-CA" dirty="0">
                        <a:solidFill>
                          <a:schemeClr val="tx1"/>
                        </a:solidFill>
                      </a:endParaRPr>
                    </a:p>
                  </a:txBody>
                  <a:tcPr>
                    <a:solidFill>
                      <a:schemeClr val="accent1">
                        <a:lumMod val="40000"/>
                        <a:lumOff val="60000"/>
                      </a:schemeClr>
                    </a:solidFill>
                  </a:tcPr>
                </a:tc>
                <a:tc>
                  <a:txBody>
                    <a:bodyPr/>
                    <a:lstStyle/>
                    <a:p>
                      <a:r>
                        <a:rPr lang="en-CA" dirty="0" smtClean="0">
                          <a:solidFill>
                            <a:schemeClr val="tx1"/>
                          </a:solidFill>
                        </a:rPr>
                        <a:t>Y=0</a:t>
                      </a:r>
                      <a:endParaRPr lang="en-CA" dirty="0">
                        <a:solidFill>
                          <a:schemeClr val="tx1"/>
                        </a:solidFill>
                      </a:endParaRPr>
                    </a:p>
                  </a:txBody>
                  <a:tcPr>
                    <a:solidFill>
                      <a:schemeClr val="accent1">
                        <a:lumMod val="40000"/>
                        <a:lumOff val="60000"/>
                      </a:schemeClr>
                    </a:solidFill>
                  </a:tcPr>
                </a:tc>
                <a:tc>
                  <a:txBody>
                    <a:bodyPr/>
                    <a:lstStyle/>
                    <a:p>
                      <a:r>
                        <a:rPr lang="en-CA" dirty="0" smtClean="0">
                          <a:solidFill>
                            <a:schemeClr val="tx1"/>
                          </a:solidFill>
                        </a:rPr>
                        <a:t>Y=1</a:t>
                      </a:r>
                      <a:endParaRPr lang="en-CA" dirty="0">
                        <a:solidFill>
                          <a:schemeClr val="tx1"/>
                        </a:solidFill>
                      </a:endParaRPr>
                    </a:p>
                  </a:txBody>
                  <a:tcPr>
                    <a:solidFill>
                      <a:schemeClr val="accent1">
                        <a:lumMod val="40000"/>
                        <a:lumOff val="60000"/>
                      </a:schemeClr>
                    </a:solidFill>
                  </a:tcPr>
                </a:tc>
              </a:tr>
              <a:tr h="370840">
                <a:tc>
                  <a:txBody>
                    <a:bodyPr/>
                    <a:lstStyle/>
                    <a:p>
                      <a:r>
                        <a:rPr lang="en-CA" dirty="0" smtClean="0">
                          <a:solidFill>
                            <a:schemeClr val="tx1"/>
                          </a:solidFill>
                        </a:rPr>
                        <a:t>X=0</a:t>
                      </a:r>
                      <a:endParaRPr lang="en-CA" dirty="0">
                        <a:solidFill>
                          <a:schemeClr val="tx1"/>
                        </a:solidFill>
                      </a:endParaRPr>
                    </a:p>
                  </a:txBody>
                  <a:tcPr>
                    <a:solidFill>
                      <a:schemeClr val="accent1">
                        <a:lumMod val="40000"/>
                        <a:lumOff val="60000"/>
                      </a:schemeClr>
                    </a:solidFill>
                  </a:tcPr>
                </a:tc>
                <a:tc>
                  <a:txBody>
                    <a:bodyPr/>
                    <a:lstStyle/>
                    <a:p>
                      <a:r>
                        <a:rPr lang="en-CA" dirty="0" smtClean="0">
                          <a:solidFill>
                            <a:schemeClr val="tx1"/>
                          </a:solidFill>
                        </a:rPr>
                        <a:t>0</a:t>
                      </a:r>
                      <a:endParaRPr lang="en-CA" dirty="0">
                        <a:solidFill>
                          <a:schemeClr val="tx1"/>
                        </a:solidFill>
                      </a:endParaRPr>
                    </a:p>
                  </a:txBody>
                  <a:tcPr>
                    <a:solidFill>
                      <a:schemeClr val="accent1">
                        <a:lumMod val="40000"/>
                        <a:lumOff val="60000"/>
                      </a:schemeClr>
                    </a:solidFill>
                  </a:tcPr>
                </a:tc>
                <a:tc>
                  <a:txBody>
                    <a:bodyPr/>
                    <a:lstStyle/>
                    <a:p>
                      <a:r>
                        <a:rPr lang="en-CA" dirty="0" smtClean="0">
                          <a:solidFill>
                            <a:schemeClr val="tx1"/>
                          </a:solidFill>
                        </a:rPr>
                        <a:t>1</a:t>
                      </a:r>
                      <a:endParaRPr lang="en-CA" dirty="0">
                        <a:solidFill>
                          <a:schemeClr val="tx1"/>
                        </a:solidFill>
                      </a:endParaRPr>
                    </a:p>
                  </a:txBody>
                  <a:tcPr>
                    <a:solidFill>
                      <a:schemeClr val="accent1">
                        <a:lumMod val="40000"/>
                        <a:lumOff val="60000"/>
                      </a:schemeClr>
                    </a:solidFill>
                  </a:tcPr>
                </a:tc>
              </a:tr>
              <a:tr h="370840">
                <a:tc>
                  <a:txBody>
                    <a:bodyPr/>
                    <a:lstStyle/>
                    <a:p>
                      <a:r>
                        <a:rPr lang="en-CA" dirty="0" smtClean="0">
                          <a:solidFill>
                            <a:schemeClr val="tx1"/>
                          </a:solidFill>
                        </a:rPr>
                        <a:t>X=1</a:t>
                      </a:r>
                      <a:endParaRPr lang="en-CA" dirty="0">
                        <a:solidFill>
                          <a:schemeClr val="tx1"/>
                        </a:solidFill>
                      </a:endParaRPr>
                    </a:p>
                  </a:txBody>
                  <a:tcPr>
                    <a:solidFill>
                      <a:schemeClr val="accent1">
                        <a:lumMod val="40000"/>
                        <a:lumOff val="60000"/>
                      </a:schemeClr>
                    </a:solidFill>
                  </a:tcPr>
                </a:tc>
                <a:tc>
                  <a:txBody>
                    <a:bodyPr/>
                    <a:lstStyle/>
                    <a:p>
                      <a:r>
                        <a:rPr lang="en-CA" dirty="0" smtClean="0">
                          <a:solidFill>
                            <a:schemeClr val="tx1"/>
                          </a:solidFill>
                        </a:rPr>
                        <a:t>1</a:t>
                      </a:r>
                      <a:endParaRPr lang="en-CA" dirty="0">
                        <a:solidFill>
                          <a:schemeClr val="tx1"/>
                        </a:solidFill>
                      </a:endParaRPr>
                    </a:p>
                  </a:txBody>
                  <a:tcPr>
                    <a:solidFill>
                      <a:schemeClr val="accent1">
                        <a:lumMod val="40000"/>
                        <a:lumOff val="60000"/>
                      </a:schemeClr>
                    </a:solidFill>
                  </a:tcPr>
                </a:tc>
                <a:tc>
                  <a:txBody>
                    <a:bodyPr/>
                    <a:lstStyle/>
                    <a:p>
                      <a:r>
                        <a:rPr lang="en-CA" dirty="0" smtClean="0">
                          <a:solidFill>
                            <a:schemeClr val="tx1"/>
                          </a:solidFill>
                        </a:rPr>
                        <a:t>1</a:t>
                      </a:r>
                      <a:endParaRPr lang="en-CA" dirty="0">
                        <a:solidFill>
                          <a:schemeClr val="tx1"/>
                        </a:solidFill>
                      </a:endParaRPr>
                    </a:p>
                  </a:txBody>
                  <a:tcPr>
                    <a:solidFill>
                      <a:schemeClr val="accent1">
                        <a:lumMod val="40000"/>
                        <a:lumOff val="6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22987708"/>
              </p:ext>
            </p:extLst>
          </p:nvPr>
        </p:nvGraphicFramePr>
        <p:xfrm>
          <a:off x="6804248" y="5517232"/>
          <a:ext cx="1679848" cy="1107440"/>
        </p:xfrm>
        <a:graphic>
          <a:graphicData uri="http://schemas.openxmlformats.org/drawingml/2006/table">
            <a:tbl>
              <a:tblPr firstRow="1" bandRow="1">
                <a:tableStyleId>{5C22544A-7EE6-4342-B048-85BDC9FD1C3A}</a:tableStyleId>
              </a:tblPr>
              <a:tblGrid>
                <a:gridCol w="959768"/>
                <a:gridCol w="720080"/>
              </a:tblGrid>
              <a:tr h="0">
                <a:tc>
                  <a:txBody>
                    <a:bodyPr/>
                    <a:lstStyle/>
                    <a:p>
                      <a:r>
                        <a:rPr lang="en-CA" dirty="0" smtClean="0">
                          <a:solidFill>
                            <a:schemeClr val="tx1"/>
                          </a:solidFill>
                        </a:rPr>
                        <a:t>~X</a:t>
                      </a:r>
                      <a:endParaRPr lang="en-CA" dirty="0">
                        <a:solidFill>
                          <a:schemeClr val="tx1"/>
                        </a:solidFill>
                      </a:endParaRPr>
                    </a:p>
                  </a:txBody>
                  <a:tcPr>
                    <a:solidFill>
                      <a:schemeClr val="accent6">
                        <a:lumMod val="40000"/>
                        <a:lumOff val="60000"/>
                      </a:schemeClr>
                    </a:solidFill>
                  </a:tcPr>
                </a:tc>
                <a:tc>
                  <a:txBody>
                    <a:bodyPr/>
                    <a:lstStyle/>
                    <a:p>
                      <a:r>
                        <a:rPr lang="en-CA" dirty="0" smtClean="0">
                          <a:solidFill>
                            <a:schemeClr val="tx1"/>
                          </a:solidFill>
                        </a:rPr>
                        <a:t>~X</a:t>
                      </a:r>
                      <a:endParaRPr lang="en-CA" dirty="0">
                        <a:solidFill>
                          <a:schemeClr val="tx1"/>
                        </a:solidFill>
                      </a:endParaRPr>
                    </a:p>
                  </a:txBody>
                  <a:tcPr>
                    <a:solidFill>
                      <a:schemeClr val="accent6">
                        <a:lumMod val="40000"/>
                        <a:lumOff val="60000"/>
                      </a:schemeClr>
                    </a:solidFill>
                  </a:tcPr>
                </a:tc>
              </a:tr>
              <a:tr h="370840">
                <a:tc>
                  <a:txBody>
                    <a:bodyPr/>
                    <a:lstStyle/>
                    <a:p>
                      <a:r>
                        <a:rPr lang="en-CA" dirty="0" smtClean="0">
                          <a:solidFill>
                            <a:schemeClr val="tx1"/>
                          </a:solidFill>
                        </a:rPr>
                        <a:t>X=0</a:t>
                      </a:r>
                      <a:endParaRPr lang="en-CA" dirty="0">
                        <a:solidFill>
                          <a:schemeClr val="tx1"/>
                        </a:solidFill>
                      </a:endParaRPr>
                    </a:p>
                  </a:txBody>
                  <a:tcPr>
                    <a:solidFill>
                      <a:schemeClr val="accent6">
                        <a:lumMod val="40000"/>
                        <a:lumOff val="60000"/>
                      </a:schemeClr>
                    </a:solidFill>
                  </a:tcPr>
                </a:tc>
                <a:tc>
                  <a:txBody>
                    <a:bodyPr/>
                    <a:lstStyle/>
                    <a:p>
                      <a:r>
                        <a:rPr lang="en-CA" dirty="0" smtClean="0">
                          <a:solidFill>
                            <a:schemeClr val="tx1"/>
                          </a:solidFill>
                        </a:rPr>
                        <a:t>1</a:t>
                      </a:r>
                      <a:endParaRPr lang="en-CA" dirty="0">
                        <a:solidFill>
                          <a:schemeClr val="tx1"/>
                        </a:solidFill>
                      </a:endParaRPr>
                    </a:p>
                  </a:txBody>
                  <a:tcPr>
                    <a:solidFill>
                      <a:schemeClr val="accent6">
                        <a:lumMod val="40000"/>
                        <a:lumOff val="60000"/>
                      </a:schemeClr>
                    </a:solidFill>
                  </a:tcPr>
                </a:tc>
              </a:tr>
              <a:tr h="370840">
                <a:tc>
                  <a:txBody>
                    <a:bodyPr/>
                    <a:lstStyle/>
                    <a:p>
                      <a:r>
                        <a:rPr lang="en-CA" dirty="0" smtClean="0">
                          <a:solidFill>
                            <a:schemeClr val="tx1"/>
                          </a:solidFill>
                        </a:rPr>
                        <a:t>X=1</a:t>
                      </a:r>
                      <a:endParaRPr lang="en-CA" dirty="0">
                        <a:solidFill>
                          <a:schemeClr val="tx1"/>
                        </a:solidFill>
                      </a:endParaRPr>
                    </a:p>
                  </a:txBody>
                  <a:tcPr>
                    <a:solidFill>
                      <a:schemeClr val="accent6">
                        <a:lumMod val="40000"/>
                        <a:lumOff val="60000"/>
                      </a:schemeClr>
                    </a:solidFill>
                  </a:tcPr>
                </a:tc>
                <a:tc>
                  <a:txBody>
                    <a:bodyPr/>
                    <a:lstStyle/>
                    <a:p>
                      <a:r>
                        <a:rPr lang="en-CA" dirty="0" smtClean="0">
                          <a:solidFill>
                            <a:schemeClr val="tx1"/>
                          </a:solidFill>
                        </a:rPr>
                        <a:t>0</a:t>
                      </a:r>
                      <a:endParaRPr lang="en-CA" dirty="0">
                        <a:solidFill>
                          <a:schemeClr val="tx1"/>
                        </a:solidFill>
                      </a:endParaRPr>
                    </a:p>
                  </a:txBody>
                  <a:tcPr>
                    <a:solidFill>
                      <a:schemeClr val="accent6">
                        <a:lumMod val="40000"/>
                        <a:lumOff val="6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57609276"/>
              </p:ext>
            </p:extLst>
          </p:nvPr>
        </p:nvGraphicFramePr>
        <p:xfrm>
          <a:off x="6444208" y="4293096"/>
          <a:ext cx="2399928" cy="1112520"/>
        </p:xfrm>
        <a:graphic>
          <a:graphicData uri="http://schemas.openxmlformats.org/drawingml/2006/table">
            <a:tbl>
              <a:tblPr firstRow="1" bandRow="1">
                <a:tableStyleId>{5C22544A-7EE6-4342-B048-85BDC9FD1C3A}</a:tableStyleId>
              </a:tblPr>
              <a:tblGrid>
                <a:gridCol w="959768"/>
                <a:gridCol w="720080"/>
                <a:gridCol w="720080"/>
              </a:tblGrid>
              <a:tr h="370840">
                <a:tc>
                  <a:txBody>
                    <a:bodyPr/>
                    <a:lstStyle/>
                    <a:p>
                      <a:r>
                        <a:rPr lang="en-CA" dirty="0" smtClean="0">
                          <a:solidFill>
                            <a:schemeClr val="tx1"/>
                          </a:solidFill>
                        </a:rPr>
                        <a:t>X ^ Y</a:t>
                      </a:r>
                      <a:endParaRPr lang="en-CA" dirty="0">
                        <a:solidFill>
                          <a:schemeClr val="tx1"/>
                        </a:solidFill>
                      </a:endParaRPr>
                    </a:p>
                  </a:txBody>
                  <a:tcPr>
                    <a:solidFill>
                      <a:schemeClr val="accent3">
                        <a:lumMod val="40000"/>
                        <a:lumOff val="60000"/>
                      </a:schemeClr>
                    </a:solidFill>
                  </a:tcPr>
                </a:tc>
                <a:tc>
                  <a:txBody>
                    <a:bodyPr/>
                    <a:lstStyle/>
                    <a:p>
                      <a:r>
                        <a:rPr lang="en-CA" dirty="0" smtClean="0">
                          <a:solidFill>
                            <a:schemeClr val="tx1"/>
                          </a:solidFill>
                        </a:rPr>
                        <a:t>Y=0</a:t>
                      </a:r>
                      <a:endParaRPr lang="en-CA" dirty="0">
                        <a:solidFill>
                          <a:schemeClr val="tx1"/>
                        </a:solidFill>
                      </a:endParaRPr>
                    </a:p>
                  </a:txBody>
                  <a:tcPr>
                    <a:solidFill>
                      <a:schemeClr val="accent3">
                        <a:lumMod val="40000"/>
                        <a:lumOff val="60000"/>
                      </a:schemeClr>
                    </a:solidFill>
                  </a:tcPr>
                </a:tc>
                <a:tc>
                  <a:txBody>
                    <a:bodyPr/>
                    <a:lstStyle/>
                    <a:p>
                      <a:r>
                        <a:rPr lang="en-CA" dirty="0" smtClean="0">
                          <a:solidFill>
                            <a:schemeClr val="tx1"/>
                          </a:solidFill>
                        </a:rPr>
                        <a:t>Y=1</a:t>
                      </a:r>
                      <a:endParaRPr lang="en-CA" dirty="0">
                        <a:solidFill>
                          <a:schemeClr val="tx1"/>
                        </a:solidFill>
                      </a:endParaRPr>
                    </a:p>
                  </a:txBody>
                  <a:tcPr>
                    <a:solidFill>
                      <a:schemeClr val="accent3">
                        <a:lumMod val="40000"/>
                        <a:lumOff val="60000"/>
                      </a:schemeClr>
                    </a:solidFill>
                  </a:tcPr>
                </a:tc>
              </a:tr>
              <a:tr h="370840">
                <a:tc>
                  <a:txBody>
                    <a:bodyPr/>
                    <a:lstStyle/>
                    <a:p>
                      <a:r>
                        <a:rPr lang="en-CA" dirty="0" smtClean="0">
                          <a:solidFill>
                            <a:schemeClr val="tx1"/>
                          </a:solidFill>
                        </a:rPr>
                        <a:t>X=0</a:t>
                      </a:r>
                      <a:endParaRPr lang="en-CA" dirty="0">
                        <a:solidFill>
                          <a:schemeClr val="tx1"/>
                        </a:solidFill>
                      </a:endParaRPr>
                    </a:p>
                  </a:txBody>
                  <a:tcPr>
                    <a:solidFill>
                      <a:schemeClr val="accent3">
                        <a:lumMod val="40000"/>
                        <a:lumOff val="60000"/>
                      </a:schemeClr>
                    </a:solidFill>
                  </a:tcPr>
                </a:tc>
                <a:tc>
                  <a:txBody>
                    <a:bodyPr/>
                    <a:lstStyle/>
                    <a:p>
                      <a:r>
                        <a:rPr lang="en-CA" dirty="0" smtClean="0">
                          <a:solidFill>
                            <a:schemeClr val="tx1"/>
                          </a:solidFill>
                        </a:rPr>
                        <a:t>0</a:t>
                      </a:r>
                      <a:endParaRPr lang="en-CA" dirty="0">
                        <a:solidFill>
                          <a:schemeClr val="tx1"/>
                        </a:solidFill>
                      </a:endParaRPr>
                    </a:p>
                  </a:txBody>
                  <a:tcPr>
                    <a:solidFill>
                      <a:schemeClr val="accent3">
                        <a:lumMod val="40000"/>
                        <a:lumOff val="60000"/>
                      </a:schemeClr>
                    </a:solidFill>
                  </a:tcPr>
                </a:tc>
                <a:tc>
                  <a:txBody>
                    <a:bodyPr/>
                    <a:lstStyle/>
                    <a:p>
                      <a:r>
                        <a:rPr lang="en-CA" dirty="0" smtClean="0">
                          <a:solidFill>
                            <a:schemeClr val="tx1"/>
                          </a:solidFill>
                        </a:rPr>
                        <a:t>1</a:t>
                      </a:r>
                      <a:endParaRPr lang="en-CA" dirty="0">
                        <a:solidFill>
                          <a:schemeClr val="tx1"/>
                        </a:solidFill>
                      </a:endParaRPr>
                    </a:p>
                  </a:txBody>
                  <a:tcPr>
                    <a:solidFill>
                      <a:schemeClr val="accent3">
                        <a:lumMod val="40000"/>
                        <a:lumOff val="60000"/>
                      </a:schemeClr>
                    </a:solidFill>
                  </a:tcPr>
                </a:tc>
              </a:tr>
              <a:tr h="370840">
                <a:tc>
                  <a:txBody>
                    <a:bodyPr/>
                    <a:lstStyle/>
                    <a:p>
                      <a:r>
                        <a:rPr lang="en-CA" dirty="0" smtClean="0">
                          <a:solidFill>
                            <a:schemeClr val="tx1"/>
                          </a:solidFill>
                        </a:rPr>
                        <a:t>X=1</a:t>
                      </a:r>
                      <a:endParaRPr lang="en-CA" dirty="0">
                        <a:solidFill>
                          <a:schemeClr val="tx1"/>
                        </a:solidFill>
                      </a:endParaRPr>
                    </a:p>
                  </a:txBody>
                  <a:tcPr>
                    <a:solidFill>
                      <a:schemeClr val="accent3">
                        <a:lumMod val="40000"/>
                        <a:lumOff val="60000"/>
                      </a:schemeClr>
                    </a:solidFill>
                  </a:tcPr>
                </a:tc>
                <a:tc>
                  <a:txBody>
                    <a:bodyPr/>
                    <a:lstStyle/>
                    <a:p>
                      <a:r>
                        <a:rPr lang="en-CA" dirty="0" smtClean="0">
                          <a:solidFill>
                            <a:schemeClr val="tx1"/>
                          </a:solidFill>
                        </a:rPr>
                        <a:t>1</a:t>
                      </a:r>
                      <a:endParaRPr lang="en-CA" dirty="0">
                        <a:solidFill>
                          <a:schemeClr val="tx1"/>
                        </a:solidFill>
                      </a:endParaRPr>
                    </a:p>
                  </a:txBody>
                  <a:tcPr>
                    <a:solidFill>
                      <a:schemeClr val="accent3">
                        <a:lumMod val="40000"/>
                        <a:lumOff val="60000"/>
                      </a:schemeClr>
                    </a:solidFill>
                  </a:tcPr>
                </a:tc>
                <a:tc>
                  <a:txBody>
                    <a:bodyPr/>
                    <a:lstStyle/>
                    <a:p>
                      <a:r>
                        <a:rPr lang="en-CA" dirty="0" smtClean="0">
                          <a:solidFill>
                            <a:schemeClr val="tx1"/>
                          </a:solidFill>
                        </a:rPr>
                        <a:t>0</a:t>
                      </a:r>
                      <a:endParaRPr lang="en-CA" dirty="0">
                        <a:solidFill>
                          <a:schemeClr val="tx1"/>
                        </a:solidFill>
                      </a:endParaRPr>
                    </a:p>
                  </a:txBody>
                  <a:tcPr>
                    <a:solidFill>
                      <a:schemeClr val="accent3">
                        <a:lumMod val="40000"/>
                        <a:lumOff val="60000"/>
                      </a:schemeClr>
                    </a:solidFill>
                  </a:tcPr>
                </a:tc>
              </a:tr>
            </a:tbl>
          </a:graphicData>
        </a:graphic>
      </p:graphicFrame>
    </p:spTree>
    <p:extLst>
      <p:ext uri="{BB962C8B-B14F-4D97-AF65-F5344CB8AC3E}">
        <p14:creationId xmlns:p14="http://schemas.microsoft.com/office/powerpoint/2010/main" val="101551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4" end="4"/>
                                            </p:txEl>
                                          </p:spTgt>
                                        </p:tgtEl>
                                        <p:attrNameLst>
                                          <p:attrName>style.visibility</p:attrName>
                                        </p:attrNameLst>
                                      </p:cBhvr>
                                      <p:to>
                                        <p:strVal val="visible"/>
                                      </p:to>
                                    </p:set>
                                    <p:animEffect transition="in" filter="fade">
                                      <p:cBhvr>
                                        <p:cTn id="7" dur="500"/>
                                        <p:tgtEl>
                                          <p:spTgt spid="7171">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1">
                                            <p:txEl>
                                              <p:pRg st="5" end="5"/>
                                            </p:txEl>
                                          </p:spTgt>
                                        </p:tgtEl>
                                        <p:attrNameLst>
                                          <p:attrName>style.visibility</p:attrName>
                                        </p:attrNameLst>
                                      </p:cBhvr>
                                      <p:to>
                                        <p:strVal val="visible"/>
                                      </p:to>
                                    </p:set>
                                    <p:animEffect transition="in" filter="fade">
                                      <p:cBhvr>
                                        <p:cTn id="10" dur="500"/>
                                        <p:tgtEl>
                                          <p:spTgt spid="7171">
                                            <p:txEl>
                                              <p:pRg st="5" end="5"/>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171">
                                            <p:txEl>
                                              <p:pRg st="8" end="8"/>
                                            </p:txEl>
                                          </p:spTgt>
                                        </p:tgtEl>
                                        <p:attrNameLst>
                                          <p:attrName>style.visibility</p:attrName>
                                        </p:attrNameLst>
                                      </p:cBhvr>
                                      <p:to>
                                        <p:strVal val="visible"/>
                                      </p:to>
                                    </p:set>
                                    <p:animEffect transition="in" filter="fade">
                                      <p:cBhvr>
                                        <p:cTn id="19" dur="500"/>
                                        <p:tgtEl>
                                          <p:spTgt spid="7171">
                                            <p:txEl>
                                              <p:pRg st="8" end="8"/>
                                            </p:txEl>
                                          </p:spTgt>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171">
                                            <p:txEl>
                                              <p:pRg st="11" end="11"/>
                                            </p:txEl>
                                          </p:spTgt>
                                        </p:tgtEl>
                                        <p:attrNameLst>
                                          <p:attrName>style.visibility</p:attrName>
                                        </p:attrNameLst>
                                      </p:cBhvr>
                                      <p:to>
                                        <p:strVal val="visible"/>
                                      </p:to>
                                    </p:set>
                                    <p:animEffect transition="in" filter="fade">
                                      <p:cBhvr>
                                        <p:cTn id="28" dur="500"/>
                                        <p:tgtEl>
                                          <p:spTgt spid="7171">
                                            <p:txEl>
                                              <p:pRg st="11" end="11"/>
                                            </p:txEl>
                                          </p:spTgt>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171">
                                            <p:txEl>
                                              <p:pRg st="14" end="14"/>
                                            </p:txEl>
                                          </p:spTgt>
                                        </p:tgtEl>
                                        <p:attrNameLst>
                                          <p:attrName>style.visibility</p:attrName>
                                        </p:attrNameLst>
                                      </p:cBhvr>
                                      <p:to>
                                        <p:strVal val="visible"/>
                                      </p:to>
                                    </p:set>
                                    <p:animEffect transition="in" filter="fade">
                                      <p:cBhvr>
                                        <p:cTn id="37" dur="500"/>
                                        <p:tgtEl>
                                          <p:spTgt spid="7171">
                                            <p:txEl>
                                              <p:pRg st="14" end="14"/>
                                            </p:txEl>
                                          </p:spTgt>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3" name="Content Placeholder 2"/>
          <p:cNvSpPr>
            <a:spLocks noGrp="1"/>
          </p:cNvSpPr>
          <p:nvPr>
            <p:ph sz="quarter" idx="1"/>
          </p:nvPr>
        </p:nvSpPr>
        <p:spPr/>
        <p:txBody>
          <a:bodyPr/>
          <a:lstStyle/>
          <a:p>
            <a:r>
              <a:rPr lang="en-CA" dirty="0" smtClean="0"/>
              <a:t>Structures</a:t>
            </a:r>
          </a:p>
          <a:p>
            <a:r>
              <a:rPr lang="en-CA" dirty="0" smtClean="0"/>
              <a:t>Unions</a:t>
            </a:r>
          </a:p>
          <a:p>
            <a:r>
              <a:rPr lang="en-CA" dirty="0" smtClean="0"/>
              <a:t>Bit </a:t>
            </a:r>
            <a:r>
              <a:rPr lang="en-CA" dirty="0"/>
              <a:t>Manipulation </a:t>
            </a:r>
            <a:endParaRPr lang="en-CA" dirty="0" smtClean="0"/>
          </a:p>
          <a:p>
            <a:r>
              <a:rPr lang="en-CA" dirty="0" smtClean="0"/>
              <a:t>Enumerations</a:t>
            </a:r>
            <a:endParaRPr lang="en-CA" dirty="0"/>
          </a:p>
          <a:p>
            <a:endParaRPr lang="en-CA" dirty="0"/>
          </a:p>
        </p:txBody>
      </p:sp>
    </p:spTree>
    <p:extLst>
      <p:ext uri="{BB962C8B-B14F-4D97-AF65-F5344CB8AC3E}">
        <p14:creationId xmlns:p14="http://schemas.microsoft.com/office/powerpoint/2010/main" val="3408153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Logic</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400" dirty="0" smtClean="0"/>
              <a:t>Performing the same operations on sets of bits are referred to as </a:t>
            </a:r>
            <a:r>
              <a:rPr lang="en-CA" sz="2400" i="1" dirty="0" smtClean="0"/>
              <a:t>bitwise operations</a:t>
            </a:r>
            <a:r>
              <a:rPr lang="en-CA" sz="2400" dirty="0" smtClean="0"/>
              <a:t>.</a:t>
            </a:r>
          </a:p>
          <a:p>
            <a:pPr eaLnBrk="1" hangingPunct="1"/>
            <a:r>
              <a:rPr lang="en-CA" sz="2400" dirty="0" smtClean="0"/>
              <a:t>Assume two ordered sets of 4 bits, A and B</a:t>
            </a:r>
          </a:p>
          <a:p>
            <a:pPr lvl="1" eaLnBrk="1" hangingPunct="1"/>
            <a:r>
              <a:rPr lang="en-CA" sz="2200" dirty="0" smtClean="0"/>
              <a:t>Specifically:     A = 1100    and   B = 1010</a:t>
            </a:r>
          </a:p>
          <a:p>
            <a:pPr lvl="1" eaLnBrk="1" hangingPunct="1"/>
            <a:r>
              <a:rPr lang="en-CA" sz="2000" dirty="0" smtClean="0"/>
              <a:t>Examples:</a:t>
            </a:r>
          </a:p>
          <a:p>
            <a:pPr lvl="2" eaLnBrk="1" hangingPunct="1"/>
            <a:r>
              <a:rPr lang="en-CA" sz="1800" dirty="0" smtClean="0"/>
              <a:t>A &amp; B:		</a:t>
            </a:r>
            <a:r>
              <a:rPr lang="en-CA" sz="1800" b="1" dirty="0" smtClean="0">
                <a:latin typeface="Courier New" pitchFamily="49" charset="0"/>
                <a:cs typeface="Courier New" pitchFamily="49" charset="0"/>
              </a:rPr>
              <a:t>  A   1100</a:t>
            </a:r>
            <a:br>
              <a:rPr lang="en-CA" sz="1800" b="1" dirty="0" smtClean="0">
                <a:latin typeface="Courier New" pitchFamily="49" charset="0"/>
                <a:cs typeface="Courier New" pitchFamily="49" charset="0"/>
              </a:rPr>
            </a:br>
            <a:r>
              <a:rPr lang="en-CA" sz="1800" b="1" dirty="0" smtClean="0">
                <a:latin typeface="Courier New" pitchFamily="49" charset="0"/>
                <a:cs typeface="Courier New" pitchFamily="49" charset="0"/>
              </a:rPr>
              <a:t>    		</a:t>
            </a:r>
            <a:r>
              <a:rPr lang="en-CA" sz="1800" b="1" u="sng" dirty="0" smtClean="0">
                <a:latin typeface="Courier New" pitchFamily="49" charset="0"/>
                <a:cs typeface="Courier New" pitchFamily="49" charset="0"/>
              </a:rPr>
              <a:t>  B   1010</a:t>
            </a:r>
            <a:r>
              <a:rPr lang="en-CA" sz="1800" b="1" dirty="0" smtClean="0">
                <a:latin typeface="Courier New" pitchFamily="49" charset="0"/>
                <a:cs typeface="Courier New" pitchFamily="49" charset="0"/>
              </a:rPr>
              <a:t/>
            </a:r>
            <a:br>
              <a:rPr lang="en-CA" sz="1800" b="1" dirty="0" smtClean="0">
                <a:latin typeface="Courier New" pitchFamily="49" charset="0"/>
                <a:cs typeface="Courier New" pitchFamily="49" charset="0"/>
              </a:rPr>
            </a:br>
            <a:r>
              <a:rPr lang="en-CA" sz="1800" b="1" dirty="0" smtClean="0">
                <a:latin typeface="Courier New" pitchFamily="49" charset="0"/>
                <a:cs typeface="Courier New" pitchFamily="49" charset="0"/>
              </a:rPr>
              <a:t>    		A&amp;B   1000</a:t>
            </a:r>
            <a:endParaRPr lang="en-CA" sz="1800" dirty="0" smtClean="0"/>
          </a:p>
          <a:p>
            <a:pPr lvl="2" eaLnBrk="1" hangingPunct="1"/>
            <a:endParaRPr lang="en-CA" sz="1800" dirty="0" smtClean="0"/>
          </a:p>
          <a:p>
            <a:pPr lvl="2" eaLnBrk="1" hangingPunct="1"/>
            <a:r>
              <a:rPr lang="en-CA" sz="1800" dirty="0" smtClean="0"/>
              <a:t>A | B:</a:t>
            </a:r>
            <a:r>
              <a:rPr lang="en-CA" sz="1800" dirty="0"/>
              <a:t>	</a:t>
            </a:r>
            <a:r>
              <a:rPr lang="en-CA" sz="1800" b="1" dirty="0" smtClean="0">
                <a:latin typeface="Courier New" pitchFamily="49" charset="0"/>
                <a:cs typeface="Courier New" pitchFamily="49" charset="0"/>
              </a:rPr>
              <a:t>  </a:t>
            </a:r>
            <a:r>
              <a:rPr lang="en-CA" sz="1800" b="1" dirty="0">
                <a:latin typeface="Courier New" pitchFamily="49" charset="0"/>
                <a:cs typeface="Courier New" pitchFamily="49" charset="0"/>
              </a:rPr>
              <a:t>A   </a:t>
            </a:r>
            <a:r>
              <a:rPr lang="en-CA" sz="1800" b="1" dirty="0" smtClean="0">
                <a:latin typeface="Courier New" pitchFamily="49" charset="0"/>
                <a:cs typeface="Courier New" pitchFamily="49" charset="0"/>
              </a:rPr>
              <a:t>1100		</a:t>
            </a:r>
            <a:r>
              <a:rPr lang="en-CA" sz="1800" dirty="0" smtClean="0">
                <a:cs typeface="Courier New" pitchFamily="49" charset="0"/>
              </a:rPr>
              <a:t>A^B:</a:t>
            </a:r>
            <a:r>
              <a:rPr lang="en-CA" sz="1800" b="1" dirty="0" smtClean="0">
                <a:latin typeface="Courier New" pitchFamily="49" charset="0"/>
                <a:cs typeface="Courier New" pitchFamily="49" charset="0"/>
              </a:rPr>
              <a:t>	  A   1100</a:t>
            </a:r>
            <a:r>
              <a:rPr lang="en-CA" sz="1800" b="1" dirty="0">
                <a:latin typeface="Courier New" pitchFamily="49" charset="0"/>
                <a:cs typeface="Courier New" pitchFamily="49" charset="0"/>
              </a:rPr>
              <a:t/>
            </a:r>
            <a:br>
              <a:rPr lang="en-CA" sz="1800" b="1" dirty="0">
                <a:latin typeface="Courier New" pitchFamily="49" charset="0"/>
                <a:cs typeface="Courier New" pitchFamily="49" charset="0"/>
              </a:rPr>
            </a:br>
            <a:r>
              <a:rPr lang="en-CA" sz="1800" b="1" dirty="0">
                <a:latin typeface="Courier New" pitchFamily="49" charset="0"/>
                <a:cs typeface="Courier New" pitchFamily="49" charset="0"/>
              </a:rPr>
              <a:t>    	</a:t>
            </a:r>
            <a:r>
              <a:rPr lang="en-CA" sz="1800" b="1" u="sng" dirty="0" smtClean="0">
                <a:latin typeface="Courier New" pitchFamily="49" charset="0"/>
                <a:cs typeface="Courier New" pitchFamily="49" charset="0"/>
              </a:rPr>
              <a:t>  </a:t>
            </a:r>
            <a:r>
              <a:rPr lang="en-CA" sz="1800" b="1" u="sng" dirty="0">
                <a:latin typeface="Courier New" pitchFamily="49" charset="0"/>
                <a:cs typeface="Courier New" pitchFamily="49" charset="0"/>
              </a:rPr>
              <a:t>B   </a:t>
            </a:r>
            <a:r>
              <a:rPr lang="en-CA" sz="1800" b="1" u="sng" dirty="0" smtClean="0">
                <a:latin typeface="Courier New" pitchFamily="49" charset="0"/>
                <a:cs typeface="Courier New" pitchFamily="49" charset="0"/>
              </a:rPr>
              <a:t>1010</a:t>
            </a:r>
            <a:r>
              <a:rPr lang="en-CA" sz="1800" b="1" dirty="0" smtClean="0">
                <a:latin typeface="Courier New" pitchFamily="49" charset="0"/>
                <a:cs typeface="Courier New" pitchFamily="49" charset="0"/>
              </a:rPr>
              <a:t>			</a:t>
            </a:r>
            <a:r>
              <a:rPr lang="en-CA" sz="1800" b="1" u="sng" dirty="0" smtClean="0">
                <a:latin typeface="Courier New" pitchFamily="49" charset="0"/>
                <a:cs typeface="Courier New" pitchFamily="49" charset="0"/>
              </a:rPr>
              <a:t>  B   1010</a:t>
            </a:r>
            <a:r>
              <a:rPr lang="en-CA" sz="1800" b="1" dirty="0">
                <a:latin typeface="Courier New" pitchFamily="49" charset="0"/>
                <a:cs typeface="Courier New" pitchFamily="49" charset="0"/>
              </a:rPr>
              <a:t/>
            </a:r>
            <a:br>
              <a:rPr lang="en-CA" sz="1800" b="1" dirty="0">
                <a:latin typeface="Courier New" pitchFamily="49" charset="0"/>
                <a:cs typeface="Courier New" pitchFamily="49" charset="0"/>
              </a:rPr>
            </a:br>
            <a:r>
              <a:rPr lang="en-CA" sz="1800" b="1" dirty="0">
                <a:latin typeface="Courier New" pitchFamily="49" charset="0"/>
                <a:cs typeface="Courier New" pitchFamily="49" charset="0"/>
              </a:rPr>
              <a:t>    	</a:t>
            </a:r>
            <a:r>
              <a:rPr lang="en-CA" sz="1800" b="1" dirty="0" smtClean="0">
                <a:latin typeface="Courier New" pitchFamily="49" charset="0"/>
                <a:cs typeface="Courier New" pitchFamily="49" charset="0"/>
              </a:rPr>
              <a:t>A|B   1110			A^B   0110</a:t>
            </a:r>
            <a:endParaRPr lang="en-CA" sz="1800" dirty="0"/>
          </a:p>
          <a:p>
            <a:pPr lvl="2" eaLnBrk="1" hangingPunct="1"/>
            <a:endParaRPr lang="en-CA" sz="1800" dirty="0" smtClean="0"/>
          </a:p>
          <a:p>
            <a:pPr lvl="2" eaLnBrk="1" hangingPunct="1"/>
            <a:r>
              <a:rPr lang="en-CA" sz="1800" dirty="0" smtClean="0"/>
              <a:t>~A:</a:t>
            </a:r>
            <a:r>
              <a:rPr lang="en-CA" sz="1800" dirty="0"/>
              <a:t>		</a:t>
            </a:r>
            <a:r>
              <a:rPr lang="en-CA" sz="1800" b="1" u="sng" dirty="0">
                <a:latin typeface="Courier New" pitchFamily="49" charset="0"/>
                <a:cs typeface="Courier New" pitchFamily="49" charset="0"/>
              </a:rPr>
              <a:t>  A   </a:t>
            </a:r>
            <a:r>
              <a:rPr lang="en-CA" sz="1800" b="1" u="sng" dirty="0" smtClean="0">
                <a:latin typeface="Courier New" pitchFamily="49" charset="0"/>
                <a:cs typeface="Courier New" pitchFamily="49" charset="0"/>
              </a:rPr>
              <a:t>1100</a:t>
            </a:r>
            <a:r>
              <a:rPr lang="en-CA" sz="1800" b="1" dirty="0">
                <a:latin typeface="Courier New" pitchFamily="49" charset="0"/>
                <a:cs typeface="Courier New" pitchFamily="49" charset="0"/>
              </a:rPr>
              <a:t/>
            </a:r>
            <a:br>
              <a:rPr lang="en-CA" sz="1800" b="1" dirty="0">
                <a:latin typeface="Courier New" pitchFamily="49" charset="0"/>
                <a:cs typeface="Courier New" pitchFamily="49" charset="0"/>
              </a:rPr>
            </a:br>
            <a:r>
              <a:rPr lang="en-CA" sz="1800" b="1" dirty="0">
                <a:latin typeface="Courier New" pitchFamily="49" charset="0"/>
                <a:cs typeface="Courier New" pitchFamily="49" charset="0"/>
              </a:rPr>
              <a:t>    		</a:t>
            </a:r>
            <a:r>
              <a:rPr lang="en-CA" sz="1800" b="1" dirty="0" smtClean="0">
                <a:latin typeface="Courier New" pitchFamily="49" charset="0"/>
                <a:cs typeface="Courier New" pitchFamily="49" charset="0"/>
              </a:rPr>
              <a:t> ~A   0011</a:t>
            </a:r>
          </a:p>
          <a:p>
            <a:pPr lvl="3" eaLnBrk="1" hangingPunct="1"/>
            <a:r>
              <a:rPr lang="en-CA" sz="1800" dirty="0" smtClean="0">
                <a:cs typeface="Courier New" pitchFamily="49" charset="0"/>
              </a:rPr>
              <a:t>Do not confuse with the relational NOT ‘!’ operator</a:t>
            </a:r>
            <a:endParaRPr lang="en-CA" sz="1800" dirty="0"/>
          </a:p>
          <a:p>
            <a:pPr lvl="2" eaLnBrk="1" hangingPunct="1"/>
            <a:endParaRPr lang="en-CA" sz="1800" dirty="0" smtClean="0"/>
          </a:p>
        </p:txBody>
      </p:sp>
      <p:sp>
        <p:nvSpPr>
          <p:cNvPr id="3" name="Rectangle 2"/>
          <p:cNvSpPr/>
          <p:nvPr/>
        </p:nvSpPr>
        <p:spPr>
          <a:xfrm>
            <a:off x="1331640" y="620688"/>
            <a:ext cx="6552728" cy="208823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smtClean="0">
                <a:solidFill>
                  <a:schemeClr val="tx1"/>
                </a:solidFill>
              </a:rPr>
              <a:t>The term </a:t>
            </a:r>
            <a:r>
              <a:rPr lang="en-CA" sz="2000" i="1" dirty="0" smtClean="0">
                <a:solidFill>
                  <a:schemeClr val="tx1"/>
                </a:solidFill>
              </a:rPr>
              <a:t>bitwise operation</a:t>
            </a:r>
            <a:r>
              <a:rPr lang="en-CA" sz="2000" dirty="0" smtClean="0">
                <a:solidFill>
                  <a:schemeClr val="tx1"/>
                </a:solidFill>
              </a:rPr>
              <a:t> refers to the fact that the logic operation is carried on the bits in each </a:t>
            </a:r>
            <a:r>
              <a:rPr lang="en-CA" sz="2000" b="1" dirty="0" smtClean="0">
                <a:solidFill>
                  <a:schemeClr val="tx1"/>
                </a:solidFill>
              </a:rPr>
              <a:t>corresponding</a:t>
            </a:r>
            <a:r>
              <a:rPr lang="en-CA" sz="2000" dirty="0" smtClean="0">
                <a:solidFill>
                  <a:schemeClr val="tx1"/>
                </a:solidFill>
              </a:rPr>
              <a:t> position, </a:t>
            </a:r>
            <a:r>
              <a:rPr lang="en-CA" sz="2000" u="sng" dirty="0" smtClean="0">
                <a:solidFill>
                  <a:schemeClr val="tx1"/>
                </a:solidFill>
              </a:rPr>
              <a:t>independent</a:t>
            </a:r>
            <a:r>
              <a:rPr lang="en-CA" sz="2000" dirty="0">
                <a:solidFill>
                  <a:schemeClr val="tx1"/>
                </a:solidFill>
              </a:rPr>
              <a:t> </a:t>
            </a:r>
            <a:r>
              <a:rPr lang="en-CA" sz="2000" dirty="0" smtClean="0">
                <a:solidFill>
                  <a:schemeClr val="tx1"/>
                </a:solidFill>
              </a:rPr>
              <a:t>of other bits. </a:t>
            </a:r>
            <a:endParaRPr lang="en-CA" sz="2000" dirty="0">
              <a:solidFill>
                <a:schemeClr val="tx1"/>
              </a:solidFill>
            </a:endParaRPr>
          </a:p>
        </p:txBody>
      </p:sp>
    </p:spTree>
    <p:extLst>
      <p:ext uri="{BB962C8B-B14F-4D97-AF65-F5344CB8AC3E}">
        <p14:creationId xmlns:p14="http://schemas.microsoft.com/office/powerpoint/2010/main" val="6871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6" end="6"/>
                                            </p:txEl>
                                          </p:spTgt>
                                        </p:tgtEl>
                                        <p:attrNameLst>
                                          <p:attrName>style.visibility</p:attrName>
                                        </p:attrNameLst>
                                      </p:cBhvr>
                                      <p:to>
                                        <p:strVal val="visible"/>
                                      </p:to>
                                    </p:set>
                                    <p:animEffect transition="in" filter="fade">
                                      <p:cBhvr>
                                        <p:cTn id="7" dur="500"/>
                                        <p:tgtEl>
                                          <p:spTgt spid="7171">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8" end="8"/>
                                            </p:txEl>
                                          </p:spTgt>
                                        </p:tgtEl>
                                        <p:attrNameLst>
                                          <p:attrName>style.visibility</p:attrName>
                                        </p:attrNameLst>
                                      </p:cBhvr>
                                      <p:to>
                                        <p:strVal val="visible"/>
                                      </p:to>
                                    </p:set>
                                    <p:animEffect transition="in" filter="fade">
                                      <p:cBhvr>
                                        <p:cTn id="12" dur="500"/>
                                        <p:tgtEl>
                                          <p:spTgt spid="7171">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1">
                                            <p:txEl>
                                              <p:pRg st="9" end="9"/>
                                            </p:txEl>
                                          </p:spTgt>
                                        </p:tgtEl>
                                        <p:attrNameLst>
                                          <p:attrName>style.visibility</p:attrName>
                                        </p:attrNameLst>
                                      </p:cBhvr>
                                      <p:to>
                                        <p:strVal val="visible"/>
                                      </p:to>
                                    </p:set>
                                    <p:animEffect transition="in" filter="fade">
                                      <p:cBhvr>
                                        <p:cTn id="17" dur="500"/>
                                        <p:tgtEl>
                                          <p:spTgt spid="7171">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Logic</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400" dirty="0" smtClean="0"/>
              <a:t>Some interesting interpretive patterns arise for the &amp; and | operators with certain argument values.</a:t>
            </a:r>
          </a:p>
          <a:p>
            <a:pPr eaLnBrk="1" hangingPunct="1"/>
            <a:r>
              <a:rPr lang="en-CA" sz="2400" dirty="0" smtClean="0"/>
              <a:t>Examples: (A0 = 00,  A1 = 11,  B = 10)</a:t>
            </a:r>
          </a:p>
          <a:p>
            <a:pPr lvl="1" eaLnBrk="1" hangingPunct="1"/>
            <a:r>
              <a:rPr lang="en-CA" sz="2200" dirty="0" smtClean="0"/>
              <a:t>Using &amp; to </a:t>
            </a:r>
            <a:r>
              <a:rPr lang="en-CA" sz="2200" i="1" dirty="0" smtClean="0"/>
              <a:t>probe</a:t>
            </a:r>
            <a:r>
              <a:rPr lang="en-CA" sz="2200" dirty="0" smtClean="0"/>
              <a:t> or </a:t>
            </a:r>
            <a:r>
              <a:rPr lang="en-CA" sz="2200" i="1" dirty="0" smtClean="0"/>
              <a:t>reset</a:t>
            </a:r>
            <a:r>
              <a:rPr lang="en-CA" sz="2200" dirty="0" smtClean="0"/>
              <a:t> bit values</a:t>
            </a:r>
          </a:p>
          <a:p>
            <a:pPr lvl="2" eaLnBrk="1" hangingPunct="1"/>
            <a:r>
              <a:rPr lang="en-CA" sz="1800" dirty="0" smtClean="0">
                <a:cs typeface="Courier New" pitchFamily="49" charset="0"/>
              </a:rPr>
              <a:t> A1 &amp; B :</a:t>
            </a:r>
            <a:r>
              <a:rPr lang="en-CA" sz="1800" b="1" dirty="0" smtClean="0">
                <a:latin typeface="Courier New" pitchFamily="49" charset="0"/>
                <a:cs typeface="Courier New" pitchFamily="49" charset="0"/>
              </a:rPr>
              <a:t>	  A1&amp;B = 11 &amp; 10 = 10 = B</a:t>
            </a:r>
          </a:p>
          <a:p>
            <a:pPr lvl="2" eaLnBrk="1" hangingPunct="1"/>
            <a:r>
              <a:rPr lang="en-CA" sz="1800" dirty="0">
                <a:cs typeface="Courier New" pitchFamily="49" charset="0"/>
              </a:rPr>
              <a:t> </a:t>
            </a:r>
            <a:r>
              <a:rPr lang="en-CA" sz="1800" dirty="0" smtClean="0">
                <a:cs typeface="Courier New" pitchFamily="49" charset="0"/>
              </a:rPr>
              <a:t>A0 </a:t>
            </a:r>
            <a:r>
              <a:rPr lang="en-CA" sz="1800" dirty="0">
                <a:cs typeface="Courier New" pitchFamily="49" charset="0"/>
              </a:rPr>
              <a:t>&amp; B :</a:t>
            </a:r>
            <a:r>
              <a:rPr lang="en-CA" sz="1800" b="1" dirty="0">
                <a:latin typeface="Courier New" pitchFamily="49" charset="0"/>
                <a:cs typeface="Courier New" pitchFamily="49" charset="0"/>
              </a:rPr>
              <a:t>	  </a:t>
            </a:r>
            <a:r>
              <a:rPr lang="en-CA" sz="1800" b="1" dirty="0" smtClean="0">
                <a:latin typeface="Courier New" pitchFamily="49" charset="0"/>
                <a:cs typeface="Courier New" pitchFamily="49" charset="0"/>
              </a:rPr>
              <a:t>A0&amp;B </a:t>
            </a:r>
            <a:r>
              <a:rPr lang="en-CA" sz="1800" b="1" dirty="0">
                <a:latin typeface="Courier New" pitchFamily="49" charset="0"/>
                <a:cs typeface="Courier New" pitchFamily="49" charset="0"/>
              </a:rPr>
              <a:t>= </a:t>
            </a:r>
            <a:r>
              <a:rPr lang="en-CA" sz="1800" b="1" dirty="0" smtClean="0">
                <a:latin typeface="Courier New" pitchFamily="49" charset="0"/>
                <a:cs typeface="Courier New" pitchFamily="49" charset="0"/>
              </a:rPr>
              <a:t>00 &amp; 10 = 00  All bits reset to 0</a:t>
            </a:r>
          </a:p>
          <a:p>
            <a:pPr lvl="1" eaLnBrk="1" hangingPunct="1"/>
            <a:r>
              <a:rPr lang="en-CA" sz="2200" dirty="0"/>
              <a:t>Using </a:t>
            </a:r>
            <a:r>
              <a:rPr lang="en-CA" sz="2200" dirty="0" smtClean="0"/>
              <a:t>| </a:t>
            </a:r>
            <a:r>
              <a:rPr lang="en-CA" sz="2200" dirty="0"/>
              <a:t>to </a:t>
            </a:r>
            <a:r>
              <a:rPr lang="en-CA" sz="2200" i="1" dirty="0"/>
              <a:t>probe</a:t>
            </a:r>
            <a:r>
              <a:rPr lang="en-CA" sz="2200" dirty="0"/>
              <a:t> or </a:t>
            </a:r>
            <a:r>
              <a:rPr lang="en-CA" sz="2200" i="1" dirty="0" smtClean="0"/>
              <a:t>set</a:t>
            </a:r>
            <a:r>
              <a:rPr lang="en-CA" sz="2200" dirty="0" smtClean="0"/>
              <a:t> </a:t>
            </a:r>
            <a:r>
              <a:rPr lang="en-CA" sz="2200" dirty="0"/>
              <a:t>bit </a:t>
            </a:r>
            <a:r>
              <a:rPr lang="en-CA" sz="2200" dirty="0" smtClean="0"/>
              <a:t>values</a:t>
            </a:r>
            <a:endParaRPr lang="en-CA" sz="2200" b="1" dirty="0">
              <a:latin typeface="Courier New" pitchFamily="49" charset="0"/>
              <a:cs typeface="Courier New" pitchFamily="49" charset="0"/>
            </a:endParaRPr>
          </a:p>
          <a:p>
            <a:pPr lvl="2" eaLnBrk="1" hangingPunct="1"/>
            <a:r>
              <a:rPr lang="en-CA" sz="1800" dirty="0">
                <a:cs typeface="Courier New" pitchFamily="49" charset="0"/>
              </a:rPr>
              <a:t> A1 </a:t>
            </a:r>
            <a:r>
              <a:rPr lang="en-CA" sz="1800" dirty="0" smtClean="0">
                <a:cs typeface="Courier New" pitchFamily="49" charset="0"/>
              </a:rPr>
              <a:t>| </a:t>
            </a:r>
            <a:r>
              <a:rPr lang="en-CA" sz="1800" dirty="0">
                <a:cs typeface="Courier New" pitchFamily="49" charset="0"/>
              </a:rPr>
              <a:t>B :</a:t>
            </a:r>
            <a:r>
              <a:rPr lang="en-CA" sz="1800" b="1" dirty="0">
                <a:latin typeface="Courier New" pitchFamily="49" charset="0"/>
                <a:cs typeface="Courier New" pitchFamily="49" charset="0"/>
              </a:rPr>
              <a:t>	  </a:t>
            </a:r>
            <a:r>
              <a:rPr lang="en-CA" sz="1800" b="1" dirty="0" smtClean="0">
                <a:latin typeface="Courier New" pitchFamily="49" charset="0"/>
                <a:cs typeface="Courier New" pitchFamily="49" charset="0"/>
              </a:rPr>
              <a:t>A1|B </a:t>
            </a:r>
            <a:r>
              <a:rPr lang="en-CA" sz="1800" b="1" dirty="0">
                <a:latin typeface="Courier New" pitchFamily="49" charset="0"/>
                <a:cs typeface="Courier New" pitchFamily="49" charset="0"/>
              </a:rPr>
              <a:t>= 11 </a:t>
            </a:r>
            <a:r>
              <a:rPr lang="en-CA" sz="1800" b="1" dirty="0" smtClean="0">
                <a:latin typeface="Courier New" pitchFamily="49" charset="0"/>
                <a:cs typeface="Courier New" pitchFamily="49" charset="0"/>
              </a:rPr>
              <a:t>| </a:t>
            </a:r>
            <a:r>
              <a:rPr lang="en-CA" sz="1800" b="1" dirty="0">
                <a:latin typeface="Courier New" pitchFamily="49" charset="0"/>
                <a:cs typeface="Courier New" pitchFamily="49" charset="0"/>
              </a:rPr>
              <a:t>10 = </a:t>
            </a:r>
            <a:r>
              <a:rPr lang="en-CA" sz="1800" b="1" dirty="0" smtClean="0">
                <a:latin typeface="Courier New" pitchFamily="49" charset="0"/>
                <a:cs typeface="Courier New" pitchFamily="49" charset="0"/>
              </a:rPr>
              <a:t>11  All </a:t>
            </a:r>
            <a:r>
              <a:rPr lang="en-CA" sz="1800" b="1" dirty="0">
                <a:latin typeface="Courier New" pitchFamily="49" charset="0"/>
                <a:cs typeface="Courier New" pitchFamily="49" charset="0"/>
              </a:rPr>
              <a:t>bits </a:t>
            </a:r>
            <a:r>
              <a:rPr lang="en-CA" sz="1800" b="1" dirty="0" smtClean="0">
                <a:latin typeface="Courier New" pitchFamily="49" charset="0"/>
                <a:cs typeface="Courier New" pitchFamily="49" charset="0"/>
              </a:rPr>
              <a:t>set </a:t>
            </a:r>
            <a:r>
              <a:rPr lang="en-CA" sz="1800" b="1" dirty="0">
                <a:latin typeface="Courier New" pitchFamily="49" charset="0"/>
                <a:cs typeface="Courier New" pitchFamily="49" charset="0"/>
              </a:rPr>
              <a:t>to </a:t>
            </a:r>
            <a:r>
              <a:rPr lang="en-CA" sz="1800" b="1" dirty="0" smtClean="0">
                <a:latin typeface="Courier New" pitchFamily="49" charset="0"/>
                <a:cs typeface="Courier New" pitchFamily="49" charset="0"/>
              </a:rPr>
              <a:t>1</a:t>
            </a:r>
            <a:endParaRPr lang="en-CA" sz="1800" b="1" dirty="0">
              <a:latin typeface="Courier New" pitchFamily="49" charset="0"/>
              <a:cs typeface="Courier New" pitchFamily="49" charset="0"/>
            </a:endParaRPr>
          </a:p>
          <a:p>
            <a:pPr lvl="2" eaLnBrk="1" hangingPunct="1"/>
            <a:r>
              <a:rPr lang="en-CA" sz="1800" dirty="0">
                <a:cs typeface="Courier New" pitchFamily="49" charset="0"/>
              </a:rPr>
              <a:t> A0 </a:t>
            </a:r>
            <a:r>
              <a:rPr lang="en-CA" sz="1800" dirty="0" smtClean="0">
                <a:cs typeface="Courier New" pitchFamily="49" charset="0"/>
              </a:rPr>
              <a:t>| </a:t>
            </a:r>
            <a:r>
              <a:rPr lang="en-CA" sz="1800" dirty="0">
                <a:cs typeface="Courier New" pitchFamily="49" charset="0"/>
              </a:rPr>
              <a:t>B :</a:t>
            </a:r>
            <a:r>
              <a:rPr lang="en-CA" sz="1800" b="1" dirty="0">
                <a:latin typeface="Courier New" pitchFamily="49" charset="0"/>
                <a:cs typeface="Courier New" pitchFamily="49" charset="0"/>
              </a:rPr>
              <a:t>	  </a:t>
            </a:r>
            <a:r>
              <a:rPr lang="en-CA" sz="1800" b="1" dirty="0" smtClean="0">
                <a:latin typeface="Courier New" pitchFamily="49" charset="0"/>
                <a:cs typeface="Courier New" pitchFamily="49" charset="0"/>
              </a:rPr>
              <a:t>A0|B </a:t>
            </a:r>
            <a:r>
              <a:rPr lang="en-CA" sz="1800" b="1" dirty="0">
                <a:latin typeface="Courier New" pitchFamily="49" charset="0"/>
                <a:cs typeface="Courier New" pitchFamily="49" charset="0"/>
              </a:rPr>
              <a:t>= 00 </a:t>
            </a:r>
            <a:r>
              <a:rPr lang="en-CA" sz="1800" b="1" dirty="0" smtClean="0">
                <a:latin typeface="Courier New" pitchFamily="49" charset="0"/>
                <a:cs typeface="Courier New" pitchFamily="49" charset="0"/>
              </a:rPr>
              <a:t>| </a:t>
            </a:r>
            <a:r>
              <a:rPr lang="en-CA" sz="1800" b="1" dirty="0">
                <a:latin typeface="Courier New" pitchFamily="49" charset="0"/>
                <a:cs typeface="Courier New" pitchFamily="49" charset="0"/>
              </a:rPr>
              <a:t>10 = </a:t>
            </a:r>
            <a:r>
              <a:rPr lang="en-CA" sz="1800" b="1" dirty="0" smtClean="0">
                <a:latin typeface="Courier New" pitchFamily="49" charset="0"/>
                <a:cs typeface="Courier New" pitchFamily="49" charset="0"/>
              </a:rPr>
              <a:t>10 = B</a:t>
            </a:r>
            <a:endParaRPr lang="en-CA" sz="1800" b="1" dirty="0">
              <a:latin typeface="Courier New" pitchFamily="49" charset="0"/>
              <a:cs typeface="Courier New" pitchFamily="49" charset="0"/>
            </a:endParaRPr>
          </a:p>
          <a:p>
            <a:pPr lvl="1" eaLnBrk="1" hangingPunct="1"/>
            <a:r>
              <a:rPr lang="en-CA" sz="2200" dirty="0"/>
              <a:t>Using ~ as a bit </a:t>
            </a:r>
            <a:r>
              <a:rPr lang="en-CA" sz="2200" i="1" dirty="0"/>
              <a:t>toggle</a:t>
            </a:r>
            <a:r>
              <a:rPr lang="en-CA" sz="2200" dirty="0"/>
              <a:t> </a:t>
            </a:r>
            <a:endParaRPr lang="en-CA" sz="2200" b="1" dirty="0">
              <a:latin typeface="Courier New" pitchFamily="49" charset="0"/>
              <a:cs typeface="Courier New" pitchFamily="49" charset="0"/>
            </a:endParaRPr>
          </a:p>
          <a:p>
            <a:pPr lvl="2" eaLnBrk="1" hangingPunct="1"/>
            <a:r>
              <a:rPr lang="en-CA" sz="1800" dirty="0">
                <a:cs typeface="Courier New" pitchFamily="49" charset="0"/>
              </a:rPr>
              <a:t> ~ A1 :</a:t>
            </a:r>
            <a:r>
              <a:rPr lang="en-CA" sz="1800" b="1" dirty="0">
                <a:latin typeface="Courier New" pitchFamily="49" charset="0"/>
                <a:cs typeface="Courier New" pitchFamily="49" charset="0"/>
              </a:rPr>
              <a:t>	  ~B = ~ 10 = 01  Toggle each bit</a:t>
            </a:r>
            <a:endParaRPr lang="en-CA" sz="2200" b="1" dirty="0">
              <a:latin typeface="Courier New" pitchFamily="49" charset="0"/>
              <a:cs typeface="Courier New" pitchFamily="49" charset="0"/>
            </a:endParaRPr>
          </a:p>
          <a:p>
            <a:pPr lvl="1" eaLnBrk="1" hangingPunct="1"/>
            <a:r>
              <a:rPr lang="en-CA" sz="2200" dirty="0" smtClean="0"/>
              <a:t>Using ^ </a:t>
            </a:r>
            <a:r>
              <a:rPr lang="en-CA" sz="2200" dirty="0"/>
              <a:t>to </a:t>
            </a:r>
            <a:r>
              <a:rPr lang="en-CA" sz="2200" i="1" dirty="0" smtClean="0"/>
              <a:t>toggle </a:t>
            </a:r>
            <a:r>
              <a:rPr lang="en-CA" sz="2200" dirty="0" smtClean="0"/>
              <a:t>bit values</a:t>
            </a:r>
            <a:endParaRPr lang="en-CA" sz="2200" b="1" dirty="0">
              <a:latin typeface="Courier New" pitchFamily="49" charset="0"/>
              <a:cs typeface="Courier New" pitchFamily="49" charset="0"/>
            </a:endParaRPr>
          </a:p>
          <a:p>
            <a:pPr lvl="2" eaLnBrk="1" hangingPunct="1"/>
            <a:r>
              <a:rPr lang="en-CA" sz="1800" dirty="0">
                <a:cs typeface="Courier New" pitchFamily="49" charset="0"/>
              </a:rPr>
              <a:t> A1 </a:t>
            </a:r>
            <a:r>
              <a:rPr lang="en-CA" sz="1800" dirty="0" smtClean="0">
                <a:cs typeface="Courier New" pitchFamily="49" charset="0"/>
              </a:rPr>
              <a:t>^ </a:t>
            </a:r>
            <a:r>
              <a:rPr lang="en-CA" sz="1800" dirty="0">
                <a:cs typeface="Courier New" pitchFamily="49" charset="0"/>
              </a:rPr>
              <a:t>B :</a:t>
            </a:r>
            <a:r>
              <a:rPr lang="en-CA" sz="1800" b="1" dirty="0">
                <a:latin typeface="Courier New" pitchFamily="49" charset="0"/>
                <a:cs typeface="Courier New" pitchFamily="49" charset="0"/>
              </a:rPr>
              <a:t>	  </a:t>
            </a:r>
            <a:r>
              <a:rPr lang="en-CA" sz="1800" b="1" dirty="0" smtClean="0">
                <a:latin typeface="Courier New" pitchFamily="49" charset="0"/>
                <a:cs typeface="Courier New" pitchFamily="49" charset="0"/>
              </a:rPr>
              <a:t>A1^B </a:t>
            </a:r>
            <a:r>
              <a:rPr lang="en-CA" sz="1800" b="1" dirty="0">
                <a:latin typeface="Courier New" pitchFamily="49" charset="0"/>
                <a:cs typeface="Courier New" pitchFamily="49" charset="0"/>
              </a:rPr>
              <a:t>= 11 </a:t>
            </a:r>
            <a:r>
              <a:rPr lang="en-CA" sz="1800" b="1" dirty="0" smtClean="0">
                <a:latin typeface="Courier New" pitchFamily="49" charset="0"/>
                <a:cs typeface="Courier New" pitchFamily="49" charset="0"/>
              </a:rPr>
              <a:t>^ </a:t>
            </a:r>
            <a:r>
              <a:rPr lang="en-CA" sz="1800" b="1" dirty="0">
                <a:latin typeface="Courier New" pitchFamily="49" charset="0"/>
                <a:cs typeface="Courier New" pitchFamily="49" charset="0"/>
              </a:rPr>
              <a:t>10 = </a:t>
            </a:r>
            <a:r>
              <a:rPr lang="en-CA" sz="1800" b="1" dirty="0" smtClean="0">
                <a:latin typeface="Courier New" pitchFamily="49" charset="0"/>
                <a:cs typeface="Courier New" pitchFamily="49" charset="0"/>
              </a:rPr>
              <a:t>01  Toggle each bit</a:t>
            </a:r>
            <a:endParaRPr lang="en-CA" sz="1800" b="1" dirty="0">
              <a:latin typeface="Courier New" pitchFamily="49" charset="0"/>
              <a:cs typeface="Courier New" pitchFamily="49" charset="0"/>
            </a:endParaRPr>
          </a:p>
          <a:p>
            <a:pPr lvl="2" eaLnBrk="1" hangingPunct="1"/>
            <a:r>
              <a:rPr lang="en-CA" sz="1800" dirty="0">
                <a:cs typeface="Courier New" pitchFamily="49" charset="0"/>
              </a:rPr>
              <a:t> A0 </a:t>
            </a:r>
            <a:r>
              <a:rPr lang="en-CA" sz="1800" dirty="0" smtClean="0">
                <a:cs typeface="Courier New" pitchFamily="49" charset="0"/>
              </a:rPr>
              <a:t>^ </a:t>
            </a:r>
            <a:r>
              <a:rPr lang="en-CA" sz="1800" dirty="0">
                <a:cs typeface="Courier New" pitchFamily="49" charset="0"/>
              </a:rPr>
              <a:t>B :</a:t>
            </a:r>
            <a:r>
              <a:rPr lang="en-CA" sz="1800" b="1" dirty="0">
                <a:latin typeface="Courier New" pitchFamily="49" charset="0"/>
                <a:cs typeface="Courier New" pitchFamily="49" charset="0"/>
              </a:rPr>
              <a:t>	  </a:t>
            </a:r>
            <a:r>
              <a:rPr lang="en-CA" sz="1800" b="1" dirty="0" smtClean="0">
                <a:latin typeface="Courier New" pitchFamily="49" charset="0"/>
                <a:cs typeface="Courier New" pitchFamily="49" charset="0"/>
              </a:rPr>
              <a:t>A0^B </a:t>
            </a:r>
            <a:r>
              <a:rPr lang="en-CA" sz="1800" b="1" dirty="0">
                <a:latin typeface="Courier New" pitchFamily="49" charset="0"/>
                <a:cs typeface="Courier New" pitchFamily="49" charset="0"/>
              </a:rPr>
              <a:t>= 00 </a:t>
            </a:r>
            <a:r>
              <a:rPr lang="en-CA" sz="1800" b="1" dirty="0" smtClean="0">
                <a:latin typeface="Courier New" pitchFamily="49" charset="0"/>
                <a:cs typeface="Courier New" pitchFamily="49" charset="0"/>
              </a:rPr>
              <a:t>^ </a:t>
            </a:r>
            <a:r>
              <a:rPr lang="en-CA" sz="1800" b="1" dirty="0">
                <a:latin typeface="Courier New" pitchFamily="49" charset="0"/>
                <a:cs typeface="Courier New" pitchFamily="49" charset="0"/>
              </a:rPr>
              <a:t>10 = 10 = </a:t>
            </a:r>
            <a:r>
              <a:rPr lang="en-CA" sz="1800" b="1" dirty="0" smtClean="0">
                <a:latin typeface="Courier New" pitchFamily="49" charset="0"/>
                <a:cs typeface="Courier New" pitchFamily="49" charset="0"/>
              </a:rPr>
              <a:t>B   No effect</a:t>
            </a:r>
            <a:r>
              <a:rPr lang="en-CA" sz="2200" dirty="0" smtClean="0"/>
              <a:t> </a:t>
            </a:r>
            <a:endParaRPr lang="en-CA" sz="2200" b="1" dirty="0">
              <a:latin typeface="Courier New" pitchFamily="49" charset="0"/>
              <a:cs typeface="Courier New" pitchFamily="49" charset="0"/>
            </a:endParaRPr>
          </a:p>
        </p:txBody>
      </p:sp>
    </p:spTree>
    <p:extLst>
      <p:ext uri="{BB962C8B-B14F-4D97-AF65-F5344CB8AC3E}">
        <p14:creationId xmlns:p14="http://schemas.microsoft.com/office/powerpoint/2010/main" val="223609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fade">
                                      <p:cBhvr>
                                        <p:cTn id="7" dur="500"/>
                                        <p:tgtEl>
                                          <p:spTgt spid="7171">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1">
                                            <p:txEl>
                                              <p:pRg st="3" end="3"/>
                                            </p:txEl>
                                          </p:spTgt>
                                        </p:tgtEl>
                                        <p:attrNameLst>
                                          <p:attrName>style.visibility</p:attrName>
                                        </p:attrNameLst>
                                      </p:cBhvr>
                                      <p:to>
                                        <p:strVal val="visible"/>
                                      </p:to>
                                    </p:set>
                                    <p:animEffect transition="in" filter="fade">
                                      <p:cBhvr>
                                        <p:cTn id="10" dur="500"/>
                                        <p:tgtEl>
                                          <p:spTgt spid="7171">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animEffect transition="in" filter="fade">
                                      <p:cBhvr>
                                        <p:cTn id="13" dur="500"/>
                                        <p:tgtEl>
                                          <p:spTgt spid="717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171">
                                            <p:txEl>
                                              <p:pRg st="5" end="5"/>
                                            </p:txEl>
                                          </p:spTgt>
                                        </p:tgtEl>
                                        <p:attrNameLst>
                                          <p:attrName>style.visibility</p:attrName>
                                        </p:attrNameLst>
                                      </p:cBhvr>
                                      <p:to>
                                        <p:strVal val="visible"/>
                                      </p:to>
                                    </p:set>
                                    <p:animEffect transition="in" filter="fade">
                                      <p:cBhvr>
                                        <p:cTn id="18" dur="500"/>
                                        <p:tgtEl>
                                          <p:spTgt spid="7171">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171">
                                            <p:txEl>
                                              <p:pRg st="6" end="6"/>
                                            </p:txEl>
                                          </p:spTgt>
                                        </p:tgtEl>
                                        <p:attrNameLst>
                                          <p:attrName>style.visibility</p:attrName>
                                        </p:attrNameLst>
                                      </p:cBhvr>
                                      <p:to>
                                        <p:strVal val="visible"/>
                                      </p:to>
                                    </p:set>
                                    <p:animEffect transition="in" filter="fade">
                                      <p:cBhvr>
                                        <p:cTn id="21" dur="500"/>
                                        <p:tgtEl>
                                          <p:spTgt spid="7171">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171">
                                            <p:txEl>
                                              <p:pRg st="7" end="7"/>
                                            </p:txEl>
                                          </p:spTgt>
                                        </p:tgtEl>
                                        <p:attrNameLst>
                                          <p:attrName>style.visibility</p:attrName>
                                        </p:attrNameLst>
                                      </p:cBhvr>
                                      <p:to>
                                        <p:strVal val="visible"/>
                                      </p:to>
                                    </p:set>
                                    <p:animEffect transition="in" filter="fade">
                                      <p:cBhvr>
                                        <p:cTn id="24" dur="500"/>
                                        <p:tgtEl>
                                          <p:spTgt spid="7171">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171">
                                            <p:txEl>
                                              <p:pRg st="8" end="8"/>
                                            </p:txEl>
                                          </p:spTgt>
                                        </p:tgtEl>
                                        <p:attrNameLst>
                                          <p:attrName>style.visibility</p:attrName>
                                        </p:attrNameLst>
                                      </p:cBhvr>
                                      <p:to>
                                        <p:strVal val="visible"/>
                                      </p:to>
                                    </p:set>
                                    <p:animEffect transition="in" filter="fade">
                                      <p:cBhvr>
                                        <p:cTn id="29" dur="500"/>
                                        <p:tgtEl>
                                          <p:spTgt spid="7171">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171">
                                            <p:txEl>
                                              <p:pRg st="9" end="9"/>
                                            </p:txEl>
                                          </p:spTgt>
                                        </p:tgtEl>
                                        <p:attrNameLst>
                                          <p:attrName>style.visibility</p:attrName>
                                        </p:attrNameLst>
                                      </p:cBhvr>
                                      <p:to>
                                        <p:strVal val="visible"/>
                                      </p:to>
                                    </p:set>
                                    <p:animEffect transition="in" filter="fade">
                                      <p:cBhvr>
                                        <p:cTn id="32" dur="500"/>
                                        <p:tgtEl>
                                          <p:spTgt spid="7171">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171">
                                            <p:txEl>
                                              <p:pRg st="10" end="10"/>
                                            </p:txEl>
                                          </p:spTgt>
                                        </p:tgtEl>
                                        <p:attrNameLst>
                                          <p:attrName>style.visibility</p:attrName>
                                        </p:attrNameLst>
                                      </p:cBhvr>
                                      <p:to>
                                        <p:strVal val="visible"/>
                                      </p:to>
                                    </p:set>
                                    <p:animEffect transition="in" filter="fade">
                                      <p:cBhvr>
                                        <p:cTn id="37" dur="500"/>
                                        <p:tgtEl>
                                          <p:spTgt spid="7171">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171">
                                            <p:txEl>
                                              <p:pRg st="11" end="11"/>
                                            </p:txEl>
                                          </p:spTgt>
                                        </p:tgtEl>
                                        <p:attrNameLst>
                                          <p:attrName>style.visibility</p:attrName>
                                        </p:attrNameLst>
                                      </p:cBhvr>
                                      <p:to>
                                        <p:strVal val="visible"/>
                                      </p:to>
                                    </p:set>
                                    <p:animEffect transition="in" filter="fade">
                                      <p:cBhvr>
                                        <p:cTn id="40" dur="500"/>
                                        <p:tgtEl>
                                          <p:spTgt spid="7171">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171">
                                            <p:txEl>
                                              <p:pRg st="12" end="12"/>
                                            </p:txEl>
                                          </p:spTgt>
                                        </p:tgtEl>
                                        <p:attrNameLst>
                                          <p:attrName>style.visibility</p:attrName>
                                        </p:attrNameLst>
                                      </p:cBhvr>
                                      <p:to>
                                        <p:strVal val="visible"/>
                                      </p:to>
                                    </p:set>
                                    <p:animEffect transition="in" filter="fade">
                                      <p:cBhvr>
                                        <p:cTn id="43" dur="500"/>
                                        <p:tgtEl>
                                          <p:spTgt spid="71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Logic</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400" dirty="0" smtClean="0"/>
              <a:t>An interesting fact about XOR.</a:t>
            </a:r>
          </a:p>
          <a:p>
            <a:pPr eaLnBrk="1" hangingPunct="1"/>
            <a:r>
              <a:rPr lang="en-CA" sz="2400" dirty="0" smtClean="0"/>
              <a:t>Assume two ordered sets of 4 bits, A and B</a:t>
            </a:r>
          </a:p>
          <a:p>
            <a:pPr lvl="2" eaLnBrk="1" hangingPunct="1"/>
            <a:r>
              <a:rPr lang="en-CA" sz="1800" dirty="0" smtClean="0">
                <a:cs typeface="Courier New" pitchFamily="49" charset="0"/>
              </a:rPr>
              <a:t>Recall that A^B:</a:t>
            </a:r>
            <a:r>
              <a:rPr lang="en-CA" sz="1800" b="1" dirty="0" smtClean="0">
                <a:latin typeface="Courier New" pitchFamily="49" charset="0"/>
                <a:cs typeface="Courier New" pitchFamily="49" charset="0"/>
              </a:rPr>
              <a:t>	  A   1100</a:t>
            </a:r>
            <a:r>
              <a:rPr lang="en-CA" sz="1800" b="1" dirty="0">
                <a:latin typeface="Courier New" pitchFamily="49" charset="0"/>
                <a:cs typeface="Courier New" pitchFamily="49" charset="0"/>
              </a:rPr>
              <a:t/>
            </a:r>
            <a:br>
              <a:rPr lang="en-CA" sz="1800" b="1" dirty="0">
                <a:latin typeface="Courier New" pitchFamily="49" charset="0"/>
                <a:cs typeface="Courier New" pitchFamily="49" charset="0"/>
              </a:rPr>
            </a:br>
            <a:r>
              <a:rPr lang="en-CA" sz="1800" b="1" dirty="0" smtClean="0">
                <a:latin typeface="Courier New" pitchFamily="49" charset="0"/>
                <a:cs typeface="Courier New" pitchFamily="49" charset="0"/>
              </a:rPr>
              <a:t>			</a:t>
            </a:r>
            <a:r>
              <a:rPr lang="en-CA" sz="1800" b="1" u="sng" dirty="0" smtClean="0">
                <a:latin typeface="Courier New" pitchFamily="49" charset="0"/>
                <a:cs typeface="Courier New" pitchFamily="49" charset="0"/>
              </a:rPr>
              <a:t>  B   1010</a:t>
            </a:r>
            <a:r>
              <a:rPr lang="en-CA" sz="1800" b="1" dirty="0">
                <a:latin typeface="Courier New" pitchFamily="49" charset="0"/>
                <a:cs typeface="Courier New" pitchFamily="49" charset="0"/>
              </a:rPr>
              <a:t/>
            </a:r>
            <a:br>
              <a:rPr lang="en-CA" sz="1800" b="1" dirty="0">
                <a:latin typeface="Courier New" pitchFamily="49" charset="0"/>
                <a:cs typeface="Courier New" pitchFamily="49" charset="0"/>
              </a:rPr>
            </a:br>
            <a:r>
              <a:rPr lang="en-CA" sz="1800" b="1" dirty="0" smtClean="0">
                <a:latin typeface="Courier New" pitchFamily="49" charset="0"/>
                <a:cs typeface="Courier New" pitchFamily="49" charset="0"/>
              </a:rPr>
              <a:t>			A^B   0110</a:t>
            </a:r>
            <a:endParaRPr lang="en-CA" sz="1800" dirty="0"/>
          </a:p>
          <a:p>
            <a:pPr lvl="2" eaLnBrk="1" hangingPunct="1"/>
            <a:r>
              <a:rPr lang="en-CA" sz="1800" dirty="0" smtClean="0"/>
              <a:t>Now consider the sequence of statements</a:t>
            </a:r>
            <a:br>
              <a:rPr lang="en-CA" sz="1800" dirty="0" smtClean="0"/>
            </a:br>
            <a:r>
              <a:rPr lang="en-CA" sz="1800" b="1" dirty="0" smtClean="0"/>
              <a:t>     A = A ^ B ;</a:t>
            </a:r>
            <a:br>
              <a:rPr lang="en-CA" sz="1800" b="1" dirty="0" smtClean="0"/>
            </a:br>
            <a:r>
              <a:rPr lang="en-CA" sz="1800" b="1" dirty="0" smtClean="0"/>
              <a:t>     B = A ^ B ;</a:t>
            </a:r>
            <a:br>
              <a:rPr lang="en-CA" sz="1800" b="1" dirty="0" smtClean="0"/>
            </a:br>
            <a:r>
              <a:rPr lang="en-CA" sz="1800" b="1" dirty="0" smtClean="0"/>
              <a:t>     A = A ^ B ;</a:t>
            </a:r>
          </a:p>
          <a:p>
            <a:pPr lvl="2" eaLnBrk="1" hangingPunct="1"/>
            <a:r>
              <a:rPr lang="en-CA" sz="1800" dirty="0" smtClean="0"/>
              <a:t>What happens to A and B?   Do a trace.</a:t>
            </a:r>
          </a:p>
          <a:p>
            <a:pPr lvl="2" eaLnBrk="1" hangingPunct="1"/>
            <a:endParaRPr lang="en-CA" sz="1800" dirty="0" smtClean="0"/>
          </a:p>
          <a:p>
            <a:pPr lvl="2" eaLnBrk="1" hangingPunct="1"/>
            <a:r>
              <a:rPr lang="en-CA" sz="1800" b="1" dirty="0" smtClean="0"/>
              <a:t> 		A </a:t>
            </a:r>
            <a:r>
              <a:rPr lang="en-CA" sz="1800" b="1" dirty="0"/>
              <a:t>= A ^ B </a:t>
            </a:r>
            <a:r>
              <a:rPr lang="en-CA" sz="1800" b="1" dirty="0" smtClean="0"/>
              <a:t>;   //   A = 0110    B = 1010</a:t>
            </a:r>
          </a:p>
          <a:p>
            <a:pPr lvl="2" eaLnBrk="1" hangingPunct="1"/>
            <a:r>
              <a:rPr lang="en-CA" sz="1800" b="1" dirty="0" smtClean="0"/>
              <a:t> 		B </a:t>
            </a:r>
            <a:r>
              <a:rPr lang="en-CA" sz="1800" b="1" dirty="0"/>
              <a:t>= A ^ B </a:t>
            </a:r>
            <a:r>
              <a:rPr lang="en-CA" sz="1800" b="1" dirty="0" smtClean="0"/>
              <a:t>;   //   A = 0110    B = 1100</a:t>
            </a:r>
          </a:p>
          <a:p>
            <a:pPr lvl="2" eaLnBrk="1" hangingPunct="1"/>
            <a:r>
              <a:rPr lang="en-CA" sz="1800" b="1" dirty="0" smtClean="0"/>
              <a:t> 		A </a:t>
            </a:r>
            <a:r>
              <a:rPr lang="en-CA" sz="1800" b="1" dirty="0"/>
              <a:t>= A ^ B </a:t>
            </a:r>
            <a:r>
              <a:rPr lang="en-CA" sz="1800" b="1" dirty="0" smtClean="0"/>
              <a:t>;   //   A = 1010    B = 1100</a:t>
            </a:r>
          </a:p>
          <a:p>
            <a:pPr lvl="2" eaLnBrk="1" hangingPunct="1"/>
            <a:r>
              <a:rPr lang="en-CA" sz="1800" dirty="0" smtClean="0"/>
              <a:t>Note that A and B have been swapped !!  With no temporary !!</a:t>
            </a:r>
          </a:p>
          <a:p>
            <a:pPr lvl="2" eaLnBrk="1" hangingPunct="1"/>
            <a:r>
              <a:rPr lang="en-CA" sz="1800" dirty="0" smtClean="0"/>
              <a:t>This result is fully general for bit strings of arbitrary length.</a:t>
            </a:r>
            <a:endParaRPr lang="en-CA" sz="1800" dirty="0"/>
          </a:p>
          <a:p>
            <a:pPr lvl="2" eaLnBrk="1" hangingPunct="1"/>
            <a:endParaRPr lang="en-CA" sz="1800" dirty="0"/>
          </a:p>
        </p:txBody>
      </p:sp>
      <p:sp>
        <p:nvSpPr>
          <p:cNvPr id="3" name="Rectangle 2"/>
          <p:cNvSpPr/>
          <p:nvPr/>
        </p:nvSpPr>
        <p:spPr>
          <a:xfrm>
            <a:off x="532123" y="1052736"/>
            <a:ext cx="7992888" cy="5616624"/>
          </a:xfrm>
          <a:prstGeom prst="rect">
            <a:avLst/>
          </a:prstGeom>
          <a:solidFill>
            <a:srgbClr val="FBFE9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Another interesting property of ^ (</a:t>
            </a:r>
            <a:r>
              <a:rPr lang="en-CA" dirty="0" err="1" smtClean="0">
                <a:solidFill>
                  <a:schemeClr val="tx1"/>
                </a:solidFill>
              </a:rPr>
              <a:t>xor</a:t>
            </a:r>
            <a:r>
              <a:rPr lang="en-CA" dirty="0" smtClean="0">
                <a:solidFill>
                  <a:schemeClr val="tx1"/>
                </a:solidFill>
              </a:rPr>
              <a:t>) is illustrated in the example</a:t>
            </a:r>
          </a:p>
          <a:p>
            <a:pPr algn="ctr"/>
            <a:endParaRPr lang="en-CA" dirty="0">
              <a:solidFill>
                <a:schemeClr val="tx1"/>
              </a:solidFill>
              <a:latin typeface="Courier New" pitchFamily="49" charset="0"/>
              <a:cs typeface="Courier New" pitchFamily="49" charset="0"/>
            </a:endParaRPr>
          </a:p>
          <a:p>
            <a:pPr algn="ctr"/>
            <a:r>
              <a:rPr lang="en-CA" b="1" dirty="0" smtClean="0">
                <a:solidFill>
                  <a:schemeClr val="tx1"/>
                </a:solidFill>
                <a:latin typeface="Courier New" pitchFamily="49" charset="0"/>
                <a:cs typeface="Courier New" pitchFamily="49" charset="0"/>
              </a:rPr>
              <a:t>     B  </a:t>
            </a:r>
            <a:r>
              <a:rPr lang="en-CA" b="1" dirty="0">
                <a:solidFill>
                  <a:schemeClr val="tx1"/>
                </a:solidFill>
                <a:latin typeface="Courier New" pitchFamily="49" charset="0"/>
                <a:cs typeface="Courier New" pitchFamily="49" charset="0"/>
              </a:rPr>
              <a:t>0001 1101 0001 0111</a:t>
            </a:r>
          </a:p>
          <a:p>
            <a:pPr algn="ctr"/>
            <a:r>
              <a:rPr lang="en-CA" b="1" u="sng" dirty="0" smtClean="0">
                <a:solidFill>
                  <a:schemeClr val="tx1"/>
                </a:solidFill>
                <a:latin typeface="Courier New" pitchFamily="49" charset="0"/>
                <a:cs typeface="Courier New" pitchFamily="49" charset="0"/>
              </a:rPr>
              <a:t>     A  0111 1010 1010 0001</a:t>
            </a:r>
          </a:p>
          <a:p>
            <a:pPr algn="ctr"/>
            <a:r>
              <a:rPr lang="en-CA" b="1" dirty="0" smtClean="0">
                <a:solidFill>
                  <a:schemeClr val="tx1"/>
                </a:solidFill>
                <a:latin typeface="Courier New" pitchFamily="49" charset="0"/>
                <a:cs typeface="Courier New" pitchFamily="49" charset="0"/>
              </a:rPr>
              <a:t>   A^B  0110 0111 1011 0110</a:t>
            </a:r>
          </a:p>
          <a:p>
            <a:pPr algn="ctr"/>
            <a:r>
              <a:rPr lang="en-CA" b="1" u="sng" dirty="0" smtClean="0">
                <a:solidFill>
                  <a:schemeClr val="tx1"/>
                </a:solidFill>
                <a:latin typeface="Courier New" pitchFamily="49" charset="0"/>
                <a:cs typeface="Courier New" pitchFamily="49" charset="0"/>
              </a:rPr>
              <a:t>     A  </a:t>
            </a:r>
            <a:r>
              <a:rPr lang="en-CA" b="1" u="sng" dirty="0">
                <a:solidFill>
                  <a:schemeClr val="tx1"/>
                </a:solidFill>
                <a:latin typeface="Courier New" pitchFamily="49" charset="0"/>
                <a:cs typeface="Courier New" pitchFamily="49" charset="0"/>
              </a:rPr>
              <a:t>0111 1010 1010 0001</a:t>
            </a:r>
          </a:p>
          <a:p>
            <a:pPr algn="ctr"/>
            <a:r>
              <a:rPr lang="en-CA" b="1" dirty="0" smtClean="0">
                <a:solidFill>
                  <a:schemeClr val="tx1"/>
                </a:solidFill>
                <a:latin typeface="Courier New" pitchFamily="49" charset="0"/>
                <a:cs typeface="Courier New" pitchFamily="49" charset="0"/>
              </a:rPr>
              <a:t>A^(A^B) 0001 1101 0001 0111</a:t>
            </a:r>
          </a:p>
          <a:p>
            <a:pPr algn="ctr"/>
            <a:endParaRPr lang="en-CA" dirty="0">
              <a:solidFill>
                <a:schemeClr val="tx1"/>
              </a:solidFill>
              <a:latin typeface="Courier New" pitchFamily="49" charset="0"/>
              <a:cs typeface="Courier New" pitchFamily="49" charset="0"/>
            </a:endParaRPr>
          </a:p>
          <a:p>
            <a:pPr algn="ctr"/>
            <a:r>
              <a:rPr lang="en-CA" dirty="0" smtClean="0">
                <a:solidFill>
                  <a:schemeClr val="tx1"/>
                </a:solidFill>
              </a:rPr>
              <a:t>By inspection, note that the final answer has the same value as B, hence:</a:t>
            </a:r>
          </a:p>
          <a:p>
            <a:pPr algn="ctr"/>
            <a:endParaRPr lang="en-CA" dirty="0">
              <a:solidFill>
                <a:schemeClr val="tx1"/>
              </a:solidFill>
            </a:endParaRPr>
          </a:p>
          <a:p>
            <a:pPr algn="ctr"/>
            <a:r>
              <a:rPr lang="en-CA" dirty="0" smtClean="0">
                <a:solidFill>
                  <a:schemeClr val="tx1"/>
                </a:solidFill>
              </a:rPr>
              <a:t>   B == A^(A^B).  </a:t>
            </a:r>
          </a:p>
          <a:p>
            <a:pPr algn="ctr"/>
            <a:endParaRPr lang="en-CA" dirty="0">
              <a:solidFill>
                <a:schemeClr val="tx1"/>
              </a:solidFill>
            </a:endParaRPr>
          </a:p>
          <a:p>
            <a:pPr algn="ctr"/>
            <a:r>
              <a:rPr lang="en-CA" dirty="0" smtClean="0">
                <a:solidFill>
                  <a:schemeClr val="tx1"/>
                </a:solidFill>
              </a:rPr>
              <a:t>This has application in computer graphics (especially in games) where a </a:t>
            </a:r>
            <a:r>
              <a:rPr lang="en-CA" i="1" u="sng" dirty="0" smtClean="0">
                <a:solidFill>
                  <a:schemeClr val="tx1"/>
                </a:solidFill>
              </a:rPr>
              <a:t>bit mask</a:t>
            </a:r>
            <a:r>
              <a:rPr lang="en-CA" dirty="0" smtClean="0">
                <a:solidFill>
                  <a:schemeClr val="tx1"/>
                </a:solidFill>
              </a:rPr>
              <a:t>, A, can be applied once to change a region, B, of pixel values (a portion of the game character), then the mask is reapplied (at a later time) to obtain the original bit values (</a:t>
            </a:r>
            <a:r>
              <a:rPr lang="en-CA" dirty="0" err="1" smtClean="0">
                <a:solidFill>
                  <a:schemeClr val="tx1"/>
                </a:solidFill>
              </a:rPr>
              <a:t>ie</a:t>
            </a:r>
            <a:r>
              <a:rPr lang="en-CA" dirty="0" smtClean="0">
                <a:solidFill>
                  <a:schemeClr val="tx1"/>
                </a:solidFill>
              </a:rPr>
              <a:t>. the background scene B).  </a:t>
            </a:r>
          </a:p>
          <a:p>
            <a:pPr algn="ctr"/>
            <a:r>
              <a:rPr lang="en-CA" dirty="0" smtClean="0">
                <a:solidFill>
                  <a:schemeClr val="tx1"/>
                </a:solidFill>
              </a:rPr>
              <a:t>Such sets of bit masks for character rendering (supporting character movement within a scene as well) are often referred to as </a:t>
            </a:r>
            <a:r>
              <a:rPr lang="en-CA" b="1" i="1" dirty="0" smtClean="0">
                <a:solidFill>
                  <a:srgbClr val="FF0000"/>
                </a:solidFill>
              </a:rPr>
              <a:t>s</a:t>
            </a:r>
            <a:r>
              <a:rPr lang="en-CA" b="1" i="1" dirty="0" smtClean="0">
                <a:solidFill>
                  <a:srgbClr val="009900"/>
                </a:solidFill>
              </a:rPr>
              <a:t>p</a:t>
            </a:r>
            <a:r>
              <a:rPr lang="en-CA" b="1" i="1" dirty="0" smtClean="0">
                <a:solidFill>
                  <a:srgbClr val="7030A0"/>
                </a:solidFill>
              </a:rPr>
              <a:t>r</a:t>
            </a:r>
            <a:r>
              <a:rPr lang="en-CA" b="1" i="1" dirty="0" smtClean="0">
                <a:solidFill>
                  <a:schemeClr val="accent2">
                    <a:lumMod val="60000"/>
                    <a:lumOff val="40000"/>
                  </a:schemeClr>
                </a:solidFill>
              </a:rPr>
              <a:t>i</a:t>
            </a:r>
            <a:r>
              <a:rPr lang="en-CA" b="1" i="1" dirty="0" smtClean="0">
                <a:solidFill>
                  <a:schemeClr val="bg2">
                    <a:lumMod val="25000"/>
                  </a:schemeClr>
                </a:solidFill>
              </a:rPr>
              <a:t>t</a:t>
            </a:r>
            <a:r>
              <a:rPr lang="en-CA" b="1" i="1" dirty="0" smtClean="0">
                <a:solidFill>
                  <a:schemeClr val="bg2">
                    <a:lumMod val="50000"/>
                  </a:schemeClr>
                </a:solidFill>
              </a:rPr>
              <a:t>e</a:t>
            </a:r>
            <a:r>
              <a:rPr lang="en-CA" b="1" i="1" dirty="0" smtClean="0">
                <a:solidFill>
                  <a:schemeClr val="accent6">
                    <a:lumMod val="60000"/>
                    <a:lumOff val="40000"/>
                  </a:schemeClr>
                </a:solidFill>
              </a:rPr>
              <a:t>s</a:t>
            </a:r>
            <a:r>
              <a:rPr lang="en-CA" dirty="0" smtClean="0">
                <a:solidFill>
                  <a:schemeClr val="tx1"/>
                </a:solidFill>
              </a:rPr>
              <a:t>.</a:t>
            </a:r>
            <a:endParaRPr lang="en-CA" dirty="0" smtClean="0">
              <a:solidFill>
                <a:schemeClr val="tx1"/>
              </a:solidFill>
              <a:latin typeface="Courier New" pitchFamily="49" charset="0"/>
              <a:cs typeface="Courier New" pitchFamily="49" charset="0"/>
            </a:endParaRPr>
          </a:p>
          <a:p>
            <a:pPr algn="ctr"/>
            <a:endParaRPr lang="en-CA" dirty="0">
              <a:solidFill>
                <a:schemeClr val="tx1"/>
              </a:solidFill>
            </a:endParaRPr>
          </a:p>
        </p:txBody>
      </p:sp>
      <p:sp>
        <p:nvSpPr>
          <p:cNvPr id="4" name="Curved Left Arrow 3"/>
          <p:cNvSpPr/>
          <p:nvPr/>
        </p:nvSpPr>
        <p:spPr>
          <a:xfrm>
            <a:off x="6444208" y="1916832"/>
            <a:ext cx="288032" cy="57606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6" name="Curved Left Arrow 5"/>
          <p:cNvSpPr/>
          <p:nvPr/>
        </p:nvSpPr>
        <p:spPr>
          <a:xfrm>
            <a:off x="6543325" y="2492896"/>
            <a:ext cx="288032" cy="57606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43948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6" end="6"/>
                                            </p:txEl>
                                          </p:spTgt>
                                        </p:tgtEl>
                                        <p:attrNameLst>
                                          <p:attrName>style.visibility</p:attrName>
                                        </p:attrNameLst>
                                      </p:cBhvr>
                                      <p:to>
                                        <p:strVal val="visible"/>
                                      </p:to>
                                    </p:set>
                                    <p:animEffect transition="in" filter="fade">
                                      <p:cBhvr>
                                        <p:cTn id="7" dur="500"/>
                                        <p:tgtEl>
                                          <p:spTgt spid="7171">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7" end="7"/>
                                            </p:txEl>
                                          </p:spTgt>
                                        </p:tgtEl>
                                        <p:attrNameLst>
                                          <p:attrName>style.visibility</p:attrName>
                                        </p:attrNameLst>
                                      </p:cBhvr>
                                      <p:to>
                                        <p:strVal val="visible"/>
                                      </p:to>
                                    </p:set>
                                    <p:animEffect transition="in" filter="fade">
                                      <p:cBhvr>
                                        <p:cTn id="12" dur="500"/>
                                        <p:tgtEl>
                                          <p:spTgt spid="7171">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1">
                                            <p:txEl>
                                              <p:pRg st="8" end="8"/>
                                            </p:txEl>
                                          </p:spTgt>
                                        </p:tgtEl>
                                        <p:attrNameLst>
                                          <p:attrName>style.visibility</p:attrName>
                                        </p:attrNameLst>
                                      </p:cBhvr>
                                      <p:to>
                                        <p:strVal val="visible"/>
                                      </p:to>
                                    </p:set>
                                    <p:animEffect transition="in" filter="fade">
                                      <p:cBhvr>
                                        <p:cTn id="17" dur="500"/>
                                        <p:tgtEl>
                                          <p:spTgt spid="7171">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171">
                                            <p:txEl>
                                              <p:pRg st="9" end="9"/>
                                            </p:txEl>
                                          </p:spTgt>
                                        </p:tgtEl>
                                        <p:attrNameLst>
                                          <p:attrName>style.visibility</p:attrName>
                                        </p:attrNameLst>
                                      </p:cBhvr>
                                      <p:to>
                                        <p:strVal val="visible"/>
                                      </p:to>
                                    </p:set>
                                    <p:anim calcmode="lin" valueType="num">
                                      <p:cBhvr additive="base">
                                        <p:cTn id="22" dur="500" fill="hold"/>
                                        <p:tgtEl>
                                          <p:spTgt spid="7171">
                                            <p:txEl>
                                              <p:pRg st="9" end="9"/>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171">
                                            <p:txEl>
                                              <p:pRg st="9" end="9"/>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7171">
                                            <p:txEl>
                                              <p:pRg st="10" end="10"/>
                                            </p:txEl>
                                          </p:spTgt>
                                        </p:tgtEl>
                                        <p:attrNameLst>
                                          <p:attrName>style.visibility</p:attrName>
                                        </p:attrNameLst>
                                      </p:cBhvr>
                                      <p:to>
                                        <p:strVal val="visible"/>
                                      </p:to>
                                    </p:set>
                                    <p:anim calcmode="lin" valueType="num">
                                      <p:cBhvr additive="base">
                                        <p:cTn id="26" dur="500" fill="hold"/>
                                        <p:tgtEl>
                                          <p:spTgt spid="7171">
                                            <p:txEl>
                                              <p:pRg st="10" end="1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17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pbertKent17\AppData\Local\Microsoft\Windows\Temporary Internet Files\Content.IE5\E9FG5NU3\MP90041206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2656"/>
            <a:ext cx="5760640" cy="576064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RpbertKent17\AppData\Local\Microsoft\Windows\Temporary Internet Files\Content.IE5\E9FG5NU3\MM90023625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59234" y="620688"/>
            <a:ext cx="747359" cy="5312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RpbertKent17\AppData\Local\Microsoft\Windows\Temporary Internet Files\Content.IE5\E9FG5NU3\MM90023625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52559" y="1532739"/>
            <a:ext cx="747359" cy="5312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RpbertKent17\AppData\Local\Microsoft\Windows\Temporary Internet Files\Content.IE5\E9FG5NU3\MM90023625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787705" y="689403"/>
            <a:ext cx="747359" cy="5312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RpbertKent17\AppData\Local\Microsoft\Windows\Temporary Internet Files\Content.IE5\E9FG5NU3\MM90023625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99918" y="1267112"/>
            <a:ext cx="747359" cy="5312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RpbertKent17\AppData\Local\Microsoft\Windows\Temporary Internet Files\Content.IE5\E9FG5NU3\MM90023625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13832" y="1985543"/>
            <a:ext cx="747359" cy="5312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RpbertKent17\AppData\Local\Microsoft\Windows\Temporary Internet Files\Content.IE5\E9FG5NU3\MM90023625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55060"/>
            <a:ext cx="747359" cy="53125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RpbertKent17\AppData\Local\Microsoft\Windows\Temporary Internet Files\Content.IE5\E9FG5NU3\MM90023625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761017" y="507460"/>
            <a:ext cx="747359" cy="53125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RpbertKent17\AppData\Local\Microsoft\Windows\Temporary Internet Files\Content.IE5\E9FG5NU3\MM90023625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360010" y="936574"/>
            <a:ext cx="747359" cy="53125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RpbertKent17\AppData\Local\Microsoft\Windows\Temporary Internet Files\Content.IE5\E9FG5NU3\MM90023625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148278" y="1369799"/>
            <a:ext cx="747359" cy="53125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RpbertKent17\AppData\Local\Microsoft\Windows\Temporary Internet Files\Content.IE5\E9FG5NU3\MM90023625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58160" y="1798367"/>
            <a:ext cx="747359" cy="5312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RpbertKent17\AppData\Local\Microsoft\Windows\Temporary Internet Files\Content.IE5\E9FG5NU3\MM90023625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950766"/>
            <a:ext cx="747359" cy="5312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RpbertKent17\AppData\Local\Microsoft\Windows\Temporary Internet Files\Content.IE5\E9FG5NU3\MM90023625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867414" y="1795742"/>
            <a:ext cx="747359" cy="53125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RpbertKent17\AppData\Local\Microsoft\Windows\Temporary Internet Files\Content.IE5\E9FG5NU3\MM90023625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867413" y="1416887"/>
            <a:ext cx="747359" cy="53125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RpbertKent17\AppData\Local\Microsoft\Windows\Temporary Internet Files\Content.IE5\E9FG5NU3\MM90023625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865435" y="955031"/>
            <a:ext cx="747359" cy="53125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RpbertKent17\AppData\Local\Microsoft\Windows\Temporary Internet Files\Content.IE5\E9FG5NU3\MM90023625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02656" y="670946"/>
            <a:ext cx="747359" cy="5312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39745" y="3100318"/>
            <a:ext cx="1107996" cy="369332"/>
          </a:xfrm>
          <a:prstGeom prst="rect">
            <a:avLst/>
          </a:prstGeom>
          <a:noFill/>
        </p:spPr>
        <p:txBody>
          <a:bodyPr wrap="none" rtlCol="0">
            <a:spAutoFit/>
          </a:bodyPr>
          <a:lstStyle/>
          <a:p>
            <a:r>
              <a:rPr lang="en-CA" b="1" dirty="0" smtClean="0"/>
              <a:t>Spritely!</a:t>
            </a:r>
            <a:endParaRPr lang="en-CA" b="1" dirty="0"/>
          </a:p>
        </p:txBody>
      </p:sp>
    </p:spTree>
    <p:extLst>
      <p:ext uri="{BB962C8B-B14F-4D97-AF65-F5344CB8AC3E}">
        <p14:creationId xmlns:p14="http://schemas.microsoft.com/office/powerpoint/2010/main" val="219207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7"/>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0"/>
                            </p:stCondLst>
                            <p:childTnLst>
                              <p:par>
                                <p:cTn id="11" presetID="1" presetClass="exit" presetSubtype="0" fill="hold" nodeType="afterEffect">
                                  <p:stCondLst>
                                    <p:cond delay="500"/>
                                  </p:stCondLst>
                                  <p:childTnLst>
                                    <p:set>
                                      <p:cBhvr>
                                        <p:cTn id="12" dur="1" fill="hold">
                                          <p:stCondLst>
                                            <p:cond delay="0"/>
                                          </p:stCondLst>
                                        </p:cTn>
                                        <p:tgtEl>
                                          <p:spTgt spid="8"/>
                                        </p:tgtEl>
                                        <p:attrNameLst>
                                          <p:attrName>style.visibility</p:attrName>
                                        </p:attrNameLst>
                                      </p:cBhvr>
                                      <p:to>
                                        <p:strVal val="hidden"/>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500"/>
                            </p:stCondLst>
                            <p:childTnLst>
                              <p:par>
                                <p:cTn id="17" presetID="1" presetClass="exit" presetSubtype="0" fill="hold" nodeType="afterEffect">
                                  <p:stCondLst>
                                    <p:cond delay="500"/>
                                  </p:stCondLst>
                                  <p:childTnLst>
                                    <p:set>
                                      <p:cBhvr>
                                        <p:cTn id="18" dur="1" fill="hold">
                                          <p:stCondLst>
                                            <p:cond delay="0"/>
                                          </p:stCondLst>
                                        </p:cTn>
                                        <p:tgtEl>
                                          <p:spTgt spid="9"/>
                                        </p:tgtEl>
                                        <p:attrNameLst>
                                          <p:attrName>style.visibility</p:attrName>
                                        </p:attrNameLst>
                                      </p:cBhvr>
                                      <p:to>
                                        <p:strVal val="hidden"/>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par>
                          <p:cTn id="22" fill="hold">
                            <p:stCondLst>
                              <p:cond delay="1000"/>
                            </p:stCondLst>
                            <p:childTnLst>
                              <p:par>
                                <p:cTn id="23" presetID="1" presetClass="exit" presetSubtype="0" fill="hold" nodeType="afterEffect">
                                  <p:stCondLst>
                                    <p:cond delay="500"/>
                                  </p:stCondLst>
                                  <p:childTnLst>
                                    <p:set>
                                      <p:cBhvr>
                                        <p:cTn id="24" dur="1" fill="hold">
                                          <p:stCondLst>
                                            <p:cond delay="0"/>
                                          </p:stCondLst>
                                        </p:cTn>
                                        <p:tgtEl>
                                          <p:spTgt spid="10"/>
                                        </p:tgtEl>
                                        <p:attrNameLst>
                                          <p:attrName>style.visibility</p:attrName>
                                        </p:attrNameLst>
                                      </p:cBhvr>
                                      <p:to>
                                        <p:strVal val="hidden"/>
                                      </p:to>
                                    </p:set>
                                  </p:childTnLst>
                                </p:cTn>
                              </p:par>
                            </p:childTnLst>
                          </p:cTn>
                        </p:par>
                        <p:par>
                          <p:cTn id="25" fill="hold">
                            <p:stCondLst>
                              <p:cond delay="1500"/>
                            </p:stCondLst>
                            <p:childTnLst>
                              <p:par>
                                <p:cTn id="26" presetID="1"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1500"/>
                            </p:stCondLst>
                            <p:childTnLst>
                              <p:par>
                                <p:cTn id="29" presetID="1" presetClass="exit" presetSubtype="0" fill="hold" nodeType="afterEffect">
                                  <p:stCondLst>
                                    <p:cond delay="500"/>
                                  </p:stCondLst>
                                  <p:childTnLst>
                                    <p:set>
                                      <p:cBhvr>
                                        <p:cTn id="30" dur="1" fill="hold">
                                          <p:stCondLst>
                                            <p:cond delay="0"/>
                                          </p:stCondLst>
                                        </p:cTn>
                                        <p:tgtEl>
                                          <p:spTgt spid="11"/>
                                        </p:tgtEl>
                                        <p:attrNameLst>
                                          <p:attrName>style.visibility</p:attrName>
                                        </p:attrNameLst>
                                      </p:cBhvr>
                                      <p:to>
                                        <p:strVal val="hidden"/>
                                      </p:to>
                                    </p:set>
                                  </p:childTnLst>
                                </p:cTn>
                              </p:par>
                            </p:childTnLst>
                          </p:cTn>
                        </p:par>
                        <p:par>
                          <p:cTn id="31" fill="hold">
                            <p:stCondLst>
                              <p:cond delay="2000"/>
                            </p:stCondLst>
                            <p:childTnLst>
                              <p:par>
                                <p:cTn id="32" presetID="1" presetClass="entr" presetSubtype="0"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par>
                          <p:cTn id="34" fill="hold">
                            <p:stCondLst>
                              <p:cond delay="2000"/>
                            </p:stCondLst>
                            <p:childTnLst>
                              <p:par>
                                <p:cTn id="35" presetID="1" presetClass="exit" presetSubtype="0" fill="hold" nodeType="afterEffect">
                                  <p:stCondLst>
                                    <p:cond delay="500"/>
                                  </p:stCondLst>
                                  <p:childTnLst>
                                    <p:set>
                                      <p:cBhvr>
                                        <p:cTn id="36" dur="1" fill="hold">
                                          <p:stCondLst>
                                            <p:cond delay="0"/>
                                          </p:stCondLst>
                                        </p:cTn>
                                        <p:tgtEl>
                                          <p:spTgt spid="12"/>
                                        </p:tgtEl>
                                        <p:attrNameLst>
                                          <p:attrName>style.visibility</p:attrName>
                                        </p:attrNameLst>
                                      </p:cBhvr>
                                      <p:to>
                                        <p:strVal val="hidden"/>
                                      </p:to>
                                    </p:set>
                                  </p:childTnLst>
                                </p:cTn>
                              </p:par>
                            </p:childTnLst>
                          </p:cTn>
                        </p:par>
                        <p:par>
                          <p:cTn id="37" fill="hold">
                            <p:stCondLst>
                              <p:cond delay="2500"/>
                            </p:stCondLst>
                            <p:childTnLst>
                              <p:par>
                                <p:cTn id="38" presetID="1" presetClass="entr" presetSubtype="0"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par>
                          <p:cTn id="40" fill="hold">
                            <p:stCondLst>
                              <p:cond delay="2500"/>
                            </p:stCondLst>
                            <p:childTnLst>
                              <p:par>
                                <p:cTn id="41" presetID="1" presetClass="exit" presetSubtype="0" fill="hold" nodeType="afterEffect">
                                  <p:stCondLst>
                                    <p:cond delay="500"/>
                                  </p:stCondLst>
                                  <p:childTnLst>
                                    <p:set>
                                      <p:cBhvr>
                                        <p:cTn id="42" dur="1" fill="hold">
                                          <p:stCondLst>
                                            <p:cond delay="0"/>
                                          </p:stCondLst>
                                        </p:cTn>
                                        <p:tgtEl>
                                          <p:spTgt spid="13"/>
                                        </p:tgtEl>
                                        <p:attrNameLst>
                                          <p:attrName>style.visibility</p:attrName>
                                        </p:attrNameLst>
                                      </p:cBhvr>
                                      <p:to>
                                        <p:strVal val="hidden"/>
                                      </p:to>
                                    </p:set>
                                  </p:childTnLst>
                                </p:cTn>
                              </p:par>
                            </p:childTnLst>
                          </p:cTn>
                        </p:par>
                        <p:par>
                          <p:cTn id="43" fill="hold">
                            <p:stCondLst>
                              <p:cond delay="3000"/>
                            </p:stCondLst>
                            <p:childTnLst>
                              <p:par>
                                <p:cTn id="44" presetID="1" presetClass="entr" presetSubtype="0"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par>
                          <p:cTn id="46" fill="hold">
                            <p:stCondLst>
                              <p:cond delay="3000"/>
                            </p:stCondLst>
                            <p:childTnLst>
                              <p:par>
                                <p:cTn id="47" presetID="1" presetClass="exit" presetSubtype="0" fill="hold" nodeType="afterEffect">
                                  <p:stCondLst>
                                    <p:cond delay="500"/>
                                  </p:stCondLst>
                                  <p:childTnLst>
                                    <p:set>
                                      <p:cBhvr>
                                        <p:cTn id="48" dur="1" fill="hold">
                                          <p:stCondLst>
                                            <p:cond delay="0"/>
                                          </p:stCondLst>
                                        </p:cTn>
                                        <p:tgtEl>
                                          <p:spTgt spid="14"/>
                                        </p:tgtEl>
                                        <p:attrNameLst>
                                          <p:attrName>style.visibility</p:attrName>
                                        </p:attrNameLst>
                                      </p:cBhvr>
                                      <p:to>
                                        <p:strVal val="hidden"/>
                                      </p:to>
                                    </p:set>
                                  </p:childTnLst>
                                </p:cTn>
                              </p:par>
                            </p:childTnLst>
                          </p:cTn>
                        </p:par>
                        <p:par>
                          <p:cTn id="49" fill="hold">
                            <p:stCondLst>
                              <p:cond delay="3500"/>
                            </p:stCondLst>
                            <p:childTnLst>
                              <p:par>
                                <p:cTn id="50" presetID="1" presetClass="entr" presetSubtype="0" fill="hold" nodeType="after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childTnLst>
                          </p:cTn>
                        </p:par>
                        <p:par>
                          <p:cTn id="52" fill="hold">
                            <p:stCondLst>
                              <p:cond delay="3500"/>
                            </p:stCondLst>
                            <p:childTnLst>
                              <p:par>
                                <p:cTn id="53" presetID="1" presetClass="exit" presetSubtype="0" fill="hold" nodeType="afterEffect">
                                  <p:stCondLst>
                                    <p:cond delay="500"/>
                                  </p:stCondLst>
                                  <p:childTnLst>
                                    <p:set>
                                      <p:cBhvr>
                                        <p:cTn id="54" dur="1" fill="hold">
                                          <p:stCondLst>
                                            <p:cond delay="0"/>
                                          </p:stCondLst>
                                        </p:cTn>
                                        <p:tgtEl>
                                          <p:spTgt spid="15"/>
                                        </p:tgtEl>
                                        <p:attrNameLst>
                                          <p:attrName>style.visibility</p:attrName>
                                        </p:attrNameLst>
                                      </p:cBhvr>
                                      <p:to>
                                        <p:strVal val="hidden"/>
                                      </p:to>
                                    </p:set>
                                  </p:childTnLst>
                                </p:cTn>
                              </p:par>
                            </p:childTnLst>
                          </p:cTn>
                        </p:par>
                        <p:par>
                          <p:cTn id="55" fill="hold">
                            <p:stCondLst>
                              <p:cond delay="4000"/>
                            </p:stCondLst>
                            <p:childTnLst>
                              <p:par>
                                <p:cTn id="56" presetID="1" presetClass="entr" presetSubtype="0" fill="hold" nodeType="afterEffect">
                                  <p:stCondLst>
                                    <p:cond delay="0"/>
                                  </p:stCondLst>
                                  <p:childTnLst>
                                    <p:set>
                                      <p:cBhvr>
                                        <p:cTn id="57" dur="1" fill="hold">
                                          <p:stCondLst>
                                            <p:cond delay="0"/>
                                          </p:stCondLst>
                                        </p:cTn>
                                        <p:tgtEl>
                                          <p:spTgt spid="16"/>
                                        </p:tgtEl>
                                        <p:attrNameLst>
                                          <p:attrName>style.visibility</p:attrName>
                                        </p:attrNameLst>
                                      </p:cBhvr>
                                      <p:to>
                                        <p:strVal val="visible"/>
                                      </p:to>
                                    </p:set>
                                  </p:childTnLst>
                                </p:cTn>
                              </p:par>
                            </p:childTnLst>
                          </p:cTn>
                        </p:par>
                        <p:par>
                          <p:cTn id="58" fill="hold">
                            <p:stCondLst>
                              <p:cond delay="4000"/>
                            </p:stCondLst>
                            <p:childTnLst>
                              <p:par>
                                <p:cTn id="59" presetID="1" presetClass="exit" presetSubtype="0" fill="hold" nodeType="afterEffect">
                                  <p:stCondLst>
                                    <p:cond delay="500"/>
                                  </p:stCondLst>
                                  <p:childTnLst>
                                    <p:set>
                                      <p:cBhvr>
                                        <p:cTn id="60" dur="1" fill="hold">
                                          <p:stCondLst>
                                            <p:cond delay="0"/>
                                          </p:stCondLst>
                                        </p:cTn>
                                        <p:tgtEl>
                                          <p:spTgt spid="16"/>
                                        </p:tgtEl>
                                        <p:attrNameLst>
                                          <p:attrName>style.visibility</p:attrName>
                                        </p:attrNameLst>
                                      </p:cBhvr>
                                      <p:to>
                                        <p:strVal val="hidden"/>
                                      </p:to>
                                    </p:set>
                                  </p:childTnLst>
                                </p:cTn>
                              </p:par>
                            </p:childTnLst>
                          </p:cTn>
                        </p:par>
                        <p:par>
                          <p:cTn id="61" fill="hold">
                            <p:stCondLst>
                              <p:cond delay="4500"/>
                            </p:stCondLst>
                            <p:childTnLst>
                              <p:par>
                                <p:cTn id="62" presetID="1"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60648"/>
            <a:ext cx="7772400" cy="778098"/>
          </a:xfrm>
        </p:spPr>
        <p:txBody>
          <a:bodyPr>
            <a:normAutofit/>
          </a:bodyPr>
          <a:lstStyle/>
          <a:p>
            <a:pPr eaLnBrk="1" fontAlgn="auto" hangingPunct="1">
              <a:spcAft>
                <a:spcPts val="0"/>
              </a:spcAft>
              <a:defRPr/>
            </a:pPr>
            <a:r>
              <a:rPr lang="en-CA" dirty="0" smtClean="0"/>
              <a:t>Logic</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000" dirty="0" smtClean="0"/>
              <a:t>Boolean Logic also admits several additional operators</a:t>
            </a:r>
          </a:p>
          <a:p>
            <a:pPr lvl="1" eaLnBrk="1" hangingPunct="1"/>
            <a:r>
              <a:rPr lang="en-CA" sz="2000" dirty="0" smtClean="0"/>
              <a:t>NAND (NOT AND)</a:t>
            </a:r>
          </a:p>
          <a:p>
            <a:pPr lvl="2" eaLnBrk="1" hangingPunct="1"/>
            <a:r>
              <a:rPr lang="en-CA" sz="1600" dirty="0" smtClean="0"/>
              <a:t>A </a:t>
            </a:r>
            <a:r>
              <a:rPr lang="en-CA" sz="1600" dirty="0" err="1" smtClean="0"/>
              <a:t>nand</a:t>
            </a:r>
            <a:r>
              <a:rPr lang="en-CA" sz="1600" dirty="0" smtClean="0"/>
              <a:t> B == not ( A and B )	In C:   </a:t>
            </a:r>
            <a:r>
              <a:rPr lang="en-CA" sz="1600" b="1" dirty="0" smtClean="0">
                <a:solidFill>
                  <a:srgbClr val="C00000"/>
                </a:solidFill>
              </a:rPr>
              <a:t>~(A &amp; B)</a:t>
            </a:r>
          </a:p>
          <a:p>
            <a:pPr lvl="1" eaLnBrk="1" hangingPunct="1"/>
            <a:r>
              <a:rPr lang="en-CA" sz="2000" dirty="0" smtClean="0"/>
              <a:t>NOR </a:t>
            </a:r>
            <a:r>
              <a:rPr lang="en-CA" sz="2000" dirty="0"/>
              <a:t>(NOT </a:t>
            </a:r>
            <a:r>
              <a:rPr lang="en-CA" sz="2000" dirty="0" smtClean="0"/>
              <a:t>OR)</a:t>
            </a:r>
            <a:endParaRPr lang="en-CA" sz="2000" dirty="0"/>
          </a:p>
          <a:p>
            <a:pPr lvl="2" eaLnBrk="1" hangingPunct="1"/>
            <a:r>
              <a:rPr lang="en-CA" sz="1600" dirty="0"/>
              <a:t>A </a:t>
            </a:r>
            <a:r>
              <a:rPr lang="en-CA" sz="1600" dirty="0" smtClean="0"/>
              <a:t>nor </a:t>
            </a:r>
            <a:r>
              <a:rPr lang="en-CA" sz="1600" dirty="0"/>
              <a:t>B == not ( A </a:t>
            </a:r>
            <a:r>
              <a:rPr lang="en-CA" sz="1600" dirty="0" smtClean="0"/>
              <a:t>or </a:t>
            </a:r>
            <a:r>
              <a:rPr lang="en-CA" sz="1600" dirty="0"/>
              <a:t>B ) 	In C:   </a:t>
            </a:r>
            <a:r>
              <a:rPr lang="en-CA" sz="1600" b="1" dirty="0">
                <a:solidFill>
                  <a:srgbClr val="0070C0"/>
                </a:solidFill>
              </a:rPr>
              <a:t>~(A </a:t>
            </a:r>
            <a:r>
              <a:rPr lang="en-CA" sz="1600" b="1" dirty="0" smtClean="0">
                <a:solidFill>
                  <a:srgbClr val="0070C0"/>
                </a:solidFill>
              </a:rPr>
              <a:t>| </a:t>
            </a:r>
            <a:r>
              <a:rPr lang="en-CA" sz="1600" b="1" dirty="0">
                <a:solidFill>
                  <a:srgbClr val="0070C0"/>
                </a:solidFill>
              </a:rPr>
              <a:t>B)</a:t>
            </a:r>
          </a:p>
          <a:p>
            <a:pPr lvl="1" eaLnBrk="1" hangingPunct="1"/>
            <a:r>
              <a:rPr lang="en-CA" sz="2000" dirty="0" smtClean="0"/>
              <a:t>XNOR (selective </a:t>
            </a:r>
            <a:r>
              <a:rPr lang="en-CA" sz="2000" dirty="0"/>
              <a:t>OR)</a:t>
            </a:r>
          </a:p>
          <a:p>
            <a:pPr lvl="2" eaLnBrk="1" hangingPunct="1"/>
            <a:r>
              <a:rPr lang="en-CA" sz="1600" dirty="0"/>
              <a:t>A </a:t>
            </a:r>
            <a:r>
              <a:rPr lang="en-CA" sz="1600" dirty="0" err="1" smtClean="0"/>
              <a:t>xnor</a:t>
            </a:r>
            <a:r>
              <a:rPr lang="en-CA" sz="1600" dirty="0" smtClean="0"/>
              <a:t> </a:t>
            </a:r>
            <a:r>
              <a:rPr lang="en-CA" sz="1600" dirty="0"/>
              <a:t>B == (A and </a:t>
            </a:r>
            <a:r>
              <a:rPr lang="en-CA" sz="1600" dirty="0" smtClean="0"/>
              <a:t>B) </a:t>
            </a:r>
            <a:r>
              <a:rPr lang="en-CA" sz="1600" dirty="0"/>
              <a:t>or ((not A) and </a:t>
            </a:r>
            <a:r>
              <a:rPr lang="en-CA" sz="1600" dirty="0" smtClean="0"/>
              <a:t>(not B</a:t>
            </a:r>
            <a:r>
              <a:rPr lang="en-CA" sz="1600" dirty="0"/>
              <a:t>)) 	In C:   </a:t>
            </a:r>
            <a:r>
              <a:rPr lang="en-CA" sz="1600" b="1" dirty="0">
                <a:solidFill>
                  <a:srgbClr val="7030A0"/>
                </a:solidFill>
              </a:rPr>
              <a:t>~(A </a:t>
            </a:r>
            <a:r>
              <a:rPr lang="en-CA" sz="1600" b="1" dirty="0" smtClean="0">
                <a:solidFill>
                  <a:srgbClr val="7030A0"/>
                </a:solidFill>
              </a:rPr>
              <a:t>^ </a:t>
            </a:r>
            <a:r>
              <a:rPr lang="en-CA" sz="1600" b="1" dirty="0">
                <a:solidFill>
                  <a:srgbClr val="7030A0"/>
                </a:solidFill>
              </a:rPr>
              <a:t>B)</a:t>
            </a:r>
            <a:endParaRPr lang="en-CA" sz="1600" b="1" dirty="0" smtClean="0">
              <a:solidFill>
                <a:srgbClr val="7030A0"/>
              </a:solidFill>
            </a:endParaRPr>
          </a:p>
          <a:p>
            <a:pPr lvl="2" eaLnBrk="1" hangingPunct="1"/>
            <a:endParaRPr lang="en-CA" sz="1600" dirty="0"/>
          </a:p>
          <a:p>
            <a:pPr lvl="1" eaLnBrk="1" hangingPunct="1"/>
            <a:r>
              <a:rPr lang="en-CA" sz="2000" dirty="0" smtClean="0"/>
              <a:t>These are used in hardware circuit design</a:t>
            </a:r>
          </a:p>
          <a:p>
            <a:pPr lvl="2" eaLnBrk="1" hangingPunct="1"/>
            <a:r>
              <a:rPr lang="en-CA" sz="1800" dirty="0" smtClean="0"/>
              <a:t>NAND and NOR gates are considered the </a:t>
            </a:r>
            <a:r>
              <a:rPr lang="en-CA" sz="1800" u="sng" dirty="0" smtClean="0"/>
              <a:t>fundamental</a:t>
            </a:r>
            <a:r>
              <a:rPr lang="en-CA" sz="1800" dirty="0" smtClean="0"/>
              <a:t> units of manufacture in many circuits</a:t>
            </a:r>
          </a:p>
          <a:p>
            <a:pPr lvl="3" eaLnBrk="1" hangingPunct="1"/>
            <a:r>
              <a:rPr lang="en-CA" sz="1800" dirty="0" smtClean="0"/>
              <a:t>Transistor logic is often based on these operations</a:t>
            </a:r>
          </a:p>
          <a:p>
            <a:pPr lvl="3" eaLnBrk="1" hangingPunct="1"/>
            <a:r>
              <a:rPr lang="en-CA" sz="1800" dirty="0" smtClean="0"/>
              <a:t>All other operators can be expressed in terms of just one of NAND or NOR (try this out on your own!)</a:t>
            </a:r>
          </a:p>
          <a:p>
            <a:pPr lvl="1" eaLnBrk="1" hangingPunct="1"/>
            <a:r>
              <a:rPr lang="en-CA" sz="2000" dirty="0" smtClean="0"/>
              <a:t>They can also be very useful in programming</a:t>
            </a:r>
          </a:p>
          <a:p>
            <a:pPr lvl="2" eaLnBrk="1" hangingPunct="1"/>
            <a:r>
              <a:rPr lang="en-CA" sz="1800" dirty="0" smtClean="0"/>
              <a:t>C does not provide standard library support, but these are easy to program functions for.</a:t>
            </a:r>
          </a:p>
        </p:txBody>
      </p:sp>
      <p:sp>
        <p:nvSpPr>
          <p:cNvPr id="4" name="Rectangle 3"/>
          <p:cNvSpPr/>
          <p:nvPr/>
        </p:nvSpPr>
        <p:spPr>
          <a:xfrm>
            <a:off x="179512" y="1556792"/>
            <a:ext cx="3672408" cy="4464496"/>
          </a:xfrm>
          <a:prstGeom prst="rect">
            <a:avLst/>
          </a:prstGeom>
          <a:solidFill>
            <a:srgbClr val="F2EC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smtClean="0">
                <a:solidFill>
                  <a:schemeClr val="tx1"/>
                </a:solidFill>
              </a:rPr>
              <a:t>Recall De Morgan’s Theorems, applied at the single bit level:</a:t>
            </a:r>
          </a:p>
          <a:p>
            <a:pPr algn="ctr"/>
            <a:endParaRPr lang="en-CA" sz="1600" b="1" dirty="0">
              <a:solidFill>
                <a:schemeClr val="tx1"/>
              </a:solidFill>
            </a:endParaRPr>
          </a:p>
          <a:p>
            <a:pPr algn="ctr"/>
            <a:r>
              <a:rPr lang="en-CA" sz="1600" b="1" dirty="0" smtClean="0">
                <a:solidFill>
                  <a:schemeClr val="tx1"/>
                </a:solidFill>
              </a:rPr>
              <a:t>!(A &amp;&amp; B) == (!A) || (!B)</a:t>
            </a:r>
          </a:p>
          <a:p>
            <a:pPr algn="ctr"/>
            <a:endParaRPr lang="en-CA" sz="1600" b="1" dirty="0">
              <a:solidFill>
                <a:schemeClr val="tx1"/>
              </a:solidFill>
            </a:endParaRPr>
          </a:p>
          <a:p>
            <a:pPr algn="ctr"/>
            <a:r>
              <a:rPr lang="en-CA" sz="1600" b="1" dirty="0" smtClean="0">
                <a:solidFill>
                  <a:schemeClr val="tx1"/>
                </a:solidFill>
              </a:rPr>
              <a:t>A=0 B=0: LHS = 1  RHS = 1</a:t>
            </a:r>
          </a:p>
          <a:p>
            <a:pPr algn="ctr"/>
            <a:r>
              <a:rPr lang="en-CA" sz="1600" b="1" dirty="0">
                <a:solidFill>
                  <a:schemeClr val="tx1"/>
                </a:solidFill>
              </a:rPr>
              <a:t>A=0 </a:t>
            </a:r>
            <a:r>
              <a:rPr lang="en-CA" sz="1600" b="1" dirty="0" smtClean="0">
                <a:solidFill>
                  <a:schemeClr val="tx1"/>
                </a:solidFill>
              </a:rPr>
              <a:t>B=1: </a:t>
            </a:r>
            <a:r>
              <a:rPr lang="en-CA" sz="1600" b="1" dirty="0">
                <a:solidFill>
                  <a:schemeClr val="tx1"/>
                </a:solidFill>
              </a:rPr>
              <a:t>LHS = 1  RHS = 1</a:t>
            </a:r>
          </a:p>
          <a:p>
            <a:pPr algn="ctr"/>
            <a:r>
              <a:rPr lang="en-CA" sz="1600" b="1" dirty="0" smtClean="0">
                <a:solidFill>
                  <a:schemeClr val="tx1"/>
                </a:solidFill>
              </a:rPr>
              <a:t>A=1 </a:t>
            </a:r>
            <a:r>
              <a:rPr lang="en-CA" sz="1600" b="1" dirty="0">
                <a:solidFill>
                  <a:schemeClr val="tx1"/>
                </a:solidFill>
              </a:rPr>
              <a:t>B=0: LHS = 1  RHS = 1</a:t>
            </a:r>
          </a:p>
          <a:p>
            <a:pPr algn="ctr"/>
            <a:r>
              <a:rPr lang="en-CA" sz="1600" b="1" dirty="0" smtClean="0">
                <a:solidFill>
                  <a:schemeClr val="tx1"/>
                </a:solidFill>
              </a:rPr>
              <a:t>A=1 B=1: </a:t>
            </a:r>
            <a:r>
              <a:rPr lang="en-CA" sz="1600" b="1" dirty="0">
                <a:solidFill>
                  <a:schemeClr val="tx1"/>
                </a:solidFill>
              </a:rPr>
              <a:t>LHS = </a:t>
            </a:r>
            <a:r>
              <a:rPr lang="en-CA" sz="1600" b="1" dirty="0" smtClean="0">
                <a:solidFill>
                  <a:schemeClr val="tx1"/>
                </a:solidFill>
              </a:rPr>
              <a:t>0  </a:t>
            </a:r>
            <a:r>
              <a:rPr lang="en-CA" sz="1600" b="1" dirty="0">
                <a:solidFill>
                  <a:schemeClr val="tx1"/>
                </a:solidFill>
              </a:rPr>
              <a:t>RHS = </a:t>
            </a:r>
            <a:r>
              <a:rPr lang="en-CA" sz="1600" b="1" dirty="0" smtClean="0">
                <a:solidFill>
                  <a:schemeClr val="tx1"/>
                </a:solidFill>
              </a:rPr>
              <a:t>0</a:t>
            </a:r>
          </a:p>
          <a:p>
            <a:pPr algn="ctr"/>
            <a:endParaRPr lang="en-CA" sz="1600" b="1" dirty="0">
              <a:solidFill>
                <a:schemeClr val="tx1"/>
              </a:solidFill>
            </a:endParaRPr>
          </a:p>
          <a:p>
            <a:pPr algn="ctr"/>
            <a:r>
              <a:rPr lang="en-CA" sz="1600" b="1" dirty="0">
                <a:solidFill>
                  <a:srgbClr val="0070C0"/>
                </a:solidFill>
              </a:rPr>
              <a:t>!(A </a:t>
            </a:r>
            <a:r>
              <a:rPr lang="en-CA" sz="1600" b="1" dirty="0" smtClean="0">
                <a:solidFill>
                  <a:srgbClr val="0070C0"/>
                </a:solidFill>
              </a:rPr>
              <a:t>|| </a:t>
            </a:r>
            <a:r>
              <a:rPr lang="en-CA" sz="1600" b="1" dirty="0">
                <a:solidFill>
                  <a:srgbClr val="0070C0"/>
                </a:solidFill>
              </a:rPr>
              <a:t>B) == (!A) </a:t>
            </a:r>
            <a:r>
              <a:rPr lang="en-CA" sz="1600" b="1" dirty="0" smtClean="0">
                <a:solidFill>
                  <a:srgbClr val="0070C0"/>
                </a:solidFill>
              </a:rPr>
              <a:t>&amp;&amp; </a:t>
            </a:r>
            <a:r>
              <a:rPr lang="en-CA" sz="1600" b="1" dirty="0">
                <a:solidFill>
                  <a:srgbClr val="0070C0"/>
                </a:solidFill>
              </a:rPr>
              <a:t>(!B)</a:t>
            </a:r>
          </a:p>
          <a:p>
            <a:pPr algn="ctr"/>
            <a:endParaRPr lang="en-CA" sz="1600" b="1" dirty="0">
              <a:solidFill>
                <a:srgbClr val="0070C0"/>
              </a:solidFill>
            </a:endParaRPr>
          </a:p>
          <a:p>
            <a:pPr algn="ctr"/>
            <a:r>
              <a:rPr lang="en-CA" sz="1600" b="1" dirty="0">
                <a:solidFill>
                  <a:srgbClr val="0070C0"/>
                </a:solidFill>
              </a:rPr>
              <a:t>A=0 B=0: LHS = 1  RHS = 1</a:t>
            </a:r>
          </a:p>
          <a:p>
            <a:pPr algn="ctr"/>
            <a:r>
              <a:rPr lang="en-CA" sz="1600" b="1" dirty="0">
                <a:solidFill>
                  <a:srgbClr val="0070C0"/>
                </a:solidFill>
              </a:rPr>
              <a:t>A=0 B=1: LHS = </a:t>
            </a:r>
            <a:r>
              <a:rPr lang="en-CA" sz="1600" b="1" dirty="0" smtClean="0">
                <a:solidFill>
                  <a:srgbClr val="0070C0"/>
                </a:solidFill>
              </a:rPr>
              <a:t>0  </a:t>
            </a:r>
            <a:r>
              <a:rPr lang="en-CA" sz="1600" b="1" dirty="0">
                <a:solidFill>
                  <a:srgbClr val="0070C0"/>
                </a:solidFill>
              </a:rPr>
              <a:t>RHS = </a:t>
            </a:r>
            <a:r>
              <a:rPr lang="en-CA" sz="1600" b="1" dirty="0" smtClean="0">
                <a:solidFill>
                  <a:srgbClr val="0070C0"/>
                </a:solidFill>
              </a:rPr>
              <a:t>0</a:t>
            </a:r>
            <a:endParaRPr lang="en-CA" sz="1600" b="1" dirty="0">
              <a:solidFill>
                <a:srgbClr val="0070C0"/>
              </a:solidFill>
            </a:endParaRPr>
          </a:p>
          <a:p>
            <a:pPr algn="ctr"/>
            <a:r>
              <a:rPr lang="en-CA" sz="1600" b="1" dirty="0">
                <a:solidFill>
                  <a:srgbClr val="0070C0"/>
                </a:solidFill>
              </a:rPr>
              <a:t>A=1 B=0: LHS = </a:t>
            </a:r>
            <a:r>
              <a:rPr lang="en-CA" sz="1600" b="1" dirty="0" smtClean="0">
                <a:solidFill>
                  <a:srgbClr val="0070C0"/>
                </a:solidFill>
              </a:rPr>
              <a:t>0  </a:t>
            </a:r>
            <a:r>
              <a:rPr lang="en-CA" sz="1600" b="1" dirty="0">
                <a:solidFill>
                  <a:srgbClr val="0070C0"/>
                </a:solidFill>
              </a:rPr>
              <a:t>RHS = </a:t>
            </a:r>
            <a:r>
              <a:rPr lang="en-CA" sz="1600" b="1" dirty="0" smtClean="0">
                <a:solidFill>
                  <a:srgbClr val="0070C0"/>
                </a:solidFill>
              </a:rPr>
              <a:t>0</a:t>
            </a:r>
            <a:endParaRPr lang="en-CA" sz="1600" b="1" dirty="0">
              <a:solidFill>
                <a:srgbClr val="0070C0"/>
              </a:solidFill>
            </a:endParaRPr>
          </a:p>
          <a:p>
            <a:pPr algn="ctr"/>
            <a:r>
              <a:rPr lang="en-CA" sz="1600" b="1" dirty="0">
                <a:solidFill>
                  <a:srgbClr val="0070C0"/>
                </a:solidFill>
              </a:rPr>
              <a:t>A=1 B=1: LHS = 0  RHS = </a:t>
            </a:r>
            <a:r>
              <a:rPr lang="en-CA" sz="1600" b="1" dirty="0" smtClean="0">
                <a:solidFill>
                  <a:srgbClr val="0070C0"/>
                </a:solidFill>
              </a:rPr>
              <a:t>0</a:t>
            </a:r>
            <a:endParaRPr lang="en-CA" sz="1600" b="1" dirty="0">
              <a:solidFill>
                <a:srgbClr val="0070C0"/>
              </a:solidFill>
            </a:endParaRPr>
          </a:p>
        </p:txBody>
      </p:sp>
      <p:sp>
        <p:nvSpPr>
          <p:cNvPr id="6" name="Rectangle 5"/>
          <p:cNvSpPr/>
          <p:nvPr/>
        </p:nvSpPr>
        <p:spPr>
          <a:xfrm>
            <a:off x="5148063" y="1556792"/>
            <a:ext cx="3672733" cy="4464496"/>
          </a:xfrm>
          <a:prstGeom prst="rect">
            <a:avLst/>
          </a:prstGeom>
          <a:solidFill>
            <a:srgbClr val="F2EC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smtClean="0">
                <a:solidFill>
                  <a:schemeClr val="tx1"/>
                </a:solidFill>
              </a:rPr>
              <a:t>Now compare the similar expressions using Boolean operators &amp;, | and ~ :</a:t>
            </a:r>
          </a:p>
          <a:p>
            <a:pPr algn="ctr"/>
            <a:endParaRPr lang="en-CA" sz="1600" b="1" dirty="0">
              <a:solidFill>
                <a:schemeClr val="tx1"/>
              </a:solidFill>
            </a:endParaRPr>
          </a:p>
          <a:p>
            <a:pPr algn="ctr"/>
            <a:r>
              <a:rPr lang="en-CA" sz="1600" b="1" dirty="0" smtClean="0">
                <a:solidFill>
                  <a:schemeClr val="tx1"/>
                </a:solidFill>
              </a:rPr>
              <a:t>~(A &amp; B) == (~A) | (~B)</a:t>
            </a:r>
          </a:p>
          <a:p>
            <a:pPr algn="ctr"/>
            <a:endParaRPr lang="en-CA" sz="1600" b="1" dirty="0">
              <a:solidFill>
                <a:schemeClr val="tx1"/>
              </a:solidFill>
            </a:endParaRPr>
          </a:p>
          <a:p>
            <a:pPr algn="ctr"/>
            <a:r>
              <a:rPr lang="en-CA" sz="1600" b="1" dirty="0" smtClean="0">
                <a:solidFill>
                  <a:schemeClr val="tx1"/>
                </a:solidFill>
              </a:rPr>
              <a:t>A=0 B=0: LHS = 1  RHS = 1</a:t>
            </a:r>
          </a:p>
          <a:p>
            <a:pPr algn="ctr"/>
            <a:r>
              <a:rPr lang="en-CA" sz="1600" b="1" dirty="0">
                <a:solidFill>
                  <a:schemeClr val="tx1"/>
                </a:solidFill>
              </a:rPr>
              <a:t>A=0 </a:t>
            </a:r>
            <a:r>
              <a:rPr lang="en-CA" sz="1600" b="1" dirty="0" smtClean="0">
                <a:solidFill>
                  <a:schemeClr val="tx1"/>
                </a:solidFill>
              </a:rPr>
              <a:t>B=1: </a:t>
            </a:r>
            <a:r>
              <a:rPr lang="en-CA" sz="1600" b="1" dirty="0">
                <a:solidFill>
                  <a:schemeClr val="tx1"/>
                </a:solidFill>
              </a:rPr>
              <a:t>LHS = 1  RHS = 1</a:t>
            </a:r>
          </a:p>
          <a:p>
            <a:pPr algn="ctr"/>
            <a:r>
              <a:rPr lang="en-CA" sz="1600" b="1" dirty="0" smtClean="0">
                <a:solidFill>
                  <a:schemeClr val="tx1"/>
                </a:solidFill>
              </a:rPr>
              <a:t>A=1 </a:t>
            </a:r>
            <a:r>
              <a:rPr lang="en-CA" sz="1600" b="1" dirty="0">
                <a:solidFill>
                  <a:schemeClr val="tx1"/>
                </a:solidFill>
              </a:rPr>
              <a:t>B=0: LHS = 1  RHS = 1</a:t>
            </a:r>
          </a:p>
          <a:p>
            <a:pPr algn="ctr"/>
            <a:r>
              <a:rPr lang="en-CA" sz="1600" b="1" dirty="0" smtClean="0">
                <a:solidFill>
                  <a:schemeClr val="tx1"/>
                </a:solidFill>
              </a:rPr>
              <a:t>A=1 B=1: </a:t>
            </a:r>
            <a:r>
              <a:rPr lang="en-CA" sz="1600" b="1" dirty="0">
                <a:solidFill>
                  <a:schemeClr val="tx1"/>
                </a:solidFill>
              </a:rPr>
              <a:t>LHS = </a:t>
            </a:r>
            <a:r>
              <a:rPr lang="en-CA" sz="1600" b="1" dirty="0" smtClean="0">
                <a:solidFill>
                  <a:schemeClr val="tx1"/>
                </a:solidFill>
              </a:rPr>
              <a:t>0  </a:t>
            </a:r>
            <a:r>
              <a:rPr lang="en-CA" sz="1600" b="1" dirty="0">
                <a:solidFill>
                  <a:schemeClr val="tx1"/>
                </a:solidFill>
              </a:rPr>
              <a:t>RHS = </a:t>
            </a:r>
            <a:r>
              <a:rPr lang="en-CA" sz="1600" b="1" dirty="0" smtClean="0">
                <a:solidFill>
                  <a:schemeClr val="tx1"/>
                </a:solidFill>
              </a:rPr>
              <a:t>0</a:t>
            </a:r>
          </a:p>
          <a:p>
            <a:pPr algn="ctr"/>
            <a:endParaRPr lang="en-CA" sz="1600" b="1" dirty="0">
              <a:solidFill>
                <a:schemeClr val="tx1"/>
              </a:solidFill>
            </a:endParaRPr>
          </a:p>
          <a:p>
            <a:pPr algn="ctr"/>
            <a:r>
              <a:rPr lang="en-CA" sz="1600" b="1" dirty="0" smtClean="0">
                <a:solidFill>
                  <a:srgbClr val="0070C0"/>
                </a:solidFill>
              </a:rPr>
              <a:t>~(</a:t>
            </a:r>
            <a:r>
              <a:rPr lang="en-CA" sz="1600" b="1" dirty="0">
                <a:solidFill>
                  <a:srgbClr val="0070C0"/>
                </a:solidFill>
              </a:rPr>
              <a:t>A </a:t>
            </a:r>
            <a:r>
              <a:rPr lang="en-CA" sz="1600" b="1" dirty="0" smtClean="0">
                <a:solidFill>
                  <a:srgbClr val="0070C0"/>
                </a:solidFill>
              </a:rPr>
              <a:t>| </a:t>
            </a:r>
            <a:r>
              <a:rPr lang="en-CA" sz="1600" b="1" dirty="0">
                <a:solidFill>
                  <a:srgbClr val="0070C0"/>
                </a:solidFill>
              </a:rPr>
              <a:t>B) == </a:t>
            </a:r>
            <a:r>
              <a:rPr lang="en-CA" sz="1600" b="1" dirty="0" smtClean="0">
                <a:solidFill>
                  <a:srgbClr val="0070C0"/>
                </a:solidFill>
              </a:rPr>
              <a:t>(~A</a:t>
            </a:r>
            <a:r>
              <a:rPr lang="en-CA" sz="1600" b="1" dirty="0">
                <a:solidFill>
                  <a:srgbClr val="0070C0"/>
                </a:solidFill>
              </a:rPr>
              <a:t>) </a:t>
            </a:r>
            <a:r>
              <a:rPr lang="en-CA" sz="1600" b="1" dirty="0" smtClean="0">
                <a:solidFill>
                  <a:srgbClr val="0070C0"/>
                </a:solidFill>
              </a:rPr>
              <a:t>&amp; (~B</a:t>
            </a:r>
            <a:r>
              <a:rPr lang="en-CA" sz="1600" b="1" dirty="0">
                <a:solidFill>
                  <a:srgbClr val="0070C0"/>
                </a:solidFill>
              </a:rPr>
              <a:t>)</a:t>
            </a:r>
          </a:p>
          <a:p>
            <a:pPr algn="ctr"/>
            <a:endParaRPr lang="en-CA" sz="1600" b="1" dirty="0">
              <a:solidFill>
                <a:srgbClr val="0070C0"/>
              </a:solidFill>
            </a:endParaRPr>
          </a:p>
          <a:p>
            <a:pPr algn="ctr"/>
            <a:r>
              <a:rPr lang="en-CA" sz="1600" b="1" dirty="0">
                <a:solidFill>
                  <a:srgbClr val="0070C0"/>
                </a:solidFill>
              </a:rPr>
              <a:t>A=0 B=0: LHS = 1  RHS = 1</a:t>
            </a:r>
          </a:p>
          <a:p>
            <a:pPr algn="ctr"/>
            <a:r>
              <a:rPr lang="en-CA" sz="1600" b="1" dirty="0">
                <a:solidFill>
                  <a:srgbClr val="0070C0"/>
                </a:solidFill>
              </a:rPr>
              <a:t>A=0 B=1: LHS = </a:t>
            </a:r>
            <a:r>
              <a:rPr lang="en-CA" sz="1600" b="1" dirty="0" smtClean="0">
                <a:solidFill>
                  <a:srgbClr val="0070C0"/>
                </a:solidFill>
              </a:rPr>
              <a:t>0  </a:t>
            </a:r>
            <a:r>
              <a:rPr lang="en-CA" sz="1600" b="1" dirty="0">
                <a:solidFill>
                  <a:srgbClr val="0070C0"/>
                </a:solidFill>
              </a:rPr>
              <a:t>RHS = </a:t>
            </a:r>
            <a:r>
              <a:rPr lang="en-CA" sz="1600" b="1" dirty="0" smtClean="0">
                <a:solidFill>
                  <a:srgbClr val="0070C0"/>
                </a:solidFill>
              </a:rPr>
              <a:t>0</a:t>
            </a:r>
            <a:endParaRPr lang="en-CA" sz="1600" b="1" dirty="0">
              <a:solidFill>
                <a:srgbClr val="0070C0"/>
              </a:solidFill>
            </a:endParaRPr>
          </a:p>
          <a:p>
            <a:pPr algn="ctr"/>
            <a:r>
              <a:rPr lang="en-CA" sz="1600" b="1" dirty="0">
                <a:solidFill>
                  <a:srgbClr val="0070C0"/>
                </a:solidFill>
              </a:rPr>
              <a:t>A=1 B=0: LHS = </a:t>
            </a:r>
            <a:r>
              <a:rPr lang="en-CA" sz="1600" b="1" dirty="0" smtClean="0">
                <a:solidFill>
                  <a:srgbClr val="0070C0"/>
                </a:solidFill>
              </a:rPr>
              <a:t>0  </a:t>
            </a:r>
            <a:r>
              <a:rPr lang="en-CA" sz="1600" b="1" dirty="0">
                <a:solidFill>
                  <a:srgbClr val="0070C0"/>
                </a:solidFill>
              </a:rPr>
              <a:t>RHS = </a:t>
            </a:r>
            <a:r>
              <a:rPr lang="en-CA" sz="1600" b="1" dirty="0" smtClean="0">
                <a:solidFill>
                  <a:srgbClr val="0070C0"/>
                </a:solidFill>
              </a:rPr>
              <a:t>0</a:t>
            </a:r>
            <a:endParaRPr lang="en-CA" sz="1600" b="1" dirty="0">
              <a:solidFill>
                <a:srgbClr val="0070C0"/>
              </a:solidFill>
            </a:endParaRPr>
          </a:p>
          <a:p>
            <a:pPr algn="ctr"/>
            <a:r>
              <a:rPr lang="en-CA" sz="1600" b="1" dirty="0">
                <a:solidFill>
                  <a:srgbClr val="0070C0"/>
                </a:solidFill>
              </a:rPr>
              <a:t>A=1 B=1: LHS = 0  RHS = </a:t>
            </a:r>
            <a:r>
              <a:rPr lang="en-CA" sz="1600" b="1" dirty="0" smtClean="0">
                <a:solidFill>
                  <a:srgbClr val="0070C0"/>
                </a:solidFill>
              </a:rPr>
              <a:t>0</a:t>
            </a:r>
            <a:endParaRPr lang="en-CA" sz="1600" b="1" dirty="0">
              <a:solidFill>
                <a:srgbClr val="0070C0"/>
              </a:solidFill>
            </a:endParaRPr>
          </a:p>
        </p:txBody>
      </p:sp>
      <p:sp>
        <p:nvSpPr>
          <p:cNvPr id="5" name="Left-Right Arrow 4"/>
          <p:cNvSpPr/>
          <p:nvPr/>
        </p:nvSpPr>
        <p:spPr>
          <a:xfrm>
            <a:off x="3131840" y="3284984"/>
            <a:ext cx="2664296" cy="19442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smtClean="0">
                <a:solidFill>
                  <a:schemeClr val="tx1"/>
                </a:solidFill>
              </a:rPr>
              <a:t>De Morgan’s Laws apply in both cases!</a:t>
            </a:r>
            <a:endParaRPr lang="en-CA" sz="1600" b="1" dirty="0">
              <a:solidFill>
                <a:schemeClr val="tx1"/>
              </a:solidFill>
            </a:endParaRPr>
          </a:p>
        </p:txBody>
      </p:sp>
    </p:spTree>
    <p:extLst>
      <p:ext uri="{BB962C8B-B14F-4D97-AF65-F5344CB8AC3E}">
        <p14:creationId xmlns:p14="http://schemas.microsoft.com/office/powerpoint/2010/main" val="1605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Vertic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Logic</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400" dirty="0" smtClean="0"/>
              <a:t>Before proceeding, a quick aside on representations of integer data, using bits.</a:t>
            </a:r>
          </a:p>
          <a:p>
            <a:pPr lvl="1" eaLnBrk="1" hangingPunct="1"/>
            <a:r>
              <a:rPr lang="en-CA" sz="2200" dirty="0" smtClean="0"/>
              <a:t>The </a:t>
            </a:r>
            <a:r>
              <a:rPr lang="en-CA" sz="2200" b="1" dirty="0" smtClean="0"/>
              <a:t>unsigned </a:t>
            </a:r>
            <a:r>
              <a:rPr lang="en-CA" sz="2200" b="1" dirty="0" err="1" smtClean="0"/>
              <a:t>int</a:t>
            </a:r>
            <a:r>
              <a:rPr lang="en-CA" sz="2200" b="1" dirty="0" smtClean="0"/>
              <a:t> </a:t>
            </a:r>
            <a:r>
              <a:rPr lang="en-CA" sz="2200" dirty="0" smtClean="0"/>
              <a:t>data type has a numeric representation starting at 0 and increasing in steps of 1.  In base-2, using an 8-bit container size</a:t>
            </a:r>
          </a:p>
          <a:p>
            <a:pPr lvl="2" eaLnBrk="1" hangingPunct="1"/>
            <a:r>
              <a:rPr lang="en-CA" sz="1800" b="1" dirty="0" smtClean="0">
                <a:latin typeface="Courier New" pitchFamily="49" charset="0"/>
                <a:cs typeface="Courier New" pitchFamily="49" charset="0"/>
              </a:rPr>
              <a:t>0    	00000000	  1  		00000001</a:t>
            </a:r>
          </a:p>
          <a:p>
            <a:pPr lvl="2" eaLnBrk="1" hangingPunct="1"/>
            <a:r>
              <a:rPr lang="en-CA" sz="1800" b="1" dirty="0" smtClean="0">
                <a:latin typeface="Courier New" pitchFamily="49" charset="0"/>
                <a:cs typeface="Courier New" pitchFamily="49" charset="0"/>
              </a:rPr>
              <a:t>10	00001010	  65		00100001</a:t>
            </a:r>
          </a:p>
          <a:p>
            <a:pPr lvl="2" eaLnBrk="1" hangingPunct="1"/>
            <a:r>
              <a:rPr lang="en-CA" sz="1800" b="1" dirty="0" smtClean="0">
                <a:latin typeface="Courier New" pitchFamily="49" charset="0"/>
                <a:cs typeface="Courier New" pitchFamily="49" charset="0"/>
              </a:rPr>
              <a:t>100	00110100	  255		11111111</a:t>
            </a:r>
          </a:p>
          <a:p>
            <a:pPr lvl="2" eaLnBrk="1" hangingPunct="1"/>
            <a:endParaRPr lang="en-CA" sz="1400" b="1" dirty="0" smtClean="0">
              <a:latin typeface="Courier New" pitchFamily="49" charset="0"/>
              <a:cs typeface="Courier New" pitchFamily="49" charset="0"/>
            </a:endParaRPr>
          </a:p>
          <a:p>
            <a:pPr eaLnBrk="1" hangingPunct="1"/>
            <a:r>
              <a:rPr lang="en-CA" sz="2400" dirty="0" smtClean="0"/>
              <a:t>The </a:t>
            </a:r>
            <a:r>
              <a:rPr lang="en-CA" sz="2400" b="1" dirty="0" smtClean="0"/>
              <a:t>signed binary</a:t>
            </a:r>
            <a:r>
              <a:rPr lang="en-CA" sz="2400" dirty="0" smtClean="0"/>
              <a:t> type </a:t>
            </a:r>
            <a:r>
              <a:rPr lang="en-CA" sz="2400" b="1" dirty="0" err="1" smtClean="0"/>
              <a:t>int</a:t>
            </a:r>
            <a:r>
              <a:rPr lang="en-CA" sz="2400" dirty="0" smtClean="0"/>
              <a:t> provides for both positive and negative integer numbers.  Assume an arbitrary integer, N, and we’ll call the machine representation X.</a:t>
            </a:r>
          </a:p>
          <a:p>
            <a:pPr lvl="1" eaLnBrk="1" hangingPunct="1"/>
            <a:r>
              <a:rPr lang="en-CA" dirty="0" smtClean="0"/>
              <a:t>X is formally defined (using logic) by:</a:t>
            </a:r>
          </a:p>
          <a:p>
            <a:pPr lvl="2" eaLnBrk="1" hangingPunct="1"/>
            <a:r>
              <a:rPr lang="en-CA" dirty="0" smtClean="0"/>
              <a:t>X = | N |   if  N&gt;=0  ,     X = ~| N | + 1   if  N &lt; 0</a:t>
            </a:r>
          </a:p>
          <a:p>
            <a:pPr lvl="2" eaLnBrk="1" hangingPunct="1"/>
            <a:r>
              <a:rPr lang="en-CA" dirty="0" smtClean="0"/>
              <a:t>For N = 1, X = {000….0001}   while for N = -1, X = {111….1111}</a:t>
            </a:r>
          </a:p>
        </p:txBody>
      </p:sp>
      <p:grpSp>
        <p:nvGrpSpPr>
          <p:cNvPr id="6" name="Group 5"/>
          <p:cNvGrpSpPr/>
          <p:nvPr/>
        </p:nvGrpSpPr>
        <p:grpSpPr>
          <a:xfrm>
            <a:off x="611560" y="188640"/>
            <a:ext cx="7920880" cy="4968552"/>
            <a:chOff x="611560" y="188640"/>
            <a:chExt cx="7920880" cy="4968552"/>
          </a:xfrm>
        </p:grpSpPr>
        <p:sp>
          <p:nvSpPr>
            <p:cNvPr id="3" name="Rectangle 2"/>
            <p:cNvSpPr/>
            <p:nvPr/>
          </p:nvSpPr>
          <p:spPr>
            <a:xfrm>
              <a:off x="611560" y="188640"/>
              <a:ext cx="7920880" cy="4968552"/>
            </a:xfrm>
            <a:prstGeom prst="rect">
              <a:avLst/>
            </a:prstGeom>
            <a:solidFill>
              <a:srgbClr val="C4FE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One simple test of this logic is to verify that for every N (at least within a range of values),  there correspond two signed binary representations</a:t>
              </a:r>
            </a:p>
            <a:p>
              <a:pPr algn="ctr"/>
              <a:r>
                <a:rPr lang="en-CA" dirty="0" smtClean="0">
                  <a:solidFill>
                    <a:schemeClr val="tx1"/>
                  </a:solidFill>
                </a:rPr>
                <a:t>X = | N |     and     Y = - | N |</a:t>
              </a:r>
            </a:p>
            <a:p>
              <a:pPr algn="ctr"/>
              <a:r>
                <a:rPr lang="en-CA" dirty="0">
                  <a:solidFill>
                    <a:schemeClr val="tx1"/>
                  </a:solidFill>
                </a:rPr>
                <a:t>w</a:t>
              </a:r>
              <a:r>
                <a:rPr lang="en-CA" dirty="0" smtClean="0">
                  <a:solidFill>
                    <a:schemeClr val="tx1"/>
                  </a:solidFill>
                </a:rPr>
                <a:t>here the minus sign refers to arithmetic negation (different from complementation!) and we don’t need to consider N=0.</a:t>
              </a:r>
            </a:p>
            <a:p>
              <a:pPr algn="ctr"/>
              <a:r>
                <a:rPr lang="en-CA" dirty="0" smtClean="0">
                  <a:solidFill>
                    <a:schemeClr val="tx1"/>
                  </a:solidFill>
                </a:rPr>
                <a:t>For mathematical consistency, it must follow that</a:t>
              </a:r>
            </a:p>
            <a:p>
              <a:pPr algn="ctr"/>
              <a:r>
                <a:rPr lang="en-CA" dirty="0" smtClean="0">
                  <a:solidFill>
                    <a:schemeClr val="tx1"/>
                  </a:solidFill>
                </a:rPr>
                <a:t>X + Y == 0</a:t>
              </a:r>
            </a:p>
            <a:p>
              <a:pPr algn="ctr"/>
              <a:r>
                <a:rPr lang="en-CA" dirty="0" smtClean="0">
                  <a:solidFill>
                    <a:schemeClr val="tx1"/>
                  </a:solidFill>
                </a:rPr>
                <a:t>To see that this is the case, note that :</a:t>
              </a:r>
            </a:p>
            <a:p>
              <a:pPr algn="ctr"/>
              <a:endParaRPr lang="en-CA" dirty="0" smtClean="0">
                <a:solidFill>
                  <a:schemeClr val="tx1"/>
                </a:solidFill>
              </a:endParaRPr>
            </a:p>
            <a:p>
              <a:pPr algn="ctr"/>
              <a:r>
                <a:rPr lang="en-CA" dirty="0" smtClean="0">
                  <a:solidFill>
                    <a:schemeClr val="tx1"/>
                  </a:solidFill>
                </a:rPr>
                <a:t>X + Y         | N | + ( ~ | N | ) + 1</a:t>
              </a:r>
            </a:p>
            <a:p>
              <a:pPr algn="ctr"/>
              <a:endParaRPr lang="en-CA" dirty="0" smtClean="0">
                <a:solidFill>
                  <a:schemeClr val="tx1"/>
                </a:solidFill>
              </a:endParaRPr>
            </a:p>
            <a:p>
              <a:pPr algn="ctr"/>
              <a:r>
                <a:rPr lang="en-CA" dirty="0">
                  <a:solidFill>
                    <a:schemeClr val="tx1"/>
                  </a:solidFill>
                </a:rPr>
                <a:t>{111….1111} + 1</a:t>
              </a:r>
            </a:p>
            <a:p>
              <a:pPr algn="ctr"/>
              <a:endParaRPr lang="en-CA" dirty="0" smtClean="0">
                <a:solidFill>
                  <a:schemeClr val="tx1"/>
                </a:solidFill>
              </a:endParaRPr>
            </a:p>
            <a:p>
              <a:pPr algn="ctr"/>
              <a:r>
                <a:rPr lang="en-CA" dirty="0" smtClean="0">
                  <a:solidFill>
                    <a:schemeClr val="tx1"/>
                  </a:solidFill>
                </a:rPr>
                <a:t>{000….0000} + throwaway bit</a:t>
              </a:r>
            </a:p>
            <a:p>
              <a:pPr algn="ctr"/>
              <a:r>
                <a:rPr lang="en-CA" dirty="0" smtClean="0">
                  <a:solidFill>
                    <a:schemeClr val="tx1"/>
                  </a:solidFill>
                </a:rPr>
                <a:t>Note that the last step results in the required, computed value of zero.  However, one must deal with the “overflow” bit 1 and this is handled easily by the hardware logic, literally as a </a:t>
              </a:r>
              <a:r>
                <a:rPr lang="en-CA" i="1" dirty="0" smtClean="0">
                  <a:solidFill>
                    <a:schemeClr val="tx1"/>
                  </a:solidFill>
                </a:rPr>
                <a:t>throwaway</a:t>
              </a:r>
              <a:r>
                <a:rPr lang="en-CA" dirty="0" smtClean="0">
                  <a:solidFill>
                    <a:schemeClr val="tx1"/>
                  </a:solidFill>
                </a:rPr>
                <a:t> bit.</a:t>
              </a:r>
              <a:endParaRPr lang="en-CA" dirty="0">
                <a:solidFill>
                  <a:schemeClr val="tx1"/>
                </a:solidFill>
              </a:endParaRPr>
            </a:p>
          </p:txBody>
        </p:sp>
        <p:cxnSp>
          <p:nvCxnSpPr>
            <p:cNvPr id="5" name="Straight Arrow Connector 4"/>
            <p:cNvCxnSpPr/>
            <p:nvPr/>
          </p:nvCxnSpPr>
          <p:spPr>
            <a:xfrm>
              <a:off x="3731308" y="2924944"/>
              <a:ext cx="288032" cy="0"/>
            </a:xfrm>
            <a:prstGeom prst="straightConnector1">
              <a:avLst/>
            </a:prstGeom>
            <a:ln w="50800" cmpd="dbl">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347864" y="3501008"/>
              <a:ext cx="288032" cy="0"/>
            </a:xfrm>
            <a:prstGeom prst="straightConnector1">
              <a:avLst/>
            </a:prstGeom>
            <a:ln w="50800" cmpd="dbl">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668329" y="4005064"/>
              <a:ext cx="288032" cy="0"/>
            </a:xfrm>
            <a:prstGeom prst="straightConnector1">
              <a:avLst/>
            </a:prstGeom>
            <a:ln w="50800" cmpd="dbl">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106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fade">
                                      <p:cBhvr>
                                        <p:cTn id="7" dur="500"/>
                                        <p:tgtEl>
                                          <p:spTgt spid="71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fade">
                                      <p:cBhvr>
                                        <p:cTn id="12" dur="500"/>
                                        <p:tgtEl>
                                          <p:spTgt spid="7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fade">
                                      <p:cBhvr>
                                        <p:cTn id="17" dur="500"/>
                                        <p:tgtEl>
                                          <p:spTgt spid="71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Effect transition="in" filter="fade">
                                      <p:cBhvr>
                                        <p:cTn id="22" dur="500"/>
                                        <p:tgtEl>
                                          <p:spTgt spid="717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171">
                                            <p:txEl>
                                              <p:pRg st="8" end="8"/>
                                            </p:txEl>
                                          </p:spTgt>
                                        </p:tgtEl>
                                        <p:attrNameLst>
                                          <p:attrName>style.visibility</p:attrName>
                                        </p:attrNameLst>
                                      </p:cBhvr>
                                      <p:to>
                                        <p:strVal val="visible"/>
                                      </p:to>
                                    </p:set>
                                    <p:animEffect transition="in" filter="fade">
                                      <p:cBhvr>
                                        <p:cTn id="37" dur="500"/>
                                        <p:tgtEl>
                                          <p:spTgt spid="717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171">
                                            <p:txEl>
                                              <p:pRg st="9" end="9"/>
                                            </p:txEl>
                                          </p:spTgt>
                                        </p:tgtEl>
                                        <p:attrNameLst>
                                          <p:attrName>style.visibility</p:attrName>
                                        </p:attrNameLst>
                                      </p:cBhvr>
                                      <p:to>
                                        <p:strVal val="visible"/>
                                      </p:to>
                                    </p:set>
                                    <p:animEffect transition="in" filter="fade">
                                      <p:cBhvr>
                                        <p:cTn id="42" dur="500"/>
                                        <p:tgtEl>
                                          <p:spTgt spid="7171">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Logic</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000" dirty="0" smtClean="0"/>
              <a:t>Another type of bit manipulation involves shifting of bit positions within a container.</a:t>
            </a:r>
          </a:p>
          <a:p>
            <a:pPr lvl="1" eaLnBrk="1" hangingPunct="1"/>
            <a:r>
              <a:rPr lang="en-CA" sz="2000" dirty="0" smtClean="0"/>
              <a:t>We will focus on shifting with integer types, both unsigned (logical shift) and signed binary (arithmetic shift) representations</a:t>
            </a:r>
          </a:p>
          <a:p>
            <a:pPr lvl="2" eaLnBrk="1" hangingPunct="1"/>
            <a:r>
              <a:rPr lang="en-CA" sz="1600" dirty="0" smtClean="0"/>
              <a:t>Shifting is done differently on each representation</a:t>
            </a:r>
          </a:p>
          <a:p>
            <a:pPr eaLnBrk="1" hangingPunct="1"/>
            <a:r>
              <a:rPr lang="en-CA" sz="2000" dirty="0" smtClean="0"/>
              <a:t>BASICS:</a:t>
            </a:r>
          </a:p>
          <a:p>
            <a:pPr lvl="1" eaLnBrk="1" hangingPunct="1"/>
            <a:r>
              <a:rPr lang="en-CA" sz="2000" dirty="0" smtClean="0"/>
              <a:t>Shift operators have two forms:</a:t>
            </a:r>
          </a:p>
          <a:p>
            <a:pPr lvl="2" eaLnBrk="1" hangingPunct="1"/>
            <a:r>
              <a:rPr lang="en-CA" sz="1600" dirty="0" smtClean="0"/>
              <a:t>Left shift:    &lt;&lt;          Right shift:       &gt;&gt;</a:t>
            </a:r>
          </a:p>
          <a:p>
            <a:pPr lvl="2" eaLnBrk="1" hangingPunct="1"/>
            <a:r>
              <a:rPr lang="en-CA" sz="1600" dirty="0" smtClean="0"/>
              <a:t>Examples:   (Assume A = </a:t>
            </a:r>
            <a:r>
              <a:rPr lang="en-CA" sz="1600" dirty="0" smtClean="0"/>
              <a:t>00011010 in each case)</a:t>
            </a:r>
            <a:r>
              <a:rPr lang="en-CA" sz="1600" dirty="0" smtClean="0"/>
              <a:t/>
            </a:r>
            <a:br>
              <a:rPr lang="en-CA" sz="1600" dirty="0" smtClean="0"/>
            </a:br>
            <a:r>
              <a:rPr lang="en-CA" sz="1600" dirty="0" smtClean="0"/>
              <a:t>     A = A &lt;&lt; 3 ;      //    A = 11010000</a:t>
            </a:r>
            <a:br>
              <a:rPr lang="en-CA" sz="1600" dirty="0" smtClean="0"/>
            </a:br>
            <a:r>
              <a:rPr lang="en-CA" sz="1600" dirty="0" smtClean="0"/>
              <a:t>     A = A &gt;&gt; 3 ;      //    A = 00000011</a:t>
            </a:r>
            <a:br>
              <a:rPr lang="en-CA" sz="1600" dirty="0" smtClean="0"/>
            </a:br>
            <a:r>
              <a:rPr lang="en-CA" sz="1600" dirty="0" smtClean="0"/>
              <a:t>     A = A &lt;&lt; 8 ;      //    A = 00000000</a:t>
            </a:r>
          </a:p>
          <a:p>
            <a:pPr lvl="1" eaLnBrk="1" hangingPunct="1"/>
            <a:r>
              <a:rPr lang="en-CA" sz="2000" dirty="0" smtClean="0"/>
              <a:t>Unsigned integers are easy to deal with</a:t>
            </a:r>
          </a:p>
          <a:p>
            <a:pPr lvl="2" eaLnBrk="1" hangingPunct="1"/>
            <a:r>
              <a:rPr lang="en-CA" sz="1800" dirty="0" smtClean="0"/>
              <a:t>When left shifting, high order bits are shifted out of the container and henceforth ignored – they become lost bits!  Zero bits are inserted into the low order positions.</a:t>
            </a:r>
          </a:p>
          <a:p>
            <a:pPr lvl="2" eaLnBrk="1" hangingPunct="1"/>
            <a:r>
              <a:rPr lang="en-CA" sz="1800" dirty="0" smtClean="0"/>
              <a:t>Right shifting brings in zero bits into the high order positions and low order bits are lost.</a:t>
            </a:r>
          </a:p>
        </p:txBody>
      </p:sp>
      <p:sp>
        <p:nvSpPr>
          <p:cNvPr id="3" name="TextBox 2"/>
          <p:cNvSpPr txBox="1"/>
          <p:nvPr/>
        </p:nvSpPr>
        <p:spPr>
          <a:xfrm>
            <a:off x="5277555" y="2780927"/>
            <a:ext cx="3833791" cy="2031325"/>
          </a:xfrm>
          <a:prstGeom prst="rect">
            <a:avLst/>
          </a:prstGeom>
          <a:noFill/>
        </p:spPr>
        <p:txBody>
          <a:bodyPr wrap="square" rtlCol="0">
            <a:spAutoFit/>
          </a:bodyPr>
          <a:lstStyle/>
          <a:p>
            <a:pPr algn="ctr"/>
            <a:r>
              <a:rPr lang="en-CA" dirty="0" smtClean="0">
                <a:solidFill>
                  <a:srgbClr val="FF0000"/>
                </a:solidFill>
              </a:rPr>
              <a:t>Note that shifting to the left by 1 is equivalent to multiplying by 2.  Thus, shifting left by K bits is equivalent to multiplying by </a:t>
            </a:r>
            <a:r>
              <a:rPr lang="en-CA" dirty="0" err="1" smtClean="0">
                <a:solidFill>
                  <a:srgbClr val="FF0000"/>
                </a:solidFill>
              </a:rPr>
              <a:t>pow</a:t>
            </a:r>
            <a:r>
              <a:rPr lang="en-CA" dirty="0" smtClean="0">
                <a:solidFill>
                  <a:srgbClr val="FF0000"/>
                </a:solidFill>
              </a:rPr>
              <a:t>(2,K).  </a:t>
            </a:r>
          </a:p>
          <a:p>
            <a:pPr algn="ctr"/>
            <a:r>
              <a:rPr lang="en-CA" dirty="0" smtClean="0">
                <a:solidFill>
                  <a:srgbClr val="002060"/>
                </a:solidFill>
              </a:rPr>
              <a:t>Shifting to the right is equivalent to division by 2 (to some power).</a:t>
            </a:r>
            <a:endParaRPr lang="en-CA" dirty="0">
              <a:solidFill>
                <a:srgbClr val="002060"/>
              </a:solidFill>
            </a:endParaRPr>
          </a:p>
        </p:txBody>
      </p:sp>
    </p:spTree>
    <p:extLst>
      <p:ext uri="{BB962C8B-B14F-4D97-AF65-F5344CB8AC3E}">
        <p14:creationId xmlns:p14="http://schemas.microsoft.com/office/powerpoint/2010/main" val="328540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animEffect transition="in" filter="fade">
                                      <p:cBhvr>
                                        <p:cTn id="7" dur="500"/>
                                        <p:tgtEl>
                                          <p:spTgt spid="717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4" end="4"/>
                                            </p:txEl>
                                          </p:spTgt>
                                        </p:tgtEl>
                                        <p:attrNameLst>
                                          <p:attrName>style.visibility</p:attrName>
                                        </p:attrNameLst>
                                      </p:cBhvr>
                                      <p:to>
                                        <p:strVal val="visible"/>
                                      </p:to>
                                    </p:set>
                                    <p:animEffect transition="in" filter="fade">
                                      <p:cBhvr>
                                        <p:cTn id="12" dur="500"/>
                                        <p:tgtEl>
                                          <p:spTgt spid="7171">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171">
                                            <p:txEl>
                                              <p:pRg st="5" end="5"/>
                                            </p:txEl>
                                          </p:spTgt>
                                        </p:tgtEl>
                                        <p:attrNameLst>
                                          <p:attrName>style.visibility</p:attrName>
                                        </p:attrNameLst>
                                      </p:cBhvr>
                                      <p:to>
                                        <p:strVal val="visible"/>
                                      </p:to>
                                    </p:set>
                                    <p:animEffect transition="in" filter="fade">
                                      <p:cBhvr>
                                        <p:cTn id="15" dur="500"/>
                                        <p:tgtEl>
                                          <p:spTgt spid="7171">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171">
                                            <p:txEl>
                                              <p:pRg st="6" end="6"/>
                                            </p:txEl>
                                          </p:spTgt>
                                        </p:tgtEl>
                                        <p:attrNameLst>
                                          <p:attrName>style.visibility</p:attrName>
                                        </p:attrNameLst>
                                      </p:cBhvr>
                                      <p:to>
                                        <p:strVal val="visible"/>
                                      </p:to>
                                    </p:set>
                                    <p:animEffect transition="in" filter="fade">
                                      <p:cBhvr>
                                        <p:cTn id="20" dur="500"/>
                                        <p:tgtEl>
                                          <p:spTgt spid="7171">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171">
                                            <p:txEl>
                                              <p:pRg st="7" end="7"/>
                                            </p:txEl>
                                          </p:spTgt>
                                        </p:tgtEl>
                                        <p:attrNameLst>
                                          <p:attrName>style.visibility</p:attrName>
                                        </p:attrNameLst>
                                      </p:cBhvr>
                                      <p:to>
                                        <p:strVal val="visible"/>
                                      </p:to>
                                    </p:set>
                                    <p:animEffect transition="in" filter="fade">
                                      <p:cBhvr>
                                        <p:cTn id="25" dur="500"/>
                                        <p:tgtEl>
                                          <p:spTgt spid="7171">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171">
                                            <p:txEl>
                                              <p:pRg st="8" end="8"/>
                                            </p:txEl>
                                          </p:spTgt>
                                        </p:tgtEl>
                                        <p:attrNameLst>
                                          <p:attrName>style.visibility</p:attrName>
                                        </p:attrNameLst>
                                      </p:cBhvr>
                                      <p:to>
                                        <p:strVal val="visible"/>
                                      </p:to>
                                    </p:set>
                                    <p:animEffect transition="in" filter="fade">
                                      <p:cBhvr>
                                        <p:cTn id="30" dur="500"/>
                                        <p:tgtEl>
                                          <p:spTgt spid="7171">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171">
                                            <p:txEl>
                                              <p:pRg st="9" end="9"/>
                                            </p:txEl>
                                          </p:spTgt>
                                        </p:tgtEl>
                                        <p:attrNameLst>
                                          <p:attrName>style.visibility</p:attrName>
                                        </p:attrNameLst>
                                      </p:cBhvr>
                                      <p:to>
                                        <p:strVal val="visible"/>
                                      </p:to>
                                    </p:set>
                                    <p:animEffect transition="in" filter="fade">
                                      <p:cBhvr>
                                        <p:cTn id="35" dur="500"/>
                                        <p:tgtEl>
                                          <p:spTgt spid="7171">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1000" fill="hold"/>
                                        <p:tgtEl>
                                          <p:spTgt spid="3"/>
                                        </p:tgtEl>
                                        <p:attrNameLst>
                                          <p:attrName>ppt_w</p:attrName>
                                        </p:attrNameLst>
                                      </p:cBhvr>
                                      <p:tavLst>
                                        <p:tav tm="0">
                                          <p:val>
                                            <p:fltVal val="0"/>
                                          </p:val>
                                        </p:tav>
                                        <p:tav tm="100000">
                                          <p:val>
                                            <p:strVal val="#ppt_w"/>
                                          </p:val>
                                        </p:tav>
                                      </p:tavLst>
                                    </p:anim>
                                    <p:anim calcmode="lin" valueType="num">
                                      <p:cBhvr>
                                        <p:cTn id="41" dur="1000" fill="hold"/>
                                        <p:tgtEl>
                                          <p:spTgt spid="3"/>
                                        </p:tgtEl>
                                        <p:attrNameLst>
                                          <p:attrName>ppt_h</p:attrName>
                                        </p:attrNameLst>
                                      </p:cBhvr>
                                      <p:tavLst>
                                        <p:tav tm="0">
                                          <p:val>
                                            <p:fltVal val="0"/>
                                          </p:val>
                                        </p:tav>
                                        <p:tav tm="100000">
                                          <p:val>
                                            <p:strVal val="#ppt_h"/>
                                          </p:val>
                                        </p:tav>
                                      </p:tavLst>
                                    </p:anim>
                                    <p:anim calcmode="lin" valueType="num">
                                      <p:cBhvr>
                                        <p:cTn id="42" dur="1000" fill="hold"/>
                                        <p:tgtEl>
                                          <p:spTgt spid="3"/>
                                        </p:tgtEl>
                                        <p:attrNameLst>
                                          <p:attrName>style.rotation</p:attrName>
                                        </p:attrNameLst>
                                      </p:cBhvr>
                                      <p:tavLst>
                                        <p:tav tm="0">
                                          <p:val>
                                            <p:fltVal val="90"/>
                                          </p:val>
                                        </p:tav>
                                        <p:tav tm="100000">
                                          <p:val>
                                            <p:fltVal val="0"/>
                                          </p:val>
                                        </p:tav>
                                      </p:tavLst>
                                    </p:anim>
                                    <p:animEffect transition="in" filter="fade">
                                      <p:cBhvr>
                                        <p:cTn id="4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Logic</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000" dirty="0" smtClean="0"/>
              <a:t>We must be a bit more careful dealing with signed binary (arithmetic shift) </a:t>
            </a:r>
            <a:r>
              <a:rPr lang="en-CA" sz="2000" dirty="0" smtClean="0"/>
              <a:t>representations (specifically, </a:t>
            </a:r>
            <a:r>
              <a:rPr lang="en-CA" sz="2000" b="1" dirty="0" err="1" smtClean="0">
                <a:solidFill>
                  <a:srgbClr val="FF0000"/>
                </a:solidFill>
              </a:rPr>
              <a:t>int</a:t>
            </a:r>
            <a:r>
              <a:rPr lang="en-CA" sz="2000" dirty="0" smtClean="0"/>
              <a:t>)</a:t>
            </a:r>
            <a:endParaRPr lang="en-CA" sz="2000" dirty="0" smtClean="0"/>
          </a:p>
          <a:p>
            <a:pPr lvl="1" eaLnBrk="1" hangingPunct="1"/>
            <a:r>
              <a:rPr lang="en-CA" sz="1800" dirty="0" smtClean="0"/>
              <a:t>The </a:t>
            </a:r>
            <a:r>
              <a:rPr lang="en-CA" sz="1800" i="1" dirty="0" smtClean="0"/>
              <a:t>semantic context</a:t>
            </a:r>
            <a:r>
              <a:rPr lang="en-CA" sz="1800" dirty="0" smtClean="0"/>
              <a:t> of negative numbers must be preserved</a:t>
            </a:r>
          </a:p>
          <a:p>
            <a:pPr lvl="1" eaLnBrk="1" hangingPunct="1"/>
            <a:r>
              <a:rPr lang="en-CA" sz="1800" dirty="0" smtClean="0"/>
              <a:t>Must be careful to interpret some results</a:t>
            </a:r>
          </a:p>
          <a:p>
            <a:pPr lvl="1" eaLnBrk="1" hangingPunct="1"/>
            <a:endParaRPr lang="en-CA" sz="1800" dirty="0" smtClean="0"/>
          </a:p>
          <a:p>
            <a:pPr lvl="1" eaLnBrk="1" hangingPunct="1"/>
            <a:r>
              <a:rPr lang="en-CA" sz="2000" dirty="0" smtClean="0"/>
              <a:t>Examples (independent statements):</a:t>
            </a:r>
          </a:p>
          <a:p>
            <a:pPr lvl="2" eaLnBrk="1" hangingPunct="1"/>
            <a:r>
              <a:rPr lang="en-CA" sz="1600" dirty="0" smtClean="0"/>
              <a:t>Assume </a:t>
            </a:r>
            <a:r>
              <a:rPr lang="en-CA" sz="1600" b="1" dirty="0" smtClean="0">
                <a:solidFill>
                  <a:srgbClr val="C00000"/>
                </a:solidFill>
                <a:latin typeface="Courier New" pitchFamily="49" charset="0"/>
                <a:cs typeface="Courier New" pitchFamily="49" charset="0"/>
              </a:rPr>
              <a:t>A = 00011010   (decimal 28)</a:t>
            </a:r>
            <a:r>
              <a:rPr lang="en-CA" sz="1600" dirty="0" smtClean="0"/>
              <a:t/>
            </a:r>
            <a:br>
              <a:rPr lang="en-CA" sz="1600" dirty="0" smtClean="0"/>
            </a:br>
            <a:r>
              <a:rPr lang="en-CA" sz="1600" dirty="0" smtClean="0">
                <a:solidFill>
                  <a:srgbClr val="C00000"/>
                </a:solidFill>
                <a:latin typeface="Courier New" pitchFamily="49" charset="0"/>
                <a:cs typeface="Courier New" pitchFamily="49" charset="0"/>
              </a:rPr>
              <a:t>     </a:t>
            </a:r>
            <a:r>
              <a:rPr lang="en-CA" sz="1600" b="1" dirty="0" smtClean="0">
                <a:solidFill>
                  <a:srgbClr val="C00000"/>
                </a:solidFill>
                <a:latin typeface="Courier New" pitchFamily="49" charset="0"/>
                <a:cs typeface="Courier New" pitchFamily="49" charset="0"/>
              </a:rPr>
              <a:t>A = A &lt;&lt; 3 ;      //    A = 11010000   negative ?</a:t>
            </a:r>
            <a:br>
              <a:rPr lang="en-CA" sz="1600" b="1" dirty="0" smtClean="0">
                <a:solidFill>
                  <a:srgbClr val="C00000"/>
                </a:solidFill>
                <a:latin typeface="Courier New" pitchFamily="49" charset="0"/>
                <a:cs typeface="Courier New" pitchFamily="49" charset="0"/>
              </a:rPr>
            </a:br>
            <a:r>
              <a:rPr lang="en-CA" sz="1600" b="1" dirty="0" smtClean="0">
                <a:solidFill>
                  <a:srgbClr val="C00000"/>
                </a:solidFill>
                <a:latin typeface="Courier New" pitchFamily="49" charset="0"/>
                <a:cs typeface="Courier New" pitchFamily="49" charset="0"/>
              </a:rPr>
              <a:t>     A = A &gt;&gt; 3 ;      //    A = 00000011   3 </a:t>
            </a:r>
            <a:br>
              <a:rPr lang="en-CA" sz="1600" b="1" dirty="0" smtClean="0">
                <a:solidFill>
                  <a:srgbClr val="C00000"/>
                </a:solidFill>
                <a:latin typeface="Courier New" pitchFamily="49" charset="0"/>
                <a:cs typeface="Courier New" pitchFamily="49" charset="0"/>
              </a:rPr>
            </a:br>
            <a:r>
              <a:rPr lang="en-CA" sz="1600" b="1" dirty="0" smtClean="0">
                <a:solidFill>
                  <a:srgbClr val="C00000"/>
                </a:solidFill>
                <a:latin typeface="Courier New" pitchFamily="49" charset="0"/>
                <a:cs typeface="Courier New" pitchFamily="49" charset="0"/>
              </a:rPr>
              <a:t>     A = A &lt;&lt; 8 ;      //    A = 00000000   0</a:t>
            </a:r>
          </a:p>
          <a:p>
            <a:pPr lvl="2" eaLnBrk="1" hangingPunct="1"/>
            <a:r>
              <a:rPr lang="en-CA" sz="1600" dirty="0"/>
              <a:t>Assume </a:t>
            </a:r>
            <a:r>
              <a:rPr lang="en-CA" sz="1600" b="1" dirty="0">
                <a:solidFill>
                  <a:srgbClr val="002060"/>
                </a:solidFill>
                <a:latin typeface="Courier New" pitchFamily="49" charset="0"/>
                <a:cs typeface="Courier New" pitchFamily="49" charset="0"/>
              </a:rPr>
              <a:t>A = </a:t>
            </a:r>
            <a:r>
              <a:rPr lang="en-CA" sz="1600" b="1" dirty="0" smtClean="0">
                <a:solidFill>
                  <a:srgbClr val="002060"/>
                </a:solidFill>
                <a:latin typeface="Courier New" pitchFamily="49" charset="0"/>
                <a:cs typeface="Courier New" pitchFamily="49" charset="0"/>
              </a:rPr>
              <a:t>11100010   (decimal -30)</a:t>
            </a:r>
            <a:r>
              <a:rPr lang="en-CA" sz="1600" dirty="0"/>
              <a:t/>
            </a:r>
            <a:br>
              <a:rPr lang="en-CA" sz="1600" dirty="0"/>
            </a:br>
            <a:r>
              <a:rPr lang="en-CA" sz="1600" dirty="0">
                <a:solidFill>
                  <a:srgbClr val="002060"/>
                </a:solidFill>
                <a:latin typeface="Courier New" pitchFamily="49" charset="0"/>
                <a:cs typeface="Courier New" pitchFamily="49" charset="0"/>
              </a:rPr>
              <a:t>    </a:t>
            </a:r>
            <a:r>
              <a:rPr lang="en-CA" sz="1600" dirty="0" smtClean="0">
                <a:solidFill>
                  <a:srgbClr val="002060"/>
                </a:solidFill>
                <a:latin typeface="Courier New" pitchFamily="49" charset="0"/>
                <a:cs typeface="Courier New" pitchFamily="49" charset="0"/>
              </a:rPr>
              <a:t> </a:t>
            </a:r>
            <a:r>
              <a:rPr lang="en-CA" sz="1600" b="1" dirty="0" smtClean="0">
                <a:solidFill>
                  <a:srgbClr val="002060"/>
                </a:solidFill>
                <a:latin typeface="Courier New" pitchFamily="49" charset="0"/>
                <a:cs typeface="Courier New" pitchFamily="49" charset="0"/>
              </a:rPr>
              <a:t>A </a:t>
            </a:r>
            <a:r>
              <a:rPr lang="en-CA" sz="1600" b="1" dirty="0">
                <a:solidFill>
                  <a:srgbClr val="002060"/>
                </a:solidFill>
                <a:latin typeface="Courier New" pitchFamily="49" charset="0"/>
                <a:cs typeface="Courier New" pitchFamily="49" charset="0"/>
              </a:rPr>
              <a:t>= A &lt;&lt; 3 ;      //    A = </a:t>
            </a:r>
            <a:r>
              <a:rPr lang="en-CA" sz="1600" b="1" dirty="0" smtClean="0">
                <a:solidFill>
                  <a:srgbClr val="002060"/>
                </a:solidFill>
                <a:latin typeface="Courier New" pitchFamily="49" charset="0"/>
                <a:cs typeface="Courier New" pitchFamily="49" charset="0"/>
              </a:rPr>
              <a:t>00010000   positive ?</a:t>
            </a:r>
            <a:r>
              <a:rPr lang="en-CA" sz="1600" b="1" dirty="0">
                <a:solidFill>
                  <a:srgbClr val="002060"/>
                </a:solidFill>
                <a:latin typeface="Courier New" pitchFamily="49" charset="0"/>
                <a:cs typeface="Courier New" pitchFamily="49" charset="0"/>
              </a:rPr>
              <a:t/>
            </a:r>
            <a:br>
              <a:rPr lang="en-CA" sz="1600" b="1" dirty="0">
                <a:solidFill>
                  <a:srgbClr val="002060"/>
                </a:solidFill>
                <a:latin typeface="Courier New" pitchFamily="49" charset="0"/>
                <a:cs typeface="Courier New" pitchFamily="49" charset="0"/>
              </a:rPr>
            </a:br>
            <a:r>
              <a:rPr lang="en-CA" sz="1600" b="1" dirty="0">
                <a:solidFill>
                  <a:srgbClr val="002060"/>
                </a:solidFill>
                <a:latin typeface="Courier New" pitchFamily="49" charset="0"/>
                <a:cs typeface="Courier New" pitchFamily="49" charset="0"/>
              </a:rPr>
              <a:t>     A = A &gt;&gt; 3 ;      //    A = </a:t>
            </a:r>
            <a:r>
              <a:rPr lang="en-CA" sz="1600" b="1" dirty="0" smtClean="0">
                <a:solidFill>
                  <a:srgbClr val="002060"/>
                </a:solidFill>
                <a:latin typeface="Courier New" pitchFamily="49" charset="0"/>
                <a:cs typeface="Courier New" pitchFamily="49" charset="0"/>
              </a:rPr>
              <a:t>11111100   4</a:t>
            </a:r>
            <a:r>
              <a:rPr lang="en-CA" sz="1600" b="1" dirty="0">
                <a:solidFill>
                  <a:srgbClr val="002060"/>
                </a:solidFill>
                <a:latin typeface="Courier New" pitchFamily="49" charset="0"/>
                <a:cs typeface="Courier New" pitchFamily="49" charset="0"/>
              </a:rPr>
              <a:t/>
            </a:r>
            <a:br>
              <a:rPr lang="en-CA" sz="1600" b="1" dirty="0">
                <a:solidFill>
                  <a:srgbClr val="002060"/>
                </a:solidFill>
                <a:latin typeface="Courier New" pitchFamily="49" charset="0"/>
                <a:cs typeface="Courier New" pitchFamily="49" charset="0"/>
              </a:rPr>
            </a:br>
            <a:r>
              <a:rPr lang="en-CA" sz="1600" b="1" dirty="0">
                <a:solidFill>
                  <a:srgbClr val="002060"/>
                </a:solidFill>
                <a:latin typeface="Courier New" pitchFamily="49" charset="0"/>
                <a:cs typeface="Courier New" pitchFamily="49" charset="0"/>
              </a:rPr>
              <a:t>     A = A &lt;&lt; 8 ;      //    A = </a:t>
            </a:r>
            <a:r>
              <a:rPr lang="en-CA" sz="1600" b="1" dirty="0" smtClean="0">
                <a:solidFill>
                  <a:srgbClr val="002060"/>
                </a:solidFill>
                <a:latin typeface="Courier New" pitchFamily="49" charset="0"/>
                <a:cs typeface="Courier New" pitchFamily="49" charset="0"/>
              </a:rPr>
              <a:t>00000000   0</a:t>
            </a:r>
            <a:r>
              <a:rPr lang="en-CA" sz="1600" b="1" dirty="0">
                <a:solidFill>
                  <a:srgbClr val="002060"/>
                </a:solidFill>
                <a:latin typeface="Courier New" pitchFamily="49" charset="0"/>
                <a:cs typeface="Courier New" pitchFamily="49" charset="0"/>
              </a:rPr>
              <a:t/>
            </a:r>
            <a:br>
              <a:rPr lang="en-CA" sz="1600" b="1" dirty="0">
                <a:solidFill>
                  <a:srgbClr val="002060"/>
                </a:solidFill>
                <a:latin typeface="Courier New" pitchFamily="49" charset="0"/>
                <a:cs typeface="Courier New" pitchFamily="49" charset="0"/>
              </a:rPr>
            </a:br>
            <a:r>
              <a:rPr lang="en-CA" sz="1600" b="1" dirty="0">
                <a:solidFill>
                  <a:srgbClr val="002060"/>
                </a:solidFill>
                <a:latin typeface="Courier New" pitchFamily="49" charset="0"/>
                <a:cs typeface="Courier New" pitchFamily="49" charset="0"/>
              </a:rPr>
              <a:t>     A = A </a:t>
            </a:r>
            <a:r>
              <a:rPr lang="en-CA" sz="1600" b="1" dirty="0" smtClean="0">
                <a:solidFill>
                  <a:srgbClr val="002060"/>
                </a:solidFill>
                <a:latin typeface="Courier New" pitchFamily="49" charset="0"/>
                <a:cs typeface="Courier New" pitchFamily="49" charset="0"/>
              </a:rPr>
              <a:t>&gt;&gt; </a:t>
            </a:r>
            <a:r>
              <a:rPr lang="en-CA" sz="1600" b="1" dirty="0">
                <a:solidFill>
                  <a:srgbClr val="002060"/>
                </a:solidFill>
                <a:latin typeface="Courier New" pitchFamily="49" charset="0"/>
                <a:cs typeface="Courier New" pitchFamily="49" charset="0"/>
              </a:rPr>
              <a:t>8 ;      //    A = </a:t>
            </a:r>
            <a:r>
              <a:rPr lang="en-CA" sz="1600" b="1" dirty="0" smtClean="0">
                <a:solidFill>
                  <a:srgbClr val="002060"/>
                </a:solidFill>
                <a:latin typeface="Courier New" pitchFamily="49" charset="0"/>
                <a:cs typeface="Courier New" pitchFamily="49" charset="0"/>
              </a:rPr>
              <a:t>11111111   -1</a:t>
            </a:r>
          </a:p>
          <a:p>
            <a:pPr lvl="2" eaLnBrk="1" hangingPunct="1"/>
            <a:endParaRPr lang="en-CA" sz="1600" b="1" dirty="0">
              <a:solidFill>
                <a:srgbClr val="002060"/>
              </a:solidFill>
              <a:latin typeface="Courier New" pitchFamily="49" charset="0"/>
              <a:cs typeface="Courier New" pitchFamily="49" charset="0"/>
            </a:endParaRPr>
          </a:p>
          <a:p>
            <a:pPr lvl="2" eaLnBrk="1" hangingPunct="1"/>
            <a:r>
              <a:rPr lang="en-CA" sz="1600" b="1" dirty="0" smtClean="0">
                <a:latin typeface="Courier New" pitchFamily="49" charset="0"/>
                <a:cs typeface="Courier New" pitchFamily="49" charset="0"/>
              </a:rPr>
              <a:t>In each example above, one must be careful in how the result is interpreted – does it make sense in the context of the operation, and the application program?</a:t>
            </a:r>
            <a:endParaRPr lang="en-CA" sz="1600" b="1" dirty="0">
              <a:latin typeface="Courier New" pitchFamily="49" charset="0"/>
              <a:cs typeface="Courier New" pitchFamily="49" charset="0"/>
            </a:endParaRPr>
          </a:p>
        </p:txBody>
      </p:sp>
    </p:spTree>
    <p:extLst>
      <p:ext uri="{BB962C8B-B14F-4D97-AF65-F5344CB8AC3E}">
        <p14:creationId xmlns:p14="http://schemas.microsoft.com/office/powerpoint/2010/main" val="113286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4" end="4"/>
                                            </p:txEl>
                                          </p:spTgt>
                                        </p:tgtEl>
                                        <p:attrNameLst>
                                          <p:attrName>style.visibility</p:attrName>
                                        </p:attrNameLst>
                                      </p:cBhvr>
                                      <p:to>
                                        <p:strVal val="visible"/>
                                      </p:to>
                                    </p:set>
                                    <p:animEffect transition="in" filter="fade">
                                      <p:cBhvr>
                                        <p:cTn id="7" dur="500"/>
                                        <p:tgtEl>
                                          <p:spTgt spid="717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5" end="5"/>
                                            </p:txEl>
                                          </p:spTgt>
                                        </p:tgtEl>
                                        <p:attrNameLst>
                                          <p:attrName>style.visibility</p:attrName>
                                        </p:attrNameLst>
                                      </p:cBhvr>
                                      <p:to>
                                        <p:strVal val="visible"/>
                                      </p:to>
                                    </p:set>
                                    <p:animEffect transition="in" filter="fade">
                                      <p:cBhvr>
                                        <p:cTn id="12" dur="500"/>
                                        <p:tgtEl>
                                          <p:spTgt spid="7171">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1">
                                            <p:txEl>
                                              <p:pRg st="6" end="6"/>
                                            </p:txEl>
                                          </p:spTgt>
                                        </p:tgtEl>
                                        <p:attrNameLst>
                                          <p:attrName>style.visibility</p:attrName>
                                        </p:attrNameLst>
                                      </p:cBhvr>
                                      <p:to>
                                        <p:strVal val="visible"/>
                                      </p:to>
                                    </p:set>
                                    <p:animEffect transition="in" filter="fade">
                                      <p:cBhvr>
                                        <p:cTn id="17" dur="500"/>
                                        <p:tgtEl>
                                          <p:spTgt spid="7171">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1">
                                            <p:txEl>
                                              <p:pRg st="8" end="8"/>
                                            </p:txEl>
                                          </p:spTgt>
                                        </p:tgtEl>
                                        <p:attrNameLst>
                                          <p:attrName>style.visibility</p:attrName>
                                        </p:attrNameLst>
                                      </p:cBhvr>
                                      <p:to>
                                        <p:strVal val="visible"/>
                                      </p:to>
                                    </p:set>
                                    <p:animEffect transition="in" filter="fade">
                                      <p:cBhvr>
                                        <p:cTn id="22" dur="500"/>
                                        <p:tgtEl>
                                          <p:spTgt spid="7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23528" y="764704"/>
            <a:ext cx="4720203" cy="2362259"/>
            <a:chOff x="323528" y="764704"/>
            <a:chExt cx="4720203" cy="2362259"/>
          </a:xfrm>
        </p:grpSpPr>
        <p:pic>
          <p:nvPicPr>
            <p:cNvPr id="2050" name="Picture 2" descr="C:\Users\RpbertKent17\AppData\Local\Microsoft\Windows\Temporary Internet Files\Content.IE5\0DD299V2\MP900431119[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764704"/>
              <a:ext cx="2843808" cy="18929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23528" y="2757631"/>
              <a:ext cx="4720203" cy="369332"/>
            </a:xfrm>
            <a:prstGeom prst="rect">
              <a:avLst/>
            </a:prstGeom>
            <a:noFill/>
          </p:spPr>
          <p:txBody>
            <a:bodyPr wrap="none" rtlCol="0">
              <a:spAutoFit/>
            </a:bodyPr>
            <a:lstStyle/>
            <a:p>
              <a:r>
                <a:rPr lang="en-CA" dirty="0" smtClean="0"/>
                <a:t>Dancer :: {First, Second, Third, Fourth, Fifth}</a:t>
              </a:r>
              <a:endParaRPr lang="en-CA" dirty="0"/>
            </a:p>
          </p:txBody>
        </p:sp>
      </p:grpSp>
      <p:grpSp>
        <p:nvGrpSpPr>
          <p:cNvPr id="5" name="Group 4"/>
          <p:cNvGrpSpPr/>
          <p:nvPr/>
        </p:nvGrpSpPr>
        <p:grpSpPr>
          <a:xfrm>
            <a:off x="5140173" y="1010826"/>
            <a:ext cx="3484928" cy="1437641"/>
            <a:chOff x="5140173" y="1010826"/>
            <a:chExt cx="3484928" cy="1437641"/>
          </a:xfrm>
        </p:grpSpPr>
        <p:pic>
          <p:nvPicPr>
            <p:cNvPr id="2051" name="Picture 3" descr="C:\Users\RpbertKent17\AppData\Local\Microsoft\Windows\Temporary Internet Files\Content.IE5\XRIO58MQ\MC90029529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9608" y="1010826"/>
              <a:ext cx="1457608" cy="10683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140173" y="2079135"/>
              <a:ext cx="3484928" cy="369332"/>
            </a:xfrm>
            <a:prstGeom prst="rect">
              <a:avLst/>
            </a:prstGeom>
            <a:noFill/>
          </p:spPr>
          <p:txBody>
            <a:bodyPr wrap="none" rtlCol="0">
              <a:spAutoFit/>
            </a:bodyPr>
            <a:lstStyle/>
            <a:p>
              <a:r>
                <a:rPr lang="en-CA" dirty="0" smtClean="0"/>
                <a:t>Number :: {ONE, TWO, THREE}</a:t>
              </a:r>
              <a:endParaRPr lang="en-CA" dirty="0"/>
            </a:p>
          </p:txBody>
        </p:sp>
      </p:grpSp>
      <p:grpSp>
        <p:nvGrpSpPr>
          <p:cNvPr id="6" name="Group 5"/>
          <p:cNvGrpSpPr/>
          <p:nvPr/>
        </p:nvGrpSpPr>
        <p:grpSpPr>
          <a:xfrm>
            <a:off x="209478" y="3573016"/>
            <a:ext cx="5143652" cy="1994674"/>
            <a:chOff x="209478" y="3573016"/>
            <a:chExt cx="5143652" cy="1994674"/>
          </a:xfrm>
        </p:grpSpPr>
        <p:pic>
          <p:nvPicPr>
            <p:cNvPr id="2052" name="Picture 4" descr="C:\Users\RpbertKent17\AppData\Local\Microsoft\Windows\Temporary Internet Files\Content.IE5\0DD299V2\MC900157109[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5656" y="3573016"/>
              <a:ext cx="1814170" cy="15005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09478" y="5198358"/>
              <a:ext cx="5143652" cy="369332"/>
            </a:xfrm>
            <a:prstGeom prst="rect">
              <a:avLst/>
            </a:prstGeom>
            <a:noFill/>
          </p:spPr>
          <p:txBody>
            <a:bodyPr wrap="none" rtlCol="0">
              <a:spAutoFit/>
            </a:bodyPr>
            <a:lstStyle/>
            <a:p>
              <a:r>
                <a:rPr lang="en-CA" dirty="0" err="1" smtClean="0"/>
                <a:t>Summer_Month</a:t>
              </a:r>
              <a:r>
                <a:rPr lang="en-CA" dirty="0" smtClean="0"/>
                <a:t> :: {MAY, JUNE, JULY, AUGUST}</a:t>
              </a:r>
              <a:endParaRPr lang="en-CA" dirty="0"/>
            </a:p>
          </p:txBody>
        </p:sp>
      </p:grpSp>
      <p:grpSp>
        <p:nvGrpSpPr>
          <p:cNvPr id="10" name="Group 9"/>
          <p:cNvGrpSpPr/>
          <p:nvPr/>
        </p:nvGrpSpPr>
        <p:grpSpPr>
          <a:xfrm>
            <a:off x="4305917" y="3477848"/>
            <a:ext cx="4527971" cy="2655959"/>
            <a:chOff x="4305917" y="3477848"/>
            <a:chExt cx="4527971" cy="2655959"/>
          </a:xfrm>
        </p:grpSpPr>
        <p:pic>
          <p:nvPicPr>
            <p:cNvPr id="2053" name="Picture 5" descr="C:\Users\RpbertKent17\AppData\Local\Microsoft\Windows\Temporary Internet Files\Content.IE5\0DD299V2\MC900280935[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52120" y="3477848"/>
              <a:ext cx="2461034" cy="208984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305917" y="5764475"/>
              <a:ext cx="4527971" cy="369332"/>
            </a:xfrm>
            <a:prstGeom prst="rect">
              <a:avLst/>
            </a:prstGeom>
            <a:noFill/>
          </p:spPr>
          <p:txBody>
            <a:bodyPr wrap="none" rtlCol="0">
              <a:spAutoFit/>
            </a:bodyPr>
            <a:lstStyle/>
            <a:p>
              <a:r>
                <a:rPr lang="en-CA" dirty="0" smtClean="0"/>
                <a:t>Animal :: {Lion, Giraffe, Alligator, Elephant}</a:t>
              </a:r>
              <a:endParaRPr lang="en-CA" dirty="0"/>
            </a:p>
          </p:txBody>
        </p:sp>
      </p:grpSp>
    </p:spTree>
    <p:extLst>
      <p:ext uri="{BB962C8B-B14F-4D97-AF65-F5344CB8AC3E}">
        <p14:creationId xmlns:p14="http://schemas.microsoft.com/office/powerpoint/2010/main" val="413016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1500"/>
                            </p:stCondLst>
                            <p:childTnLst>
                              <p:par>
                                <p:cTn id="9" presetID="10" presetClass="entr" presetSubtype="0" fill="hold"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3000"/>
                            </p:stCondLst>
                            <p:childTnLst>
                              <p:par>
                                <p:cTn id="13" presetID="10" presetClass="entr" presetSubtype="0" fill="hold" nodeType="afterEffect">
                                  <p:stCondLst>
                                    <p:cond delay="100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Sequences</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200" dirty="0" smtClean="0"/>
              <a:t>An enumerated constant is a user-defined specification of a range of values, represented symbolically, and adapted to specific programming problems.</a:t>
            </a:r>
          </a:p>
          <a:p>
            <a:pPr lvl="1" eaLnBrk="1" hangingPunct="1"/>
            <a:r>
              <a:rPr lang="en-CA" sz="2000" dirty="0" smtClean="0"/>
              <a:t>Defined by the C language statement</a:t>
            </a:r>
            <a:br>
              <a:rPr lang="en-CA" sz="2000" dirty="0" smtClean="0"/>
            </a:br>
            <a:r>
              <a:rPr lang="en-CA" sz="2000" dirty="0" smtClean="0"/>
              <a:t>    </a:t>
            </a:r>
            <a:r>
              <a:rPr lang="en-CA" sz="2000" dirty="0" err="1" smtClean="0"/>
              <a:t>enum</a:t>
            </a:r>
            <a:r>
              <a:rPr lang="en-CA" sz="2000" dirty="0"/>
              <a:t> </a:t>
            </a:r>
            <a:r>
              <a:rPr lang="en-CA" sz="2000" dirty="0" err="1" smtClean="0"/>
              <a:t>eName</a:t>
            </a:r>
            <a:r>
              <a:rPr lang="en-CA" sz="2000" dirty="0" smtClean="0"/>
              <a:t> {  </a:t>
            </a:r>
            <a:r>
              <a:rPr lang="en-CA" sz="2000" i="1" dirty="0" err="1" smtClean="0"/>
              <a:t>idlist</a:t>
            </a:r>
            <a:r>
              <a:rPr lang="en-CA" sz="2000" dirty="0" smtClean="0"/>
              <a:t>  } ;</a:t>
            </a:r>
          </a:p>
          <a:p>
            <a:pPr lvl="1" eaLnBrk="1" hangingPunct="1"/>
            <a:r>
              <a:rPr lang="en-CA" sz="2000" dirty="0" smtClean="0"/>
              <a:t>Examples:</a:t>
            </a:r>
          </a:p>
          <a:p>
            <a:pPr lvl="2" eaLnBrk="1" hangingPunct="1"/>
            <a:r>
              <a:rPr lang="en-CA" sz="1600" dirty="0" smtClean="0"/>
              <a:t> </a:t>
            </a:r>
            <a:r>
              <a:rPr lang="en-CA" sz="1600" dirty="0" err="1" smtClean="0"/>
              <a:t>enum</a:t>
            </a:r>
            <a:r>
              <a:rPr lang="en-CA" sz="1600" dirty="0" smtClean="0"/>
              <a:t>  Workday { MONDAY, TUESDAY, WEDNESDAY, THURSDAY, FRIDAY };</a:t>
            </a:r>
          </a:p>
          <a:p>
            <a:pPr lvl="2" eaLnBrk="1" hangingPunct="1"/>
            <a:r>
              <a:rPr lang="en-CA" sz="1600" dirty="0"/>
              <a:t> </a:t>
            </a:r>
            <a:r>
              <a:rPr lang="en-CA" sz="1600" dirty="0" err="1" smtClean="0"/>
              <a:t>enum</a:t>
            </a:r>
            <a:r>
              <a:rPr lang="en-CA" sz="1600" dirty="0" smtClean="0"/>
              <a:t>  Colour { Red, Green, Blue, Violet };</a:t>
            </a:r>
          </a:p>
          <a:p>
            <a:pPr lvl="2" eaLnBrk="1" hangingPunct="1"/>
            <a:endParaRPr lang="en-CA" dirty="0"/>
          </a:p>
          <a:p>
            <a:pPr lvl="1" eaLnBrk="1" hangingPunct="1"/>
            <a:r>
              <a:rPr lang="en-CA" sz="2000" dirty="0" smtClean="0"/>
              <a:t>Each of the symbols above </a:t>
            </a:r>
            <a:r>
              <a:rPr lang="en-CA" sz="2000" dirty="0" smtClean="0"/>
              <a:t>are assigned </a:t>
            </a:r>
            <a:r>
              <a:rPr lang="en-CA" sz="2000" u="sng" dirty="0" smtClean="0"/>
              <a:t>default</a:t>
            </a:r>
            <a:r>
              <a:rPr lang="en-CA" sz="2000" dirty="0" smtClean="0"/>
              <a:t> values by the compiler, beginning with the first symbol (usually 0) and then incrementing by 1 the value of each successive symbol in the list</a:t>
            </a:r>
          </a:p>
          <a:p>
            <a:pPr lvl="2" eaLnBrk="1" hangingPunct="1"/>
            <a:r>
              <a:rPr lang="en-CA" sz="1600" dirty="0" smtClean="0"/>
              <a:t>This can be modified by programmers</a:t>
            </a:r>
          </a:p>
          <a:p>
            <a:pPr lvl="2" eaLnBrk="1" hangingPunct="1"/>
            <a:r>
              <a:rPr lang="en-CA" sz="1600" dirty="0"/>
              <a:t> </a:t>
            </a:r>
            <a:r>
              <a:rPr lang="en-CA" sz="1600" dirty="0" err="1"/>
              <a:t>enum</a:t>
            </a:r>
            <a:r>
              <a:rPr lang="en-CA" sz="1600" dirty="0"/>
              <a:t>  Colour { </a:t>
            </a:r>
            <a:r>
              <a:rPr lang="en-CA" sz="1600" dirty="0" smtClean="0"/>
              <a:t>Red=1, </a:t>
            </a:r>
            <a:r>
              <a:rPr lang="en-CA" sz="1600" dirty="0"/>
              <a:t>Green, Blue, Violet </a:t>
            </a:r>
            <a:r>
              <a:rPr lang="en-CA" sz="1600" dirty="0" smtClean="0"/>
              <a:t>};   // Start at 1</a:t>
            </a:r>
            <a:endParaRPr lang="en-CA" sz="1600" dirty="0"/>
          </a:p>
          <a:p>
            <a:pPr lvl="2" eaLnBrk="1" hangingPunct="1"/>
            <a:r>
              <a:rPr lang="en-CA" sz="1600" dirty="0" smtClean="0"/>
              <a:t> </a:t>
            </a:r>
            <a:r>
              <a:rPr lang="en-CA" sz="1600" dirty="0" err="1"/>
              <a:t>enum</a:t>
            </a:r>
            <a:r>
              <a:rPr lang="en-CA" sz="1600" dirty="0"/>
              <a:t>  Colour { </a:t>
            </a:r>
            <a:r>
              <a:rPr lang="en-CA" sz="1600" dirty="0" smtClean="0"/>
              <a:t>Red=1, Green=3, Blue=4, Violet=2 };   // Redefine ordering</a:t>
            </a:r>
            <a:endParaRPr lang="en-CA" sz="1600" dirty="0"/>
          </a:p>
          <a:p>
            <a:pPr lvl="2" eaLnBrk="1" hangingPunct="1"/>
            <a:r>
              <a:rPr lang="en-CA" sz="1600" dirty="0" smtClean="0"/>
              <a:t>Can check the values assigned to each symbol using a </a:t>
            </a:r>
            <a:r>
              <a:rPr lang="en-CA" sz="1600" dirty="0" err="1" smtClean="0"/>
              <a:t>printf</a:t>
            </a:r>
            <a:r>
              <a:rPr lang="en-CA" sz="1600" dirty="0" smtClean="0"/>
              <a:t>() statement.</a:t>
            </a:r>
          </a:p>
        </p:txBody>
      </p:sp>
    </p:spTree>
    <p:extLst>
      <p:ext uri="{BB962C8B-B14F-4D97-AF65-F5344CB8AC3E}">
        <p14:creationId xmlns:p14="http://schemas.microsoft.com/office/powerpoint/2010/main" val="104255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Abstract Containers and Logic</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400" dirty="0" smtClean="0"/>
              <a:t>Previously we introduced the concept and techniques related to the </a:t>
            </a:r>
            <a:r>
              <a:rPr lang="en-CA" sz="2400" i="1" dirty="0" smtClean="0"/>
              <a:t>array</a:t>
            </a:r>
            <a:r>
              <a:rPr lang="en-CA" sz="2400" dirty="0" smtClean="0"/>
              <a:t> data structure.</a:t>
            </a:r>
          </a:p>
          <a:p>
            <a:pPr lvl="1" eaLnBrk="1" hangingPunct="1"/>
            <a:r>
              <a:rPr lang="en-CA" sz="2200" dirty="0" smtClean="0"/>
              <a:t>A collection of </a:t>
            </a:r>
            <a:r>
              <a:rPr lang="en-CA" sz="2200" b="1" u="sng" dirty="0" smtClean="0"/>
              <a:t>identical</a:t>
            </a:r>
            <a:r>
              <a:rPr lang="en-CA" sz="2200" dirty="0" smtClean="0"/>
              <a:t> data types</a:t>
            </a:r>
          </a:p>
          <a:p>
            <a:pPr lvl="2" eaLnBrk="1" hangingPunct="1"/>
            <a:r>
              <a:rPr lang="en-CA" sz="1800" dirty="0" smtClean="0"/>
              <a:t>Permits use of operations defined on the data types</a:t>
            </a:r>
          </a:p>
          <a:p>
            <a:pPr lvl="1" eaLnBrk="1" hangingPunct="1"/>
            <a:r>
              <a:rPr lang="en-CA" sz="2200" dirty="0" smtClean="0"/>
              <a:t>Allocated (logically) contiguous locations in RAM</a:t>
            </a:r>
          </a:p>
          <a:p>
            <a:pPr lvl="2" eaLnBrk="1" hangingPunct="1"/>
            <a:r>
              <a:rPr lang="en-CA" sz="1800" dirty="0" smtClean="0"/>
              <a:t>Permits use of relative offset to provide </a:t>
            </a:r>
            <a:r>
              <a:rPr lang="en-CA" sz="1800" i="1" dirty="0" smtClean="0"/>
              <a:t>direct access</a:t>
            </a:r>
            <a:r>
              <a:rPr lang="en-CA" sz="1800" dirty="0" smtClean="0"/>
              <a:t> to elements, based on the properties of the data types</a:t>
            </a:r>
          </a:p>
          <a:p>
            <a:pPr lvl="2" eaLnBrk="1" hangingPunct="1"/>
            <a:endParaRPr lang="en-CA" sz="1800" dirty="0" smtClean="0"/>
          </a:p>
          <a:p>
            <a:pPr eaLnBrk="1" hangingPunct="1"/>
            <a:r>
              <a:rPr lang="en-CA" sz="2400" dirty="0" smtClean="0"/>
              <a:t>This raises the question:  Can one create other kinds of  (abstract) data structures, and types, in the C language?</a:t>
            </a:r>
          </a:p>
          <a:p>
            <a:pPr lvl="1" eaLnBrk="1" hangingPunct="1"/>
            <a:r>
              <a:rPr lang="en-CA" sz="2200" dirty="0" smtClean="0"/>
              <a:t>The answer is Yes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fade">
                                      <p:cBhvr>
                                        <p:cTn id="7" dur="500"/>
                                        <p:tgtEl>
                                          <p:spTgt spid="7171">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animEffect transition="in" filter="fade">
                                      <p:cBhvr>
                                        <p:cTn id="11" dur="500"/>
                                        <p:tgtEl>
                                          <p:spTgt spid="7171">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7171">
                                            <p:txEl>
                                              <p:pRg st="4" end="4"/>
                                            </p:txEl>
                                          </p:spTgt>
                                        </p:tgtEl>
                                        <p:attrNameLst>
                                          <p:attrName>style.visibility</p:attrName>
                                        </p:attrNameLst>
                                      </p:cBhvr>
                                      <p:to>
                                        <p:strVal val="visible"/>
                                      </p:to>
                                    </p:set>
                                    <p:animEffect transition="in" filter="fade">
                                      <p:cBhvr>
                                        <p:cTn id="20" dur="500"/>
                                        <p:tgtEl>
                                          <p:spTgt spid="717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171">
                                            <p:txEl>
                                              <p:pRg st="6" end="6"/>
                                            </p:txEl>
                                          </p:spTgt>
                                        </p:tgtEl>
                                        <p:attrNameLst>
                                          <p:attrName>style.visibility</p:attrName>
                                        </p:attrNameLst>
                                      </p:cBhvr>
                                      <p:to>
                                        <p:strVal val="visible"/>
                                      </p:to>
                                    </p:set>
                                    <p:animEffect transition="in" filter="fade">
                                      <p:cBhvr>
                                        <p:cTn id="25" dur="500"/>
                                        <p:tgtEl>
                                          <p:spTgt spid="7171">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171">
                                            <p:txEl>
                                              <p:pRg st="7" end="7"/>
                                            </p:txEl>
                                          </p:spTgt>
                                        </p:tgtEl>
                                        <p:attrNameLst>
                                          <p:attrName>style.visibility</p:attrName>
                                        </p:attrNameLst>
                                      </p:cBhvr>
                                      <p:to>
                                        <p:strVal val="visible"/>
                                      </p:to>
                                    </p:set>
                                    <p:animEffect transition="in" filter="fade">
                                      <p:cBhvr>
                                        <p:cTn id="30"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Sequences</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200" dirty="0" smtClean="0"/>
              <a:t>Enumerated lists provide a self-documenting approach to useful symbols.</a:t>
            </a:r>
          </a:p>
          <a:p>
            <a:pPr lvl="1" eaLnBrk="1" hangingPunct="1"/>
            <a:r>
              <a:rPr lang="en-CA" sz="1600" dirty="0" smtClean="0"/>
              <a:t>Consider the following</a:t>
            </a:r>
          </a:p>
          <a:p>
            <a:pPr lvl="2" eaLnBrk="1" hangingPunct="1"/>
            <a:r>
              <a:rPr lang="en-CA" sz="1600" dirty="0"/>
              <a:t> </a:t>
            </a:r>
            <a:r>
              <a:rPr lang="en-CA" sz="1600" dirty="0" err="1"/>
              <a:t>enum</a:t>
            </a:r>
            <a:r>
              <a:rPr lang="en-CA" sz="1600" dirty="0"/>
              <a:t>  Colour { </a:t>
            </a:r>
            <a:r>
              <a:rPr lang="en-CA" sz="1600" dirty="0" smtClean="0"/>
              <a:t>Red=1, </a:t>
            </a:r>
            <a:r>
              <a:rPr lang="en-CA" sz="1600" dirty="0"/>
              <a:t>Green, Blue, Violet </a:t>
            </a:r>
            <a:r>
              <a:rPr lang="en-CA" sz="1600" dirty="0" smtClean="0"/>
              <a:t>};   // Start at 1</a:t>
            </a:r>
            <a:endParaRPr lang="en-CA" sz="1600" dirty="0"/>
          </a:p>
          <a:p>
            <a:pPr lvl="2" eaLnBrk="1" hangingPunct="1"/>
            <a:r>
              <a:rPr lang="en-CA" sz="1600" dirty="0" smtClean="0"/>
              <a:t> char </a:t>
            </a:r>
            <a:r>
              <a:rPr lang="en-CA" sz="1600" dirty="0" err="1" smtClean="0"/>
              <a:t>TextColour</a:t>
            </a:r>
            <a:r>
              <a:rPr lang="en-CA" sz="1600" dirty="0" smtClean="0"/>
              <a:t> </a:t>
            </a:r>
            <a:r>
              <a:rPr lang="en-CA" sz="1600" dirty="0" smtClean="0"/>
              <a:t>[ 5 ] [10 ] = { “ERROR”, “Red”, “Green”, “Blue”, “Violet” } ;</a:t>
            </a:r>
          </a:p>
          <a:p>
            <a:pPr lvl="2" eaLnBrk="1" hangingPunct="1"/>
            <a:endParaRPr lang="en-CA" sz="1600" dirty="0"/>
          </a:p>
          <a:p>
            <a:pPr lvl="2" eaLnBrk="1" hangingPunct="1"/>
            <a:r>
              <a:rPr lang="en-CA" sz="1600" dirty="0" smtClean="0"/>
              <a:t> char * </a:t>
            </a:r>
            <a:r>
              <a:rPr lang="en-CA" sz="1600" dirty="0" err="1" smtClean="0"/>
              <a:t>ptrColour</a:t>
            </a:r>
            <a:r>
              <a:rPr lang="en-CA" sz="1600" dirty="0" smtClean="0"/>
              <a:t> ;</a:t>
            </a:r>
            <a:br>
              <a:rPr lang="en-CA" sz="1600" dirty="0" smtClean="0"/>
            </a:br>
            <a:r>
              <a:rPr lang="en-CA" sz="1600" dirty="0" smtClean="0"/>
              <a:t> </a:t>
            </a:r>
            <a:r>
              <a:rPr lang="en-CA" sz="1600" dirty="0" err="1" smtClean="0">
                <a:solidFill>
                  <a:srgbClr val="C00000"/>
                </a:solidFill>
              </a:rPr>
              <a:t>ptrColour</a:t>
            </a:r>
            <a:r>
              <a:rPr lang="en-CA" sz="1600" dirty="0" smtClean="0">
                <a:solidFill>
                  <a:srgbClr val="C00000"/>
                </a:solidFill>
              </a:rPr>
              <a:t> = </a:t>
            </a:r>
            <a:r>
              <a:rPr lang="en-CA" sz="1600" dirty="0" smtClean="0">
                <a:solidFill>
                  <a:srgbClr val="C00000"/>
                </a:solidFill>
              </a:rPr>
              <a:t>&amp;</a:t>
            </a:r>
            <a:r>
              <a:rPr lang="en-CA" sz="1600" dirty="0" err="1" smtClean="0">
                <a:solidFill>
                  <a:srgbClr val="C00000"/>
                </a:solidFill>
              </a:rPr>
              <a:t>TextColour</a:t>
            </a:r>
            <a:r>
              <a:rPr lang="en-CA" sz="1600" dirty="0" smtClean="0">
                <a:solidFill>
                  <a:srgbClr val="C00000"/>
                </a:solidFill>
              </a:rPr>
              <a:t> </a:t>
            </a:r>
            <a:r>
              <a:rPr lang="en-CA" sz="1600" dirty="0" smtClean="0">
                <a:solidFill>
                  <a:srgbClr val="C00000"/>
                </a:solidFill>
              </a:rPr>
              <a:t>[ Green ] ;     // Using enumerated constant</a:t>
            </a:r>
            <a:r>
              <a:rPr lang="en-CA" sz="1600" dirty="0" smtClean="0"/>
              <a:t/>
            </a:r>
            <a:br>
              <a:rPr lang="en-CA" sz="1600" dirty="0" smtClean="0"/>
            </a:br>
            <a:r>
              <a:rPr lang="en-CA" sz="1600" dirty="0" smtClean="0"/>
              <a:t> </a:t>
            </a:r>
            <a:r>
              <a:rPr lang="en-CA" sz="1600" dirty="0" err="1" smtClean="0"/>
              <a:t>printf</a:t>
            </a:r>
            <a:r>
              <a:rPr lang="en-CA" sz="1600" dirty="0" smtClean="0"/>
              <a:t>( “The colour is %s\n”, </a:t>
            </a:r>
            <a:r>
              <a:rPr lang="en-CA" sz="1600" dirty="0" err="1" smtClean="0"/>
              <a:t>ptrColour</a:t>
            </a:r>
            <a:r>
              <a:rPr lang="en-CA" sz="1600" dirty="0" smtClean="0"/>
              <a:t> ) ;  // outputs the string “Green”</a:t>
            </a:r>
          </a:p>
          <a:p>
            <a:pPr lvl="2" eaLnBrk="1" hangingPunct="1"/>
            <a:endParaRPr lang="en-CA" sz="1600" dirty="0"/>
          </a:p>
          <a:p>
            <a:pPr lvl="1" eaLnBrk="1" hangingPunct="1"/>
            <a:r>
              <a:rPr lang="en-CA" sz="2000" dirty="0" smtClean="0"/>
              <a:t>It is the ability to write code using common, intuitive terminology that makes the job easier for programmers</a:t>
            </a:r>
          </a:p>
          <a:p>
            <a:pPr lvl="2" eaLnBrk="1" hangingPunct="1"/>
            <a:r>
              <a:rPr lang="en-CA" sz="1600" dirty="0" smtClean="0"/>
              <a:t>Working with numbers and pointers can be confusing in simple applications</a:t>
            </a:r>
            <a:endParaRPr lang="en-CA" sz="1600" dirty="0"/>
          </a:p>
          <a:p>
            <a:pPr lvl="2" eaLnBrk="1" hangingPunct="1"/>
            <a:endParaRPr lang="en-CA" sz="1600" dirty="0" smtClean="0"/>
          </a:p>
        </p:txBody>
      </p:sp>
    </p:spTree>
    <p:extLst>
      <p:ext uri="{BB962C8B-B14F-4D97-AF65-F5344CB8AC3E}">
        <p14:creationId xmlns:p14="http://schemas.microsoft.com/office/powerpoint/2010/main" val="33235025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8640"/>
            <a:ext cx="7772400" cy="648072"/>
          </a:xfrm>
        </p:spPr>
        <p:txBody>
          <a:bodyPr/>
          <a:lstStyle/>
          <a:p>
            <a:r>
              <a:rPr lang="en-CA" dirty="0" smtClean="0"/>
              <a:t>Example:  Bit Fields and Masks</a:t>
            </a:r>
            <a:endParaRPr lang="en-CA" dirty="0"/>
          </a:p>
        </p:txBody>
      </p:sp>
      <p:sp>
        <p:nvSpPr>
          <p:cNvPr id="3" name="Content Placeholder 2"/>
          <p:cNvSpPr>
            <a:spLocks noGrp="1"/>
          </p:cNvSpPr>
          <p:nvPr>
            <p:ph sz="quarter" idx="1"/>
          </p:nvPr>
        </p:nvSpPr>
        <p:spPr>
          <a:xfrm>
            <a:off x="467544" y="836712"/>
            <a:ext cx="8219256" cy="5904656"/>
          </a:xfrm>
        </p:spPr>
        <p:txBody>
          <a:bodyPr/>
          <a:lstStyle/>
          <a:p>
            <a:r>
              <a:rPr lang="en-CA" sz="1800" u="sng" dirty="0" smtClean="0"/>
              <a:t>Problem</a:t>
            </a:r>
            <a:r>
              <a:rPr lang="en-CA" sz="1800" dirty="0" smtClean="0"/>
              <a:t>:  Consider a 16-bit string that contains sub-strings, each of which carries a different </a:t>
            </a:r>
            <a:r>
              <a:rPr lang="en-CA" sz="1800" i="1" dirty="0" smtClean="0"/>
              <a:t>interpretation</a:t>
            </a:r>
            <a:r>
              <a:rPr lang="en-CA" sz="1800" dirty="0" smtClean="0"/>
              <a:t> as data.</a:t>
            </a:r>
          </a:p>
          <a:p>
            <a:pPr lvl="1"/>
            <a:r>
              <a:rPr lang="en-CA" sz="1600" dirty="0" smtClean="0"/>
              <a:t>Such encodings are used in many applications, such as network protocol header strings</a:t>
            </a:r>
          </a:p>
          <a:p>
            <a:pPr lvl="1"/>
            <a:r>
              <a:rPr lang="en-CA" sz="1600" dirty="0" smtClean="0"/>
              <a:t>We consider the case of </a:t>
            </a:r>
            <a:r>
              <a:rPr lang="en-CA" sz="1600" dirty="0"/>
              <a:t>graphics </a:t>
            </a:r>
            <a:r>
              <a:rPr lang="en-CA" sz="1600" dirty="0" smtClean="0"/>
              <a:t>device control </a:t>
            </a:r>
            <a:r>
              <a:rPr lang="en-CA" sz="1600" dirty="0"/>
              <a:t>over pixel colour and </a:t>
            </a:r>
            <a:r>
              <a:rPr lang="en-CA" sz="1600" dirty="0" smtClean="0"/>
              <a:t>intensity.  For a 3-colour scheme (</a:t>
            </a:r>
            <a:r>
              <a:rPr lang="en-CA" sz="1600" dirty="0" err="1" smtClean="0"/>
              <a:t>eg</a:t>
            </a:r>
            <a:r>
              <a:rPr lang="en-CA" sz="1600" dirty="0" smtClean="0"/>
              <a:t>. RGB, CYM) with variable pixel intensity at 2 levels (On/Off), and each colour can be varied on a 32 level intensity scale giving a colour mix of </a:t>
            </a:r>
            <a:r>
              <a:rPr lang="en-CA" sz="1600" dirty="0" err="1" smtClean="0"/>
              <a:t>pow</a:t>
            </a:r>
            <a:r>
              <a:rPr lang="en-CA" sz="1600" dirty="0" smtClean="0"/>
              <a:t>(2,15) different colours (32,768 in decimal).  </a:t>
            </a:r>
          </a:p>
          <a:p>
            <a:pPr lvl="1"/>
            <a:r>
              <a:rPr lang="en-CA" sz="1600" dirty="0" smtClean="0"/>
              <a:t>Bit string and interpretation of fields using a </a:t>
            </a:r>
            <a:r>
              <a:rPr lang="en-CA" sz="1600" b="1" dirty="0" smtClean="0"/>
              <a:t>unsigned short </a:t>
            </a:r>
            <a:r>
              <a:rPr lang="en-CA" sz="1600" b="1" dirty="0" err="1" smtClean="0"/>
              <a:t>int</a:t>
            </a:r>
            <a:r>
              <a:rPr lang="en-CA" sz="1600" dirty="0" smtClean="0"/>
              <a:t> container (16 bits).</a:t>
            </a:r>
          </a:p>
          <a:p>
            <a:pPr lvl="1"/>
            <a:endParaRPr lang="en-CA" sz="1600" dirty="0"/>
          </a:p>
          <a:p>
            <a:pPr lvl="1"/>
            <a:endParaRPr lang="en-CA" sz="1600" dirty="0" smtClean="0"/>
          </a:p>
          <a:p>
            <a:pPr lvl="1"/>
            <a:endParaRPr lang="en-CA" sz="1600" dirty="0"/>
          </a:p>
          <a:p>
            <a:pPr lvl="1"/>
            <a:endParaRPr lang="en-CA" sz="1600" dirty="0" smtClean="0"/>
          </a:p>
          <a:p>
            <a:pPr lvl="2"/>
            <a:r>
              <a:rPr lang="en-CA" sz="1600" dirty="0" smtClean="0"/>
              <a:t>Toggle ON/OFF field &lt;1 bit&gt; :: Values 1/0</a:t>
            </a:r>
          </a:p>
          <a:p>
            <a:pPr lvl="2"/>
            <a:r>
              <a:rPr lang="en-CA" sz="1600" dirty="0" smtClean="0">
                <a:solidFill>
                  <a:srgbClr val="C00000"/>
                </a:solidFill>
              </a:rPr>
              <a:t>Red</a:t>
            </a:r>
            <a:r>
              <a:rPr lang="en-CA" sz="1600" dirty="0" smtClean="0"/>
              <a:t> colour intensity field &lt;5 bits&gt;:: Value range 0..31</a:t>
            </a:r>
          </a:p>
          <a:p>
            <a:pPr lvl="2"/>
            <a:r>
              <a:rPr lang="en-CA" sz="1600" dirty="0" smtClean="0">
                <a:solidFill>
                  <a:srgbClr val="009900"/>
                </a:solidFill>
              </a:rPr>
              <a:t>Green</a:t>
            </a:r>
            <a:r>
              <a:rPr lang="en-CA" sz="1600" dirty="0" smtClean="0"/>
              <a:t> </a:t>
            </a:r>
            <a:r>
              <a:rPr lang="en-CA" sz="1600" dirty="0"/>
              <a:t>colour intensity field &lt;5 bits&gt;:: Value range 0..31</a:t>
            </a:r>
          </a:p>
          <a:p>
            <a:pPr lvl="2"/>
            <a:r>
              <a:rPr lang="en-CA" sz="1600" dirty="0" smtClean="0">
                <a:solidFill>
                  <a:srgbClr val="0070C0"/>
                </a:solidFill>
              </a:rPr>
              <a:t>Blue</a:t>
            </a:r>
            <a:r>
              <a:rPr lang="en-CA" sz="1600" dirty="0" smtClean="0"/>
              <a:t> </a:t>
            </a:r>
            <a:r>
              <a:rPr lang="en-CA" sz="1600" dirty="0"/>
              <a:t>colour intensity field &lt;5 bits&gt;:: Value range 0..</a:t>
            </a:r>
            <a:r>
              <a:rPr lang="en-CA" sz="1600" dirty="0" smtClean="0"/>
              <a:t>31</a:t>
            </a:r>
          </a:p>
          <a:p>
            <a:pPr lvl="2"/>
            <a:endParaRPr lang="en-CA" sz="1200" dirty="0"/>
          </a:p>
          <a:p>
            <a:r>
              <a:rPr lang="en-CA" sz="1800" b="1" dirty="0" smtClean="0">
                <a:solidFill>
                  <a:srgbClr val="993300"/>
                </a:solidFill>
              </a:rPr>
              <a:t>How do we access each bit field to perform data processing?</a:t>
            </a:r>
            <a:endParaRPr lang="en-CA" sz="1800" b="1" dirty="0">
              <a:solidFill>
                <a:srgbClr val="993300"/>
              </a:solidFill>
            </a:endParaRPr>
          </a:p>
        </p:txBody>
      </p:sp>
      <p:grpSp>
        <p:nvGrpSpPr>
          <p:cNvPr id="22" name="Group 21"/>
          <p:cNvGrpSpPr/>
          <p:nvPr/>
        </p:nvGrpSpPr>
        <p:grpSpPr>
          <a:xfrm>
            <a:off x="1403648" y="3645024"/>
            <a:ext cx="6250429" cy="541023"/>
            <a:chOff x="1619671" y="3861047"/>
            <a:chExt cx="6250429" cy="541023"/>
          </a:xfrm>
        </p:grpSpPr>
        <p:grpSp>
          <p:nvGrpSpPr>
            <p:cNvPr id="4" name="Group 3"/>
            <p:cNvGrpSpPr/>
            <p:nvPr/>
          </p:nvGrpSpPr>
          <p:grpSpPr>
            <a:xfrm rot="10800000">
              <a:off x="1619672" y="3861047"/>
              <a:ext cx="6192688" cy="541023"/>
              <a:chOff x="755576" y="4652173"/>
              <a:chExt cx="6192688" cy="937067"/>
            </a:xfrm>
          </p:grpSpPr>
          <p:sp>
            <p:nvSpPr>
              <p:cNvPr id="5" name="Rectangle 4"/>
              <p:cNvSpPr/>
              <p:nvPr/>
            </p:nvSpPr>
            <p:spPr>
              <a:xfrm>
                <a:off x="755576" y="4653136"/>
                <a:ext cx="6192688" cy="936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 name="Straight Connector 5"/>
              <p:cNvCxnSpPr/>
              <p:nvPr/>
            </p:nvCxnSpPr>
            <p:spPr>
              <a:xfrm>
                <a:off x="3851920"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67744"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436096"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44008"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59832"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28184"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75656" y="4652173"/>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83968" y="4652173"/>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27784"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796136"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04048"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19872"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588224"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842592" y="4652173"/>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15616"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1619671" y="3947170"/>
              <a:ext cx="6250429" cy="369332"/>
            </a:xfrm>
            <a:prstGeom prst="rect">
              <a:avLst/>
            </a:prstGeom>
            <a:noFill/>
          </p:spPr>
          <p:txBody>
            <a:bodyPr wrap="none" rtlCol="0">
              <a:spAutoFit/>
            </a:bodyPr>
            <a:lstStyle/>
            <a:p>
              <a:r>
                <a:rPr lang="en-CA" b="1" dirty="0" smtClean="0">
                  <a:latin typeface="Courier New" pitchFamily="49" charset="0"/>
                  <a:cs typeface="Courier New" pitchFamily="49" charset="0"/>
                </a:rPr>
                <a:t>1  0  0  1  0  1 0  0  0  1  0  1  1  1 0  1</a:t>
              </a:r>
              <a:endParaRPr lang="en-CA" b="1" dirty="0">
                <a:latin typeface="Courier New" pitchFamily="49" charset="0"/>
                <a:cs typeface="Courier New" pitchFamily="49" charset="0"/>
              </a:endParaRPr>
            </a:p>
          </p:txBody>
        </p:sp>
      </p:grpSp>
      <p:sp>
        <p:nvSpPr>
          <p:cNvPr id="23" name="Rectangle 22"/>
          <p:cNvSpPr/>
          <p:nvPr/>
        </p:nvSpPr>
        <p:spPr>
          <a:xfrm>
            <a:off x="1403648" y="3641112"/>
            <a:ext cx="360041" cy="5760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1763688" y="3641112"/>
            <a:ext cx="1944215"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3730193" y="3641112"/>
            <a:ext cx="1993936" cy="57606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a:off x="5724129" y="3641112"/>
            <a:ext cx="1872208" cy="57606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754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 calcmode="lin" valueType="num">
                                      <p:cBhvr additive="base">
                                        <p:cTn id="2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42"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 calcmode="lin" valueType="num">
                                      <p:cBhvr additive="base">
                                        <p:cTn id="3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42"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1000"/>
                                        <p:tgtEl>
                                          <p:spTgt spid="24"/>
                                        </p:tgtEl>
                                      </p:cBhvr>
                                    </p:animEffect>
                                    <p:anim calcmode="lin" valueType="num">
                                      <p:cBhvr>
                                        <p:cTn id="40" dur="1000" fill="hold"/>
                                        <p:tgtEl>
                                          <p:spTgt spid="24"/>
                                        </p:tgtEl>
                                        <p:attrNameLst>
                                          <p:attrName>ppt_x</p:attrName>
                                        </p:attrNameLst>
                                      </p:cBhvr>
                                      <p:tavLst>
                                        <p:tav tm="0">
                                          <p:val>
                                            <p:strVal val="#ppt_x"/>
                                          </p:val>
                                        </p:tav>
                                        <p:tav tm="100000">
                                          <p:val>
                                            <p:strVal val="#ppt_x"/>
                                          </p:val>
                                        </p:tav>
                                      </p:tavLst>
                                    </p:anim>
                                    <p:anim calcmode="lin" valueType="num">
                                      <p:cBhvr>
                                        <p:cTn id="4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 calcmode="lin" valueType="num">
                                      <p:cBhvr additive="base">
                                        <p:cTn id="4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10" presetClass="entr" presetSubtype="0" fill="hold" grpId="0" nodeType="after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1500"/>
                            </p:stCondLst>
                            <p:childTnLst>
                              <p:par>
                                <p:cTn id="53" presetID="2" presetClass="entr" presetSubtype="4" fill="hold" nodeType="after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10"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 calcmode="lin" valueType="num">
                                      <p:cBhvr>
                                        <p:cTn id="65"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66"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6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8640"/>
            <a:ext cx="7772400" cy="648072"/>
          </a:xfrm>
        </p:spPr>
        <p:txBody>
          <a:bodyPr/>
          <a:lstStyle/>
          <a:p>
            <a:r>
              <a:rPr lang="en-CA" dirty="0" smtClean="0"/>
              <a:t>Example:  Bit Fields and Masks</a:t>
            </a:r>
            <a:endParaRPr lang="en-CA" dirty="0"/>
          </a:p>
        </p:txBody>
      </p:sp>
      <p:sp>
        <p:nvSpPr>
          <p:cNvPr id="3" name="Content Placeholder 2"/>
          <p:cNvSpPr>
            <a:spLocks noGrp="1"/>
          </p:cNvSpPr>
          <p:nvPr>
            <p:ph sz="quarter" idx="1"/>
          </p:nvPr>
        </p:nvSpPr>
        <p:spPr>
          <a:xfrm>
            <a:off x="467544" y="836712"/>
            <a:ext cx="8219256" cy="5904656"/>
          </a:xfrm>
        </p:spPr>
        <p:txBody>
          <a:bodyPr/>
          <a:lstStyle/>
          <a:p>
            <a:r>
              <a:rPr lang="en-CA" sz="1800" b="1" dirty="0">
                <a:solidFill>
                  <a:srgbClr val="993300"/>
                </a:solidFill>
              </a:rPr>
              <a:t>How do we access each bit field to perform data processing</a:t>
            </a:r>
            <a:r>
              <a:rPr lang="en-CA" sz="1800" b="1" dirty="0" smtClean="0">
                <a:solidFill>
                  <a:srgbClr val="993300"/>
                </a:solidFill>
              </a:rPr>
              <a:t>?</a:t>
            </a:r>
          </a:p>
          <a:p>
            <a:pPr lvl="1"/>
            <a:endParaRPr lang="en-CA" sz="1600" b="1" dirty="0" smtClean="0">
              <a:solidFill>
                <a:srgbClr val="993300"/>
              </a:solidFill>
            </a:endParaRPr>
          </a:p>
          <a:p>
            <a:pPr lvl="1"/>
            <a:endParaRPr lang="en-CA" sz="1600" b="1" dirty="0">
              <a:solidFill>
                <a:srgbClr val="993300"/>
              </a:solidFill>
            </a:endParaRPr>
          </a:p>
          <a:p>
            <a:pPr lvl="1"/>
            <a:endParaRPr lang="en-CA" sz="1600" b="1" dirty="0" smtClean="0">
              <a:solidFill>
                <a:srgbClr val="993300"/>
              </a:solidFill>
            </a:endParaRPr>
          </a:p>
          <a:p>
            <a:pPr lvl="1"/>
            <a:r>
              <a:rPr lang="en-CA" sz="1600" b="1" dirty="0" smtClean="0">
                <a:solidFill>
                  <a:srgbClr val="993300"/>
                </a:solidFill>
              </a:rPr>
              <a:t>   	unsigned short </a:t>
            </a:r>
            <a:r>
              <a:rPr lang="en-CA" sz="1600" b="1" dirty="0" err="1" smtClean="0">
                <a:solidFill>
                  <a:srgbClr val="993300"/>
                </a:solidFill>
              </a:rPr>
              <a:t>int</a:t>
            </a:r>
            <a:r>
              <a:rPr lang="en-CA" sz="1600" b="1" dirty="0" smtClean="0">
                <a:solidFill>
                  <a:srgbClr val="993300"/>
                </a:solidFill>
              </a:rPr>
              <a:t> Pixel ;    // 16 bits with value above</a:t>
            </a:r>
            <a:endParaRPr lang="en-CA" sz="1600" b="1" dirty="0">
              <a:solidFill>
                <a:srgbClr val="993300"/>
              </a:solidFill>
            </a:endParaRPr>
          </a:p>
          <a:p>
            <a:pPr lvl="1"/>
            <a:r>
              <a:rPr lang="en-CA" sz="1600" dirty="0" smtClean="0"/>
              <a:t>Define </a:t>
            </a:r>
            <a:r>
              <a:rPr lang="en-CA" sz="1600" i="1" dirty="0" smtClean="0"/>
              <a:t>bit masks</a:t>
            </a:r>
            <a:br>
              <a:rPr lang="en-CA" sz="1600" i="1" dirty="0" smtClean="0"/>
            </a:br>
            <a:r>
              <a:rPr lang="en-CA" sz="1600" i="1" dirty="0" smtClean="0"/>
              <a:t>   </a:t>
            </a:r>
            <a:r>
              <a:rPr lang="en-CA" sz="1600" dirty="0" smtClean="0"/>
              <a:t>unsigned </a:t>
            </a:r>
            <a:r>
              <a:rPr lang="en-CA" sz="1600" dirty="0" err="1" smtClean="0"/>
              <a:t>int</a:t>
            </a:r>
            <a:r>
              <a:rPr lang="en-CA" sz="1600" dirty="0" smtClean="0"/>
              <a:t> </a:t>
            </a:r>
            <a:r>
              <a:rPr lang="en-CA" sz="1600" dirty="0" err="1" smtClean="0"/>
              <a:t>BlueMask</a:t>
            </a:r>
            <a:r>
              <a:rPr lang="en-CA" sz="1600" dirty="0" smtClean="0"/>
              <a:t> = 31 ;  </a:t>
            </a:r>
            <a:r>
              <a:rPr lang="en-CA" sz="1600" dirty="0"/>
              <a:t>//   0000000000011111</a:t>
            </a:r>
            <a:br>
              <a:rPr lang="en-CA" sz="1600" dirty="0"/>
            </a:br>
            <a:r>
              <a:rPr lang="en-CA" sz="1600" dirty="0"/>
              <a:t> </a:t>
            </a:r>
            <a:r>
              <a:rPr lang="en-CA" sz="1600" dirty="0" smtClean="0"/>
              <a:t>  unsigned </a:t>
            </a:r>
            <a:r>
              <a:rPr lang="en-CA" sz="1600" dirty="0" err="1"/>
              <a:t>int</a:t>
            </a:r>
            <a:r>
              <a:rPr lang="en-CA" sz="1600" dirty="0"/>
              <a:t> </a:t>
            </a:r>
            <a:r>
              <a:rPr lang="en-CA" sz="1600" dirty="0" err="1" smtClean="0"/>
              <a:t>RedMask</a:t>
            </a:r>
            <a:r>
              <a:rPr lang="en-CA" sz="1600" dirty="0" smtClean="0"/>
              <a:t>, </a:t>
            </a:r>
            <a:r>
              <a:rPr lang="en-CA" sz="1600" dirty="0" err="1" smtClean="0"/>
              <a:t>GreenMask</a:t>
            </a:r>
            <a:r>
              <a:rPr lang="en-CA" sz="1600" dirty="0" smtClean="0"/>
              <a:t>, </a:t>
            </a:r>
            <a:r>
              <a:rPr lang="en-CA" sz="1600" dirty="0" err="1" smtClean="0"/>
              <a:t>OnOffMask</a:t>
            </a:r>
            <a:r>
              <a:rPr lang="en-CA" sz="1600" dirty="0" smtClean="0"/>
              <a:t> = 1 ; </a:t>
            </a:r>
            <a:br>
              <a:rPr lang="en-CA" sz="1600" dirty="0" smtClean="0"/>
            </a:br>
            <a:r>
              <a:rPr lang="en-CA" sz="1600" dirty="0" smtClean="0"/>
              <a:t>   short </a:t>
            </a:r>
            <a:r>
              <a:rPr lang="en-CA" sz="1600" dirty="0" err="1" smtClean="0"/>
              <a:t>int</a:t>
            </a:r>
            <a:r>
              <a:rPr lang="en-CA" sz="1600" dirty="0" smtClean="0"/>
              <a:t>  R, B, G ;</a:t>
            </a:r>
            <a:br>
              <a:rPr lang="en-CA" sz="1600" dirty="0" smtClean="0"/>
            </a:br>
            <a:r>
              <a:rPr lang="en-CA" sz="1600" dirty="0" smtClean="0"/>
              <a:t>   </a:t>
            </a:r>
            <a:r>
              <a:rPr lang="en-CA" sz="1600" dirty="0" err="1" smtClean="0"/>
              <a:t>OnOffMask</a:t>
            </a:r>
            <a:r>
              <a:rPr lang="en-CA" sz="1600" dirty="0" smtClean="0"/>
              <a:t> &lt;&lt;= 15 ;   // Shift bit to On/Off field position</a:t>
            </a:r>
            <a:br>
              <a:rPr lang="en-CA" sz="1600" dirty="0" smtClean="0"/>
            </a:br>
            <a:r>
              <a:rPr lang="en-CA" sz="1600" dirty="0" smtClean="0"/>
              <a:t>   </a:t>
            </a:r>
            <a:r>
              <a:rPr lang="en-CA" sz="1600" dirty="0" err="1" smtClean="0"/>
              <a:t>GreenMask</a:t>
            </a:r>
            <a:r>
              <a:rPr lang="en-CA" sz="1600" dirty="0" smtClean="0"/>
              <a:t> </a:t>
            </a:r>
            <a:r>
              <a:rPr lang="en-CA" sz="1600" dirty="0"/>
              <a:t>= </a:t>
            </a:r>
            <a:r>
              <a:rPr lang="en-CA" sz="1600" dirty="0" err="1"/>
              <a:t>BlueMask</a:t>
            </a:r>
            <a:r>
              <a:rPr lang="en-CA" sz="1600" dirty="0"/>
              <a:t> &lt;&lt;= </a:t>
            </a:r>
            <a:r>
              <a:rPr lang="en-CA" sz="1600" dirty="0" smtClean="0"/>
              <a:t>5 </a:t>
            </a:r>
            <a:r>
              <a:rPr lang="en-CA" sz="1600" dirty="0"/>
              <a:t>;  // Copy and shift bits to </a:t>
            </a:r>
            <a:r>
              <a:rPr lang="en-CA" sz="1600" dirty="0" smtClean="0"/>
              <a:t>Green </a:t>
            </a:r>
            <a:r>
              <a:rPr lang="en-CA" sz="1600" dirty="0"/>
              <a:t>positions</a:t>
            </a:r>
            <a:r>
              <a:rPr lang="en-CA" sz="1600" dirty="0" smtClean="0"/>
              <a:t/>
            </a:r>
            <a:br>
              <a:rPr lang="en-CA" sz="1600" dirty="0" smtClean="0"/>
            </a:br>
            <a:r>
              <a:rPr lang="en-CA" sz="1600" dirty="0" smtClean="0"/>
              <a:t>   </a:t>
            </a:r>
            <a:r>
              <a:rPr lang="en-CA" sz="1600" dirty="0" err="1" smtClean="0"/>
              <a:t>RedMask</a:t>
            </a:r>
            <a:r>
              <a:rPr lang="en-CA" sz="1600" dirty="0" smtClean="0"/>
              <a:t> = </a:t>
            </a:r>
            <a:r>
              <a:rPr lang="en-CA" sz="1600" dirty="0" err="1" smtClean="0"/>
              <a:t>BlueMask</a:t>
            </a:r>
            <a:r>
              <a:rPr lang="en-CA" sz="1600" dirty="0" smtClean="0"/>
              <a:t> &lt;&lt;= 10 ;  // Copy and shift bits to Red positions</a:t>
            </a:r>
          </a:p>
          <a:p>
            <a:pPr lvl="1"/>
            <a:r>
              <a:rPr lang="en-CA" sz="1600" dirty="0" smtClean="0"/>
              <a:t>Toggle Pixel OFF, then back ON</a:t>
            </a:r>
            <a:br>
              <a:rPr lang="en-CA" sz="1600" dirty="0" smtClean="0"/>
            </a:br>
            <a:r>
              <a:rPr lang="en-CA" sz="1600" dirty="0" smtClean="0"/>
              <a:t>   Pixel ^= </a:t>
            </a:r>
            <a:r>
              <a:rPr lang="en-CA" sz="1600" dirty="0" err="1" smtClean="0"/>
              <a:t>OnOffMask</a:t>
            </a:r>
            <a:r>
              <a:rPr lang="en-CA" sz="1600" dirty="0" smtClean="0"/>
              <a:t> ;   // Turn OFF</a:t>
            </a:r>
            <a:br>
              <a:rPr lang="en-CA" sz="1600" dirty="0" smtClean="0"/>
            </a:br>
            <a:r>
              <a:rPr lang="en-CA" sz="1600" dirty="0" smtClean="0"/>
              <a:t>   Pixel ^= </a:t>
            </a:r>
            <a:r>
              <a:rPr lang="en-CA" sz="1600" dirty="0" err="1" smtClean="0"/>
              <a:t>OnOffMask</a:t>
            </a:r>
            <a:r>
              <a:rPr lang="en-CA" sz="1600" dirty="0" smtClean="0"/>
              <a:t> ;   //    and back ON again</a:t>
            </a:r>
          </a:p>
          <a:p>
            <a:pPr lvl="1"/>
            <a:r>
              <a:rPr lang="en-CA" sz="1600" dirty="0" smtClean="0"/>
              <a:t>Increase intensity of Red by 3 levels</a:t>
            </a:r>
            <a:br>
              <a:rPr lang="en-CA" sz="1600" dirty="0" smtClean="0"/>
            </a:br>
            <a:r>
              <a:rPr lang="en-CA" sz="1600" dirty="0" smtClean="0"/>
              <a:t>   R = Pixel &amp; </a:t>
            </a:r>
            <a:r>
              <a:rPr lang="en-CA" sz="1600" dirty="0" err="1" smtClean="0"/>
              <a:t>RedMask</a:t>
            </a:r>
            <a:r>
              <a:rPr lang="en-CA" sz="1600" dirty="0" smtClean="0"/>
              <a:t> ;  // Copy and reset all bits except Red field bits</a:t>
            </a:r>
            <a:br>
              <a:rPr lang="en-CA" sz="1600" dirty="0" smtClean="0"/>
            </a:br>
            <a:r>
              <a:rPr lang="en-CA" sz="1600" dirty="0" smtClean="0"/>
              <a:t>   R &gt;&gt;= 10 ;   // Shift into lower order positions (now a 5-bit unsigned integer)</a:t>
            </a:r>
            <a:br>
              <a:rPr lang="en-CA" sz="1600" dirty="0" smtClean="0"/>
            </a:br>
            <a:r>
              <a:rPr lang="en-CA" sz="1600" dirty="0" smtClean="0"/>
              <a:t>   R += 3 ;   // Modify Red intensity value as specified</a:t>
            </a:r>
            <a:br>
              <a:rPr lang="en-CA" sz="1600" dirty="0" smtClean="0"/>
            </a:br>
            <a:r>
              <a:rPr lang="en-CA" sz="1600" dirty="0" smtClean="0"/>
              <a:t>   R &lt;&lt;= 10 ;  // Shift back into Red positions</a:t>
            </a:r>
            <a:br>
              <a:rPr lang="en-CA" sz="1600" dirty="0" smtClean="0"/>
            </a:br>
            <a:r>
              <a:rPr lang="en-CA" sz="1600" dirty="0" smtClean="0"/>
              <a:t>   Pixel = Pixel &amp; (~ </a:t>
            </a:r>
            <a:r>
              <a:rPr lang="en-CA" sz="1600" dirty="0" err="1" smtClean="0"/>
              <a:t>RedMask</a:t>
            </a:r>
            <a:r>
              <a:rPr lang="en-CA" sz="1600" dirty="0" smtClean="0"/>
              <a:t>) ;  //  Reset Red field bits to 0 </a:t>
            </a:r>
            <a:br>
              <a:rPr lang="en-CA" sz="1600" dirty="0" smtClean="0"/>
            </a:br>
            <a:r>
              <a:rPr lang="en-CA" sz="1600" dirty="0" smtClean="0"/>
              <a:t>   Pixel |= R ;   // Insert updated Red field bits</a:t>
            </a:r>
            <a:endParaRPr lang="en-CA" sz="1600" dirty="0"/>
          </a:p>
        </p:txBody>
      </p:sp>
      <p:grpSp>
        <p:nvGrpSpPr>
          <p:cNvPr id="22" name="Group 21"/>
          <p:cNvGrpSpPr/>
          <p:nvPr/>
        </p:nvGrpSpPr>
        <p:grpSpPr>
          <a:xfrm>
            <a:off x="1359071" y="1372710"/>
            <a:ext cx="6250429" cy="541023"/>
            <a:chOff x="1619671" y="3861047"/>
            <a:chExt cx="6250429" cy="541023"/>
          </a:xfrm>
        </p:grpSpPr>
        <p:grpSp>
          <p:nvGrpSpPr>
            <p:cNvPr id="4" name="Group 3"/>
            <p:cNvGrpSpPr/>
            <p:nvPr/>
          </p:nvGrpSpPr>
          <p:grpSpPr>
            <a:xfrm rot="10800000">
              <a:off x="1619672" y="3861047"/>
              <a:ext cx="6192688" cy="541023"/>
              <a:chOff x="755576" y="4652173"/>
              <a:chExt cx="6192688" cy="937067"/>
            </a:xfrm>
          </p:grpSpPr>
          <p:sp>
            <p:nvSpPr>
              <p:cNvPr id="5" name="Rectangle 4"/>
              <p:cNvSpPr/>
              <p:nvPr/>
            </p:nvSpPr>
            <p:spPr>
              <a:xfrm>
                <a:off x="755576" y="4653136"/>
                <a:ext cx="6192688" cy="936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 name="Straight Connector 5"/>
              <p:cNvCxnSpPr/>
              <p:nvPr/>
            </p:nvCxnSpPr>
            <p:spPr>
              <a:xfrm>
                <a:off x="3851920"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67744"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436096"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44008"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59832"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28184"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75656" y="4652173"/>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83968" y="4652173"/>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27784"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796136"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04048"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19872"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588224"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842592" y="4652173"/>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15616"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1619671" y="3947170"/>
              <a:ext cx="6250429" cy="369332"/>
            </a:xfrm>
            <a:prstGeom prst="rect">
              <a:avLst/>
            </a:prstGeom>
            <a:noFill/>
          </p:spPr>
          <p:txBody>
            <a:bodyPr wrap="none" rtlCol="0">
              <a:spAutoFit/>
            </a:bodyPr>
            <a:lstStyle/>
            <a:p>
              <a:r>
                <a:rPr lang="en-CA" b="1" dirty="0" smtClean="0">
                  <a:latin typeface="Courier New" pitchFamily="49" charset="0"/>
                  <a:cs typeface="Courier New" pitchFamily="49" charset="0"/>
                </a:rPr>
                <a:t>1  0  0  1  0  1 0  0  0  1  0  1  1  1 0  1</a:t>
              </a:r>
              <a:endParaRPr lang="en-CA" b="1" dirty="0">
                <a:latin typeface="Courier New" pitchFamily="49" charset="0"/>
                <a:cs typeface="Courier New" pitchFamily="49" charset="0"/>
              </a:endParaRPr>
            </a:p>
          </p:txBody>
        </p:sp>
      </p:grpSp>
      <p:sp>
        <p:nvSpPr>
          <p:cNvPr id="23" name="Rectangle 22"/>
          <p:cNvSpPr/>
          <p:nvPr/>
        </p:nvSpPr>
        <p:spPr>
          <a:xfrm>
            <a:off x="1359071" y="1368798"/>
            <a:ext cx="360041" cy="5760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1719111" y="1368798"/>
            <a:ext cx="1944215"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3685616" y="1368798"/>
            <a:ext cx="1993936" cy="57606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a:off x="5679552" y="1368798"/>
            <a:ext cx="1872208" cy="57606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ounded Rectangle 26"/>
          <p:cNvSpPr/>
          <p:nvPr/>
        </p:nvSpPr>
        <p:spPr>
          <a:xfrm>
            <a:off x="1359071" y="4149080"/>
            <a:ext cx="6141216" cy="194421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These examples barely serve to illustrate the many possibilities that may arise, but they demonstrate how one approaches (a) access and extraction of bits, (b) modification and insertion of bits.  Each application problem requires its own logic.</a:t>
            </a:r>
            <a:endParaRPr lang="en-CA" dirty="0">
              <a:solidFill>
                <a:schemeClr val="tx1"/>
              </a:solidFill>
            </a:endParaRPr>
          </a:p>
        </p:txBody>
      </p:sp>
    </p:spTree>
    <p:extLst>
      <p:ext uri="{BB962C8B-B14F-4D97-AF65-F5344CB8AC3E}">
        <p14:creationId xmlns:p14="http://schemas.microsoft.com/office/powerpoint/2010/main" val="270623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ppt_x"/>
                                          </p:val>
                                        </p:tav>
                                        <p:tav tm="100000">
                                          <p:val>
                                            <p:strVal val="#ppt_x"/>
                                          </p:val>
                                        </p:tav>
                                      </p:tavLst>
                                    </p:anim>
                                    <p:anim calcmode="lin" valueType="num">
                                      <p:cBhvr additive="base">
                                        <p:cTn id="2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pPr eaLnBrk="1" hangingPunct="1"/>
            <a:r>
              <a:rPr lang="en-CA" smtClean="0"/>
              <a:t>Summary</a:t>
            </a:r>
          </a:p>
        </p:txBody>
      </p:sp>
      <p:sp>
        <p:nvSpPr>
          <p:cNvPr id="3" name="Content Placeholder 2"/>
          <p:cNvSpPr>
            <a:spLocks noGrp="1"/>
          </p:cNvSpPr>
          <p:nvPr>
            <p:ph type="body" idx="1"/>
          </p:nvPr>
        </p:nvSpPr>
        <p:spPr>
          <a:xfrm>
            <a:off x="722313" y="2547938"/>
            <a:ext cx="7772400" cy="3024187"/>
          </a:xfrm>
        </p:spPr>
        <p:txBody>
          <a:bodyPr>
            <a:noAutofit/>
          </a:bodyPr>
          <a:lstStyle/>
          <a:p>
            <a:r>
              <a:rPr lang="en-CA" sz="2000" dirty="0" smtClean="0"/>
              <a:t>Concepts of Abstract Data Types and Logic: Structures, Unions, Bit </a:t>
            </a:r>
            <a:r>
              <a:rPr lang="en-CA" sz="2000" dirty="0"/>
              <a:t>Manipulation </a:t>
            </a:r>
            <a:r>
              <a:rPr lang="en-CA" sz="2000" dirty="0" smtClean="0"/>
              <a:t>and Enumerations</a:t>
            </a:r>
            <a:endParaRPr lang="en-CA" sz="2000" dirty="0"/>
          </a:p>
          <a:p>
            <a:pPr eaLnBrk="1" hangingPunct="1"/>
            <a:endParaRPr lang="en-CA"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pPr eaLnBrk="1" hangingPunct="1"/>
            <a:r>
              <a:rPr lang="en-CA" smtClean="0"/>
              <a:t>Topic Summary</a:t>
            </a:r>
          </a:p>
        </p:txBody>
      </p:sp>
      <p:sp>
        <p:nvSpPr>
          <p:cNvPr id="111619" name="Content Placeholder 2"/>
          <p:cNvSpPr>
            <a:spLocks noGrp="1"/>
          </p:cNvSpPr>
          <p:nvPr>
            <p:ph sz="quarter" idx="1"/>
          </p:nvPr>
        </p:nvSpPr>
        <p:spPr>
          <a:xfrm>
            <a:off x="539552" y="1124744"/>
            <a:ext cx="8147248" cy="5518944"/>
          </a:xfrm>
        </p:spPr>
        <p:txBody>
          <a:bodyPr/>
          <a:lstStyle/>
          <a:p>
            <a:r>
              <a:rPr lang="en-CA" sz="2400" dirty="0"/>
              <a:t>Structures</a:t>
            </a:r>
          </a:p>
          <a:p>
            <a:r>
              <a:rPr lang="en-CA" sz="2400" dirty="0"/>
              <a:t>Unions</a:t>
            </a:r>
          </a:p>
          <a:p>
            <a:r>
              <a:rPr lang="en-CA" sz="2400" dirty="0"/>
              <a:t>Bit Manipulation </a:t>
            </a:r>
          </a:p>
          <a:p>
            <a:r>
              <a:rPr lang="en-CA" sz="2400" dirty="0" smtClean="0"/>
              <a:t>Enumerated constants</a:t>
            </a:r>
          </a:p>
          <a:p>
            <a:endParaRPr lang="en-CA" sz="1800" dirty="0" smtClean="0"/>
          </a:p>
          <a:p>
            <a:pPr eaLnBrk="1" hangingPunct="1"/>
            <a:r>
              <a:rPr lang="en-CA" sz="2400" dirty="0" smtClean="0"/>
              <a:t>Reading – Chapter 10</a:t>
            </a:r>
          </a:p>
          <a:p>
            <a:pPr lvl="1" eaLnBrk="1" hangingPunct="1"/>
            <a:r>
              <a:rPr lang="en-CA" sz="2000" dirty="0" smtClean="0"/>
              <a:t>Review all sections and end of chapter problems.</a:t>
            </a:r>
          </a:p>
          <a:p>
            <a:pPr lvl="1" eaLnBrk="1" hangingPunct="1"/>
            <a:endParaRPr lang="en-CA" sz="2000" dirty="0"/>
          </a:p>
          <a:p>
            <a:pPr eaLnBrk="1" hangingPunct="1"/>
            <a:r>
              <a:rPr lang="en-CA" sz="2200" dirty="0" smtClean="0"/>
              <a:t>Reading – Chapter 11: File Processing</a:t>
            </a:r>
          </a:p>
          <a:p>
            <a:pPr lvl="1" eaLnBrk="1" hangingPunct="1"/>
            <a:r>
              <a:rPr lang="en-CA" sz="2000" dirty="0" smtClean="0"/>
              <a:t>Moving beyond RAM to include data on persistent storage in the file system.</a:t>
            </a:r>
          </a:p>
          <a:p>
            <a:pPr lvl="1" eaLnBrk="1" hangingPunct="1"/>
            <a:endParaRPr lang="en-CA" sz="2000" dirty="0" smtClean="0"/>
          </a:p>
        </p:txBody>
      </p:sp>
      <p:sp>
        <p:nvSpPr>
          <p:cNvPr id="2" name="Rounded Rectangle 1"/>
          <p:cNvSpPr/>
          <p:nvPr/>
        </p:nvSpPr>
        <p:spPr>
          <a:xfrm>
            <a:off x="4860032" y="2204864"/>
            <a:ext cx="3744416"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Practice and experiment !</a:t>
            </a:r>
            <a:endParaRPr lang="en-CA"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Abstract Containers - </a:t>
            </a:r>
            <a:r>
              <a:rPr lang="en-CA" dirty="0" err="1" smtClean="0"/>
              <a:t>struct</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400" dirty="0" smtClean="0"/>
              <a:t>First we consider an abstract data structure that</a:t>
            </a:r>
          </a:p>
          <a:p>
            <a:pPr lvl="1" eaLnBrk="1" hangingPunct="1"/>
            <a:r>
              <a:rPr lang="en-CA" sz="2200" dirty="0" smtClean="0"/>
              <a:t>Contains </a:t>
            </a:r>
            <a:r>
              <a:rPr lang="en-CA" sz="2200" b="1" u="sng" dirty="0" smtClean="0"/>
              <a:t>different</a:t>
            </a:r>
            <a:r>
              <a:rPr lang="en-CA" sz="2200" dirty="0" smtClean="0"/>
              <a:t> data types</a:t>
            </a:r>
          </a:p>
          <a:p>
            <a:pPr lvl="2" eaLnBrk="1" hangingPunct="1"/>
            <a:r>
              <a:rPr lang="en-CA" sz="1800" dirty="0" smtClean="0"/>
              <a:t>Permits use of operations appropriate to each type</a:t>
            </a:r>
          </a:p>
          <a:p>
            <a:pPr lvl="2" eaLnBrk="1" hangingPunct="1"/>
            <a:r>
              <a:rPr lang="en-CA" sz="1800" dirty="0" smtClean="0"/>
              <a:t>Allocates memory in a way that supports </a:t>
            </a:r>
            <a:r>
              <a:rPr lang="en-CA" sz="1800" i="1" dirty="0" smtClean="0"/>
              <a:t>direct access</a:t>
            </a:r>
            <a:r>
              <a:rPr lang="en-CA" sz="1800" dirty="0" smtClean="0"/>
              <a:t> to elements</a:t>
            </a:r>
          </a:p>
          <a:p>
            <a:pPr lvl="2" eaLnBrk="1" hangingPunct="1"/>
            <a:r>
              <a:rPr lang="en-CA" sz="1800" dirty="0" smtClean="0"/>
              <a:t>Supports user defined abstract data types and containers</a:t>
            </a:r>
          </a:p>
          <a:p>
            <a:pPr lvl="2" eaLnBrk="1" hangingPunct="1"/>
            <a:endParaRPr lang="en-CA" sz="1800" dirty="0" smtClean="0"/>
          </a:p>
          <a:p>
            <a:pPr lvl="1" eaLnBrk="1" hangingPunct="1"/>
            <a:r>
              <a:rPr lang="en-CA" sz="2000" dirty="0" smtClean="0"/>
              <a:t>The C language </a:t>
            </a:r>
            <a:r>
              <a:rPr lang="en-CA" sz="2000" b="1" dirty="0" err="1" smtClean="0">
                <a:solidFill>
                  <a:srgbClr val="993300"/>
                </a:solidFill>
              </a:rPr>
              <a:t>struct</a:t>
            </a:r>
            <a:r>
              <a:rPr lang="en-CA" sz="2000" dirty="0" smtClean="0"/>
              <a:t> will provide what we need</a:t>
            </a:r>
          </a:p>
          <a:p>
            <a:pPr marL="319088" lvl="1" indent="0" eaLnBrk="1" hangingPunct="1">
              <a:buNone/>
            </a:pPr>
            <a:endParaRPr lang="en-CA" sz="2000" dirty="0" smtClean="0"/>
          </a:p>
          <a:p>
            <a:pPr eaLnBrk="1" hangingPunct="1"/>
            <a:r>
              <a:rPr lang="en-CA" sz="2200" dirty="0" smtClean="0"/>
              <a:t>Quick example of what one </a:t>
            </a:r>
            <a:r>
              <a:rPr lang="en-CA" sz="2200" dirty="0" err="1" smtClean="0"/>
              <a:t>struct</a:t>
            </a:r>
            <a:r>
              <a:rPr lang="en-CA" sz="2200" dirty="0" smtClean="0"/>
              <a:t> looks like:</a:t>
            </a:r>
          </a:p>
          <a:p>
            <a:pPr lvl="1" eaLnBrk="1" hangingPunct="1"/>
            <a:r>
              <a:rPr lang="en-CA" sz="2000" dirty="0"/>
              <a:t> </a:t>
            </a:r>
            <a:r>
              <a:rPr lang="en-CA" sz="2000" dirty="0" err="1" smtClean="0">
                <a:solidFill>
                  <a:srgbClr val="FF0000"/>
                </a:solidFill>
              </a:rPr>
              <a:t>struct</a:t>
            </a:r>
            <a:r>
              <a:rPr lang="en-CA" sz="2000" dirty="0" smtClean="0">
                <a:solidFill>
                  <a:srgbClr val="FF0000"/>
                </a:solidFill>
              </a:rPr>
              <a:t> {</a:t>
            </a:r>
            <a:r>
              <a:rPr lang="en-CA" sz="2000" dirty="0" smtClean="0"/>
              <a:t/>
            </a:r>
            <a:br>
              <a:rPr lang="en-CA" sz="2000" dirty="0" smtClean="0"/>
            </a:br>
            <a:r>
              <a:rPr lang="en-CA" sz="2000" dirty="0" smtClean="0">
                <a:solidFill>
                  <a:srgbClr val="002060"/>
                </a:solidFill>
              </a:rPr>
              <a:t>     </a:t>
            </a:r>
            <a:r>
              <a:rPr lang="en-CA" sz="2000" dirty="0" err="1" smtClean="0">
                <a:solidFill>
                  <a:srgbClr val="002060"/>
                </a:solidFill>
              </a:rPr>
              <a:t>int</a:t>
            </a:r>
            <a:r>
              <a:rPr lang="en-CA" sz="2000" dirty="0" smtClean="0">
                <a:solidFill>
                  <a:srgbClr val="002060"/>
                </a:solidFill>
              </a:rPr>
              <a:t>  ID ;            //  ID for this circle</a:t>
            </a:r>
            <a:br>
              <a:rPr lang="en-CA" sz="2000" dirty="0" smtClean="0">
                <a:solidFill>
                  <a:srgbClr val="002060"/>
                </a:solidFill>
              </a:rPr>
            </a:br>
            <a:r>
              <a:rPr lang="en-CA" sz="2000" dirty="0" smtClean="0">
                <a:solidFill>
                  <a:srgbClr val="002060"/>
                </a:solidFill>
              </a:rPr>
              <a:t>     float XC ;         // Centre X coordinate</a:t>
            </a:r>
            <a:br>
              <a:rPr lang="en-CA" sz="2000" dirty="0" smtClean="0">
                <a:solidFill>
                  <a:srgbClr val="002060"/>
                </a:solidFill>
              </a:rPr>
            </a:br>
            <a:r>
              <a:rPr lang="en-CA" sz="2000" dirty="0" smtClean="0">
                <a:solidFill>
                  <a:srgbClr val="002060"/>
                </a:solidFill>
              </a:rPr>
              <a:t>     float YC ;         // Center Y coordinate</a:t>
            </a:r>
            <a:r>
              <a:rPr lang="en-CA" sz="2000" dirty="0"/>
              <a:t/>
            </a:r>
            <a:br>
              <a:rPr lang="en-CA" sz="2000" dirty="0"/>
            </a:br>
            <a:r>
              <a:rPr lang="en-CA" sz="2000" dirty="0"/>
              <a:t>     </a:t>
            </a:r>
            <a:r>
              <a:rPr lang="en-CA" sz="2000" dirty="0">
                <a:solidFill>
                  <a:srgbClr val="002060"/>
                </a:solidFill>
              </a:rPr>
              <a:t>float Radius ;    // Radius of circle</a:t>
            </a:r>
            <a:r>
              <a:rPr lang="en-CA" sz="2000" dirty="0" smtClean="0">
                <a:solidFill>
                  <a:srgbClr val="002060"/>
                </a:solidFill>
              </a:rPr>
              <a:t/>
            </a:r>
            <a:br>
              <a:rPr lang="en-CA" sz="2000" dirty="0" smtClean="0">
                <a:solidFill>
                  <a:srgbClr val="002060"/>
                </a:solidFill>
              </a:rPr>
            </a:br>
            <a:r>
              <a:rPr lang="en-CA" sz="2000" dirty="0" smtClean="0">
                <a:solidFill>
                  <a:srgbClr val="002060"/>
                </a:solidFill>
              </a:rPr>
              <a:t>     char Colour ;   // Colour of circle</a:t>
            </a:r>
            <a:r>
              <a:rPr lang="en-CA" sz="2000" dirty="0" smtClean="0"/>
              <a:t/>
            </a:r>
            <a:br>
              <a:rPr lang="en-CA" sz="2000" dirty="0" smtClean="0"/>
            </a:br>
            <a:r>
              <a:rPr lang="en-CA" sz="2000" dirty="0" smtClean="0"/>
              <a:t> </a:t>
            </a:r>
            <a:r>
              <a:rPr lang="en-CA" sz="2000" dirty="0" smtClean="0">
                <a:solidFill>
                  <a:srgbClr val="FF0000"/>
                </a:solidFill>
              </a:rPr>
              <a:t>} </a:t>
            </a:r>
            <a:r>
              <a:rPr lang="en-CA" sz="2000" dirty="0" err="1" smtClean="0">
                <a:solidFill>
                  <a:srgbClr val="FF0000"/>
                </a:solidFill>
              </a:rPr>
              <a:t>aCircle</a:t>
            </a:r>
            <a:r>
              <a:rPr lang="en-CA" sz="2000" dirty="0" smtClean="0">
                <a:solidFill>
                  <a:srgbClr val="FF0000"/>
                </a:solidFill>
              </a:rPr>
              <a:t> ;              //  Name of this circle data structure</a:t>
            </a:r>
          </a:p>
        </p:txBody>
      </p:sp>
    </p:spTree>
    <p:extLst>
      <p:ext uri="{BB962C8B-B14F-4D97-AF65-F5344CB8AC3E}">
        <p14:creationId xmlns:p14="http://schemas.microsoft.com/office/powerpoint/2010/main" val="424883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fade">
                                      <p:cBhvr>
                                        <p:cTn id="7" dur="500"/>
                                        <p:tgtEl>
                                          <p:spTgt spid="71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3" end="3"/>
                                            </p:txEl>
                                          </p:spTgt>
                                        </p:tgtEl>
                                        <p:attrNameLst>
                                          <p:attrName>style.visibility</p:attrName>
                                        </p:attrNameLst>
                                      </p:cBhvr>
                                      <p:to>
                                        <p:strVal val="visible"/>
                                      </p:to>
                                    </p:set>
                                    <p:animEffect transition="in" filter="fade">
                                      <p:cBhvr>
                                        <p:cTn id="12" dur="500"/>
                                        <p:tgtEl>
                                          <p:spTgt spid="71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animEffect transition="in" filter="fade">
                                      <p:cBhvr>
                                        <p:cTn id="17" dur="500"/>
                                        <p:tgtEl>
                                          <p:spTgt spid="717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1">
                                            <p:txEl>
                                              <p:pRg st="6" end="6"/>
                                            </p:txEl>
                                          </p:spTgt>
                                        </p:tgtEl>
                                        <p:attrNameLst>
                                          <p:attrName>style.visibility</p:attrName>
                                        </p:attrNameLst>
                                      </p:cBhvr>
                                      <p:to>
                                        <p:strVal val="visible"/>
                                      </p:to>
                                    </p:set>
                                    <p:animEffect transition="in" filter="fade">
                                      <p:cBhvr>
                                        <p:cTn id="22" dur="500"/>
                                        <p:tgtEl>
                                          <p:spTgt spid="717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171">
                                            <p:txEl>
                                              <p:pRg st="8" end="8"/>
                                            </p:txEl>
                                          </p:spTgt>
                                        </p:tgtEl>
                                        <p:attrNameLst>
                                          <p:attrName>style.visibility</p:attrName>
                                        </p:attrNameLst>
                                      </p:cBhvr>
                                      <p:to>
                                        <p:strVal val="visible"/>
                                      </p:to>
                                    </p:set>
                                    <p:anim calcmode="lin" valueType="num">
                                      <p:cBhvr additive="base">
                                        <p:cTn id="27" dur="500" fill="hold"/>
                                        <p:tgtEl>
                                          <p:spTgt spid="7171">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1">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171">
                                            <p:txEl>
                                              <p:pRg st="9" end="9"/>
                                            </p:txEl>
                                          </p:spTgt>
                                        </p:tgtEl>
                                        <p:attrNameLst>
                                          <p:attrName>style.visibility</p:attrName>
                                        </p:attrNameLst>
                                      </p:cBhvr>
                                      <p:to>
                                        <p:strVal val="visible"/>
                                      </p:to>
                                    </p:set>
                                    <p:anim calcmode="lin" valueType="num">
                                      <p:cBhvr additive="base">
                                        <p:cTn id="31" dur="500" fill="hold"/>
                                        <p:tgtEl>
                                          <p:spTgt spid="7171">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Abstract Containers - </a:t>
            </a:r>
            <a:r>
              <a:rPr lang="en-CA" dirty="0" err="1" smtClean="0"/>
              <a:t>struct</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200" dirty="0" smtClean="0"/>
              <a:t>It is up to programmers to design and define the internal fields within a </a:t>
            </a:r>
            <a:r>
              <a:rPr lang="en-CA" sz="2200" dirty="0" err="1" smtClean="0"/>
              <a:t>struct</a:t>
            </a:r>
            <a:r>
              <a:rPr lang="en-CA" sz="2200" dirty="0" smtClean="0"/>
              <a:t>.</a:t>
            </a:r>
          </a:p>
          <a:p>
            <a:pPr lvl="1" eaLnBrk="1" hangingPunct="1"/>
            <a:r>
              <a:rPr lang="en-CA" sz="2000" dirty="0" smtClean="0"/>
              <a:t>Keep in mind that this is a logical framework that supports being able to refer to a field within a </a:t>
            </a:r>
            <a:r>
              <a:rPr lang="en-CA" sz="2000" dirty="0" err="1" smtClean="0"/>
              <a:t>struct</a:t>
            </a:r>
            <a:endParaRPr lang="en-CA" sz="2000" dirty="0" smtClean="0"/>
          </a:p>
          <a:p>
            <a:pPr lvl="2" eaLnBrk="1" hangingPunct="1"/>
            <a:r>
              <a:rPr lang="en-CA" sz="1600" dirty="0"/>
              <a:t> </a:t>
            </a:r>
            <a:r>
              <a:rPr lang="en-CA" sz="1600" dirty="0" err="1" smtClean="0"/>
              <a:t>struct</a:t>
            </a:r>
            <a:r>
              <a:rPr lang="en-CA" sz="1600" dirty="0"/>
              <a:t> </a:t>
            </a:r>
            <a:r>
              <a:rPr lang="en-CA" sz="1600" dirty="0" smtClean="0"/>
              <a:t>{     </a:t>
            </a:r>
            <a:br>
              <a:rPr lang="en-CA" sz="1600" dirty="0" smtClean="0"/>
            </a:br>
            <a:r>
              <a:rPr lang="en-CA" sz="1600" dirty="0" smtClean="0"/>
              <a:t>     </a:t>
            </a:r>
            <a:r>
              <a:rPr lang="en-CA" sz="1600" dirty="0" err="1" smtClean="0"/>
              <a:t>int</a:t>
            </a:r>
            <a:r>
              <a:rPr lang="en-CA" sz="1600" dirty="0" smtClean="0"/>
              <a:t>  ID ;             //  ID for this circle</a:t>
            </a:r>
            <a:br>
              <a:rPr lang="en-CA" sz="1600" dirty="0" smtClean="0"/>
            </a:br>
            <a:r>
              <a:rPr lang="en-CA" sz="1600" dirty="0" smtClean="0"/>
              <a:t>     float XC ;          // Centre X coordinate</a:t>
            </a:r>
            <a:br>
              <a:rPr lang="en-CA" sz="1600" dirty="0" smtClean="0"/>
            </a:br>
            <a:r>
              <a:rPr lang="en-CA" sz="1600" dirty="0" smtClean="0"/>
              <a:t>     float YC ;          // Center Y coordinate</a:t>
            </a:r>
            <a:br>
              <a:rPr lang="en-CA" sz="1600" dirty="0" smtClean="0"/>
            </a:br>
            <a:r>
              <a:rPr lang="en-CA" sz="1600" dirty="0" smtClean="0"/>
              <a:t>     float Radius ;    // Radius of circle</a:t>
            </a:r>
            <a:br>
              <a:rPr lang="en-CA" sz="1600" dirty="0" smtClean="0"/>
            </a:br>
            <a:r>
              <a:rPr lang="en-CA" sz="1600" dirty="0" smtClean="0"/>
              <a:t>     char Colour ;     // Colour of circle</a:t>
            </a:r>
            <a:br>
              <a:rPr lang="en-CA" sz="1600" dirty="0" smtClean="0"/>
            </a:br>
            <a:r>
              <a:rPr lang="en-CA" sz="1600" dirty="0" smtClean="0"/>
              <a:t> </a:t>
            </a:r>
            <a:r>
              <a:rPr lang="en-CA" sz="1600" dirty="0"/>
              <a:t>} </a:t>
            </a:r>
            <a:r>
              <a:rPr lang="en-CA" sz="1600" dirty="0" err="1" smtClean="0"/>
              <a:t>aCircle</a:t>
            </a:r>
            <a:r>
              <a:rPr lang="en-CA" sz="1600" dirty="0" smtClean="0"/>
              <a:t> ; </a:t>
            </a:r>
            <a:r>
              <a:rPr lang="en-CA" sz="1600" dirty="0"/>
              <a:t>//  Name of this circle data </a:t>
            </a:r>
            <a:r>
              <a:rPr lang="en-CA" sz="1600" dirty="0" smtClean="0"/>
              <a:t>container         </a:t>
            </a:r>
          </a:p>
          <a:p>
            <a:pPr lvl="1" eaLnBrk="1" hangingPunct="1"/>
            <a:r>
              <a:rPr lang="en-CA" sz="2000" dirty="0" smtClean="0"/>
              <a:t>Referencing </a:t>
            </a:r>
            <a:r>
              <a:rPr lang="en-CA" sz="2000" dirty="0" err="1" smtClean="0"/>
              <a:t>struct</a:t>
            </a:r>
            <a:r>
              <a:rPr lang="en-CA" sz="2000" dirty="0" smtClean="0"/>
              <a:t> fields is based on hierarchical access, using the dot ‘.’ operator as a binary operator connecting the name of the </a:t>
            </a:r>
            <a:r>
              <a:rPr lang="en-CA" sz="2000" dirty="0" err="1" smtClean="0"/>
              <a:t>struct</a:t>
            </a:r>
            <a:r>
              <a:rPr lang="en-CA" sz="2000" dirty="0" smtClean="0"/>
              <a:t> container and one of its subfields.</a:t>
            </a:r>
          </a:p>
          <a:p>
            <a:pPr lvl="1" eaLnBrk="1" hangingPunct="1"/>
            <a:r>
              <a:rPr lang="en-CA" sz="2000" dirty="0" smtClean="0"/>
              <a:t>This is demonstrated by the initialization assignments</a:t>
            </a:r>
          </a:p>
          <a:p>
            <a:pPr lvl="2" eaLnBrk="1" hangingPunct="1"/>
            <a:r>
              <a:rPr lang="en-CA" sz="1600" dirty="0"/>
              <a:t> </a:t>
            </a:r>
            <a:r>
              <a:rPr lang="en-CA" sz="1600" dirty="0" smtClean="0"/>
              <a:t> aCircle.ID = 1 ;</a:t>
            </a:r>
            <a:br>
              <a:rPr lang="en-CA" sz="1600" dirty="0" smtClean="0"/>
            </a:br>
            <a:r>
              <a:rPr lang="en-CA" sz="1600" dirty="0" smtClean="0"/>
              <a:t>  </a:t>
            </a:r>
            <a:r>
              <a:rPr lang="en-CA" sz="1600" dirty="0" err="1" smtClean="0"/>
              <a:t>aCircle.Radius</a:t>
            </a:r>
            <a:r>
              <a:rPr lang="en-CA" sz="1600" dirty="0" smtClean="0"/>
              <a:t> = 1.0 ;</a:t>
            </a:r>
            <a:br>
              <a:rPr lang="en-CA" sz="1600" dirty="0" smtClean="0"/>
            </a:br>
            <a:r>
              <a:rPr lang="en-CA" sz="1600" dirty="0" smtClean="0"/>
              <a:t>  </a:t>
            </a:r>
            <a:r>
              <a:rPr lang="en-CA" sz="1600" dirty="0" err="1" smtClean="0"/>
              <a:t>aCircle.Colour</a:t>
            </a:r>
            <a:r>
              <a:rPr lang="en-CA" sz="1600" dirty="0" smtClean="0"/>
              <a:t> = ‘R’ ;</a:t>
            </a:r>
          </a:p>
        </p:txBody>
      </p:sp>
      <p:sp>
        <p:nvSpPr>
          <p:cNvPr id="4" name="Oval Callout 3"/>
          <p:cNvSpPr/>
          <p:nvPr/>
        </p:nvSpPr>
        <p:spPr>
          <a:xfrm>
            <a:off x="2699792" y="4365104"/>
            <a:ext cx="2232248" cy="1008112"/>
          </a:xfrm>
          <a:prstGeom prst="wedgeEllipseCallout">
            <a:avLst>
              <a:gd name="adj1" fmla="val -62945"/>
              <a:gd name="adj2" fmla="val 72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Structure “child”</a:t>
            </a:r>
            <a:endParaRPr lang="en-CA" dirty="0"/>
          </a:p>
        </p:txBody>
      </p:sp>
      <p:sp>
        <p:nvSpPr>
          <p:cNvPr id="6" name="Oval Callout 5"/>
          <p:cNvSpPr/>
          <p:nvPr/>
        </p:nvSpPr>
        <p:spPr>
          <a:xfrm>
            <a:off x="179512" y="4437112"/>
            <a:ext cx="2232248" cy="1008112"/>
          </a:xfrm>
          <a:prstGeom prst="wedgeEllipseCallout">
            <a:avLst>
              <a:gd name="adj1" fmla="val 22044"/>
              <a:gd name="adj2" fmla="val 667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Structure “parent”</a:t>
            </a:r>
            <a:endParaRPr lang="en-CA" dirty="0"/>
          </a:p>
        </p:txBody>
      </p:sp>
    </p:spTree>
    <p:extLst>
      <p:ext uri="{BB962C8B-B14F-4D97-AF65-F5344CB8AC3E}">
        <p14:creationId xmlns:p14="http://schemas.microsoft.com/office/powerpoint/2010/main" val="299974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Abstract Containers - </a:t>
            </a:r>
            <a:r>
              <a:rPr lang="en-CA" dirty="0" err="1" smtClean="0"/>
              <a:t>struct</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200" dirty="0" smtClean="0"/>
              <a:t>The actual organization and allocation of memory (RAM) to each field, and to the </a:t>
            </a:r>
            <a:r>
              <a:rPr lang="en-CA" sz="2200" dirty="0" err="1" smtClean="0"/>
              <a:t>struct</a:t>
            </a:r>
            <a:r>
              <a:rPr lang="en-CA" sz="2200" dirty="0" smtClean="0"/>
              <a:t> as a whole, may not follow the conceptual definition.</a:t>
            </a:r>
          </a:p>
          <a:p>
            <a:pPr lvl="1" eaLnBrk="1" hangingPunct="1"/>
            <a:r>
              <a:rPr lang="en-CA" sz="2000" dirty="0" err="1" smtClean="0">
                <a:solidFill>
                  <a:srgbClr val="C00000"/>
                </a:solidFill>
              </a:rPr>
              <a:t>struct</a:t>
            </a:r>
            <a:r>
              <a:rPr lang="en-CA" sz="2000" dirty="0">
                <a:solidFill>
                  <a:srgbClr val="C00000"/>
                </a:solidFill>
              </a:rPr>
              <a:t> </a:t>
            </a:r>
            <a:r>
              <a:rPr lang="en-CA" sz="2000" dirty="0" smtClean="0">
                <a:solidFill>
                  <a:srgbClr val="C00000"/>
                </a:solidFill>
              </a:rPr>
              <a:t>{</a:t>
            </a:r>
            <a:r>
              <a:rPr lang="en-CA" sz="2000" dirty="0" smtClean="0"/>
              <a:t/>
            </a:r>
            <a:br>
              <a:rPr lang="en-CA" sz="2000" dirty="0" smtClean="0"/>
            </a:br>
            <a:r>
              <a:rPr lang="en-CA" sz="2000" dirty="0" smtClean="0"/>
              <a:t>     </a:t>
            </a:r>
            <a:r>
              <a:rPr lang="en-CA" sz="2000" dirty="0" err="1" smtClean="0">
                <a:solidFill>
                  <a:srgbClr val="0070C0"/>
                </a:solidFill>
              </a:rPr>
              <a:t>int</a:t>
            </a:r>
            <a:r>
              <a:rPr lang="en-CA" sz="2000" dirty="0" smtClean="0">
                <a:solidFill>
                  <a:srgbClr val="0070C0"/>
                </a:solidFill>
              </a:rPr>
              <a:t>  ID </a:t>
            </a:r>
            <a:r>
              <a:rPr lang="en-CA" sz="2000" dirty="0" smtClean="0"/>
              <a:t>;            </a:t>
            </a:r>
            <a:br>
              <a:rPr lang="en-CA" sz="2000" dirty="0" smtClean="0"/>
            </a:br>
            <a:r>
              <a:rPr lang="en-CA" sz="2000" dirty="0" smtClean="0"/>
              <a:t>     </a:t>
            </a:r>
            <a:r>
              <a:rPr lang="en-CA" sz="2000" dirty="0" smtClean="0">
                <a:solidFill>
                  <a:srgbClr val="009900"/>
                </a:solidFill>
              </a:rPr>
              <a:t>float XC </a:t>
            </a:r>
            <a:r>
              <a:rPr lang="en-CA" sz="2000" dirty="0" smtClean="0"/>
              <a:t>;         </a:t>
            </a:r>
            <a:br>
              <a:rPr lang="en-CA" sz="2000" dirty="0" smtClean="0"/>
            </a:br>
            <a:r>
              <a:rPr lang="en-CA" sz="2000" dirty="0" smtClean="0"/>
              <a:t>     </a:t>
            </a:r>
            <a:r>
              <a:rPr lang="en-CA" sz="2000" dirty="0" smtClean="0">
                <a:solidFill>
                  <a:srgbClr val="009900"/>
                </a:solidFill>
              </a:rPr>
              <a:t>float YC </a:t>
            </a:r>
            <a:r>
              <a:rPr lang="en-CA" sz="2000" dirty="0" smtClean="0"/>
              <a:t>;         </a:t>
            </a:r>
            <a:br>
              <a:rPr lang="en-CA" sz="2000" dirty="0" smtClean="0"/>
            </a:br>
            <a:r>
              <a:rPr lang="en-CA" sz="2000" dirty="0" smtClean="0"/>
              <a:t>     </a:t>
            </a:r>
            <a:r>
              <a:rPr lang="en-CA" sz="2000" dirty="0" smtClean="0">
                <a:solidFill>
                  <a:srgbClr val="009900"/>
                </a:solidFill>
              </a:rPr>
              <a:t>float Radius </a:t>
            </a:r>
            <a:r>
              <a:rPr lang="en-CA" sz="2000" dirty="0" smtClean="0"/>
              <a:t>;   </a:t>
            </a:r>
            <a:br>
              <a:rPr lang="en-CA" sz="2000" dirty="0" smtClean="0"/>
            </a:br>
            <a:r>
              <a:rPr lang="en-CA" sz="2000" dirty="0" smtClean="0"/>
              <a:t>     </a:t>
            </a:r>
            <a:r>
              <a:rPr lang="en-CA" sz="2000" dirty="0" smtClean="0">
                <a:solidFill>
                  <a:srgbClr val="7030A0"/>
                </a:solidFill>
              </a:rPr>
              <a:t>char Colour </a:t>
            </a:r>
            <a:r>
              <a:rPr lang="en-CA" sz="2000" dirty="0" smtClean="0"/>
              <a:t>;   </a:t>
            </a:r>
            <a:br>
              <a:rPr lang="en-CA" sz="2000" dirty="0" smtClean="0"/>
            </a:br>
            <a:r>
              <a:rPr lang="en-CA" sz="2000" dirty="0">
                <a:solidFill>
                  <a:srgbClr val="C00000"/>
                </a:solidFill>
              </a:rPr>
              <a:t> } </a:t>
            </a:r>
            <a:r>
              <a:rPr lang="en-CA" sz="2000" dirty="0" err="1">
                <a:solidFill>
                  <a:srgbClr val="C00000"/>
                </a:solidFill>
              </a:rPr>
              <a:t>aCircle</a:t>
            </a:r>
            <a:r>
              <a:rPr lang="en-CA" sz="2000" dirty="0">
                <a:solidFill>
                  <a:srgbClr val="C00000"/>
                </a:solidFill>
              </a:rPr>
              <a:t> </a:t>
            </a:r>
            <a:r>
              <a:rPr lang="en-CA" sz="2000" dirty="0" smtClean="0"/>
              <a:t>;              </a:t>
            </a:r>
          </a:p>
        </p:txBody>
      </p:sp>
      <p:sp>
        <p:nvSpPr>
          <p:cNvPr id="4" name="Rectangle 3"/>
          <p:cNvSpPr/>
          <p:nvPr/>
        </p:nvSpPr>
        <p:spPr>
          <a:xfrm>
            <a:off x="4572777" y="188640"/>
            <a:ext cx="4247695" cy="6480720"/>
          </a:xfrm>
          <a:prstGeom prst="rect">
            <a:avLst/>
          </a:prstGeom>
          <a:solidFill>
            <a:schemeClr val="accent4">
              <a:lumMod val="40000"/>
              <a:lumOff val="60000"/>
            </a:schemeClr>
          </a:solidFill>
          <a:ln cmpd="thickThi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5" name="Group 4"/>
          <p:cNvGrpSpPr/>
          <p:nvPr/>
        </p:nvGrpSpPr>
        <p:grpSpPr>
          <a:xfrm rot="5400000">
            <a:off x="4590483" y="3122485"/>
            <a:ext cx="6192688" cy="757047"/>
            <a:chOff x="755576" y="4652173"/>
            <a:chExt cx="6192688" cy="937067"/>
          </a:xfrm>
        </p:grpSpPr>
        <p:sp>
          <p:nvSpPr>
            <p:cNvPr id="6" name="Rectangle 5"/>
            <p:cNvSpPr/>
            <p:nvPr/>
          </p:nvSpPr>
          <p:spPr>
            <a:xfrm>
              <a:off x="755576" y="4653136"/>
              <a:ext cx="6192688" cy="936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Connector 6"/>
            <p:cNvCxnSpPr/>
            <p:nvPr/>
          </p:nvCxnSpPr>
          <p:spPr>
            <a:xfrm>
              <a:off x="3851920"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67744"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436096"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4008"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59832"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228184"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75656" y="4652173"/>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83968" y="4652173"/>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627784"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96136"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004048"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419872"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588224"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842592" y="4652173"/>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15616" y="4653136"/>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a:xfrm>
            <a:off x="7266749" y="4653136"/>
            <a:ext cx="875197" cy="1185838"/>
          </a:xfrm>
          <a:prstGeom prst="rect">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7245829" y="6192732"/>
            <a:ext cx="875197" cy="392103"/>
          </a:xfrm>
          <a:prstGeom prst="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a:off x="7245834" y="728702"/>
            <a:ext cx="875197" cy="1152128"/>
          </a:xfrm>
          <a:prstGeom prst="rect">
            <a:avLst/>
          </a:prstGeom>
          <a:noFill/>
          <a:ln w="4445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p:cNvSpPr/>
          <p:nvPr/>
        </p:nvSpPr>
        <p:spPr>
          <a:xfrm>
            <a:off x="7245830" y="1880831"/>
            <a:ext cx="875197" cy="1224134"/>
          </a:xfrm>
          <a:prstGeom prst="rect">
            <a:avLst/>
          </a:prstGeom>
          <a:noFill/>
          <a:ln w="4445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p:cNvSpPr/>
          <p:nvPr/>
        </p:nvSpPr>
        <p:spPr>
          <a:xfrm>
            <a:off x="7092280" y="656693"/>
            <a:ext cx="1224136" cy="5940660"/>
          </a:xfrm>
          <a:prstGeom prst="rect">
            <a:avLst/>
          </a:prstGeom>
          <a:noFill/>
          <a:ln w="50800" cmpd="thickThi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28"/>
          <p:cNvSpPr/>
          <p:nvPr/>
        </p:nvSpPr>
        <p:spPr>
          <a:xfrm>
            <a:off x="7308303" y="4293097"/>
            <a:ext cx="755492" cy="360039"/>
          </a:xfrm>
          <a:prstGeom prst="rect">
            <a:avLst/>
          </a:prstGeom>
          <a:gradFill flip="none" rotWithShape="1">
            <a:gsLst>
              <a:gs pos="0">
                <a:srgbClr val="D6B19C"/>
              </a:gs>
              <a:gs pos="30000">
                <a:srgbClr val="D49E6C"/>
              </a:gs>
              <a:gs pos="70000">
                <a:srgbClr val="A65528"/>
              </a:gs>
              <a:gs pos="100000">
                <a:srgbClr val="663012"/>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Lightning Bolt 29"/>
          <p:cNvSpPr/>
          <p:nvPr/>
        </p:nvSpPr>
        <p:spPr>
          <a:xfrm>
            <a:off x="6410747" y="4140317"/>
            <a:ext cx="936104" cy="36004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p:cNvSpPr/>
          <p:nvPr/>
        </p:nvSpPr>
        <p:spPr>
          <a:xfrm>
            <a:off x="5029948" y="4436407"/>
            <a:ext cx="1683291" cy="648777"/>
          </a:xfrm>
          <a:prstGeom prst="rect">
            <a:avLst/>
          </a:prstGeom>
        </p:spPr>
        <p:txBody>
          <a:bodyPr wrap="square">
            <a:spAutoFit/>
          </a:bodyPr>
          <a:lstStyle/>
          <a:p>
            <a:r>
              <a:rPr lang="en-CA" b="1" dirty="0" smtClean="0"/>
              <a:t>A </a:t>
            </a:r>
            <a:r>
              <a:rPr lang="en-CA" b="1" i="1" dirty="0" smtClean="0"/>
              <a:t>hole</a:t>
            </a:r>
            <a:r>
              <a:rPr lang="en-CA" b="1" dirty="0" smtClean="0"/>
              <a:t> (</a:t>
            </a:r>
            <a:r>
              <a:rPr lang="en-CA" b="1" i="1" dirty="0" smtClean="0"/>
              <a:t>leak</a:t>
            </a:r>
            <a:r>
              <a:rPr lang="en-CA" b="1" dirty="0" smtClean="0"/>
              <a:t>) in memory</a:t>
            </a:r>
            <a:endParaRPr lang="en-CA" dirty="0"/>
          </a:p>
        </p:txBody>
      </p:sp>
      <p:sp>
        <p:nvSpPr>
          <p:cNvPr id="33" name="Rectangle 32"/>
          <p:cNvSpPr/>
          <p:nvPr/>
        </p:nvSpPr>
        <p:spPr>
          <a:xfrm>
            <a:off x="7249617" y="3104964"/>
            <a:ext cx="875197" cy="1152129"/>
          </a:xfrm>
          <a:prstGeom prst="rect">
            <a:avLst/>
          </a:prstGeom>
          <a:noFill/>
          <a:ln w="4445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4" name="Straight Arrow Connector 33"/>
          <p:cNvCxnSpPr/>
          <p:nvPr/>
        </p:nvCxnSpPr>
        <p:spPr>
          <a:xfrm>
            <a:off x="2699792" y="2708920"/>
            <a:ext cx="4546037" cy="216024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852192" y="957252"/>
            <a:ext cx="4355513" cy="2039701"/>
          </a:xfrm>
          <a:prstGeom prst="straightConnector1">
            <a:avLst/>
          </a:prstGeom>
          <a:ln w="25400">
            <a:solidFill>
              <a:srgbClr val="0099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814068" y="2060848"/>
            <a:ext cx="4393637" cy="1257663"/>
          </a:xfrm>
          <a:prstGeom prst="straightConnector1">
            <a:avLst/>
          </a:prstGeom>
          <a:ln w="25400">
            <a:solidFill>
              <a:srgbClr val="0099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59832" y="3318511"/>
            <a:ext cx="4147873" cy="308512"/>
          </a:xfrm>
          <a:prstGeom prst="straightConnector1">
            <a:avLst/>
          </a:prstGeom>
          <a:ln w="25400">
            <a:solidFill>
              <a:srgbClr val="0099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25" idx="1"/>
          </p:cNvCxnSpPr>
          <p:nvPr/>
        </p:nvCxnSpPr>
        <p:spPr>
          <a:xfrm>
            <a:off x="3131840" y="3933056"/>
            <a:ext cx="4113989" cy="2455728"/>
          </a:xfrm>
          <a:prstGeom prst="straightConnector1">
            <a:avLst/>
          </a:prstGeom>
          <a:ln w="254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814068" y="906245"/>
            <a:ext cx="4278212" cy="3350848"/>
          </a:xfrm>
          <a:prstGeom prst="straightConnector1">
            <a:avLst/>
          </a:prstGeom>
          <a:ln w="412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7304344" y="5877271"/>
            <a:ext cx="755492" cy="315461"/>
          </a:xfrm>
          <a:prstGeom prst="rect">
            <a:avLst/>
          </a:prstGeom>
          <a:gradFill flip="none" rotWithShape="1">
            <a:gsLst>
              <a:gs pos="0">
                <a:srgbClr val="D6B19C"/>
              </a:gs>
              <a:gs pos="30000">
                <a:srgbClr val="D49E6C"/>
              </a:gs>
              <a:gs pos="70000">
                <a:srgbClr val="A65528"/>
              </a:gs>
              <a:gs pos="100000">
                <a:srgbClr val="663012"/>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Lightning Bolt 53"/>
          <p:cNvSpPr/>
          <p:nvPr/>
        </p:nvSpPr>
        <p:spPr>
          <a:xfrm>
            <a:off x="6339724" y="5658954"/>
            <a:ext cx="936104" cy="36004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1364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fade">
                                      <p:cBhvr>
                                        <p:cTn id="72" dur="500"/>
                                        <p:tgtEl>
                                          <p:spTgt spid="5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3" grpId="0" animBg="1"/>
      <p:bldP spid="25" grpId="0" animBg="1"/>
      <p:bldP spid="26" grpId="0" animBg="1"/>
      <p:bldP spid="27" grpId="0" animBg="1"/>
      <p:bldP spid="28" grpId="0" animBg="1"/>
      <p:bldP spid="29" grpId="0" animBg="1"/>
      <p:bldP spid="30" grpId="0" animBg="1"/>
      <p:bldP spid="31" grpId="0"/>
      <p:bldP spid="33" grpId="0" animBg="1"/>
      <p:bldP spid="53" grpId="0" animBg="1"/>
      <p:bldP spid="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Abstract Containers - </a:t>
            </a:r>
            <a:r>
              <a:rPr lang="en-CA" dirty="0" err="1" smtClean="0"/>
              <a:t>struct</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200" dirty="0" smtClean="0"/>
              <a:t>There is a severe limitation with respect to the example</a:t>
            </a:r>
          </a:p>
          <a:p>
            <a:pPr lvl="2" eaLnBrk="1" hangingPunct="1"/>
            <a:r>
              <a:rPr lang="en-CA" sz="1600" dirty="0" err="1" smtClean="0"/>
              <a:t>struct</a:t>
            </a:r>
            <a:r>
              <a:rPr lang="en-CA" sz="1600" dirty="0" smtClean="0"/>
              <a:t> {      </a:t>
            </a:r>
            <a:br>
              <a:rPr lang="en-CA" sz="1600" dirty="0" smtClean="0"/>
            </a:br>
            <a:r>
              <a:rPr lang="en-CA" sz="1600" dirty="0" smtClean="0"/>
              <a:t>     </a:t>
            </a:r>
            <a:r>
              <a:rPr lang="en-CA" sz="1600" dirty="0" err="1" smtClean="0"/>
              <a:t>int</a:t>
            </a:r>
            <a:r>
              <a:rPr lang="en-CA" sz="1600" dirty="0" smtClean="0"/>
              <a:t>  ID ;            //  ID for this circle</a:t>
            </a:r>
            <a:br>
              <a:rPr lang="en-CA" sz="1600" dirty="0" smtClean="0"/>
            </a:br>
            <a:r>
              <a:rPr lang="en-CA" sz="1600" dirty="0" smtClean="0"/>
              <a:t>     float XC ;         // Centre X coordinate</a:t>
            </a:r>
            <a:br>
              <a:rPr lang="en-CA" sz="1600" dirty="0" smtClean="0"/>
            </a:br>
            <a:r>
              <a:rPr lang="en-CA" sz="1600" dirty="0" smtClean="0"/>
              <a:t>     float YC ;         // Center Y coordinate</a:t>
            </a:r>
            <a:br>
              <a:rPr lang="en-CA" sz="1600" dirty="0" smtClean="0"/>
            </a:br>
            <a:r>
              <a:rPr lang="en-CA" sz="1600" dirty="0" smtClean="0"/>
              <a:t>     float Radius ;   // Radius of circle</a:t>
            </a:r>
            <a:br>
              <a:rPr lang="en-CA" sz="1600" dirty="0" smtClean="0"/>
            </a:br>
            <a:r>
              <a:rPr lang="en-CA" sz="1600" dirty="0" smtClean="0"/>
              <a:t>     char Colour ;   // Colour of circle</a:t>
            </a:r>
            <a:br>
              <a:rPr lang="en-CA" sz="1600" dirty="0" smtClean="0"/>
            </a:br>
            <a:r>
              <a:rPr lang="en-CA" sz="1600" dirty="0" smtClean="0"/>
              <a:t> </a:t>
            </a:r>
            <a:r>
              <a:rPr lang="en-CA" sz="1600" dirty="0"/>
              <a:t>} </a:t>
            </a:r>
            <a:r>
              <a:rPr lang="en-CA" sz="1600" dirty="0" err="1" smtClean="0"/>
              <a:t>aCircle</a:t>
            </a:r>
            <a:r>
              <a:rPr lang="en-CA" sz="1600" dirty="0" smtClean="0"/>
              <a:t> ; </a:t>
            </a:r>
            <a:r>
              <a:rPr lang="en-CA" sz="1600" dirty="0"/>
              <a:t>//  Name of this circle data structure</a:t>
            </a:r>
            <a:r>
              <a:rPr lang="en-CA" sz="1600" dirty="0" smtClean="0"/>
              <a:t>       </a:t>
            </a:r>
          </a:p>
          <a:p>
            <a:pPr lvl="1" eaLnBrk="1" hangingPunct="1"/>
            <a:r>
              <a:rPr lang="en-CA" sz="2000" dirty="0" smtClean="0"/>
              <a:t>We can </a:t>
            </a:r>
            <a:r>
              <a:rPr lang="en-CA" sz="2000" u="sng" dirty="0" smtClean="0"/>
              <a:t>only</a:t>
            </a:r>
            <a:r>
              <a:rPr lang="en-CA" sz="2000" dirty="0" smtClean="0"/>
              <a:t> define one Circle </a:t>
            </a:r>
            <a:r>
              <a:rPr lang="en-CA" sz="2000" i="1" dirty="0" smtClean="0"/>
              <a:t>variable</a:t>
            </a:r>
            <a:r>
              <a:rPr lang="en-CA" sz="2000" dirty="0" smtClean="0"/>
              <a:t> (or a list of variables)</a:t>
            </a:r>
          </a:p>
          <a:p>
            <a:pPr lvl="1" eaLnBrk="1" hangingPunct="1"/>
            <a:r>
              <a:rPr lang="en-CA" sz="2000" dirty="0" smtClean="0"/>
              <a:t>To overcome this, we need to define a structure </a:t>
            </a:r>
            <a:r>
              <a:rPr lang="en-CA" sz="2000" b="1" i="1" dirty="0" smtClean="0"/>
              <a:t>type tag</a:t>
            </a:r>
            <a:r>
              <a:rPr lang="en-CA" sz="2000" dirty="0" smtClean="0"/>
              <a:t>, hence:</a:t>
            </a:r>
          </a:p>
          <a:p>
            <a:pPr lvl="1" eaLnBrk="1" hangingPunct="1"/>
            <a:r>
              <a:rPr lang="en-CA" sz="1600" dirty="0" smtClean="0"/>
              <a:t>  </a:t>
            </a:r>
            <a:r>
              <a:rPr lang="en-CA" sz="2000" dirty="0" err="1" smtClean="0">
                <a:solidFill>
                  <a:srgbClr val="FF0000"/>
                </a:solidFill>
              </a:rPr>
              <a:t>struct</a:t>
            </a:r>
            <a:r>
              <a:rPr lang="en-CA" sz="2000" dirty="0">
                <a:solidFill>
                  <a:srgbClr val="FF0000"/>
                </a:solidFill>
              </a:rPr>
              <a:t> </a:t>
            </a:r>
            <a:r>
              <a:rPr lang="en-CA" sz="2000" dirty="0" err="1">
                <a:solidFill>
                  <a:srgbClr val="FF0000"/>
                </a:solidFill>
              </a:rPr>
              <a:t>CircleStruct</a:t>
            </a:r>
            <a:r>
              <a:rPr lang="en-CA" sz="2000" dirty="0" smtClean="0">
                <a:solidFill>
                  <a:srgbClr val="FF0000"/>
                </a:solidFill>
              </a:rPr>
              <a:t> </a:t>
            </a:r>
            <a:r>
              <a:rPr lang="en-CA" sz="2000" dirty="0" smtClean="0"/>
              <a:t>{      // </a:t>
            </a:r>
            <a:r>
              <a:rPr lang="en-CA" sz="2000" dirty="0"/>
              <a:t>Add the </a:t>
            </a:r>
            <a:r>
              <a:rPr lang="en-CA" sz="2000" b="1" dirty="0"/>
              <a:t>type tag </a:t>
            </a:r>
            <a:r>
              <a:rPr lang="en-CA" sz="2000" dirty="0" err="1"/>
              <a:t>CircleStruct</a:t>
            </a:r>
            <a:r>
              <a:rPr lang="en-CA" sz="2000" dirty="0" smtClean="0"/>
              <a:t>    </a:t>
            </a:r>
            <a:r>
              <a:rPr lang="en-CA" sz="2000" dirty="0"/>
              <a:t/>
            </a:r>
            <a:br>
              <a:rPr lang="en-CA" sz="2000" dirty="0"/>
            </a:br>
            <a:r>
              <a:rPr lang="en-CA" sz="2000" dirty="0"/>
              <a:t>     </a:t>
            </a:r>
            <a:r>
              <a:rPr lang="en-CA" sz="2000" dirty="0" err="1"/>
              <a:t>int</a:t>
            </a:r>
            <a:r>
              <a:rPr lang="en-CA" sz="2000" dirty="0"/>
              <a:t>  ID ;            //  ID for this circle</a:t>
            </a:r>
            <a:br>
              <a:rPr lang="en-CA" sz="2000" dirty="0"/>
            </a:br>
            <a:r>
              <a:rPr lang="en-CA" sz="2000" dirty="0"/>
              <a:t>     float XC ;         // Centre X coordinate</a:t>
            </a:r>
            <a:br>
              <a:rPr lang="en-CA" sz="2000" dirty="0"/>
            </a:br>
            <a:r>
              <a:rPr lang="en-CA" sz="2000" dirty="0"/>
              <a:t>     float YC ;         // Center Y coordinate</a:t>
            </a:r>
            <a:br>
              <a:rPr lang="en-CA" sz="2000" dirty="0"/>
            </a:br>
            <a:r>
              <a:rPr lang="en-CA" sz="2000" dirty="0"/>
              <a:t>     float Radius ;   // Radius of circle</a:t>
            </a:r>
            <a:br>
              <a:rPr lang="en-CA" sz="2000" dirty="0"/>
            </a:br>
            <a:r>
              <a:rPr lang="en-CA" sz="2000" dirty="0"/>
              <a:t>     char Colour ;   // Colour of circle</a:t>
            </a:r>
            <a:br>
              <a:rPr lang="en-CA" sz="2000" dirty="0"/>
            </a:br>
            <a:r>
              <a:rPr lang="en-CA" sz="2000" dirty="0"/>
              <a:t> </a:t>
            </a:r>
            <a:r>
              <a:rPr lang="en-CA" sz="2000" dirty="0" smtClean="0"/>
              <a:t>} ;              </a:t>
            </a:r>
          </a:p>
          <a:p>
            <a:pPr lvl="1" eaLnBrk="1" hangingPunct="1"/>
            <a:r>
              <a:rPr lang="en-CA" sz="2000" dirty="0" smtClean="0"/>
              <a:t>Now the </a:t>
            </a:r>
            <a:r>
              <a:rPr lang="en-CA" sz="2000" u="sng" dirty="0" smtClean="0"/>
              <a:t>type</a:t>
            </a:r>
            <a:r>
              <a:rPr lang="en-CA" sz="2000" dirty="0" smtClean="0"/>
              <a:t> of this structure is called </a:t>
            </a:r>
            <a:r>
              <a:rPr lang="en-CA" sz="2000" b="1" i="1" dirty="0" err="1" smtClean="0">
                <a:solidFill>
                  <a:srgbClr val="FF0000"/>
                </a:solidFill>
              </a:rPr>
              <a:t>struct</a:t>
            </a:r>
            <a:r>
              <a:rPr lang="en-CA" sz="2000" b="1" i="1" dirty="0" smtClean="0">
                <a:solidFill>
                  <a:srgbClr val="FF0000"/>
                </a:solidFill>
              </a:rPr>
              <a:t> </a:t>
            </a:r>
            <a:r>
              <a:rPr lang="en-CA" sz="2000" b="1" i="1" dirty="0" err="1" smtClean="0">
                <a:solidFill>
                  <a:srgbClr val="FF0000"/>
                </a:solidFill>
              </a:rPr>
              <a:t>CircleStruct</a:t>
            </a:r>
            <a:endParaRPr lang="en-CA" sz="2000" dirty="0">
              <a:solidFill>
                <a:srgbClr val="FF0000"/>
              </a:solidFill>
            </a:endParaRPr>
          </a:p>
        </p:txBody>
      </p:sp>
    </p:spTree>
    <p:extLst>
      <p:ext uri="{BB962C8B-B14F-4D97-AF65-F5344CB8AC3E}">
        <p14:creationId xmlns:p14="http://schemas.microsoft.com/office/powerpoint/2010/main" val="134386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animEffect transition="in" filter="fade">
                                      <p:cBhvr>
                                        <p:cTn id="7" dur="500"/>
                                        <p:tgtEl>
                                          <p:spTgt spid="717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4" end="4"/>
                                            </p:txEl>
                                          </p:spTgt>
                                        </p:tgtEl>
                                        <p:attrNameLst>
                                          <p:attrName>style.visibility</p:attrName>
                                        </p:attrNameLst>
                                      </p:cBhvr>
                                      <p:to>
                                        <p:strVal val="visible"/>
                                      </p:to>
                                    </p:set>
                                    <p:animEffect transition="in" filter="fade">
                                      <p:cBhvr>
                                        <p:cTn id="12" dur="500"/>
                                        <p:tgtEl>
                                          <p:spTgt spid="717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1">
                                            <p:txEl>
                                              <p:pRg st="5" end="5"/>
                                            </p:txEl>
                                          </p:spTgt>
                                        </p:tgtEl>
                                        <p:attrNameLst>
                                          <p:attrName>style.visibility</p:attrName>
                                        </p:attrNameLst>
                                      </p:cBhvr>
                                      <p:to>
                                        <p:strVal val="visible"/>
                                      </p:to>
                                    </p:set>
                                    <p:animEffect transition="in" filter="fade">
                                      <p:cBhvr>
                                        <p:cTn id="17" dur="5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Abstract Containers - </a:t>
            </a:r>
            <a:r>
              <a:rPr lang="en-CA" dirty="0" err="1" smtClean="0"/>
              <a:t>struct</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200" dirty="0" smtClean="0"/>
              <a:t>Using this </a:t>
            </a:r>
            <a:r>
              <a:rPr lang="en-CA" sz="2200" i="1" dirty="0" smtClean="0"/>
              <a:t>user defined data type</a:t>
            </a:r>
            <a:r>
              <a:rPr lang="en-CA" sz="2200" dirty="0" smtClean="0"/>
              <a:t>, one can now define multiple variables of identical (</a:t>
            </a:r>
            <a:r>
              <a:rPr lang="en-CA" sz="2200" dirty="0" err="1" smtClean="0"/>
              <a:t>ie</a:t>
            </a:r>
            <a:r>
              <a:rPr lang="en-CA" sz="2200" dirty="0" smtClean="0"/>
              <a:t>. compatible) data type.</a:t>
            </a:r>
          </a:p>
          <a:p>
            <a:pPr lvl="2" eaLnBrk="1" hangingPunct="1"/>
            <a:r>
              <a:rPr lang="en-CA" sz="1600" dirty="0" smtClean="0"/>
              <a:t>  </a:t>
            </a:r>
            <a:r>
              <a:rPr lang="en-CA" sz="1600" dirty="0" err="1" smtClean="0">
                <a:solidFill>
                  <a:srgbClr val="FF0000"/>
                </a:solidFill>
              </a:rPr>
              <a:t>struct</a:t>
            </a:r>
            <a:r>
              <a:rPr lang="en-CA" sz="1600" dirty="0">
                <a:solidFill>
                  <a:srgbClr val="FF0000"/>
                </a:solidFill>
              </a:rPr>
              <a:t> </a:t>
            </a:r>
            <a:r>
              <a:rPr lang="en-CA" sz="1600" dirty="0" err="1">
                <a:solidFill>
                  <a:srgbClr val="FF0000"/>
                </a:solidFill>
              </a:rPr>
              <a:t>CircleStruct</a:t>
            </a:r>
            <a:r>
              <a:rPr lang="en-CA" sz="1600" dirty="0" smtClean="0">
                <a:solidFill>
                  <a:srgbClr val="FF0000"/>
                </a:solidFill>
              </a:rPr>
              <a:t> </a:t>
            </a:r>
            <a:r>
              <a:rPr lang="en-CA" sz="1600" dirty="0" smtClean="0"/>
              <a:t>{       </a:t>
            </a:r>
            <a:r>
              <a:rPr lang="en-CA" sz="1600" dirty="0"/>
              <a:t/>
            </a:r>
            <a:br>
              <a:rPr lang="en-CA" sz="1600" dirty="0"/>
            </a:br>
            <a:r>
              <a:rPr lang="en-CA" sz="1600" dirty="0"/>
              <a:t>     </a:t>
            </a:r>
            <a:r>
              <a:rPr lang="en-CA" sz="1600" dirty="0" err="1"/>
              <a:t>int</a:t>
            </a:r>
            <a:r>
              <a:rPr lang="en-CA" sz="1600" dirty="0"/>
              <a:t>  ID ;            //  ID for this circle</a:t>
            </a:r>
            <a:br>
              <a:rPr lang="en-CA" sz="1600" dirty="0"/>
            </a:br>
            <a:r>
              <a:rPr lang="en-CA" sz="1600" dirty="0"/>
              <a:t>     float XC ;         // Centre X coordinate</a:t>
            </a:r>
            <a:br>
              <a:rPr lang="en-CA" sz="1600" dirty="0"/>
            </a:br>
            <a:r>
              <a:rPr lang="en-CA" sz="1600" dirty="0"/>
              <a:t>     float YC ;         // Center Y coordinate</a:t>
            </a:r>
            <a:br>
              <a:rPr lang="en-CA" sz="1600" dirty="0"/>
            </a:br>
            <a:r>
              <a:rPr lang="en-CA" sz="1600" dirty="0"/>
              <a:t>     float Radius ;   // Radius of circle</a:t>
            </a:r>
            <a:br>
              <a:rPr lang="en-CA" sz="1600" dirty="0"/>
            </a:br>
            <a:r>
              <a:rPr lang="en-CA" sz="1600" dirty="0"/>
              <a:t>     char Colour ;   // Colour of circle</a:t>
            </a:r>
            <a:br>
              <a:rPr lang="en-CA" sz="1600" dirty="0"/>
            </a:br>
            <a:r>
              <a:rPr lang="en-CA" sz="1600" dirty="0"/>
              <a:t> } </a:t>
            </a:r>
            <a:r>
              <a:rPr lang="en-CA" sz="1600" dirty="0" smtClean="0"/>
              <a:t>;      </a:t>
            </a:r>
          </a:p>
          <a:p>
            <a:pPr lvl="1" eaLnBrk="1" hangingPunct="1"/>
            <a:r>
              <a:rPr lang="en-CA" sz="2000" dirty="0" smtClean="0"/>
              <a:t>Example:</a:t>
            </a:r>
            <a:br>
              <a:rPr lang="en-CA" sz="2000" dirty="0" smtClean="0"/>
            </a:br>
            <a:r>
              <a:rPr lang="en-CA" sz="2000" dirty="0" smtClean="0"/>
              <a:t> </a:t>
            </a:r>
            <a:r>
              <a:rPr lang="en-CA" sz="2000" dirty="0" err="1" smtClean="0">
                <a:solidFill>
                  <a:srgbClr val="FF0000"/>
                </a:solidFill>
              </a:rPr>
              <a:t>struct</a:t>
            </a:r>
            <a:r>
              <a:rPr lang="en-CA" sz="2000" dirty="0" smtClean="0">
                <a:solidFill>
                  <a:srgbClr val="FF0000"/>
                </a:solidFill>
              </a:rPr>
              <a:t> </a:t>
            </a:r>
            <a:r>
              <a:rPr lang="en-CA" sz="2000" dirty="0" err="1" smtClean="0">
                <a:solidFill>
                  <a:srgbClr val="FF0000"/>
                </a:solidFill>
              </a:rPr>
              <a:t>CircleStruct</a:t>
            </a:r>
            <a:r>
              <a:rPr lang="en-CA" sz="2000" dirty="0" smtClean="0">
                <a:solidFill>
                  <a:srgbClr val="FF0000"/>
                </a:solidFill>
              </a:rPr>
              <a:t>  </a:t>
            </a:r>
            <a:r>
              <a:rPr lang="en-CA" sz="2000" dirty="0" smtClean="0"/>
              <a:t>aCircle1, aCircle2, </a:t>
            </a:r>
            <a:r>
              <a:rPr lang="en-CA" sz="2000" dirty="0" err="1" smtClean="0"/>
              <a:t>AnotherCircle</a:t>
            </a:r>
            <a:r>
              <a:rPr lang="en-CA" sz="2000" dirty="0" smtClean="0"/>
              <a:t> ;</a:t>
            </a:r>
          </a:p>
          <a:p>
            <a:pPr lvl="1" eaLnBrk="1" hangingPunct="1"/>
            <a:endParaRPr lang="en-CA" sz="2000" dirty="0"/>
          </a:p>
          <a:p>
            <a:pPr eaLnBrk="1" hangingPunct="1"/>
            <a:r>
              <a:rPr lang="en-CA" sz="2200" dirty="0" smtClean="0"/>
              <a:t>Also very useful, create an </a:t>
            </a:r>
            <a:r>
              <a:rPr lang="en-CA" sz="2200" i="1" u="sng" dirty="0" smtClean="0"/>
              <a:t>alias</a:t>
            </a:r>
            <a:r>
              <a:rPr lang="en-CA" sz="2200" dirty="0" smtClean="0"/>
              <a:t> name for this type (and avoid unnecessary typing) using the </a:t>
            </a:r>
            <a:r>
              <a:rPr lang="en-CA" sz="2200" b="1" dirty="0" err="1" smtClean="0">
                <a:solidFill>
                  <a:srgbClr val="002060"/>
                </a:solidFill>
                <a:latin typeface="Courier New" pitchFamily="49" charset="0"/>
                <a:cs typeface="Courier New" pitchFamily="49" charset="0"/>
              </a:rPr>
              <a:t>typedef</a:t>
            </a:r>
            <a:r>
              <a:rPr lang="en-CA" sz="2200" dirty="0" smtClean="0"/>
              <a:t> compiler directive</a:t>
            </a:r>
          </a:p>
          <a:p>
            <a:pPr lvl="1" eaLnBrk="1" hangingPunct="1"/>
            <a:r>
              <a:rPr lang="en-CA" sz="2000" dirty="0" err="1" smtClean="0">
                <a:solidFill>
                  <a:srgbClr val="002060"/>
                </a:solidFill>
              </a:rPr>
              <a:t>typedef</a:t>
            </a:r>
            <a:r>
              <a:rPr lang="en-CA" sz="2000" dirty="0" smtClean="0"/>
              <a:t>   </a:t>
            </a:r>
            <a:r>
              <a:rPr lang="en-CA" sz="2000" dirty="0" err="1" smtClean="0">
                <a:solidFill>
                  <a:srgbClr val="FF0000"/>
                </a:solidFill>
              </a:rPr>
              <a:t>struct</a:t>
            </a:r>
            <a:r>
              <a:rPr lang="en-CA" sz="2000" dirty="0" smtClean="0">
                <a:solidFill>
                  <a:srgbClr val="FF0000"/>
                </a:solidFill>
              </a:rPr>
              <a:t> </a:t>
            </a:r>
            <a:r>
              <a:rPr lang="en-CA" sz="2000" dirty="0" err="1" smtClean="0">
                <a:solidFill>
                  <a:srgbClr val="FF0000"/>
                </a:solidFill>
              </a:rPr>
              <a:t>CircleStruct</a:t>
            </a:r>
            <a:r>
              <a:rPr lang="en-CA" sz="2000" dirty="0" smtClean="0">
                <a:solidFill>
                  <a:srgbClr val="FF0000"/>
                </a:solidFill>
              </a:rPr>
              <a:t>   </a:t>
            </a:r>
            <a:r>
              <a:rPr lang="en-CA" sz="2000" dirty="0" err="1" smtClean="0">
                <a:solidFill>
                  <a:srgbClr val="0070C0"/>
                </a:solidFill>
              </a:rPr>
              <a:t>circleTypeName</a:t>
            </a:r>
            <a:r>
              <a:rPr lang="en-CA" sz="2000" dirty="0" smtClean="0"/>
              <a:t> ;</a:t>
            </a:r>
          </a:p>
          <a:p>
            <a:pPr lvl="1" eaLnBrk="1" hangingPunct="1"/>
            <a:r>
              <a:rPr lang="en-CA" sz="2000" dirty="0" smtClean="0"/>
              <a:t>And then (after defining the </a:t>
            </a:r>
            <a:r>
              <a:rPr lang="en-CA" sz="2000" dirty="0" err="1" smtClean="0"/>
              <a:t>struct</a:t>
            </a:r>
            <a:r>
              <a:rPr lang="en-CA" sz="2000" dirty="0" smtClean="0"/>
              <a:t> itself) use:</a:t>
            </a:r>
            <a:br>
              <a:rPr lang="en-CA" sz="2000" dirty="0" smtClean="0"/>
            </a:br>
            <a:r>
              <a:rPr lang="en-CA" sz="2000" dirty="0" smtClean="0"/>
              <a:t>  </a:t>
            </a:r>
            <a:r>
              <a:rPr lang="en-CA" sz="2000" dirty="0" err="1" smtClean="0">
                <a:solidFill>
                  <a:srgbClr val="0070C0"/>
                </a:solidFill>
              </a:rPr>
              <a:t>circleTypeName</a:t>
            </a:r>
            <a:r>
              <a:rPr lang="en-CA" sz="2000" dirty="0" smtClean="0"/>
              <a:t>   aCircle3, </a:t>
            </a:r>
            <a:r>
              <a:rPr lang="en-CA" sz="2000" dirty="0" err="1" smtClean="0"/>
              <a:t>CircleArray</a:t>
            </a:r>
            <a:r>
              <a:rPr lang="en-CA" sz="2000" dirty="0" smtClean="0"/>
              <a:t>[ 100 ], *</a:t>
            </a:r>
            <a:r>
              <a:rPr lang="en-CA" sz="2000" dirty="0" err="1" smtClean="0"/>
              <a:t>ptrCircle</a:t>
            </a:r>
            <a:r>
              <a:rPr lang="en-CA" sz="2000" dirty="0" smtClean="0"/>
              <a:t> ;</a:t>
            </a:r>
          </a:p>
          <a:p>
            <a:pPr lvl="1" eaLnBrk="1" hangingPunct="1"/>
            <a:endParaRPr lang="en-CA" sz="2000" dirty="0"/>
          </a:p>
        </p:txBody>
      </p:sp>
    </p:spTree>
    <p:extLst>
      <p:ext uri="{BB962C8B-B14F-4D97-AF65-F5344CB8AC3E}">
        <p14:creationId xmlns:p14="http://schemas.microsoft.com/office/powerpoint/2010/main" val="142512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4" end="4"/>
                                            </p:txEl>
                                          </p:spTgt>
                                        </p:tgtEl>
                                        <p:attrNameLst>
                                          <p:attrName>style.visibility</p:attrName>
                                        </p:attrNameLst>
                                      </p:cBhvr>
                                      <p:to>
                                        <p:strVal val="visible"/>
                                      </p:to>
                                    </p:set>
                                    <p:animEffect transition="in" filter="fade">
                                      <p:cBhvr>
                                        <p:cTn id="7" dur="500"/>
                                        <p:tgtEl>
                                          <p:spTgt spid="7171">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1">
                                            <p:txEl>
                                              <p:pRg st="5" end="5"/>
                                            </p:txEl>
                                          </p:spTgt>
                                        </p:tgtEl>
                                        <p:attrNameLst>
                                          <p:attrName>style.visibility</p:attrName>
                                        </p:attrNameLst>
                                      </p:cBhvr>
                                      <p:to>
                                        <p:strVal val="visible"/>
                                      </p:to>
                                    </p:set>
                                    <p:animEffect transition="in" filter="fade">
                                      <p:cBhvr>
                                        <p:cTn id="10" dur="500"/>
                                        <p:tgtEl>
                                          <p:spTgt spid="7171">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71">
                                            <p:txEl>
                                              <p:pRg st="6" end="6"/>
                                            </p:txEl>
                                          </p:spTgt>
                                        </p:tgtEl>
                                        <p:attrNameLst>
                                          <p:attrName>style.visibility</p:attrName>
                                        </p:attrNameLst>
                                      </p:cBhvr>
                                      <p:to>
                                        <p:strVal val="visible"/>
                                      </p:to>
                                    </p:set>
                                    <p:animEffect transition="in" filter="fade">
                                      <p:cBhvr>
                                        <p:cTn id="15"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Abstract Containers - </a:t>
            </a:r>
            <a:r>
              <a:rPr lang="en-CA" dirty="0" err="1" smtClean="0"/>
              <a:t>struct</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200" dirty="0" smtClean="0"/>
              <a:t>In the following example declarations, note the implications of each data container described, based on </a:t>
            </a:r>
          </a:p>
          <a:p>
            <a:pPr lvl="1" eaLnBrk="1" hangingPunct="1"/>
            <a:r>
              <a:rPr lang="en-CA" sz="2000" dirty="0"/>
              <a:t> </a:t>
            </a:r>
            <a:r>
              <a:rPr lang="en-CA" sz="2000" dirty="0" smtClean="0"/>
              <a:t> </a:t>
            </a:r>
            <a:r>
              <a:rPr lang="en-CA" sz="2000" dirty="0" err="1" smtClean="0"/>
              <a:t>typedef</a:t>
            </a:r>
            <a:r>
              <a:rPr lang="en-CA" sz="2000" dirty="0" smtClean="0"/>
              <a:t>   </a:t>
            </a:r>
            <a:r>
              <a:rPr lang="en-CA" sz="2000" dirty="0" err="1" smtClean="0">
                <a:solidFill>
                  <a:srgbClr val="FF0000"/>
                </a:solidFill>
              </a:rPr>
              <a:t>struct</a:t>
            </a:r>
            <a:r>
              <a:rPr lang="en-CA" sz="2000" dirty="0" smtClean="0">
                <a:solidFill>
                  <a:srgbClr val="FF0000"/>
                </a:solidFill>
              </a:rPr>
              <a:t> </a:t>
            </a:r>
            <a:r>
              <a:rPr lang="en-CA" sz="2000" dirty="0" err="1" smtClean="0">
                <a:solidFill>
                  <a:srgbClr val="FF0000"/>
                </a:solidFill>
              </a:rPr>
              <a:t>CircleStruct</a:t>
            </a:r>
            <a:r>
              <a:rPr lang="en-CA" sz="2000" dirty="0" smtClean="0">
                <a:solidFill>
                  <a:srgbClr val="FF0000"/>
                </a:solidFill>
              </a:rPr>
              <a:t>   </a:t>
            </a:r>
            <a:r>
              <a:rPr lang="en-CA" sz="2000" dirty="0" err="1" smtClean="0">
                <a:solidFill>
                  <a:srgbClr val="0070C0"/>
                </a:solidFill>
              </a:rPr>
              <a:t>circleTypeName</a:t>
            </a:r>
            <a:r>
              <a:rPr lang="en-CA" sz="2000" dirty="0" smtClean="0"/>
              <a:t> ;</a:t>
            </a:r>
          </a:p>
          <a:p>
            <a:pPr lvl="1" eaLnBrk="1" hangingPunct="1"/>
            <a:endParaRPr lang="en-CA" sz="2000" dirty="0" smtClean="0"/>
          </a:p>
          <a:p>
            <a:pPr lvl="1" eaLnBrk="1" hangingPunct="1"/>
            <a:r>
              <a:rPr lang="en-CA" sz="2000" dirty="0" smtClean="0"/>
              <a:t>Examples:</a:t>
            </a:r>
            <a:br>
              <a:rPr lang="en-CA" sz="2000" dirty="0" smtClean="0"/>
            </a:br>
            <a:r>
              <a:rPr lang="en-CA" sz="2000" dirty="0" smtClean="0"/>
              <a:t>  </a:t>
            </a:r>
            <a:r>
              <a:rPr lang="en-CA" sz="2000" dirty="0" err="1" smtClean="0">
                <a:solidFill>
                  <a:srgbClr val="0070C0"/>
                </a:solidFill>
              </a:rPr>
              <a:t>circleTypeName</a:t>
            </a:r>
            <a:r>
              <a:rPr lang="en-CA" sz="2000" dirty="0" smtClean="0"/>
              <a:t>  aCircle3 ;                  // a single </a:t>
            </a:r>
            <a:r>
              <a:rPr lang="en-CA" sz="2000" dirty="0" err="1" smtClean="0"/>
              <a:t>struct</a:t>
            </a:r>
            <a:r>
              <a:rPr lang="en-CA" sz="2000" dirty="0" smtClean="0"/>
              <a:t/>
            </a:r>
            <a:br>
              <a:rPr lang="en-CA" sz="2000" dirty="0" smtClean="0"/>
            </a:br>
            <a:r>
              <a:rPr lang="en-CA" sz="2000" dirty="0" smtClean="0"/>
              <a:t/>
            </a:r>
            <a:br>
              <a:rPr lang="en-CA" sz="2000" dirty="0" smtClean="0"/>
            </a:br>
            <a:r>
              <a:rPr lang="en-CA" sz="2000" dirty="0" smtClean="0"/>
              <a:t>  </a:t>
            </a:r>
            <a:r>
              <a:rPr lang="en-CA" sz="2000" dirty="0" err="1" smtClean="0">
                <a:solidFill>
                  <a:srgbClr val="0070C0"/>
                </a:solidFill>
              </a:rPr>
              <a:t>circleTypeName</a:t>
            </a:r>
            <a:r>
              <a:rPr lang="en-CA" sz="2000" dirty="0" smtClean="0"/>
              <a:t>  </a:t>
            </a:r>
            <a:r>
              <a:rPr lang="en-CA" sz="2000" dirty="0" err="1" smtClean="0"/>
              <a:t>CircleArray</a:t>
            </a:r>
            <a:r>
              <a:rPr lang="en-CA" sz="2000" dirty="0" smtClean="0"/>
              <a:t>[ 100 ] ;   // an array of </a:t>
            </a:r>
            <a:r>
              <a:rPr lang="en-CA" sz="2000" dirty="0" err="1" smtClean="0"/>
              <a:t>struct’s</a:t>
            </a:r>
            <a:r>
              <a:rPr lang="en-CA" sz="2000" dirty="0" smtClean="0"/>
              <a:t/>
            </a:r>
            <a:br>
              <a:rPr lang="en-CA" sz="2000" dirty="0" smtClean="0"/>
            </a:br>
            <a:r>
              <a:rPr lang="en-CA" sz="2000" dirty="0" smtClean="0"/>
              <a:t/>
            </a:r>
            <a:br>
              <a:rPr lang="en-CA" sz="2000" dirty="0" smtClean="0"/>
            </a:br>
            <a:r>
              <a:rPr lang="en-CA" sz="2000" dirty="0" smtClean="0"/>
              <a:t>  </a:t>
            </a:r>
            <a:r>
              <a:rPr lang="en-CA" sz="2000" dirty="0" err="1" smtClean="0">
                <a:solidFill>
                  <a:srgbClr val="0070C0"/>
                </a:solidFill>
              </a:rPr>
              <a:t>circleTypeName</a:t>
            </a:r>
            <a:r>
              <a:rPr lang="en-CA" sz="2000" dirty="0" smtClean="0"/>
              <a:t>  *</a:t>
            </a:r>
            <a:r>
              <a:rPr lang="en-CA" sz="2000" dirty="0" err="1" smtClean="0"/>
              <a:t>ptrCircle</a:t>
            </a:r>
            <a:r>
              <a:rPr lang="en-CA" sz="2000" dirty="0" smtClean="0"/>
              <a:t> ;                // a pointer to a </a:t>
            </a:r>
            <a:r>
              <a:rPr lang="en-CA" sz="2000" dirty="0" err="1" smtClean="0"/>
              <a:t>struct</a:t>
            </a:r>
            <a:endParaRPr lang="en-CA" sz="2000" dirty="0" smtClean="0"/>
          </a:p>
        </p:txBody>
      </p:sp>
    </p:spTree>
    <p:extLst>
      <p:ext uri="{BB962C8B-B14F-4D97-AF65-F5344CB8AC3E}">
        <p14:creationId xmlns:p14="http://schemas.microsoft.com/office/powerpoint/2010/main" val="36151237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14202</TotalTime>
  <Words>2685</Words>
  <Application>Microsoft Office PowerPoint</Application>
  <PresentationFormat>On-screen Show (4:3)</PresentationFormat>
  <Paragraphs>474</Paragraphs>
  <Slides>34</Slides>
  <Notes>29</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Equity</vt:lpstr>
      <vt:lpstr>Abstract Containers and Logic</vt:lpstr>
      <vt:lpstr>Outline</vt:lpstr>
      <vt:lpstr>Abstract Containers and Logic</vt:lpstr>
      <vt:lpstr>Abstract Containers - struct</vt:lpstr>
      <vt:lpstr>Abstract Containers - struct</vt:lpstr>
      <vt:lpstr>Abstract Containers - struct</vt:lpstr>
      <vt:lpstr>Abstract Containers - struct</vt:lpstr>
      <vt:lpstr>Abstract Containers - struct</vt:lpstr>
      <vt:lpstr>Abstract Containers - struct</vt:lpstr>
      <vt:lpstr>Abstract Containers - struct</vt:lpstr>
      <vt:lpstr>Abstract Containers - struct</vt:lpstr>
      <vt:lpstr>Abstract Containers - struct</vt:lpstr>
      <vt:lpstr>Abstract Containers - struct</vt:lpstr>
      <vt:lpstr>Abstract Containers - struct</vt:lpstr>
      <vt:lpstr>Abstract Containers and Logic</vt:lpstr>
      <vt:lpstr>Abstract Containers and Logic</vt:lpstr>
      <vt:lpstr>Logic and Sequences</vt:lpstr>
      <vt:lpstr>Logic</vt:lpstr>
      <vt:lpstr>Logic</vt:lpstr>
      <vt:lpstr>Logic</vt:lpstr>
      <vt:lpstr>Logic</vt:lpstr>
      <vt:lpstr>Logic</vt:lpstr>
      <vt:lpstr>PowerPoint Presentation</vt:lpstr>
      <vt:lpstr>Logic</vt:lpstr>
      <vt:lpstr>Logic</vt:lpstr>
      <vt:lpstr>Logic</vt:lpstr>
      <vt:lpstr>Logic</vt:lpstr>
      <vt:lpstr>PowerPoint Presentation</vt:lpstr>
      <vt:lpstr>Sequences</vt:lpstr>
      <vt:lpstr>Sequences</vt:lpstr>
      <vt:lpstr>Example:  Bit Fields and Masks</vt:lpstr>
      <vt:lpstr>Example:  Bit Fields and Masks</vt:lpstr>
      <vt:lpstr>Summary</vt:lpstr>
      <vt:lpstr>Topic Summary</vt:lpstr>
    </vt:vector>
  </TitlesOfParts>
  <Company>University of Windsor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 Data Structures &amp; Algorithms</dc:title>
  <dc:creator>Dr. Robert D. Kent</dc:creator>
  <cp:lastModifiedBy>Robert Douglas Kent</cp:lastModifiedBy>
  <cp:revision>304</cp:revision>
  <dcterms:created xsi:type="dcterms:W3CDTF">2008-06-11T21:52:35Z</dcterms:created>
  <dcterms:modified xsi:type="dcterms:W3CDTF">2014-03-12T05:31:19Z</dcterms:modified>
</cp:coreProperties>
</file>