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6"/>
  </p:notesMasterIdLst>
  <p:sldIdLst>
    <p:sldId id="256" r:id="rId2"/>
    <p:sldId id="308" r:id="rId3"/>
    <p:sldId id="326" r:id="rId4"/>
    <p:sldId id="259" r:id="rId5"/>
    <p:sldId id="321" r:id="rId6"/>
    <p:sldId id="331" r:id="rId7"/>
    <p:sldId id="322" r:id="rId8"/>
    <p:sldId id="323" r:id="rId9"/>
    <p:sldId id="328" r:id="rId10"/>
    <p:sldId id="330" r:id="rId11"/>
    <p:sldId id="332" r:id="rId12"/>
    <p:sldId id="327" r:id="rId13"/>
    <p:sldId id="333" r:id="rId14"/>
    <p:sldId id="324" r:id="rId15"/>
    <p:sldId id="340" r:id="rId16"/>
    <p:sldId id="336" r:id="rId17"/>
    <p:sldId id="335" r:id="rId18"/>
    <p:sldId id="339" r:id="rId19"/>
    <p:sldId id="329" r:id="rId20"/>
    <p:sldId id="338" r:id="rId21"/>
    <p:sldId id="334" r:id="rId22"/>
    <p:sldId id="337" r:id="rId23"/>
    <p:sldId id="266" r:id="rId24"/>
    <p:sldId id="267"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818F57BC-D316-4AD3-B338-8F7E72A0E55F}">
          <p14:sldIdLst>
            <p14:sldId id="256"/>
            <p14:sldId id="308"/>
          </p14:sldIdLst>
        </p14:section>
        <p14:section name="Untitled Section" id="{1CE692FC-D920-460C-B368-7EBC9F86BECF}">
          <p14:sldIdLst>
            <p14:sldId id="326"/>
            <p14:sldId id="259"/>
            <p14:sldId id="321"/>
            <p14:sldId id="331"/>
            <p14:sldId id="322"/>
            <p14:sldId id="323"/>
            <p14:sldId id="328"/>
            <p14:sldId id="330"/>
            <p14:sldId id="332"/>
            <p14:sldId id="327"/>
            <p14:sldId id="333"/>
            <p14:sldId id="324"/>
            <p14:sldId id="340"/>
            <p14:sldId id="336"/>
            <p14:sldId id="335"/>
            <p14:sldId id="339"/>
            <p14:sldId id="329"/>
            <p14:sldId id="338"/>
            <p14:sldId id="334"/>
            <p14:sldId id="337"/>
            <p14:sldId id="266"/>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B050"/>
    <a:srgbClr val="E54809"/>
    <a:srgbClr val="FFD757"/>
    <a:srgbClr val="F1F155"/>
    <a:srgbClr val="993300"/>
    <a:srgbClr val="C4FE9C"/>
    <a:srgbClr val="FBFE94"/>
    <a:srgbClr val="60EA02"/>
    <a:srgbClr val="F2EC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77" y="42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11A498C-43FD-4124-B50B-F78B2366FC27}" type="datetimeFigureOut">
              <a:rPr lang="en-US"/>
              <a:pPr>
                <a:defRPr/>
              </a:pPr>
              <a:t>3/20/2017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292C2E3-4C48-4A8B-8152-334F05637BED}" type="slidenum">
              <a:rPr lang="en-CA"/>
              <a:pPr>
                <a:defRPr/>
              </a:pPr>
              <a:t>‹#›</a:t>
            </a:fld>
            <a:endParaRPr lang="en-CA"/>
          </a:p>
        </p:txBody>
      </p:sp>
    </p:spTree>
    <p:extLst>
      <p:ext uri="{BB962C8B-B14F-4D97-AF65-F5344CB8AC3E}">
        <p14:creationId xmlns:p14="http://schemas.microsoft.com/office/powerpoint/2010/main" val="39483848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4DC2F3-DB46-4986-A427-DB4545149C4F}" type="slidenum">
              <a:rPr lang="en-CA" smtClean="0"/>
              <a:pPr fontAlgn="base">
                <a:spcBef>
                  <a:spcPct val="0"/>
                </a:spcBef>
                <a:spcAft>
                  <a:spcPct val="0"/>
                </a:spcAft>
                <a:defRPr/>
              </a:pPr>
              <a:t>1</a:t>
            </a:fld>
            <a:endParaRPr lang="en-CA" smtClean="0"/>
          </a:p>
        </p:txBody>
      </p:sp>
    </p:spTree>
    <p:extLst>
      <p:ext uri="{BB962C8B-B14F-4D97-AF65-F5344CB8AC3E}">
        <p14:creationId xmlns:p14="http://schemas.microsoft.com/office/powerpoint/2010/main" val="2206145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12</a:t>
            </a:fld>
            <a:endParaRPr lang="en-CA" smtClean="0"/>
          </a:p>
        </p:txBody>
      </p:sp>
    </p:spTree>
    <p:extLst>
      <p:ext uri="{BB962C8B-B14F-4D97-AF65-F5344CB8AC3E}">
        <p14:creationId xmlns:p14="http://schemas.microsoft.com/office/powerpoint/2010/main" val="3038678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13</a:t>
            </a:fld>
            <a:endParaRPr lang="en-CA" smtClean="0"/>
          </a:p>
        </p:txBody>
      </p:sp>
    </p:spTree>
    <p:extLst>
      <p:ext uri="{BB962C8B-B14F-4D97-AF65-F5344CB8AC3E}">
        <p14:creationId xmlns:p14="http://schemas.microsoft.com/office/powerpoint/2010/main" val="133806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14</a:t>
            </a:fld>
            <a:endParaRPr lang="en-CA" smtClean="0"/>
          </a:p>
        </p:txBody>
      </p:sp>
    </p:spTree>
    <p:extLst>
      <p:ext uri="{BB962C8B-B14F-4D97-AF65-F5344CB8AC3E}">
        <p14:creationId xmlns:p14="http://schemas.microsoft.com/office/powerpoint/2010/main" val="2889498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15</a:t>
            </a:fld>
            <a:endParaRPr lang="en-CA" smtClean="0"/>
          </a:p>
        </p:txBody>
      </p:sp>
    </p:spTree>
    <p:extLst>
      <p:ext uri="{BB962C8B-B14F-4D97-AF65-F5344CB8AC3E}">
        <p14:creationId xmlns:p14="http://schemas.microsoft.com/office/powerpoint/2010/main" val="91957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16</a:t>
            </a:fld>
            <a:endParaRPr lang="en-CA" smtClean="0"/>
          </a:p>
        </p:txBody>
      </p:sp>
    </p:spTree>
    <p:extLst>
      <p:ext uri="{BB962C8B-B14F-4D97-AF65-F5344CB8AC3E}">
        <p14:creationId xmlns:p14="http://schemas.microsoft.com/office/powerpoint/2010/main" val="3510637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17</a:t>
            </a:fld>
            <a:endParaRPr lang="en-CA" smtClean="0"/>
          </a:p>
        </p:txBody>
      </p:sp>
    </p:spTree>
    <p:extLst>
      <p:ext uri="{BB962C8B-B14F-4D97-AF65-F5344CB8AC3E}">
        <p14:creationId xmlns:p14="http://schemas.microsoft.com/office/powerpoint/2010/main" val="828417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18</a:t>
            </a:fld>
            <a:endParaRPr lang="en-CA" smtClean="0"/>
          </a:p>
        </p:txBody>
      </p:sp>
    </p:spTree>
    <p:extLst>
      <p:ext uri="{BB962C8B-B14F-4D97-AF65-F5344CB8AC3E}">
        <p14:creationId xmlns:p14="http://schemas.microsoft.com/office/powerpoint/2010/main" val="2588516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19</a:t>
            </a:fld>
            <a:endParaRPr lang="en-CA" smtClean="0"/>
          </a:p>
        </p:txBody>
      </p:sp>
    </p:spTree>
    <p:extLst>
      <p:ext uri="{BB962C8B-B14F-4D97-AF65-F5344CB8AC3E}">
        <p14:creationId xmlns:p14="http://schemas.microsoft.com/office/powerpoint/2010/main" val="482407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21</a:t>
            </a:fld>
            <a:endParaRPr lang="en-CA" smtClean="0"/>
          </a:p>
        </p:txBody>
      </p:sp>
    </p:spTree>
    <p:extLst>
      <p:ext uri="{BB962C8B-B14F-4D97-AF65-F5344CB8AC3E}">
        <p14:creationId xmlns:p14="http://schemas.microsoft.com/office/powerpoint/2010/main" val="2117746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22</a:t>
            </a:fld>
            <a:endParaRPr lang="en-CA" smtClean="0"/>
          </a:p>
        </p:txBody>
      </p:sp>
    </p:spTree>
    <p:extLst>
      <p:ext uri="{BB962C8B-B14F-4D97-AF65-F5344CB8AC3E}">
        <p14:creationId xmlns:p14="http://schemas.microsoft.com/office/powerpoint/2010/main" val="162381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3</a:t>
            </a:fld>
            <a:endParaRPr lang="en-CA" smtClean="0"/>
          </a:p>
        </p:txBody>
      </p:sp>
    </p:spTree>
    <p:extLst>
      <p:ext uri="{BB962C8B-B14F-4D97-AF65-F5344CB8AC3E}">
        <p14:creationId xmlns:p14="http://schemas.microsoft.com/office/powerpoint/2010/main" val="3395722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67D4DB-4360-429A-AEAE-FED888FCAF86}" type="slidenum">
              <a:rPr lang="en-CA" smtClean="0"/>
              <a:pPr fontAlgn="base">
                <a:spcBef>
                  <a:spcPct val="0"/>
                </a:spcBef>
                <a:spcAft>
                  <a:spcPct val="0"/>
                </a:spcAft>
                <a:defRPr/>
              </a:pPr>
              <a:t>23</a:t>
            </a:fld>
            <a:endParaRPr lang="en-CA" smtClean="0"/>
          </a:p>
        </p:txBody>
      </p:sp>
    </p:spTree>
    <p:extLst>
      <p:ext uri="{BB962C8B-B14F-4D97-AF65-F5344CB8AC3E}">
        <p14:creationId xmlns:p14="http://schemas.microsoft.com/office/powerpoint/2010/main" val="2515694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5A2A1E-16A9-49F6-BEEC-FADC162F924B}" type="slidenum">
              <a:rPr lang="en-CA" smtClean="0"/>
              <a:pPr fontAlgn="base">
                <a:spcBef>
                  <a:spcPct val="0"/>
                </a:spcBef>
                <a:spcAft>
                  <a:spcPct val="0"/>
                </a:spcAft>
                <a:defRPr/>
              </a:pPr>
              <a:t>24</a:t>
            </a:fld>
            <a:endParaRPr lang="en-CA" smtClean="0"/>
          </a:p>
        </p:txBody>
      </p:sp>
    </p:spTree>
    <p:extLst>
      <p:ext uri="{BB962C8B-B14F-4D97-AF65-F5344CB8AC3E}">
        <p14:creationId xmlns:p14="http://schemas.microsoft.com/office/powerpoint/2010/main" val="249383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4</a:t>
            </a:fld>
            <a:endParaRPr lang="en-CA" smtClean="0"/>
          </a:p>
        </p:txBody>
      </p:sp>
    </p:spTree>
    <p:extLst>
      <p:ext uri="{BB962C8B-B14F-4D97-AF65-F5344CB8AC3E}">
        <p14:creationId xmlns:p14="http://schemas.microsoft.com/office/powerpoint/2010/main" val="1812237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dirty="0"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5</a:t>
            </a:fld>
            <a:endParaRPr lang="en-CA" smtClean="0"/>
          </a:p>
        </p:txBody>
      </p:sp>
    </p:spTree>
    <p:extLst>
      <p:ext uri="{BB962C8B-B14F-4D97-AF65-F5344CB8AC3E}">
        <p14:creationId xmlns:p14="http://schemas.microsoft.com/office/powerpoint/2010/main" val="2691305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dirty="0"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7</a:t>
            </a:fld>
            <a:endParaRPr lang="en-CA" smtClean="0"/>
          </a:p>
        </p:txBody>
      </p:sp>
    </p:spTree>
    <p:extLst>
      <p:ext uri="{BB962C8B-B14F-4D97-AF65-F5344CB8AC3E}">
        <p14:creationId xmlns:p14="http://schemas.microsoft.com/office/powerpoint/2010/main" val="2991472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8</a:t>
            </a:fld>
            <a:endParaRPr lang="en-CA" smtClean="0"/>
          </a:p>
        </p:txBody>
      </p:sp>
    </p:spTree>
    <p:extLst>
      <p:ext uri="{BB962C8B-B14F-4D97-AF65-F5344CB8AC3E}">
        <p14:creationId xmlns:p14="http://schemas.microsoft.com/office/powerpoint/2010/main" val="2022589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9</a:t>
            </a:fld>
            <a:endParaRPr lang="en-CA" smtClean="0"/>
          </a:p>
        </p:txBody>
      </p:sp>
    </p:spTree>
    <p:extLst>
      <p:ext uri="{BB962C8B-B14F-4D97-AF65-F5344CB8AC3E}">
        <p14:creationId xmlns:p14="http://schemas.microsoft.com/office/powerpoint/2010/main" val="1468137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10</a:t>
            </a:fld>
            <a:endParaRPr lang="en-CA" smtClean="0"/>
          </a:p>
        </p:txBody>
      </p:sp>
    </p:spTree>
    <p:extLst>
      <p:ext uri="{BB962C8B-B14F-4D97-AF65-F5344CB8AC3E}">
        <p14:creationId xmlns:p14="http://schemas.microsoft.com/office/powerpoint/2010/main" val="1189450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11</a:t>
            </a:fld>
            <a:endParaRPr lang="en-CA" smtClean="0"/>
          </a:p>
        </p:txBody>
      </p:sp>
    </p:spTree>
    <p:extLst>
      <p:ext uri="{BB962C8B-B14F-4D97-AF65-F5344CB8AC3E}">
        <p14:creationId xmlns:p14="http://schemas.microsoft.com/office/powerpoint/2010/main" val="390429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F3F1A319-3AB3-4230-A293-D7B41B89E6A2}" type="datetimeFigureOut">
              <a:rPr lang="en-US"/>
              <a:pPr>
                <a:defRPr/>
              </a:pPr>
              <a:t>3/20/2017</a:t>
            </a:fld>
            <a:endParaRPr lang="en-CA"/>
          </a:p>
        </p:txBody>
      </p:sp>
      <p:sp>
        <p:nvSpPr>
          <p:cNvPr id="12" name="Footer Placeholder 16"/>
          <p:cNvSpPr>
            <a:spLocks noGrp="1"/>
          </p:cNvSpPr>
          <p:nvPr>
            <p:ph type="ftr" sz="quarter" idx="11"/>
          </p:nvPr>
        </p:nvSpPr>
        <p:spPr/>
        <p:txBody>
          <a:bodyPr/>
          <a:lstStyle>
            <a:lvl1pPr>
              <a:defRPr/>
            </a:lvl1pPr>
          </a:lstStyle>
          <a:p>
            <a:pPr>
              <a:defRPr/>
            </a:pPr>
            <a:endParaRPr lang="en-CA"/>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3939EC2D-F247-470C-89A1-CCC7D29C6082}" type="slidenum">
              <a:rPr lang="en-CA"/>
              <a:pPr>
                <a:defRPr/>
              </a:pPr>
              <a:t>‹#›</a:t>
            </a:fld>
            <a:endParaRPr lang="en-CA"/>
          </a:p>
        </p:txBody>
      </p:sp>
    </p:spTree>
    <p:extLst>
      <p:ext uri="{BB962C8B-B14F-4D97-AF65-F5344CB8AC3E}">
        <p14:creationId xmlns:p14="http://schemas.microsoft.com/office/powerpoint/2010/main" val="289414732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87FCAEC-D016-4B67-BDCA-C9AA5998C1C6}" type="datetimeFigureOut">
              <a:rPr lang="en-US"/>
              <a:pPr>
                <a:defRPr/>
              </a:pPr>
              <a:t>3/20/2017</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854B119F-382D-44EB-892F-7F892E960FDF}" type="slidenum">
              <a:rPr lang="en-CA"/>
              <a:pPr>
                <a:defRPr/>
              </a:pPr>
              <a:t>‹#›</a:t>
            </a:fld>
            <a:endParaRPr lang="en-CA"/>
          </a:p>
        </p:txBody>
      </p:sp>
    </p:spTree>
    <p:extLst>
      <p:ext uri="{BB962C8B-B14F-4D97-AF65-F5344CB8AC3E}">
        <p14:creationId xmlns:p14="http://schemas.microsoft.com/office/powerpoint/2010/main" val="273788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86E671A-ED9F-4C4B-A910-4D47730C0345}" type="datetimeFigureOut">
              <a:rPr lang="en-US"/>
              <a:pPr>
                <a:defRPr/>
              </a:pPr>
              <a:t>3/20/2017</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B17D41C4-7D2C-406C-AE8C-E502CB0C49F4}" type="slidenum">
              <a:rPr lang="en-CA"/>
              <a:pPr>
                <a:defRPr/>
              </a:pPr>
              <a:t>‹#›</a:t>
            </a:fld>
            <a:endParaRPr lang="en-CA"/>
          </a:p>
        </p:txBody>
      </p:sp>
    </p:spTree>
    <p:extLst>
      <p:ext uri="{BB962C8B-B14F-4D97-AF65-F5344CB8AC3E}">
        <p14:creationId xmlns:p14="http://schemas.microsoft.com/office/powerpoint/2010/main" val="14360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D7DBF4D6-89DB-44FF-8EF7-01C1D1EFE105}" type="datetimeFigureOut">
              <a:rPr lang="en-US"/>
              <a:pPr>
                <a:defRPr/>
              </a:pPr>
              <a:t>3/20/2017</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CF3D4A6D-97F0-49A0-975F-70BFC88D31F0}" type="slidenum">
              <a:rPr lang="en-CA"/>
              <a:pPr>
                <a:defRPr/>
              </a:pPr>
              <a:t>‹#›</a:t>
            </a:fld>
            <a:endParaRPr lang="en-CA"/>
          </a:p>
        </p:txBody>
      </p:sp>
    </p:spTree>
    <p:extLst>
      <p:ext uri="{BB962C8B-B14F-4D97-AF65-F5344CB8AC3E}">
        <p14:creationId xmlns:p14="http://schemas.microsoft.com/office/powerpoint/2010/main" val="674730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146069D7-DB10-485E-8298-02CB174DB5C3}" type="datetimeFigureOut">
              <a:rPr lang="en-US"/>
              <a:pPr>
                <a:defRPr/>
              </a:pPr>
              <a:t>3/20/2017</a:t>
            </a:fld>
            <a:endParaRPr lang="en-CA"/>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CA"/>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4736D353-D9C5-4FB5-9648-C88D098BEB06}" type="slidenum">
              <a:rPr lang="en-CA"/>
              <a:pPr>
                <a:defRPr/>
              </a:pPr>
              <a:t>‹#›</a:t>
            </a:fld>
            <a:endParaRPr lang="en-CA"/>
          </a:p>
        </p:txBody>
      </p:sp>
    </p:spTree>
    <p:extLst>
      <p:ext uri="{BB962C8B-B14F-4D97-AF65-F5344CB8AC3E}">
        <p14:creationId xmlns:p14="http://schemas.microsoft.com/office/powerpoint/2010/main" val="30135538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252649BE-BE1E-498F-8A7B-C319FFBF81EB}" type="datetimeFigureOut">
              <a:rPr lang="en-US"/>
              <a:pPr>
                <a:defRPr/>
              </a:pPr>
              <a:t>3/20/2017</a:t>
            </a:fld>
            <a:endParaRPr lang="en-CA"/>
          </a:p>
        </p:txBody>
      </p:sp>
      <p:sp>
        <p:nvSpPr>
          <p:cNvPr id="6" name="Footer Placeholder 2"/>
          <p:cNvSpPr>
            <a:spLocks noGrp="1"/>
          </p:cNvSpPr>
          <p:nvPr>
            <p:ph type="ftr" sz="quarter" idx="11"/>
          </p:nvPr>
        </p:nvSpPr>
        <p:spPr/>
        <p:txBody>
          <a:bodyPr/>
          <a:lstStyle>
            <a:lvl1pPr>
              <a:defRPr/>
            </a:lvl1pPr>
          </a:lstStyle>
          <a:p>
            <a:pPr>
              <a:defRPr/>
            </a:pPr>
            <a:endParaRPr lang="en-CA"/>
          </a:p>
        </p:txBody>
      </p:sp>
      <p:sp>
        <p:nvSpPr>
          <p:cNvPr id="7" name="Slide Number Placeholder 22"/>
          <p:cNvSpPr>
            <a:spLocks noGrp="1"/>
          </p:cNvSpPr>
          <p:nvPr>
            <p:ph type="sldNum" sz="quarter" idx="12"/>
          </p:nvPr>
        </p:nvSpPr>
        <p:spPr/>
        <p:txBody>
          <a:bodyPr/>
          <a:lstStyle>
            <a:lvl1pPr>
              <a:defRPr/>
            </a:lvl1pPr>
          </a:lstStyle>
          <a:p>
            <a:pPr>
              <a:defRPr/>
            </a:pPr>
            <a:fld id="{C6610DEA-6786-4DFB-9419-670B7CF0805E}" type="slidenum">
              <a:rPr lang="en-CA"/>
              <a:pPr>
                <a:defRPr/>
              </a:pPr>
              <a:t>‹#›</a:t>
            </a:fld>
            <a:endParaRPr lang="en-CA"/>
          </a:p>
        </p:txBody>
      </p:sp>
    </p:spTree>
    <p:extLst>
      <p:ext uri="{BB962C8B-B14F-4D97-AF65-F5344CB8AC3E}">
        <p14:creationId xmlns:p14="http://schemas.microsoft.com/office/powerpoint/2010/main" val="69662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CFAEC871-5590-4FBB-A262-1C1F72BB267C}" type="datetimeFigureOut">
              <a:rPr lang="en-US"/>
              <a:pPr>
                <a:defRPr/>
              </a:pPr>
              <a:t>3/20/2017</a:t>
            </a:fld>
            <a:endParaRPr lang="en-CA"/>
          </a:p>
        </p:txBody>
      </p:sp>
      <p:sp>
        <p:nvSpPr>
          <p:cNvPr id="8" name="Footer Placeholder 2"/>
          <p:cNvSpPr>
            <a:spLocks noGrp="1"/>
          </p:cNvSpPr>
          <p:nvPr>
            <p:ph type="ftr" sz="quarter" idx="11"/>
          </p:nvPr>
        </p:nvSpPr>
        <p:spPr/>
        <p:txBody>
          <a:bodyPr/>
          <a:lstStyle>
            <a:lvl1pPr>
              <a:defRPr/>
            </a:lvl1pPr>
          </a:lstStyle>
          <a:p>
            <a:pPr>
              <a:defRPr/>
            </a:pPr>
            <a:endParaRPr lang="en-CA"/>
          </a:p>
        </p:txBody>
      </p:sp>
      <p:sp>
        <p:nvSpPr>
          <p:cNvPr id="9" name="Slide Number Placeholder 22"/>
          <p:cNvSpPr>
            <a:spLocks noGrp="1"/>
          </p:cNvSpPr>
          <p:nvPr>
            <p:ph type="sldNum" sz="quarter" idx="12"/>
          </p:nvPr>
        </p:nvSpPr>
        <p:spPr/>
        <p:txBody>
          <a:bodyPr/>
          <a:lstStyle>
            <a:lvl1pPr>
              <a:defRPr/>
            </a:lvl1pPr>
          </a:lstStyle>
          <a:p>
            <a:pPr>
              <a:defRPr/>
            </a:pPr>
            <a:fld id="{42212A93-0789-40C4-BCAC-4C9AC356E5D9}" type="slidenum">
              <a:rPr lang="en-CA"/>
              <a:pPr>
                <a:defRPr/>
              </a:pPr>
              <a:t>‹#›</a:t>
            </a:fld>
            <a:endParaRPr lang="en-CA"/>
          </a:p>
        </p:txBody>
      </p:sp>
    </p:spTree>
    <p:extLst>
      <p:ext uri="{BB962C8B-B14F-4D97-AF65-F5344CB8AC3E}">
        <p14:creationId xmlns:p14="http://schemas.microsoft.com/office/powerpoint/2010/main" val="249189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D463C03B-EA41-4904-B4C1-769F1C1116BF}" type="datetimeFigureOut">
              <a:rPr lang="en-US"/>
              <a:pPr>
                <a:defRPr/>
              </a:pPr>
              <a:t>3/20/2017</a:t>
            </a:fld>
            <a:endParaRPr lang="en-CA"/>
          </a:p>
        </p:txBody>
      </p:sp>
      <p:sp>
        <p:nvSpPr>
          <p:cNvPr id="4" name="Footer Placeholder 2"/>
          <p:cNvSpPr>
            <a:spLocks noGrp="1"/>
          </p:cNvSpPr>
          <p:nvPr>
            <p:ph type="ftr" sz="quarter" idx="11"/>
          </p:nvPr>
        </p:nvSpPr>
        <p:spPr/>
        <p:txBody>
          <a:bodyPr/>
          <a:lstStyle>
            <a:lvl1pPr>
              <a:defRPr/>
            </a:lvl1pPr>
          </a:lstStyle>
          <a:p>
            <a:pPr>
              <a:defRPr/>
            </a:pPr>
            <a:endParaRPr lang="en-CA"/>
          </a:p>
        </p:txBody>
      </p:sp>
      <p:sp>
        <p:nvSpPr>
          <p:cNvPr id="5" name="Slide Number Placeholder 22"/>
          <p:cNvSpPr>
            <a:spLocks noGrp="1"/>
          </p:cNvSpPr>
          <p:nvPr>
            <p:ph type="sldNum" sz="quarter" idx="12"/>
          </p:nvPr>
        </p:nvSpPr>
        <p:spPr/>
        <p:txBody>
          <a:bodyPr/>
          <a:lstStyle>
            <a:lvl1pPr>
              <a:defRPr/>
            </a:lvl1pPr>
          </a:lstStyle>
          <a:p>
            <a:pPr>
              <a:defRPr/>
            </a:pPr>
            <a:fld id="{3C3BB70C-5B85-4AE7-9444-1C50DACBE72A}" type="slidenum">
              <a:rPr lang="en-CA"/>
              <a:pPr>
                <a:defRPr/>
              </a:pPr>
              <a:t>‹#›</a:t>
            </a:fld>
            <a:endParaRPr lang="en-CA"/>
          </a:p>
        </p:txBody>
      </p:sp>
    </p:spTree>
    <p:extLst>
      <p:ext uri="{BB962C8B-B14F-4D97-AF65-F5344CB8AC3E}">
        <p14:creationId xmlns:p14="http://schemas.microsoft.com/office/powerpoint/2010/main" val="2363945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50B16C70-440B-41DD-81DF-08FBB3CAAA3B}" type="datetimeFigureOut">
              <a:rPr lang="en-US"/>
              <a:pPr>
                <a:defRPr/>
              </a:pPr>
              <a:t>3/20/2017</a:t>
            </a:fld>
            <a:endParaRPr lang="en-CA"/>
          </a:p>
        </p:txBody>
      </p:sp>
      <p:sp>
        <p:nvSpPr>
          <p:cNvPr id="3" name="Footer Placeholder 2"/>
          <p:cNvSpPr>
            <a:spLocks noGrp="1"/>
          </p:cNvSpPr>
          <p:nvPr>
            <p:ph type="ftr" sz="quarter" idx="11"/>
          </p:nvPr>
        </p:nvSpPr>
        <p:spPr/>
        <p:txBody>
          <a:bodyPr/>
          <a:lstStyle>
            <a:lvl1pPr>
              <a:defRPr/>
            </a:lvl1pPr>
          </a:lstStyle>
          <a:p>
            <a:pPr>
              <a:defRPr/>
            </a:pPr>
            <a:endParaRPr lang="en-CA"/>
          </a:p>
        </p:txBody>
      </p:sp>
      <p:sp>
        <p:nvSpPr>
          <p:cNvPr id="4" name="Slide Number Placeholder 22"/>
          <p:cNvSpPr>
            <a:spLocks noGrp="1"/>
          </p:cNvSpPr>
          <p:nvPr>
            <p:ph type="sldNum" sz="quarter" idx="12"/>
          </p:nvPr>
        </p:nvSpPr>
        <p:spPr/>
        <p:txBody>
          <a:bodyPr/>
          <a:lstStyle>
            <a:lvl1pPr>
              <a:defRPr/>
            </a:lvl1pPr>
          </a:lstStyle>
          <a:p>
            <a:pPr>
              <a:defRPr/>
            </a:pPr>
            <a:fld id="{0CA88E5D-2CC3-4A53-AC9C-5178762F5B0E}" type="slidenum">
              <a:rPr lang="en-CA"/>
              <a:pPr>
                <a:defRPr/>
              </a:pPr>
              <a:t>‹#›</a:t>
            </a:fld>
            <a:endParaRPr lang="en-CA"/>
          </a:p>
        </p:txBody>
      </p:sp>
    </p:spTree>
    <p:extLst>
      <p:ext uri="{BB962C8B-B14F-4D97-AF65-F5344CB8AC3E}">
        <p14:creationId xmlns:p14="http://schemas.microsoft.com/office/powerpoint/2010/main" val="399279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C5A4AE05-0EBD-4322-9542-97B15B0033AE}" type="datetimeFigureOut">
              <a:rPr lang="en-US"/>
              <a:pPr>
                <a:defRPr/>
              </a:pPr>
              <a:t>3/20/2017</a:t>
            </a:fld>
            <a:endParaRPr lang="en-CA"/>
          </a:p>
        </p:txBody>
      </p:sp>
      <p:sp>
        <p:nvSpPr>
          <p:cNvPr id="8" name="Footer Placeholder 5"/>
          <p:cNvSpPr>
            <a:spLocks noGrp="1"/>
          </p:cNvSpPr>
          <p:nvPr>
            <p:ph type="ftr" sz="quarter" idx="11"/>
          </p:nvPr>
        </p:nvSpPr>
        <p:spPr/>
        <p:txBody>
          <a:bodyPr/>
          <a:lstStyle>
            <a:lvl1pPr>
              <a:defRPr/>
            </a:lvl1pPr>
          </a:lstStyle>
          <a:p>
            <a:pPr>
              <a:defRPr/>
            </a:pPr>
            <a:endParaRPr lang="en-CA"/>
          </a:p>
        </p:txBody>
      </p:sp>
      <p:sp>
        <p:nvSpPr>
          <p:cNvPr id="9" name="Slide Number Placeholder 6"/>
          <p:cNvSpPr>
            <a:spLocks noGrp="1"/>
          </p:cNvSpPr>
          <p:nvPr>
            <p:ph type="sldNum" sz="quarter" idx="12"/>
          </p:nvPr>
        </p:nvSpPr>
        <p:spPr/>
        <p:txBody>
          <a:bodyPr/>
          <a:lstStyle>
            <a:lvl1pPr>
              <a:defRPr/>
            </a:lvl1pPr>
          </a:lstStyle>
          <a:p>
            <a:pPr>
              <a:defRPr/>
            </a:pPr>
            <a:fld id="{D7287638-3745-406A-BDBB-00D411336F57}" type="slidenum">
              <a:rPr lang="en-CA"/>
              <a:pPr>
                <a:defRPr/>
              </a:pPr>
              <a:t>‹#›</a:t>
            </a:fld>
            <a:endParaRPr lang="en-CA"/>
          </a:p>
        </p:txBody>
      </p:sp>
    </p:spTree>
    <p:extLst>
      <p:ext uri="{BB962C8B-B14F-4D97-AF65-F5344CB8AC3E}">
        <p14:creationId xmlns:p14="http://schemas.microsoft.com/office/powerpoint/2010/main" val="252363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B6832E19-FFDF-4443-B165-5581DC8FB02C}" type="datetimeFigureOut">
              <a:rPr lang="en-US"/>
              <a:pPr>
                <a:defRPr/>
              </a:pPr>
              <a:t>3/20/2017</a:t>
            </a:fld>
            <a:endParaRPr lang="en-CA"/>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CA"/>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B4AF97BF-A825-4F5A-B01F-B14000CF79CA}" type="slidenum">
              <a:rPr lang="en-CA"/>
              <a:pPr>
                <a:defRPr/>
              </a:pPr>
              <a:t>‹#›</a:t>
            </a:fld>
            <a:endParaRPr lang="en-CA"/>
          </a:p>
        </p:txBody>
      </p:sp>
    </p:spTree>
    <p:extLst>
      <p:ext uri="{BB962C8B-B14F-4D97-AF65-F5344CB8AC3E}">
        <p14:creationId xmlns:p14="http://schemas.microsoft.com/office/powerpoint/2010/main" val="381147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7E86301B-E4C8-4377-A56E-6B25DA271127}" type="datetimeFigureOut">
              <a:rPr lang="en-US"/>
              <a:pPr>
                <a:defRPr/>
              </a:pPr>
              <a:t>3/20/2017</a:t>
            </a:fld>
            <a:endParaRPr lang="en-CA"/>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endParaRPr lang="en-CA"/>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25C1D7A7-2E9B-4343-8CF8-2931093490A9}"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920" r:id="rId1"/>
    <p:sldLayoutId id="2147483913" r:id="rId2"/>
    <p:sldLayoutId id="2147483921" r:id="rId3"/>
    <p:sldLayoutId id="2147483914" r:id="rId4"/>
    <p:sldLayoutId id="2147483915" r:id="rId5"/>
    <p:sldLayoutId id="2147483916" r:id="rId6"/>
    <p:sldLayoutId id="2147483917" r:id="rId7"/>
    <p:sldLayoutId id="2147483922" r:id="rId8"/>
    <p:sldLayoutId id="2147483923" r:id="rId9"/>
    <p:sldLayoutId id="2147483918" r:id="rId10"/>
    <p:sldLayoutId id="2147483919"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ADCEDC"/>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EB641B"/>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EB641B"/>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p:txBody>
          <a:bodyPr/>
          <a:lstStyle/>
          <a:p>
            <a:pPr eaLnBrk="1" hangingPunct="1"/>
            <a:r>
              <a:rPr lang="en-CA" dirty="0" smtClean="0"/>
              <a:t>Files, I/O Streams, Sequential and Direct Access File Processing Techniques</a:t>
            </a:r>
          </a:p>
        </p:txBody>
      </p:sp>
      <p:sp>
        <p:nvSpPr>
          <p:cNvPr id="6147" name="Title 1"/>
          <p:cNvSpPr>
            <a:spLocks noGrp="1"/>
          </p:cNvSpPr>
          <p:nvPr>
            <p:ph type="ctrTitle"/>
          </p:nvPr>
        </p:nvSpPr>
        <p:spPr>
          <a:xfrm>
            <a:off x="457200" y="1506538"/>
            <a:ext cx="8229600" cy="1470025"/>
          </a:xfrm>
        </p:spPr>
        <p:txBody>
          <a:bodyPr/>
          <a:lstStyle/>
          <a:p>
            <a:pPr eaLnBrk="1" hangingPunct="1"/>
            <a:r>
              <a:rPr lang="en-CA" dirty="0" smtClean="0"/>
              <a:t>Files as Containers and File Processing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352928" cy="778098"/>
          </a:xfrm>
        </p:spPr>
        <p:txBody>
          <a:bodyPr>
            <a:normAutofit fontScale="90000"/>
          </a:bodyPr>
          <a:lstStyle/>
          <a:p>
            <a:r>
              <a:rPr lang="en-CA" dirty="0" smtClean="0"/>
              <a:t>Making and Breaking File Connections</a:t>
            </a:r>
            <a:endParaRPr lang="en-CA" dirty="0"/>
          </a:p>
        </p:txBody>
      </p:sp>
      <p:sp>
        <p:nvSpPr>
          <p:cNvPr id="7171" name="Content Placeholder 2"/>
          <p:cNvSpPr>
            <a:spLocks noGrp="1"/>
          </p:cNvSpPr>
          <p:nvPr>
            <p:ph sz="quarter" idx="1"/>
          </p:nvPr>
        </p:nvSpPr>
        <p:spPr>
          <a:xfrm>
            <a:off x="539552" y="1124744"/>
            <a:ext cx="8147248" cy="5472608"/>
          </a:xfrm>
        </p:spPr>
        <p:txBody>
          <a:bodyPr/>
          <a:lstStyle/>
          <a:p>
            <a:r>
              <a:rPr lang="en-CA" sz="2400" dirty="0" smtClean="0"/>
              <a:t>In the previous slide we saw </a:t>
            </a:r>
            <a:r>
              <a:rPr lang="en-CA" sz="2400" dirty="0"/>
              <a:t>the statements</a:t>
            </a:r>
            <a:r>
              <a:rPr lang="en-CA" sz="2000" dirty="0"/>
              <a:t/>
            </a:r>
            <a:br>
              <a:rPr lang="en-CA" sz="2000" dirty="0"/>
            </a:br>
            <a:r>
              <a:rPr lang="en-CA" sz="1800" b="1" dirty="0"/>
              <a:t>   </a:t>
            </a:r>
            <a:r>
              <a:rPr lang="en-CA" sz="1800" b="1" dirty="0">
                <a:solidFill>
                  <a:srgbClr val="0070C0"/>
                </a:solidFill>
              </a:rPr>
              <a:t>cfPtr1 = </a:t>
            </a:r>
            <a:r>
              <a:rPr lang="en-CA" sz="1800" b="1" dirty="0" err="1">
                <a:solidFill>
                  <a:srgbClr val="0070C0"/>
                </a:solidFill>
              </a:rPr>
              <a:t>fopen</a:t>
            </a:r>
            <a:r>
              <a:rPr lang="en-CA" sz="1800" b="1" dirty="0">
                <a:solidFill>
                  <a:srgbClr val="0070C0"/>
                </a:solidFill>
              </a:rPr>
              <a:t>( “MyNewFileName.dat”, “w” ) ;   // open for writing</a:t>
            </a:r>
            <a:br>
              <a:rPr lang="en-CA" sz="1800" b="1" dirty="0">
                <a:solidFill>
                  <a:srgbClr val="0070C0"/>
                </a:solidFill>
              </a:rPr>
            </a:br>
            <a:r>
              <a:rPr lang="en-CA" sz="1800" b="1" dirty="0"/>
              <a:t>   </a:t>
            </a:r>
            <a:r>
              <a:rPr lang="en-CA" sz="1800" b="1" dirty="0">
                <a:solidFill>
                  <a:srgbClr val="FF0000"/>
                </a:solidFill>
              </a:rPr>
              <a:t>cfPtr2 = </a:t>
            </a:r>
            <a:r>
              <a:rPr lang="en-CA" sz="1800" b="1" dirty="0" err="1">
                <a:solidFill>
                  <a:srgbClr val="FF0000"/>
                </a:solidFill>
              </a:rPr>
              <a:t>fopen</a:t>
            </a:r>
            <a:r>
              <a:rPr lang="en-CA" sz="1800" b="1" dirty="0">
                <a:solidFill>
                  <a:srgbClr val="FF0000"/>
                </a:solidFill>
              </a:rPr>
              <a:t>( “MyOldFileName.dat”, “r” ) ;      // open for reading</a:t>
            </a:r>
            <a:endParaRPr lang="en-CA" sz="1800" dirty="0" smtClean="0"/>
          </a:p>
          <a:p>
            <a:r>
              <a:rPr lang="en-CA" sz="2400" dirty="0" smtClean="0"/>
              <a:t>File access attributes are used to tell the operating system (and the background file handling system) what kind of </a:t>
            </a:r>
            <a:r>
              <a:rPr lang="en-CA" sz="2400" i="1" dirty="0" smtClean="0"/>
              <a:t>file processing</a:t>
            </a:r>
            <a:r>
              <a:rPr lang="en-CA" sz="2400" dirty="0" smtClean="0"/>
              <a:t> is intended by the program</a:t>
            </a:r>
          </a:p>
          <a:p>
            <a:pPr lvl="1"/>
            <a:r>
              <a:rPr lang="en-CA" sz="2000" dirty="0" smtClean="0"/>
              <a:t>C supports three types of sequential file transactions, called </a:t>
            </a:r>
            <a:r>
              <a:rPr lang="en-CA" sz="2000" b="1" i="1" u="sng" dirty="0" smtClean="0">
                <a:solidFill>
                  <a:srgbClr val="C00000"/>
                </a:solidFill>
              </a:rPr>
              <a:t>modes</a:t>
            </a:r>
            <a:endParaRPr lang="en-CA" sz="2000" dirty="0" smtClean="0">
              <a:solidFill>
                <a:srgbClr val="C00000"/>
              </a:solidFill>
            </a:endParaRPr>
          </a:p>
          <a:p>
            <a:pPr lvl="2"/>
            <a:r>
              <a:rPr lang="en-CA" dirty="0" smtClean="0"/>
              <a:t>Read (with </a:t>
            </a:r>
            <a:r>
              <a:rPr lang="en-CA" dirty="0" err="1" smtClean="0"/>
              <a:t>fscanf</a:t>
            </a:r>
            <a:r>
              <a:rPr lang="en-CA" dirty="0" smtClean="0"/>
              <a:t>)</a:t>
            </a:r>
          </a:p>
          <a:p>
            <a:pPr lvl="2"/>
            <a:r>
              <a:rPr lang="en-CA" dirty="0" smtClean="0"/>
              <a:t>Write (with </a:t>
            </a:r>
            <a:r>
              <a:rPr lang="en-CA" dirty="0" err="1" smtClean="0"/>
              <a:t>fprintf</a:t>
            </a:r>
            <a:r>
              <a:rPr lang="en-CA" dirty="0" smtClean="0"/>
              <a:t>)</a:t>
            </a:r>
          </a:p>
          <a:p>
            <a:pPr lvl="2"/>
            <a:r>
              <a:rPr lang="en-CA" dirty="0" smtClean="0"/>
              <a:t>Append </a:t>
            </a:r>
          </a:p>
          <a:p>
            <a:pPr lvl="1"/>
            <a:r>
              <a:rPr lang="en-CA" sz="2000" dirty="0" smtClean="0"/>
              <a:t>There are combinations of these as well, using ‘</a:t>
            </a:r>
            <a:r>
              <a:rPr lang="en-CA" sz="2000" b="1" dirty="0" smtClean="0">
                <a:solidFill>
                  <a:srgbClr val="C00000"/>
                </a:solidFill>
              </a:rPr>
              <a:t>+</a:t>
            </a:r>
            <a:r>
              <a:rPr lang="en-CA" sz="2000" dirty="0" smtClean="0"/>
              <a:t>’</a:t>
            </a:r>
          </a:p>
          <a:p>
            <a:pPr lvl="2"/>
            <a:r>
              <a:rPr lang="en-CA" sz="1800" b="1" dirty="0"/>
              <a:t> </a:t>
            </a:r>
            <a:r>
              <a:rPr lang="en-CA" b="1" dirty="0" smtClean="0">
                <a:solidFill>
                  <a:schemeClr val="accent3">
                    <a:lumMod val="50000"/>
                  </a:schemeClr>
                </a:solidFill>
              </a:rPr>
              <a:t>r+</a:t>
            </a:r>
            <a:r>
              <a:rPr lang="en-CA" b="1" dirty="0" smtClean="0"/>
              <a:t>     </a:t>
            </a:r>
            <a:r>
              <a:rPr lang="en-CA" b="1" dirty="0" smtClean="0">
                <a:solidFill>
                  <a:schemeClr val="accent4">
                    <a:lumMod val="50000"/>
                  </a:schemeClr>
                </a:solidFill>
              </a:rPr>
              <a:t>w+</a:t>
            </a:r>
            <a:r>
              <a:rPr lang="en-CA" b="1" dirty="0" smtClean="0"/>
              <a:t>     </a:t>
            </a:r>
            <a:r>
              <a:rPr lang="en-CA" b="1" dirty="0" smtClean="0">
                <a:solidFill>
                  <a:schemeClr val="accent1">
                    <a:lumMod val="75000"/>
                  </a:schemeClr>
                </a:solidFill>
              </a:rPr>
              <a:t>a+</a:t>
            </a:r>
            <a:r>
              <a:rPr lang="en-CA" b="1" dirty="0" smtClean="0"/>
              <a:t> </a:t>
            </a:r>
          </a:p>
          <a:p>
            <a:pPr lvl="2"/>
            <a:endParaRPr lang="en-CA" dirty="0"/>
          </a:p>
          <a:p>
            <a:pPr lvl="1"/>
            <a:r>
              <a:rPr lang="en-CA" sz="2000" dirty="0" smtClean="0"/>
              <a:t>Later we will discuss one more mode – </a:t>
            </a:r>
            <a:r>
              <a:rPr lang="en-CA" sz="2000" b="1" i="1" dirty="0" smtClean="0"/>
              <a:t>binary (b)</a:t>
            </a:r>
            <a:endParaRPr lang="en-CA" sz="2000" dirty="0" smtClean="0"/>
          </a:p>
          <a:p>
            <a:endParaRPr lang="en-CA" sz="2400" dirty="0"/>
          </a:p>
        </p:txBody>
      </p:sp>
    </p:spTree>
    <p:extLst>
      <p:ext uri="{BB962C8B-B14F-4D97-AF65-F5344CB8AC3E}">
        <p14:creationId xmlns:p14="http://schemas.microsoft.com/office/powerpoint/2010/main" val="140216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 calcmode="lin" valueType="num">
                                      <p:cBhvr additive="base">
                                        <p:cTn id="7"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anim calcmode="lin" valueType="num">
                                      <p:cBhvr additive="base">
                                        <p:cTn id="11"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anim calcmode="lin" valueType="num">
                                      <p:cBhvr additive="base">
                                        <p:cTn id="17"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anim calcmode="lin" valueType="num">
                                      <p:cBhvr additive="base">
                                        <p:cTn id="23"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171">
                                            <p:txEl>
                                              <p:pRg st="6" end="6"/>
                                            </p:txEl>
                                          </p:spTgt>
                                        </p:tgtEl>
                                        <p:attrNameLst>
                                          <p:attrName>style.visibility</p:attrName>
                                        </p:attrNameLst>
                                      </p:cBhvr>
                                      <p:to>
                                        <p:strVal val="visible"/>
                                      </p:to>
                                    </p:set>
                                    <p:animEffect transition="in" filter="fade">
                                      <p:cBhvr>
                                        <p:cTn id="29" dur="500"/>
                                        <p:tgtEl>
                                          <p:spTgt spid="7171">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171">
                                            <p:txEl>
                                              <p:pRg st="9" end="9"/>
                                            </p:txEl>
                                          </p:spTgt>
                                        </p:tgtEl>
                                        <p:attrNameLst>
                                          <p:attrName>style.visibility</p:attrName>
                                        </p:attrNameLst>
                                      </p:cBhvr>
                                      <p:to>
                                        <p:strVal val="visible"/>
                                      </p:to>
                                    </p:set>
                                    <p:animEffect transition="in" filter="barn(inVertical)">
                                      <p:cBhvr>
                                        <p:cTn id="37"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352928" cy="778098"/>
          </a:xfrm>
        </p:spPr>
        <p:txBody>
          <a:bodyPr>
            <a:normAutofit fontScale="90000"/>
          </a:bodyPr>
          <a:lstStyle/>
          <a:p>
            <a:r>
              <a:rPr lang="en-CA" dirty="0" smtClean="0"/>
              <a:t>Making and Breaking File Connections</a:t>
            </a:r>
            <a:endParaRPr lang="en-CA" dirty="0"/>
          </a:p>
        </p:txBody>
      </p:sp>
      <p:sp>
        <p:nvSpPr>
          <p:cNvPr id="7171" name="Content Placeholder 2"/>
          <p:cNvSpPr>
            <a:spLocks noGrp="1"/>
          </p:cNvSpPr>
          <p:nvPr>
            <p:ph sz="quarter" idx="1"/>
          </p:nvPr>
        </p:nvSpPr>
        <p:spPr>
          <a:xfrm>
            <a:off x="539552" y="1124744"/>
            <a:ext cx="8147248" cy="5472608"/>
          </a:xfrm>
        </p:spPr>
        <p:txBody>
          <a:bodyPr/>
          <a:lstStyle/>
          <a:p>
            <a:endParaRPr lang="en-CA" sz="2400" dirty="0"/>
          </a:p>
        </p:txBody>
      </p:sp>
      <p:graphicFrame>
        <p:nvGraphicFramePr>
          <p:cNvPr id="6" name="Table 5"/>
          <p:cNvGraphicFramePr>
            <a:graphicFrameLocks noGrp="1"/>
          </p:cNvGraphicFramePr>
          <p:nvPr>
            <p:extLst>
              <p:ext uri="{D42A27DB-BD31-4B8C-83A1-F6EECF244321}">
                <p14:modId xmlns:p14="http://schemas.microsoft.com/office/powerpoint/2010/main" val="3255234849"/>
              </p:ext>
            </p:extLst>
          </p:nvPr>
        </p:nvGraphicFramePr>
        <p:xfrm>
          <a:off x="755576" y="1412776"/>
          <a:ext cx="7704856" cy="4307840"/>
        </p:xfrm>
        <a:graphic>
          <a:graphicData uri="http://schemas.openxmlformats.org/drawingml/2006/table">
            <a:tbl>
              <a:tblPr firstRow="1" bandRow="1">
                <a:tableStyleId>{5C22544A-7EE6-4342-B048-85BDC9FD1C3A}</a:tableStyleId>
              </a:tblPr>
              <a:tblGrid>
                <a:gridCol w="1037325"/>
                <a:gridCol w="6667531"/>
              </a:tblGrid>
              <a:tr h="0">
                <a:tc>
                  <a:txBody>
                    <a:bodyPr/>
                    <a:lstStyle/>
                    <a:p>
                      <a:pPr algn="ctr"/>
                      <a:r>
                        <a:rPr lang="en-CA" dirty="0" smtClean="0"/>
                        <a:t>Mode</a:t>
                      </a:r>
                      <a:endParaRPr lang="en-CA" dirty="0"/>
                    </a:p>
                  </a:txBody>
                  <a:tcPr/>
                </a:tc>
                <a:tc>
                  <a:txBody>
                    <a:bodyPr/>
                    <a:lstStyle/>
                    <a:p>
                      <a:r>
                        <a:rPr lang="en-CA" dirty="0" smtClean="0"/>
                        <a:t>Description</a:t>
                      </a:r>
                      <a:endParaRPr lang="en-CA" dirty="0"/>
                    </a:p>
                  </a:txBody>
                  <a:tcPr/>
                </a:tc>
              </a:tr>
              <a:tr h="370840">
                <a:tc>
                  <a:txBody>
                    <a:bodyPr/>
                    <a:lstStyle/>
                    <a:p>
                      <a:pPr algn="ctr"/>
                      <a:r>
                        <a:rPr lang="en-CA" b="1" dirty="0" smtClean="0"/>
                        <a:t>r</a:t>
                      </a:r>
                      <a:endParaRPr lang="en-CA" b="1" dirty="0"/>
                    </a:p>
                  </a:txBody>
                  <a:tcPr/>
                </a:tc>
                <a:tc>
                  <a:txBody>
                    <a:bodyPr/>
                    <a:lstStyle/>
                    <a:p>
                      <a:r>
                        <a:rPr lang="en-CA" dirty="0" smtClean="0"/>
                        <a:t>Open an </a:t>
                      </a:r>
                      <a:r>
                        <a:rPr lang="en-CA" u="sng" dirty="0" smtClean="0"/>
                        <a:t>existing</a:t>
                      </a:r>
                      <a:r>
                        <a:rPr lang="en-CA" dirty="0" smtClean="0"/>
                        <a:t> file for reading only</a:t>
                      </a:r>
                      <a:endParaRPr lang="en-CA" dirty="0"/>
                    </a:p>
                  </a:txBody>
                  <a:tcPr/>
                </a:tc>
              </a:tr>
              <a:tr h="370840">
                <a:tc>
                  <a:txBody>
                    <a:bodyPr/>
                    <a:lstStyle/>
                    <a:p>
                      <a:pPr algn="ctr"/>
                      <a:r>
                        <a:rPr lang="en-CA" b="1" dirty="0" smtClean="0"/>
                        <a:t>w</a:t>
                      </a:r>
                      <a:endParaRPr lang="en-CA" b="1" dirty="0"/>
                    </a:p>
                  </a:txBody>
                  <a:tcPr/>
                </a:tc>
                <a:tc>
                  <a:txBody>
                    <a:bodyPr/>
                    <a:lstStyle/>
                    <a:p>
                      <a:r>
                        <a:rPr lang="en-CA" dirty="0" smtClean="0"/>
                        <a:t>Create a file for writing only.  If the file currently</a:t>
                      </a:r>
                      <a:r>
                        <a:rPr lang="en-CA" baseline="0" dirty="0" smtClean="0"/>
                        <a:t> exists, destroy its contents </a:t>
                      </a:r>
                      <a:r>
                        <a:rPr lang="en-CA" u="sng" baseline="0" dirty="0" smtClean="0"/>
                        <a:t>before</a:t>
                      </a:r>
                      <a:r>
                        <a:rPr lang="en-CA" baseline="0" dirty="0" smtClean="0"/>
                        <a:t> writing to it.</a:t>
                      </a:r>
                      <a:endParaRPr lang="en-CA" dirty="0"/>
                    </a:p>
                  </a:txBody>
                  <a:tcPr/>
                </a:tc>
              </a:tr>
              <a:tr h="370840">
                <a:tc>
                  <a:txBody>
                    <a:bodyPr/>
                    <a:lstStyle/>
                    <a:p>
                      <a:pPr algn="ctr"/>
                      <a:r>
                        <a:rPr lang="en-CA" b="1" dirty="0" smtClean="0"/>
                        <a:t>a</a:t>
                      </a:r>
                      <a:endParaRPr lang="en-CA" b="1" dirty="0"/>
                    </a:p>
                  </a:txBody>
                  <a:tcPr/>
                </a:tc>
                <a:tc>
                  <a:txBody>
                    <a:bodyPr/>
                    <a:lstStyle/>
                    <a:p>
                      <a:r>
                        <a:rPr lang="en-CA" dirty="0" smtClean="0"/>
                        <a:t>Open an</a:t>
                      </a:r>
                      <a:r>
                        <a:rPr lang="en-CA" baseline="0" dirty="0" smtClean="0"/>
                        <a:t> existing file or create a file for writing at the </a:t>
                      </a:r>
                      <a:r>
                        <a:rPr lang="en-CA" u="sng" baseline="0" dirty="0" smtClean="0"/>
                        <a:t>end of the file</a:t>
                      </a:r>
                      <a:r>
                        <a:rPr lang="en-CA" baseline="0" dirty="0" smtClean="0"/>
                        <a:t>.</a:t>
                      </a:r>
                      <a:endParaRPr lang="en-CA" dirty="0"/>
                    </a:p>
                  </a:txBody>
                  <a:tcPr/>
                </a:tc>
              </a:tr>
              <a:tr h="370840">
                <a:tc>
                  <a:txBody>
                    <a:bodyPr/>
                    <a:lstStyle/>
                    <a:p>
                      <a:pPr algn="ctr"/>
                      <a:endParaRPr lang="en-CA" b="1" dirty="0"/>
                    </a:p>
                  </a:txBody>
                  <a:tcPr/>
                </a:tc>
                <a:tc>
                  <a:txBody>
                    <a:bodyPr/>
                    <a:lstStyle/>
                    <a:p>
                      <a:endParaRPr lang="en-CA" dirty="0"/>
                    </a:p>
                  </a:txBody>
                  <a:tcPr/>
                </a:tc>
              </a:tr>
              <a:tr h="370840">
                <a:tc>
                  <a:txBody>
                    <a:bodyPr/>
                    <a:lstStyle/>
                    <a:p>
                      <a:pPr algn="ctr"/>
                      <a:r>
                        <a:rPr lang="en-CA" b="1" dirty="0" smtClean="0"/>
                        <a:t>r+</a:t>
                      </a:r>
                      <a:endParaRPr lang="en-CA" b="1" dirty="0"/>
                    </a:p>
                  </a:txBody>
                  <a:tcPr/>
                </a:tc>
                <a:tc>
                  <a:txBody>
                    <a:bodyPr/>
                    <a:lstStyle/>
                    <a:p>
                      <a:r>
                        <a:rPr lang="en-CA" dirty="0" smtClean="0"/>
                        <a:t>Open an existing file for </a:t>
                      </a:r>
                      <a:r>
                        <a:rPr lang="en-CA" u="sng" dirty="0" smtClean="0"/>
                        <a:t>update</a:t>
                      </a:r>
                      <a:r>
                        <a:rPr lang="en-CA" dirty="0" smtClean="0"/>
                        <a:t>, including </a:t>
                      </a:r>
                      <a:r>
                        <a:rPr lang="en-CA" u="sng" dirty="0" smtClean="0"/>
                        <a:t>both</a:t>
                      </a:r>
                      <a:r>
                        <a:rPr lang="en-CA" u="none" dirty="0" smtClean="0"/>
                        <a:t> reading and writing.</a:t>
                      </a:r>
                      <a:endParaRPr lang="en-CA" dirty="0"/>
                    </a:p>
                  </a:txBody>
                  <a:tcPr/>
                </a:tc>
              </a:tr>
              <a:tr h="370840">
                <a:tc>
                  <a:txBody>
                    <a:bodyPr/>
                    <a:lstStyle/>
                    <a:p>
                      <a:pPr algn="ctr"/>
                      <a:r>
                        <a:rPr lang="en-CA" b="1" dirty="0" smtClean="0"/>
                        <a:t>w+</a:t>
                      </a:r>
                      <a:endParaRPr lang="en-CA" b="1" dirty="0"/>
                    </a:p>
                  </a:txBody>
                  <a:tcPr/>
                </a:tc>
                <a:tc>
                  <a:txBody>
                    <a:bodyPr/>
                    <a:lstStyle/>
                    <a:p>
                      <a:r>
                        <a:rPr lang="en-CA" dirty="0" smtClean="0"/>
                        <a:t>Create a file for </a:t>
                      </a:r>
                      <a:r>
                        <a:rPr lang="en-CA" u="sng" dirty="0" smtClean="0"/>
                        <a:t>update</a:t>
                      </a:r>
                      <a:r>
                        <a:rPr lang="en-CA" baseline="0" dirty="0" smtClean="0"/>
                        <a:t> use (reading and writing).  If the file already exists, destroy its current contents before writing.</a:t>
                      </a:r>
                      <a:endParaRPr lang="en-CA" dirty="0"/>
                    </a:p>
                  </a:txBody>
                  <a:tcPr/>
                </a:tc>
              </a:tr>
              <a:tr h="370840">
                <a:tc>
                  <a:txBody>
                    <a:bodyPr/>
                    <a:lstStyle/>
                    <a:p>
                      <a:pPr algn="ctr"/>
                      <a:r>
                        <a:rPr lang="en-CA" b="1" dirty="0" smtClean="0"/>
                        <a:t>a+</a:t>
                      </a:r>
                      <a:endParaRPr lang="en-CA" b="1" dirty="0"/>
                    </a:p>
                  </a:txBody>
                  <a:tcPr/>
                </a:tc>
                <a:tc>
                  <a:txBody>
                    <a:bodyPr/>
                    <a:lstStyle/>
                    <a:p>
                      <a:r>
                        <a:rPr lang="en-CA" dirty="0" smtClean="0"/>
                        <a:t>Append:  Open or</a:t>
                      </a:r>
                      <a:r>
                        <a:rPr lang="en-CA" baseline="0" dirty="0" smtClean="0"/>
                        <a:t> create a file for </a:t>
                      </a:r>
                      <a:r>
                        <a:rPr lang="en-CA" u="sng" baseline="0" dirty="0" smtClean="0"/>
                        <a:t>update</a:t>
                      </a:r>
                      <a:r>
                        <a:rPr lang="en-CA" baseline="0" dirty="0" smtClean="0"/>
                        <a:t> – writing is done at the end of the file.</a:t>
                      </a:r>
                      <a:endParaRPr lang="en-CA" dirty="0"/>
                    </a:p>
                  </a:txBody>
                  <a:tcPr/>
                </a:tc>
              </a:tr>
            </a:tbl>
          </a:graphicData>
        </a:graphic>
      </p:graphicFrame>
    </p:spTree>
    <p:extLst>
      <p:ext uri="{BB962C8B-B14F-4D97-AF65-F5344CB8AC3E}">
        <p14:creationId xmlns:p14="http://schemas.microsoft.com/office/powerpoint/2010/main" val="2669942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Sequential Access Techniques</a:t>
            </a:r>
          </a:p>
        </p:txBody>
      </p:sp>
      <p:sp>
        <p:nvSpPr>
          <p:cNvPr id="7171" name="Content Placeholder 2"/>
          <p:cNvSpPr>
            <a:spLocks noGrp="1"/>
          </p:cNvSpPr>
          <p:nvPr>
            <p:ph sz="quarter" idx="1"/>
          </p:nvPr>
        </p:nvSpPr>
        <p:spPr>
          <a:xfrm>
            <a:off x="539552" y="1124744"/>
            <a:ext cx="8147248" cy="5472608"/>
          </a:xfrm>
        </p:spPr>
        <p:txBody>
          <a:bodyPr/>
          <a:lstStyle/>
          <a:p>
            <a:r>
              <a:rPr lang="en-CA" sz="2000" dirty="0" smtClean="0"/>
              <a:t>Writing to a sequential file</a:t>
            </a:r>
            <a:endParaRPr lang="en-CA" sz="2000" dirty="0"/>
          </a:p>
          <a:p>
            <a:pPr lvl="1"/>
            <a:r>
              <a:rPr lang="en-CA" sz="2000" dirty="0" smtClean="0"/>
              <a:t>  </a:t>
            </a:r>
            <a:r>
              <a:rPr lang="en-CA" sz="2000" dirty="0" err="1" smtClean="0"/>
              <a:t>fprintf</a:t>
            </a:r>
            <a:r>
              <a:rPr lang="en-CA" sz="2000" dirty="0" smtClean="0"/>
              <a:t>( </a:t>
            </a:r>
            <a:r>
              <a:rPr lang="en-CA" sz="2000" b="1" dirty="0" err="1" smtClean="0">
                <a:solidFill>
                  <a:srgbClr val="FF0000"/>
                </a:solidFill>
              </a:rPr>
              <a:t>cfPtr</a:t>
            </a:r>
            <a:r>
              <a:rPr lang="en-CA" sz="2000" dirty="0" smtClean="0"/>
              <a:t>, </a:t>
            </a:r>
            <a:r>
              <a:rPr lang="en-CA" sz="2000" dirty="0" err="1" smtClean="0"/>
              <a:t>FormatString</a:t>
            </a:r>
            <a:r>
              <a:rPr lang="en-CA" sz="2000" dirty="0"/>
              <a:t> </a:t>
            </a:r>
            <a:r>
              <a:rPr lang="en-CA" sz="2000" dirty="0" smtClean="0"/>
              <a:t>[, Parameter list]  ) ;</a:t>
            </a:r>
          </a:p>
          <a:p>
            <a:pPr lvl="1"/>
            <a:r>
              <a:rPr lang="en-CA" sz="1800" dirty="0" smtClean="0"/>
              <a:t>Example:</a:t>
            </a:r>
            <a:br>
              <a:rPr lang="en-CA" sz="1800" dirty="0" smtClean="0"/>
            </a:br>
            <a:r>
              <a:rPr lang="en-CA" sz="1800" dirty="0" smtClean="0"/>
              <a:t>  </a:t>
            </a:r>
            <a:r>
              <a:rPr lang="en-CA" sz="1800" dirty="0" err="1" smtClean="0"/>
              <a:t>fprintf</a:t>
            </a:r>
            <a:r>
              <a:rPr lang="en-CA" sz="1800" dirty="0" smtClean="0"/>
              <a:t>( </a:t>
            </a:r>
            <a:r>
              <a:rPr lang="en-CA" sz="1800" dirty="0" err="1" smtClean="0"/>
              <a:t>cfPtr</a:t>
            </a:r>
            <a:r>
              <a:rPr lang="en-CA" sz="1800" dirty="0" smtClean="0"/>
              <a:t>, “%d %lf\n”, </a:t>
            </a:r>
            <a:r>
              <a:rPr lang="en-CA" sz="1800" dirty="0" err="1" smtClean="0"/>
              <a:t>intSum</a:t>
            </a:r>
            <a:r>
              <a:rPr lang="en-CA" sz="1800" dirty="0" smtClean="0"/>
              <a:t>, </a:t>
            </a:r>
            <a:r>
              <a:rPr lang="en-CA" sz="1800" dirty="0" err="1" smtClean="0"/>
              <a:t>floatAve</a:t>
            </a:r>
            <a:r>
              <a:rPr lang="en-CA" sz="1800" dirty="0" smtClean="0"/>
              <a:t> ) ;</a:t>
            </a:r>
            <a:br>
              <a:rPr lang="en-CA" sz="1800" dirty="0" smtClean="0"/>
            </a:br>
            <a:r>
              <a:rPr lang="en-CA" sz="1800" dirty="0" smtClean="0"/>
              <a:t>  </a:t>
            </a:r>
            <a:r>
              <a:rPr lang="en-CA" sz="1800" dirty="0" err="1" smtClean="0"/>
              <a:t>fprintf</a:t>
            </a:r>
            <a:r>
              <a:rPr lang="en-CA" sz="1800" dirty="0" smtClean="0"/>
              <a:t>( </a:t>
            </a:r>
            <a:r>
              <a:rPr lang="en-CA" sz="1800" dirty="0" err="1" smtClean="0"/>
              <a:t>cfPtr</a:t>
            </a:r>
            <a:r>
              <a:rPr lang="en-CA" sz="1800" dirty="0" smtClean="0"/>
              <a:t>, “This a message string, no values\n” ) ;</a:t>
            </a:r>
            <a:br>
              <a:rPr lang="en-CA" sz="1800" dirty="0" smtClean="0"/>
            </a:br>
            <a:endParaRPr lang="en-CA" sz="1800" dirty="0" smtClean="0"/>
          </a:p>
          <a:p>
            <a:r>
              <a:rPr lang="en-CA" sz="2000" dirty="0" smtClean="0"/>
              <a:t>Reading from a sequential file</a:t>
            </a:r>
          </a:p>
          <a:p>
            <a:pPr lvl="1"/>
            <a:r>
              <a:rPr lang="en-CA" sz="2000" dirty="0"/>
              <a:t> </a:t>
            </a:r>
            <a:r>
              <a:rPr lang="en-CA" sz="2000" dirty="0" smtClean="0"/>
              <a:t> </a:t>
            </a:r>
            <a:r>
              <a:rPr lang="en-CA" sz="2000" dirty="0" err="1" smtClean="0"/>
              <a:t>fscanf</a:t>
            </a:r>
            <a:r>
              <a:rPr lang="en-CA" sz="2000" dirty="0" smtClean="0"/>
              <a:t>( </a:t>
            </a:r>
            <a:r>
              <a:rPr lang="en-CA" sz="2000" b="1" dirty="0" err="1" smtClean="0">
                <a:solidFill>
                  <a:srgbClr val="FF0000"/>
                </a:solidFill>
              </a:rPr>
              <a:t>cfPtr</a:t>
            </a:r>
            <a:r>
              <a:rPr lang="en-CA" sz="2000" dirty="0"/>
              <a:t>, </a:t>
            </a:r>
            <a:r>
              <a:rPr lang="en-CA" sz="2000" dirty="0" err="1"/>
              <a:t>FormatString</a:t>
            </a:r>
            <a:r>
              <a:rPr lang="en-CA" sz="2000" dirty="0"/>
              <a:t> [, Parameter list] </a:t>
            </a:r>
            <a:r>
              <a:rPr lang="en-CA" sz="2000" dirty="0" smtClean="0"/>
              <a:t>) ;</a:t>
            </a:r>
          </a:p>
          <a:p>
            <a:pPr lvl="1"/>
            <a:r>
              <a:rPr lang="en-CA" sz="1800" dirty="0" smtClean="0"/>
              <a:t>Example:</a:t>
            </a:r>
            <a:r>
              <a:rPr lang="en-CA" sz="1800" dirty="0"/>
              <a:t/>
            </a:r>
            <a:br>
              <a:rPr lang="en-CA" sz="1800" dirty="0"/>
            </a:br>
            <a:r>
              <a:rPr lang="en-CA" sz="1800" dirty="0"/>
              <a:t>  </a:t>
            </a:r>
            <a:r>
              <a:rPr lang="en-CA" sz="1800" dirty="0" err="1" smtClean="0"/>
              <a:t>fscanf</a:t>
            </a:r>
            <a:r>
              <a:rPr lang="en-CA" sz="1800" dirty="0"/>
              <a:t>( </a:t>
            </a:r>
            <a:r>
              <a:rPr lang="en-CA" sz="1800" dirty="0" err="1"/>
              <a:t>cfPtr</a:t>
            </a:r>
            <a:r>
              <a:rPr lang="en-CA" sz="1800" dirty="0"/>
              <a:t>, </a:t>
            </a:r>
            <a:r>
              <a:rPr lang="en-CA" sz="1800" dirty="0" smtClean="0"/>
              <a:t>“%</a:t>
            </a:r>
            <a:r>
              <a:rPr lang="en-CA" sz="1800" dirty="0" err="1" smtClean="0"/>
              <a:t>d%lf</a:t>
            </a:r>
            <a:r>
              <a:rPr lang="en-CA" sz="1800" dirty="0" smtClean="0"/>
              <a:t>”, &amp;</a:t>
            </a:r>
            <a:r>
              <a:rPr lang="en-CA" sz="1800" dirty="0" err="1" smtClean="0"/>
              <a:t>intSum</a:t>
            </a:r>
            <a:r>
              <a:rPr lang="en-CA" sz="1800" dirty="0"/>
              <a:t>, </a:t>
            </a:r>
            <a:r>
              <a:rPr lang="en-CA" sz="1800" dirty="0" smtClean="0"/>
              <a:t>&amp;</a:t>
            </a:r>
            <a:r>
              <a:rPr lang="en-CA" sz="1800" dirty="0" err="1" smtClean="0"/>
              <a:t>floatAve</a:t>
            </a:r>
            <a:r>
              <a:rPr lang="en-CA" sz="1800" dirty="0" smtClean="0"/>
              <a:t> </a:t>
            </a:r>
            <a:r>
              <a:rPr lang="en-CA" sz="1800" dirty="0"/>
              <a:t>) ;</a:t>
            </a:r>
            <a:br>
              <a:rPr lang="en-CA" sz="1800" dirty="0"/>
            </a:br>
            <a:r>
              <a:rPr lang="en-CA" sz="1800" dirty="0"/>
              <a:t>  </a:t>
            </a:r>
            <a:r>
              <a:rPr lang="en-CA" sz="1800" dirty="0" err="1" smtClean="0"/>
              <a:t>fscanf</a:t>
            </a:r>
            <a:r>
              <a:rPr lang="en-CA" sz="1800" dirty="0"/>
              <a:t>( </a:t>
            </a:r>
            <a:r>
              <a:rPr lang="en-CA" sz="1800" dirty="0" err="1"/>
              <a:t>cfPtr</a:t>
            </a:r>
            <a:r>
              <a:rPr lang="en-CA" sz="1800" dirty="0"/>
              <a:t>, </a:t>
            </a:r>
            <a:r>
              <a:rPr lang="en-CA" sz="1800" dirty="0" smtClean="0"/>
              <a:t>“%s”, </a:t>
            </a:r>
            <a:r>
              <a:rPr lang="en-CA" sz="1800" dirty="0" err="1" smtClean="0"/>
              <a:t>stringVar</a:t>
            </a:r>
            <a:r>
              <a:rPr lang="en-CA" sz="1800" dirty="0" smtClean="0"/>
              <a:t> </a:t>
            </a:r>
            <a:r>
              <a:rPr lang="en-CA" sz="1800" dirty="0"/>
              <a:t>) </a:t>
            </a:r>
            <a:r>
              <a:rPr lang="en-CA" sz="1800" dirty="0" smtClean="0"/>
              <a:t>;</a:t>
            </a:r>
            <a:br>
              <a:rPr lang="en-CA" sz="1800" dirty="0" smtClean="0"/>
            </a:br>
            <a:endParaRPr lang="en-CA" sz="1800" dirty="0" smtClean="0"/>
          </a:p>
          <a:p>
            <a:r>
              <a:rPr lang="en-CA" sz="2000" dirty="0" smtClean="0"/>
              <a:t>Interpreting return values</a:t>
            </a:r>
          </a:p>
          <a:p>
            <a:pPr lvl="1"/>
            <a:r>
              <a:rPr lang="en-CA" sz="2000" dirty="0"/>
              <a:t> </a:t>
            </a:r>
            <a:r>
              <a:rPr lang="en-CA" sz="2000" dirty="0" smtClean="0"/>
              <a:t> </a:t>
            </a:r>
            <a:r>
              <a:rPr lang="en-CA" sz="1800" b="1" dirty="0" err="1" smtClean="0">
                <a:solidFill>
                  <a:srgbClr val="0070C0"/>
                </a:solidFill>
              </a:rPr>
              <a:t>fopen</a:t>
            </a:r>
            <a:r>
              <a:rPr lang="en-CA" sz="1800" dirty="0" smtClean="0"/>
              <a:t> – NULL means “no file exists”</a:t>
            </a:r>
          </a:p>
          <a:p>
            <a:pPr lvl="1"/>
            <a:r>
              <a:rPr lang="en-CA" sz="1800" dirty="0"/>
              <a:t> </a:t>
            </a:r>
            <a:r>
              <a:rPr lang="en-CA" sz="1800" dirty="0" smtClean="0"/>
              <a:t> </a:t>
            </a:r>
            <a:r>
              <a:rPr lang="en-CA" sz="1800" b="1" dirty="0" err="1" smtClean="0">
                <a:solidFill>
                  <a:srgbClr val="009900"/>
                </a:solidFill>
              </a:rPr>
              <a:t>fprintf</a:t>
            </a:r>
            <a:r>
              <a:rPr lang="en-CA" sz="1800" dirty="0" smtClean="0">
                <a:solidFill>
                  <a:srgbClr val="009900"/>
                </a:solidFill>
              </a:rPr>
              <a:t> </a:t>
            </a:r>
            <a:r>
              <a:rPr lang="en-CA" sz="1800" dirty="0" smtClean="0"/>
              <a:t>– returns number of parameters outputted, or failure of operation</a:t>
            </a:r>
          </a:p>
          <a:p>
            <a:pPr lvl="1"/>
            <a:r>
              <a:rPr lang="en-CA" sz="1800" dirty="0"/>
              <a:t>  </a:t>
            </a:r>
            <a:r>
              <a:rPr lang="en-CA" sz="1800" b="1" dirty="0" err="1" smtClean="0">
                <a:solidFill>
                  <a:srgbClr val="7030A0"/>
                </a:solidFill>
              </a:rPr>
              <a:t>fscanf</a:t>
            </a:r>
            <a:r>
              <a:rPr lang="en-CA" sz="1800" dirty="0" smtClean="0">
                <a:solidFill>
                  <a:srgbClr val="7030A0"/>
                </a:solidFill>
              </a:rPr>
              <a:t> </a:t>
            </a:r>
            <a:r>
              <a:rPr lang="en-CA" sz="1800" dirty="0" smtClean="0"/>
              <a:t>– returns number of parameters inputted, or failure of operation</a:t>
            </a:r>
          </a:p>
          <a:p>
            <a:pPr lvl="1"/>
            <a:r>
              <a:rPr lang="en-CA" sz="1800" dirty="0"/>
              <a:t> </a:t>
            </a:r>
            <a:r>
              <a:rPr lang="en-CA" sz="1800" dirty="0" smtClean="0"/>
              <a:t> </a:t>
            </a:r>
            <a:r>
              <a:rPr lang="en-CA" sz="1800" b="1" dirty="0" err="1" smtClean="0">
                <a:solidFill>
                  <a:srgbClr val="C00000"/>
                </a:solidFill>
              </a:rPr>
              <a:t>feof</a:t>
            </a:r>
            <a:r>
              <a:rPr lang="en-CA" sz="1800" dirty="0" smtClean="0">
                <a:solidFill>
                  <a:srgbClr val="C00000"/>
                </a:solidFill>
              </a:rPr>
              <a:t> </a:t>
            </a:r>
            <a:r>
              <a:rPr lang="en-CA" sz="1800" dirty="0" smtClean="0"/>
              <a:t>– returns 0 if EOF found, otherwise non-zero.</a:t>
            </a:r>
          </a:p>
          <a:p>
            <a:endParaRPr lang="en-CA" sz="2000" dirty="0" smtClean="0"/>
          </a:p>
          <a:p>
            <a:endParaRPr lang="en-CA" sz="2000" dirty="0"/>
          </a:p>
        </p:txBody>
      </p:sp>
    </p:spTree>
    <p:extLst>
      <p:ext uri="{BB962C8B-B14F-4D97-AF65-F5344CB8AC3E}">
        <p14:creationId xmlns:p14="http://schemas.microsoft.com/office/powerpoint/2010/main" val="326875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 calcmode="lin" valueType="num">
                                      <p:cBhvr additive="base">
                                        <p:cTn id="7"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171">
                                            <p:txEl>
                                              <p:pRg st="3" end="3"/>
                                            </p:txEl>
                                          </p:spTgt>
                                        </p:tgtEl>
                                        <p:attrNameLst>
                                          <p:attrName>style.visibility</p:attrName>
                                        </p:attrNameLst>
                                      </p:cBhvr>
                                      <p:to>
                                        <p:strVal val="visible"/>
                                      </p:to>
                                    </p:set>
                                    <p:anim calcmode="lin" valueType="num">
                                      <p:cBhvr additive="base">
                                        <p:cTn id="18"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 calcmode="lin" valueType="num">
                                      <p:cBhvr additive="base">
                                        <p:cTn id="22"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171">
                                            <p:txEl>
                                              <p:pRg st="5" end="5"/>
                                            </p:txEl>
                                          </p:spTgt>
                                        </p:tgtEl>
                                        <p:attrNameLst>
                                          <p:attrName>style.visibility</p:attrName>
                                        </p:attrNameLst>
                                      </p:cBhvr>
                                      <p:to>
                                        <p:strVal val="visible"/>
                                      </p:to>
                                    </p:set>
                                    <p:animEffect transition="in" filter="fade">
                                      <p:cBhvr>
                                        <p:cTn id="28" dur="500"/>
                                        <p:tgtEl>
                                          <p:spTgt spid="717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171">
                                            <p:txEl>
                                              <p:pRg st="6" end="6"/>
                                            </p:txEl>
                                          </p:spTgt>
                                        </p:tgtEl>
                                        <p:attrNameLst>
                                          <p:attrName>style.visibility</p:attrName>
                                        </p:attrNameLst>
                                      </p:cBhvr>
                                      <p:to>
                                        <p:strVal val="visible"/>
                                      </p:to>
                                    </p:set>
                                    <p:anim calcmode="lin" valueType="num">
                                      <p:cBhvr additive="base">
                                        <p:cTn id="33"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171">
                                            <p:txEl>
                                              <p:pRg st="7" end="7"/>
                                            </p:txEl>
                                          </p:spTgt>
                                        </p:tgtEl>
                                        <p:attrNameLst>
                                          <p:attrName>style.visibility</p:attrName>
                                        </p:attrNameLst>
                                      </p:cBhvr>
                                      <p:to>
                                        <p:strVal val="visible"/>
                                      </p:to>
                                    </p:set>
                                    <p:animEffect transition="in" filter="fade">
                                      <p:cBhvr>
                                        <p:cTn id="39" dur="500"/>
                                        <p:tgtEl>
                                          <p:spTgt spid="717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171">
                                            <p:txEl>
                                              <p:pRg st="8" end="8"/>
                                            </p:txEl>
                                          </p:spTgt>
                                        </p:tgtEl>
                                        <p:attrNameLst>
                                          <p:attrName>style.visibility</p:attrName>
                                        </p:attrNameLst>
                                      </p:cBhvr>
                                      <p:to>
                                        <p:strVal val="visible"/>
                                      </p:to>
                                    </p:set>
                                    <p:animEffect transition="in" filter="fade">
                                      <p:cBhvr>
                                        <p:cTn id="44" dur="500"/>
                                        <p:tgtEl>
                                          <p:spTgt spid="7171">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171">
                                            <p:txEl>
                                              <p:pRg st="9" end="9"/>
                                            </p:txEl>
                                          </p:spTgt>
                                        </p:tgtEl>
                                        <p:attrNameLst>
                                          <p:attrName>style.visibility</p:attrName>
                                        </p:attrNameLst>
                                      </p:cBhvr>
                                      <p:to>
                                        <p:strVal val="visible"/>
                                      </p:to>
                                    </p:set>
                                    <p:animEffect transition="in" filter="fade">
                                      <p:cBhvr>
                                        <p:cTn id="49" dur="500"/>
                                        <p:tgtEl>
                                          <p:spTgt spid="7171">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171">
                                            <p:txEl>
                                              <p:pRg st="10" end="10"/>
                                            </p:txEl>
                                          </p:spTgt>
                                        </p:tgtEl>
                                        <p:attrNameLst>
                                          <p:attrName>style.visibility</p:attrName>
                                        </p:attrNameLst>
                                      </p:cBhvr>
                                      <p:to>
                                        <p:strVal val="visible"/>
                                      </p:to>
                                    </p:set>
                                    <p:animEffect transition="in" filter="fade">
                                      <p:cBhvr>
                                        <p:cTn id="54"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Sequential Access Techniques</a:t>
            </a:r>
          </a:p>
        </p:txBody>
      </p:sp>
      <p:sp>
        <p:nvSpPr>
          <p:cNvPr id="7171" name="Content Placeholder 2"/>
          <p:cNvSpPr>
            <a:spLocks noGrp="1"/>
          </p:cNvSpPr>
          <p:nvPr>
            <p:ph sz="quarter" idx="1"/>
          </p:nvPr>
        </p:nvSpPr>
        <p:spPr>
          <a:xfrm>
            <a:off x="539552" y="1124744"/>
            <a:ext cx="8147248" cy="5472608"/>
          </a:xfrm>
        </p:spPr>
        <p:txBody>
          <a:bodyPr/>
          <a:lstStyle/>
          <a:p>
            <a:r>
              <a:rPr lang="en-CA" sz="2400" dirty="0" smtClean="0"/>
              <a:t>There are two ways of re-reading a sequential file</a:t>
            </a:r>
          </a:p>
          <a:p>
            <a:pPr lvl="1"/>
            <a:r>
              <a:rPr lang="en-CA" sz="2200" dirty="0" smtClean="0"/>
              <a:t>Close the file and then re-open it </a:t>
            </a:r>
          </a:p>
          <a:p>
            <a:pPr lvl="2"/>
            <a:r>
              <a:rPr lang="en-CA" dirty="0" smtClean="0"/>
              <a:t>considered quite inefficient</a:t>
            </a:r>
          </a:p>
          <a:p>
            <a:pPr lvl="2"/>
            <a:endParaRPr lang="en-CA" dirty="0" smtClean="0"/>
          </a:p>
          <a:p>
            <a:pPr lvl="1"/>
            <a:r>
              <a:rPr lang="en-CA" sz="2200" dirty="0" smtClean="0"/>
              <a:t>Rewind the file to the beginning (reset the file offset value in the FCB) while leaving it open</a:t>
            </a:r>
          </a:p>
          <a:p>
            <a:pPr lvl="2"/>
            <a:r>
              <a:rPr lang="en-CA" dirty="0"/>
              <a:t> </a:t>
            </a:r>
            <a:r>
              <a:rPr lang="en-CA" dirty="0" smtClean="0"/>
              <a:t>  </a:t>
            </a:r>
            <a:r>
              <a:rPr lang="en-CA" b="1" dirty="0" smtClean="0">
                <a:solidFill>
                  <a:srgbClr val="FF0000"/>
                </a:solidFill>
              </a:rPr>
              <a:t>rewind( </a:t>
            </a:r>
            <a:r>
              <a:rPr lang="en-CA" b="1" dirty="0" err="1" smtClean="0">
                <a:solidFill>
                  <a:srgbClr val="FF0000"/>
                </a:solidFill>
              </a:rPr>
              <a:t>cfPtr</a:t>
            </a:r>
            <a:r>
              <a:rPr lang="en-CA" b="1" dirty="0" smtClean="0">
                <a:solidFill>
                  <a:srgbClr val="FF0000"/>
                </a:solidFill>
              </a:rPr>
              <a:t> ) ;</a:t>
            </a:r>
            <a:endParaRPr lang="en-CA" b="1" dirty="0"/>
          </a:p>
          <a:p>
            <a:pPr lvl="2"/>
            <a:endParaRPr lang="en-CA" b="1" dirty="0">
              <a:solidFill>
                <a:srgbClr val="FF0000"/>
              </a:solidFill>
            </a:endParaRPr>
          </a:p>
          <a:p>
            <a:r>
              <a:rPr lang="en-CA" sz="2400" dirty="0" smtClean="0"/>
              <a:t>Before moving on it should be noted that most files that contain character based data alone have variable record length, hence sequential access is the only kind of access that makes sense</a:t>
            </a:r>
          </a:p>
          <a:p>
            <a:pPr lvl="1"/>
            <a:r>
              <a:rPr lang="en-CA" sz="2200" dirty="0" smtClean="0"/>
              <a:t>However, any file (including those with fixed length records) can be accessed sequentially.</a:t>
            </a:r>
          </a:p>
        </p:txBody>
      </p:sp>
      <p:pic>
        <p:nvPicPr>
          <p:cNvPr id="1027" name="Picture 3" descr="C:\Users\RpbertKent17\AppData\Local\Microsoft\Windows\Temporary Internet Files\Content.IE5\ZMUL42KS\compact-cassett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2996952"/>
            <a:ext cx="1691680" cy="1127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407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Direct Access Techniques</a:t>
            </a:r>
          </a:p>
        </p:txBody>
      </p:sp>
      <p:sp>
        <p:nvSpPr>
          <p:cNvPr id="7171" name="Content Placeholder 2"/>
          <p:cNvSpPr>
            <a:spLocks noGrp="1"/>
          </p:cNvSpPr>
          <p:nvPr>
            <p:ph sz="quarter" idx="1"/>
          </p:nvPr>
        </p:nvSpPr>
        <p:spPr>
          <a:xfrm>
            <a:off x="539552" y="1124744"/>
            <a:ext cx="8147248" cy="5472608"/>
          </a:xfrm>
        </p:spPr>
        <p:txBody>
          <a:bodyPr/>
          <a:lstStyle/>
          <a:p>
            <a:r>
              <a:rPr lang="en-CA" sz="2400" dirty="0" smtClean="0"/>
              <a:t>Direct </a:t>
            </a:r>
            <a:r>
              <a:rPr lang="en-CA" sz="2400" dirty="0"/>
              <a:t>Access </a:t>
            </a:r>
            <a:r>
              <a:rPr lang="en-CA" sz="2400" dirty="0" smtClean="0"/>
              <a:t>Techniques are also called </a:t>
            </a:r>
            <a:r>
              <a:rPr lang="en-CA" sz="2400" i="1" dirty="0" smtClean="0"/>
              <a:t>Random Access</a:t>
            </a:r>
            <a:r>
              <a:rPr lang="en-CA" sz="2400" dirty="0" smtClean="0"/>
              <a:t> techniques</a:t>
            </a:r>
          </a:p>
          <a:p>
            <a:pPr lvl="1"/>
            <a:r>
              <a:rPr lang="en-CA" sz="2200" dirty="0" smtClean="0"/>
              <a:t>Random just means that a read or write operation can be performed directly at the position (within the file) desired</a:t>
            </a:r>
          </a:p>
          <a:p>
            <a:pPr lvl="1"/>
            <a:r>
              <a:rPr lang="en-CA" sz="2200" dirty="0" smtClean="0"/>
              <a:t>As with the case of array data structures, direct access can be performed at </a:t>
            </a:r>
            <a:r>
              <a:rPr lang="en-CA" sz="2200" i="1" dirty="0" smtClean="0"/>
              <a:t>constant cost</a:t>
            </a:r>
            <a:r>
              <a:rPr lang="en-CA" sz="2200" dirty="0" smtClean="0"/>
              <a:t> (almost!)</a:t>
            </a:r>
          </a:p>
          <a:p>
            <a:pPr lvl="1"/>
            <a:r>
              <a:rPr lang="en-CA" sz="2200" dirty="0" smtClean="0"/>
              <a:t>By contrast, </a:t>
            </a:r>
            <a:r>
              <a:rPr lang="en-CA" sz="2200" i="1" dirty="0" smtClean="0"/>
              <a:t>sequential access</a:t>
            </a:r>
            <a:r>
              <a:rPr lang="en-CA" sz="2200" dirty="0" smtClean="0"/>
              <a:t> implies that we may need to move through multiple records before we finally arrive at the file position desired.</a:t>
            </a:r>
          </a:p>
        </p:txBody>
      </p:sp>
    </p:spTree>
    <p:extLst>
      <p:ext uri="{BB962C8B-B14F-4D97-AF65-F5344CB8AC3E}">
        <p14:creationId xmlns:p14="http://schemas.microsoft.com/office/powerpoint/2010/main" val="2237157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normAutofit/>
          </a:bodyPr>
          <a:lstStyle/>
          <a:p>
            <a:r>
              <a:rPr lang="en-CA" dirty="0"/>
              <a:t>Direct Access Techniques</a:t>
            </a:r>
          </a:p>
        </p:txBody>
      </p:sp>
      <p:pic>
        <p:nvPicPr>
          <p:cNvPr id="2050" name="Picture 2" descr="C:\Users\RpbertKent17\AppData\Local\Microsoft\Windows\Temporary Internet Files\Content.IE5\XRIO58MQ\harddiskpart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188120"/>
            <a:ext cx="6373669" cy="54840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0274" y="1202196"/>
            <a:ext cx="2232247" cy="5078313"/>
          </a:xfrm>
          <a:prstGeom prst="rect">
            <a:avLst/>
          </a:prstGeom>
          <a:noFill/>
        </p:spPr>
        <p:txBody>
          <a:bodyPr wrap="square" rtlCol="0">
            <a:spAutoFit/>
          </a:bodyPr>
          <a:lstStyle/>
          <a:p>
            <a:r>
              <a:rPr lang="en-CA" dirty="0" smtClean="0"/>
              <a:t>Two kinds of movement for the Read/Write Head:</a:t>
            </a:r>
          </a:p>
          <a:p>
            <a:endParaRPr lang="en-CA" dirty="0"/>
          </a:p>
          <a:p>
            <a:pPr marL="342900" indent="-342900">
              <a:buAutoNum type="arabicParenR"/>
            </a:pPr>
            <a:r>
              <a:rPr lang="en-CA" dirty="0" smtClean="0"/>
              <a:t>Linear</a:t>
            </a:r>
          </a:p>
          <a:p>
            <a:pPr lvl="1"/>
            <a:r>
              <a:rPr lang="en-CA" dirty="0" smtClean="0"/>
              <a:t>Across the disk along a radius</a:t>
            </a:r>
            <a:br>
              <a:rPr lang="en-CA" dirty="0" smtClean="0"/>
            </a:br>
            <a:endParaRPr lang="en-CA" dirty="0" smtClean="0"/>
          </a:p>
          <a:p>
            <a:pPr marL="342900" indent="-342900">
              <a:buFontTx/>
              <a:buAutoNum type="arabicParenR"/>
            </a:pPr>
            <a:r>
              <a:rPr lang="en-CA" dirty="0" smtClean="0"/>
              <a:t>Rotary</a:t>
            </a:r>
          </a:p>
          <a:p>
            <a:pPr lvl="1"/>
            <a:r>
              <a:rPr lang="en-CA" dirty="0" smtClean="0"/>
              <a:t>Around the disk, within a circular track</a:t>
            </a:r>
            <a:r>
              <a:rPr lang="en-CA" dirty="0"/>
              <a:t>	</a:t>
            </a:r>
            <a:endParaRPr lang="en-CA" dirty="0" smtClean="0"/>
          </a:p>
          <a:p>
            <a:endParaRPr lang="en-CA" dirty="0" smtClean="0"/>
          </a:p>
          <a:p>
            <a:r>
              <a:rPr lang="en-CA" dirty="0" smtClean="0"/>
              <a:t>Each kind requires different timing and control, but both contribute to access time.</a:t>
            </a:r>
          </a:p>
        </p:txBody>
      </p:sp>
    </p:spTree>
    <p:extLst>
      <p:ext uri="{BB962C8B-B14F-4D97-AF65-F5344CB8AC3E}">
        <p14:creationId xmlns:p14="http://schemas.microsoft.com/office/powerpoint/2010/main" val="764707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352928" cy="778098"/>
          </a:xfrm>
        </p:spPr>
        <p:txBody>
          <a:bodyPr>
            <a:normAutofit fontScale="90000"/>
          </a:bodyPr>
          <a:lstStyle/>
          <a:p>
            <a:r>
              <a:rPr lang="en-CA" dirty="0" smtClean="0"/>
              <a:t>Making and Breaking File Connections</a:t>
            </a:r>
            <a:endParaRPr lang="en-CA" dirty="0"/>
          </a:p>
        </p:txBody>
      </p:sp>
      <p:sp>
        <p:nvSpPr>
          <p:cNvPr id="7171" name="Content Placeholder 2"/>
          <p:cNvSpPr>
            <a:spLocks noGrp="1"/>
          </p:cNvSpPr>
          <p:nvPr>
            <p:ph sz="quarter" idx="1"/>
          </p:nvPr>
        </p:nvSpPr>
        <p:spPr>
          <a:xfrm>
            <a:off x="539552" y="1124744"/>
            <a:ext cx="8147248" cy="5472608"/>
          </a:xfrm>
        </p:spPr>
        <p:txBody>
          <a:bodyPr/>
          <a:lstStyle/>
          <a:p>
            <a:r>
              <a:rPr lang="en-CA" sz="2400" dirty="0" smtClean="0"/>
              <a:t>We now consider the </a:t>
            </a:r>
            <a:r>
              <a:rPr lang="en-CA" sz="2400" dirty="0"/>
              <a:t>statements</a:t>
            </a:r>
            <a:r>
              <a:rPr lang="en-CA" sz="2000" dirty="0"/>
              <a:t/>
            </a:r>
            <a:br>
              <a:rPr lang="en-CA" sz="2000" dirty="0"/>
            </a:br>
            <a:r>
              <a:rPr lang="en-CA" sz="1800" b="1" dirty="0"/>
              <a:t>   </a:t>
            </a:r>
            <a:r>
              <a:rPr lang="en-CA" sz="1800" b="1" dirty="0">
                <a:solidFill>
                  <a:srgbClr val="0070C0"/>
                </a:solidFill>
              </a:rPr>
              <a:t>cfPtr1 = </a:t>
            </a:r>
            <a:r>
              <a:rPr lang="en-CA" sz="1800" b="1" dirty="0" err="1">
                <a:solidFill>
                  <a:srgbClr val="0070C0"/>
                </a:solidFill>
              </a:rPr>
              <a:t>fopen</a:t>
            </a:r>
            <a:r>
              <a:rPr lang="en-CA" sz="1800" b="1" dirty="0">
                <a:solidFill>
                  <a:srgbClr val="0070C0"/>
                </a:solidFill>
              </a:rPr>
              <a:t>( “MyNewFileName.dat”, “</a:t>
            </a:r>
            <a:r>
              <a:rPr lang="en-CA" sz="1800" b="1" dirty="0" err="1" smtClean="0">
                <a:solidFill>
                  <a:srgbClr val="0070C0"/>
                </a:solidFill>
              </a:rPr>
              <a:t>w</a:t>
            </a:r>
            <a:r>
              <a:rPr lang="en-CA" sz="1800" b="1" dirty="0" err="1" smtClean="0">
                <a:solidFill>
                  <a:srgbClr val="009900"/>
                </a:solidFill>
              </a:rPr>
              <a:t>b</a:t>
            </a:r>
            <a:r>
              <a:rPr lang="en-CA" sz="1800" b="1" dirty="0" smtClean="0">
                <a:solidFill>
                  <a:srgbClr val="0070C0"/>
                </a:solidFill>
              </a:rPr>
              <a:t>” </a:t>
            </a:r>
            <a:r>
              <a:rPr lang="en-CA" sz="1800" b="1" dirty="0">
                <a:solidFill>
                  <a:srgbClr val="0070C0"/>
                </a:solidFill>
              </a:rPr>
              <a:t>) ;   // open for writing</a:t>
            </a:r>
            <a:br>
              <a:rPr lang="en-CA" sz="1800" b="1" dirty="0">
                <a:solidFill>
                  <a:srgbClr val="0070C0"/>
                </a:solidFill>
              </a:rPr>
            </a:br>
            <a:r>
              <a:rPr lang="en-CA" sz="1800" b="1" dirty="0"/>
              <a:t>   </a:t>
            </a:r>
            <a:r>
              <a:rPr lang="en-CA" sz="1800" b="1" dirty="0">
                <a:solidFill>
                  <a:srgbClr val="FF0000"/>
                </a:solidFill>
              </a:rPr>
              <a:t>cfPtr2 = </a:t>
            </a:r>
            <a:r>
              <a:rPr lang="en-CA" sz="1800" b="1" dirty="0" err="1">
                <a:solidFill>
                  <a:srgbClr val="FF0000"/>
                </a:solidFill>
              </a:rPr>
              <a:t>fopen</a:t>
            </a:r>
            <a:r>
              <a:rPr lang="en-CA" sz="1800" b="1" dirty="0">
                <a:solidFill>
                  <a:srgbClr val="FF0000"/>
                </a:solidFill>
              </a:rPr>
              <a:t>( “MyOldFileName.dat”, “</a:t>
            </a:r>
            <a:r>
              <a:rPr lang="en-CA" sz="1800" b="1" dirty="0" err="1" smtClean="0">
                <a:solidFill>
                  <a:srgbClr val="FF0000"/>
                </a:solidFill>
              </a:rPr>
              <a:t>r</a:t>
            </a:r>
            <a:r>
              <a:rPr lang="en-CA" sz="1800" b="1" dirty="0" err="1" smtClean="0">
                <a:solidFill>
                  <a:srgbClr val="009900"/>
                </a:solidFill>
              </a:rPr>
              <a:t>b</a:t>
            </a:r>
            <a:r>
              <a:rPr lang="en-CA" sz="1800" b="1" dirty="0" smtClean="0">
                <a:solidFill>
                  <a:srgbClr val="FF0000"/>
                </a:solidFill>
              </a:rPr>
              <a:t>” </a:t>
            </a:r>
            <a:r>
              <a:rPr lang="en-CA" sz="1800" b="1" dirty="0">
                <a:solidFill>
                  <a:srgbClr val="FF0000"/>
                </a:solidFill>
              </a:rPr>
              <a:t>) ;      // open for </a:t>
            </a:r>
            <a:r>
              <a:rPr lang="en-CA" sz="1800" b="1" dirty="0" smtClean="0">
                <a:solidFill>
                  <a:srgbClr val="FF0000"/>
                </a:solidFill>
              </a:rPr>
              <a:t>reading</a:t>
            </a:r>
          </a:p>
          <a:p>
            <a:pPr lvl="1"/>
            <a:endParaRPr lang="en-CA" sz="1600" dirty="0" smtClean="0"/>
          </a:p>
          <a:p>
            <a:pPr lvl="1"/>
            <a:r>
              <a:rPr lang="en-CA" sz="2000" dirty="0" smtClean="0"/>
              <a:t>C supports three types of </a:t>
            </a:r>
            <a:r>
              <a:rPr lang="en-CA" sz="2000" u="sng" dirty="0" smtClean="0"/>
              <a:t>fixed length</a:t>
            </a:r>
            <a:r>
              <a:rPr lang="en-CA" sz="2000" dirty="0" smtClean="0"/>
              <a:t> file transactions, called </a:t>
            </a:r>
            <a:r>
              <a:rPr lang="en-CA" sz="2000" b="1" i="1" u="sng" dirty="0" smtClean="0">
                <a:solidFill>
                  <a:srgbClr val="009900"/>
                </a:solidFill>
              </a:rPr>
              <a:t>binary modes</a:t>
            </a:r>
            <a:endParaRPr lang="en-CA" sz="2000" dirty="0" smtClean="0">
              <a:solidFill>
                <a:srgbClr val="009900"/>
              </a:solidFill>
            </a:endParaRPr>
          </a:p>
          <a:p>
            <a:pPr lvl="2"/>
            <a:r>
              <a:rPr lang="en-CA" dirty="0" smtClean="0"/>
              <a:t>Read binary</a:t>
            </a:r>
          </a:p>
          <a:p>
            <a:pPr lvl="2"/>
            <a:r>
              <a:rPr lang="en-CA" dirty="0" smtClean="0"/>
              <a:t>Write binary</a:t>
            </a:r>
          </a:p>
          <a:p>
            <a:pPr lvl="2"/>
            <a:r>
              <a:rPr lang="en-CA" dirty="0" smtClean="0"/>
              <a:t>Append binary</a:t>
            </a:r>
          </a:p>
          <a:p>
            <a:pPr lvl="1"/>
            <a:r>
              <a:rPr lang="en-CA" sz="2000" dirty="0" smtClean="0"/>
              <a:t>There are combinations of these as well, using ‘</a:t>
            </a:r>
            <a:r>
              <a:rPr lang="en-CA" sz="2000" b="1" dirty="0" smtClean="0">
                <a:solidFill>
                  <a:srgbClr val="C00000"/>
                </a:solidFill>
              </a:rPr>
              <a:t>+</a:t>
            </a:r>
            <a:r>
              <a:rPr lang="en-CA" sz="2000" dirty="0" smtClean="0"/>
              <a:t>’</a:t>
            </a:r>
          </a:p>
          <a:p>
            <a:pPr lvl="2"/>
            <a:r>
              <a:rPr lang="en-CA" sz="1800" b="1" dirty="0"/>
              <a:t> </a:t>
            </a:r>
            <a:r>
              <a:rPr lang="en-CA" b="1" dirty="0" err="1" smtClean="0">
                <a:solidFill>
                  <a:schemeClr val="accent3">
                    <a:lumMod val="50000"/>
                  </a:schemeClr>
                </a:solidFill>
              </a:rPr>
              <a:t>rb</a:t>
            </a:r>
            <a:r>
              <a:rPr lang="en-CA" b="1" dirty="0" smtClean="0">
                <a:solidFill>
                  <a:schemeClr val="accent3">
                    <a:lumMod val="50000"/>
                  </a:schemeClr>
                </a:solidFill>
              </a:rPr>
              <a:t>+</a:t>
            </a:r>
            <a:r>
              <a:rPr lang="en-CA" b="1" dirty="0" smtClean="0"/>
              <a:t>     </a:t>
            </a:r>
            <a:r>
              <a:rPr lang="en-CA" b="1" dirty="0" err="1" smtClean="0">
                <a:solidFill>
                  <a:schemeClr val="accent4">
                    <a:lumMod val="50000"/>
                  </a:schemeClr>
                </a:solidFill>
              </a:rPr>
              <a:t>wb</a:t>
            </a:r>
            <a:r>
              <a:rPr lang="en-CA" b="1" dirty="0" smtClean="0">
                <a:solidFill>
                  <a:schemeClr val="accent4">
                    <a:lumMod val="50000"/>
                  </a:schemeClr>
                </a:solidFill>
              </a:rPr>
              <a:t>+</a:t>
            </a:r>
            <a:r>
              <a:rPr lang="en-CA" b="1" dirty="0" smtClean="0"/>
              <a:t>     </a:t>
            </a:r>
            <a:r>
              <a:rPr lang="en-CA" b="1" dirty="0" err="1" smtClean="0">
                <a:solidFill>
                  <a:schemeClr val="accent1">
                    <a:lumMod val="75000"/>
                  </a:schemeClr>
                </a:solidFill>
              </a:rPr>
              <a:t>ab</a:t>
            </a:r>
            <a:r>
              <a:rPr lang="en-CA" b="1" dirty="0" smtClean="0">
                <a:solidFill>
                  <a:schemeClr val="accent1">
                    <a:lumMod val="75000"/>
                  </a:schemeClr>
                </a:solidFill>
              </a:rPr>
              <a:t>+</a:t>
            </a:r>
            <a:r>
              <a:rPr lang="en-CA" b="1" dirty="0" smtClean="0"/>
              <a:t> </a:t>
            </a:r>
          </a:p>
          <a:p>
            <a:pPr lvl="2"/>
            <a:endParaRPr lang="en-CA" dirty="0"/>
          </a:p>
          <a:p>
            <a:pPr lvl="1"/>
            <a:r>
              <a:rPr lang="en-CA" sz="2000" dirty="0" smtClean="0"/>
              <a:t>The term </a:t>
            </a:r>
            <a:r>
              <a:rPr lang="en-CA" sz="2000" b="1" i="1" dirty="0" smtClean="0"/>
              <a:t>binary</a:t>
            </a:r>
            <a:r>
              <a:rPr lang="en-CA" sz="2000" dirty="0" smtClean="0"/>
              <a:t> refers to a bit-level </a:t>
            </a:r>
            <a:r>
              <a:rPr lang="en-CA" sz="2000" u="sng" dirty="0" smtClean="0"/>
              <a:t>machine</a:t>
            </a:r>
            <a:r>
              <a:rPr lang="en-CA" sz="2000" dirty="0" smtClean="0"/>
              <a:t> representation of data (</a:t>
            </a:r>
            <a:r>
              <a:rPr lang="en-CA" sz="2000" dirty="0" err="1" smtClean="0"/>
              <a:t>ie</a:t>
            </a:r>
            <a:r>
              <a:rPr lang="en-CA" sz="2000" dirty="0" smtClean="0"/>
              <a:t>. </a:t>
            </a:r>
            <a:r>
              <a:rPr lang="en-CA" sz="2000" u="sng" dirty="0" smtClean="0"/>
              <a:t>not</a:t>
            </a:r>
            <a:r>
              <a:rPr lang="en-CA" sz="2000" dirty="0" smtClean="0"/>
              <a:t> characters, necessarily – recall </a:t>
            </a:r>
            <a:r>
              <a:rPr lang="en-CA" sz="2000" i="1" dirty="0" smtClean="0"/>
              <a:t>signed binary</a:t>
            </a:r>
            <a:r>
              <a:rPr lang="en-CA" sz="2000" dirty="0" smtClean="0"/>
              <a:t>)</a:t>
            </a:r>
          </a:p>
          <a:p>
            <a:pPr lvl="2"/>
            <a:r>
              <a:rPr lang="en-CA" sz="1800" dirty="0" smtClean="0"/>
              <a:t>Ex.  unsigned and signed binary, IEEE float and double, etc.</a:t>
            </a:r>
          </a:p>
          <a:p>
            <a:endParaRPr lang="en-CA" sz="2400" dirty="0"/>
          </a:p>
        </p:txBody>
      </p:sp>
    </p:spTree>
    <p:extLst>
      <p:ext uri="{BB962C8B-B14F-4D97-AF65-F5344CB8AC3E}">
        <p14:creationId xmlns:p14="http://schemas.microsoft.com/office/powerpoint/2010/main" val="248097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352928" cy="778098"/>
          </a:xfrm>
        </p:spPr>
        <p:txBody>
          <a:bodyPr>
            <a:normAutofit fontScale="90000"/>
          </a:bodyPr>
          <a:lstStyle/>
          <a:p>
            <a:r>
              <a:rPr lang="en-CA" dirty="0" smtClean="0"/>
              <a:t>Making and Breaking File Connections</a:t>
            </a:r>
            <a:endParaRPr lang="en-CA" dirty="0"/>
          </a:p>
        </p:txBody>
      </p:sp>
      <p:sp>
        <p:nvSpPr>
          <p:cNvPr id="7171" name="Content Placeholder 2"/>
          <p:cNvSpPr>
            <a:spLocks noGrp="1"/>
          </p:cNvSpPr>
          <p:nvPr>
            <p:ph sz="quarter" idx="1"/>
          </p:nvPr>
        </p:nvSpPr>
        <p:spPr>
          <a:xfrm>
            <a:off x="539552" y="1124744"/>
            <a:ext cx="8147248" cy="5472608"/>
          </a:xfrm>
        </p:spPr>
        <p:txBody>
          <a:bodyPr/>
          <a:lstStyle/>
          <a:p>
            <a:endParaRPr lang="en-CA" sz="2400" dirty="0"/>
          </a:p>
        </p:txBody>
      </p:sp>
      <p:graphicFrame>
        <p:nvGraphicFramePr>
          <p:cNvPr id="6" name="Table 5"/>
          <p:cNvGraphicFramePr>
            <a:graphicFrameLocks noGrp="1"/>
          </p:cNvGraphicFramePr>
          <p:nvPr>
            <p:extLst>
              <p:ext uri="{D42A27DB-BD31-4B8C-83A1-F6EECF244321}">
                <p14:modId xmlns:p14="http://schemas.microsoft.com/office/powerpoint/2010/main" val="1119805322"/>
              </p:ext>
            </p:extLst>
          </p:nvPr>
        </p:nvGraphicFramePr>
        <p:xfrm>
          <a:off x="683568" y="1196752"/>
          <a:ext cx="7704856" cy="5222240"/>
        </p:xfrm>
        <a:graphic>
          <a:graphicData uri="http://schemas.openxmlformats.org/drawingml/2006/table">
            <a:tbl>
              <a:tblPr firstRow="1" bandRow="1">
                <a:tableStyleId>{5C22544A-7EE6-4342-B048-85BDC9FD1C3A}</a:tableStyleId>
              </a:tblPr>
              <a:tblGrid>
                <a:gridCol w="1037325"/>
                <a:gridCol w="6667531"/>
              </a:tblGrid>
              <a:tr h="0">
                <a:tc>
                  <a:txBody>
                    <a:bodyPr/>
                    <a:lstStyle/>
                    <a:p>
                      <a:pPr algn="ctr"/>
                      <a:r>
                        <a:rPr lang="en-CA" dirty="0" smtClean="0"/>
                        <a:t>Mode</a:t>
                      </a:r>
                      <a:endParaRPr lang="en-CA" dirty="0"/>
                    </a:p>
                  </a:txBody>
                  <a:tcPr/>
                </a:tc>
                <a:tc>
                  <a:txBody>
                    <a:bodyPr/>
                    <a:lstStyle/>
                    <a:p>
                      <a:r>
                        <a:rPr lang="en-CA" dirty="0" smtClean="0"/>
                        <a:t>Description (all files are </a:t>
                      </a:r>
                      <a:r>
                        <a:rPr lang="en-CA" u="sng" dirty="0" smtClean="0"/>
                        <a:t>binary</a:t>
                      </a:r>
                      <a:r>
                        <a:rPr lang="en-CA" u="none" dirty="0" smtClean="0"/>
                        <a:t>)</a:t>
                      </a:r>
                      <a:endParaRPr lang="en-CA" dirty="0"/>
                    </a:p>
                  </a:txBody>
                  <a:tcPr/>
                </a:tc>
              </a:tr>
              <a:tr h="370840">
                <a:tc>
                  <a:txBody>
                    <a:bodyPr/>
                    <a:lstStyle/>
                    <a:p>
                      <a:pPr algn="ctr"/>
                      <a:r>
                        <a:rPr lang="en-CA" b="1" dirty="0" err="1" smtClean="0"/>
                        <a:t>rb</a:t>
                      </a:r>
                      <a:endParaRPr lang="en-CA" b="1" dirty="0"/>
                    </a:p>
                  </a:txBody>
                  <a:tcPr/>
                </a:tc>
                <a:tc>
                  <a:txBody>
                    <a:bodyPr/>
                    <a:lstStyle/>
                    <a:p>
                      <a:r>
                        <a:rPr lang="en-CA" dirty="0" smtClean="0"/>
                        <a:t>Open an </a:t>
                      </a:r>
                      <a:r>
                        <a:rPr lang="en-CA" u="sng" dirty="0" smtClean="0"/>
                        <a:t>existing</a:t>
                      </a:r>
                      <a:r>
                        <a:rPr lang="en-CA" dirty="0" smtClean="0"/>
                        <a:t> file for reading only</a:t>
                      </a:r>
                      <a:endParaRPr lang="en-CA" dirty="0"/>
                    </a:p>
                  </a:txBody>
                  <a:tcPr/>
                </a:tc>
              </a:tr>
              <a:tr h="370840">
                <a:tc>
                  <a:txBody>
                    <a:bodyPr/>
                    <a:lstStyle/>
                    <a:p>
                      <a:pPr algn="ctr"/>
                      <a:r>
                        <a:rPr lang="en-CA" b="1" dirty="0" err="1" smtClean="0"/>
                        <a:t>wb</a:t>
                      </a:r>
                      <a:endParaRPr lang="en-CA" b="1" dirty="0"/>
                    </a:p>
                  </a:txBody>
                  <a:tcPr/>
                </a:tc>
                <a:tc>
                  <a:txBody>
                    <a:bodyPr/>
                    <a:lstStyle/>
                    <a:p>
                      <a:r>
                        <a:rPr lang="en-CA" dirty="0" smtClean="0"/>
                        <a:t>Create a file for writing only.  If the file currently</a:t>
                      </a:r>
                      <a:r>
                        <a:rPr lang="en-CA" baseline="0" dirty="0" smtClean="0"/>
                        <a:t> exists, destroy its contents </a:t>
                      </a:r>
                      <a:r>
                        <a:rPr lang="en-CA" u="sng" baseline="0" dirty="0" smtClean="0"/>
                        <a:t>before</a:t>
                      </a:r>
                      <a:r>
                        <a:rPr lang="en-CA" baseline="0" dirty="0" smtClean="0"/>
                        <a:t> writing to it.</a:t>
                      </a:r>
                      <a:endParaRPr lang="en-CA" dirty="0"/>
                    </a:p>
                  </a:txBody>
                  <a:tcPr/>
                </a:tc>
              </a:tr>
              <a:tr h="370840">
                <a:tc>
                  <a:txBody>
                    <a:bodyPr/>
                    <a:lstStyle/>
                    <a:p>
                      <a:pPr algn="ctr"/>
                      <a:r>
                        <a:rPr lang="en-CA" b="1" dirty="0" err="1" smtClean="0"/>
                        <a:t>ab</a:t>
                      </a:r>
                      <a:endParaRPr lang="en-CA" b="1" dirty="0"/>
                    </a:p>
                  </a:txBody>
                  <a:tcPr/>
                </a:tc>
                <a:tc>
                  <a:txBody>
                    <a:bodyPr/>
                    <a:lstStyle/>
                    <a:p>
                      <a:r>
                        <a:rPr lang="en-CA" dirty="0" smtClean="0"/>
                        <a:t>Open an</a:t>
                      </a:r>
                      <a:r>
                        <a:rPr lang="en-CA" baseline="0" dirty="0" smtClean="0"/>
                        <a:t> existing file or create a file for writing at the </a:t>
                      </a:r>
                      <a:r>
                        <a:rPr lang="en-CA" u="sng" baseline="0" dirty="0" smtClean="0"/>
                        <a:t>end of the file</a:t>
                      </a:r>
                      <a:r>
                        <a:rPr lang="en-CA" baseline="0" dirty="0" smtClean="0"/>
                        <a:t>.</a:t>
                      </a:r>
                      <a:endParaRPr lang="en-CA" dirty="0"/>
                    </a:p>
                  </a:txBody>
                  <a:tcPr/>
                </a:tc>
              </a:tr>
              <a:tr h="370840">
                <a:tc>
                  <a:txBody>
                    <a:bodyPr/>
                    <a:lstStyle/>
                    <a:p>
                      <a:pPr algn="ctr"/>
                      <a:endParaRPr lang="en-CA" b="1" dirty="0"/>
                    </a:p>
                  </a:txBody>
                  <a:tcPr/>
                </a:tc>
                <a:tc>
                  <a:txBody>
                    <a:bodyPr/>
                    <a:lstStyle/>
                    <a:p>
                      <a:endParaRPr lang="en-CA" dirty="0"/>
                    </a:p>
                  </a:txBody>
                  <a:tcPr/>
                </a:tc>
              </a:tr>
              <a:tr h="370840">
                <a:tc>
                  <a:txBody>
                    <a:bodyPr/>
                    <a:lstStyle/>
                    <a:p>
                      <a:pPr algn="ctr"/>
                      <a:r>
                        <a:rPr lang="en-CA" b="1" dirty="0" err="1" smtClean="0"/>
                        <a:t>rb</a:t>
                      </a:r>
                      <a:r>
                        <a:rPr lang="en-CA" b="1" dirty="0" smtClean="0"/>
                        <a:t>+</a:t>
                      </a:r>
                      <a:endParaRPr lang="en-CA" b="1" dirty="0"/>
                    </a:p>
                  </a:txBody>
                  <a:tcPr/>
                </a:tc>
                <a:tc>
                  <a:txBody>
                    <a:bodyPr/>
                    <a:lstStyle/>
                    <a:p>
                      <a:r>
                        <a:rPr lang="en-CA" dirty="0" smtClean="0"/>
                        <a:t>Open an existing file for </a:t>
                      </a:r>
                      <a:r>
                        <a:rPr lang="en-CA" u="sng" dirty="0" smtClean="0"/>
                        <a:t>update</a:t>
                      </a:r>
                      <a:r>
                        <a:rPr lang="en-CA" dirty="0" smtClean="0"/>
                        <a:t>, including </a:t>
                      </a:r>
                      <a:r>
                        <a:rPr lang="en-CA" u="sng" dirty="0" smtClean="0"/>
                        <a:t>both</a:t>
                      </a:r>
                      <a:r>
                        <a:rPr lang="en-CA" u="none" dirty="0" smtClean="0"/>
                        <a:t> reading and writing.</a:t>
                      </a:r>
                      <a:endParaRPr lang="en-CA" dirty="0"/>
                    </a:p>
                  </a:txBody>
                  <a:tcPr/>
                </a:tc>
              </a:tr>
              <a:tr h="370840">
                <a:tc>
                  <a:txBody>
                    <a:bodyPr/>
                    <a:lstStyle/>
                    <a:p>
                      <a:pPr algn="ctr"/>
                      <a:r>
                        <a:rPr lang="en-CA" b="1" dirty="0" err="1" smtClean="0"/>
                        <a:t>wb</a:t>
                      </a:r>
                      <a:r>
                        <a:rPr lang="en-CA" b="1" dirty="0" smtClean="0"/>
                        <a:t>+</a:t>
                      </a:r>
                      <a:endParaRPr lang="en-CA" b="1" dirty="0"/>
                    </a:p>
                  </a:txBody>
                  <a:tcPr/>
                </a:tc>
                <a:tc>
                  <a:txBody>
                    <a:bodyPr/>
                    <a:lstStyle/>
                    <a:p>
                      <a:r>
                        <a:rPr lang="en-CA" dirty="0" smtClean="0"/>
                        <a:t>Create a file for </a:t>
                      </a:r>
                      <a:r>
                        <a:rPr lang="en-CA" u="sng" dirty="0" smtClean="0"/>
                        <a:t>update</a:t>
                      </a:r>
                      <a:r>
                        <a:rPr lang="en-CA" baseline="0" dirty="0" smtClean="0"/>
                        <a:t> use.  If the file already exists, destroy its current contents before writing.</a:t>
                      </a:r>
                      <a:endParaRPr lang="en-CA" dirty="0"/>
                    </a:p>
                  </a:txBody>
                  <a:tcPr/>
                </a:tc>
              </a:tr>
              <a:tr h="370840">
                <a:tc>
                  <a:txBody>
                    <a:bodyPr/>
                    <a:lstStyle/>
                    <a:p>
                      <a:pPr algn="ctr"/>
                      <a:r>
                        <a:rPr lang="en-CA" b="1" dirty="0" err="1" smtClean="0"/>
                        <a:t>ab</a:t>
                      </a:r>
                      <a:r>
                        <a:rPr lang="en-CA" b="1" dirty="0" smtClean="0"/>
                        <a:t>+</a:t>
                      </a:r>
                      <a:endParaRPr lang="en-CA" b="1" dirty="0"/>
                    </a:p>
                  </a:txBody>
                  <a:tcPr/>
                </a:tc>
                <a:tc>
                  <a:txBody>
                    <a:bodyPr/>
                    <a:lstStyle/>
                    <a:p>
                      <a:r>
                        <a:rPr lang="en-CA" dirty="0" smtClean="0"/>
                        <a:t>Append:  Open or</a:t>
                      </a:r>
                      <a:r>
                        <a:rPr lang="en-CA" baseline="0" dirty="0" smtClean="0"/>
                        <a:t> create a file for </a:t>
                      </a:r>
                      <a:r>
                        <a:rPr lang="en-CA" u="sng" baseline="0" dirty="0" smtClean="0"/>
                        <a:t>update</a:t>
                      </a:r>
                      <a:r>
                        <a:rPr lang="en-CA" baseline="0" dirty="0" smtClean="0"/>
                        <a:t> – writing is done at the end of the file.</a:t>
                      </a:r>
                      <a:endParaRPr lang="en-CA" dirty="0"/>
                    </a:p>
                  </a:txBody>
                  <a:tcPr/>
                </a:tc>
              </a:tr>
              <a:tr h="370840">
                <a:tc>
                  <a:txBody>
                    <a:bodyPr/>
                    <a:lstStyle/>
                    <a:p>
                      <a:pPr algn="ctr"/>
                      <a:r>
                        <a:rPr lang="en-CA" b="1" dirty="0" smtClean="0"/>
                        <a:t>… x</a:t>
                      </a:r>
                      <a:endParaRPr lang="en-CA" b="1" dirty="0"/>
                    </a:p>
                  </a:txBody>
                  <a:tcPr/>
                </a:tc>
                <a:tc>
                  <a:txBody>
                    <a:bodyPr/>
                    <a:lstStyle/>
                    <a:p>
                      <a:r>
                        <a:rPr lang="en-CA" dirty="0" smtClean="0"/>
                        <a:t>C11 has recently introduced the </a:t>
                      </a:r>
                      <a:r>
                        <a:rPr lang="en-CA" i="1" dirty="0" smtClean="0"/>
                        <a:t>write</a:t>
                      </a:r>
                      <a:r>
                        <a:rPr lang="en-CA" i="1" baseline="0" dirty="0" smtClean="0"/>
                        <a:t> exclusive</a:t>
                      </a:r>
                      <a:r>
                        <a:rPr lang="en-CA" i="0" baseline="0" dirty="0" smtClean="0"/>
                        <a:t> mode as well.  We will not discuss or examine this but students should read about it.</a:t>
                      </a:r>
                      <a:endParaRPr lang="en-CA" dirty="0"/>
                    </a:p>
                  </a:txBody>
                  <a:tcPr/>
                </a:tc>
              </a:tr>
            </a:tbl>
          </a:graphicData>
        </a:graphic>
      </p:graphicFrame>
    </p:spTree>
    <p:extLst>
      <p:ext uri="{BB962C8B-B14F-4D97-AF65-F5344CB8AC3E}">
        <p14:creationId xmlns:p14="http://schemas.microsoft.com/office/powerpoint/2010/main" val="3179866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Direct </a:t>
            </a:r>
            <a:r>
              <a:rPr lang="en-CA" dirty="0"/>
              <a:t>Access Techniques</a:t>
            </a:r>
          </a:p>
        </p:txBody>
      </p:sp>
      <p:sp>
        <p:nvSpPr>
          <p:cNvPr id="7171" name="Content Placeholder 2"/>
          <p:cNvSpPr>
            <a:spLocks noGrp="1"/>
          </p:cNvSpPr>
          <p:nvPr>
            <p:ph sz="quarter" idx="1"/>
          </p:nvPr>
        </p:nvSpPr>
        <p:spPr>
          <a:xfrm>
            <a:off x="539552" y="1124744"/>
            <a:ext cx="8147248" cy="5472608"/>
          </a:xfrm>
        </p:spPr>
        <p:txBody>
          <a:bodyPr/>
          <a:lstStyle/>
          <a:p>
            <a:r>
              <a:rPr lang="en-CA" sz="2400" dirty="0" smtClean="0"/>
              <a:t>Writing to a direct access file</a:t>
            </a:r>
            <a:endParaRPr lang="en-CA" sz="2400" dirty="0"/>
          </a:p>
          <a:p>
            <a:pPr lvl="1"/>
            <a:r>
              <a:rPr lang="en-CA" sz="2200" dirty="0" smtClean="0"/>
              <a:t>  </a:t>
            </a:r>
            <a:r>
              <a:rPr lang="en-CA" sz="2200" dirty="0" err="1" smtClean="0"/>
              <a:t>fwrite</a:t>
            </a:r>
            <a:r>
              <a:rPr lang="en-CA" sz="2200" dirty="0" smtClean="0"/>
              <a:t>( &amp;</a:t>
            </a:r>
            <a:r>
              <a:rPr lang="en-CA" sz="2200" dirty="0" err="1" smtClean="0"/>
              <a:t>DataStruct</a:t>
            </a:r>
            <a:r>
              <a:rPr lang="en-CA" sz="2200" dirty="0" smtClean="0"/>
              <a:t>, </a:t>
            </a:r>
            <a:r>
              <a:rPr lang="en-CA" sz="2200" dirty="0" err="1" smtClean="0"/>
              <a:t>sizeof</a:t>
            </a:r>
            <a:r>
              <a:rPr lang="en-CA" sz="2200" dirty="0" smtClean="0"/>
              <a:t>( </a:t>
            </a:r>
            <a:r>
              <a:rPr lang="en-CA" sz="2200" dirty="0" err="1" smtClean="0"/>
              <a:t>DS_t</a:t>
            </a:r>
            <a:r>
              <a:rPr lang="en-CA" sz="2200" dirty="0" smtClean="0"/>
              <a:t> ), </a:t>
            </a:r>
            <a:r>
              <a:rPr lang="en-CA" sz="2200" dirty="0" err="1" smtClean="0"/>
              <a:t>NumRecs</a:t>
            </a:r>
            <a:r>
              <a:rPr lang="en-CA" sz="2200" dirty="0" smtClean="0"/>
              <a:t>, </a:t>
            </a:r>
            <a:r>
              <a:rPr lang="en-CA" sz="2200" dirty="0" err="1" smtClean="0"/>
              <a:t>cfPtr</a:t>
            </a:r>
            <a:r>
              <a:rPr lang="en-CA" sz="2200" dirty="0" smtClean="0"/>
              <a:t> ) ;</a:t>
            </a:r>
          </a:p>
          <a:p>
            <a:pPr lvl="2"/>
            <a:endParaRPr lang="en-CA" sz="1800" dirty="0"/>
          </a:p>
          <a:p>
            <a:r>
              <a:rPr lang="en-CA" sz="2400" dirty="0" smtClean="0"/>
              <a:t>Reading from </a:t>
            </a:r>
            <a:r>
              <a:rPr lang="en-CA" sz="2400" dirty="0"/>
              <a:t>a direct access file</a:t>
            </a:r>
            <a:endParaRPr lang="en-CA" sz="2400" dirty="0" smtClean="0"/>
          </a:p>
          <a:p>
            <a:pPr lvl="1"/>
            <a:r>
              <a:rPr lang="en-CA" sz="2200" dirty="0"/>
              <a:t> </a:t>
            </a:r>
            <a:r>
              <a:rPr lang="en-CA" sz="2200" dirty="0" smtClean="0"/>
              <a:t> </a:t>
            </a:r>
            <a:r>
              <a:rPr lang="en-CA" sz="2200" dirty="0" err="1" smtClean="0"/>
              <a:t>fread</a:t>
            </a:r>
            <a:r>
              <a:rPr lang="en-CA" sz="2200" dirty="0" smtClean="0"/>
              <a:t>( &amp;</a:t>
            </a:r>
            <a:r>
              <a:rPr lang="en-CA" sz="2200" dirty="0" err="1"/>
              <a:t>DataStruct</a:t>
            </a:r>
            <a:r>
              <a:rPr lang="en-CA" sz="2200" dirty="0"/>
              <a:t>, </a:t>
            </a:r>
            <a:r>
              <a:rPr lang="en-CA" sz="2200" dirty="0" err="1"/>
              <a:t>sizeof</a:t>
            </a:r>
            <a:r>
              <a:rPr lang="en-CA" sz="2200" dirty="0"/>
              <a:t>( </a:t>
            </a:r>
            <a:r>
              <a:rPr lang="en-CA" sz="2200" dirty="0" err="1"/>
              <a:t>DS_t</a:t>
            </a:r>
            <a:r>
              <a:rPr lang="en-CA" sz="2200" dirty="0"/>
              <a:t> ), </a:t>
            </a:r>
            <a:r>
              <a:rPr lang="en-CA" sz="2200" dirty="0" err="1"/>
              <a:t>NumRecs</a:t>
            </a:r>
            <a:r>
              <a:rPr lang="en-CA" sz="2200" dirty="0"/>
              <a:t>, </a:t>
            </a:r>
            <a:r>
              <a:rPr lang="en-CA" sz="2200" dirty="0" err="1"/>
              <a:t>cfPtr</a:t>
            </a:r>
            <a:r>
              <a:rPr lang="en-CA" sz="2200" dirty="0"/>
              <a:t> </a:t>
            </a:r>
            <a:r>
              <a:rPr lang="en-CA" sz="2200" dirty="0" smtClean="0"/>
              <a:t>) ;</a:t>
            </a:r>
          </a:p>
          <a:p>
            <a:pPr lvl="2"/>
            <a:endParaRPr lang="en-CA" sz="1800" dirty="0"/>
          </a:p>
          <a:p>
            <a:r>
              <a:rPr lang="en-CA" sz="2400" dirty="0" smtClean="0"/>
              <a:t>Seeking a record in a direct access file </a:t>
            </a:r>
          </a:p>
          <a:p>
            <a:pPr lvl="1"/>
            <a:r>
              <a:rPr lang="en-CA" sz="2200" dirty="0"/>
              <a:t> </a:t>
            </a:r>
            <a:r>
              <a:rPr lang="en-CA" sz="2200" dirty="0" smtClean="0"/>
              <a:t> </a:t>
            </a:r>
            <a:r>
              <a:rPr lang="en-CA" sz="2200" dirty="0" err="1" smtClean="0"/>
              <a:t>int</a:t>
            </a:r>
            <a:r>
              <a:rPr lang="en-CA" sz="2200" dirty="0" smtClean="0"/>
              <a:t> </a:t>
            </a:r>
            <a:r>
              <a:rPr lang="en-CA" sz="2200" dirty="0" err="1" smtClean="0"/>
              <a:t>fseek</a:t>
            </a:r>
            <a:r>
              <a:rPr lang="en-CA" sz="2200" dirty="0" smtClean="0"/>
              <a:t>( FILE * </a:t>
            </a:r>
            <a:r>
              <a:rPr lang="en-CA" sz="2200" dirty="0" err="1" smtClean="0"/>
              <a:t>cfPtr</a:t>
            </a:r>
            <a:r>
              <a:rPr lang="en-CA" sz="2200" dirty="0" smtClean="0"/>
              <a:t>, long </a:t>
            </a:r>
            <a:r>
              <a:rPr lang="en-CA" sz="2200" dirty="0" err="1" smtClean="0"/>
              <a:t>int</a:t>
            </a:r>
            <a:r>
              <a:rPr lang="en-CA" sz="2200" dirty="0" smtClean="0"/>
              <a:t> Offset, </a:t>
            </a:r>
            <a:r>
              <a:rPr lang="en-CA" sz="2200" dirty="0" err="1" smtClean="0"/>
              <a:t>int</a:t>
            </a:r>
            <a:r>
              <a:rPr lang="en-CA" sz="2200" dirty="0" smtClean="0"/>
              <a:t> Whence ) ;</a:t>
            </a:r>
          </a:p>
          <a:p>
            <a:pPr lvl="2"/>
            <a:endParaRPr lang="en-CA" sz="1800" dirty="0" smtClean="0"/>
          </a:p>
          <a:p>
            <a:pPr lvl="2"/>
            <a:r>
              <a:rPr lang="en-CA" sz="1800" dirty="0" smtClean="0"/>
              <a:t>Offset just refers to </a:t>
            </a:r>
            <a:r>
              <a:rPr lang="en-CA" sz="1800" dirty="0" err="1" smtClean="0"/>
              <a:t>sizeof</a:t>
            </a:r>
            <a:r>
              <a:rPr lang="en-CA" sz="1800" dirty="0" smtClean="0"/>
              <a:t>( </a:t>
            </a:r>
            <a:r>
              <a:rPr lang="en-CA" sz="1800" dirty="0" err="1" smtClean="0"/>
              <a:t>DS_t</a:t>
            </a:r>
            <a:r>
              <a:rPr lang="en-CA" sz="1800" dirty="0" smtClean="0"/>
              <a:t> ) </a:t>
            </a:r>
          </a:p>
          <a:p>
            <a:pPr lvl="2"/>
            <a:r>
              <a:rPr lang="en-CA" sz="1800" dirty="0" smtClean="0"/>
              <a:t>Whence is one of three standard values (defined in &lt;</a:t>
            </a:r>
            <a:r>
              <a:rPr lang="en-CA" sz="1800" dirty="0" err="1" smtClean="0"/>
              <a:t>stdio.h</a:t>
            </a:r>
            <a:r>
              <a:rPr lang="en-CA" sz="1800" dirty="0" smtClean="0"/>
              <a:t>&gt;)</a:t>
            </a:r>
          </a:p>
          <a:p>
            <a:pPr lvl="3"/>
            <a:r>
              <a:rPr lang="en-CA" sz="1800" b="1" dirty="0" smtClean="0"/>
              <a:t>SEEK_SET  </a:t>
            </a:r>
            <a:r>
              <a:rPr lang="en-CA" sz="1800" dirty="0" smtClean="0"/>
              <a:t>-  seek based on offset from beginning of file</a:t>
            </a:r>
          </a:p>
          <a:p>
            <a:pPr lvl="3"/>
            <a:r>
              <a:rPr lang="en-CA" sz="1800" b="1" dirty="0" smtClean="0"/>
              <a:t>SEEK_CUR </a:t>
            </a:r>
            <a:r>
              <a:rPr lang="en-CA" sz="1800" dirty="0" smtClean="0"/>
              <a:t>– seek based on relative offset from current file position</a:t>
            </a:r>
          </a:p>
          <a:p>
            <a:pPr lvl="3"/>
            <a:r>
              <a:rPr lang="en-CA" sz="1800" b="1" dirty="0" smtClean="0"/>
              <a:t>SEEK_END</a:t>
            </a:r>
            <a:r>
              <a:rPr lang="en-CA" sz="1800" b="1" dirty="0"/>
              <a:t> </a:t>
            </a:r>
            <a:r>
              <a:rPr lang="en-CA" sz="1800" dirty="0"/>
              <a:t>-  seek based on offset from </a:t>
            </a:r>
            <a:r>
              <a:rPr lang="en-CA" sz="1800" dirty="0" smtClean="0"/>
              <a:t>end </a:t>
            </a:r>
            <a:r>
              <a:rPr lang="en-CA" sz="1800" dirty="0"/>
              <a:t>of file</a:t>
            </a:r>
            <a:endParaRPr lang="en-CA" sz="1800" dirty="0" smtClean="0"/>
          </a:p>
          <a:p>
            <a:endParaRPr lang="en-CA" dirty="0" smtClean="0"/>
          </a:p>
          <a:p>
            <a:endParaRPr lang="en-CA" sz="2600" dirty="0" smtClean="0"/>
          </a:p>
          <a:p>
            <a:endParaRPr lang="en-CA" sz="2400" dirty="0"/>
          </a:p>
        </p:txBody>
      </p:sp>
    </p:spTree>
    <p:extLst>
      <p:ext uri="{BB962C8B-B14F-4D97-AF65-F5344CB8AC3E}">
        <p14:creationId xmlns:p14="http://schemas.microsoft.com/office/powerpoint/2010/main" val="76479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animEffect transition="in" filter="fade">
                                      <p:cBhvr>
                                        <p:cTn id="7" dur="500"/>
                                        <p:tgtEl>
                                          <p:spTgt spid="7171">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1">
                                            <p:txEl>
                                              <p:pRg st="4" end="4"/>
                                            </p:txEl>
                                          </p:spTgt>
                                        </p:tgtEl>
                                        <p:attrNameLst>
                                          <p:attrName>style.visibility</p:attrName>
                                        </p:attrNameLst>
                                      </p:cBhvr>
                                      <p:to>
                                        <p:strVal val="visible"/>
                                      </p:to>
                                    </p:set>
                                    <p:animEffect transition="in" filter="fade">
                                      <p:cBhvr>
                                        <p:cTn id="10" dur="500"/>
                                        <p:tgtEl>
                                          <p:spTgt spid="7171">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71">
                                            <p:txEl>
                                              <p:pRg st="6" end="6"/>
                                            </p:txEl>
                                          </p:spTgt>
                                        </p:tgtEl>
                                        <p:attrNameLst>
                                          <p:attrName>style.visibility</p:attrName>
                                        </p:attrNameLst>
                                      </p:cBhvr>
                                      <p:to>
                                        <p:strVal val="visible"/>
                                      </p:to>
                                    </p:set>
                                    <p:animEffect transition="in" filter="fade">
                                      <p:cBhvr>
                                        <p:cTn id="15" dur="500"/>
                                        <p:tgtEl>
                                          <p:spTgt spid="7171">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171">
                                            <p:txEl>
                                              <p:pRg st="7" end="7"/>
                                            </p:txEl>
                                          </p:spTgt>
                                        </p:tgtEl>
                                        <p:attrNameLst>
                                          <p:attrName>style.visibility</p:attrName>
                                        </p:attrNameLst>
                                      </p:cBhvr>
                                      <p:to>
                                        <p:strVal val="visible"/>
                                      </p:to>
                                    </p:set>
                                    <p:animEffect transition="in" filter="fade">
                                      <p:cBhvr>
                                        <p:cTn id="18" dur="500"/>
                                        <p:tgtEl>
                                          <p:spTgt spid="7171">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171">
                                            <p:txEl>
                                              <p:pRg st="9" end="9"/>
                                            </p:txEl>
                                          </p:spTgt>
                                        </p:tgtEl>
                                        <p:attrNameLst>
                                          <p:attrName>style.visibility</p:attrName>
                                        </p:attrNameLst>
                                      </p:cBhvr>
                                      <p:to>
                                        <p:strVal val="visible"/>
                                      </p:to>
                                    </p:set>
                                    <p:animEffect transition="in" filter="fade">
                                      <p:cBhvr>
                                        <p:cTn id="23" dur="500"/>
                                        <p:tgtEl>
                                          <p:spTgt spid="7171">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171">
                                            <p:txEl>
                                              <p:pRg st="10" end="10"/>
                                            </p:txEl>
                                          </p:spTgt>
                                        </p:tgtEl>
                                        <p:attrNameLst>
                                          <p:attrName>style.visibility</p:attrName>
                                        </p:attrNameLst>
                                      </p:cBhvr>
                                      <p:to>
                                        <p:strVal val="visible"/>
                                      </p:to>
                                    </p:set>
                                    <p:anim calcmode="lin" valueType="num">
                                      <p:cBhvr additive="base">
                                        <p:cTn id="28" dur="500" fill="hold"/>
                                        <p:tgtEl>
                                          <p:spTgt spid="7171">
                                            <p:txEl>
                                              <p:pRg st="10" end="1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17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171">
                                            <p:txEl>
                                              <p:pRg st="11" end="11"/>
                                            </p:txEl>
                                          </p:spTgt>
                                        </p:tgtEl>
                                        <p:attrNameLst>
                                          <p:attrName>style.visibility</p:attrName>
                                        </p:attrNameLst>
                                      </p:cBhvr>
                                      <p:to>
                                        <p:strVal val="visible"/>
                                      </p:to>
                                    </p:set>
                                    <p:animEffect transition="in" filter="fade">
                                      <p:cBhvr>
                                        <p:cTn id="34" dur="500"/>
                                        <p:tgtEl>
                                          <p:spTgt spid="7171">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171">
                                            <p:txEl>
                                              <p:pRg st="12" end="12"/>
                                            </p:txEl>
                                          </p:spTgt>
                                        </p:tgtEl>
                                        <p:attrNameLst>
                                          <p:attrName>style.visibility</p:attrName>
                                        </p:attrNameLst>
                                      </p:cBhvr>
                                      <p:to>
                                        <p:strVal val="visible"/>
                                      </p:to>
                                    </p:set>
                                    <p:animEffect transition="in" filter="fade">
                                      <p:cBhvr>
                                        <p:cTn id="39" dur="500"/>
                                        <p:tgtEl>
                                          <p:spTgt spid="7171">
                                            <p:txEl>
                                              <p:pRg st="12" end="1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171">
                                            <p:txEl>
                                              <p:pRg st="13" end="13"/>
                                            </p:txEl>
                                          </p:spTgt>
                                        </p:tgtEl>
                                        <p:attrNameLst>
                                          <p:attrName>style.visibility</p:attrName>
                                        </p:attrNameLst>
                                      </p:cBhvr>
                                      <p:to>
                                        <p:strVal val="visible"/>
                                      </p:to>
                                    </p:set>
                                    <p:animEffect transition="in" filter="fade">
                                      <p:cBhvr>
                                        <p:cTn id="44" dur="500"/>
                                        <p:tgtEl>
                                          <p:spTgt spid="717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Direct Access Techniques</a:t>
            </a:r>
          </a:p>
        </p:txBody>
      </p:sp>
      <p:sp>
        <p:nvSpPr>
          <p:cNvPr id="7171" name="Content Placeholder 2"/>
          <p:cNvSpPr>
            <a:spLocks noGrp="1"/>
          </p:cNvSpPr>
          <p:nvPr>
            <p:ph sz="quarter" idx="1"/>
          </p:nvPr>
        </p:nvSpPr>
        <p:spPr>
          <a:xfrm>
            <a:off x="539552" y="1124744"/>
            <a:ext cx="8147248" cy="5472608"/>
          </a:xfrm>
        </p:spPr>
        <p:txBody>
          <a:bodyPr/>
          <a:lstStyle/>
          <a:p>
            <a:r>
              <a:rPr lang="en-CA" sz="2400" dirty="0" smtClean="0"/>
              <a:t>Example:  Writing to a direct access file</a:t>
            </a:r>
            <a:endParaRPr lang="en-CA" sz="2400" dirty="0"/>
          </a:p>
        </p:txBody>
      </p:sp>
      <p:sp>
        <p:nvSpPr>
          <p:cNvPr id="5" name="Rectangle 4"/>
          <p:cNvSpPr/>
          <p:nvPr/>
        </p:nvSpPr>
        <p:spPr>
          <a:xfrm>
            <a:off x="539552" y="836712"/>
            <a:ext cx="7776864" cy="576064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CA" dirty="0" smtClean="0">
                <a:solidFill>
                  <a:schemeClr val="tx1"/>
                </a:solidFill>
              </a:rPr>
              <a:t>#include &lt;</a:t>
            </a:r>
            <a:r>
              <a:rPr lang="en-CA" dirty="0" err="1" smtClean="0">
                <a:solidFill>
                  <a:schemeClr val="tx1"/>
                </a:solidFill>
              </a:rPr>
              <a:t>stdio.h</a:t>
            </a:r>
            <a:r>
              <a:rPr lang="en-CA" dirty="0" smtClean="0">
                <a:solidFill>
                  <a:schemeClr val="tx1"/>
                </a:solidFill>
              </a:rPr>
              <a:t>&gt;</a:t>
            </a:r>
          </a:p>
          <a:p>
            <a:r>
              <a:rPr lang="en-CA" dirty="0" err="1" smtClean="0">
                <a:solidFill>
                  <a:schemeClr val="tx1"/>
                </a:solidFill>
              </a:rPr>
              <a:t>struct</a:t>
            </a:r>
            <a:r>
              <a:rPr lang="en-CA" dirty="0" smtClean="0">
                <a:solidFill>
                  <a:schemeClr val="tx1"/>
                </a:solidFill>
              </a:rPr>
              <a:t> </a:t>
            </a:r>
            <a:r>
              <a:rPr lang="en-CA" dirty="0" err="1" smtClean="0">
                <a:solidFill>
                  <a:schemeClr val="tx1"/>
                </a:solidFill>
              </a:rPr>
              <a:t>rec_t</a:t>
            </a:r>
            <a:r>
              <a:rPr lang="en-CA" dirty="0" smtClean="0">
                <a:solidFill>
                  <a:schemeClr val="tx1"/>
                </a:solidFill>
              </a:rPr>
              <a:t> {</a:t>
            </a:r>
          </a:p>
          <a:p>
            <a:r>
              <a:rPr lang="en-CA" dirty="0">
                <a:solidFill>
                  <a:schemeClr val="tx1"/>
                </a:solidFill>
              </a:rPr>
              <a:t> </a:t>
            </a:r>
            <a:r>
              <a:rPr lang="en-CA" dirty="0" smtClean="0">
                <a:solidFill>
                  <a:schemeClr val="tx1"/>
                </a:solidFill>
              </a:rPr>
              <a:t>   </a:t>
            </a:r>
            <a:r>
              <a:rPr lang="en-CA" dirty="0" err="1" smtClean="0">
                <a:solidFill>
                  <a:schemeClr val="tx1"/>
                </a:solidFill>
              </a:rPr>
              <a:t>int</a:t>
            </a:r>
            <a:r>
              <a:rPr lang="en-CA" dirty="0" smtClean="0">
                <a:solidFill>
                  <a:schemeClr val="tx1"/>
                </a:solidFill>
              </a:rPr>
              <a:t> ID ;                       // Assume 1 &lt;= ID &lt;= 100</a:t>
            </a:r>
          </a:p>
          <a:p>
            <a:r>
              <a:rPr lang="en-CA" dirty="0">
                <a:solidFill>
                  <a:schemeClr val="tx1"/>
                </a:solidFill>
              </a:rPr>
              <a:t> </a:t>
            </a:r>
            <a:r>
              <a:rPr lang="en-CA" dirty="0" smtClean="0">
                <a:solidFill>
                  <a:schemeClr val="tx1"/>
                </a:solidFill>
              </a:rPr>
              <a:t>   char Name[50] ;</a:t>
            </a:r>
          </a:p>
          <a:p>
            <a:r>
              <a:rPr lang="en-CA" dirty="0">
                <a:solidFill>
                  <a:schemeClr val="tx1"/>
                </a:solidFill>
              </a:rPr>
              <a:t> </a:t>
            </a:r>
            <a:r>
              <a:rPr lang="en-CA" dirty="0" smtClean="0">
                <a:solidFill>
                  <a:schemeClr val="tx1"/>
                </a:solidFill>
              </a:rPr>
              <a:t>   double Score ;</a:t>
            </a:r>
          </a:p>
          <a:p>
            <a:r>
              <a:rPr lang="en-CA" dirty="0" smtClean="0">
                <a:solidFill>
                  <a:schemeClr val="tx1"/>
                </a:solidFill>
              </a:rPr>
              <a:t>}</a:t>
            </a:r>
          </a:p>
          <a:p>
            <a:r>
              <a:rPr lang="en-CA" dirty="0" err="1">
                <a:solidFill>
                  <a:schemeClr val="tx1"/>
                </a:solidFill>
              </a:rPr>
              <a:t>i</a:t>
            </a:r>
            <a:r>
              <a:rPr lang="en-CA" dirty="0" err="1" smtClean="0">
                <a:solidFill>
                  <a:schemeClr val="tx1"/>
                </a:solidFill>
              </a:rPr>
              <a:t>nt</a:t>
            </a:r>
            <a:r>
              <a:rPr lang="en-CA" dirty="0" smtClean="0">
                <a:solidFill>
                  <a:schemeClr val="tx1"/>
                </a:solidFill>
              </a:rPr>
              <a:t> main( ) {</a:t>
            </a:r>
          </a:p>
          <a:p>
            <a:r>
              <a:rPr lang="en-CA" dirty="0" smtClean="0">
                <a:solidFill>
                  <a:schemeClr val="tx1"/>
                </a:solidFill>
              </a:rPr>
              <a:t>    FILE * </a:t>
            </a:r>
            <a:r>
              <a:rPr lang="en-CA" dirty="0" err="1" smtClean="0">
                <a:solidFill>
                  <a:schemeClr val="tx1"/>
                </a:solidFill>
              </a:rPr>
              <a:t>cfPtr</a:t>
            </a:r>
            <a:r>
              <a:rPr lang="en-CA" dirty="0" smtClean="0">
                <a:solidFill>
                  <a:schemeClr val="tx1"/>
                </a:solidFill>
              </a:rPr>
              <a:t> ;</a:t>
            </a:r>
          </a:p>
          <a:p>
            <a:r>
              <a:rPr lang="en-CA" dirty="0">
                <a:solidFill>
                  <a:schemeClr val="tx1"/>
                </a:solidFill>
              </a:rPr>
              <a:t> </a:t>
            </a:r>
            <a:r>
              <a:rPr lang="en-CA" dirty="0" smtClean="0">
                <a:solidFill>
                  <a:schemeClr val="tx1"/>
                </a:solidFill>
              </a:rPr>
              <a:t>   </a:t>
            </a:r>
            <a:r>
              <a:rPr lang="en-CA" dirty="0" err="1" smtClean="0">
                <a:solidFill>
                  <a:schemeClr val="tx1"/>
                </a:solidFill>
              </a:rPr>
              <a:t>struct</a:t>
            </a:r>
            <a:r>
              <a:rPr lang="en-CA" dirty="0" smtClean="0">
                <a:solidFill>
                  <a:schemeClr val="tx1"/>
                </a:solidFill>
              </a:rPr>
              <a:t> </a:t>
            </a:r>
            <a:r>
              <a:rPr lang="en-CA" dirty="0" err="1" smtClean="0">
                <a:solidFill>
                  <a:schemeClr val="tx1"/>
                </a:solidFill>
              </a:rPr>
              <a:t>rec_t</a:t>
            </a:r>
            <a:r>
              <a:rPr lang="en-CA" dirty="0" smtClean="0">
                <a:solidFill>
                  <a:schemeClr val="tx1"/>
                </a:solidFill>
              </a:rPr>
              <a:t> Rec ;</a:t>
            </a:r>
          </a:p>
          <a:p>
            <a:endParaRPr lang="en-CA" dirty="0" smtClean="0">
              <a:solidFill>
                <a:schemeClr val="tx1"/>
              </a:solidFill>
            </a:endParaRPr>
          </a:p>
          <a:p>
            <a:r>
              <a:rPr lang="en-CA" dirty="0">
                <a:solidFill>
                  <a:schemeClr val="tx1"/>
                </a:solidFill>
              </a:rPr>
              <a:t> </a:t>
            </a:r>
            <a:r>
              <a:rPr lang="en-CA" dirty="0" smtClean="0">
                <a:solidFill>
                  <a:schemeClr val="tx1"/>
                </a:solidFill>
              </a:rPr>
              <a:t>   </a:t>
            </a:r>
            <a:r>
              <a:rPr lang="en-CA" dirty="0" err="1" smtClean="0">
                <a:solidFill>
                  <a:schemeClr val="tx1"/>
                </a:solidFill>
              </a:rPr>
              <a:t>cfPtr</a:t>
            </a:r>
            <a:r>
              <a:rPr lang="en-CA" dirty="0" smtClean="0">
                <a:solidFill>
                  <a:schemeClr val="tx1"/>
                </a:solidFill>
              </a:rPr>
              <a:t> = </a:t>
            </a:r>
            <a:r>
              <a:rPr lang="en-CA" dirty="0" err="1" smtClean="0">
                <a:solidFill>
                  <a:schemeClr val="tx1"/>
                </a:solidFill>
              </a:rPr>
              <a:t>fopen</a:t>
            </a:r>
            <a:r>
              <a:rPr lang="en-CA" dirty="0" smtClean="0">
                <a:solidFill>
                  <a:schemeClr val="tx1"/>
                </a:solidFill>
              </a:rPr>
              <a:t>( “Score.dat”, “w” ) ;</a:t>
            </a:r>
          </a:p>
          <a:p>
            <a:r>
              <a:rPr lang="en-CA" dirty="0">
                <a:solidFill>
                  <a:schemeClr val="tx1"/>
                </a:solidFill>
              </a:rPr>
              <a:t> </a:t>
            </a:r>
            <a:r>
              <a:rPr lang="en-CA" dirty="0" smtClean="0">
                <a:solidFill>
                  <a:schemeClr val="tx1"/>
                </a:solidFill>
              </a:rPr>
              <a:t>   while( </a:t>
            </a:r>
            <a:r>
              <a:rPr lang="en-CA" dirty="0" err="1" smtClean="0">
                <a:solidFill>
                  <a:schemeClr val="tx1"/>
                </a:solidFill>
              </a:rPr>
              <a:t>scanf</a:t>
            </a:r>
            <a:r>
              <a:rPr lang="en-CA" dirty="0" smtClean="0">
                <a:solidFill>
                  <a:schemeClr val="tx1"/>
                </a:solidFill>
              </a:rPr>
              <a:t>( “%d”, &amp;Rec.ID) != EOF ) {</a:t>
            </a:r>
          </a:p>
          <a:p>
            <a:r>
              <a:rPr lang="en-CA" dirty="0" smtClean="0">
                <a:solidFill>
                  <a:schemeClr val="tx1"/>
                </a:solidFill>
              </a:rPr>
              <a:t>        </a:t>
            </a:r>
            <a:r>
              <a:rPr lang="en-CA" dirty="0" err="1" smtClean="0">
                <a:solidFill>
                  <a:schemeClr val="tx1"/>
                </a:solidFill>
              </a:rPr>
              <a:t>scanf</a:t>
            </a:r>
            <a:r>
              <a:rPr lang="en-CA" dirty="0" smtClean="0">
                <a:solidFill>
                  <a:schemeClr val="tx1"/>
                </a:solidFill>
              </a:rPr>
              <a:t>( “%</a:t>
            </a:r>
            <a:r>
              <a:rPr lang="en-CA" dirty="0" err="1" smtClean="0">
                <a:solidFill>
                  <a:schemeClr val="tx1"/>
                </a:solidFill>
              </a:rPr>
              <a:t>s%lf</a:t>
            </a:r>
            <a:r>
              <a:rPr lang="en-CA" dirty="0" smtClean="0">
                <a:solidFill>
                  <a:schemeClr val="tx1"/>
                </a:solidFill>
              </a:rPr>
              <a:t>”, </a:t>
            </a:r>
            <a:r>
              <a:rPr lang="en-CA" dirty="0" err="1" smtClean="0">
                <a:solidFill>
                  <a:schemeClr val="tx1"/>
                </a:solidFill>
              </a:rPr>
              <a:t>Rec.Name</a:t>
            </a:r>
            <a:r>
              <a:rPr lang="en-CA" dirty="0" smtClean="0">
                <a:solidFill>
                  <a:schemeClr val="tx1"/>
                </a:solidFill>
              </a:rPr>
              <a:t>, &amp;</a:t>
            </a:r>
            <a:r>
              <a:rPr lang="en-CA" dirty="0" err="1" smtClean="0">
                <a:solidFill>
                  <a:schemeClr val="tx1"/>
                </a:solidFill>
              </a:rPr>
              <a:t>Rec.Score</a:t>
            </a:r>
            <a:r>
              <a:rPr lang="en-CA" dirty="0" smtClean="0">
                <a:solidFill>
                  <a:schemeClr val="tx1"/>
                </a:solidFill>
              </a:rPr>
              <a:t> ) ;</a:t>
            </a:r>
          </a:p>
          <a:p>
            <a:endParaRPr lang="en-CA" dirty="0" smtClean="0">
              <a:solidFill>
                <a:schemeClr val="tx1"/>
              </a:solidFill>
            </a:endParaRPr>
          </a:p>
          <a:p>
            <a:r>
              <a:rPr lang="en-CA" dirty="0">
                <a:solidFill>
                  <a:schemeClr val="tx1"/>
                </a:solidFill>
              </a:rPr>
              <a:t> </a:t>
            </a:r>
            <a:r>
              <a:rPr lang="en-CA" dirty="0" smtClean="0">
                <a:solidFill>
                  <a:schemeClr val="tx1"/>
                </a:solidFill>
              </a:rPr>
              <a:t>       </a:t>
            </a:r>
            <a:r>
              <a:rPr lang="en-CA" dirty="0" err="1" smtClean="0">
                <a:solidFill>
                  <a:schemeClr val="tx1"/>
                </a:solidFill>
              </a:rPr>
              <a:t>fseek</a:t>
            </a:r>
            <a:r>
              <a:rPr lang="en-CA" dirty="0" smtClean="0">
                <a:solidFill>
                  <a:schemeClr val="tx1"/>
                </a:solidFill>
              </a:rPr>
              <a:t>( </a:t>
            </a:r>
            <a:r>
              <a:rPr lang="en-CA" dirty="0" err="1" smtClean="0">
                <a:solidFill>
                  <a:schemeClr val="tx1"/>
                </a:solidFill>
              </a:rPr>
              <a:t>cfPtr</a:t>
            </a:r>
            <a:r>
              <a:rPr lang="en-CA" dirty="0" smtClean="0">
                <a:solidFill>
                  <a:schemeClr val="tx1"/>
                </a:solidFill>
              </a:rPr>
              <a:t>, </a:t>
            </a:r>
            <a:r>
              <a:rPr lang="en-CA" b="1" dirty="0" smtClean="0">
                <a:solidFill>
                  <a:srgbClr val="C00000"/>
                </a:solidFill>
              </a:rPr>
              <a:t>(Rec.ID – 1)*</a:t>
            </a:r>
            <a:r>
              <a:rPr lang="en-CA" b="1" dirty="0" err="1" smtClean="0">
                <a:solidFill>
                  <a:srgbClr val="C00000"/>
                </a:solidFill>
              </a:rPr>
              <a:t>sizeof</a:t>
            </a:r>
            <a:r>
              <a:rPr lang="en-CA" b="1" dirty="0" smtClean="0">
                <a:solidFill>
                  <a:srgbClr val="C00000"/>
                </a:solidFill>
              </a:rPr>
              <a:t>( </a:t>
            </a:r>
            <a:r>
              <a:rPr lang="en-CA" b="1" dirty="0" err="1" smtClean="0">
                <a:solidFill>
                  <a:srgbClr val="C00000"/>
                </a:solidFill>
              </a:rPr>
              <a:t>struct</a:t>
            </a:r>
            <a:r>
              <a:rPr lang="en-CA" b="1" dirty="0" smtClean="0">
                <a:solidFill>
                  <a:srgbClr val="C00000"/>
                </a:solidFill>
              </a:rPr>
              <a:t> </a:t>
            </a:r>
            <a:r>
              <a:rPr lang="en-CA" b="1" dirty="0" err="1" smtClean="0">
                <a:solidFill>
                  <a:srgbClr val="C00000"/>
                </a:solidFill>
              </a:rPr>
              <a:t>rec_t</a:t>
            </a:r>
            <a:r>
              <a:rPr lang="en-CA" b="1" dirty="0" smtClean="0">
                <a:solidFill>
                  <a:srgbClr val="C00000"/>
                </a:solidFill>
              </a:rPr>
              <a:t> )</a:t>
            </a:r>
            <a:r>
              <a:rPr lang="en-CA" dirty="0" smtClean="0">
                <a:solidFill>
                  <a:schemeClr val="tx1"/>
                </a:solidFill>
              </a:rPr>
              <a:t>, SEEK_SET ) ;</a:t>
            </a:r>
          </a:p>
          <a:p>
            <a:r>
              <a:rPr lang="en-CA" dirty="0">
                <a:solidFill>
                  <a:schemeClr val="tx1"/>
                </a:solidFill>
              </a:rPr>
              <a:t> </a:t>
            </a:r>
            <a:r>
              <a:rPr lang="en-CA" dirty="0" smtClean="0">
                <a:solidFill>
                  <a:schemeClr val="tx1"/>
                </a:solidFill>
              </a:rPr>
              <a:t>       </a:t>
            </a:r>
            <a:r>
              <a:rPr lang="en-CA" dirty="0" err="1" smtClean="0">
                <a:solidFill>
                  <a:schemeClr val="tx1"/>
                </a:solidFill>
              </a:rPr>
              <a:t>fwrite</a:t>
            </a:r>
            <a:r>
              <a:rPr lang="en-CA" dirty="0" smtClean="0">
                <a:solidFill>
                  <a:schemeClr val="tx1"/>
                </a:solidFill>
              </a:rPr>
              <a:t>( &amp;Rec, </a:t>
            </a:r>
            <a:r>
              <a:rPr lang="en-CA" b="1" dirty="0" err="1">
                <a:solidFill>
                  <a:schemeClr val="tx1"/>
                </a:solidFill>
              </a:rPr>
              <a:t>sizeof</a:t>
            </a:r>
            <a:r>
              <a:rPr lang="en-CA" b="1" dirty="0">
                <a:solidFill>
                  <a:schemeClr val="tx1"/>
                </a:solidFill>
              </a:rPr>
              <a:t>( </a:t>
            </a:r>
            <a:r>
              <a:rPr lang="en-CA" b="1" dirty="0" err="1">
                <a:solidFill>
                  <a:schemeClr val="tx1"/>
                </a:solidFill>
              </a:rPr>
              <a:t>struct</a:t>
            </a:r>
            <a:r>
              <a:rPr lang="en-CA" b="1" dirty="0">
                <a:solidFill>
                  <a:schemeClr val="tx1"/>
                </a:solidFill>
              </a:rPr>
              <a:t> </a:t>
            </a:r>
            <a:r>
              <a:rPr lang="en-CA" b="1" dirty="0" err="1" smtClean="0">
                <a:solidFill>
                  <a:schemeClr val="tx1"/>
                </a:solidFill>
              </a:rPr>
              <a:t>rec_t</a:t>
            </a:r>
            <a:r>
              <a:rPr lang="en-CA" b="1" dirty="0">
                <a:solidFill>
                  <a:schemeClr val="tx1"/>
                </a:solidFill>
              </a:rPr>
              <a:t> </a:t>
            </a:r>
            <a:r>
              <a:rPr lang="en-CA" b="1" dirty="0" smtClean="0">
                <a:solidFill>
                  <a:schemeClr val="tx1"/>
                </a:solidFill>
              </a:rPr>
              <a:t>)</a:t>
            </a:r>
            <a:r>
              <a:rPr lang="en-CA" dirty="0" smtClean="0">
                <a:solidFill>
                  <a:schemeClr val="tx1"/>
                </a:solidFill>
              </a:rPr>
              <a:t>, </a:t>
            </a:r>
            <a:r>
              <a:rPr lang="en-CA" b="1" dirty="0" smtClean="0">
                <a:solidFill>
                  <a:schemeClr val="accent6">
                    <a:lumMod val="75000"/>
                  </a:schemeClr>
                </a:solidFill>
              </a:rPr>
              <a:t>1</a:t>
            </a:r>
            <a:r>
              <a:rPr lang="en-CA" dirty="0" smtClean="0">
                <a:solidFill>
                  <a:schemeClr val="tx1"/>
                </a:solidFill>
              </a:rPr>
              <a:t>, </a:t>
            </a:r>
            <a:r>
              <a:rPr lang="en-CA" dirty="0" err="1" smtClean="0">
                <a:solidFill>
                  <a:schemeClr val="tx1"/>
                </a:solidFill>
              </a:rPr>
              <a:t>cfPtr</a:t>
            </a:r>
            <a:r>
              <a:rPr lang="en-CA" dirty="0" smtClean="0">
                <a:solidFill>
                  <a:schemeClr val="tx1"/>
                </a:solidFill>
              </a:rPr>
              <a:t> ) ;</a:t>
            </a:r>
            <a:endParaRPr lang="en-CA" dirty="0">
              <a:solidFill>
                <a:schemeClr val="tx1"/>
              </a:solidFill>
            </a:endParaRPr>
          </a:p>
          <a:p>
            <a:r>
              <a:rPr lang="en-CA" dirty="0" smtClean="0">
                <a:solidFill>
                  <a:schemeClr val="tx1"/>
                </a:solidFill>
              </a:rPr>
              <a:t>    } </a:t>
            </a:r>
          </a:p>
          <a:p>
            <a:r>
              <a:rPr lang="en-CA" dirty="0">
                <a:solidFill>
                  <a:schemeClr val="tx1"/>
                </a:solidFill>
              </a:rPr>
              <a:t> </a:t>
            </a:r>
            <a:r>
              <a:rPr lang="en-CA" dirty="0" smtClean="0">
                <a:solidFill>
                  <a:schemeClr val="tx1"/>
                </a:solidFill>
              </a:rPr>
              <a:t>   </a:t>
            </a:r>
            <a:r>
              <a:rPr lang="en-CA" dirty="0" err="1" smtClean="0">
                <a:solidFill>
                  <a:schemeClr val="tx1"/>
                </a:solidFill>
              </a:rPr>
              <a:t>fclose</a:t>
            </a:r>
            <a:r>
              <a:rPr lang="en-CA" dirty="0" smtClean="0">
                <a:solidFill>
                  <a:schemeClr val="tx1"/>
                </a:solidFill>
              </a:rPr>
              <a:t>( </a:t>
            </a:r>
            <a:r>
              <a:rPr lang="en-CA" dirty="0" err="1" smtClean="0">
                <a:solidFill>
                  <a:schemeClr val="tx1"/>
                </a:solidFill>
              </a:rPr>
              <a:t>cfPtr</a:t>
            </a:r>
            <a:r>
              <a:rPr lang="en-CA" dirty="0" smtClean="0">
                <a:solidFill>
                  <a:schemeClr val="tx1"/>
                </a:solidFill>
              </a:rPr>
              <a:t> ) ;</a:t>
            </a:r>
            <a:endParaRPr lang="en-CA" dirty="0">
              <a:solidFill>
                <a:schemeClr val="tx1"/>
              </a:solidFill>
            </a:endParaRPr>
          </a:p>
          <a:p>
            <a:r>
              <a:rPr lang="en-CA" dirty="0" smtClean="0">
                <a:solidFill>
                  <a:schemeClr val="tx1"/>
                </a:solidFill>
              </a:rPr>
              <a:t>    return 0 ;</a:t>
            </a:r>
          </a:p>
          <a:p>
            <a:r>
              <a:rPr lang="en-CA" dirty="0">
                <a:solidFill>
                  <a:schemeClr val="tx1"/>
                </a:solidFill>
              </a:rPr>
              <a:t>}</a:t>
            </a:r>
          </a:p>
        </p:txBody>
      </p:sp>
    </p:spTree>
    <p:extLst>
      <p:ext uri="{BB962C8B-B14F-4D97-AF65-F5344CB8AC3E}">
        <p14:creationId xmlns:p14="http://schemas.microsoft.com/office/powerpoint/2010/main" val="14808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3" name="Content Placeholder 2"/>
          <p:cNvSpPr>
            <a:spLocks noGrp="1"/>
          </p:cNvSpPr>
          <p:nvPr>
            <p:ph sz="quarter" idx="1"/>
          </p:nvPr>
        </p:nvSpPr>
        <p:spPr/>
        <p:txBody>
          <a:bodyPr/>
          <a:lstStyle/>
          <a:p>
            <a:r>
              <a:rPr lang="en-CA" dirty="0" smtClean="0"/>
              <a:t>Storage Devices</a:t>
            </a:r>
          </a:p>
          <a:p>
            <a:r>
              <a:rPr lang="en-CA" dirty="0" smtClean="0"/>
              <a:t>Concept of File</a:t>
            </a:r>
          </a:p>
          <a:p>
            <a:r>
              <a:rPr lang="en-CA" dirty="0" smtClean="0"/>
              <a:t>File Streams and Buffers</a:t>
            </a:r>
          </a:p>
          <a:p>
            <a:r>
              <a:rPr lang="en-CA" dirty="0" smtClean="0"/>
              <a:t>Sequential Access Techniques</a:t>
            </a:r>
          </a:p>
          <a:p>
            <a:r>
              <a:rPr lang="en-CA" dirty="0" smtClean="0"/>
              <a:t>Direct Access Techniques</a:t>
            </a:r>
            <a:endParaRPr lang="en-CA" dirty="0"/>
          </a:p>
          <a:p>
            <a:endParaRPr lang="en-CA" dirty="0"/>
          </a:p>
        </p:txBody>
      </p:sp>
    </p:spTree>
    <p:extLst>
      <p:ext uri="{BB962C8B-B14F-4D97-AF65-F5344CB8AC3E}">
        <p14:creationId xmlns:p14="http://schemas.microsoft.com/office/powerpoint/2010/main" val="3408153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Concept of Direct Access File</a:t>
            </a:r>
            <a:endParaRPr lang="en-CA" dirty="0"/>
          </a:p>
        </p:txBody>
      </p:sp>
      <p:sp>
        <p:nvSpPr>
          <p:cNvPr id="3" name="Content Placeholder 2"/>
          <p:cNvSpPr>
            <a:spLocks noGrp="1"/>
          </p:cNvSpPr>
          <p:nvPr>
            <p:ph sz="quarter" idx="1"/>
          </p:nvPr>
        </p:nvSpPr>
        <p:spPr>
          <a:xfrm>
            <a:off x="914400" y="1196752"/>
            <a:ext cx="7772400" cy="648072"/>
          </a:xfrm>
        </p:spPr>
        <p:txBody>
          <a:bodyPr/>
          <a:lstStyle/>
          <a:p>
            <a:r>
              <a:rPr lang="en-CA" sz="2000" dirty="0"/>
              <a:t>Direct Access File with Fixed length records:</a:t>
            </a:r>
          </a:p>
        </p:txBody>
      </p:sp>
      <p:grpSp>
        <p:nvGrpSpPr>
          <p:cNvPr id="31" name="Group 30"/>
          <p:cNvGrpSpPr/>
          <p:nvPr/>
        </p:nvGrpSpPr>
        <p:grpSpPr>
          <a:xfrm>
            <a:off x="406706" y="2641442"/>
            <a:ext cx="8352928" cy="603339"/>
            <a:chOff x="267504" y="3006849"/>
            <a:chExt cx="8352928" cy="603339"/>
          </a:xfrm>
        </p:grpSpPr>
        <p:sp>
          <p:nvSpPr>
            <p:cNvPr id="4" name="Rectangle 3"/>
            <p:cNvSpPr/>
            <p:nvPr/>
          </p:nvSpPr>
          <p:spPr>
            <a:xfrm>
              <a:off x="555536" y="3025267"/>
              <a:ext cx="7776864" cy="5760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1308846" y="3024321"/>
              <a:ext cx="6367097" cy="576064"/>
            </a:xfrm>
            <a:prstGeom prst="rect">
              <a:avLst/>
            </a:prstGeom>
            <a:solidFill>
              <a:srgbClr val="F1F15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Chevron 5"/>
            <p:cNvSpPr/>
            <p:nvPr/>
          </p:nvSpPr>
          <p:spPr>
            <a:xfrm>
              <a:off x="8332400" y="3169283"/>
              <a:ext cx="288032" cy="288032"/>
            </a:xfrm>
            <a:prstGeom prst="chevron">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8" name="Chevron 7"/>
            <p:cNvSpPr/>
            <p:nvPr/>
          </p:nvSpPr>
          <p:spPr>
            <a:xfrm>
              <a:off x="267504" y="3177667"/>
              <a:ext cx="288032" cy="288032"/>
            </a:xfrm>
            <a:prstGeom prst="chevron">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cxnSp>
          <p:nvCxnSpPr>
            <p:cNvPr id="12" name="Straight Connector 11"/>
            <p:cNvCxnSpPr/>
            <p:nvPr/>
          </p:nvCxnSpPr>
          <p:spPr>
            <a:xfrm>
              <a:off x="4509320" y="3006849"/>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70191" y="3023375"/>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100152" y="3033178"/>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883789" y="3023375"/>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703057" y="3024321"/>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290875" y="3033178"/>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22400" y="3033178"/>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4191735" y="3454392"/>
            <a:ext cx="4121641" cy="369332"/>
          </a:xfrm>
          <a:prstGeom prst="rect">
            <a:avLst/>
          </a:prstGeom>
          <a:noFill/>
        </p:spPr>
        <p:txBody>
          <a:bodyPr wrap="none" rtlCol="0">
            <a:spAutoFit/>
          </a:bodyPr>
          <a:lstStyle/>
          <a:p>
            <a:r>
              <a:rPr lang="en-CA" dirty="0" smtClean="0"/>
              <a:t>From BEGIN :  </a:t>
            </a:r>
            <a:r>
              <a:rPr lang="en-CA" dirty="0" err="1" smtClean="0"/>
              <a:t>RecNum</a:t>
            </a:r>
            <a:r>
              <a:rPr lang="en-CA" dirty="0" smtClean="0"/>
              <a:t> * </a:t>
            </a:r>
            <a:r>
              <a:rPr lang="en-CA" dirty="0" err="1" smtClean="0"/>
              <a:t>RecLength</a:t>
            </a:r>
            <a:endParaRPr lang="en-CA" dirty="0"/>
          </a:p>
        </p:txBody>
      </p:sp>
      <p:cxnSp>
        <p:nvCxnSpPr>
          <p:cNvPr id="44" name="Straight Arrow Connector 43"/>
          <p:cNvCxnSpPr>
            <a:stCxn id="62" idx="2"/>
          </p:cNvCxnSpPr>
          <p:nvPr/>
        </p:nvCxnSpPr>
        <p:spPr>
          <a:xfrm>
            <a:off x="7815144" y="2338578"/>
            <a:ext cx="0" cy="3193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61" idx="0"/>
          </p:cNvCxnSpPr>
          <p:nvPr/>
        </p:nvCxnSpPr>
        <p:spPr>
          <a:xfrm flipV="1">
            <a:off x="1448048" y="3252927"/>
            <a:ext cx="0" cy="3861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 name="Notched Right Arrow 54"/>
          <p:cNvSpPr/>
          <p:nvPr/>
        </p:nvSpPr>
        <p:spPr>
          <a:xfrm flipH="1">
            <a:off x="5430076" y="3244781"/>
            <a:ext cx="2372118" cy="279648"/>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TextBox 57"/>
          <p:cNvSpPr txBox="1"/>
          <p:nvPr/>
        </p:nvSpPr>
        <p:spPr>
          <a:xfrm>
            <a:off x="4440062" y="1979063"/>
            <a:ext cx="1980029" cy="369332"/>
          </a:xfrm>
          <a:prstGeom prst="rect">
            <a:avLst/>
          </a:prstGeom>
          <a:noFill/>
        </p:spPr>
        <p:txBody>
          <a:bodyPr wrap="none" rtlCol="0">
            <a:spAutoFit/>
          </a:bodyPr>
          <a:lstStyle/>
          <a:p>
            <a:r>
              <a:rPr lang="en-CA" b="1" dirty="0" smtClean="0"/>
              <a:t>Current position</a:t>
            </a:r>
            <a:endParaRPr lang="en-CA" b="1" dirty="0"/>
          </a:p>
        </p:txBody>
      </p:sp>
      <p:sp>
        <p:nvSpPr>
          <p:cNvPr id="59" name="TextBox 58"/>
          <p:cNvSpPr txBox="1"/>
          <p:nvPr/>
        </p:nvSpPr>
        <p:spPr>
          <a:xfrm>
            <a:off x="4356919" y="5460634"/>
            <a:ext cx="1762021" cy="369332"/>
          </a:xfrm>
          <a:prstGeom prst="rect">
            <a:avLst/>
          </a:prstGeom>
          <a:noFill/>
        </p:spPr>
        <p:txBody>
          <a:bodyPr wrap="none" rtlCol="0">
            <a:spAutoFit/>
          </a:bodyPr>
          <a:lstStyle/>
          <a:p>
            <a:r>
              <a:rPr lang="en-CA" b="1" dirty="0" smtClean="0"/>
              <a:t>Relative offset</a:t>
            </a:r>
            <a:endParaRPr lang="en-CA" b="1" dirty="0"/>
          </a:p>
        </p:txBody>
      </p:sp>
      <p:sp>
        <p:nvSpPr>
          <p:cNvPr id="60" name="TextBox 59"/>
          <p:cNvSpPr txBox="1"/>
          <p:nvPr/>
        </p:nvSpPr>
        <p:spPr>
          <a:xfrm>
            <a:off x="3962259" y="5383690"/>
            <a:ext cx="394660" cy="523220"/>
          </a:xfrm>
          <a:prstGeom prst="rect">
            <a:avLst/>
          </a:prstGeom>
          <a:noFill/>
        </p:spPr>
        <p:txBody>
          <a:bodyPr wrap="none" rtlCol="0">
            <a:spAutoFit/>
          </a:bodyPr>
          <a:lstStyle/>
          <a:p>
            <a:r>
              <a:rPr lang="en-CA" sz="2800" b="1" dirty="0" smtClean="0"/>
              <a:t>+</a:t>
            </a:r>
            <a:endParaRPr lang="en-CA" sz="2800" b="1" dirty="0"/>
          </a:p>
        </p:txBody>
      </p:sp>
      <p:sp>
        <p:nvSpPr>
          <p:cNvPr id="61" name="TextBox 60"/>
          <p:cNvSpPr txBox="1"/>
          <p:nvPr/>
        </p:nvSpPr>
        <p:spPr>
          <a:xfrm>
            <a:off x="906874" y="3639058"/>
            <a:ext cx="1082348" cy="369332"/>
          </a:xfrm>
          <a:prstGeom prst="rect">
            <a:avLst/>
          </a:prstGeom>
          <a:noFill/>
        </p:spPr>
        <p:txBody>
          <a:bodyPr wrap="none" rtlCol="0">
            <a:spAutoFit/>
          </a:bodyPr>
          <a:lstStyle/>
          <a:p>
            <a:r>
              <a:rPr lang="en-CA" b="1" dirty="0" smtClean="0"/>
              <a:t>End File</a:t>
            </a:r>
            <a:endParaRPr lang="en-CA" b="1" dirty="0"/>
          </a:p>
        </p:txBody>
      </p:sp>
      <p:sp>
        <p:nvSpPr>
          <p:cNvPr id="62" name="TextBox 61"/>
          <p:cNvSpPr txBox="1"/>
          <p:nvPr/>
        </p:nvSpPr>
        <p:spPr>
          <a:xfrm>
            <a:off x="7171378" y="1969246"/>
            <a:ext cx="1287532" cy="369332"/>
          </a:xfrm>
          <a:prstGeom prst="rect">
            <a:avLst/>
          </a:prstGeom>
          <a:noFill/>
        </p:spPr>
        <p:txBody>
          <a:bodyPr wrap="none" rtlCol="0">
            <a:spAutoFit/>
          </a:bodyPr>
          <a:lstStyle/>
          <a:p>
            <a:r>
              <a:rPr lang="en-CA" b="1" dirty="0" smtClean="0"/>
              <a:t>Begin File</a:t>
            </a:r>
            <a:endParaRPr lang="en-CA" b="1" dirty="0"/>
          </a:p>
        </p:txBody>
      </p:sp>
      <p:sp>
        <p:nvSpPr>
          <p:cNvPr id="63" name="TextBox 62"/>
          <p:cNvSpPr txBox="1"/>
          <p:nvPr/>
        </p:nvSpPr>
        <p:spPr>
          <a:xfrm>
            <a:off x="6148461" y="5274733"/>
            <a:ext cx="356188" cy="707886"/>
          </a:xfrm>
          <a:prstGeom prst="rect">
            <a:avLst/>
          </a:prstGeom>
          <a:noFill/>
        </p:spPr>
        <p:txBody>
          <a:bodyPr wrap="none" rtlCol="0">
            <a:spAutoFit/>
          </a:bodyPr>
          <a:lstStyle/>
          <a:p>
            <a:r>
              <a:rPr lang="en-CA" sz="4000" b="1" dirty="0" smtClean="0"/>
              <a:t>-</a:t>
            </a:r>
            <a:endParaRPr lang="en-CA" sz="4000" b="1" dirty="0"/>
          </a:p>
        </p:txBody>
      </p:sp>
      <p:sp>
        <p:nvSpPr>
          <p:cNvPr id="64" name="TextBox 63"/>
          <p:cNvSpPr txBox="1"/>
          <p:nvPr/>
        </p:nvSpPr>
        <p:spPr>
          <a:xfrm>
            <a:off x="1448048" y="2674291"/>
            <a:ext cx="6367096" cy="369332"/>
          </a:xfrm>
          <a:prstGeom prst="rect">
            <a:avLst/>
          </a:prstGeom>
          <a:noFill/>
        </p:spPr>
        <p:txBody>
          <a:bodyPr wrap="square" rtlCol="0">
            <a:spAutoFit/>
          </a:bodyPr>
          <a:lstStyle/>
          <a:p>
            <a:r>
              <a:rPr lang="en-CA" b="1" dirty="0" smtClean="0">
                <a:latin typeface="Courier New" pitchFamily="49" charset="0"/>
                <a:cs typeface="Courier New" pitchFamily="49" charset="0"/>
              </a:rPr>
              <a:t>  N-1  N-2   . .  . .      3     2     1    0</a:t>
            </a:r>
            <a:endParaRPr lang="en-CA" b="1" dirty="0">
              <a:latin typeface="Courier New" pitchFamily="49" charset="0"/>
              <a:cs typeface="Courier New" pitchFamily="49" charset="0"/>
            </a:endParaRPr>
          </a:p>
        </p:txBody>
      </p:sp>
      <p:sp>
        <p:nvSpPr>
          <p:cNvPr id="65" name="Notched Right Arrow 64"/>
          <p:cNvSpPr/>
          <p:nvPr/>
        </p:nvSpPr>
        <p:spPr>
          <a:xfrm>
            <a:off x="1407443" y="4008390"/>
            <a:ext cx="4022633" cy="279648"/>
          </a:xfrm>
          <a:prstGeom prst="notchedRightArrow">
            <a:avLst/>
          </a:prstGeom>
          <a:solidFill>
            <a:srgbClr val="E5480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6" name="Straight Arrow Connector 65"/>
          <p:cNvCxnSpPr/>
          <p:nvPr/>
        </p:nvCxnSpPr>
        <p:spPr>
          <a:xfrm>
            <a:off x="5430077" y="2322052"/>
            <a:ext cx="0" cy="3193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3212158" y="5202013"/>
            <a:ext cx="4287386" cy="279648"/>
            <a:chOff x="3292400" y="3639058"/>
            <a:chExt cx="4287386" cy="279648"/>
          </a:xfrm>
        </p:grpSpPr>
        <p:sp>
          <p:nvSpPr>
            <p:cNvPr id="68" name="Notched Right Arrow 67"/>
            <p:cNvSpPr/>
            <p:nvPr/>
          </p:nvSpPr>
          <p:spPr>
            <a:xfrm>
              <a:off x="4156497" y="3639058"/>
              <a:ext cx="3423289" cy="279648"/>
            </a:xfrm>
            <a:prstGeom prst="notchedRightArrow">
              <a:avLst/>
            </a:prstGeom>
            <a:solidFill>
              <a:srgbClr val="E5480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7" name="Notched Right Arrow 66"/>
            <p:cNvSpPr/>
            <p:nvPr/>
          </p:nvSpPr>
          <p:spPr>
            <a:xfrm flipH="1">
              <a:off x="3292400" y="3639058"/>
              <a:ext cx="2160239" cy="279648"/>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9" name="TextBox 68"/>
          <p:cNvSpPr txBox="1"/>
          <p:nvPr/>
        </p:nvSpPr>
        <p:spPr>
          <a:xfrm>
            <a:off x="1407700" y="4278169"/>
            <a:ext cx="4916731" cy="369332"/>
          </a:xfrm>
          <a:prstGeom prst="rect">
            <a:avLst/>
          </a:prstGeom>
          <a:noFill/>
        </p:spPr>
        <p:txBody>
          <a:bodyPr wrap="none" rtlCol="0">
            <a:spAutoFit/>
          </a:bodyPr>
          <a:lstStyle/>
          <a:p>
            <a:r>
              <a:rPr lang="en-CA" dirty="0" smtClean="0"/>
              <a:t>From END :   (N - 1 - </a:t>
            </a:r>
            <a:r>
              <a:rPr lang="en-CA" dirty="0" err="1" smtClean="0"/>
              <a:t>RecNum</a:t>
            </a:r>
            <a:r>
              <a:rPr lang="en-CA" dirty="0" smtClean="0"/>
              <a:t>) * </a:t>
            </a:r>
            <a:r>
              <a:rPr lang="en-CA" dirty="0" err="1" smtClean="0"/>
              <a:t>RecLength</a:t>
            </a:r>
            <a:r>
              <a:rPr lang="en-CA" dirty="0" smtClean="0"/>
              <a:t> </a:t>
            </a:r>
            <a:endParaRPr lang="en-CA" dirty="0"/>
          </a:p>
        </p:txBody>
      </p:sp>
      <p:sp>
        <p:nvSpPr>
          <p:cNvPr id="70" name="TextBox 69"/>
          <p:cNvSpPr txBox="1"/>
          <p:nvPr/>
        </p:nvSpPr>
        <p:spPr>
          <a:xfrm>
            <a:off x="4189908" y="4905401"/>
            <a:ext cx="2531462" cy="369332"/>
          </a:xfrm>
          <a:prstGeom prst="rect">
            <a:avLst/>
          </a:prstGeom>
          <a:noFill/>
        </p:spPr>
        <p:txBody>
          <a:bodyPr wrap="none" rtlCol="0">
            <a:spAutoFit/>
          </a:bodyPr>
          <a:lstStyle/>
          <a:p>
            <a:r>
              <a:rPr lang="en-CA" dirty="0" err="1" smtClean="0"/>
              <a:t>NumRecs</a:t>
            </a:r>
            <a:r>
              <a:rPr lang="en-CA" dirty="0" smtClean="0"/>
              <a:t> * </a:t>
            </a:r>
            <a:r>
              <a:rPr lang="en-CA" dirty="0" err="1" smtClean="0"/>
              <a:t>RecLength</a:t>
            </a:r>
            <a:endParaRPr lang="en-CA" dirty="0"/>
          </a:p>
        </p:txBody>
      </p:sp>
      <p:sp>
        <p:nvSpPr>
          <p:cNvPr id="71" name="TextBox 70"/>
          <p:cNvSpPr txBox="1"/>
          <p:nvPr/>
        </p:nvSpPr>
        <p:spPr>
          <a:xfrm>
            <a:off x="6407272" y="1124744"/>
            <a:ext cx="2290096" cy="646331"/>
          </a:xfrm>
          <a:prstGeom prst="rect">
            <a:avLst/>
          </a:prstGeom>
          <a:noFill/>
        </p:spPr>
        <p:txBody>
          <a:bodyPr wrap="square" rtlCol="0">
            <a:spAutoFit/>
          </a:bodyPr>
          <a:lstStyle/>
          <a:p>
            <a:pPr algn="r"/>
            <a:r>
              <a:rPr lang="en-CA" b="1" dirty="0" smtClean="0">
                <a:solidFill>
                  <a:schemeClr val="accent4">
                    <a:lumMod val="50000"/>
                  </a:schemeClr>
                </a:solidFill>
              </a:rPr>
              <a:t>Absolute Record Offset Number</a:t>
            </a:r>
            <a:endParaRPr lang="en-CA" b="1" dirty="0">
              <a:solidFill>
                <a:schemeClr val="accent4">
                  <a:lumMod val="50000"/>
                </a:schemeClr>
              </a:solidFill>
            </a:endParaRPr>
          </a:p>
        </p:txBody>
      </p:sp>
      <p:cxnSp>
        <p:nvCxnSpPr>
          <p:cNvPr id="73" name="Straight Arrow Connector 72"/>
          <p:cNvCxnSpPr>
            <a:stCxn id="71" idx="2"/>
          </p:cNvCxnSpPr>
          <p:nvPr/>
        </p:nvCxnSpPr>
        <p:spPr>
          <a:xfrm flipH="1">
            <a:off x="6215970" y="1771075"/>
            <a:ext cx="1336350" cy="1032801"/>
          </a:xfrm>
          <a:prstGeom prst="straightConnector1">
            <a:avLst/>
          </a:prstGeom>
          <a:ln w="317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397931" y="1771074"/>
            <a:ext cx="2157747" cy="1041186"/>
          </a:xfrm>
          <a:prstGeom prst="straightConnector1">
            <a:avLst/>
          </a:prstGeom>
          <a:ln w="317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71378" y="3963548"/>
            <a:ext cx="1377300" cy="369332"/>
          </a:xfrm>
          <a:prstGeom prst="rect">
            <a:avLst/>
          </a:prstGeom>
          <a:noFill/>
        </p:spPr>
        <p:txBody>
          <a:bodyPr wrap="none" rtlCol="0">
            <a:spAutoFit/>
          </a:bodyPr>
          <a:lstStyle/>
          <a:p>
            <a:r>
              <a:rPr lang="en-CA" b="1" dirty="0" smtClean="0"/>
              <a:t>SEEK_SET</a:t>
            </a:r>
            <a:endParaRPr lang="en-CA" b="1" dirty="0"/>
          </a:p>
        </p:txBody>
      </p:sp>
      <p:sp>
        <p:nvSpPr>
          <p:cNvPr id="38" name="TextBox 37"/>
          <p:cNvSpPr txBox="1"/>
          <p:nvPr/>
        </p:nvSpPr>
        <p:spPr>
          <a:xfrm>
            <a:off x="759398" y="4682315"/>
            <a:ext cx="1428596" cy="369332"/>
          </a:xfrm>
          <a:prstGeom prst="rect">
            <a:avLst/>
          </a:prstGeom>
          <a:noFill/>
        </p:spPr>
        <p:txBody>
          <a:bodyPr wrap="none" rtlCol="0">
            <a:spAutoFit/>
          </a:bodyPr>
          <a:lstStyle/>
          <a:p>
            <a:r>
              <a:rPr lang="en-CA" b="1" dirty="0" smtClean="0"/>
              <a:t>SEEK_END</a:t>
            </a:r>
            <a:endParaRPr lang="en-CA" b="1" dirty="0"/>
          </a:p>
        </p:txBody>
      </p:sp>
      <p:sp>
        <p:nvSpPr>
          <p:cNvPr id="39" name="TextBox 38"/>
          <p:cNvSpPr txBox="1"/>
          <p:nvPr/>
        </p:nvSpPr>
        <p:spPr>
          <a:xfrm>
            <a:off x="4549279" y="6037685"/>
            <a:ext cx="1441420" cy="369332"/>
          </a:xfrm>
          <a:prstGeom prst="rect">
            <a:avLst/>
          </a:prstGeom>
          <a:noFill/>
        </p:spPr>
        <p:txBody>
          <a:bodyPr wrap="none" rtlCol="0">
            <a:spAutoFit/>
          </a:bodyPr>
          <a:lstStyle/>
          <a:p>
            <a:r>
              <a:rPr lang="en-CA" b="1" dirty="0" smtClean="0"/>
              <a:t>SEEK_CUR</a:t>
            </a:r>
            <a:endParaRPr lang="en-CA" b="1" dirty="0"/>
          </a:p>
        </p:txBody>
      </p:sp>
    </p:spTree>
    <p:extLst>
      <p:ext uri="{BB962C8B-B14F-4D97-AF65-F5344CB8AC3E}">
        <p14:creationId xmlns:p14="http://schemas.microsoft.com/office/powerpoint/2010/main" val="64639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down)">
                                      <p:cBhvr>
                                        <p:cTn id="17" dur="580">
                                          <p:stCondLst>
                                            <p:cond delay="0"/>
                                          </p:stCondLst>
                                        </p:cTn>
                                        <p:tgtEl>
                                          <p:spTgt spid="64"/>
                                        </p:tgtEl>
                                      </p:cBhvr>
                                    </p:animEffect>
                                    <p:anim calcmode="lin" valueType="num">
                                      <p:cBhvr>
                                        <p:cTn id="18" dur="1822" tmFilter="0,0; 0.14,0.36; 0.43,0.73; 0.71,0.91; 1.0,1.0">
                                          <p:stCondLst>
                                            <p:cond delay="0"/>
                                          </p:stCondLst>
                                        </p:cTn>
                                        <p:tgtEl>
                                          <p:spTgt spid="6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6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6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6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64"/>
                                        </p:tgtEl>
                                        <p:attrNameLst>
                                          <p:attrName>ppt_y</p:attrName>
                                        </p:attrNameLst>
                                      </p:cBhvr>
                                      <p:tavLst>
                                        <p:tav tm="0" fmla="#ppt_y-sin(pi*$)/81">
                                          <p:val>
                                            <p:fltVal val="0"/>
                                          </p:val>
                                        </p:tav>
                                        <p:tav tm="100000">
                                          <p:val>
                                            <p:fltVal val="1"/>
                                          </p:val>
                                        </p:tav>
                                      </p:tavLst>
                                    </p:anim>
                                    <p:animScale>
                                      <p:cBhvr>
                                        <p:cTn id="23" dur="26">
                                          <p:stCondLst>
                                            <p:cond delay="650"/>
                                          </p:stCondLst>
                                        </p:cTn>
                                        <p:tgtEl>
                                          <p:spTgt spid="64"/>
                                        </p:tgtEl>
                                      </p:cBhvr>
                                      <p:to x="100000" y="60000"/>
                                    </p:animScale>
                                    <p:animScale>
                                      <p:cBhvr>
                                        <p:cTn id="24" dur="166" decel="50000">
                                          <p:stCondLst>
                                            <p:cond delay="676"/>
                                          </p:stCondLst>
                                        </p:cTn>
                                        <p:tgtEl>
                                          <p:spTgt spid="64"/>
                                        </p:tgtEl>
                                      </p:cBhvr>
                                      <p:to x="100000" y="100000"/>
                                    </p:animScale>
                                    <p:animScale>
                                      <p:cBhvr>
                                        <p:cTn id="25" dur="26">
                                          <p:stCondLst>
                                            <p:cond delay="1312"/>
                                          </p:stCondLst>
                                        </p:cTn>
                                        <p:tgtEl>
                                          <p:spTgt spid="64"/>
                                        </p:tgtEl>
                                      </p:cBhvr>
                                      <p:to x="100000" y="80000"/>
                                    </p:animScale>
                                    <p:animScale>
                                      <p:cBhvr>
                                        <p:cTn id="26" dur="166" decel="50000">
                                          <p:stCondLst>
                                            <p:cond delay="1338"/>
                                          </p:stCondLst>
                                        </p:cTn>
                                        <p:tgtEl>
                                          <p:spTgt spid="64"/>
                                        </p:tgtEl>
                                      </p:cBhvr>
                                      <p:to x="100000" y="100000"/>
                                    </p:animScale>
                                    <p:animScale>
                                      <p:cBhvr>
                                        <p:cTn id="27" dur="26">
                                          <p:stCondLst>
                                            <p:cond delay="1642"/>
                                          </p:stCondLst>
                                        </p:cTn>
                                        <p:tgtEl>
                                          <p:spTgt spid="64"/>
                                        </p:tgtEl>
                                      </p:cBhvr>
                                      <p:to x="100000" y="90000"/>
                                    </p:animScale>
                                    <p:animScale>
                                      <p:cBhvr>
                                        <p:cTn id="28" dur="166" decel="50000">
                                          <p:stCondLst>
                                            <p:cond delay="1668"/>
                                          </p:stCondLst>
                                        </p:cTn>
                                        <p:tgtEl>
                                          <p:spTgt spid="64"/>
                                        </p:tgtEl>
                                      </p:cBhvr>
                                      <p:to x="100000" y="100000"/>
                                    </p:animScale>
                                    <p:animScale>
                                      <p:cBhvr>
                                        <p:cTn id="29" dur="26">
                                          <p:stCondLst>
                                            <p:cond delay="1808"/>
                                          </p:stCondLst>
                                        </p:cTn>
                                        <p:tgtEl>
                                          <p:spTgt spid="64"/>
                                        </p:tgtEl>
                                      </p:cBhvr>
                                      <p:to x="100000" y="95000"/>
                                    </p:animScale>
                                    <p:animScale>
                                      <p:cBhvr>
                                        <p:cTn id="30" dur="166" decel="50000">
                                          <p:stCondLst>
                                            <p:cond delay="1834"/>
                                          </p:stCondLst>
                                        </p:cTn>
                                        <p:tgtEl>
                                          <p:spTgt spid="64"/>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down)">
                                      <p:cBhvr>
                                        <p:cTn id="35" dur="500"/>
                                        <p:tgtEl>
                                          <p:spTgt spid="71"/>
                                        </p:tgtEl>
                                      </p:cBhvr>
                                    </p:animEffect>
                                  </p:childTnLst>
                                </p:cTn>
                              </p:par>
                              <p:par>
                                <p:cTn id="36" presetID="22" presetClass="entr" presetSubtype="4" fill="hold"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wipe(down)">
                                      <p:cBhvr>
                                        <p:cTn id="38" dur="500"/>
                                        <p:tgtEl>
                                          <p:spTgt spid="75"/>
                                        </p:tgtEl>
                                      </p:cBhvr>
                                    </p:animEffect>
                                  </p:childTnLst>
                                </p:cTn>
                              </p:par>
                              <p:par>
                                <p:cTn id="39" presetID="22" presetClass="entr" presetSubtype="4" fill="hold" nodeType="with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wipe(down)">
                                      <p:cBhvr>
                                        <p:cTn id="41" dur="500"/>
                                        <p:tgtEl>
                                          <p:spTgt spid="7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fill="hold"/>
                                        <p:tgtEl>
                                          <p:spTgt spid="41"/>
                                        </p:tgtEl>
                                        <p:attrNameLst>
                                          <p:attrName>ppt_x</p:attrName>
                                        </p:attrNameLst>
                                      </p:cBhvr>
                                      <p:tavLst>
                                        <p:tav tm="0">
                                          <p:val>
                                            <p:strVal val="1+#ppt_w/2"/>
                                          </p:val>
                                        </p:tav>
                                        <p:tav tm="100000">
                                          <p:val>
                                            <p:strVal val="#ppt_x"/>
                                          </p:val>
                                        </p:tav>
                                      </p:tavLst>
                                    </p:anim>
                                    <p:anim calcmode="lin" valueType="num">
                                      <p:cBhvr additive="base">
                                        <p:cTn id="47" dur="500" fill="hold"/>
                                        <p:tgtEl>
                                          <p:spTgt spid="41"/>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fill="hold"/>
                                        <p:tgtEl>
                                          <p:spTgt spid="55"/>
                                        </p:tgtEl>
                                        <p:attrNameLst>
                                          <p:attrName>ppt_x</p:attrName>
                                        </p:attrNameLst>
                                      </p:cBhvr>
                                      <p:tavLst>
                                        <p:tav tm="0">
                                          <p:val>
                                            <p:strVal val="1+#ppt_w/2"/>
                                          </p:val>
                                        </p:tav>
                                        <p:tav tm="100000">
                                          <p:val>
                                            <p:strVal val="#ppt_x"/>
                                          </p:val>
                                        </p:tav>
                                      </p:tavLst>
                                    </p:anim>
                                    <p:anim calcmode="lin" valueType="num">
                                      <p:cBhvr additive="base">
                                        <p:cTn id="51"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65"/>
                                        </p:tgtEl>
                                        <p:attrNameLst>
                                          <p:attrName>style.visibility</p:attrName>
                                        </p:attrNameLst>
                                      </p:cBhvr>
                                      <p:to>
                                        <p:strVal val="visible"/>
                                      </p:to>
                                    </p:set>
                                    <p:anim calcmode="lin" valueType="num">
                                      <p:cBhvr additive="base">
                                        <p:cTn id="56" dur="500" fill="hold"/>
                                        <p:tgtEl>
                                          <p:spTgt spid="65"/>
                                        </p:tgtEl>
                                        <p:attrNameLst>
                                          <p:attrName>ppt_x</p:attrName>
                                        </p:attrNameLst>
                                      </p:cBhvr>
                                      <p:tavLst>
                                        <p:tav tm="0">
                                          <p:val>
                                            <p:strVal val="0-#ppt_w/2"/>
                                          </p:val>
                                        </p:tav>
                                        <p:tav tm="100000">
                                          <p:val>
                                            <p:strVal val="#ppt_x"/>
                                          </p:val>
                                        </p:tav>
                                      </p:tavLst>
                                    </p:anim>
                                    <p:anim calcmode="lin" valueType="num">
                                      <p:cBhvr additive="base">
                                        <p:cTn id="57" dur="500" fill="hold"/>
                                        <p:tgtEl>
                                          <p:spTgt spid="65"/>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69"/>
                                        </p:tgtEl>
                                        <p:attrNameLst>
                                          <p:attrName>style.visibility</p:attrName>
                                        </p:attrNameLst>
                                      </p:cBhvr>
                                      <p:to>
                                        <p:strVal val="visible"/>
                                      </p:to>
                                    </p:set>
                                    <p:anim calcmode="lin" valueType="num">
                                      <p:cBhvr additive="base">
                                        <p:cTn id="60" dur="500" fill="hold"/>
                                        <p:tgtEl>
                                          <p:spTgt spid="69"/>
                                        </p:tgtEl>
                                        <p:attrNameLst>
                                          <p:attrName>ppt_x</p:attrName>
                                        </p:attrNameLst>
                                      </p:cBhvr>
                                      <p:tavLst>
                                        <p:tav tm="0">
                                          <p:val>
                                            <p:strVal val="0-#ppt_w/2"/>
                                          </p:val>
                                        </p:tav>
                                        <p:tav tm="100000">
                                          <p:val>
                                            <p:strVal val="#ppt_x"/>
                                          </p:val>
                                        </p:tav>
                                      </p:tavLst>
                                    </p:anim>
                                    <p:anim calcmode="lin" valueType="num">
                                      <p:cBhvr additive="base">
                                        <p:cTn id="61" dur="500" fill="hold"/>
                                        <p:tgtEl>
                                          <p:spTgt spid="69"/>
                                        </p:tgtEl>
                                        <p:attrNameLst>
                                          <p:attrName>ppt_y</p:attrName>
                                        </p:attrNameLst>
                                      </p:cBhvr>
                                      <p:tavLst>
                                        <p:tav tm="0">
                                          <p:val>
                                            <p:strVal val="#ppt_y"/>
                                          </p:val>
                                        </p:tav>
                                        <p:tav tm="100000">
                                          <p:val>
                                            <p:strVal val="#ppt_y"/>
                                          </p:val>
                                        </p:tav>
                                      </p:tavLst>
                                    </p:anim>
                                  </p:childTnLst>
                                </p:cTn>
                              </p:par>
                            </p:childTnLst>
                          </p:cTn>
                        </p:par>
                        <p:par>
                          <p:cTn id="62" fill="hold">
                            <p:stCondLst>
                              <p:cond delay="500"/>
                            </p:stCondLst>
                            <p:childTnLst>
                              <p:par>
                                <p:cTn id="63" presetID="2" presetClass="entr" presetSubtype="4"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anim calcmode="lin" valueType="num">
                                      <p:cBhvr additive="base">
                                        <p:cTn id="65" dur="500" fill="hold"/>
                                        <p:tgtEl>
                                          <p:spTgt spid="61"/>
                                        </p:tgtEl>
                                        <p:attrNameLst>
                                          <p:attrName>ppt_x</p:attrName>
                                        </p:attrNameLst>
                                      </p:cBhvr>
                                      <p:tavLst>
                                        <p:tav tm="0">
                                          <p:val>
                                            <p:strVal val="#ppt_x"/>
                                          </p:val>
                                        </p:tav>
                                        <p:tav tm="100000">
                                          <p:val>
                                            <p:strVal val="#ppt_x"/>
                                          </p:val>
                                        </p:tav>
                                      </p:tavLst>
                                    </p:anim>
                                    <p:anim calcmode="lin" valueType="num">
                                      <p:cBhvr additive="base">
                                        <p:cTn id="66" dur="500" fill="hold"/>
                                        <p:tgtEl>
                                          <p:spTgt spid="61"/>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additive="base">
                                        <p:cTn id="69" dur="500" fill="hold"/>
                                        <p:tgtEl>
                                          <p:spTgt spid="46"/>
                                        </p:tgtEl>
                                        <p:attrNameLst>
                                          <p:attrName>ppt_x</p:attrName>
                                        </p:attrNameLst>
                                      </p:cBhvr>
                                      <p:tavLst>
                                        <p:tav tm="0">
                                          <p:val>
                                            <p:strVal val="#ppt_x"/>
                                          </p:val>
                                        </p:tav>
                                        <p:tav tm="100000">
                                          <p:val>
                                            <p:strVal val="#ppt_x"/>
                                          </p:val>
                                        </p:tav>
                                      </p:tavLst>
                                    </p:anim>
                                    <p:anim calcmode="lin" valueType="num">
                                      <p:cBhvr additive="base">
                                        <p:cTn id="7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58"/>
                                        </p:tgtEl>
                                        <p:attrNameLst>
                                          <p:attrName>style.visibility</p:attrName>
                                        </p:attrNameLst>
                                      </p:cBhvr>
                                      <p:to>
                                        <p:strVal val="visible"/>
                                      </p:to>
                                    </p:set>
                                    <p:anim calcmode="lin" valueType="num">
                                      <p:cBhvr additive="base">
                                        <p:cTn id="75" dur="500" fill="hold"/>
                                        <p:tgtEl>
                                          <p:spTgt spid="58"/>
                                        </p:tgtEl>
                                        <p:attrNameLst>
                                          <p:attrName>ppt_x</p:attrName>
                                        </p:attrNameLst>
                                      </p:cBhvr>
                                      <p:tavLst>
                                        <p:tav tm="0">
                                          <p:val>
                                            <p:strVal val="#ppt_x"/>
                                          </p:val>
                                        </p:tav>
                                        <p:tav tm="100000">
                                          <p:val>
                                            <p:strVal val="#ppt_x"/>
                                          </p:val>
                                        </p:tav>
                                      </p:tavLst>
                                    </p:anim>
                                    <p:anim calcmode="lin" valueType="num">
                                      <p:cBhvr additive="base">
                                        <p:cTn id="76" dur="500" fill="hold"/>
                                        <p:tgtEl>
                                          <p:spTgt spid="58"/>
                                        </p:tgtEl>
                                        <p:attrNameLst>
                                          <p:attrName>ppt_y</p:attrName>
                                        </p:attrNameLst>
                                      </p:cBhvr>
                                      <p:tavLst>
                                        <p:tav tm="0">
                                          <p:val>
                                            <p:strVal val="0-#ppt_h/2"/>
                                          </p:val>
                                        </p:tav>
                                        <p:tav tm="100000">
                                          <p:val>
                                            <p:strVal val="#ppt_y"/>
                                          </p:val>
                                        </p:tav>
                                      </p:tavLst>
                                    </p:anim>
                                  </p:childTnLst>
                                </p:cTn>
                              </p:par>
                              <p:par>
                                <p:cTn id="77" presetID="2" presetClass="entr" presetSubtype="1" fill="hold" nodeType="withEffect">
                                  <p:stCondLst>
                                    <p:cond delay="0"/>
                                  </p:stCondLst>
                                  <p:childTnLst>
                                    <p:set>
                                      <p:cBhvr>
                                        <p:cTn id="78" dur="1" fill="hold">
                                          <p:stCondLst>
                                            <p:cond delay="0"/>
                                          </p:stCondLst>
                                        </p:cTn>
                                        <p:tgtEl>
                                          <p:spTgt spid="66"/>
                                        </p:tgtEl>
                                        <p:attrNameLst>
                                          <p:attrName>style.visibility</p:attrName>
                                        </p:attrNameLst>
                                      </p:cBhvr>
                                      <p:to>
                                        <p:strVal val="visible"/>
                                      </p:to>
                                    </p:set>
                                    <p:anim calcmode="lin" valueType="num">
                                      <p:cBhvr additive="base">
                                        <p:cTn id="79" dur="500" fill="hold"/>
                                        <p:tgtEl>
                                          <p:spTgt spid="66"/>
                                        </p:tgtEl>
                                        <p:attrNameLst>
                                          <p:attrName>ppt_x</p:attrName>
                                        </p:attrNameLst>
                                      </p:cBhvr>
                                      <p:tavLst>
                                        <p:tav tm="0">
                                          <p:val>
                                            <p:strVal val="#ppt_x"/>
                                          </p:val>
                                        </p:tav>
                                        <p:tav tm="100000">
                                          <p:val>
                                            <p:strVal val="#ppt_x"/>
                                          </p:val>
                                        </p:tav>
                                      </p:tavLst>
                                    </p:anim>
                                    <p:anim calcmode="lin" valueType="num">
                                      <p:cBhvr additive="base">
                                        <p:cTn id="80" dur="500" fill="hold"/>
                                        <p:tgtEl>
                                          <p:spTgt spid="66"/>
                                        </p:tgtEl>
                                        <p:attrNameLst>
                                          <p:attrName>ppt_y</p:attrName>
                                        </p:attrNameLst>
                                      </p:cBhvr>
                                      <p:tavLst>
                                        <p:tav tm="0">
                                          <p:val>
                                            <p:strVal val="0-#ppt_h/2"/>
                                          </p:val>
                                        </p:tav>
                                        <p:tav tm="100000">
                                          <p:val>
                                            <p:strVal val="#ppt_y"/>
                                          </p:val>
                                        </p:tav>
                                      </p:tavLst>
                                    </p:anim>
                                  </p:childTnLst>
                                </p:cTn>
                              </p:par>
                            </p:childTnLst>
                          </p:cTn>
                        </p:par>
                        <p:par>
                          <p:cTn id="81" fill="hold">
                            <p:stCondLst>
                              <p:cond delay="500"/>
                            </p:stCondLst>
                            <p:childTnLst>
                              <p:par>
                                <p:cTn id="82" presetID="53" presetClass="entr" presetSubtype="16" fill="hold" grpId="0" nodeType="afterEffect">
                                  <p:stCondLst>
                                    <p:cond delay="1000"/>
                                  </p:stCondLst>
                                  <p:childTnLst>
                                    <p:set>
                                      <p:cBhvr>
                                        <p:cTn id="83" dur="1" fill="hold">
                                          <p:stCondLst>
                                            <p:cond delay="0"/>
                                          </p:stCondLst>
                                        </p:cTn>
                                        <p:tgtEl>
                                          <p:spTgt spid="59"/>
                                        </p:tgtEl>
                                        <p:attrNameLst>
                                          <p:attrName>style.visibility</p:attrName>
                                        </p:attrNameLst>
                                      </p:cBhvr>
                                      <p:to>
                                        <p:strVal val="visible"/>
                                      </p:to>
                                    </p:set>
                                    <p:anim calcmode="lin" valueType="num">
                                      <p:cBhvr>
                                        <p:cTn id="84" dur="1000" fill="hold"/>
                                        <p:tgtEl>
                                          <p:spTgt spid="59"/>
                                        </p:tgtEl>
                                        <p:attrNameLst>
                                          <p:attrName>ppt_w</p:attrName>
                                        </p:attrNameLst>
                                      </p:cBhvr>
                                      <p:tavLst>
                                        <p:tav tm="0">
                                          <p:val>
                                            <p:fltVal val="0"/>
                                          </p:val>
                                        </p:tav>
                                        <p:tav tm="100000">
                                          <p:val>
                                            <p:strVal val="#ppt_w"/>
                                          </p:val>
                                        </p:tav>
                                      </p:tavLst>
                                    </p:anim>
                                    <p:anim calcmode="lin" valueType="num">
                                      <p:cBhvr>
                                        <p:cTn id="85" dur="1000" fill="hold"/>
                                        <p:tgtEl>
                                          <p:spTgt spid="59"/>
                                        </p:tgtEl>
                                        <p:attrNameLst>
                                          <p:attrName>ppt_h</p:attrName>
                                        </p:attrNameLst>
                                      </p:cBhvr>
                                      <p:tavLst>
                                        <p:tav tm="0">
                                          <p:val>
                                            <p:fltVal val="0"/>
                                          </p:val>
                                        </p:tav>
                                        <p:tav tm="100000">
                                          <p:val>
                                            <p:strVal val="#ppt_h"/>
                                          </p:val>
                                        </p:tav>
                                      </p:tavLst>
                                    </p:anim>
                                    <p:animEffect transition="in" filter="fade">
                                      <p:cBhvr>
                                        <p:cTn id="86" dur="1000"/>
                                        <p:tgtEl>
                                          <p:spTgt spid="59"/>
                                        </p:tgtEl>
                                      </p:cBhvr>
                                    </p:animEffect>
                                  </p:childTnLst>
                                </p:cTn>
                              </p:par>
                            </p:childTnLst>
                          </p:cTn>
                        </p:par>
                        <p:par>
                          <p:cTn id="87" fill="hold">
                            <p:stCondLst>
                              <p:cond delay="2500"/>
                            </p:stCondLst>
                            <p:childTnLst>
                              <p:par>
                                <p:cTn id="88" presetID="53" presetClass="entr" presetSubtype="16" fill="hold" grpId="0" nodeType="afterEffect">
                                  <p:stCondLst>
                                    <p:cond delay="0"/>
                                  </p:stCondLst>
                                  <p:childTnLst>
                                    <p:set>
                                      <p:cBhvr>
                                        <p:cTn id="89" dur="1" fill="hold">
                                          <p:stCondLst>
                                            <p:cond delay="0"/>
                                          </p:stCondLst>
                                        </p:cTn>
                                        <p:tgtEl>
                                          <p:spTgt spid="60"/>
                                        </p:tgtEl>
                                        <p:attrNameLst>
                                          <p:attrName>style.visibility</p:attrName>
                                        </p:attrNameLst>
                                      </p:cBhvr>
                                      <p:to>
                                        <p:strVal val="visible"/>
                                      </p:to>
                                    </p:set>
                                    <p:anim calcmode="lin" valueType="num">
                                      <p:cBhvr>
                                        <p:cTn id="90" dur="1000" fill="hold"/>
                                        <p:tgtEl>
                                          <p:spTgt spid="60"/>
                                        </p:tgtEl>
                                        <p:attrNameLst>
                                          <p:attrName>ppt_w</p:attrName>
                                        </p:attrNameLst>
                                      </p:cBhvr>
                                      <p:tavLst>
                                        <p:tav tm="0">
                                          <p:val>
                                            <p:fltVal val="0"/>
                                          </p:val>
                                        </p:tav>
                                        <p:tav tm="100000">
                                          <p:val>
                                            <p:strVal val="#ppt_w"/>
                                          </p:val>
                                        </p:tav>
                                      </p:tavLst>
                                    </p:anim>
                                    <p:anim calcmode="lin" valueType="num">
                                      <p:cBhvr>
                                        <p:cTn id="91" dur="1000" fill="hold"/>
                                        <p:tgtEl>
                                          <p:spTgt spid="60"/>
                                        </p:tgtEl>
                                        <p:attrNameLst>
                                          <p:attrName>ppt_h</p:attrName>
                                        </p:attrNameLst>
                                      </p:cBhvr>
                                      <p:tavLst>
                                        <p:tav tm="0">
                                          <p:val>
                                            <p:fltVal val="0"/>
                                          </p:val>
                                        </p:tav>
                                        <p:tav tm="100000">
                                          <p:val>
                                            <p:strVal val="#ppt_h"/>
                                          </p:val>
                                        </p:tav>
                                      </p:tavLst>
                                    </p:anim>
                                    <p:animEffect transition="in" filter="fade">
                                      <p:cBhvr>
                                        <p:cTn id="92" dur="1000"/>
                                        <p:tgtEl>
                                          <p:spTgt spid="60"/>
                                        </p:tgtEl>
                                      </p:cBhvr>
                                    </p:animEffect>
                                  </p:childTnLst>
                                </p:cTn>
                              </p:par>
                            </p:childTnLst>
                          </p:cTn>
                        </p:par>
                        <p:par>
                          <p:cTn id="93" fill="hold">
                            <p:stCondLst>
                              <p:cond delay="3500"/>
                            </p:stCondLst>
                            <p:childTnLst>
                              <p:par>
                                <p:cTn id="94" presetID="53" presetClass="entr" presetSubtype="16"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p:cTn id="96" dur="1000" fill="hold"/>
                                        <p:tgtEl>
                                          <p:spTgt spid="63"/>
                                        </p:tgtEl>
                                        <p:attrNameLst>
                                          <p:attrName>ppt_w</p:attrName>
                                        </p:attrNameLst>
                                      </p:cBhvr>
                                      <p:tavLst>
                                        <p:tav tm="0">
                                          <p:val>
                                            <p:fltVal val="0"/>
                                          </p:val>
                                        </p:tav>
                                        <p:tav tm="100000">
                                          <p:val>
                                            <p:strVal val="#ppt_w"/>
                                          </p:val>
                                        </p:tav>
                                      </p:tavLst>
                                    </p:anim>
                                    <p:anim calcmode="lin" valueType="num">
                                      <p:cBhvr>
                                        <p:cTn id="97" dur="1000" fill="hold"/>
                                        <p:tgtEl>
                                          <p:spTgt spid="63"/>
                                        </p:tgtEl>
                                        <p:attrNameLst>
                                          <p:attrName>ppt_h</p:attrName>
                                        </p:attrNameLst>
                                      </p:cBhvr>
                                      <p:tavLst>
                                        <p:tav tm="0">
                                          <p:val>
                                            <p:fltVal val="0"/>
                                          </p:val>
                                        </p:tav>
                                        <p:tav tm="100000">
                                          <p:val>
                                            <p:strVal val="#ppt_h"/>
                                          </p:val>
                                        </p:tav>
                                      </p:tavLst>
                                    </p:anim>
                                    <p:animEffect transition="in" filter="fade">
                                      <p:cBhvr>
                                        <p:cTn id="98" dur="1000"/>
                                        <p:tgtEl>
                                          <p:spTgt spid="63"/>
                                        </p:tgtEl>
                                      </p:cBhvr>
                                    </p:animEffect>
                                  </p:childTnLst>
                                </p:cTn>
                              </p:par>
                            </p:childTnLst>
                          </p:cTn>
                        </p:par>
                        <p:par>
                          <p:cTn id="99" fill="hold">
                            <p:stCondLst>
                              <p:cond delay="4500"/>
                            </p:stCondLst>
                            <p:childTnLst>
                              <p:par>
                                <p:cTn id="100" presetID="53" presetClass="entr" presetSubtype="16" fill="hold" nodeType="afterEffect">
                                  <p:stCondLst>
                                    <p:cond delay="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1000" fill="hold"/>
                                        <p:tgtEl>
                                          <p:spTgt spid="48"/>
                                        </p:tgtEl>
                                        <p:attrNameLst>
                                          <p:attrName>ppt_w</p:attrName>
                                        </p:attrNameLst>
                                      </p:cBhvr>
                                      <p:tavLst>
                                        <p:tav tm="0">
                                          <p:val>
                                            <p:fltVal val="0"/>
                                          </p:val>
                                        </p:tav>
                                        <p:tav tm="100000">
                                          <p:val>
                                            <p:strVal val="#ppt_w"/>
                                          </p:val>
                                        </p:tav>
                                      </p:tavLst>
                                    </p:anim>
                                    <p:anim calcmode="lin" valueType="num">
                                      <p:cBhvr>
                                        <p:cTn id="103" dur="1000" fill="hold"/>
                                        <p:tgtEl>
                                          <p:spTgt spid="48"/>
                                        </p:tgtEl>
                                        <p:attrNameLst>
                                          <p:attrName>ppt_h</p:attrName>
                                        </p:attrNameLst>
                                      </p:cBhvr>
                                      <p:tavLst>
                                        <p:tav tm="0">
                                          <p:val>
                                            <p:fltVal val="0"/>
                                          </p:val>
                                        </p:tav>
                                        <p:tav tm="100000">
                                          <p:val>
                                            <p:strVal val="#ppt_h"/>
                                          </p:val>
                                        </p:tav>
                                      </p:tavLst>
                                    </p:anim>
                                    <p:animEffect transition="in" filter="fade">
                                      <p:cBhvr>
                                        <p:cTn id="104" dur="1000"/>
                                        <p:tgtEl>
                                          <p:spTgt spid="48"/>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70"/>
                                        </p:tgtEl>
                                        <p:attrNameLst>
                                          <p:attrName>style.visibility</p:attrName>
                                        </p:attrNameLst>
                                      </p:cBhvr>
                                      <p:to>
                                        <p:strVal val="visible"/>
                                      </p:to>
                                    </p:set>
                                    <p:anim calcmode="lin" valueType="num">
                                      <p:cBhvr>
                                        <p:cTn id="107" dur="1000" fill="hold"/>
                                        <p:tgtEl>
                                          <p:spTgt spid="70"/>
                                        </p:tgtEl>
                                        <p:attrNameLst>
                                          <p:attrName>ppt_w</p:attrName>
                                        </p:attrNameLst>
                                      </p:cBhvr>
                                      <p:tavLst>
                                        <p:tav tm="0">
                                          <p:val>
                                            <p:fltVal val="0"/>
                                          </p:val>
                                        </p:tav>
                                        <p:tav tm="100000">
                                          <p:val>
                                            <p:strVal val="#ppt_w"/>
                                          </p:val>
                                        </p:tav>
                                      </p:tavLst>
                                    </p:anim>
                                    <p:anim calcmode="lin" valueType="num">
                                      <p:cBhvr>
                                        <p:cTn id="108" dur="1000" fill="hold"/>
                                        <p:tgtEl>
                                          <p:spTgt spid="70"/>
                                        </p:tgtEl>
                                        <p:attrNameLst>
                                          <p:attrName>ppt_h</p:attrName>
                                        </p:attrNameLst>
                                      </p:cBhvr>
                                      <p:tavLst>
                                        <p:tav tm="0">
                                          <p:val>
                                            <p:fltVal val="0"/>
                                          </p:val>
                                        </p:tav>
                                        <p:tav tm="100000">
                                          <p:val>
                                            <p:strVal val="#ppt_h"/>
                                          </p:val>
                                        </p:tav>
                                      </p:tavLst>
                                    </p:anim>
                                    <p:animEffect transition="in" filter="fade">
                                      <p:cBhvr>
                                        <p:cTn id="109" dur="1000"/>
                                        <p:tgtEl>
                                          <p:spTgt spid="70"/>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7"/>
                                        </p:tgtEl>
                                        <p:attrNameLst>
                                          <p:attrName>style.visibility</p:attrName>
                                        </p:attrNameLst>
                                      </p:cBhvr>
                                      <p:to>
                                        <p:strVal val="visible"/>
                                      </p:to>
                                    </p:set>
                                    <p:anim calcmode="lin" valueType="num">
                                      <p:cBhvr additive="base">
                                        <p:cTn id="114" dur="500" fill="hold"/>
                                        <p:tgtEl>
                                          <p:spTgt spid="7"/>
                                        </p:tgtEl>
                                        <p:attrNameLst>
                                          <p:attrName>ppt_x</p:attrName>
                                        </p:attrNameLst>
                                      </p:cBhvr>
                                      <p:tavLst>
                                        <p:tav tm="0">
                                          <p:val>
                                            <p:strVal val="#ppt_x"/>
                                          </p:val>
                                        </p:tav>
                                        <p:tav tm="100000">
                                          <p:val>
                                            <p:strVal val="#ppt_x"/>
                                          </p:val>
                                        </p:tav>
                                      </p:tavLst>
                                    </p:anim>
                                    <p:anim calcmode="lin" valueType="num">
                                      <p:cBhvr additive="base">
                                        <p:cTn id="115" dur="500" fill="hold"/>
                                        <p:tgtEl>
                                          <p:spTgt spid="7"/>
                                        </p:tgtEl>
                                        <p:attrNameLst>
                                          <p:attrName>ppt_y</p:attrName>
                                        </p:attrNameLst>
                                      </p:cBhvr>
                                      <p:tavLst>
                                        <p:tav tm="0">
                                          <p:val>
                                            <p:strVal val="1+#ppt_h/2"/>
                                          </p:val>
                                        </p:tav>
                                        <p:tav tm="100000">
                                          <p:val>
                                            <p:strVal val="#ppt_y"/>
                                          </p:val>
                                        </p:tav>
                                      </p:tavLst>
                                    </p:anim>
                                  </p:childTnLst>
                                </p:cTn>
                              </p:par>
                            </p:childTnLst>
                          </p:cTn>
                        </p:par>
                        <p:par>
                          <p:cTn id="116" fill="hold">
                            <p:stCondLst>
                              <p:cond delay="500"/>
                            </p:stCondLst>
                            <p:childTnLst>
                              <p:par>
                                <p:cTn id="117" presetID="2" presetClass="entr" presetSubtype="4" fill="hold" grpId="0" nodeType="afterEffect">
                                  <p:stCondLst>
                                    <p:cond delay="500"/>
                                  </p:stCondLst>
                                  <p:childTnLst>
                                    <p:set>
                                      <p:cBhvr>
                                        <p:cTn id="118" dur="1" fill="hold">
                                          <p:stCondLst>
                                            <p:cond delay="0"/>
                                          </p:stCondLst>
                                        </p:cTn>
                                        <p:tgtEl>
                                          <p:spTgt spid="38"/>
                                        </p:tgtEl>
                                        <p:attrNameLst>
                                          <p:attrName>style.visibility</p:attrName>
                                        </p:attrNameLst>
                                      </p:cBhvr>
                                      <p:to>
                                        <p:strVal val="visible"/>
                                      </p:to>
                                    </p:set>
                                    <p:anim calcmode="lin" valueType="num">
                                      <p:cBhvr additive="base">
                                        <p:cTn id="119" dur="500" fill="hold"/>
                                        <p:tgtEl>
                                          <p:spTgt spid="38"/>
                                        </p:tgtEl>
                                        <p:attrNameLst>
                                          <p:attrName>ppt_x</p:attrName>
                                        </p:attrNameLst>
                                      </p:cBhvr>
                                      <p:tavLst>
                                        <p:tav tm="0">
                                          <p:val>
                                            <p:strVal val="#ppt_x"/>
                                          </p:val>
                                        </p:tav>
                                        <p:tav tm="100000">
                                          <p:val>
                                            <p:strVal val="#ppt_x"/>
                                          </p:val>
                                        </p:tav>
                                      </p:tavLst>
                                    </p:anim>
                                    <p:anim calcmode="lin" valueType="num">
                                      <p:cBhvr additive="base">
                                        <p:cTn id="120" dur="500" fill="hold"/>
                                        <p:tgtEl>
                                          <p:spTgt spid="38"/>
                                        </p:tgtEl>
                                        <p:attrNameLst>
                                          <p:attrName>ppt_y</p:attrName>
                                        </p:attrNameLst>
                                      </p:cBhvr>
                                      <p:tavLst>
                                        <p:tav tm="0">
                                          <p:val>
                                            <p:strVal val="1+#ppt_h/2"/>
                                          </p:val>
                                        </p:tav>
                                        <p:tav tm="100000">
                                          <p:val>
                                            <p:strVal val="#ppt_y"/>
                                          </p:val>
                                        </p:tav>
                                      </p:tavLst>
                                    </p:anim>
                                  </p:childTnLst>
                                </p:cTn>
                              </p:par>
                            </p:childTnLst>
                          </p:cTn>
                        </p:par>
                        <p:par>
                          <p:cTn id="121" fill="hold">
                            <p:stCondLst>
                              <p:cond delay="1500"/>
                            </p:stCondLst>
                            <p:childTnLst>
                              <p:par>
                                <p:cTn id="122" presetID="2" presetClass="entr" presetSubtype="4" fill="hold" grpId="0" nodeType="after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additive="base">
                                        <p:cTn id="124" dur="500" fill="hold"/>
                                        <p:tgtEl>
                                          <p:spTgt spid="39"/>
                                        </p:tgtEl>
                                        <p:attrNameLst>
                                          <p:attrName>ppt_x</p:attrName>
                                        </p:attrNameLst>
                                      </p:cBhvr>
                                      <p:tavLst>
                                        <p:tav tm="0">
                                          <p:val>
                                            <p:strVal val="#ppt_x"/>
                                          </p:val>
                                        </p:tav>
                                        <p:tav tm="100000">
                                          <p:val>
                                            <p:strVal val="#ppt_x"/>
                                          </p:val>
                                        </p:tav>
                                      </p:tavLst>
                                    </p:anim>
                                    <p:anim calcmode="lin" valueType="num">
                                      <p:cBhvr additive="base">
                                        <p:cTn id="12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5" grpId="0" animBg="1"/>
      <p:bldP spid="58" grpId="0"/>
      <p:bldP spid="59" grpId="0"/>
      <p:bldP spid="60" grpId="0"/>
      <p:bldP spid="61" grpId="0"/>
      <p:bldP spid="62" grpId="0"/>
      <p:bldP spid="63" grpId="0"/>
      <p:bldP spid="64" grpId="0"/>
      <p:bldP spid="65" grpId="0" animBg="1"/>
      <p:bldP spid="69" grpId="0"/>
      <p:bldP spid="70" grpId="0"/>
      <p:bldP spid="71" grpId="0"/>
      <p:bldP spid="7" grpId="0"/>
      <p:bldP spid="38"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Direct Access Techniques</a:t>
            </a:r>
          </a:p>
        </p:txBody>
      </p:sp>
      <p:sp>
        <p:nvSpPr>
          <p:cNvPr id="7171" name="Content Placeholder 2"/>
          <p:cNvSpPr>
            <a:spLocks noGrp="1"/>
          </p:cNvSpPr>
          <p:nvPr>
            <p:ph sz="quarter" idx="1"/>
          </p:nvPr>
        </p:nvSpPr>
        <p:spPr>
          <a:xfrm>
            <a:off x="539552" y="1124744"/>
            <a:ext cx="8147248" cy="5472608"/>
          </a:xfrm>
        </p:spPr>
        <p:txBody>
          <a:bodyPr/>
          <a:lstStyle/>
          <a:p>
            <a:r>
              <a:rPr lang="en-CA" sz="2400" dirty="0" smtClean="0"/>
              <a:t>Checking for errors </a:t>
            </a:r>
          </a:p>
          <a:p>
            <a:pPr lvl="1"/>
            <a:r>
              <a:rPr lang="en-CA" sz="2200" dirty="0" smtClean="0"/>
              <a:t> </a:t>
            </a:r>
            <a:r>
              <a:rPr lang="en-CA" sz="2200" dirty="0" err="1" smtClean="0"/>
              <a:t>fwrite</a:t>
            </a:r>
            <a:endParaRPr lang="en-CA" sz="2200" dirty="0" smtClean="0"/>
          </a:p>
          <a:p>
            <a:pPr lvl="2"/>
            <a:r>
              <a:rPr lang="en-CA" sz="1800" dirty="0" smtClean="0"/>
              <a:t>Returns the number of items outputted.  If this number is less than the 3d argument, then an error has </a:t>
            </a:r>
            <a:r>
              <a:rPr lang="en-CA" sz="1800" dirty="0"/>
              <a:t>occurred</a:t>
            </a:r>
            <a:br>
              <a:rPr lang="en-CA" sz="1800" dirty="0"/>
            </a:br>
            <a:r>
              <a:rPr lang="en-CA" sz="1800" dirty="0"/>
              <a:t/>
            </a:r>
            <a:br>
              <a:rPr lang="en-CA" sz="1800" dirty="0"/>
            </a:br>
            <a:r>
              <a:rPr lang="en-CA" sz="1800" dirty="0" smtClean="0"/>
              <a:t>  </a:t>
            </a:r>
            <a:r>
              <a:rPr lang="en-CA" sz="1800" dirty="0" err="1" smtClean="0"/>
              <a:t>fwrite</a:t>
            </a:r>
            <a:r>
              <a:rPr lang="en-CA" sz="1800" dirty="0"/>
              <a:t>( &amp;</a:t>
            </a:r>
            <a:r>
              <a:rPr lang="en-CA" sz="1800" dirty="0" err="1"/>
              <a:t>DataStruct</a:t>
            </a:r>
            <a:r>
              <a:rPr lang="en-CA" sz="1800" dirty="0"/>
              <a:t>, </a:t>
            </a:r>
            <a:r>
              <a:rPr lang="en-CA" sz="1800" dirty="0" err="1"/>
              <a:t>sizeof</a:t>
            </a:r>
            <a:r>
              <a:rPr lang="en-CA" sz="1800" dirty="0"/>
              <a:t>( </a:t>
            </a:r>
            <a:r>
              <a:rPr lang="en-CA" sz="1800" dirty="0" err="1"/>
              <a:t>DS_t</a:t>
            </a:r>
            <a:r>
              <a:rPr lang="en-CA" sz="1800" dirty="0"/>
              <a:t> ), </a:t>
            </a:r>
            <a:r>
              <a:rPr lang="en-CA" sz="1800" b="1" dirty="0" err="1">
                <a:solidFill>
                  <a:srgbClr val="7030A0"/>
                </a:solidFill>
              </a:rPr>
              <a:t>NumRecs</a:t>
            </a:r>
            <a:r>
              <a:rPr lang="en-CA" sz="1800" dirty="0"/>
              <a:t>, </a:t>
            </a:r>
            <a:r>
              <a:rPr lang="en-CA" sz="1800" dirty="0" err="1"/>
              <a:t>cfPtr</a:t>
            </a:r>
            <a:r>
              <a:rPr lang="en-CA" sz="1800" dirty="0"/>
              <a:t> ) ;</a:t>
            </a:r>
            <a:r>
              <a:rPr lang="en-CA" sz="1800" dirty="0" smtClean="0"/>
              <a:t/>
            </a:r>
            <a:br>
              <a:rPr lang="en-CA" sz="1800" dirty="0" smtClean="0"/>
            </a:br>
            <a:endParaRPr lang="en-CA" sz="1800" dirty="0" smtClean="0"/>
          </a:p>
          <a:p>
            <a:pPr lvl="1"/>
            <a:r>
              <a:rPr lang="en-CA" sz="2200" dirty="0" smtClean="0"/>
              <a:t> </a:t>
            </a:r>
            <a:r>
              <a:rPr lang="en-CA" sz="2200" dirty="0" err="1" smtClean="0"/>
              <a:t>fread</a:t>
            </a:r>
            <a:r>
              <a:rPr lang="en-CA" sz="2200" dirty="0" smtClean="0"/>
              <a:t> </a:t>
            </a:r>
          </a:p>
          <a:p>
            <a:pPr lvl="2"/>
            <a:r>
              <a:rPr lang="en-CA" sz="1800" dirty="0" smtClean="0"/>
              <a:t>Returns the number of data items successfully inputted, or EOF</a:t>
            </a:r>
            <a:br>
              <a:rPr lang="en-CA" sz="1800" dirty="0" smtClean="0"/>
            </a:br>
            <a:endParaRPr lang="en-CA" sz="1800" dirty="0" smtClean="0"/>
          </a:p>
          <a:p>
            <a:pPr lvl="1"/>
            <a:r>
              <a:rPr lang="en-CA" sz="2200" dirty="0" smtClean="0"/>
              <a:t> </a:t>
            </a:r>
            <a:r>
              <a:rPr lang="en-CA" sz="2200" dirty="0" err="1" smtClean="0"/>
              <a:t>fseek</a:t>
            </a:r>
            <a:endParaRPr lang="en-CA" sz="2200" dirty="0" smtClean="0"/>
          </a:p>
          <a:p>
            <a:pPr lvl="2"/>
            <a:r>
              <a:rPr lang="en-CA" sz="1800" dirty="0" smtClean="0"/>
              <a:t>Returns a </a:t>
            </a:r>
            <a:r>
              <a:rPr lang="en-CA" sz="1800" b="1" dirty="0" smtClean="0"/>
              <a:t>non-zero</a:t>
            </a:r>
            <a:r>
              <a:rPr lang="en-CA" sz="1800" dirty="0" smtClean="0"/>
              <a:t> value if the seek cannot be performed correctly</a:t>
            </a:r>
            <a:endParaRPr lang="en-CA" sz="1800" dirty="0"/>
          </a:p>
        </p:txBody>
      </p:sp>
    </p:spTree>
    <p:extLst>
      <p:ext uri="{BB962C8B-B14F-4D97-AF65-F5344CB8AC3E}">
        <p14:creationId xmlns:p14="http://schemas.microsoft.com/office/powerpoint/2010/main" val="376407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 calcmode="lin" valueType="num">
                                      <p:cBhvr additive="base">
                                        <p:cTn id="7"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anim calcmode="lin" valueType="num">
                                      <p:cBhvr additive="base">
                                        <p:cTn id="11"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 calcmode="lin" valueType="num">
                                      <p:cBhvr additive="base">
                                        <p:cTn id="17"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 calcmode="lin" valueType="num">
                                      <p:cBhvr additive="base">
                                        <p:cTn id="21"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anim calcmode="lin" valueType="num">
                                      <p:cBhvr additive="base">
                                        <p:cTn id="27"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anim calcmode="lin" valueType="num">
                                      <p:cBhvr additive="base">
                                        <p:cTn id="31"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Direct Access Techniques</a:t>
            </a:r>
          </a:p>
        </p:txBody>
      </p:sp>
      <p:sp>
        <p:nvSpPr>
          <p:cNvPr id="7171" name="Content Placeholder 2"/>
          <p:cNvSpPr>
            <a:spLocks noGrp="1"/>
          </p:cNvSpPr>
          <p:nvPr>
            <p:ph sz="quarter" idx="1"/>
          </p:nvPr>
        </p:nvSpPr>
        <p:spPr>
          <a:xfrm>
            <a:off x="539552" y="1124744"/>
            <a:ext cx="8147248" cy="5472608"/>
          </a:xfrm>
        </p:spPr>
        <p:txBody>
          <a:bodyPr/>
          <a:lstStyle/>
          <a:p>
            <a:r>
              <a:rPr lang="en-CA" sz="2400" dirty="0" smtClean="0"/>
              <a:t>Some additional problems to consider:</a:t>
            </a:r>
          </a:p>
          <a:p>
            <a:pPr lvl="1"/>
            <a:r>
              <a:rPr lang="en-CA" sz="2200" dirty="0" smtClean="0"/>
              <a:t>Sort a file by a special value (called a </a:t>
            </a:r>
            <a:r>
              <a:rPr lang="en-CA" sz="2200" b="1" dirty="0" smtClean="0"/>
              <a:t>key</a:t>
            </a:r>
            <a:r>
              <a:rPr lang="en-CA" sz="2200" dirty="0" smtClean="0"/>
              <a:t>)</a:t>
            </a:r>
          </a:p>
          <a:p>
            <a:pPr lvl="1"/>
            <a:r>
              <a:rPr lang="en-CA" sz="2200" dirty="0" smtClean="0"/>
              <a:t>Merge two files into a single file, maintaining sorted order</a:t>
            </a:r>
          </a:p>
          <a:p>
            <a:pPr lvl="1"/>
            <a:r>
              <a:rPr lang="en-CA" sz="2200" dirty="0" smtClean="0"/>
              <a:t>Store blocks of memory (RAM) to a file, then recover it later into memory (concept of virtual memory management)</a:t>
            </a:r>
          </a:p>
          <a:p>
            <a:pPr lvl="1"/>
            <a:r>
              <a:rPr lang="en-CA" sz="2200" dirty="0" smtClean="0"/>
              <a:t>Develop a hierarchical technique for accessing files based on </a:t>
            </a:r>
            <a:r>
              <a:rPr lang="en-CA" sz="2200" i="1" dirty="0" smtClean="0"/>
              <a:t>organizational patterns</a:t>
            </a:r>
            <a:r>
              <a:rPr lang="en-CA" sz="2200" dirty="0" smtClean="0"/>
              <a:t>.</a:t>
            </a:r>
          </a:p>
          <a:p>
            <a:pPr lvl="2"/>
            <a:r>
              <a:rPr lang="en-CA" sz="1800" dirty="0" smtClean="0"/>
              <a:t>Example:  </a:t>
            </a:r>
            <a:r>
              <a:rPr lang="en-CA" sz="1800" dirty="0" smtClean="0"/>
              <a:t>Indexed </a:t>
            </a:r>
            <a:r>
              <a:rPr lang="en-CA" sz="1800" dirty="0" smtClean="0"/>
              <a:t>Sequential Access techniques</a:t>
            </a:r>
          </a:p>
          <a:p>
            <a:pPr lvl="1"/>
            <a:r>
              <a:rPr lang="en-CA" sz="2200" dirty="0" smtClean="0"/>
              <a:t>Develop your own (simple) database system involving multiple files, all linked through index (</a:t>
            </a:r>
            <a:r>
              <a:rPr lang="en-CA" sz="2200" dirty="0" err="1" smtClean="0"/>
              <a:t>ie</a:t>
            </a:r>
            <a:r>
              <a:rPr lang="en-CA" sz="2200" dirty="0" smtClean="0"/>
              <a:t>. key) values.</a:t>
            </a:r>
          </a:p>
          <a:p>
            <a:r>
              <a:rPr lang="en-CA" sz="2400" dirty="0" smtClean="0"/>
              <a:t>Many of these problems and techniques will be discussed more deeply in future Computer Science courses.</a:t>
            </a:r>
            <a:endParaRPr lang="en-CA" sz="2400" dirty="0"/>
          </a:p>
        </p:txBody>
      </p:sp>
    </p:spTree>
    <p:extLst>
      <p:ext uri="{BB962C8B-B14F-4D97-AF65-F5344CB8AC3E}">
        <p14:creationId xmlns:p14="http://schemas.microsoft.com/office/powerpoint/2010/main" val="198660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fade">
                                      <p:cBhvr>
                                        <p:cTn id="7" dur="500"/>
                                        <p:tgtEl>
                                          <p:spTgt spid="7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fade">
                                      <p:cBhvr>
                                        <p:cTn id="12" dur="500"/>
                                        <p:tgtEl>
                                          <p:spTgt spid="7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fade">
                                      <p:cBhvr>
                                        <p:cTn id="17" dur="500"/>
                                        <p:tgtEl>
                                          <p:spTgt spid="7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fade">
                                      <p:cBhvr>
                                        <p:cTn id="22" dur="500"/>
                                        <p:tgtEl>
                                          <p:spTgt spid="7171">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171">
                                            <p:txEl>
                                              <p:pRg st="5" end="5"/>
                                            </p:txEl>
                                          </p:spTgt>
                                        </p:tgtEl>
                                        <p:attrNameLst>
                                          <p:attrName>style.visibility</p:attrName>
                                        </p:attrNameLst>
                                      </p:cBhvr>
                                      <p:to>
                                        <p:strVal val="visible"/>
                                      </p:to>
                                    </p:set>
                                    <p:animEffect transition="in" filter="fade">
                                      <p:cBhvr>
                                        <p:cTn id="25" dur="500"/>
                                        <p:tgtEl>
                                          <p:spTgt spid="717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171">
                                            <p:txEl>
                                              <p:pRg st="6" end="6"/>
                                            </p:txEl>
                                          </p:spTgt>
                                        </p:tgtEl>
                                        <p:attrNameLst>
                                          <p:attrName>style.visibility</p:attrName>
                                        </p:attrNameLst>
                                      </p:cBhvr>
                                      <p:to>
                                        <p:strVal val="visible"/>
                                      </p:to>
                                    </p:set>
                                    <p:animEffect transition="in" filter="fade">
                                      <p:cBhvr>
                                        <p:cTn id="30" dur="500"/>
                                        <p:tgtEl>
                                          <p:spTgt spid="7171">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anim calcmode="lin" valueType="num">
                                      <p:cBhvr additive="base">
                                        <p:cTn id="35" dur="500" fill="hold"/>
                                        <p:tgtEl>
                                          <p:spTgt spid="717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1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pPr eaLnBrk="1" hangingPunct="1"/>
            <a:r>
              <a:rPr lang="en-CA" smtClean="0"/>
              <a:t>Summary</a:t>
            </a:r>
          </a:p>
        </p:txBody>
      </p:sp>
      <p:sp>
        <p:nvSpPr>
          <p:cNvPr id="3" name="Content Placeholder 2"/>
          <p:cNvSpPr>
            <a:spLocks noGrp="1"/>
          </p:cNvSpPr>
          <p:nvPr>
            <p:ph type="body" idx="1"/>
          </p:nvPr>
        </p:nvSpPr>
        <p:spPr>
          <a:xfrm>
            <a:off x="722313" y="2547938"/>
            <a:ext cx="7772400" cy="3024187"/>
          </a:xfrm>
        </p:spPr>
        <p:txBody>
          <a:bodyPr>
            <a:noAutofit/>
          </a:bodyPr>
          <a:lstStyle/>
          <a:p>
            <a:pPr eaLnBrk="1" hangingPunct="1"/>
            <a:r>
              <a:rPr lang="en-CA" sz="2000" dirty="0" smtClean="0"/>
              <a:t>C File Processing, Files</a:t>
            </a:r>
            <a:r>
              <a:rPr lang="en-CA" sz="2000" dirty="0"/>
              <a:t>, I/O Streams, Sequential and Direct Access File </a:t>
            </a:r>
            <a:r>
              <a:rPr lang="en-CA" sz="2000" dirty="0" smtClean="0"/>
              <a:t>Processing Techniques</a:t>
            </a:r>
            <a:endParaRPr lang="en-CA"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pPr eaLnBrk="1" hangingPunct="1"/>
            <a:r>
              <a:rPr lang="en-CA" smtClean="0"/>
              <a:t>Topic Summary</a:t>
            </a:r>
          </a:p>
        </p:txBody>
      </p:sp>
      <p:sp>
        <p:nvSpPr>
          <p:cNvPr id="111619" name="Content Placeholder 2"/>
          <p:cNvSpPr>
            <a:spLocks noGrp="1"/>
          </p:cNvSpPr>
          <p:nvPr>
            <p:ph sz="quarter" idx="1"/>
          </p:nvPr>
        </p:nvSpPr>
        <p:spPr>
          <a:xfrm>
            <a:off x="539552" y="1124744"/>
            <a:ext cx="8147248" cy="5518944"/>
          </a:xfrm>
        </p:spPr>
        <p:txBody>
          <a:bodyPr/>
          <a:lstStyle/>
          <a:p>
            <a:r>
              <a:rPr lang="en-CA" sz="2000" dirty="0"/>
              <a:t>Storage Devices</a:t>
            </a:r>
          </a:p>
          <a:p>
            <a:r>
              <a:rPr lang="en-CA" sz="2000" dirty="0"/>
              <a:t>Concept of File</a:t>
            </a:r>
          </a:p>
          <a:p>
            <a:r>
              <a:rPr lang="en-CA" sz="2000" dirty="0"/>
              <a:t>File Streams and Buffers</a:t>
            </a:r>
          </a:p>
          <a:p>
            <a:r>
              <a:rPr lang="en-CA" sz="2000" dirty="0"/>
              <a:t>Sequential Access Techniques</a:t>
            </a:r>
          </a:p>
          <a:p>
            <a:r>
              <a:rPr lang="en-CA" sz="2000" dirty="0"/>
              <a:t>Direct Access Techniques</a:t>
            </a:r>
          </a:p>
          <a:p>
            <a:endParaRPr lang="en-CA" sz="1600" dirty="0" smtClean="0"/>
          </a:p>
          <a:p>
            <a:pPr eaLnBrk="1" hangingPunct="1"/>
            <a:r>
              <a:rPr lang="en-CA" sz="2000" dirty="0" smtClean="0"/>
              <a:t>Study </a:t>
            </a:r>
            <a:r>
              <a:rPr lang="en-CA" sz="2000" dirty="0"/>
              <a:t>– Chapter 11: File Processing</a:t>
            </a:r>
          </a:p>
          <a:p>
            <a:pPr lvl="1" eaLnBrk="1" hangingPunct="1"/>
            <a:r>
              <a:rPr lang="en-CA" sz="1800" dirty="0"/>
              <a:t>Moving beyond RAM to include data on persistent storage in the file system.</a:t>
            </a:r>
            <a:endParaRPr lang="en-CA" sz="1800" dirty="0" smtClean="0"/>
          </a:p>
          <a:p>
            <a:pPr lvl="1" eaLnBrk="1" hangingPunct="1"/>
            <a:endParaRPr lang="en-CA" sz="1800" dirty="0"/>
          </a:p>
          <a:p>
            <a:pPr eaLnBrk="1" hangingPunct="1"/>
            <a:r>
              <a:rPr lang="en-CA" sz="2000" dirty="0" smtClean="0"/>
              <a:t>Reading – Chapter 12: Data Structures</a:t>
            </a:r>
          </a:p>
          <a:p>
            <a:pPr lvl="1" eaLnBrk="1" hangingPunct="1"/>
            <a:r>
              <a:rPr lang="en-CA" sz="1800" dirty="0" smtClean="0"/>
              <a:t>Abstract data structures, dynamic memory allocation, using pointers and self-referential data structures, linked lists.</a:t>
            </a:r>
          </a:p>
          <a:p>
            <a:pPr lvl="1" eaLnBrk="1" hangingPunct="1"/>
            <a:endParaRPr lang="en-CA" sz="1800" dirty="0"/>
          </a:p>
          <a:p>
            <a:pPr eaLnBrk="1" hangingPunct="1"/>
            <a:r>
              <a:rPr lang="en-CA" sz="2000" dirty="0" smtClean="0"/>
              <a:t>Review – Begin reviewing and preparing for Final Exam !</a:t>
            </a:r>
          </a:p>
          <a:p>
            <a:pPr lvl="1" eaLnBrk="1" hangingPunct="1"/>
            <a:endParaRPr lang="en-CA" sz="1800" dirty="0" smtClean="0"/>
          </a:p>
        </p:txBody>
      </p:sp>
      <p:sp>
        <p:nvSpPr>
          <p:cNvPr id="2" name="Rounded Rectangle 1"/>
          <p:cNvSpPr/>
          <p:nvPr/>
        </p:nvSpPr>
        <p:spPr>
          <a:xfrm>
            <a:off x="4860032" y="1412776"/>
            <a:ext cx="3744416"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Study examples – Adapt them to your own uses !</a:t>
            </a:r>
            <a:endParaRPr lang="en-CA"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Storage Devices</a:t>
            </a:r>
          </a:p>
        </p:txBody>
      </p:sp>
      <p:sp>
        <p:nvSpPr>
          <p:cNvPr id="7171" name="Content Placeholder 2"/>
          <p:cNvSpPr>
            <a:spLocks noGrp="1"/>
          </p:cNvSpPr>
          <p:nvPr>
            <p:ph sz="quarter" idx="1"/>
          </p:nvPr>
        </p:nvSpPr>
        <p:spPr>
          <a:xfrm>
            <a:off x="539552" y="1124744"/>
            <a:ext cx="8147248" cy="5472608"/>
          </a:xfrm>
        </p:spPr>
        <p:txBody>
          <a:bodyPr/>
          <a:lstStyle/>
          <a:p>
            <a:r>
              <a:rPr lang="en-US" sz="2400" dirty="0" smtClean="0"/>
              <a:t>John von </a:t>
            </a:r>
            <a:r>
              <a:rPr lang="en-US" sz="2400" dirty="0"/>
              <a:t>Neumann </a:t>
            </a:r>
            <a:r>
              <a:rPr lang="en-US" sz="2400" dirty="0" smtClean="0"/>
              <a:t>first expressed the architecture of the </a:t>
            </a:r>
            <a:r>
              <a:rPr lang="en-US" sz="2400" i="1" dirty="0" smtClean="0"/>
              <a:t>stored program digital computer</a:t>
            </a:r>
            <a:r>
              <a:rPr lang="en-US" sz="2400" dirty="0" smtClean="0"/>
              <a:t>.</a:t>
            </a:r>
          </a:p>
        </p:txBody>
      </p:sp>
      <p:grpSp>
        <p:nvGrpSpPr>
          <p:cNvPr id="4" name="Group 35"/>
          <p:cNvGrpSpPr>
            <a:grpSpLocks/>
          </p:cNvGrpSpPr>
          <p:nvPr/>
        </p:nvGrpSpPr>
        <p:grpSpPr bwMode="auto">
          <a:xfrm>
            <a:off x="930067" y="2011363"/>
            <a:ext cx="7467600" cy="4572000"/>
            <a:chOff x="576" y="1248"/>
            <a:chExt cx="4704" cy="2880"/>
          </a:xfrm>
        </p:grpSpPr>
        <p:grpSp>
          <p:nvGrpSpPr>
            <p:cNvPr id="5" name="Group 4"/>
            <p:cNvGrpSpPr>
              <a:grpSpLocks/>
            </p:cNvGrpSpPr>
            <p:nvPr/>
          </p:nvGrpSpPr>
          <p:grpSpPr bwMode="auto">
            <a:xfrm>
              <a:off x="576" y="1248"/>
              <a:ext cx="4704" cy="2880"/>
              <a:chOff x="864" y="1248"/>
              <a:chExt cx="4704" cy="2880"/>
            </a:xfrm>
          </p:grpSpPr>
          <p:grpSp>
            <p:nvGrpSpPr>
              <p:cNvPr id="9" name="Group 5"/>
              <p:cNvGrpSpPr>
                <a:grpSpLocks/>
              </p:cNvGrpSpPr>
              <p:nvPr/>
            </p:nvGrpSpPr>
            <p:grpSpPr bwMode="auto">
              <a:xfrm>
                <a:off x="1248" y="1536"/>
                <a:ext cx="3072" cy="1488"/>
                <a:chOff x="1296" y="2544"/>
                <a:chExt cx="3072" cy="1488"/>
              </a:xfrm>
            </p:grpSpPr>
            <p:sp>
              <p:nvSpPr>
                <p:cNvPr id="24" name="Rectangle 6"/>
                <p:cNvSpPr>
                  <a:spLocks noChangeArrowheads="1"/>
                </p:cNvSpPr>
                <p:nvPr/>
              </p:nvSpPr>
              <p:spPr bwMode="auto">
                <a:xfrm>
                  <a:off x="1296" y="2880"/>
                  <a:ext cx="3072"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7" rIns="91436" bIns="45717" anchor="ctr">
                  <a:normAutofit/>
                </a:bodyPr>
                <a:lstStyle/>
                <a:p>
                  <a:endParaRPr lang="en-CA"/>
                </a:p>
              </p:txBody>
            </p:sp>
            <p:sp>
              <p:nvSpPr>
                <p:cNvPr id="25" name="Rectangle 7"/>
                <p:cNvSpPr>
                  <a:spLocks noChangeArrowheads="1"/>
                </p:cNvSpPr>
                <p:nvPr/>
              </p:nvSpPr>
              <p:spPr bwMode="auto">
                <a:xfrm>
                  <a:off x="1344" y="2784"/>
                  <a:ext cx="3024" cy="124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1436" tIns="45717" rIns="91436" bIns="45717" anchor="ctr">
                  <a:normAutofit/>
                </a:bodyPr>
                <a:lstStyle/>
                <a:p>
                  <a:endParaRPr lang="en-CA"/>
                </a:p>
              </p:txBody>
            </p:sp>
            <p:sp>
              <p:nvSpPr>
                <p:cNvPr id="26" name="Rectangle 8"/>
                <p:cNvSpPr>
                  <a:spLocks noChangeArrowheads="1"/>
                </p:cNvSpPr>
                <p:nvPr/>
              </p:nvSpPr>
              <p:spPr bwMode="auto">
                <a:xfrm>
                  <a:off x="1485" y="2925"/>
                  <a:ext cx="963" cy="9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36" tIns="45717" rIns="91436" bIns="45717" anchor="ctr">
                  <a:normAutofit/>
                </a:bodyPr>
                <a:lstStyle/>
                <a:p>
                  <a:endParaRPr lang="en-CA"/>
                </a:p>
              </p:txBody>
            </p:sp>
            <p:sp>
              <p:nvSpPr>
                <p:cNvPr id="27" name="Rectangle 9"/>
                <p:cNvSpPr>
                  <a:spLocks noChangeArrowheads="1"/>
                </p:cNvSpPr>
                <p:nvPr/>
              </p:nvSpPr>
              <p:spPr bwMode="auto">
                <a:xfrm>
                  <a:off x="3216" y="2928"/>
                  <a:ext cx="1008" cy="9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36" tIns="45717" rIns="91436" bIns="45717" anchor="ctr">
                  <a:normAutofit/>
                </a:bodyPr>
                <a:lstStyle/>
                <a:p>
                  <a:endParaRPr lang="en-CA"/>
                </a:p>
              </p:txBody>
            </p:sp>
            <p:sp>
              <p:nvSpPr>
                <p:cNvPr id="28" name="Line 10"/>
                <p:cNvSpPr>
                  <a:spLocks noChangeShapeType="1"/>
                </p:cNvSpPr>
                <p:nvPr/>
              </p:nvSpPr>
              <p:spPr bwMode="auto">
                <a:xfrm>
                  <a:off x="2448" y="3216"/>
                  <a:ext cx="768"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36" tIns="45717" rIns="91436" bIns="45717" anchor="ctr">
                  <a:normAutofit fontScale="25000" lnSpcReduction="20000"/>
                </a:bodyPr>
                <a:lstStyle/>
                <a:p>
                  <a:endParaRPr lang="en-CA"/>
                </a:p>
              </p:txBody>
            </p:sp>
            <p:sp>
              <p:nvSpPr>
                <p:cNvPr id="29" name="Line 11"/>
                <p:cNvSpPr>
                  <a:spLocks noChangeShapeType="1"/>
                </p:cNvSpPr>
                <p:nvPr/>
              </p:nvSpPr>
              <p:spPr bwMode="auto">
                <a:xfrm>
                  <a:off x="2448" y="3600"/>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6" tIns="45717" rIns="91436" bIns="45717" anchor="ctr">
                  <a:normAutofit fontScale="25000" lnSpcReduction="20000"/>
                </a:bodyPr>
                <a:lstStyle/>
                <a:p>
                  <a:endParaRPr lang="en-CA"/>
                </a:p>
              </p:txBody>
            </p:sp>
            <p:sp>
              <p:nvSpPr>
                <p:cNvPr id="30" name="Text Box 12"/>
                <p:cNvSpPr txBox="1">
                  <a:spLocks noChangeArrowheads="1"/>
                </p:cNvSpPr>
                <p:nvPr/>
              </p:nvSpPr>
              <p:spPr bwMode="auto">
                <a:xfrm>
                  <a:off x="1344" y="2544"/>
                  <a:ext cx="7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7" rIns="91436" bIns="45717" anchor="ctr">
                  <a:normAutofit lnSpcReduction="10000"/>
                </a:bodyPr>
                <a:lstStyle>
                  <a:lvl1pPr eaLnBrk="0" hangingPunct="0">
                    <a:defRPr sz="2400" b="1">
                      <a:solidFill>
                        <a:schemeClr val="tx1"/>
                      </a:solidFill>
                      <a:latin typeface="TimesNewRomanPS Bold" charset="0"/>
                      <a:cs typeface="Arial" charset="0"/>
                    </a:defRPr>
                  </a:lvl1pPr>
                  <a:lvl2pPr marL="742950" indent="-285750" eaLnBrk="0" hangingPunct="0">
                    <a:defRPr sz="2400" b="1">
                      <a:solidFill>
                        <a:schemeClr val="tx1"/>
                      </a:solidFill>
                      <a:latin typeface="TimesNewRomanPS Bold" charset="0"/>
                      <a:cs typeface="Arial" charset="0"/>
                    </a:defRPr>
                  </a:lvl2pPr>
                  <a:lvl3pPr marL="1143000" indent="-228600" eaLnBrk="0" hangingPunct="0">
                    <a:defRPr sz="2400" b="1">
                      <a:solidFill>
                        <a:schemeClr val="tx1"/>
                      </a:solidFill>
                      <a:latin typeface="TimesNewRomanPS Bold" charset="0"/>
                      <a:cs typeface="Arial" charset="0"/>
                    </a:defRPr>
                  </a:lvl3pPr>
                  <a:lvl4pPr marL="1600200" indent="-228600" eaLnBrk="0" hangingPunct="0">
                    <a:defRPr sz="2400" b="1">
                      <a:solidFill>
                        <a:schemeClr val="tx1"/>
                      </a:solidFill>
                      <a:latin typeface="TimesNewRomanPS Bold" charset="0"/>
                      <a:cs typeface="Arial" charset="0"/>
                    </a:defRPr>
                  </a:lvl4pPr>
                  <a:lvl5pPr marL="2057400" indent="-228600" eaLnBrk="0" hangingPunct="0">
                    <a:defRPr sz="2400" b="1">
                      <a:solidFill>
                        <a:schemeClr val="tx1"/>
                      </a:solidFill>
                      <a:latin typeface="TimesNewRomanPS Bold" charset="0"/>
                      <a:cs typeface="Arial" charset="0"/>
                    </a:defRPr>
                  </a:lvl5pPr>
                  <a:lvl6pPr marL="25146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6pPr>
                  <a:lvl7pPr marL="29718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7pPr>
                  <a:lvl8pPr marL="34290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8pPr>
                  <a:lvl9pPr marL="38862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9pPr>
                </a:lstStyle>
                <a:p>
                  <a:pPr algn="ctr" eaLnBrk="1" hangingPunct="1"/>
                  <a:r>
                    <a:rPr lang="en-US" sz="1800"/>
                    <a:t>Computer</a:t>
                  </a:r>
                </a:p>
              </p:txBody>
            </p:sp>
            <p:sp>
              <p:nvSpPr>
                <p:cNvPr id="31" name="Text Box 13"/>
                <p:cNvSpPr txBox="1">
                  <a:spLocks noChangeArrowheads="1"/>
                </p:cNvSpPr>
                <p:nvPr/>
              </p:nvSpPr>
              <p:spPr bwMode="auto">
                <a:xfrm>
                  <a:off x="3360" y="3216"/>
                  <a:ext cx="778"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7" rIns="91436" bIns="45717" anchor="ctr">
                  <a:normAutofit lnSpcReduction="10000"/>
                </a:bodyPr>
                <a:lstStyle>
                  <a:lvl1pPr eaLnBrk="0" hangingPunct="0">
                    <a:defRPr sz="2400" b="1">
                      <a:solidFill>
                        <a:schemeClr val="tx1"/>
                      </a:solidFill>
                      <a:latin typeface="TimesNewRomanPS Bold" charset="0"/>
                      <a:cs typeface="Arial" charset="0"/>
                    </a:defRPr>
                  </a:lvl1pPr>
                  <a:lvl2pPr marL="742950" indent="-285750" eaLnBrk="0" hangingPunct="0">
                    <a:defRPr sz="2400" b="1">
                      <a:solidFill>
                        <a:schemeClr val="tx1"/>
                      </a:solidFill>
                      <a:latin typeface="TimesNewRomanPS Bold" charset="0"/>
                      <a:cs typeface="Arial" charset="0"/>
                    </a:defRPr>
                  </a:lvl2pPr>
                  <a:lvl3pPr marL="1143000" indent="-228600" eaLnBrk="0" hangingPunct="0">
                    <a:defRPr sz="2400" b="1">
                      <a:solidFill>
                        <a:schemeClr val="tx1"/>
                      </a:solidFill>
                      <a:latin typeface="TimesNewRomanPS Bold" charset="0"/>
                      <a:cs typeface="Arial" charset="0"/>
                    </a:defRPr>
                  </a:lvl3pPr>
                  <a:lvl4pPr marL="1600200" indent="-228600" eaLnBrk="0" hangingPunct="0">
                    <a:defRPr sz="2400" b="1">
                      <a:solidFill>
                        <a:schemeClr val="tx1"/>
                      </a:solidFill>
                      <a:latin typeface="TimesNewRomanPS Bold" charset="0"/>
                      <a:cs typeface="Arial" charset="0"/>
                    </a:defRPr>
                  </a:lvl4pPr>
                  <a:lvl5pPr marL="2057400" indent="-228600" eaLnBrk="0" hangingPunct="0">
                    <a:defRPr sz="2400" b="1">
                      <a:solidFill>
                        <a:schemeClr val="tx1"/>
                      </a:solidFill>
                      <a:latin typeface="TimesNewRomanPS Bold" charset="0"/>
                      <a:cs typeface="Arial" charset="0"/>
                    </a:defRPr>
                  </a:lvl5pPr>
                  <a:lvl6pPr marL="25146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6pPr>
                  <a:lvl7pPr marL="29718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7pPr>
                  <a:lvl8pPr marL="34290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8pPr>
                  <a:lvl9pPr marL="38862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9pPr>
                </a:lstStyle>
                <a:p>
                  <a:pPr algn="ctr" eaLnBrk="1" hangingPunct="1"/>
                  <a:r>
                    <a:rPr lang="en-US" sz="1800"/>
                    <a:t>Main Memory</a:t>
                  </a:r>
                </a:p>
              </p:txBody>
            </p:sp>
            <p:sp>
              <p:nvSpPr>
                <p:cNvPr id="32" name="Text Box 14"/>
                <p:cNvSpPr txBox="1">
                  <a:spLocks noChangeArrowheads="1"/>
                </p:cNvSpPr>
                <p:nvPr/>
              </p:nvSpPr>
              <p:spPr bwMode="auto">
                <a:xfrm>
                  <a:off x="1536" y="3276"/>
                  <a:ext cx="87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7" rIns="91436" bIns="45717" anchor="ctr">
                  <a:normAutofit lnSpcReduction="10000"/>
                </a:bodyPr>
                <a:lstStyle>
                  <a:lvl1pPr eaLnBrk="0" hangingPunct="0">
                    <a:defRPr sz="2400" b="1">
                      <a:solidFill>
                        <a:schemeClr val="tx1"/>
                      </a:solidFill>
                      <a:latin typeface="TimesNewRomanPS Bold" charset="0"/>
                      <a:cs typeface="Arial" charset="0"/>
                    </a:defRPr>
                  </a:lvl1pPr>
                  <a:lvl2pPr marL="742950" indent="-285750" eaLnBrk="0" hangingPunct="0">
                    <a:defRPr sz="2400" b="1">
                      <a:solidFill>
                        <a:schemeClr val="tx1"/>
                      </a:solidFill>
                      <a:latin typeface="TimesNewRomanPS Bold" charset="0"/>
                      <a:cs typeface="Arial" charset="0"/>
                    </a:defRPr>
                  </a:lvl2pPr>
                  <a:lvl3pPr marL="1143000" indent="-228600" eaLnBrk="0" hangingPunct="0">
                    <a:defRPr sz="2400" b="1">
                      <a:solidFill>
                        <a:schemeClr val="tx1"/>
                      </a:solidFill>
                      <a:latin typeface="TimesNewRomanPS Bold" charset="0"/>
                      <a:cs typeface="Arial" charset="0"/>
                    </a:defRPr>
                  </a:lvl3pPr>
                  <a:lvl4pPr marL="1600200" indent="-228600" eaLnBrk="0" hangingPunct="0">
                    <a:defRPr sz="2400" b="1">
                      <a:solidFill>
                        <a:schemeClr val="tx1"/>
                      </a:solidFill>
                      <a:latin typeface="TimesNewRomanPS Bold" charset="0"/>
                      <a:cs typeface="Arial" charset="0"/>
                    </a:defRPr>
                  </a:lvl4pPr>
                  <a:lvl5pPr marL="2057400" indent="-228600" eaLnBrk="0" hangingPunct="0">
                    <a:defRPr sz="2400" b="1">
                      <a:solidFill>
                        <a:schemeClr val="tx1"/>
                      </a:solidFill>
                      <a:latin typeface="TimesNewRomanPS Bold" charset="0"/>
                      <a:cs typeface="Arial" charset="0"/>
                    </a:defRPr>
                  </a:lvl5pPr>
                  <a:lvl6pPr marL="25146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6pPr>
                  <a:lvl7pPr marL="29718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7pPr>
                  <a:lvl8pPr marL="34290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8pPr>
                  <a:lvl9pPr marL="38862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9pPr>
                </a:lstStyle>
                <a:p>
                  <a:pPr algn="ctr" eaLnBrk="1" hangingPunct="1"/>
                  <a:r>
                    <a:rPr lang="en-US" sz="1800"/>
                    <a:t>CPU</a:t>
                  </a:r>
                </a:p>
              </p:txBody>
            </p:sp>
            <p:sp>
              <p:nvSpPr>
                <p:cNvPr id="33" name="Text Box 15"/>
                <p:cNvSpPr txBox="1">
                  <a:spLocks noChangeArrowheads="1"/>
                </p:cNvSpPr>
                <p:nvPr/>
              </p:nvSpPr>
              <p:spPr bwMode="auto">
                <a:xfrm>
                  <a:off x="2496" y="3648"/>
                  <a:ext cx="63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7" rIns="91436" bIns="45717" anchor="ctr">
                  <a:normAutofit lnSpcReduction="10000"/>
                </a:bodyPr>
                <a:lstStyle>
                  <a:lvl1pPr eaLnBrk="0" hangingPunct="0">
                    <a:defRPr sz="2400" b="1">
                      <a:solidFill>
                        <a:schemeClr val="tx1"/>
                      </a:solidFill>
                      <a:latin typeface="TimesNewRomanPS Bold" charset="0"/>
                      <a:cs typeface="Arial" charset="0"/>
                    </a:defRPr>
                  </a:lvl1pPr>
                  <a:lvl2pPr marL="742950" indent="-285750" eaLnBrk="0" hangingPunct="0">
                    <a:defRPr sz="2400" b="1">
                      <a:solidFill>
                        <a:schemeClr val="tx1"/>
                      </a:solidFill>
                      <a:latin typeface="TimesNewRomanPS Bold" charset="0"/>
                      <a:cs typeface="Arial" charset="0"/>
                    </a:defRPr>
                  </a:lvl2pPr>
                  <a:lvl3pPr marL="1143000" indent="-228600" eaLnBrk="0" hangingPunct="0">
                    <a:defRPr sz="2400" b="1">
                      <a:solidFill>
                        <a:schemeClr val="tx1"/>
                      </a:solidFill>
                      <a:latin typeface="TimesNewRomanPS Bold" charset="0"/>
                      <a:cs typeface="Arial" charset="0"/>
                    </a:defRPr>
                  </a:lvl3pPr>
                  <a:lvl4pPr marL="1600200" indent="-228600" eaLnBrk="0" hangingPunct="0">
                    <a:defRPr sz="2400" b="1">
                      <a:solidFill>
                        <a:schemeClr val="tx1"/>
                      </a:solidFill>
                      <a:latin typeface="TimesNewRomanPS Bold" charset="0"/>
                      <a:cs typeface="Arial" charset="0"/>
                    </a:defRPr>
                  </a:lvl4pPr>
                  <a:lvl5pPr marL="2057400" indent="-228600" eaLnBrk="0" hangingPunct="0">
                    <a:defRPr sz="2400" b="1">
                      <a:solidFill>
                        <a:schemeClr val="tx1"/>
                      </a:solidFill>
                      <a:latin typeface="TimesNewRomanPS Bold" charset="0"/>
                      <a:cs typeface="Arial" charset="0"/>
                    </a:defRPr>
                  </a:lvl5pPr>
                  <a:lvl6pPr marL="25146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6pPr>
                  <a:lvl7pPr marL="29718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7pPr>
                  <a:lvl8pPr marL="34290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8pPr>
                  <a:lvl9pPr marL="38862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9pPr>
                </a:lstStyle>
                <a:p>
                  <a:pPr algn="ctr" eaLnBrk="1" hangingPunct="1"/>
                  <a:r>
                    <a:rPr lang="en-US" sz="1800"/>
                    <a:t>Control</a:t>
                  </a:r>
                </a:p>
              </p:txBody>
            </p:sp>
            <p:sp>
              <p:nvSpPr>
                <p:cNvPr id="34" name="Text Box 16"/>
                <p:cNvSpPr txBox="1">
                  <a:spLocks noChangeArrowheads="1"/>
                </p:cNvSpPr>
                <p:nvPr/>
              </p:nvSpPr>
              <p:spPr bwMode="auto">
                <a:xfrm>
                  <a:off x="2496" y="2976"/>
                  <a:ext cx="58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7" rIns="91436" bIns="45717" anchor="ctr">
                  <a:normAutofit lnSpcReduction="10000"/>
                </a:bodyPr>
                <a:lstStyle>
                  <a:lvl1pPr eaLnBrk="0" hangingPunct="0">
                    <a:defRPr sz="2400" b="1">
                      <a:solidFill>
                        <a:schemeClr val="tx1"/>
                      </a:solidFill>
                      <a:latin typeface="TimesNewRomanPS Bold" charset="0"/>
                      <a:cs typeface="Arial" charset="0"/>
                    </a:defRPr>
                  </a:lvl1pPr>
                  <a:lvl2pPr marL="742950" indent="-285750" eaLnBrk="0" hangingPunct="0">
                    <a:defRPr sz="2400" b="1">
                      <a:solidFill>
                        <a:schemeClr val="tx1"/>
                      </a:solidFill>
                      <a:latin typeface="TimesNewRomanPS Bold" charset="0"/>
                      <a:cs typeface="Arial" charset="0"/>
                    </a:defRPr>
                  </a:lvl2pPr>
                  <a:lvl3pPr marL="1143000" indent="-228600" eaLnBrk="0" hangingPunct="0">
                    <a:defRPr sz="2400" b="1">
                      <a:solidFill>
                        <a:schemeClr val="tx1"/>
                      </a:solidFill>
                      <a:latin typeface="TimesNewRomanPS Bold" charset="0"/>
                      <a:cs typeface="Arial" charset="0"/>
                    </a:defRPr>
                  </a:lvl3pPr>
                  <a:lvl4pPr marL="1600200" indent="-228600" eaLnBrk="0" hangingPunct="0">
                    <a:defRPr sz="2400" b="1">
                      <a:solidFill>
                        <a:schemeClr val="tx1"/>
                      </a:solidFill>
                      <a:latin typeface="TimesNewRomanPS Bold" charset="0"/>
                      <a:cs typeface="Arial" charset="0"/>
                    </a:defRPr>
                  </a:lvl4pPr>
                  <a:lvl5pPr marL="2057400" indent="-228600" eaLnBrk="0" hangingPunct="0">
                    <a:defRPr sz="2400" b="1">
                      <a:solidFill>
                        <a:schemeClr val="tx1"/>
                      </a:solidFill>
                      <a:latin typeface="TimesNewRomanPS Bold" charset="0"/>
                      <a:cs typeface="Arial" charset="0"/>
                    </a:defRPr>
                  </a:lvl5pPr>
                  <a:lvl6pPr marL="25146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6pPr>
                  <a:lvl7pPr marL="29718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7pPr>
                  <a:lvl8pPr marL="34290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8pPr>
                  <a:lvl9pPr marL="38862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9pPr>
                </a:lstStyle>
                <a:p>
                  <a:pPr algn="ctr" eaLnBrk="1" hangingPunct="1"/>
                  <a:r>
                    <a:rPr lang="en-US" sz="1800"/>
                    <a:t>Data</a:t>
                  </a:r>
                </a:p>
              </p:txBody>
            </p:sp>
          </p:grpSp>
          <p:grpSp>
            <p:nvGrpSpPr>
              <p:cNvPr id="10" name="Group 17"/>
              <p:cNvGrpSpPr>
                <a:grpSpLocks/>
              </p:cNvGrpSpPr>
              <p:nvPr/>
            </p:nvGrpSpPr>
            <p:grpSpPr bwMode="auto">
              <a:xfrm>
                <a:off x="4560" y="1728"/>
                <a:ext cx="816" cy="576"/>
                <a:chOff x="336" y="2256"/>
                <a:chExt cx="816" cy="576"/>
              </a:xfrm>
            </p:grpSpPr>
            <p:sp>
              <p:nvSpPr>
                <p:cNvPr id="22" name="Rectangle 18"/>
                <p:cNvSpPr>
                  <a:spLocks noChangeArrowheads="1"/>
                </p:cNvSpPr>
                <p:nvPr/>
              </p:nvSpPr>
              <p:spPr bwMode="auto">
                <a:xfrm>
                  <a:off x="336" y="2256"/>
                  <a:ext cx="81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36" tIns="45717" rIns="91436" bIns="45717" anchor="ctr">
                  <a:normAutofit/>
                </a:bodyPr>
                <a:lstStyle/>
                <a:p>
                  <a:endParaRPr lang="en-CA"/>
                </a:p>
              </p:txBody>
            </p:sp>
            <p:sp>
              <p:nvSpPr>
                <p:cNvPr id="23" name="Text Box 19"/>
                <p:cNvSpPr txBox="1">
                  <a:spLocks noChangeArrowheads="1"/>
                </p:cNvSpPr>
                <p:nvPr/>
              </p:nvSpPr>
              <p:spPr bwMode="auto">
                <a:xfrm>
                  <a:off x="432" y="2400"/>
                  <a:ext cx="593"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7" rIns="91436" bIns="45717" anchor="ctr">
                  <a:normAutofit lnSpcReduction="10000"/>
                </a:bodyPr>
                <a:lstStyle>
                  <a:lvl1pPr eaLnBrk="0" hangingPunct="0">
                    <a:defRPr sz="2400" b="1">
                      <a:solidFill>
                        <a:schemeClr val="tx1"/>
                      </a:solidFill>
                      <a:latin typeface="TimesNewRomanPS Bold" charset="0"/>
                      <a:cs typeface="Arial" charset="0"/>
                    </a:defRPr>
                  </a:lvl1pPr>
                  <a:lvl2pPr marL="742950" indent="-285750" eaLnBrk="0" hangingPunct="0">
                    <a:defRPr sz="2400" b="1">
                      <a:solidFill>
                        <a:schemeClr val="tx1"/>
                      </a:solidFill>
                      <a:latin typeface="TimesNewRomanPS Bold" charset="0"/>
                      <a:cs typeface="Arial" charset="0"/>
                    </a:defRPr>
                  </a:lvl2pPr>
                  <a:lvl3pPr marL="1143000" indent="-228600" eaLnBrk="0" hangingPunct="0">
                    <a:defRPr sz="2400" b="1">
                      <a:solidFill>
                        <a:schemeClr val="tx1"/>
                      </a:solidFill>
                      <a:latin typeface="TimesNewRomanPS Bold" charset="0"/>
                      <a:cs typeface="Arial" charset="0"/>
                    </a:defRPr>
                  </a:lvl3pPr>
                  <a:lvl4pPr marL="1600200" indent="-228600" eaLnBrk="0" hangingPunct="0">
                    <a:defRPr sz="2400" b="1">
                      <a:solidFill>
                        <a:schemeClr val="tx1"/>
                      </a:solidFill>
                      <a:latin typeface="TimesNewRomanPS Bold" charset="0"/>
                      <a:cs typeface="Arial" charset="0"/>
                    </a:defRPr>
                  </a:lvl4pPr>
                  <a:lvl5pPr marL="2057400" indent="-228600" eaLnBrk="0" hangingPunct="0">
                    <a:defRPr sz="2400" b="1">
                      <a:solidFill>
                        <a:schemeClr val="tx1"/>
                      </a:solidFill>
                      <a:latin typeface="TimesNewRomanPS Bold" charset="0"/>
                      <a:cs typeface="Arial" charset="0"/>
                    </a:defRPr>
                  </a:lvl5pPr>
                  <a:lvl6pPr marL="25146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6pPr>
                  <a:lvl7pPr marL="29718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7pPr>
                  <a:lvl8pPr marL="34290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8pPr>
                  <a:lvl9pPr marL="38862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9pPr>
                </a:lstStyle>
                <a:p>
                  <a:pPr algn="ctr" eaLnBrk="1" hangingPunct="1"/>
                  <a:r>
                    <a:rPr lang="en-US" sz="1800"/>
                    <a:t>Input Device</a:t>
                  </a:r>
                </a:p>
              </p:txBody>
            </p:sp>
          </p:grpSp>
          <p:grpSp>
            <p:nvGrpSpPr>
              <p:cNvPr id="11" name="Group 20"/>
              <p:cNvGrpSpPr>
                <a:grpSpLocks/>
              </p:cNvGrpSpPr>
              <p:nvPr/>
            </p:nvGrpSpPr>
            <p:grpSpPr bwMode="auto">
              <a:xfrm>
                <a:off x="4560" y="2496"/>
                <a:ext cx="816" cy="576"/>
                <a:chOff x="4560" y="2160"/>
                <a:chExt cx="816" cy="576"/>
              </a:xfrm>
            </p:grpSpPr>
            <p:sp>
              <p:nvSpPr>
                <p:cNvPr id="20" name="Rectangle 21"/>
                <p:cNvSpPr>
                  <a:spLocks noChangeArrowheads="1"/>
                </p:cNvSpPr>
                <p:nvPr/>
              </p:nvSpPr>
              <p:spPr bwMode="auto">
                <a:xfrm>
                  <a:off x="4560" y="2160"/>
                  <a:ext cx="81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36" tIns="45717" rIns="91436" bIns="45717" anchor="ctr">
                  <a:normAutofit/>
                </a:bodyPr>
                <a:lstStyle/>
                <a:p>
                  <a:endParaRPr lang="en-CA"/>
                </a:p>
              </p:txBody>
            </p:sp>
            <p:sp>
              <p:nvSpPr>
                <p:cNvPr id="21" name="Text Box 22"/>
                <p:cNvSpPr txBox="1">
                  <a:spLocks noChangeArrowheads="1"/>
                </p:cNvSpPr>
                <p:nvPr/>
              </p:nvSpPr>
              <p:spPr bwMode="auto">
                <a:xfrm>
                  <a:off x="4704" y="2256"/>
                  <a:ext cx="593"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7" rIns="91436" bIns="45717" anchor="ctr">
                  <a:normAutofit lnSpcReduction="10000"/>
                </a:bodyPr>
                <a:lstStyle>
                  <a:lvl1pPr eaLnBrk="0" hangingPunct="0">
                    <a:defRPr sz="2400" b="1">
                      <a:solidFill>
                        <a:schemeClr val="tx1"/>
                      </a:solidFill>
                      <a:latin typeface="TimesNewRomanPS Bold" charset="0"/>
                      <a:cs typeface="Arial" charset="0"/>
                    </a:defRPr>
                  </a:lvl1pPr>
                  <a:lvl2pPr marL="742950" indent="-285750" eaLnBrk="0" hangingPunct="0">
                    <a:defRPr sz="2400" b="1">
                      <a:solidFill>
                        <a:schemeClr val="tx1"/>
                      </a:solidFill>
                      <a:latin typeface="TimesNewRomanPS Bold" charset="0"/>
                      <a:cs typeface="Arial" charset="0"/>
                    </a:defRPr>
                  </a:lvl2pPr>
                  <a:lvl3pPr marL="1143000" indent="-228600" eaLnBrk="0" hangingPunct="0">
                    <a:defRPr sz="2400" b="1">
                      <a:solidFill>
                        <a:schemeClr val="tx1"/>
                      </a:solidFill>
                      <a:latin typeface="TimesNewRomanPS Bold" charset="0"/>
                      <a:cs typeface="Arial" charset="0"/>
                    </a:defRPr>
                  </a:lvl3pPr>
                  <a:lvl4pPr marL="1600200" indent="-228600" eaLnBrk="0" hangingPunct="0">
                    <a:defRPr sz="2400" b="1">
                      <a:solidFill>
                        <a:schemeClr val="tx1"/>
                      </a:solidFill>
                      <a:latin typeface="TimesNewRomanPS Bold" charset="0"/>
                      <a:cs typeface="Arial" charset="0"/>
                    </a:defRPr>
                  </a:lvl4pPr>
                  <a:lvl5pPr marL="2057400" indent="-228600" eaLnBrk="0" hangingPunct="0">
                    <a:defRPr sz="2400" b="1">
                      <a:solidFill>
                        <a:schemeClr val="tx1"/>
                      </a:solidFill>
                      <a:latin typeface="TimesNewRomanPS Bold" charset="0"/>
                      <a:cs typeface="Arial" charset="0"/>
                    </a:defRPr>
                  </a:lvl5pPr>
                  <a:lvl6pPr marL="25146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6pPr>
                  <a:lvl7pPr marL="29718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7pPr>
                  <a:lvl8pPr marL="34290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8pPr>
                  <a:lvl9pPr marL="38862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9pPr>
                </a:lstStyle>
                <a:p>
                  <a:pPr algn="ctr" eaLnBrk="1" hangingPunct="1"/>
                  <a:r>
                    <a:rPr lang="en-US" sz="1800"/>
                    <a:t>Output Device</a:t>
                  </a:r>
                </a:p>
              </p:txBody>
            </p:sp>
          </p:grpSp>
          <p:grpSp>
            <p:nvGrpSpPr>
              <p:cNvPr id="12" name="Group 23"/>
              <p:cNvGrpSpPr>
                <a:grpSpLocks/>
              </p:cNvGrpSpPr>
              <p:nvPr/>
            </p:nvGrpSpPr>
            <p:grpSpPr bwMode="auto">
              <a:xfrm>
                <a:off x="3168" y="3216"/>
                <a:ext cx="1104" cy="672"/>
                <a:chOff x="3168" y="3216"/>
                <a:chExt cx="1104" cy="672"/>
              </a:xfrm>
            </p:grpSpPr>
            <p:sp>
              <p:nvSpPr>
                <p:cNvPr id="18" name="Rectangle 24"/>
                <p:cNvSpPr>
                  <a:spLocks noChangeArrowheads="1"/>
                </p:cNvSpPr>
                <p:nvPr/>
              </p:nvSpPr>
              <p:spPr bwMode="auto">
                <a:xfrm>
                  <a:off x="3168" y="3216"/>
                  <a:ext cx="1104"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36" tIns="45717" rIns="91436" bIns="45717" anchor="ctr">
                  <a:normAutofit/>
                </a:bodyPr>
                <a:lstStyle/>
                <a:p>
                  <a:endParaRPr lang="en-CA"/>
                </a:p>
              </p:txBody>
            </p:sp>
            <p:sp>
              <p:nvSpPr>
                <p:cNvPr id="19" name="Text Box 25"/>
                <p:cNvSpPr txBox="1">
                  <a:spLocks noChangeArrowheads="1"/>
                </p:cNvSpPr>
                <p:nvPr/>
              </p:nvSpPr>
              <p:spPr bwMode="auto">
                <a:xfrm>
                  <a:off x="3264" y="3312"/>
                  <a:ext cx="864"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7" rIns="91436" bIns="45717" anchor="ctr">
                  <a:normAutofit lnSpcReduction="10000"/>
                </a:bodyPr>
                <a:lstStyle>
                  <a:lvl1pPr eaLnBrk="0" hangingPunct="0">
                    <a:defRPr sz="2400" b="1">
                      <a:solidFill>
                        <a:schemeClr val="tx1"/>
                      </a:solidFill>
                      <a:latin typeface="TimesNewRomanPS Bold" charset="0"/>
                      <a:cs typeface="Arial" charset="0"/>
                    </a:defRPr>
                  </a:lvl1pPr>
                  <a:lvl2pPr marL="742950" indent="-285750" eaLnBrk="0" hangingPunct="0">
                    <a:defRPr sz="2400" b="1">
                      <a:solidFill>
                        <a:schemeClr val="tx1"/>
                      </a:solidFill>
                      <a:latin typeface="TimesNewRomanPS Bold" charset="0"/>
                      <a:cs typeface="Arial" charset="0"/>
                    </a:defRPr>
                  </a:lvl2pPr>
                  <a:lvl3pPr marL="1143000" indent="-228600" eaLnBrk="0" hangingPunct="0">
                    <a:defRPr sz="2400" b="1">
                      <a:solidFill>
                        <a:schemeClr val="tx1"/>
                      </a:solidFill>
                      <a:latin typeface="TimesNewRomanPS Bold" charset="0"/>
                      <a:cs typeface="Arial" charset="0"/>
                    </a:defRPr>
                  </a:lvl3pPr>
                  <a:lvl4pPr marL="1600200" indent="-228600" eaLnBrk="0" hangingPunct="0">
                    <a:defRPr sz="2400" b="1">
                      <a:solidFill>
                        <a:schemeClr val="tx1"/>
                      </a:solidFill>
                      <a:latin typeface="TimesNewRomanPS Bold" charset="0"/>
                      <a:cs typeface="Arial" charset="0"/>
                    </a:defRPr>
                  </a:lvl4pPr>
                  <a:lvl5pPr marL="2057400" indent="-228600" eaLnBrk="0" hangingPunct="0">
                    <a:defRPr sz="2400" b="1">
                      <a:solidFill>
                        <a:schemeClr val="tx1"/>
                      </a:solidFill>
                      <a:latin typeface="TimesNewRomanPS Bold" charset="0"/>
                      <a:cs typeface="Arial" charset="0"/>
                    </a:defRPr>
                  </a:lvl5pPr>
                  <a:lvl6pPr marL="25146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6pPr>
                  <a:lvl7pPr marL="29718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7pPr>
                  <a:lvl8pPr marL="34290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8pPr>
                  <a:lvl9pPr marL="38862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9pPr>
                </a:lstStyle>
                <a:p>
                  <a:pPr algn="ctr" eaLnBrk="1" hangingPunct="1"/>
                  <a:r>
                    <a:rPr lang="en-US" sz="1800"/>
                    <a:t>Secondary Storage Device</a:t>
                  </a:r>
                </a:p>
              </p:txBody>
            </p:sp>
          </p:grpSp>
          <p:sp>
            <p:nvSpPr>
              <p:cNvPr id="13" name="Line 26"/>
              <p:cNvSpPr>
                <a:spLocks noChangeShapeType="1"/>
              </p:cNvSpPr>
              <p:nvPr/>
            </p:nvSpPr>
            <p:spPr bwMode="auto">
              <a:xfrm flipV="1">
                <a:off x="3744" y="2880"/>
                <a:ext cx="0" cy="336"/>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36" tIns="45717" rIns="91436" bIns="45717" anchor="ctr">
                <a:normAutofit fontScale="25000" lnSpcReduction="20000"/>
              </a:bodyPr>
              <a:lstStyle/>
              <a:p>
                <a:endParaRPr lang="en-CA"/>
              </a:p>
            </p:txBody>
          </p:sp>
          <p:sp>
            <p:nvSpPr>
              <p:cNvPr id="14" name="Line 27"/>
              <p:cNvSpPr>
                <a:spLocks noChangeShapeType="1"/>
              </p:cNvSpPr>
              <p:nvPr/>
            </p:nvSpPr>
            <p:spPr bwMode="auto">
              <a:xfrm flipH="1">
                <a:off x="4176" y="2160"/>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6" tIns="45717" rIns="91436" bIns="45717" anchor="ctr">
                <a:normAutofit fontScale="25000" lnSpcReduction="20000"/>
              </a:bodyPr>
              <a:lstStyle/>
              <a:p>
                <a:endParaRPr lang="en-CA"/>
              </a:p>
            </p:txBody>
          </p:sp>
          <p:sp>
            <p:nvSpPr>
              <p:cNvPr id="15" name="Line 28"/>
              <p:cNvSpPr>
                <a:spLocks noChangeShapeType="1"/>
              </p:cNvSpPr>
              <p:nvPr/>
            </p:nvSpPr>
            <p:spPr bwMode="auto">
              <a:xfrm>
                <a:off x="4176" y="27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6" tIns="45717" rIns="91436" bIns="45717" anchor="ctr">
                <a:normAutofit fontScale="25000" lnSpcReduction="20000"/>
              </a:bodyPr>
              <a:lstStyle/>
              <a:p>
                <a:endParaRPr lang="en-CA"/>
              </a:p>
            </p:txBody>
          </p:sp>
          <p:sp>
            <p:nvSpPr>
              <p:cNvPr id="16" name="Rectangle 29"/>
              <p:cNvSpPr>
                <a:spLocks noChangeArrowheads="1"/>
              </p:cNvSpPr>
              <p:nvPr/>
            </p:nvSpPr>
            <p:spPr bwMode="auto">
              <a:xfrm>
                <a:off x="864" y="1488"/>
                <a:ext cx="4704" cy="2640"/>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1436" tIns="45717" rIns="91436" bIns="45717" anchor="ctr">
                <a:normAutofit/>
              </a:bodyPr>
              <a:lstStyle/>
              <a:p>
                <a:endParaRPr lang="en-CA"/>
              </a:p>
            </p:txBody>
          </p:sp>
          <p:sp>
            <p:nvSpPr>
              <p:cNvPr id="17" name="Text Box 30"/>
              <p:cNvSpPr txBox="1">
                <a:spLocks noChangeArrowheads="1"/>
              </p:cNvSpPr>
              <p:nvPr/>
            </p:nvSpPr>
            <p:spPr bwMode="auto">
              <a:xfrm>
                <a:off x="2496" y="1248"/>
                <a:ext cx="13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7" rIns="91436" bIns="45717" anchor="ctr">
                <a:normAutofit lnSpcReduction="10000"/>
              </a:bodyPr>
              <a:lstStyle>
                <a:lvl1pPr eaLnBrk="0" hangingPunct="0">
                  <a:defRPr sz="2400" b="1">
                    <a:solidFill>
                      <a:schemeClr val="tx1"/>
                    </a:solidFill>
                    <a:latin typeface="TimesNewRomanPS Bold" charset="0"/>
                    <a:cs typeface="Arial" charset="0"/>
                  </a:defRPr>
                </a:lvl1pPr>
                <a:lvl2pPr marL="742950" indent="-285750" eaLnBrk="0" hangingPunct="0">
                  <a:defRPr sz="2400" b="1">
                    <a:solidFill>
                      <a:schemeClr val="tx1"/>
                    </a:solidFill>
                    <a:latin typeface="TimesNewRomanPS Bold" charset="0"/>
                    <a:cs typeface="Arial" charset="0"/>
                  </a:defRPr>
                </a:lvl2pPr>
                <a:lvl3pPr marL="1143000" indent="-228600" eaLnBrk="0" hangingPunct="0">
                  <a:defRPr sz="2400" b="1">
                    <a:solidFill>
                      <a:schemeClr val="tx1"/>
                    </a:solidFill>
                    <a:latin typeface="TimesNewRomanPS Bold" charset="0"/>
                    <a:cs typeface="Arial" charset="0"/>
                  </a:defRPr>
                </a:lvl3pPr>
                <a:lvl4pPr marL="1600200" indent="-228600" eaLnBrk="0" hangingPunct="0">
                  <a:defRPr sz="2400" b="1">
                    <a:solidFill>
                      <a:schemeClr val="tx1"/>
                    </a:solidFill>
                    <a:latin typeface="TimesNewRomanPS Bold" charset="0"/>
                    <a:cs typeface="Arial" charset="0"/>
                  </a:defRPr>
                </a:lvl4pPr>
                <a:lvl5pPr marL="2057400" indent="-228600" eaLnBrk="0" hangingPunct="0">
                  <a:defRPr sz="2400" b="1">
                    <a:solidFill>
                      <a:schemeClr val="tx1"/>
                    </a:solidFill>
                    <a:latin typeface="TimesNewRomanPS Bold" charset="0"/>
                    <a:cs typeface="Arial" charset="0"/>
                  </a:defRPr>
                </a:lvl5pPr>
                <a:lvl6pPr marL="25146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6pPr>
                <a:lvl7pPr marL="29718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7pPr>
                <a:lvl8pPr marL="34290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8pPr>
                <a:lvl9pPr marL="38862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9pPr>
              </a:lstStyle>
              <a:p>
                <a:pPr algn="ctr" eaLnBrk="1" hangingPunct="1"/>
                <a:r>
                  <a:rPr lang="en-US" sz="2000"/>
                  <a:t>Computer System</a:t>
                </a:r>
              </a:p>
            </p:txBody>
          </p:sp>
        </p:grpSp>
        <p:sp>
          <p:nvSpPr>
            <p:cNvPr id="6" name="Text Box 32"/>
            <p:cNvSpPr txBox="1">
              <a:spLocks noChangeArrowheads="1"/>
            </p:cNvSpPr>
            <p:nvPr/>
          </p:nvSpPr>
          <p:spPr bwMode="auto">
            <a:xfrm>
              <a:off x="2245" y="2296"/>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7" rIns="91436" bIns="45717">
              <a:normAutofit lnSpcReduction="10000"/>
            </a:bodyPr>
            <a:lstStyle>
              <a:lvl1pPr eaLnBrk="0" hangingPunct="0">
                <a:defRPr sz="2400" b="1">
                  <a:solidFill>
                    <a:schemeClr val="tx1"/>
                  </a:solidFill>
                  <a:latin typeface="TimesNewRomanPS Bold" charset="0"/>
                  <a:cs typeface="Arial" charset="0"/>
                </a:defRPr>
              </a:lvl1pPr>
              <a:lvl2pPr marL="742950" indent="-285750" eaLnBrk="0" hangingPunct="0">
                <a:defRPr sz="2400" b="1">
                  <a:solidFill>
                    <a:schemeClr val="tx1"/>
                  </a:solidFill>
                  <a:latin typeface="TimesNewRomanPS Bold" charset="0"/>
                  <a:cs typeface="Arial" charset="0"/>
                </a:defRPr>
              </a:lvl2pPr>
              <a:lvl3pPr marL="1143000" indent="-228600" eaLnBrk="0" hangingPunct="0">
                <a:defRPr sz="2400" b="1">
                  <a:solidFill>
                    <a:schemeClr val="tx1"/>
                  </a:solidFill>
                  <a:latin typeface="TimesNewRomanPS Bold" charset="0"/>
                  <a:cs typeface="Arial" charset="0"/>
                </a:defRPr>
              </a:lvl3pPr>
              <a:lvl4pPr marL="1600200" indent="-228600" eaLnBrk="0" hangingPunct="0">
                <a:defRPr sz="2400" b="1">
                  <a:solidFill>
                    <a:schemeClr val="tx1"/>
                  </a:solidFill>
                  <a:latin typeface="TimesNewRomanPS Bold" charset="0"/>
                  <a:cs typeface="Arial" charset="0"/>
                </a:defRPr>
              </a:lvl4pPr>
              <a:lvl5pPr marL="2057400" indent="-228600" eaLnBrk="0" hangingPunct="0">
                <a:defRPr sz="2400" b="1">
                  <a:solidFill>
                    <a:schemeClr val="tx1"/>
                  </a:solidFill>
                  <a:latin typeface="TimesNewRomanPS Bold" charset="0"/>
                  <a:cs typeface="Arial" charset="0"/>
                </a:defRPr>
              </a:lvl5pPr>
              <a:lvl6pPr marL="25146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6pPr>
              <a:lvl7pPr marL="29718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7pPr>
              <a:lvl8pPr marL="34290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8pPr>
              <a:lvl9pPr marL="38862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9pPr>
            </a:lstStyle>
            <a:p>
              <a:pPr eaLnBrk="1" hangingPunct="1"/>
              <a:r>
                <a:rPr lang="en-US" sz="2000"/>
                <a:t>Bus</a:t>
              </a:r>
            </a:p>
          </p:txBody>
        </p:sp>
        <p:sp>
          <p:nvSpPr>
            <p:cNvPr id="7" name="Text Box 33"/>
            <p:cNvSpPr txBox="1">
              <a:spLocks noChangeArrowheads="1"/>
            </p:cNvSpPr>
            <p:nvPr/>
          </p:nvSpPr>
          <p:spPr bwMode="auto">
            <a:xfrm>
              <a:off x="4014" y="2296"/>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7" rIns="91436" bIns="45717">
              <a:normAutofit lnSpcReduction="10000"/>
            </a:bodyPr>
            <a:lstStyle>
              <a:lvl1pPr eaLnBrk="0" hangingPunct="0">
                <a:defRPr sz="2400" b="1">
                  <a:solidFill>
                    <a:schemeClr val="tx1"/>
                  </a:solidFill>
                  <a:latin typeface="TimesNewRomanPS Bold" charset="0"/>
                  <a:cs typeface="Arial" charset="0"/>
                </a:defRPr>
              </a:lvl1pPr>
              <a:lvl2pPr marL="742950" indent="-285750" eaLnBrk="0" hangingPunct="0">
                <a:defRPr sz="2400" b="1">
                  <a:solidFill>
                    <a:schemeClr val="tx1"/>
                  </a:solidFill>
                  <a:latin typeface="TimesNewRomanPS Bold" charset="0"/>
                  <a:cs typeface="Arial" charset="0"/>
                </a:defRPr>
              </a:lvl2pPr>
              <a:lvl3pPr marL="1143000" indent="-228600" eaLnBrk="0" hangingPunct="0">
                <a:defRPr sz="2400" b="1">
                  <a:solidFill>
                    <a:schemeClr val="tx1"/>
                  </a:solidFill>
                  <a:latin typeface="TimesNewRomanPS Bold" charset="0"/>
                  <a:cs typeface="Arial" charset="0"/>
                </a:defRPr>
              </a:lvl3pPr>
              <a:lvl4pPr marL="1600200" indent="-228600" eaLnBrk="0" hangingPunct="0">
                <a:defRPr sz="2400" b="1">
                  <a:solidFill>
                    <a:schemeClr val="tx1"/>
                  </a:solidFill>
                  <a:latin typeface="TimesNewRomanPS Bold" charset="0"/>
                  <a:cs typeface="Arial" charset="0"/>
                </a:defRPr>
              </a:lvl4pPr>
              <a:lvl5pPr marL="2057400" indent="-228600" eaLnBrk="0" hangingPunct="0">
                <a:defRPr sz="2400" b="1">
                  <a:solidFill>
                    <a:schemeClr val="tx1"/>
                  </a:solidFill>
                  <a:latin typeface="TimesNewRomanPS Bold" charset="0"/>
                  <a:cs typeface="Arial" charset="0"/>
                </a:defRPr>
              </a:lvl5pPr>
              <a:lvl6pPr marL="25146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6pPr>
              <a:lvl7pPr marL="29718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7pPr>
              <a:lvl8pPr marL="34290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8pPr>
              <a:lvl9pPr marL="38862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9pPr>
            </a:lstStyle>
            <a:p>
              <a:pPr eaLnBrk="1" hangingPunct="1"/>
              <a:r>
                <a:rPr lang="en-US" sz="2000"/>
                <a:t>Bus</a:t>
              </a:r>
            </a:p>
          </p:txBody>
        </p:sp>
        <p:sp>
          <p:nvSpPr>
            <p:cNvPr id="8" name="Text Box 34"/>
            <p:cNvSpPr txBox="1">
              <a:spLocks noChangeArrowheads="1"/>
            </p:cNvSpPr>
            <p:nvPr/>
          </p:nvSpPr>
          <p:spPr bwMode="auto">
            <a:xfrm>
              <a:off x="3515" y="3022"/>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7" rIns="91436" bIns="45717">
              <a:normAutofit lnSpcReduction="10000"/>
            </a:bodyPr>
            <a:lstStyle>
              <a:lvl1pPr eaLnBrk="0" hangingPunct="0">
                <a:defRPr sz="2400" b="1">
                  <a:solidFill>
                    <a:schemeClr val="tx1"/>
                  </a:solidFill>
                  <a:latin typeface="TimesNewRomanPS Bold" charset="0"/>
                  <a:cs typeface="Arial" charset="0"/>
                </a:defRPr>
              </a:lvl1pPr>
              <a:lvl2pPr marL="742950" indent="-285750" eaLnBrk="0" hangingPunct="0">
                <a:defRPr sz="2400" b="1">
                  <a:solidFill>
                    <a:schemeClr val="tx1"/>
                  </a:solidFill>
                  <a:latin typeface="TimesNewRomanPS Bold" charset="0"/>
                  <a:cs typeface="Arial" charset="0"/>
                </a:defRPr>
              </a:lvl2pPr>
              <a:lvl3pPr marL="1143000" indent="-228600" eaLnBrk="0" hangingPunct="0">
                <a:defRPr sz="2400" b="1">
                  <a:solidFill>
                    <a:schemeClr val="tx1"/>
                  </a:solidFill>
                  <a:latin typeface="TimesNewRomanPS Bold" charset="0"/>
                  <a:cs typeface="Arial" charset="0"/>
                </a:defRPr>
              </a:lvl3pPr>
              <a:lvl4pPr marL="1600200" indent="-228600" eaLnBrk="0" hangingPunct="0">
                <a:defRPr sz="2400" b="1">
                  <a:solidFill>
                    <a:schemeClr val="tx1"/>
                  </a:solidFill>
                  <a:latin typeface="TimesNewRomanPS Bold" charset="0"/>
                  <a:cs typeface="Arial" charset="0"/>
                </a:defRPr>
              </a:lvl4pPr>
              <a:lvl5pPr marL="2057400" indent="-228600" eaLnBrk="0" hangingPunct="0">
                <a:defRPr sz="2400" b="1">
                  <a:solidFill>
                    <a:schemeClr val="tx1"/>
                  </a:solidFill>
                  <a:latin typeface="TimesNewRomanPS Bold" charset="0"/>
                  <a:cs typeface="Arial" charset="0"/>
                </a:defRPr>
              </a:lvl5pPr>
              <a:lvl6pPr marL="25146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6pPr>
              <a:lvl7pPr marL="29718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7pPr>
              <a:lvl8pPr marL="34290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8pPr>
              <a:lvl9pPr marL="3886200" indent="-228600" eaLnBrk="0" fontAlgn="base" hangingPunct="0">
                <a:lnSpc>
                  <a:spcPct val="90000"/>
                </a:lnSpc>
                <a:spcBef>
                  <a:spcPct val="50000"/>
                </a:spcBef>
                <a:spcAft>
                  <a:spcPct val="0"/>
                </a:spcAft>
                <a:defRPr sz="2400" b="1">
                  <a:solidFill>
                    <a:schemeClr val="tx1"/>
                  </a:solidFill>
                  <a:latin typeface="TimesNewRomanPS Bold" charset="0"/>
                  <a:cs typeface="Arial" charset="0"/>
                </a:defRPr>
              </a:lvl9pPr>
            </a:lstStyle>
            <a:p>
              <a:pPr eaLnBrk="1" hangingPunct="1"/>
              <a:r>
                <a:rPr lang="en-US" sz="2000"/>
                <a:t>Bus</a:t>
              </a:r>
            </a:p>
          </p:txBody>
        </p:sp>
      </p:grpSp>
      <p:pic>
        <p:nvPicPr>
          <p:cNvPr id="1026" name="Picture 2" descr="C:\Program Files\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4186" y="3133251"/>
            <a:ext cx="1166962" cy="119132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RpbertKent17\AppData\Local\Microsoft\Windows\Temporary Internet Files\Content.IE5\RESCWITV\MC90043485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600" y="5780616"/>
            <a:ext cx="1050990" cy="10509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RpbertKent17\AppData\Local\Microsoft\Windows\Temporary Internet Files\Content.IE5\9Z1YUVJC\MP900178393[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8142" y="5608471"/>
            <a:ext cx="1143000" cy="73533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RpbertKent17\AppData\Local\Microsoft\Windows\Temporary Internet Files\Content.IE5\EZTGTYC3\MP900401975[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46203" y="5493538"/>
            <a:ext cx="1446664" cy="96519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1"/>
          <p:cNvSpPr>
            <a:spLocks noChangeArrowheads="1"/>
          </p:cNvSpPr>
          <p:nvPr/>
        </p:nvSpPr>
        <p:spPr bwMode="auto">
          <a:xfrm>
            <a:off x="168067" y="4394994"/>
            <a:ext cx="3276600" cy="1785938"/>
          </a:xfrm>
          <a:prstGeom prst="rect">
            <a:avLst/>
          </a:prstGeom>
          <a:solidFill>
            <a:srgbClr val="FFCC00"/>
          </a:solidFill>
          <a:ln w="9525">
            <a:solidFill>
              <a:schemeClr val="tx1"/>
            </a:solidFill>
            <a:miter lim="800000"/>
            <a:headEnd/>
            <a:tailEnd/>
          </a:ln>
        </p:spPr>
        <p:txBody>
          <a:bodyPr lIns="91436" tIns="45717" rIns="91436" bIns="45717" anchor="ctr">
            <a:spAutoFit/>
          </a:bodyPr>
          <a:lstStyle/>
          <a:p>
            <a:r>
              <a:rPr lang="en-US" sz="1400"/>
              <a:t>Five Main Components:</a:t>
            </a:r>
          </a:p>
          <a:p>
            <a:r>
              <a:rPr lang="en-US" sz="1400"/>
              <a:t>1. CPU</a:t>
            </a:r>
          </a:p>
          <a:p>
            <a:r>
              <a:rPr lang="en-US" sz="1400"/>
              <a:t>2. Main Memory (RAM)</a:t>
            </a:r>
          </a:p>
          <a:p>
            <a:r>
              <a:rPr lang="en-US" sz="1400"/>
              <a:t>3. I/O Devices</a:t>
            </a:r>
          </a:p>
          <a:p>
            <a:r>
              <a:rPr lang="en-US" sz="1400"/>
              <a:t>4. Mass Storage</a:t>
            </a:r>
          </a:p>
          <a:p>
            <a:r>
              <a:rPr lang="en-US" sz="1400"/>
              <a:t>5. Interconnection network (Bus)</a:t>
            </a:r>
          </a:p>
        </p:txBody>
      </p:sp>
    </p:spTree>
    <p:extLst>
      <p:ext uri="{BB962C8B-B14F-4D97-AF65-F5344CB8AC3E}">
        <p14:creationId xmlns:p14="http://schemas.microsoft.com/office/powerpoint/2010/main" val="299104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additive="base">
                                        <p:cTn id="17" dur="500" fill="hold"/>
                                        <p:tgtEl>
                                          <p:spTgt spid="1028"/>
                                        </p:tgtEl>
                                        <p:attrNameLst>
                                          <p:attrName>ppt_x</p:attrName>
                                        </p:attrNameLst>
                                      </p:cBhvr>
                                      <p:tavLst>
                                        <p:tav tm="0">
                                          <p:val>
                                            <p:strVal val="#ppt_x"/>
                                          </p:val>
                                        </p:tav>
                                        <p:tav tm="100000">
                                          <p:val>
                                            <p:strVal val="#ppt_x"/>
                                          </p:val>
                                        </p:tav>
                                      </p:tavLst>
                                    </p:anim>
                                    <p:anim calcmode="lin" valueType="num">
                                      <p:cBhvr additive="base">
                                        <p:cTn id="18" dur="500" fill="hold"/>
                                        <p:tgtEl>
                                          <p:spTgt spid="1028"/>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500"/>
                                  </p:stCondLst>
                                  <p:childTnLst>
                                    <p:set>
                                      <p:cBhvr>
                                        <p:cTn id="21" dur="1" fill="hold">
                                          <p:stCondLst>
                                            <p:cond delay="0"/>
                                          </p:stCondLst>
                                        </p:cTn>
                                        <p:tgtEl>
                                          <p:spTgt spid="1027"/>
                                        </p:tgtEl>
                                        <p:attrNameLst>
                                          <p:attrName>style.visibility</p:attrName>
                                        </p:attrNameLst>
                                      </p:cBhvr>
                                      <p:to>
                                        <p:strVal val="visible"/>
                                      </p:to>
                                    </p:set>
                                    <p:anim calcmode="lin" valueType="num">
                                      <p:cBhvr additive="base">
                                        <p:cTn id="22" dur="500" fill="hold"/>
                                        <p:tgtEl>
                                          <p:spTgt spid="1027"/>
                                        </p:tgtEl>
                                        <p:attrNameLst>
                                          <p:attrName>ppt_x</p:attrName>
                                        </p:attrNameLst>
                                      </p:cBhvr>
                                      <p:tavLst>
                                        <p:tav tm="0">
                                          <p:val>
                                            <p:strVal val="#ppt_x"/>
                                          </p:val>
                                        </p:tav>
                                        <p:tav tm="100000">
                                          <p:val>
                                            <p:strVal val="#ppt_x"/>
                                          </p:val>
                                        </p:tav>
                                      </p:tavLst>
                                    </p:anim>
                                    <p:anim calcmode="lin" valueType="num">
                                      <p:cBhvr additive="base">
                                        <p:cTn id="23" dur="500" fill="hold"/>
                                        <p:tgtEl>
                                          <p:spTgt spid="1027"/>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4" fill="hold" nodeType="afterEffect">
                                  <p:stCondLst>
                                    <p:cond delay="500"/>
                                  </p:stCondLst>
                                  <p:childTnLst>
                                    <p:set>
                                      <p:cBhvr>
                                        <p:cTn id="26" dur="1" fill="hold">
                                          <p:stCondLst>
                                            <p:cond delay="0"/>
                                          </p:stCondLst>
                                        </p:cTn>
                                        <p:tgtEl>
                                          <p:spTgt spid="1029"/>
                                        </p:tgtEl>
                                        <p:attrNameLst>
                                          <p:attrName>style.visibility</p:attrName>
                                        </p:attrNameLst>
                                      </p:cBhvr>
                                      <p:to>
                                        <p:strVal val="visible"/>
                                      </p:to>
                                    </p:set>
                                    <p:anim calcmode="lin" valueType="num">
                                      <p:cBhvr additive="base">
                                        <p:cTn id="27" dur="500" fill="hold"/>
                                        <p:tgtEl>
                                          <p:spTgt spid="1029"/>
                                        </p:tgtEl>
                                        <p:attrNameLst>
                                          <p:attrName>ppt_x</p:attrName>
                                        </p:attrNameLst>
                                      </p:cBhvr>
                                      <p:tavLst>
                                        <p:tav tm="0">
                                          <p:val>
                                            <p:strVal val="#ppt_x"/>
                                          </p:val>
                                        </p:tav>
                                        <p:tav tm="100000">
                                          <p:val>
                                            <p:strVal val="#ppt_x"/>
                                          </p:val>
                                        </p:tav>
                                      </p:tavLst>
                                    </p:anim>
                                    <p:anim calcmode="lin" valueType="num">
                                      <p:cBhvr additive="base">
                                        <p:cTn id="28"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heel(1)">
                                      <p:cBhvr>
                                        <p:cTn id="33"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Storage Devices</a:t>
            </a:r>
          </a:p>
        </p:txBody>
      </p:sp>
      <p:sp>
        <p:nvSpPr>
          <p:cNvPr id="7171" name="Content Placeholder 2"/>
          <p:cNvSpPr>
            <a:spLocks noGrp="1"/>
          </p:cNvSpPr>
          <p:nvPr>
            <p:ph sz="quarter" idx="1"/>
          </p:nvPr>
        </p:nvSpPr>
        <p:spPr>
          <a:xfrm>
            <a:off x="539552" y="1124744"/>
            <a:ext cx="8147248" cy="5472608"/>
          </a:xfrm>
        </p:spPr>
        <p:txBody>
          <a:bodyPr/>
          <a:lstStyle/>
          <a:p>
            <a:r>
              <a:rPr lang="en-CA" sz="2200" dirty="0" smtClean="0"/>
              <a:t>Most of our previous discussions have been centred on how the C language supports dealing with data in memory (RAM).</a:t>
            </a:r>
          </a:p>
          <a:p>
            <a:pPr lvl="1"/>
            <a:r>
              <a:rPr lang="en-CA" sz="2000" dirty="0" smtClean="0"/>
              <a:t>How to declare and reference variables in a program (and the actual data at run time)</a:t>
            </a:r>
          </a:p>
          <a:p>
            <a:pPr lvl="1"/>
            <a:r>
              <a:rPr lang="en-CA" sz="2000" dirty="0" smtClean="0"/>
              <a:t>Expression of data in character string format (human centred) versus internal machine representations (machine centred)</a:t>
            </a:r>
          </a:p>
          <a:p>
            <a:pPr lvl="2"/>
            <a:r>
              <a:rPr lang="en-CA" sz="1600" dirty="0" smtClean="0"/>
              <a:t>Data types</a:t>
            </a:r>
          </a:p>
          <a:p>
            <a:pPr lvl="2"/>
            <a:r>
              <a:rPr lang="en-CA" sz="1600" dirty="0" smtClean="0"/>
              <a:t>Variables</a:t>
            </a:r>
          </a:p>
          <a:p>
            <a:pPr lvl="2"/>
            <a:r>
              <a:rPr lang="en-CA" sz="1600" dirty="0" smtClean="0"/>
              <a:t>Aggregate data structures (</a:t>
            </a:r>
            <a:r>
              <a:rPr lang="en-CA" sz="1600" dirty="0" err="1" smtClean="0"/>
              <a:t>eg</a:t>
            </a:r>
            <a:r>
              <a:rPr lang="en-CA" sz="1600" dirty="0" smtClean="0"/>
              <a:t>. arrays, </a:t>
            </a:r>
            <a:r>
              <a:rPr lang="en-CA" sz="1600" dirty="0" err="1" smtClean="0"/>
              <a:t>structs</a:t>
            </a:r>
            <a:r>
              <a:rPr lang="en-CA" sz="1600" dirty="0" smtClean="0"/>
              <a:t>, unions, bit strings)</a:t>
            </a:r>
          </a:p>
          <a:p>
            <a:pPr lvl="1"/>
            <a:r>
              <a:rPr lang="en-CA" sz="2000" dirty="0" smtClean="0"/>
              <a:t>Concepts and techniques of memory addressing</a:t>
            </a:r>
          </a:p>
          <a:p>
            <a:pPr lvl="2"/>
            <a:r>
              <a:rPr lang="en-CA" sz="1600" dirty="0" smtClean="0"/>
              <a:t>Using pointers</a:t>
            </a:r>
          </a:p>
          <a:p>
            <a:pPr lvl="2"/>
            <a:r>
              <a:rPr lang="en-CA" sz="1600" dirty="0" smtClean="0"/>
              <a:t>Direct access versus indirect access (dereferencing of a pointer)</a:t>
            </a:r>
          </a:p>
          <a:p>
            <a:r>
              <a:rPr lang="en-CA" sz="2200" dirty="0" smtClean="0"/>
              <a:t>Now we turn our attention to concepts and techniques of </a:t>
            </a:r>
            <a:r>
              <a:rPr lang="en-CA" sz="2200" i="1" dirty="0" smtClean="0"/>
              <a:t>files</a:t>
            </a:r>
            <a:r>
              <a:rPr lang="en-CA" sz="2200" dirty="0" smtClean="0"/>
              <a:t> and </a:t>
            </a:r>
            <a:r>
              <a:rPr lang="en-CA" sz="2200" i="1" dirty="0" smtClean="0"/>
              <a:t>file processing</a:t>
            </a:r>
            <a:r>
              <a:rPr lang="en-CA" sz="2200" dirty="0"/>
              <a:t> </a:t>
            </a:r>
            <a:r>
              <a:rPr lang="en-CA" sz="2200" dirty="0" smtClean="0"/>
              <a:t>on mass storage devices</a:t>
            </a:r>
          </a:p>
          <a:p>
            <a:pPr lvl="1"/>
            <a:r>
              <a:rPr lang="en-CA" sz="2000" dirty="0" smtClean="0"/>
              <a:t>We begin with the concept of a </a:t>
            </a:r>
            <a:r>
              <a:rPr lang="en-CA" sz="2000" i="1" dirty="0" smtClean="0"/>
              <a:t>file</a:t>
            </a:r>
            <a:r>
              <a:rPr lang="en-CA"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fade">
                                      <p:cBhvr>
                                        <p:cTn id="7" dur="500"/>
                                        <p:tgtEl>
                                          <p:spTgt spid="7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fade">
                                      <p:cBhvr>
                                        <p:cTn id="12" dur="500"/>
                                        <p:tgtEl>
                                          <p:spTgt spid="7171">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fade">
                                      <p:cBhvr>
                                        <p:cTn id="15" dur="500"/>
                                        <p:tgtEl>
                                          <p:spTgt spid="717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171">
                                            <p:txEl>
                                              <p:pRg st="4" end="4"/>
                                            </p:txEl>
                                          </p:spTgt>
                                        </p:tgtEl>
                                        <p:attrNameLst>
                                          <p:attrName>style.visibility</p:attrName>
                                        </p:attrNameLst>
                                      </p:cBhvr>
                                      <p:to>
                                        <p:strVal val="visible"/>
                                      </p:to>
                                    </p:set>
                                    <p:animEffect transition="in" filter="fade">
                                      <p:cBhvr>
                                        <p:cTn id="18" dur="500"/>
                                        <p:tgtEl>
                                          <p:spTgt spid="7171">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animEffect transition="in" filter="fade">
                                      <p:cBhvr>
                                        <p:cTn id="21" dur="500"/>
                                        <p:tgtEl>
                                          <p:spTgt spid="717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171">
                                            <p:txEl>
                                              <p:pRg st="6" end="6"/>
                                            </p:txEl>
                                          </p:spTgt>
                                        </p:tgtEl>
                                        <p:attrNameLst>
                                          <p:attrName>style.visibility</p:attrName>
                                        </p:attrNameLst>
                                      </p:cBhvr>
                                      <p:to>
                                        <p:strVal val="visible"/>
                                      </p:to>
                                    </p:set>
                                    <p:animEffect transition="in" filter="fade">
                                      <p:cBhvr>
                                        <p:cTn id="26" dur="500"/>
                                        <p:tgtEl>
                                          <p:spTgt spid="7171">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171">
                                            <p:txEl>
                                              <p:pRg st="7" end="7"/>
                                            </p:txEl>
                                          </p:spTgt>
                                        </p:tgtEl>
                                        <p:attrNameLst>
                                          <p:attrName>style.visibility</p:attrName>
                                        </p:attrNameLst>
                                      </p:cBhvr>
                                      <p:to>
                                        <p:strVal val="visible"/>
                                      </p:to>
                                    </p:set>
                                    <p:animEffect transition="in" filter="fade">
                                      <p:cBhvr>
                                        <p:cTn id="29" dur="500"/>
                                        <p:tgtEl>
                                          <p:spTgt spid="7171">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171">
                                            <p:txEl>
                                              <p:pRg st="8" end="8"/>
                                            </p:txEl>
                                          </p:spTgt>
                                        </p:tgtEl>
                                        <p:attrNameLst>
                                          <p:attrName>style.visibility</p:attrName>
                                        </p:attrNameLst>
                                      </p:cBhvr>
                                      <p:to>
                                        <p:strVal val="visible"/>
                                      </p:to>
                                    </p:set>
                                    <p:animEffect transition="in" filter="fade">
                                      <p:cBhvr>
                                        <p:cTn id="32" dur="500"/>
                                        <p:tgtEl>
                                          <p:spTgt spid="7171">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71">
                                            <p:txEl>
                                              <p:pRg st="9" end="9"/>
                                            </p:txEl>
                                          </p:spTgt>
                                        </p:tgtEl>
                                        <p:attrNameLst>
                                          <p:attrName>style.visibility</p:attrName>
                                        </p:attrNameLst>
                                      </p:cBhvr>
                                      <p:to>
                                        <p:strVal val="visible"/>
                                      </p:to>
                                    </p:set>
                                    <p:anim calcmode="lin" valueType="num">
                                      <p:cBhvr additive="base">
                                        <p:cTn id="37" dur="500" fill="hold"/>
                                        <p:tgtEl>
                                          <p:spTgt spid="7171">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171">
                                            <p:txEl>
                                              <p:pRg st="10" end="10"/>
                                            </p:txEl>
                                          </p:spTgt>
                                        </p:tgtEl>
                                        <p:attrNameLst>
                                          <p:attrName>style.visibility</p:attrName>
                                        </p:attrNameLst>
                                      </p:cBhvr>
                                      <p:to>
                                        <p:strVal val="visible"/>
                                      </p:to>
                                    </p:set>
                                    <p:anim calcmode="lin" valueType="num">
                                      <p:cBhvr additive="base">
                                        <p:cTn id="41" dur="500" fill="hold"/>
                                        <p:tgtEl>
                                          <p:spTgt spid="7171">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7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Concept of File</a:t>
            </a:r>
          </a:p>
        </p:txBody>
      </p:sp>
      <p:sp>
        <p:nvSpPr>
          <p:cNvPr id="7171" name="Content Placeholder 2"/>
          <p:cNvSpPr>
            <a:spLocks noGrp="1"/>
          </p:cNvSpPr>
          <p:nvPr>
            <p:ph sz="quarter" idx="1"/>
          </p:nvPr>
        </p:nvSpPr>
        <p:spPr>
          <a:xfrm>
            <a:off x="539552" y="1124744"/>
            <a:ext cx="8147248" cy="5472608"/>
          </a:xfrm>
        </p:spPr>
        <p:txBody>
          <a:bodyPr/>
          <a:lstStyle/>
          <a:p>
            <a:r>
              <a:rPr lang="en-CA" sz="2000" dirty="0" smtClean="0"/>
              <a:t>The concept </a:t>
            </a:r>
            <a:r>
              <a:rPr lang="en-CA" sz="2000" dirty="0"/>
              <a:t>of </a:t>
            </a:r>
            <a:r>
              <a:rPr lang="en-CA" sz="2000" dirty="0" smtClean="0"/>
              <a:t>a file derives from its use in business, government and other areas</a:t>
            </a:r>
          </a:p>
          <a:p>
            <a:pPr lvl="1"/>
            <a:r>
              <a:rPr lang="en-CA" sz="1600" dirty="0" smtClean="0"/>
              <a:t>A folder containing multiple pieces of paper (or tape, film, </a:t>
            </a:r>
            <a:r>
              <a:rPr lang="en-CA" sz="1600" dirty="0" err="1" smtClean="0"/>
              <a:t>etc</a:t>
            </a:r>
            <a:r>
              <a:rPr lang="en-CA" sz="1600" dirty="0" smtClean="0"/>
              <a:t>), called records, containing information presented in differing ways</a:t>
            </a:r>
          </a:p>
          <a:p>
            <a:r>
              <a:rPr lang="en-CA" sz="2000" dirty="0" smtClean="0"/>
              <a:t>A digital file retains the same conceptual characteristics</a:t>
            </a:r>
          </a:p>
          <a:p>
            <a:pPr lvl="1"/>
            <a:r>
              <a:rPr lang="en-CA" sz="1600" dirty="0" smtClean="0"/>
              <a:t>Aggregates of data of differing data types and representations</a:t>
            </a:r>
          </a:p>
          <a:p>
            <a:pPr lvl="1"/>
            <a:r>
              <a:rPr lang="en-CA" sz="1600" dirty="0" smtClean="0"/>
              <a:t>Requires standardized structures for packaging and communicating data</a:t>
            </a:r>
          </a:p>
          <a:p>
            <a:r>
              <a:rPr lang="en-CA" sz="2000" dirty="0" smtClean="0"/>
              <a:t>File devices are any suitable hardware that supports file processing techniques</a:t>
            </a:r>
          </a:p>
          <a:p>
            <a:pPr lvl="1"/>
            <a:r>
              <a:rPr lang="en-CA" sz="1600" b="1" dirty="0" smtClean="0"/>
              <a:t> </a:t>
            </a:r>
            <a:r>
              <a:rPr lang="en-CA" sz="1600" b="1" dirty="0" err="1" smtClean="0"/>
              <a:t>stdin</a:t>
            </a:r>
            <a:r>
              <a:rPr lang="en-CA" sz="1600" b="1" dirty="0" smtClean="0"/>
              <a:t> </a:t>
            </a:r>
            <a:r>
              <a:rPr lang="en-CA" sz="1600" dirty="0" smtClean="0"/>
              <a:t>and </a:t>
            </a:r>
            <a:r>
              <a:rPr lang="en-CA" sz="1600" b="1" dirty="0" err="1" smtClean="0"/>
              <a:t>stdout</a:t>
            </a:r>
            <a:r>
              <a:rPr lang="en-CA" sz="1600" dirty="0" smtClean="0"/>
              <a:t> utilize default devices, as does </a:t>
            </a:r>
            <a:r>
              <a:rPr lang="en-CA" sz="1600" b="1" dirty="0" err="1" smtClean="0"/>
              <a:t>stderr</a:t>
            </a:r>
            <a:endParaRPr lang="en-CA" sz="1600" dirty="0" smtClean="0"/>
          </a:p>
          <a:p>
            <a:pPr lvl="1"/>
            <a:r>
              <a:rPr lang="en-CA" sz="1600" dirty="0" smtClean="0"/>
              <a:t>Each of </a:t>
            </a:r>
            <a:r>
              <a:rPr lang="en-CA" sz="1600" dirty="0" err="1" smtClean="0"/>
              <a:t>stdin</a:t>
            </a:r>
            <a:r>
              <a:rPr lang="en-CA" sz="1600" dirty="0" smtClean="0"/>
              <a:t>/</a:t>
            </a:r>
            <a:r>
              <a:rPr lang="en-CA" sz="1600" dirty="0" err="1" smtClean="0"/>
              <a:t>stdout</a:t>
            </a:r>
            <a:r>
              <a:rPr lang="en-CA" sz="1600" dirty="0" smtClean="0"/>
              <a:t>/</a:t>
            </a:r>
            <a:r>
              <a:rPr lang="en-CA" sz="1600" dirty="0" err="1" smtClean="0"/>
              <a:t>stderr</a:t>
            </a:r>
            <a:r>
              <a:rPr lang="en-CA" sz="1600" dirty="0" smtClean="0"/>
              <a:t> is actually a pointer to a </a:t>
            </a:r>
            <a:r>
              <a:rPr lang="en-CA" sz="1600" dirty="0" err="1" smtClean="0"/>
              <a:t>struct</a:t>
            </a:r>
            <a:endParaRPr lang="en-CA" sz="1600" dirty="0" smtClean="0"/>
          </a:p>
          <a:p>
            <a:pPr lvl="1"/>
            <a:r>
              <a:rPr lang="en-CA" sz="1600" dirty="0" smtClean="0"/>
              <a:t>File processing is implemented through the operating system (O/S) as an </a:t>
            </a:r>
            <a:r>
              <a:rPr lang="en-CA" sz="1600" dirty="0" err="1" smtClean="0"/>
              <a:t>intermediator</a:t>
            </a:r>
            <a:endParaRPr lang="en-CA" sz="1600" dirty="0" smtClean="0"/>
          </a:p>
          <a:p>
            <a:pPr lvl="1"/>
            <a:r>
              <a:rPr lang="en-CA" sz="1600" dirty="0" smtClean="0"/>
              <a:t>Processing functions include opening, closing, seeking, reading, writing …</a:t>
            </a:r>
          </a:p>
          <a:p>
            <a:r>
              <a:rPr lang="en-CA" sz="2000" dirty="0" smtClean="0"/>
              <a:t>Access techniques to files fall into two general categories</a:t>
            </a:r>
          </a:p>
          <a:p>
            <a:pPr lvl="1"/>
            <a:r>
              <a:rPr lang="en-CA" sz="1600" dirty="0" smtClean="0"/>
              <a:t>Sequential access – usually variable length records</a:t>
            </a:r>
          </a:p>
          <a:p>
            <a:pPr lvl="1"/>
            <a:r>
              <a:rPr lang="en-CA" sz="1600" dirty="0" smtClean="0"/>
              <a:t>Direct access – must be fixed length records</a:t>
            </a:r>
            <a:endParaRPr lang="en-CA" sz="1600" dirty="0"/>
          </a:p>
        </p:txBody>
      </p:sp>
      <p:pic>
        <p:nvPicPr>
          <p:cNvPr id="1027" name="Picture 3" descr="C:\Users\RpbertKent17\AppData\Local\Microsoft\Windows\Temporary Internet Files\Content.IE5\J8ULP5VU\MP90044235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709" y="2780928"/>
            <a:ext cx="4668011" cy="350100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RpbertKent17\AppData\Local\Microsoft\Windows\Temporary Internet Files\Content.IE5\RRLXUDDO\MP900399083[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6376" y="1552811"/>
            <a:ext cx="3848472" cy="21991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RpbertKent17\AppData\Local\Microsoft\Windows\Temporary Internet Files\Content.IE5\ZMUL42KS\MC900434793[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4288" y="3429000"/>
            <a:ext cx="1828572" cy="18285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RpbertKent17\AppData\Local\Microsoft\Windows\Temporary Internet Files\Content.IE5\ZMUL42KS\MP900316369[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16216" y="980728"/>
            <a:ext cx="2332856" cy="158245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pbertKent17\AppData\Local\Microsoft\Windows\Temporary Internet Files\Content.IE5\4SAAKYOG\MP90031633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1880" y="1053138"/>
            <a:ext cx="2188840" cy="1524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15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1027"/>
                                        </p:tgtEl>
                                        <p:attrNameLst>
                                          <p:attrName>ppt_x</p:attrName>
                                        </p:attrNameLst>
                                      </p:cBhvr>
                                      <p:tavLst>
                                        <p:tav tm="0">
                                          <p:val>
                                            <p:strVal val="ppt_x"/>
                                          </p:val>
                                        </p:tav>
                                        <p:tav tm="100000">
                                          <p:val>
                                            <p:strVal val="ppt_x"/>
                                          </p:val>
                                        </p:tav>
                                      </p:tavLst>
                                    </p:anim>
                                    <p:anim calcmode="lin" valueType="num">
                                      <p:cBhvr additive="base">
                                        <p:cTn id="12" dur="500"/>
                                        <p:tgtEl>
                                          <p:spTgt spid="1027"/>
                                        </p:tgtEl>
                                        <p:attrNameLst>
                                          <p:attrName>ppt_y</p:attrName>
                                        </p:attrNameLst>
                                      </p:cBhvr>
                                      <p:tavLst>
                                        <p:tav tm="0">
                                          <p:val>
                                            <p:strVal val="ppt_y"/>
                                          </p:val>
                                        </p:tav>
                                        <p:tav tm="100000">
                                          <p:val>
                                            <p:strVal val="1+ppt_h/2"/>
                                          </p:val>
                                        </p:tav>
                                      </p:tavLst>
                                    </p:anim>
                                    <p:set>
                                      <p:cBhvr>
                                        <p:cTn id="13" dur="1" fill="hold">
                                          <p:stCondLst>
                                            <p:cond delay="499"/>
                                          </p:stCondLst>
                                        </p:cTn>
                                        <p:tgtEl>
                                          <p:spTgt spid="1027"/>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50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fade">
                                      <p:cBhvr>
                                        <p:cTn id="17" dur="500"/>
                                        <p:tgtEl>
                                          <p:spTgt spid="7171">
                                            <p:txEl>
                                              <p:pRg st="2" end="2"/>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7171">
                                            <p:txEl>
                                              <p:pRg st="3" end="3"/>
                                            </p:txEl>
                                          </p:spTgt>
                                        </p:tgtEl>
                                        <p:attrNameLst>
                                          <p:attrName>style.visibility</p:attrName>
                                        </p:attrNameLst>
                                      </p:cBhvr>
                                      <p:to>
                                        <p:strVal val="visible"/>
                                      </p:to>
                                    </p:set>
                                    <p:animEffect transition="in" filter="fade">
                                      <p:cBhvr>
                                        <p:cTn id="21" dur="500"/>
                                        <p:tgtEl>
                                          <p:spTgt spid="7171">
                                            <p:txEl>
                                              <p:pRg st="3" end="3"/>
                                            </p:txEl>
                                          </p:spTgt>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animEffect transition="in" filter="fade">
                                      <p:cBhvr>
                                        <p:cTn id="25" dur="500"/>
                                        <p:tgtEl>
                                          <p:spTgt spid="717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29"/>
                                        </p:tgtEl>
                                        <p:attrNameLst>
                                          <p:attrName>style.visibility</p:attrName>
                                        </p:attrNameLst>
                                      </p:cBhvr>
                                      <p:to>
                                        <p:strVal val="visible"/>
                                      </p:to>
                                    </p:set>
                                    <p:animEffect transition="in" filter="fade">
                                      <p:cBhvr>
                                        <p:cTn id="30" dur="500"/>
                                        <p:tgtEl>
                                          <p:spTgt spid="1029"/>
                                        </p:tgtEl>
                                      </p:cBhvr>
                                    </p:animEffect>
                                  </p:childTnLst>
                                </p:cTn>
                              </p:par>
                            </p:childTnLst>
                          </p:cTn>
                        </p:par>
                        <p:par>
                          <p:cTn id="31" fill="hold">
                            <p:stCondLst>
                              <p:cond delay="500"/>
                            </p:stCondLst>
                            <p:childTnLst>
                              <p:par>
                                <p:cTn id="32" presetID="10" presetClass="entr" presetSubtype="0" fill="hold" nodeType="afterEffect">
                                  <p:stCondLst>
                                    <p:cond delay="500"/>
                                  </p:stCondLst>
                                  <p:childTnLst>
                                    <p:set>
                                      <p:cBhvr>
                                        <p:cTn id="33" dur="1" fill="hold">
                                          <p:stCondLst>
                                            <p:cond delay="0"/>
                                          </p:stCondLst>
                                        </p:cTn>
                                        <p:tgtEl>
                                          <p:spTgt spid="1028"/>
                                        </p:tgtEl>
                                        <p:attrNameLst>
                                          <p:attrName>style.visibility</p:attrName>
                                        </p:attrNameLst>
                                      </p:cBhvr>
                                      <p:to>
                                        <p:strVal val="visible"/>
                                      </p:to>
                                    </p:set>
                                    <p:animEffect transition="in" filter="fade">
                                      <p:cBhvr>
                                        <p:cTn id="34" dur="500"/>
                                        <p:tgtEl>
                                          <p:spTgt spid="1028"/>
                                        </p:tgtEl>
                                      </p:cBhvr>
                                    </p:animEffect>
                                  </p:childTnLst>
                                </p:cTn>
                              </p:par>
                            </p:childTnLst>
                          </p:cTn>
                        </p:par>
                        <p:par>
                          <p:cTn id="35" fill="hold">
                            <p:stCondLst>
                              <p:cond delay="1500"/>
                            </p:stCondLst>
                            <p:childTnLst>
                              <p:par>
                                <p:cTn id="36" presetID="10" presetClass="entr" presetSubtype="0" fill="hold" nodeType="afterEffect">
                                  <p:stCondLst>
                                    <p:cond delay="500"/>
                                  </p:stCondLst>
                                  <p:childTnLst>
                                    <p:set>
                                      <p:cBhvr>
                                        <p:cTn id="37" dur="1" fill="hold">
                                          <p:stCondLst>
                                            <p:cond delay="0"/>
                                          </p:stCondLst>
                                        </p:cTn>
                                        <p:tgtEl>
                                          <p:spTgt spid="1030"/>
                                        </p:tgtEl>
                                        <p:attrNameLst>
                                          <p:attrName>style.visibility</p:attrName>
                                        </p:attrNameLst>
                                      </p:cBhvr>
                                      <p:to>
                                        <p:strVal val="visible"/>
                                      </p:to>
                                    </p:set>
                                    <p:animEffect transition="in" filter="fade">
                                      <p:cBhvr>
                                        <p:cTn id="38" dur="500"/>
                                        <p:tgtEl>
                                          <p:spTgt spid="1030"/>
                                        </p:tgtEl>
                                      </p:cBhvr>
                                    </p:animEffect>
                                  </p:childTnLst>
                                </p:cTn>
                              </p:par>
                            </p:childTnLst>
                          </p:cTn>
                        </p:par>
                        <p:par>
                          <p:cTn id="39" fill="hold">
                            <p:stCondLst>
                              <p:cond delay="2500"/>
                            </p:stCondLst>
                            <p:childTnLst>
                              <p:par>
                                <p:cTn id="40" presetID="10" presetClass="entr" presetSubtype="0" fill="hold" nodeType="afterEffect">
                                  <p:stCondLst>
                                    <p:cond delay="500"/>
                                  </p:stCondLst>
                                  <p:childTnLst>
                                    <p:set>
                                      <p:cBhvr>
                                        <p:cTn id="41" dur="1" fill="hold">
                                          <p:stCondLst>
                                            <p:cond delay="0"/>
                                          </p:stCondLst>
                                        </p:cTn>
                                        <p:tgtEl>
                                          <p:spTgt spid="1031"/>
                                        </p:tgtEl>
                                        <p:attrNameLst>
                                          <p:attrName>style.visibility</p:attrName>
                                        </p:attrNameLst>
                                      </p:cBhvr>
                                      <p:to>
                                        <p:strVal val="visible"/>
                                      </p:to>
                                    </p:set>
                                    <p:animEffect transition="in" filter="fade">
                                      <p:cBhvr>
                                        <p:cTn id="42" dur="500"/>
                                        <p:tgtEl>
                                          <p:spTgt spid="10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1029"/>
                                        </p:tgtEl>
                                      </p:cBhvr>
                                    </p:animEffect>
                                    <p:set>
                                      <p:cBhvr>
                                        <p:cTn id="47" dur="1" fill="hold">
                                          <p:stCondLst>
                                            <p:cond delay="499"/>
                                          </p:stCondLst>
                                        </p:cTn>
                                        <p:tgtEl>
                                          <p:spTgt spid="1029"/>
                                        </p:tgtEl>
                                        <p:attrNameLst>
                                          <p:attrName>style.visibility</p:attrName>
                                        </p:attrNameLst>
                                      </p:cBhvr>
                                      <p:to>
                                        <p:strVal val="hidden"/>
                                      </p:to>
                                    </p:set>
                                  </p:childTnLst>
                                </p:cTn>
                              </p:par>
                              <p:par>
                                <p:cTn id="48" presetID="22" presetClass="exit" presetSubtype="4" fill="hold" nodeType="withEffect">
                                  <p:stCondLst>
                                    <p:cond delay="0"/>
                                  </p:stCondLst>
                                  <p:childTnLst>
                                    <p:animEffect transition="out" filter="wipe(down)">
                                      <p:cBhvr>
                                        <p:cTn id="49" dur="500"/>
                                        <p:tgtEl>
                                          <p:spTgt spid="1028"/>
                                        </p:tgtEl>
                                      </p:cBhvr>
                                    </p:animEffect>
                                    <p:set>
                                      <p:cBhvr>
                                        <p:cTn id="50" dur="1" fill="hold">
                                          <p:stCondLst>
                                            <p:cond delay="499"/>
                                          </p:stCondLst>
                                        </p:cTn>
                                        <p:tgtEl>
                                          <p:spTgt spid="1028"/>
                                        </p:tgtEl>
                                        <p:attrNameLst>
                                          <p:attrName>style.visibility</p:attrName>
                                        </p:attrNameLst>
                                      </p:cBhvr>
                                      <p:to>
                                        <p:strVal val="hidden"/>
                                      </p:to>
                                    </p:set>
                                  </p:childTnLst>
                                </p:cTn>
                              </p:par>
                              <p:par>
                                <p:cTn id="51" presetID="22" presetClass="exit" presetSubtype="4" fill="hold" nodeType="withEffect">
                                  <p:stCondLst>
                                    <p:cond delay="0"/>
                                  </p:stCondLst>
                                  <p:childTnLst>
                                    <p:animEffect transition="out" filter="wipe(down)">
                                      <p:cBhvr>
                                        <p:cTn id="52" dur="500"/>
                                        <p:tgtEl>
                                          <p:spTgt spid="1030"/>
                                        </p:tgtEl>
                                      </p:cBhvr>
                                    </p:animEffect>
                                    <p:set>
                                      <p:cBhvr>
                                        <p:cTn id="53" dur="1" fill="hold">
                                          <p:stCondLst>
                                            <p:cond delay="499"/>
                                          </p:stCondLst>
                                        </p:cTn>
                                        <p:tgtEl>
                                          <p:spTgt spid="1030"/>
                                        </p:tgtEl>
                                        <p:attrNameLst>
                                          <p:attrName>style.visibility</p:attrName>
                                        </p:attrNameLst>
                                      </p:cBhvr>
                                      <p:to>
                                        <p:strVal val="hidden"/>
                                      </p:to>
                                    </p:set>
                                  </p:childTnLst>
                                </p:cTn>
                              </p:par>
                              <p:par>
                                <p:cTn id="54" presetID="22" presetClass="exit" presetSubtype="4" fill="hold" nodeType="withEffect">
                                  <p:stCondLst>
                                    <p:cond delay="0"/>
                                  </p:stCondLst>
                                  <p:childTnLst>
                                    <p:animEffect transition="out" filter="wipe(down)">
                                      <p:cBhvr>
                                        <p:cTn id="55" dur="500"/>
                                        <p:tgtEl>
                                          <p:spTgt spid="1031"/>
                                        </p:tgtEl>
                                      </p:cBhvr>
                                    </p:animEffect>
                                    <p:set>
                                      <p:cBhvr>
                                        <p:cTn id="56" dur="1" fill="hold">
                                          <p:stCondLst>
                                            <p:cond delay="499"/>
                                          </p:stCondLst>
                                        </p:cTn>
                                        <p:tgtEl>
                                          <p:spTgt spid="1031"/>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nodeType="afterEffect">
                                  <p:stCondLst>
                                    <p:cond delay="500"/>
                                  </p:stCondLst>
                                  <p:childTnLst>
                                    <p:set>
                                      <p:cBhvr>
                                        <p:cTn id="59" dur="1" fill="hold">
                                          <p:stCondLst>
                                            <p:cond delay="0"/>
                                          </p:stCondLst>
                                        </p:cTn>
                                        <p:tgtEl>
                                          <p:spTgt spid="7171">
                                            <p:txEl>
                                              <p:pRg st="5" end="5"/>
                                            </p:txEl>
                                          </p:spTgt>
                                        </p:tgtEl>
                                        <p:attrNameLst>
                                          <p:attrName>style.visibility</p:attrName>
                                        </p:attrNameLst>
                                      </p:cBhvr>
                                      <p:to>
                                        <p:strVal val="visible"/>
                                      </p:to>
                                    </p:set>
                                    <p:animEffect transition="in" filter="fade">
                                      <p:cBhvr>
                                        <p:cTn id="60" dur="500"/>
                                        <p:tgtEl>
                                          <p:spTgt spid="7171">
                                            <p:txEl>
                                              <p:pRg st="5" end="5"/>
                                            </p:txEl>
                                          </p:spTgt>
                                        </p:tgtEl>
                                      </p:cBhvr>
                                    </p:animEffect>
                                  </p:childTnLst>
                                </p:cTn>
                              </p:par>
                            </p:childTnLst>
                          </p:cTn>
                        </p:par>
                        <p:par>
                          <p:cTn id="61" fill="hold">
                            <p:stCondLst>
                              <p:cond delay="1500"/>
                            </p:stCondLst>
                            <p:childTnLst>
                              <p:par>
                                <p:cTn id="62" presetID="10" presetClass="entr" presetSubtype="0" fill="hold" nodeType="afterEffect">
                                  <p:stCondLst>
                                    <p:cond delay="0"/>
                                  </p:stCondLst>
                                  <p:childTnLst>
                                    <p:set>
                                      <p:cBhvr>
                                        <p:cTn id="63" dur="1" fill="hold">
                                          <p:stCondLst>
                                            <p:cond delay="0"/>
                                          </p:stCondLst>
                                        </p:cTn>
                                        <p:tgtEl>
                                          <p:spTgt spid="7171">
                                            <p:txEl>
                                              <p:pRg st="6" end="6"/>
                                            </p:txEl>
                                          </p:spTgt>
                                        </p:tgtEl>
                                        <p:attrNameLst>
                                          <p:attrName>style.visibility</p:attrName>
                                        </p:attrNameLst>
                                      </p:cBhvr>
                                      <p:to>
                                        <p:strVal val="visible"/>
                                      </p:to>
                                    </p:set>
                                    <p:animEffect transition="in" filter="fade">
                                      <p:cBhvr>
                                        <p:cTn id="64" dur="500"/>
                                        <p:tgtEl>
                                          <p:spTgt spid="7171">
                                            <p:txEl>
                                              <p:pRg st="6" end="6"/>
                                            </p:txEl>
                                          </p:spTgt>
                                        </p:tgtEl>
                                      </p:cBhvr>
                                    </p:animEffect>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7171">
                                            <p:txEl>
                                              <p:pRg st="7" end="7"/>
                                            </p:txEl>
                                          </p:spTgt>
                                        </p:tgtEl>
                                        <p:attrNameLst>
                                          <p:attrName>style.visibility</p:attrName>
                                        </p:attrNameLst>
                                      </p:cBhvr>
                                      <p:to>
                                        <p:strVal val="visible"/>
                                      </p:to>
                                    </p:set>
                                    <p:animEffect transition="in" filter="fade">
                                      <p:cBhvr>
                                        <p:cTn id="68" dur="500"/>
                                        <p:tgtEl>
                                          <p:spTgt spid="7171">
                                            <p:txEl>
                                              <p:pRg st="7" end="7"/>
                                            </p:txEl>
                                          </p:spTgt>
                                        </p:tgtEl>
                                      </p:cBhvr>
                                    </p:animEffect>
                                  </p:childTnLst>
                                </p:cTn>
                              </p:par>
                            </p:childTnLst>
                          </p:cTn>
                        </p:par>
                        <p:par>
                          <p:cTn id="69" fill="hold">
                            <p:stCondLst>
                              <p:cond delay="2500"/>
                            </p:stCondLst>
                            <p:childTnLst>
                              <p:par>
                                <p:cTn id="70" presetID="10" presetClass="entr" presetSubtype="0" fill="hold" nodeType="afterEffect">
                                  <p:stCondLst>
                                    <p:cond delay="0"/>
                                  </p:stCondLst>
                                  <p:childTnLst>
                                    <p:set>
                                      <p:cBhvr>
                                        <p:cTn id="71" dur="1" fill="hold">
                                          <p:stCondLst>
                                            <p:cond delay="0"/>
                                          </p:stCondLst>
                                        </p:cTn>
                                        <p:tgtEl>
                                          <p:spTgt spid="7171">
                                            <p:txEl>
                                              <p:pRg st="8" end="8"/>
                                            </p:txEl>
                                          </p:spTgt>
                                        </p:tgtEl>
                                        <p:attrNameLst>
                                          <p:attrName>style.visibility</p:attrName>
                                        </p:attrNameLst>
                                      </p:cBhvr>
                                      <p:to>
                                        <p:strVal val="visible"/>
                                      </p:to>
                                    </p:set>
                                    <p:animEffect transition="in" filter="fade">
                                      <p:cBhvr>
                                        <p:cTn id="72" dur="500"/>
                                        <p:tgtEl>
                                          <p:spTgt spid="7171">
                                            <p:txEl>
                                              <p:pRg st="8" end="8"/>
                                            </p:txEl>
                                          </p:spTgt>
                                        </p:tgtEl>
                                      </p:cBhvr>
                                    </p:animEffect>
                                  </p:childTnLst>
                                </p:cTn>
                              </p:par>
                            </p:childTnLst>
                          </p:cTn>
                        </p:par>
                        <p:par>
                          <p:cTn id="73" fill="hold">
                            <p:stCondLst>
                              <p:cond delay="3000"/>
                            </p:stCondLst>
                            <p:childTnLst>
                              <p:par>
                                <p:cTn id="74" presetID="10" presetClass="entr" presetSubtype="0" fill="hold" nodeType="afterEffect">
                                  <p:stCondLst>
                                    <p:cond delay="0"/>
                                  </p:stCondLst>
                                  <p:childTnLst>
                                    <p:set>
                                      <p:cBhvr>
                                        <p:cTn id="75" dur="1" fill="hold">
                                          <p:stCondLst>
                                            <p:cond delay="0"/>
                                          </p:stCondLst>
                                        </p:cTn>
                                        <p:tgtEl>
                                          <p:spTgt spid="7171">
                                            <p:txEl>
                                              <p:pRg st="9" end="9"/>
                                            </p:txEl>
                                          </p:spTgt>
                                        </p:tgtEl>
                                        <p:attrNameLst>
                                          <p:attrName>style.visibility</p:attrName>
                                        </p:attrNameLst>
                                      </p:cBhvr>
                                      <p:to>
                                        <p:strVal val="visible"/>
                                      </p:to>
                                    </p:set>
                                    <p:animEffect transition="in" filter="fade">
                                      <p:cBhvr>
                                        <p:cTn id="76" dur="500"/>
                                        <p:tgtEl>
                                          <p:spTgt spid="7171">
                                            <p:txEl>
                                              <p:pRg st="9" end="9"/>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171">
                                            <p:txEl>
                                              <p:pRg st="10" end="10"/>
                                            </p:txEl>
                                          </p:spTgt>
                                        </p:tgtEl>
                                        <p:attrNameLst>
                                          <p:attrName>style.visibility</p:attrName>
                                        </p:attrNameLst>
                                      </p:cBhvr>
                                      <p:to>
                                        <p:strVal val="visible"/>
                                      </p:to>
                                    </p:set>
                                    <p:animEffect transition="in" filter="fade">
                                      <p:cBhvr>
                                        <p:cTn id="81" dur="500"/>
                                        <p:tgtEl>
                                          <p:spTgt spid="7171">
                                            <p:txEl>
                                              <p:pRg st="10" end="10"/>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7171">
                                            <p:txEl>
                                              <p:pRg st="11" end="11"/>
                                            </p:txEl>
                                          </p:spTgt>
                                        </p:tgtEl>
                                        <p:attrNameLst>
                                          <p:attrName>style.visibility</p:attrName>
                                        </p:attrNameLst>
                                      </p:cBhvr>
                                      <p:to>
                                        <p:strVal val="visible"/>
                                      </p:to>
                                    </p:set>
                                    <p:animEffect transition="in" filter="fade">
                                      <p:cBhvr>
                                        <p:cTn id="84" dur="500"/>
                                        <p:tgtEl>
                                          <p:spTgt spid="7171">
                                            <p:txEl>
                                              <p:pRg st="11" end="11"/>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7171">
                                            <p:txEl>
                                              <p:pRg st="12" end="12"/>
                                            </p:txEl>
                                          </p:spTgt>
                                        </p:tgtEl>
                                        <p:attrNameLst>
                                          <p:attrName>style.visibility</p:attrName>
                                        </p:attrNameLst>
                                      </p:cBhvr>
                                      <p:to>
                                        <p:strVal val="visible"/>
                                      </p:to>
                                    </p:set>
                                    <p:animEffect transition="in" filter="fade">
                                      <p:cBhvr>
                                        <p:cTn id="87" dur="500"/>
                                        <p:tgtEl>
                                          <p:spTgt spid="71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Concept of File</a:t>
            </a:r>
            <a:endParaRPr lang="en-CA" dirty="0"/>
          </a:p>
        </p:txBody>
      </p:sp>
      <p:sp>
        <p:nvSpPr>
          <p:cNvPr id="3" name="Content Placeholder 2"/>
          <p:cNvSpPr>
            <a:spLocks noGrp="1"/>
          </p:cNvSpPr>
          <p:nvPr>
            <p:ph sz="quarter" idx="1"/>
          </p:nvPr>
        </p:nvSpPr>
        <p:spPr>
          <a:xfrm>
            <a:off x="914400" y="1196752"/>
            <a:ext cx="7772400" cy="4823048"/>
          </a:xfrm>
        </p:spPr>
        <p:txBody>
          <a:bodyPr/>
          <a:lstStyle/>
          <a:p>
            <a:r>
              <a:rPr lang="en-CA" sz="2400" dirty="0" smtClean="0"/>
              <a:t>We will adopt a </a:t>
            </a:r>
            <a:r>
              <a:rPr lang="en-CA" sz="2400" i="1" dirty="0" smtClean="0"/>
              <a:t>logical</a:t>
            </a:r>
            <a:r>
              <a:rPr lang="en-CA" sz="2400" dirty="0" smtClean="0"/>
              <a:t> perspective of a file.  </a:t>
            </a:r>
          </a:p>
          <a:p>
            <a:pPr lvl="1"/>
            <a:r>
              <a:rPr lang="en-CA" sz="2000" dirty="0" smtClean="0"/>
              <a:t>This is a simplified model based on assumptions  </a:t>
            </a:r>
          </a:p>
          <a:p>
            <a:pPr lvl="1"/>
            <a:r>
              <a:rPr lang="en-CA" sz="2000" dirty="0" smtClean="0"/>
              <a:t>It permits us to ignore many </a:t>
            </a:r>
            <a:r>
              <a:rPr lang="en-CA" sz="2000" i="1" dirty="0" smtClean="0"/>
              <a:t>low-level</a:t>
            </a:r>
            <a:r>
              <a:rPr lang="en-CA" sz="2000" dirty="0" smtClean="0"/>
              <a:t> details</a:t>
            </a:r>
            <a:endParaRPr lang="en-CA" sz="2000" dirty="0"/>
          </a:p>
        </p:txBody>
      </p:sp>
      <p:grpSp>
        <p:nvGrpSpPr>
          <p:cNvPr id="9" name="Group 8"/>
          <p:cNvGrpSpPr/>
          <p:nvPr/>
        </p:nvGrpSpPr>
        <p:grpSpPr>
          <a:xfrm>
            <a:off x="300986" y="2544927"/>
            <a:ext cx="8485504" cy="1707136"/>
            <a:chOff x="300986" y="2544927"/>
            <a:chExt cx="8485504" cy="1707136"/>
          </a:xfrm>
        </p:grpSpPr>
        <p:grpSp>
          <p:nvGrpSpPr>
            <p:cNvPr id="56" name="Group 55"/>
            <p:cNvGrpSpPr/>
            <p:nvPr/>
          </p:nvGrpSpPr>
          <p:grpSpPr>
            <a:xfrm>
              <a:off x="300986" y="2544927"/>
              <a:ext cx="8485504" cy="1707136"/>
              <a:chOff x="300986" y="2544927"/>
              <a:chExt cx="8485504" cy="1707136"/>
            </a:xfrm>
          </p:grpSpPr>
          <p:grpSp>
            <p:nvGrpSpPr>
              <p:cNvPr id="32" name="Group 31"/>
              <p:cNvGrpSpPr/>
              <p:nvPr/>
            </p:nvGrpSpPr>
            <p:grpSpPr>
              <a:xfrm>
                <a:off x="433562" y="3267199"/>
                <a:ext cx="8352928" cy="593330"/>
                <a:chOff x="251520" y="4932759"/>
                <a:chExt cx="8352928" cy="593330"/>
              </a:xfrm>
            </p:grpSpPr>
            <p:sp>
              <p:nvSpPr>
                <p:cNvPr id="20" name="Rectangle 19"/>
                <p:cNvSpPr/>
                <p:nvPr/>
              </p:nvSpPr>
              <p:spPr>
                <a:xfrm>
                  <a:off x="539552" y="4941168"/>
                  <a:ext cx="7776864" cy="5760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971600" y="4940222"/>
                  <a:ext cx="6688360" cy="576064"/>
                </a:xfrm>
                <a:prstGeom prst="rect">
                  <a:avLst/>
                </a:prstGeom>
                <a:solidFill>
                  <a:srgbClr val="F1F15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Chevron 21"/>
                <p:cNvSpPr/>
                <p:nvPr/>
              </p:nvSpPr>
              <p:spPr>
                <a:xfrm>
                  <a:off x="8316416" y="5085184"/>
                  <a:ext cx="288032" cy="288032"/>
                </a:xfrm>
                <a:prstGeom prst="chevron">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3" name="Chevron 22"/>
                <p:cNvSpPr/>
                <p:nvPr/>
              </p:nvSpPr>
              <p:spPr>
                <a:xfrm>
                  <a:off x="251520" y="5093568"/>
                  <a:ext cx="288032" cy="288032"/>
                </a:xfrm>
                <a:prstGeom prst="chevron">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cxnSp>
              <p:nvCxnSpPr>
                <p:cNvPr id="24" name="Straight Connector 23"/>
                <p:cNvCxnSpPr/>
                <p:nvPr/>
              </p:nvCxnSpPr>
              <p:spPr>
                <a:xfrm>
                  <a:off x="3923928" y="4940222"/>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37276" y="4932759"/>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300192" y="4949079"/>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959704" y="4940222"/>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915816" y="4940222"/>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21113" y="4932759"/>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195736" y="4932759"/>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300986" y="2832959"/>
                <a:ext cx="2569999" cy="369332"/>
              </a:xfrm>
              <a:prstGeom prst="rect">
                <a:avLst/>
              </a:prstGeom>
              <a:noFill/>
            </p:spPr>
            <p:txBody>
              <a:bodyPr wrap="none" rtlCol="0">
                <a:spAutoFit/>
              </a:bodyPr>
              <a:lstStyle/>
              <a:p>
                <a:r>
                  <a:rPr lang="en-CA" dirty="0" smtClean="0"/>
                  <a:t>Sequential Access File:</a:t>
                </a:r>
              </a:p>
            </p:txBody>
          </p:sp>
          <p:sp>
            <p:nvSpPr>
              <p:cNvPr id="35" name="TextBox 34"/>
              <p:cNvSpPr txBox="1"/>
              <p:nvPr/>
            </p:nvSpPr>
            <p:spPr>
              <a:xfrm>
                <a:off x="3634767" y="2544927"/>
                <a:ext cx="2539991" cy="369332"/>
              </a:xfrm>
              <a:prstGeom prst="rect">
                <a:avLst/>
              </a:prstGeom>
              <a:noFill/>
            </p:spPr>
            <p:txBody>
              <a:bodyPr wrap="none" rtlCol="0">
                <a:spAutoFit/>
              </a:bodyPr>
              <a:lstStyle/>
              <a:p>
                <a:r>
                  <a:rPr lang="en-CA" dirty="0" smtClean="0"/>
                  <a:t>Variable length records</a:t>
                </a:r>
                <a:endParaRPr lang="en-CA" dirty="0"/>
              </a:p>
            </p:txBody>
          </p:sp>
          <p:cxnSp>
            <p:nvCxnSpPr>
              <p:cNvPr id="37" name="Straight Arrow Connector 36"/>
              <p:cNvCxnSpPr/>
              <p:nvPr/>
            </p:nvCxnSpPr>
            <p:spPr>
              <a:xfrm>
                <a:off x="6363302" y="2915978"/>
                <a:ext cx="783637"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698597" y="2915978"/>
                <a:ext cx="783637" cy="288032"/>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619518" y="2914259"/>
                <a:ext cx="783637" cy="28803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929754" y="3882731"/>
                <a:ext cx="2822247" cy="369332"/>
              </a:xfrm>
              <a:prstGeom prst="rect">
                <a:avLst/>
              </a:prstGeom>
              <a:noFill/>
            </p:spPr>
            <p:txBody>
              <a:bodyPr wrap="none" rtlCol="0">
                <a:spAutoFit/>
              </a:bodyPr>
              <a:lstStyle/>
              <a:p>
                <a:r>
                  <a:rPr lang="en-CA" dirty="0" smtClean="0"/>
                  <a:t>File offset (Unpredictable)</a:t>
                </a:r>
                <a:endParaRPr lang="en-CA" dirty="0"/>
              </a:p>
            </p:txBody>
          </p:sp>
          <p:sp>
            <p:nvSpPr>
              <p:cNvPr id="54" name="Notched Right Arrow 53"/>
              <p:cNvSpPr/>
              <p:nvPr/>
            </p:nvSpPr>
            <p:spPr>
              <a:xfrm flipH="1">
                <a:off x="2819318" y="3452215"/>
                <a:ext cx="5022684" cy="27964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 name="TextBox 6"/>
            <p:cNvSpPr txBox="1"/>
            <p:nvPr/>
          </p:nvSpPr>
          <p:spPr>
            <a:xfrm rot="18000000">
              <a:off x="7759334" y="2809628"/>
              <a:ext cx="753732" cy="307777"/>
            </a:xfrm>
            <a:prstGeom prst="rect">
              <a:avLst/>
            </a:prstGeom>
            <a:noFill/>
          </p:spPr>
          <p:txBody>
            <a:bodyPr wrap="none" rtlCol="0">
              <a:spAutoFit/>
            </a:bodyPr>
            <a:lstStyle/>
            <a:p>
              <a:r>
                <a:rPr lang="en-CA" sz="1400" b="1" dirty="0" smtClean="0"/>
                <a:t>BEGIN</a:t>
              </a:r>
              <a:endParaRPr lang="en-CA" sz="1400" b="1" dirty="0"/>
            </a:p>
          </p:txBody>
        </p:sp>
      </p:grpSp>
      <p:grpSp>
        <p:nvGrpSpPr>
          <p:cNvPr id="10" name="Group 9"/>
          <p:cNvGrpSpPr/>
          <p:nvPr/>
        </p:nvGrpSpPr>
        <p:grpSpPr>
          <a:xfrm>
            <a:off x="406706" y="4615790"/>
            <a:ext cx="8352928" cy="1642598"/>
            <a:chOff x="406706" y="4615790"/>
            <a:chExt cx="8352928" cy="1642598"/>
          </a:xfrm>
        </p:grpSpPr>
        <p:grpSp>
          <p:nvGrpSpPr>
            <p:cNvPr id="57" name="Group 56"/>
            <p:cNvGrpSpPr/>
            <p:nvPr/>
          </p:nvGrpSpPr>
          <p:grpSpPr>
            <a:xfrm>
              <a:off x="406706" y="4642918"/>
              <a:ext cx="8352928" cy="1615470"/>
              <a:chOff x="406706" y="4642918"/>
              <a:chExt cx="8352928" cy="1615470"/>
            </a:xfrm>
          </p:grpSpPr>
          <p:grpSp>
            <p:nvGrpSpPr>
              <p:cNvPr id="31" name="Group 30"/>
              <p:cNvGrpSpPr/>
              <p:nvPr/>
            </p:nvGrpSpPr>
            <p:grpSpPr>
              <a:xfrm>
                <a:off x="406706" y="5295520"/>
                <a:ext cx="8352928" cy="603339"/>
                <a:chOff x="267504" y="3006849"/>
                <a:chExt cx="8352928" cy="603339"/>
              </a:xfrm>
            </p:grpSpPr>
            <p:sp>
              <p:nvSpPr>
                <p:cNvPr id="4" name="Rectangle 3"/>
                <p:cNvSpPr/>
                <p:nvPr/>
              </p:nvSpPr>
              <p:spPr>
                <a:xfrm>
                  <a:off x="555536" y="3025267"/>
                  <a:ext cx="7776864" cy="5760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1308846" y="3024321"/>
                  <a:ext cx="6367097" cy="576064"/>
                </a:xfrm>
                <a:prstGeom prst="rect">
                  <a:avLst/>
                </a:prstGeom>
                <a:solidFill>
                  <a:srgbClr val="F1F15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Chevron 5"/>
                <p:cNvSpPr/>
                <p:nvPr/>
              </p:nvSpPr>
              <p:spPr>
                <a:xfrm>
                  <a:off x="8332400" y="3169283"/>
                  <a:ext cx="288032" cy="288032"/>
                </a:xfrm>
                <a:prstGeom prst="chevron">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8" name="Chevron 7"/>
                <p:cNvSpPr/>
                <p:nvPr/>
              </p:nvSpPr>
              <p:spPr>
                <a:xfrm>
                  <a:off x="267504" y="3177667"/>
                  <a:ext cx="288032" cy="288032"/>
                </a:xfrm>
                <a:prstGeom prst="chevron">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cxnSp>
              <p:nvCxnSpPr>
                <p:cNvPr id="12" name="Straight Connector 11"/>
                <p:cNvCxnSpPr/>
                <p:nvPr/>
              </p:nvCxnSpPr>
              <p:spPr>
                <a:xfrm>
                  <a:off x="4509320" y="3006849"/>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70191" y="3023375"/>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100152" y="3033178"/>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883789" y="3023375"/>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703057" y="3024321"/>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290875" y="3033178"/>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22400" y="3033178"/>
                  <a:ext cx="0" cy="57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406706" y="4807990"/>
                <a:ext cx="2082686" cy="369332"/>
              </a:xfrm>
              <a:prstGeom prst="rect">
                <a:avLst/>
              </a:prstGeom>
              <a:noFill/>
            </p:spPr>
            <p:txBody>
              <a:bodyPr wrap="none" rtlCol="0">
                <a:spAutoFit/>
              </a:bodyPr>
              <a:lstStyle/>
              <a:p>
                <a:r>
                  <a:rPr lang="en-CA" dirty="0" smtClean="0"/>
                  <a:t>Direct Access File:</a:t>
                </a:r>
              </a:p>
            </p:txBody>
          </p:sp>
          <p:sp>
            <p:nvSpPr>
              <p:cNvPr id="40" name="TextBox 39"/>
              <p:cNvSpPr txBox="1"/>
              <p:nvPr/>
            </p:nvSpPr>
            <p:spPr>
              <a:xfrm>
                <a:off x="3583911" y="4642918"/>
                <a:ext cx="2274982" cy="369332"/>
              </a:xfrm>
              <a:prstGeom prst="rect">
                <a:avLst/>
              </a:prstGeom>
              <a:noFill/>
            </p:spPr>
            <p:txBody>
              <a:bodyPr wrap="none" rtlCol="0">
                <a:spAutoFit/>
              </a:bodyPr>
              <a:lstStyle/>
              <a:p>
                <a:r>
                  <a:rPr lang="en-CA" dirty="0" smtClean="0"/>
                  <a:t>Fixed length records</a:t>
                </a:r>
                <a:endParaRPr lang="en-CA" dirty="0"/>
              </a:p>
            </p:txBody>
          </p:sp>
          <p:sp>
            <p:nvSpPr>
              <p:cNvPr id="41" name="TextBox 40"/>
              <p:cNvSpPr txBox="1"/>
              <p:nvPr/>
            </p:nvSpPr>
            <p:spPr>
              <a:xfrm>
                <a:off x="2782970" y="5889056"/>
                <a:ext cx="5047216" cy="369332"/>
              </a:xfrm>
              <a:prstGeom prst="rect">
                <a:avLst/>
              </a:prstGeom>
              <a:noFill/>
            </p:spPr>
            <p:txBody>
              <a:bodyPr wrap="none" rtlCol="0">
                <a:spAutoFit/>
              </a:bodyPr>
              <a:lstStyle/>
              <a:p>
                <a:r>
                  <a:rPr lang="en-CA" dirty="0" smtClean="0"/>
                  <a:t>File offset (Predictable) = </a:t>
                </a:r>
                <a:r>
                  <a:rPr lang="en-CA" dirty="0" err="1" smtClean="0"/>
                  <a:t>RecNum</a:t>
                </a:r>
                <a:r>
                  <a:rPr lang="en-CA" dirty="0" smtClean="0"/>
                  <a:t> * </a:t>
                </a:r>
                <a:r>
                  <a:rPr lang="en-CA" dirty="0" err="1" smtClean="0"/>
                  <a:t>RecLength</a:t>
                </a:r>
                <a:endParaRPr lang="en-CA" dirty="0"/>
              </a:p>
            </p:txBody>
          </p:sp>
          <p:cxnSp>
            <p:nvCxnSpPr>
              <p:cNvPr id="43" name="Straight Arrow Connector 42"/>
              <p:cNvCxnSpPr/>
              <p:nvPr/>
            </p:nvCxnSpPr>
            <p:spPr>
              <a:xfrm>
                <a:off x="7022991" y="5177322"/>
                <a:ext cx="8071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239354" y="5177322"/>
                <a:ext cx="807195"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432159" y="5182936"/>
                <a:ext cx="8071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648522" y="5182936"/>
                <a:ext cx="807195"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853598" y="5182936"/>
                <a:ext cx="8071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069961" y="5182936"/>
                <a:ext cx="807195"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62766" y="5188550"/>
                <a:ext cx="8071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479129" y="5188550"/>
                <a:ext cx="807195"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 name="Notched Right Arrow 54"/>
              <p:cNvSpPr/>
              <p:nvPr/>
            </p:nvSpPr>
            <p:spPr>
              <a:xfrm flipH="1">
                <a:off x="3009392" y="5474722"/>
                <a:ext cx="4808527" cy="27964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8" name="TextBox 57"/>
            <p:cNvSpPr txBox="1"/>
            <p:nvPr/>
          </p:nvSpPr>
          <p:spPr>
            <a:xfrm rot="18000000">
              <a:off x="7759335" y="4838767"/>
              <a:ext cx="753732" cy="307777"/>
            </a:xfrm>
            <a:prstGeom prst="rect">
              <a:avLst/>
            </a:prstGeom>
            <a:noFill/>
          </p:spPr>
          <p:txBody>
            <a:bodyPr wrap="none" rtlCol="0">
              <a:spAutoFit/>
            </a:bodyPr>
            <a:lstStyle/>
            <a:p>
              <a:r>
                <a:rPr lang="en-CA" sz="1400" b="1" dirty="0" smtClean="0"/>
                <a:t>BEGIN</a:t>
              </a:r>
              <a:endParaRPr lang="en-CA" sz="1400" b="1" dirty="0"/>
            </a:p>
          </p:txBody>
        </p:sp>
      </p:grpSp>
    </p:spTree>
    <p:extLst>
      <p:ext uri="{BB962C8B-B14F-4D97-AF65-F5344CB8AC3E}">
        <p14:creationId xmlns:p14="http://schemas.microsoft.com/office/powerpoint/2010/main" val="172047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5794289" y="1844824"/>
            <a:ext cx="2234095" cy="4824536"/>
            <a:chOff x="5794289" y="1844824"/>
            <a:chExt cx="2234095" cy="4824536"/>
          </a:xfrm>
        </p:grpSpPr>
        <p:sp>
          <p:nvSpPr>
            <p:cNvPr id="10" name="Rectangle 9"/>
            <p:cNvSpPr/>
            <p:nvPr/>
          </p:nvSpPr>
          <p:spPr>
            <a:xfrm>
              <a:off x="5794290" y="1844824"/>
              <a:ext cx="2232248" cy="1206134"/>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5796136" y="3050958"/>
              <a:ext cx="2232248" cy="450050"/>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5796136" y="3501008"/>
              <a:ext cx="2232248" cy="756084"/>
            </a:xfrm>
            <a:prstGeom prst="rect">
              <a:avLst/>
            </a:prstGeom>
            <a:solidFill>
              <a:srgbClr val="FBFE9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5796136" y="5085184"/>
              <a:ext cx="2232248" cy="1152128"/>
            </a:xfrm>
            <a:prstGeom prst="rect">
              <a:avLst/>
            </a:prstGeom>
            <a:solidFill>
              <a:srgbClr val="C4FE9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1" name="Group 10"/>
            <p:cNvGrpSpPr/>
            <p:nvPr/>
          </p:nvGrpSpPr>
          <p:grpSpPr>
            <a:xfrm>
              <a:off x="5794289" y="1844824"/>
              <a:ext cx="2234095" cy="4824536"/>
              <a:chOff x="5794289" y="1844824"/>
              <a:chExt cx="2234095" cy="4824536"/>
            </a:xfrm>
          </p:grpSpPr>
          <p:sp>
            <p:nvSpPr>
              <p:cNvPr id="3" name="Rectangle 2"/>
              <p:cNvSpPr/>
              <p:nvPr/>
            </p:nvSpPr>
            <p:spPr>
              <a:xfrm>
                <a:off x="5796136" y="1844824"/>
                <a:ext cx="2232248" cy="482453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 name="Straight Connector 4"/>
              <p:cNvCxnSpPr>
                <a:stCxn id="3" idx="1"/>
                <a:endCxn id="3" idx="3"/>
              </p:cNvCxnSpPr>
              <p:nvPr/>
            </p:nvCxnSpPr>
            <p:spPr>
              <a:xfrm>
                <a:off x="5796136" y="4257092"/>
                <a:ext cx="22322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796136" y="3050958"/>
                <a:ext cx="22322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794289" y="5085184"/>
                <a:ext cx="22322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96136" y="6237312"/>
                <a:ext cx="22322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96136" y="3501008"/>
                <a:ext cx="22322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6640948" y="1875574"/>
              <a:ext cx="538930" cy="338554"/>
            </a:xfrm>
            <a:prstGeom prst="rect">
              <a:avLst/>
            </a:prstGeom>
            <a:noFill/>
          </p:spPr>
          <p:txBody>
            <a:bodyPr wrap="none" rtlCol="0">
              <a:spAutoFit/>
            </a:bodyPr>
            <a:lstStyle/>
            <a:p>
              <a:r>
                <a:rPr lang="en-CA" sz="1600" b="1" dirty="0" smtClean="0"/>
                <a:t>O/S</a:t>
              </a:r>
              <a:endParaRPr lang="en-CA" sz="1600" b="1" dirty="0"/>
            </a:p>
          </p:txBody>
        </p:sp>
        <p:sp>
          <p:nvSpPr>
            <p:cNvPr id="20" name="TextBox 19"/>
            <p:cNvSpPr txBox="1"/>
            <p:nvPr/>
          </p:nvSpPr>
          <p:spPr>
            <a:xfrm>
              <a:off x="6565415" y="3105391"/>
              <a:ext cx="689997" cy="338554"/>
            </a:xfrm>
            <a:prstGeom prst="rect">
              <a:avLst/>
            </a:prstGeom>
            <a:noFill/>
          </p:spPr>
          <p:txBody>
            <a:bodyPr wrap="none" rtlCol="0">
              <a:spAutoFit/>
            </a:bodyPr>
            <a:lstStyle/>
            <a:p>
              <a:r>
                <a:rPr lang="en-CA" sz="1600" b="1" dirty="0" smtClean="0"/>
                <a:t>API’s</a:t>
              </a:r>
              <a:endParaRPr lang="en-CA" sz="1600" b="1" dirty="0"/>
            </a:p>
          </p:txBody>
        </p:sp>
        <p:sp>
          <p:nvSpPr>
            <p:cNvPr id="21" name="TextBox 20"/>
            <p:cNvSpPr txBox="1"/>
            <p:nvPr/>
          </p:nvSpPr>
          <p:spPr>
            <a:xfrm>
              <a:off x="6305508" y="3645024"/>
              <a:ext cx="1236236" cy="338554"/>
            </a:xfrm>
            <a:prstGeom prst="rect">
              <a:avLst/>
            </a:prstGeom>
            <a:noFill/>
          </p:spPr>
          <p:txBody>
            <a:bodyPr wrap="none" rtlCol="0">
              <a:spAutoFit/>
            </a:bodyPr>
            <a:lstStyle/>
            <a:p>
              <a:r>
                <a:rPr lang="en-CA" sz="1600" b="1" dirty="0" smtClean="0"/>
                <a:t>I/O Buffers</a:t>
              </a:r>
              <a:endParaRPr lang="en-CA" sz="1600" b="1" dirty="0"/>
            </a:p>
          </p:txBody>
        </p:sp>
        <p:sp>
          <p:nvSpPr>
            <p:cNvPr id="22" name="TextBox 21"/>
            <p:cNvSpPr txBox="1"/>
            <p:nvPr/>
          </p:nvSpPr>
          <p:spPr>
            <a:xfrm>
              <a:off x="6140010" y="5148517"/>
              <a:ext cx="1540806" cy="338554"/>
            </a:xfrm>
            <a:prstGeom prst="rect">
              <a:avLst/>
            </a:prstGeom>
            <a:noFill/>
          </p:spPr>
          <p:txBody>
            <a:bodyPr wrap="none" rtlCol="0">
              <a:spAutoFit/>
            </a:bodyPr>
            <a:lstStyle/>
            <a:p>
              <a:r>
                <a:rPr lang="en-CA" sz="1600" b="1" dirty="0" smtClean="0"/>
                <a:t>User Program</a:t>
              </a:r>
              <a:endParaRPr lang="en-CA" sz="1600" b="1" dirty="0"/>
            </a:p>
          </p:txBody>
        </p:sp>
        <p:sp>
          <p:nvSpPr>
            <p:cNvPr id="23" name="TextBox 22"/>
            <p:cNvSpPr txBox="1"/>
            <p:nvPr/>
          </p:nvSpPr>
          <p:spPr>
            <a:xfrm>
              <a:off x="5940152" y="5811679"/>
              <a:ext cx="1966949" cy="307777"/>
            </a:xfrm>
            <a:prstGeom prst="rect">
              <a:avLst/>
            </a:prstGeom>
            <a:noFill/>
          </p:spPr>
          <p:txBody>
            <a:bodyPr wrap="none" rtlCol="0">
              <a:spAutoFit/>
            </a:bodyPr>
            <a:lstStyle/>
            <a:p>
              <a:r>
                <a:rPr lang="en-CA" sz="1400" b="1" dirty="0" smtClean="0">
                  <a:solidFill>
                    <a:srgbClr val="0070C0"/>
                  </a:solidFill>
                </a:rPr>
                <a:t>Variables, Structures</a:t>
              </a:r>
              <a:endParaRPr lang="en-CA" sz="1400" b="1" dirty="0">
                <a:solidFill>
                  <a:srgbClr val="0070C0"/>
                </a:solidFill>
              </a:endParaRPr>
            </a:p>
          </p:txBody>
        </p:sp>
        <p:sp>
          <p:nvSpPr>
            <p:cNvPr id="24" name="TextBox 23"/>
            <p:cNvSpPr txBox="1"/>
            <p:nvPr/>
          </p:nvSpPr>
          <p:spPr>
            <a:xfrm>
              <a:off x="6112758" y="5481228"/>
              <a:ext cx="1595309" cy="307777"/>
            </a:xfrm>
            <a:prstGeom prst="rect">
              <a:avLst/>
            </a:prstGeom>
            <a:noFill/>
          </p:spPr>
          <p:txBody>
            <a:bodyPr wrap="none" rtlCol="0">
              <a:spAutoFit/>
            </a:bodyPr>
            <a:lstStyle/>
            <a:p>
              <a:r>
                <a:rPr lang="en-CA" sz="1400" b="1" dirty="0" smtClean="0">
                  <a:solidFill>
                    <a:srgbClr val="C00000"/>
                  </a:solidFill>
                </a:rPr>
                <a:t>Executable logic</a:t>
              </a:r>
              <a:endParaRPr lang="en-CA" sz="1400" b="1" dirty="0">
                <a:solidFill>
                  <a:srgbClr val="C00000"/>
                </a:solidFill>
              </a:endParaRPr>
            </a:p>
          </p:txBody>
        </p:sp>
      </p:grpSp>
      <p:sp>
        <p:nvSpPr>
          <p:cNvPr id="2" name="Title 1"/>
          <p:cNvSpPr>
            <a:spLocks noGrp="1"/>
          </p:cNvSpPr>
          <p:nvPr>
            <p:ph type="title"/>
          </p:nvPr>
        </p:nvSpPr>
        <p:spPr>
          <a:xfrm>
            <a:off x="899592" y="188640"/>
            <a:ext cx="7772400" cy="778098"/>
          </a:xfrm>
        </p:spPr>
        <p:txBody>
          <a:bodyPr>
            <a:normAutofit/>
          </a:bodyPr>
          <a:lstStyle/>
          <a:p>
            <a:r>
              <a:rPr lang="en-CA" dirty="0"/>
              <a:t>File Streams and Buffers</a:t>
            </a:r>
          </a:p>
        </p:txBody>
      </p:sp>
      <p:sp>
        <p:nvSpPr>
          <p:cNvPr id="7171" name="Content Placeholder 2"/>
          <p:cNvSpPr>
            <a:spLocks noGrp="1"/>
          </p:cNvSpPr>
          <p:nvPr>
            <p:ph sz="quarter" idx="1"/>
          </p:nvPr>
        </p:nvSpPr>
        <p:spPr>
          <a:xfrm>
            <a:off x="179512" y="908720"/>
            <a:ext cx="4432080" cy="5688632"/>
          </a:xfrm>
        </p:spPr>
        <p:txBody>
          <a:bodyPr/>
          <a:lstStyle/>
          <a:p>
            <a:r>
              <a:rPr lang="en-CA" sz="2000" dirty="0" smtClean="0"/>
              <a:t>File </a:t>
            </a:r>
            <a:r>
              <a:rPr lang="en-CA" sz="2000" dirty="0"/>
              <a:t>Streams and </a:t>
            </a:r>
            <a:r>
              <a:rPr lang="en-CA" sz="2000" dirty="0" smtClean="0"/>
              <a:t>Buffers – Brief !!</a:t>
            </a:r>
          </a:p>
          <a:p>
            <a:pPr marL="661988" lvl="1" indent="-342900">
              <a:buFont typeface="+mj-lt"/>
              <a:buAutoNum type="arabicPeriod"/>
            </a:pPr>
            <a:r>
              <a:rPr lang="en-CA" sz="1800" dirty="0" smtClean="0"/>
              <a:t>Program – send </a:t>
            </a:r>
            <a:r>
              <a:rPr lang="en-CA" sz="1800" dirty="0" err="1" smtClean="0">
                <a:solidFill>
                  <a:srgbClr val="FF0000"/>
                </a:solidFill>
              </a:rPr>
              <a:t>YourFile</a:t>
            </a:r>
            <a:r>
              <a:rPr lang="en-CA" sz="1800" dirty="0" smtClean="0"/>
              <a:t> data transaction message to O/S</a:t>
            </a:r>
          </a:p>
          <a:p>
            <a:pPr marL="661988" lvl="1" indent="-342900">
              <a:buFont typeface="+mj-lt"/>
              <a:buAutoNum type="arabicPeriod"/>
            </a:pPr>
            <a:r>
              <a:rPr lang="en-CA" sz="1800" dirty="0" smtClean="0"/>
              <a:t>O/S – point to device API, allocate I/O buffer</a:t>
            </a:r>
          </a:p>
          <a:p>
            <a:pPr marL="661988" lvl="1" indent="-342900">
              <a:buFont typeface="+mj-lt"/>
              <a:buAutoNum type="arabicPeriod"/>
            </a:pPr>
            <a:r>
              <a:rPr lang="en-CA" sz="1800" dirty="0" smtClean="0"/>
              <a:t>O/S – send protocol wrapped message to device</a:t>
            </a:r>
          </a:p>
          <a:p>
            <a:pPr marL="661988" lvl="1" indent="-342900">
              <a:buFont typeface="+mj-lt"/>
              <a:buAutoNum type="arabicPeriod"/>
            </a:pPr>
            <a:r>
              <a:rPr lang="en-CA" sz="1800" dirty="0" smtClean="0"/>
              <a:t>Device – respond with message directed to proper I/O buffer</a:t>
            </a:r>
          </a:p>
          <a:p>
            <a:pPr marL="661988" lvl="1" indent="-342900">
              <a:buFont typeface="+mj-lt"/>
              <a:buAutoNum type="arabicPeriod"/>
            </a:pPr>
            <a:r>
              <a:rPr lang="en-CA" sz="1800" dirty="0" smtClean="0"/>
              <a:t>O/S – move message to Program buffer(s)</a:t>
            </a:r>
          </a:p>
          <a:p>
            <a:pPr marL="661988" lvl="1" indent="-342900">
              <a:buFont typeface="+mj-lt"/>
              <a:buAutoNum type="arabicPeriod"/>
            </a:pPr>
            <a:r>
              <a:rPr lang="en-CA" sz="1800" dirty="0" smtClean="0"/>
              <a:t>Program – process message data</a:t>
            </a:r>
          </a:p>
        </p:txBody>
      </p:sp>
      <p:pic>
        <p:nvPicPr>
          <p:cNvPr id="17" name="Picture 5" descr="C:\Users\RpbertKent17\AppData\Local\Microsoft\Windows\Temporary Internet Files\Content.IE5\EZTGTYC3\MP90040197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4761148"/>
            <a:ext cx="2698192" cy="1800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RpbertKent17\AppData\Local\Microsoft\Windows\Temporary Internet Files\Content.IE5\EZTGTYC3\MM900283792[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722244" y="2426085"/>
            <a:ext cx="975219" cy="9473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RpbertKent17\AppData\Local\Microsoft\Windows\Temporary Internet Files\Content.IE5\RESCWITV\MP900341582[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4713592" y="3418057"/>
            <a:ext cx="376373" cy="109106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RpbertKent17\AppData\Local\Microsoft\Windows\Temporary Internet Files\Content.IE5\EZTGTYC3\MM900283792[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463583" y="4596074"/>
            <a:ext cx="733692" cy="72171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8100392" y="5191991"/>
            <a:ext cx="312906" cy="369332"/>
          </a:xfrm>
          <a:prstGeom prst="rect">
            <a:avLst/>
          </a:prstGeom>
          <a:noFill/>
        </p:spPr>
        <p:txBody>
          <a:bodyPr wrap="none" rtlCol="0">
            <a:spAutoFit/>
          </a:bodyPr>
          <a:lstStyle/>
          <a:p>
            <a:r>
              <a:rPr lang="en-CA" b="1" dirty="0" smtClean="0">
                <a:solidFill>
                  <a:srgbClr val="FF0000"/>
                </a:solidFill>
              </a:rPr>
              <a:t>1</a:t>
            </a:r>
            <a:endParaRPr lang="en-CA" b="1" dirty="0">
              <a:solidFill>
                <a:srgbClr val="FF0000"/>
              </a:solidFill>
            </a:endParaRPr>
          </a:p>
        </p:txBody>
      </p:sp>
      <p:cxnSp>
        <p:nvCxnSpPr>
          <p:cNvPr id="26" name="Elbow Connector 25"/>
          <p:cNvCxnSpPr>
            <a:stCxn id="19" idx="0"/>
            <a:endCxn id="10" idx="3"/>
          </p:cNvCxnSpPr>
          <p:nvPr/>
        </p:nvCxnSpPr>
        <p:spPr>
          <a:xfrm rot="16200000" flipV="1">
            <a:off x="6769642" y="3704787"/>
            <a:ext cx="2744100" cy="230307"/>
          </a:xfrm>
          <a:prstGeom prst="bent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300282" y="2782243"/>
            <a:ext cx="0" cy="493740"/>
          </a:xfrm>
          <a:prstGeom prst="straightConnector1">
            <a:avLst/>
          </a:prstGeom>
          <a:ln w="31750">
            <a:solidFill>
              <a:srgbClr val="FF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338825" y="2596262"/>
            <a:ext cx="312906" cy="369332"/>
          </a:xfrm>
          <a:prstGeom prst="rect">
            <a:avLst/>
          </a:prstGeom>
          <a:noFill/>
        </p:spPr>
        <p:txBody>
          <a:bodyPr wrap="none" rtlCol="0">
            <a:spAutoFit/>
          </a:bodyPr>
          <a:lstStyle/>
          <a:p>
            <a:r>
              <a:rPr lang="en-CA" b="1" dirty="0" smtClean="0">
                <a:solidFill>
                  <a:srgbClr val="FF0000"/>
                </a:solidFill>
              </a:rPr>
              <a:t>2</a:t>
            </a:r>
            <a:endParaRPr lang="en-CA" b="1" dirty="0">
              <a:solidFill>
                <a:srgbClr val="FF0000"/>
              </a:solidFill>
            </a:endParaRPr>
          </a:p>
        </p:txBody>
      </p:sp>
      <p:sp>
        <p:nvSpPr>
          <p:cNvPr id="31" name="Freeform 30"/>
          <p:cNvSpPr/>
          <p:nvPr/>
        </p:nvSpPr>
        <p:spPr>
          <a:xfrm>
            <a:off x="4185138" y="2426677"/>
            <a:ext cx="1951893" cy="2449293"/>
          </a:xfrm>
          <a:custGeom>
            <a:avLst/>
            <a:gdLst>
              <a:gd name="connsiteX0" fmla="*/ 1951893 w 1951893"/>
              <a:gd name="connsiteY0" fmla="*/ 0 h 2497015"/>
              <a:gd name="connsiteX1" fmla="*/ 1767254 w 1951893"/>
              <a:gd name="connsiteY1" fmla="*/ 378069 h 2497015"/>
              <a:gd name="connsiteX2" fmla="*/ 1723293 w 1951893"/>
              <a:gd name="connsiteY2" fmla="*/ 729761 h 2497015"/>
              <a:gd name="connsiteX3" fmla="*/ 1468316 w 1951893"/>
              <a:gd name="connsiteY3" fmla="*/ 861646 h 2497015"/>
              <a:gd name="connsiteX4" fmla="*/ 1151793 w 1951893"/>
              <a:gd name="connsiteY4" fmla="*/ 1081454 h 2497015"/>
              <a:gd name="connsiteX5" fmla="*/ 1072662 w 1951893"/>
              <a:gd name="connsiteY5" fmla="*/ 1661746 h 2497015"/>
              <a:gd name="connsiteX6" fmla="*/ 993531 w 1951893"/>
              <a:gd name="connsiteY6" fmla="*/ 2092569 h 2497015"/>
              <a:gd name="connsiteX7" fmla="*/ 580293 w 1951893"/>
              <a:gd name="connsiteY7" fmla="*/ 2409092 h 2497015"/>
              <a:gd name="connsiteX8" fmla="*/ 0 w 1951893"/>
              <a:gd name="connsiteY8" fmla="*/ 2497015 h 249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1893" h="2497015">
                <a:moveTo>
                  <a:pt x="1951893" y="0"/>
                </a:moveTo>
                <a:cubicBezTo>
                  <a:pt x="1878623" y="128221"/>
                  <a:pt x="1805354" y="256442"/>
                  <a:pt x="1767254" y="378069"/>
                </a:cubicBezTo>
                <a:cubicBezTo>
                  <a:pt x="1729154" y="499696"/>
                  <a:pt x="1773116" y="649165"/>
                  <a:pt x="1723293" y="729761"/>
                </a:cubicBezTo>
                <a:cubicBezTo>
                  <a:pt x="1673470" y="810357"/>
                  <a:pt x="1563566" y="803031"/>
                  <a:pt x="1468316" y="861646"/>
                </a:cubicBezTo>
                <a:cubicBezTo>
                  <a:pt x="1373066" y="920261"/>
                  <a:pt x="1217735" y="948104"/>
                  <a:pt x="1151793" y="1081454"/>
                </a:cubicBezTo>
                <a:cubicBezTo>
                  <a:pt x="1085851" y="1214804"/>
                  <a:pt x="1099039" y="1493227"/>
                  <a:pt x="1072662" y="1661746"/>
                </a:cubicBezTo>
                <a:cubicBezTo>
                  <a:pt x="1046285" y="1830265"/>
                  <a:pt x="1075592" y="1968011"/>
                  <a:pt x="993531" y="2092569"/>
                </a:cubicBezTo>
                <a:cubicBezTo>
                  <a:pt x="911470" y="2217127"/>
                  <a:pt x="745881" y="2341684"/>
                  <a:pt x="580293" y="2409092"/>
                </a:cubicBezTo>
                <a:cubicBezTo>
                  <a:pt x="414704" y="2476500"/>
                  <a:pt x="207352" y="2486757"/>
                  <a:pt x="0" y="2497015"/>
                </a:cubicBezTo>
              </a:path>
            </a:pathLst>
          </a:custGeom>
          <a:noFill/>
          <a:ln w="4445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p:cNvSpPr txBox="1"/>
          <p:nvPr/>
        </p:nvSpPr>
        <p:spPr>
          <a:xfrm>
            <a:off x="6182372" y="2169258"/>
            <a:ext cx="312906" cy="369332"/>
          </a:xfrm>
          <a:prstGeom prst="rect">
            <a:avLst/>
          </a:prstGeom>
          <a:noFill/>
        </p:spPr>
        <p:txBody>
          <a:bodyPr wrap="none" rtlCol="0">
            <a:spAutoFit/>
          </a:bodyPr>
          <a:lstStyle/>
          <a:p>
            <a:r>
              <a:rPr lang="en-CA" b="1" dirty="0" smtClean="0">
                <a:solidFill>
                  <a:srgbClr val="FF0000"/>
                </a:solidFill>
              </a:rPr>
              <a:t>3</a:t>
            </a:r>
            <a:endParaRPr lang="en-CA" b="1" dirty="0">
              <a:solidFill>
                <a:srgbClr val="FF0000"/>
              </a:solidFill>
            </a:endParaRPr>
          </a:p>
        </p:txBody>
      </p:sp>
      <p:cxnSp>
        <p:nvCxnSpPr>
          <p:cNvPr id="38" name="Straight Arrow Connector 37"/>
          <p:cNvCxnSpPr/>
          <p:nvPr/>
        </p:nvCxnSpPr>
        <p:spPr>
          <a:xfrm>
            <a:off x="6452682" y="2934643"/>
            <a:ext cx="0" cy="710381"/>
          </a:xfrm>
          <a:prstGeom prst="straightConnector1">
            <a:avLst/>
          </a:prstGeom>
          <a:ln w="31750">
            <a:solidFill>
              <a:srgbClr val="FF000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flipH="1" flipV="1">
            <a:off x="4214955" y="4149078"/>
            <a:ext cx="2123867" cy="2232249"/>
          </a:xfrm>
          <a:custGeom>
            <a:avLst/>
            <a:gdLst>
              <a:gd name="connsiteX0" fmla="*/ 1951893 w 1951893"/>
              <a:gd name="connsiteY0" fmla="*/ 0 h 2497015"/>
              <a:gd name="connsiteX1" fmla="*/ 1767254 w 1951893"/>
              <a:gd name="connsiteY1" fmla="*/ 378069 h 2497015"/>
              <a:gd name="connsiteX2" fmla="*/ 1723293 w 1951893"/>
              <a:gd name="connsiteY2" fmla="*/ 729761 h 2497015"/>
              <a:gd name="connsiteX3" fmla="*/ 1468316 w 1951893"/>
              <a:gd name="connsiteY3" fmla="*/ 861646 h 2497015"/>
              <a:gd name="connsiteX4" fmla="*/ 1151793 w 1951893"/>
              <a:gd name="connsiteY4" fmla="*/ 1081454 h 2497015"/>
              <a:gd name="connsiteX5" fmla="*/ 1072662 w 1951893"/>
              <a:gd name="connsiteY5" fmla="*/ 1661746 h 2497015"/>
              <a:gd name="connsiteX6" fmla="*/ 993531 w 1951893"/>
              <a:gd name="connsiteY6" fmla="*/ 2092569 h 2497015"/>
              <a:gd name="connsiteX7" fmla="*/ 580293 w 1951893"/>
              <a:gd name="connsiteY7" fmla="*/ 2409092 h 2497015"/>
              <a:gd name="connsiteX8" fmla="*/ 0 w 1951893"/>
              <a:gd name="connsiteY8" fmla="*/ 2497015 h 249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1893" h="2497015">
                <a:moveTo>
                  <a:pt x="1951893" y="0"/>
                </a:moveTo>
                <a:cubicBezTo>
                  <a:pt x="1878623" y="128221"/>
                  <a:pt x="1805354" y="256442"/>
                  <a:pt x="1767254" y="378069"/>
                </a:cubicBezTo>
                <a:cubicBezTo>
                  <a:pt x="1729154" y="499696"/>
                  <a:pt x="1773116" y="649165"/>
                  <a:pt x="1723293" y="729761"/>
                </a:cubicBezTo>
                <a:cubicBezTo>
                  <a:pt x="1673470" y="810357"/>
                  <a:pt x="1563566" y="803031"/>
                  <a:pt x="1468316" y="861646"/>
                </a:cubicBezTo>
                <a:cubicBezTo>
                  <a:pt x="1373066" y="920261"/>
                  <a:pt x="1217735" y="948104"/>
                  <a:pt x="1151793" y="1081454"/>
                </a:cubicBezTo>
                <a:cubicBezTo>
                  <a:pt x="1085851" y="1214804"/>
                  <a:pt x="1099039" y="1493227"/>
                  <a:pt x="1072662" y="1661746"/>
                </a:cubicBezTo>
                <a:cubicBezTo>
                  <a:pt x="1046285" y="1830265"/>
                  <a:pt x="1075592" y="1968011"/>
                  <a:pt x="993531" y="2092569"/>
                </a:cubicBezTo>
                <a:cubicBezTo>
                  <a:pt x="911470" y="2217127"/>
                  <a:pt x="745881" y="2341684"/>
                  <a:pt x="580293" y="2409092"/>
                </a:cubicBezTo>
                <a:cubicBezTo>
                  <a:pt x="414704" y="2476500"/>
                  <a:pt x="207352" y="2486757"/>
                  <a:pt x="0" y="2497015"/>
                </a:cubicBezTo>
              </a:path>
            </a:pathLst>
          </a:custGeom>
          <a:noFill/>
          <a:ln w="4445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TextBox 41"/>
          <p:cNvSpPr txBox="1"/>
          <p:nvPr/>
        </p:nvSpPr>
        <p:spPr>
          <a:xfrm>
            <a:off x="4463584" y="6119456"/>
            <a:ext cx="312906" cy="369332"/>
          </a:xfrm>
          <a:prstGeom prst="rect">
            <a:avLst/>
          </a:prstGeom>
          <a:noFill/>
        </p:spPr>
        <p:txBody>
          <a:bodyPr wrap="none" rtlCol="0">
            <a:spAutoFit/>
          </a:bodyPr>
          <a:lstStyle/>
          <a:p>
            <a:r>
              <a:rPr lang="en-CA" b="1" dirty="0" smtClean="0">
                <a:solidFill>
                  <a:srgbClr val="FF0000"/>
                </a:solidFill>
              </a:rPr>
              <a:t>4</a:t>
            </a:r>
            <a:endParaRPr lang="en-CA" b="1" dirty="0">
              <a:solidFill>
                <a:srgbClr val="FF0000"/>
              </a:solidFill>
            </a:endParaRPr>
          </a:p>
        </p:txBody>
      </p:sp>
      <p:sp>
        <p:nvSpPr>
          <p:cNvPr id="43" name="TextBox 42"/>
          <p:cNvSpPr txBox="1"/>
          <p:nvPr/>
        </p:nvSpPr>
        <p:spPr>
          <a:xfrm>
            <a:off x="7524363" y="3731502"/>
            <a:ext cx="312906" cy="369332"/>
          </a:xfrm>
          <a:prstGeom prst="rect">
            <a:avLst/>
          </a:prstGeom>
          <a:noFill/>
        </p:spPr>
        <p:txBody>
          <a:bodyPr wrap="none" rtlCol="0">
            <a:spAutoFit/>
          </a:bodyPr>
          <a:lstStyle/>
          <a:p>
            <a:r>
              <a:rPr lang="en-CA" b="1" dirty="0" smtClean="0">
                <a:solidFill>
                  <a:srgbClr val="FF0000"/>
                </a:solidFill>
              </a:rPr>
              <a:t>5</a:t>
            </a:r>
            <a:endParaRPr lang="en-CA" b="1" dirty="0">
              <a:solidFill>
                <a:srgbClr val="FF0000"/>
              </a:solidFill>
            </a:endParaRPr>
          </a:p>
        </p:txBody>
      </p:sp>
      <p:grpSp>
        <p:nvGrpSpPr>
          <p:cNvPr id="48" name="Group 47"/>
          <p:cNvGrpSpPr/>
          <p:nvPr/>
        </p:nvGrpSpPr>
        <p:grpSpPr>
          <a:xfrm>
            <a:off x="7837269" y="3916168"/>
            <a:ext cx="695171" cy="2049401"/>
            <a:chOff x="7837269" y="3916168"/>
            <a:chExt cx="695171" cy="2049401"/>
          </a:xfrm>
        </p:grpSpPr>
        <p:cxnSp>
          <p:nvCxnSpPr>
            <p:cNvPr id="45" name="Straight Connector 44"/>
            <p:cNvCxnSpPr>
              <a:stCxn id="43" idx="3"/>
            </p:cNvCxnSpPr>
            <p:nvPr/>
          </p:nvCxnSpPr>
          <p:spPr>
            <a:xfrm>
              <a:off x="7837269" y="3916168"/>
              <a:ext cx="695171"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a:endCxn id="23" idx="3"/>
            </p:cNvCxnSpPr>
            <p:nvPr/>
          </p:nvCxnSpPr>
          <p:spPr>
            <a:xfrm rot="5400000">
              <a:off x="7195071" y="4628199"/>
              <a:ext cx="2049400" cy="625339"/>
            </a:xfrm>
            <a:prstGeom prst="bent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53" name="Straight Arrow Connector 52"/>
          <p:cNvCxnSpPr/>
          <p:nvPr/>
        </p:nvCxnSpPr>
        <p:spPr>
          <a:xfrm>
            <a:off x="5940152" y="5567210"/>
            <a:ext cx="0" cy="493740"/>
          </a:xfrm>
          <a:prstGeom prst="straightConnector1">
            <a:avLst/>
          </a:prstGeom>
          <a:ln w="31750">
            <a:solidFill>
              <a:srgbClr val="FF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827104" y="5159725"/>
            <a:ext cx="312906" cy="369332"/>
          </a:xfrm>
          <a:prstGeom prst="rect">
            <a:avLst/>
          </a:prstGeom>
          <a:noFill/>
        </p:spPr>
        <p:txBody>
          <a:bodyPr wrap="none" rtlCol="0">
            <a:spAutoFit/>
          </a:bodyPr>
          <a:lstStyle/>
          <a:p>
            <a:r>
              <a:rPr lang="en-CA" b="1" dirty="0" smtClean="0">
                <a:solidFill>
                  <a:srgbClr val="FF0000"/>
                </a:solidFill>
              </a:rPr>
              <a:t>6</a:t>
            </a:r>
            <a:endParaRPr lang="en-CA" b="1" dirty="0">
              <a:solidFill>
                <a:srgbClr val="FF0000"/>
              </a:solidFill>
            </a:endParaRPr>
          </a:p>
        </p:txBody>
      </p:sp>
      <p:grpSp>
        <p:nvGrpSpPr>
          <p:cNvPr id="49" name="Group 48"/>
          <p:cNvGrpSpPr/>
          <p:nvPr/>
        </p:nvGrpSpPr>
        <p:grpSpPr>
          <a:xfrm>
            <a:off x="2404982" y="4911528"/>
            <a:ext cx="1319920" cy="864096"/>
            <a:chOff x="2404982" y="4911528"/>
            <a:chExt cx="1319920" cy="864096"/>
          </a:xfrm>
        </p:grpSpPr>
        <p:sp>
          <p:nvSpPr>
            <p:cNvPr id="18" name="Arc 17"/>
            <p:cNvSpPr/>
            <p:nvPr/>
          </p:nvSpPr>
          <p:spPr>
            <a:xfrm rot="16500376">
              <a:off x="2860806" y="4911528"/>
              <a:ext cx="864096" cy="864096"/>
            </a:xfrm>
            <a:prstGeom prst="arc">
              <a:avLst/>
            </a:prstGeom>
            <a:ln w="508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5" name="TextBox 54"/>
            <p:cNvSpPr txBox="1"/>
            <p:nvPr/>
          </p:nvSpPr>
          <p:spPr>
            <a:xfrm>
              <a:off x="2404982" y="5375168"/>
              <a:ext cx="887872" cy="307777"/>
            </a:xfrm>
            <a:prstGeom prst="rect">
              <a:avLst/>
            </a:prstGeom>
            <a:noFill/>
          </p:spPr>
          <p:txBody>
            <a:bodyPr wrap="none" rtlCol="0">
              <a:spAutoFit/>
            </a:bodyPr>
            <a:lstStyle/>
            <a:p>
              <a:r>
                <a:rPr lang="en-CA" sz="1400" b="1" dirty="0" err="1" smtClean="0">
                  <a:solidFill>
                    <a:srgbClr val="FFFF00"/>
                  </a:solidFill>
                </a:rPr>
                <a:t>YourFile</a:t>
              </a:r>
              <a:endParaRPr lang="en-CA" sz="1400" b="1" dirty="0">
                <a:solidFill>
                  <a:srgbClr val="FFFF00"/>
                </a:solidFill>
              </a:endParaRPr>
            </a:p>
          </p:txBody>
        </p:sp>
      </p:grpSp>
      <p:sp>
        <p:nvSpPr>
          <p:cNvPr id="4" name="Rectangle 3"/>
          <p:cNvSpPr/>
          <p:nvPr/>
        </p:nvSpPr>
        <p:spPr>
          <a:xfrm>
            <a:off x="179511" y="476672"/>
            <a:ext cx="4440525" cy="367240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The </a:t>
            </a:r>
            <a:r>
              <a:rPr lang="en-CA" u="sng" dirty="0" smtClean="0">
                <a:solidFill>
                  <a:schemeClr val="tx1"/>
                </a:solidFill>
              </a:rPr>
              <a:t>cost</a:t>
            </a:r>
            <a:r>
              <a:rPr lang="en-CA" dirty="0" smtClean="0">
                <a:solidFill>
                  <a:schemeClr val="tx1"/>
                </a:solidFill>
              </a:rPr>
              <a:t> of I/O:</a:t>
            </a:r>
          </a:p>
          <a:p>
            <a:pPr algn="ctr"/>
            <a:r>
              <a:rPr lang="en-CA" dirty="0" smtClean="0">
                <a:solidFill>
                  <a:schemeClr val="tx1"/>
                </a:solidFill>
              </a:rPr>
              <a:t>Typical input or output operations on most devices require 1/1000’s of seconds to complete.  This is thousands, to millions, of times slower than memory or </a:t>
            </a:r>
            <a:r>
              <a:rPr lang="en-CA" dirty="0" err="1" smtClean="0">
                <a:solidFill>
                  <a:schemeClr val="tx1"/>
                </a:solidFill>
              </a:rPr>
              <a:t>cpu</a:t>
            </a:r>
            <a:r>
              <a:rPr lang="en-CA" dirty="0" smtClean="0">
                <a:solidFill>
                  <a:schemeClr val="tx1"/>
                </a:solidFill>
              </a:rPr>
              <a:t> based operations.  Complicated file access schemes (organizations and algorithms) are always being developed to speed up programs and reduce access times to data.</a:t>
            </a:r>
            <a:endParaRPr lang="en-CA" dirty="0">
              <a:solidFill>
                <a:schemeClr val="tx1"/>
              </a:solidFill>
            </a:endParaRPr>
          </a:p>
        </p:txBody>
      </p:sp>
    </p:spTree>
    <p:extLst>
      <p:ext uri="{BB962C8B-B14F-4D97-AF65-F5344CB8AC3E}">
        <p14:creationId xmlns:p14="http://schemas.microsoft.com/office/powerpoint/2010/main" val="223715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fade">
                                      <p:cBhvr>
                                        <p:cTn id="11" dur="500"/>
                                        <p:tgtEl>
                                          <p:spTgt spid="205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anim calcmode="lin" valueType="num">
                                      <p:cBhvr>
                                        <p:cTn id="24" dur="500" fill="hold"/>
                                        <p:tgtEl>
                                          <p:spTgt spid="49"/>
                                        </p:tgtEl>
                                        <p:attrNameLst>
                                          <p:attrName>ppt_w</p:attrName>
                                        </p:attrNameLst>
                                      </p:cBhvr>
                                      <p:tavLst>
                                        <p:tav tm="0">
                                          <p:val>
                                            <p:fltVal val="0"/>
                                          </p:val>
                                        </p:tav>
                                        <p:tav tm="100000">
                                          <p:val>
                                            <p:strVal val="#ppt_w"/>
                                          </p:val>
                                        </p:tav>
                                      </p:tavLst>
                                    </p:anim>
                                    <p:anim calcmode="lin" valueType="num">
                                      <p:cBhvr>
                                        <p:cTn id="25" dur="500" fill="hold"/>
                                        <p:tgtEl>
                                          <p:spTgt spid="49"/>
                                        </p:tgtEl>
                                        <p:attrNameLst>
                                          <p:attrName>ppt_h</p:attrName>
                                        </p:attrNameLst>
                                      </p:cBhvr>
                                      <p:tavLst>
                                        <p:tav tm="0">
                                          <p:val>
                                            <p:fltVal val="0"/>
                                          </p:val>
                                        </p:tav>
                                        <p:tav tm="100000">
                                          <p:val>
                                            <p:strVal val="#ppt_h"/>
                                          </p:val>
                                        </p:tav>
                                      </p:tavLst>
                                    </p:anim>
                                    <p:animEffect transition="in" filter="fade">
                                      <p:cBhvr>
                                        <p:cTn id="26" dur="500"/>
                                        <p:tgtEl>
                                          <p:spTgt spid="4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171">
                                            <p:txEl>
                                              <p:pRg st="1" end="1"/>
                                            </p:txEl>
                                          </p:spTgt>
                                        </p:tgtEl>
                                        <p:attrNameLst>
                                          <p:attrName>style.visibility</p:attrName>
                                        </p:attrNameLst>
                                      </p:cBhvr>
                                      <p:to>
                                        <p:strVal val="visible"/>
                                      </p:to>
                                    </p:set>
                                    <p:animEffect transition="in" filter="fade">
                                      <p:cBhvr>
                                        <p:cTn id="31" dur="500"/>
                                        <p:tgtEl>
                                          <p:spTgt spid="7171">
                                            <p:txEl>
                                              <p:pRg st="1" end="1"/>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171">
                                            <p:txEl>
                                              <p:pRg st="2" end="2"/>
                                            </p:txEl>
                                          </p:spTgt>
                                        </p:tgtEl>
                                        <p:attrNameLst>
                                          <p:attrName>style.visibility</p:attrName>
                                        </p:attrNameLst>
                                      </p:cBhvr>
                                      <p:to>
                                        <p:strVal val="visible"/>
                                      </p:to>
                                    </p:set>
                                    <p:animEffect transition="in" filter="fade">
                                      <p:cBhvr>
                                        <p:cTn id="44" dur="500"/>
                                        <p:tgtEl>
                                          <p:spTgt spid="7171">
                                            <p:txEl>
                                              <p:pRg st="2" end="2"/>
                                            </p:txEl>
                                          </p:spTgt>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childTnLst>
                          </p:cTn>
                        </p:par>
                        <p:par>
                          <p:cTn id="49" fill="hold">
                            <p:stCondLst>
                              <p:cond delay="1000"/>
                            </p:stCondLst>
                            <p:childTnLst>
                              <p:par>
                                <p:cTn id="50" presetID="10" presetClass="entr" presetSubtype="0"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par>
                          <p:cTn id="53" fill="hold">
                            <p:stCondLst>
                              <p:cond delay="1500"/>
                            </p:stCondLst>
                            <p:childTnLst>
                              <p:par>
                                <p:cTn id="54" presetID="10" presetClass="entr" presetSubtype="0" fill="hold"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500"/>
                                        <p:tgtEl>
                                          <p:spTgt spid="3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171">
                                            <p:txEl>
                                              <p:pRg st="3" end="3"/>
                                            </p:txEl>
                                          </p:spTgt>
                                        </p:tgtEl>
                                        <p:attrNameLst>
                                          <p:attrName>style.visibility</p:attrName>
                                        </p:attrNameLst>
                                      </p:cBhvr>
                                      <p:to>
                                        <p:strVal val="visible"/>
                                      </p:to>
                                    </p:set>
                                    <p:animEffect transition="in" filter="fade">
                                      <p:cBhvr>
                                        <p:cTn id="61" dur="500"/>
                                        <p:tgtEl>
                                          <p:spTgt spid="7171">
                                            <p:txEl>
                                              <p:pRg st="3" end="3"/>
                                            </p:txEl>
                                          </p:spTgt>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171">
                                            <p:txEl>
                                              <p:pRg st="4" end="4"/>
                                            </p:txEl>
                                          </p:spTgt>
                                        </p:tgtEl>
                                        <p:attrNameLst>
                                          <p:attrName>style.visibility</p:attrName>
                                        </p:attrNameLst>
                                      </p:cBhvr>
                                      <p:to>
                                        <p:strVal val="visible"/>
                                      </p:to>
                                    </p:set>
                                    <p:animEffect transition="in" filter="fade">
                                      <p:cBhvr>
                                        <p:cTn id="73" dur="500"/>
                                        <p:tgtEl>
                                          <p:spTgt spid="7171">
                                            <p:txEl>
                                              <p:pRg st="4" end="4"/>
                                            </p:txEl>
                                          </p:spTgt>
                                        </p:tgtEl>
                                      </p:cBhvr>
                                    </p:animEffect>
                                  </p:childTnLst>
                                </p:cTn>
                              </p:par>
                            </p:childTnLst>
                          </p:cTn>
                        </p:par>
                        <p:par>
                          <p:cTn id="74" fill="hold">
                            <p:stCondLst>
                              <p:cond delay="500"/>
                            </p:stCondLst>
                            <p:childTnLst>
                              <p:par>
                                <p:cTn id="75" presetID="10" presetClass="entr" presetSubtype="0"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500"/>
                                        <p:tgtEl>
                                          <p:spTgt spid="4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7171">
                                            <p:txEl>
                                              <p:pRg st="5" end="5"/>
                                            </p:txEl>
                                          </p:spTgt>
                                        </p:tgtEl>
                                        <p:attrNameLst>
                                          <p:attrName>style.visibility</p:attrName>
                                        </p:attrNameLst>
                                      </p:cBhvr>
                                      <p:to>
                                        <p:strVal val="visible"/>
                                      </p:to>
                                    </p:set>
                                    <p:animEffect transition="in" filter="fade">
                                      <p:cBhvr>
                                        <p:cTn id="85" dur="500"/>
                                        <p:tgtEl>
                                          <p:spTgt spid="7171">
                                            <p:txEl>
                                              <p:pRg st="5" end="5"/>
                                            </p:txEl>
                                          </p:spTgt>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par>
                                <p:cTn id="90" presetID="10" presetClass="entr" presetSubtype="0" fill="hold" nodeType="with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fade">
                                      <p:cBhvr>
                                        <p:cTn id="92" dur="500"/>
                                        <p:tgtEl>
                                          <p:spTgt spid="4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7171">
                                            <p:txEl>
                                              <p:pRg st="6" end="6"/>
                                            </p:txEl>
                                          </p:spTgt>
                                        </p:tgtEl>
                                        <p:attrNameLst>
                                          <p:attrName>style.visibility</p:attrName>
                                        </p:attrNameLst>
                                      </p:cBhvr>
                                      <p:to>
                                        <p:strVal val="visible"/>
                                      </p:to>
                                    </p:set>
                                    <p:animEffect transition="in" filter="fade">
                                      <p:cBhvr>
                                        <p:cTn id="97" dur="500"/>
                                        <p:tgtEl>
                                          <p:spTgt spid="7171">
                                            <p:txEl>
                                              <p:pRg st="6" end="6"/>
                                            </p:txEl>
                                          </p:spTgt>
                                        </p:tgtEl>
                                      </p:cBhvr>
                                    </p:animEffect>
                                  </p:childTnLst>
                                </p:cTn>
                              </p:par>
                            </p:childTnLst>
                          </p:cTn>
                        </p:par>
                        <p:par>
                          <p:cTn id="98" fill="hold">
                            <p:stCondLst>
                              <p:cond delay="500"/>
                            </p:stCondLst>
                            <p:childTnLst>
                              <p:par>
                                <p:cTn id="99" presetID="10" presetClass="entr" presetSubtype="0" fill="hold" grpId="0" nodeType="after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fade">
                                      <p:cBhvr>
                                        <p:cTn id="101" dur="500"/>
                                        <p:tgtEl>
                                          <p:spTgt spid="54"/>
                                        </p:tgtEl>
                                      </p:cBhvr>
                                    </p:animEffect>
                                  </p:childTnLst>
                                </p:cTn>
                              </p:par>
                              <p:par>
                                <p:cTn id="102" presetID="10" presetClass="entr" presetSubtype="0" fill="hold" nodeType="with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
                                        </p:tgtEl>
                                        <p:attrNameLst>
                                          <p:attrName>style.visibility</p:attrName>
                                        </p:attrNameLst>
                                      </p:cBhvr>
                                      <p:to>
                                        <p:strVal val="visible"/>
                                      </p:to>
                                    </p:set>
                                    <p:animEffect transition="in" filter="fade">
                                      <p:cBhvr>
                                        <p:cTn id="10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5" grpId="0"/>
      <p:bldP spid="31" grpId="0" animBg="1"/>
      <p:bldP spid="37" grpId="0"/>
      <p:bldP spid="41" grpId="0" animBg="1"/>
      <p:bldP spid="42" grpId="0"/>
      <p:bldP spid="43" grpId="0"/>
      <p:bldP spid="54"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352928" cy="778098"/>
          </a:xfrm>
        </p:spPr>
        <p:txBody>
          <a:bodyPr>
            <a:normAutofit fontScale="90000"/>
          </a:bodyPr>
          <a:lstStyle/>
          <a:p>
            <a:r>
              <a:rPr lang="en-CA" dirty="0" smtClean="0"/>
              <a:t>Making and Breaking File Connections</a:t>
            </a:r>
            <a:endParaRPr lang="en-CA" dirty="0"/>
          </a:p>
        </p:txBody>
      </p:sp>
      <p:sp>
        <p:nvSpPr>
          <p:cNvPr id="7171" name="Content Placeholder 2"/>
          <p:cNvSpPr>
            <a:spLocks noGrp="1"/>
          </p:cNvSpPr>
          <p:nvPr>
            <p:ph sz="quarter" idx="1"/>
          </p:nvPr>
        </p:nvSpPr>
        <p:spPr>
          <a:xfrm>
            <a:off x="539552" y="1052736"/>
            <a:ext cx="8147248" cy="5688632"/>
          </a:xfrm>
        </p:spPr>
        <p:txBody>
          <a:bodyPr/>
          <a:lstStyle/>
          <a:p>
            <a:r>
              <a:rPr lang="en-CA" sz="2000" dirty="0" smtClean="0"/>
              <a:t>When a program is loaded into RAM, the O/S is provided with information about the default file system (</a:t>
            </a:r>
            <a:r>
              <a:rPr lang="en-CA" sz="2000" b="1" dirty="0" err="1" smtClean="0"/>
              <a:t>stdin</a:t>
            </a:r>
            <a:r>
              <a:rPr lang="en-CA" sz="2000" dirty="0" smtClean="0"/>
              <a:t> and </a:t>
            </a:r>
            <a:r>
              <a:rPr lang="en-CA" sz="2000" b="1" dirty="0" err="1" smtClean="0"/>
              <a:t>stdout</a:t>
            </a:r>
            <a:r>
              <a:rPr lang="en-CA" sz="2000" dirty="0" smtClean="0"/>
              <a:t>) to be used and also whether additional files on storage devices will be needed</a:t>
            </a:r>
          </a:p>
          <a:p>
            <a:pPr lvl="1"/>
            <a:r>
              <a:rPr lang="en-CA" sz="1800" dirty="0" smtClean="0"/>
              <a:t>Note that </a:t>
            </a:r>
            <a:r>
              <a:rPr lang="en-CA" sz="1800" dirty="0" err="1" smtClean="0"/>
              <a:t>stdin</a:t>
            </a:r>
            <a:r>
              <a:rPr lang="en-CA" sz="1800" dirty="0" smtClean="0"/>
              <a:t> normally points at the keyboard, while </a:t>
            </a:r>
            <a:r>
              <a:rPr lang="en-CA" sz="1800" dirty="0" err="1" smtClean="0"/>
              <a:t>stdout</a:t>
            </a:r>
            <a:r>
              <a:rPr lang="en-CA" sz="1800" dirty="0" smtClean="0"/>
              <a:t> points at the monitor</a:t>
            </a:r>
          </a:p>
          <a:p>
            <a:pPr lvl="1"/>
            <a:r>
              <a:rPr lang="en-CA" sz="1800" dirty="0" smtClean="0"/>
              <a:t>These can be modified to refer to specific files, using </a:t>
            </a:r>
            <a:r>
              <a:rPr lang="en-CA" sz="1800" u="sng" dirty="0" smtClean="0"/>
              <a:t>file redirection</a:t>
            </a:r>
          </a:p>
          <a:p>
            <a:pPr lvl="2"/>
            <a:r>
              <a:rPr lang="en-CA" sz="1800" b="1" dirty="0">
                <a:solidFill>
                  <a:srgbClr val="002060"/>
                </a:solidFill>
              </a:rPr>
              <a:t> </a:t>
            </a:r>
            <a:r>
              <a:rPr lang="en-CA" sz="1800" b="1" dirty="0" smtClean="0">
                <a:solidFill>
                  <a:srgbClr val="002060"/>
                </a:solidFill>
              </a:rPr>
              <a:t>  </a:t>
            </a:r>
            <a:r>
              <a:rPr lang="en-CA" sz="1800" b="1" dirty="0" err="1" smtClean="0">
                <a:solidFill>
                  <a:srgbClr val="002060"/>
                </a:solidFill>
              </a:rPr>
              <a:t>cmdline</a:t>
            </a:r>
            <a:r>
              <a:rPr lang="en-CA" sz="1800" b="1" dirty="0" smtClean="0">
                <a:solidFill>
                  <a:srgbClr val="002060"/>
                </a:solidFill>
              </a:rPr>
              <a:t>% </a:t>
            </a:r>
            <a:r>
              <a:rPr lang="en-CA" sz="1800" b="1" dirty="0" err="1" smtClean="0">
                <a:solidFill>
                  <a:srgbClr val="002060"/>
                </a:solidFill>
              </a:rPr>
              <a:t>a.out</a:t>
            </a:r>
            <a:r>
              <a:rPr lang="en-CA" sz="1800" b="1" dirty="0" smtClean="0">
                <a:solidFill>
                  <a:srgbClr val="002060"/>
                </a:solidFill>
              </a:rPr>
              <a:t>  &lt; Infile.dat  &gt;  Outfile.dat</a:t>
            </a:r>
          </a:p>
          <a:p>
            <a:r>
              <a:rPr lang="en-CA" sz="2000" dirty="0" smtClean="0"/>
              <a:t>In order to communicate with a file it is necessary, first, to </a:t>
            </a:r>
            <a:r>
              <a:rPr lang="en-CA" sz="2000" b="1" i="1" dirty="0" smtClean="0">
                <a:solidFill>
                  <a:srgbClr val="0070C0"/>
                </a:solidFill>
              </a:rPr>
              <a:t>open</a:t>
            </a:r>
            <a:r>
              <a:rPr lang="en-CA" sz="2000" dirty="0" smtClean="0"/>
              <a:t> a channel to the device where the file is located (or will be located, once created).  When the program is finished with the file, it is necessary to </a:t>
            </a:r>
            <a:r>
              <a:rPr lang="en-CA" sz="2000" b="1" i="1" dirty="0">
                <a:solidFill>
                  <a:srgbClr val="FF0000"/>
                </a:solidFill>
              </a:rPr>
              <a:t>c</a:t>
            </a:r>
            <a:r>
              <a:rPr lang="en-CA" sz="2000" b="1" i="1" dirty="0" smtClean="0">
                <a:solidFill>
                  <a:srgbClr val="FF0000"/>
                </a:solidFill>
              </a:rPr>
              <a:t>lose</a:t>
            </a:r>
            <a:r>
              <a:rPr lang="en-CA" sz="2000" dirty="0" smtClean="0"/>
              <a:t> the channel.  All required functions are defined in &lt;</a:t>
            </a:r>
            <a:r>
              <a:rPr lang="en-CA" sz="2000" dirty="0" err="1" smtClean="0"/>
              <a:t>stdio.h</a:t>
            </a:r>
            <a:r>
              <a:rPr lang="en-CA" sz="2000" dirty="0" smtClean="0"/>
              <a:t>&gt;</a:t>
            </a:r>
          </a:p>
          <a:p>
            <a:pPr lvl="1"/>
            <a:r>
              <a:rPr lang="en-CA" sz="1800" dirty="0" smtClean="0"/>
              <a:t>All required information concerning the file attributes (characteristics) is contained in a C-defined data structure called </a:t>
            </a:r>
            <a:r>
              <a:rPr lang="en-CA" sz="1800" b="1" dirty="0" smtClean="0"/>
              <a:t>FILE</a:t>
            </a:r>
            <a:r>
              <a:rPr lang="en-CA" sz="1800" dirty="0" smtClean="0"/>
              <a:t>.</a:t>
            </a:r>
          </a:p>
          <a:p>
            <a:pPr lvl="2"/>
            <a:r>
              <a:rPr lang="en-CA" sz="1800" dirty="0" smtClean="0"/>
              <a:t>   </a:t>
            </a:r>
            <a:r>
              <a:rPr lang="en-CA" sz="1800" b="1" dirty="0" smtClean="0">
                <a:solidFill>
                  <a:srgbClr val="993300"/>
                </a:solidFill>
              </a:rPr>
              <a:t>FILE  *  </a:t>
            </a:r>
            <a:r>
              <a:rPr lang="en-CA" sz="1800" b="1" dirty="0" err="1" smtClean="0">
                <a:solidFill>
                  <a:srgbClr val="993300"/>
                </a:solidFill>
              </a:rPr>
              <a:t>filePtr</a:t>
            </a:r>
            <a:r>
              <a:rPr lang="en-CA" sz="1800" b="1" dirty="0" smtClean="0">
                <a:solidFill>
                  <a:srgbClr val="993300"/>
                </a:solidFill>
              </a:rPr>
              <a:t> ;     </a:t>
            </a:r>
            <a:r>
              <a:rPr lang="en-CA" sz="1800" dirty="0" smtClean="0"/>
              <a:t>//  pointer to </a:t>
            </a:r>
            <a:r>
              <a:rPr lang="en-CA" sz="1800" dirty="0" err="1" smtClean="0"/>
              <a:t>struct</a:t>
            </a:r>
            <a:r>
              <a:rPr lang="en-CA" sz="1800" dirty="0" smtClean="0"/>
              <a:t> that will hold file attributes</a:t>
            </a:r>
          </a:p>
          <a:p>
            <a:pPr lvl="1"/>
            <a:r>
              <a:rPr lang="en-CA" sz="1800" dirty="0" smtClean="0"/>
              <a:t>There can be many files opened at the same time, each using its own FILE structure and file pointer.</a:t>
            </a:r>
            <a:endParaRPr lang="en-CA" sz="1800" dirty="0"/>
          </a:p>
        </p:txBody>
      </p:sp>
      <p:grpSp>
        <p:nvGrpSpPr>
          <p:cNvPr id="5" name="Group 4"/>
          <p:cNvGrpSpPr/>
          <p:nvPr/>
        </p:nvGrpSpPr>
        <p:grpSpPr>
          <a:xfrm>
            <a:off x="5220072" y="1340768"/>
            <a:ext cx="3312368" cy="3600400"/>
            <a:chOff x="5220072" y="1340768"/>
            <a:chExt cx="3312368" cy="3600400"/>
          </a:xfrm>
        </p:grpSpPr>
        <p:sp>
          <p:nvSpPr>
            <p:cNvPr id="3" name="Rectangle 2"/>
            <p:cNvSpPr/>
            <p:nvPr/>
          </p:nvSpPr>
          <p:spPr>
            <a:xfrm>
              <a:off x="5220072" y="1340768"/>
              <a:ext cx="3312368" cy="3600400"/>
            </a:xfrm>
            <a:prstGeom prst="rect">
              <a:avLst/>
            </a:prstGeom>
            <a:solidFill>
              <a:srgbClr val="FFD75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0000" rtlCol="0" anchor="t"/>
            <a:lstStyle/>
            <a:p>
              <a:pPr algn="ctr"/>
              <a:r>
                <a:rPr lang="en-CA" dirty="0" smtClean="0">
                  <a:solidFill>
                    <a:srgbClr val="C00000"/>
                  </a:solidFill>
                </a:rPr>
                <a:t>File Control Block (FCB)</a:t>
              </a:r>
              <a:endParaRPr lang="en-CA" dirty="0">
                <a:solidFill>
                  <a:srgbClr val="C00000"/>
                </a:solidFill>
              </a:endParaRPr>
            </a:p>
          </p:txBody>
        </p:sp>
        <p:sp>
          <p:nvSpPr>
            <p:cNvPr id="4" name="TextBox 3"/>
            <p:cNvSpPr txBox="1"/>
            <p:nvPr/>
          </p:nvSpPr>
          <p:spPr>
            <a:xfrm>
              <a:off x="5364088" y="1988840"/>
              <a:ext cx="2640531" cy="2462213"/>
            </a:xfrm>
            <a:prstGeom prst="rect">
              <a:avLst/>
            </a:prstGeom>
            <a:noFill/>
          </p:spPr>
          <p:txBody>
            <a:bodyPr wrap="none" rtlCol="0">
              <a:spAutoFit/>
            </a:bodyPr>
            <a:lstStyle/>
            <a:p>
              <a:r>
                <a:rPr lang="en-CA" dirty="0" smtClean="0"/>
                <a:t>File Name String</a:t>
              </a:r>
            </a:p>
            <a:p>
              <a:endParaRPr lang="en-CA" dirty="0" smtClean="0"/>
            </a:p>
            <a:p>
              <a:r>
                <a:rPr lang="en-CA" dirty="0" smtClean="0"/>
                <a:t>File Offset (Bytes)</a:t>
              </a:r>
            </a:p>
            <a:p>
              <a:endParaRPr lang="en-CA" dirty="0" smtClean="0"/>
            </a:p>
            <a:p>
              <a:r>
                <a:rPr lang="en-CA" dirty="0" smtClean="0"/>
                <a:t>Access Mode (R,W,B,+)</a:t>
              </a:r>
            </a:p>
            <a:p>
              <a:endParaRPr lang="en-CA" dirty="0" smtClean="0"/>
            </a:p>
            <a:p>
              <a:r>
                <a:rPr lang="en-CA" sz="2800" b="1" dirty="0" smtClean="0"/>
                <a:t>…. </a:t>
              </a:r>
            </a:p>
            <a:p>
              <a:endParaRPr lang="en-CA" dirty="0"/>
            </a:p>
          </p:txBody>
        </p:sp>
      </p:grpSp>
      <p:sp>
        <p:nvSpPr>
          <p:cNvPr id="7" name="Rectangle 6"/>
          <p:cNvSpPr/>
          <p:nvPr/>
        </p:nvSpPr>
        <p:spPr>
          <a:xfrm>
            <a:off x="539552" y="1052736"/>
            <a:ext cx="4464496" cy="2808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algn="ctr"/>
            <a:r>
              <a:rPr lang="en-CA" b="1" dirty="0" smtClean="0">
                <a:solidFill>
                  <a:srgbClr val="FF0000"/>
                </a:solidFill>
              </a:rPr>
              <a:t>Study Figure 11.4 in the textbook.</a:t>
            </a:r>
          </a:p>
          <a:p>
            <a:pPr algn="ctr"/>
            <a:r>
              <a:rPr lang="en-CA" dirty="0" smtClean="0">
                <a:solidFill>
                  <a:schemeClr val="tx1"/>
                </a:solidFill>
              </a:rPr>
              <a:t>It discusses the relationship between FILE pointers, FILE structures and File Control Blocks (FCB), and the Operating System.</a:t>
            </a:r>
          </a:p>
          <a:p>
            <a:pPr algn="ctr"/>
            <a:endParaRPr lang="en-CA" dirty="0">
              <a:solidFill>
                <a:schemeClr val="tx1"/>
              </a:solidFill>
            </a:endParaRPr>
          </a:p>
          <a:p>
            <a:pPr algn="ctr"/>
            <a:r>
              <a:rPr lang="en-CA" dirty="0" smtClean="0">
                <a:solidFill>
                  <a:schemeClr val="tx1"/>
                </a:solidFill>
              </a:rPr>
              <a:t>Note that </a:t>
            </a:r>
            <a:r>
              <a:rPr lang="en-CA" b="1" dirty="0" err="1" smtClean="0">
                <a:solidFill>
                  <a:schemeClr val="tx1"/>
                </a:solidFill>
              </a:rPr>
              <a:t>stdin</a:t>
            </a:r>
            <a:r>
              <a:rPr lang="en-CA" dirty="0" smtClean="0">
                <a:solidFill>
                  <a:schemeClr val="tx1"/>
                </a:solidFill>
              </a:rPr>
              <a:t> and </a:t>
            </a:r>
            <a:r>
              <a:rPr lang="en-CA" b="1" dirty="0" err="1" smtClean="0">
                <a:solidFill>
                  <a:schemeClr val="tx1"/>
                </a:solidFill>
              </a:rPr>
              <a:t>stdout</a:t>
            </a:r>
            <a:r>
              <a:rPr lang="en-CA" dirty="0" smtClean="0">
                <a:solidFill>
                  <a:schemeClr val="tx1"/>
                </a:solidFill>
              </a:rPr>
              <a:t> are just FILE* pointers.</a:t>
            </a:r>
            <a:endParaRPr lang="en-CA" dirty="0">
              <a:solidFill>
                <a:schemeClr val="tx1"/>
              </a:solidFill>
            </a:endParaRPr>
          </a:p>
        </p:txBody>
      </p:sp>
    </p:spTree>
    <p:extLst>
      <p:ext uri="{BB962C8B-B14F-4D97-AF65-F5344CB8AC3E}">
        <p14:creationId xmlns:p14="http://schemas.microsoft.com/office/powerpoint/2010/main" val="223715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fade">
                                      <p:cBhvr>
                                        <p:cTn id="7" dur="500"/>
                                        <p:tgtEl>
                                          <p:spTgt spid="7171">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1">
                                            <p:txEl>
                                              <p:pRg st="3" end="3"/>
                                            </p:txEl>
                                          </p:spTgt>
                                        </p:tgtEl>
                                        <p:attrNameLst>
                                          <p:attrName>style.visibility</p:attrName>
                                        </p:attrNameLst>
                                      </p:cBhvr>
                                      <p:to>
                                        <p:strVal val="visible"/>
                                      </p:to>
                                    </p:set>
                                    <p:animEffect transition="in" filter="fade">
                                      <p:cBhvr>
                                        <p:cTn id="10" dur="500"/>
                                        <p:tgtEl>
                                          <p:spTgt spid="7171">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anim calcmode="lin" valueType="num">
                                      <p:cBhvr additive="base">
                                        <p:cTn id="15"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animEffect transition="in" filter="fade">
                                      <p:cBhvr>
                                        <p:cTn id="21" dur="500"/>
                                        <p:tgtEl>
                                          <p:spTgt spid="7171">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171">
                                            <p:txEl>
                                              <p:pRg st="6" end="6"/>
                                            </p:txEl>
                                          </p:spTgt>
                                        </p:tgtEl>
                                        <p:attrNameLst>
                                          <p:attrName>style.visibility</p:attrName>
                                        </p:attrNameLst>
                                      </p:cBhvr>
                                      <p:to>
                                        <p:strVal val="visible"/>
                                      </p:to>
                                    </p:set>
                                    <p:animEffect transition="in" filter="fade">
                                      <p:cBhvr>
                                        <p:cTn id="24" dur="500"/>
                                        <p:tgtEl>
                                          <p:spTgt spid="7171">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171">
                                            <p:txEl>
                                              <p:pRg st="7" end="7"/>
                                            </p:txEl>
                                          </p:spTgt>
                                        </p:tgtEl>
                                        <p:attrNameLst>
                                          <p:attrName>style.visibility</p:attrName>
                                        </p:attrNameLst>
                                      </p:cBhvr>
                                      <p:to>
                                        <p:strVal val="visible"/>
                                      </p:to>
                                    </p:set>
                                    <p:animEffect transition="in" filter="fade">
                                      <p:cBhvr>
                                        <p:cTn id="29" dur="500"/>
                                        <p:tgtEl>
                                          <p:spTgt spid="7171">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1+#ppt_w/2"/>
                                          </p:val>
                                        </p:tav>
                                        <p:tav tm="100000">
                                          <p:val>
                                            <p:strVal val="#ppt_x"/>
                                          </p:val>
                                        </p:tav>
                                      </p:tavLst>
                                    </p:anim>
                                    <p:anim calcmode="lin" valueType="num">
                                      <p:cBhvr additive="base">
                                        <p:cTn id="3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32"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circle(out)">
                                      <p:cBhvr>
                                        <p:cTn id="4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352928" cy="778098"/>
          </a:xfrm>
        </p:spPr>
        <p:txBody>
          <a:bodyPr>
            <a:normAutofit fontScale="90000"/>
          </a:bodyPr>
          <a:lstStyle/>
          <a:p>
            <a:r>
              <a:rPr lang="en-CA" dirty="0" smtClean="0"/>
              <a:t>Making and Breaking File Connections</a:t>
            </a:r>
            <a:endParaRPr lang="en-CA" dirty="0"/>
          </a:p>
        </p:txBody>
      </p:sp>
      <p:sp>
        <p:nvSpPr>
          <p:cNvPr id="7171" name="Content Placeholder 2"/>
          <p:cNvSpPr>
            <a:spLocks noGrp="1"/>
          </p:cNvSpPr>
          <p:nvPr>
            <p:ph sz="quarter" idx="1"/>
          </p:nvPr>
        </p:nvSpPr>
        <p:spPr>
          <a:xfrm>
            <a:off x="539552" y="1124744"/>
            <a:ext cx="8147248" cy="5472608"/>
          </a:xfrm>
        </p:spPr>
        <p:txBody>
          <a:bodyPr/>
          <a:lstStyle/>
          <a:p>
            <a:r>
              <a:rPr lang="en-CA" sz="2000" dirty="0" smtClean="0"/>
              <a:t>In order to communicate with a file it is necessary, first, to </a:t>
            </a:r>
            <a:r>
              <a:rPr lang="en-CA" sz="2000" b="1" i="1" dirty="0" smtClean="0">
                <a:solidFill>
                  <a:srgbClr val="0070C0"/>
                </a:solidFill>
              </a:rPr>
              <a:t>open</a:t>
            </a:r>
            <a:r>
              <a:rPr lang="en-CA" sz="2000" dirty="0" smtClean="0"/>
              <a:t> a channel to the device where the file is located (or will be located, once created).  When the program is finished with the file, it is necessary to </a:t>
            </a:r>
            <a:r>
              <a:rPr lang="en-CA" sz="2000" b="1" i="1" dirty="0">
                <a:solidFill>
                  <a:srgbClr val="FF0000"/>
                </a:solidFill>
              </a:rPr>
              <a:t>c</a:t>
            </a:r>
            <a:r>
              <a:rPr lang="en-CA" sz="2000" b="1" i="1" dirty="0" smtClean="0">
                <a:solidFill>
                  <a:srgbClr val="FF0000"/>
                </a:solidFill>
              </a:rPr>
              <a:t>lose</a:t>
            </a:r>
            <a:r>
              <a:rPr lang="en-CA" sz="2000" dirty="0" smtClean="0"/>
              <a:t> the channel.</a:t>
            </a:r>
          </a:p>
          <a:p>
            <a:pPr lvl="1"/>
            <a:r>
              <a:rPr lang="en-CA" sz="1800" dirty="0" smtClean="0"/>
              <a:t>Channels may be re-opened and closed, multiple times</a:t>
            </a:r>
          </a:p>
          <a:p>
            <a:pPr lvl="1"/>
            <a:r>
              <a:rPr lang="en-CA" sz="1800" dirty="0" smtClean="0"/>
              <a:t>A FILE pointer may be re-assigned to different files</a:t>
            </a:r>
          </a:p>
          <a:p>
            <a:r>
              <a:rPr lang="en-CA" sz="2000" dirty="0" smtClean="0"/>
              <a:t>Assuming the declaration:</a:t>
            </a:r>
            <a:br>
              <a:rPr lang="en-CA" sz="2000" dirty="0" smtClean="0"/>
            </a:br>
            <a:r>
              <a:rPr lang="en-CA" sz="2000" dirty="0" smtClean="0"/>
              <a:t>       </a:t>
            </a:r>
            <a:r>
              <a:rPr lang="en-CA" sz="2000" b="1" dirty="0" smtClean="0"/>
              <a:t>FILE  * cfPtr1, * cfPtr2 ;   // declare two C file pointers</a:t>
            </a:r>
          </a:p>
          <a:p>
            <a:pPr lvl="1"/>
            <a:r>
              <a:rPr lang="en-CA" sz="1800" dirty="0" smtClean="0"/>
              <a:t>To open a file channel</a:t>
            </a:r>
            <a:br>
              <a:rPr lang="en-CA" sz="1800" dirty="0" smtClean="0"/>
            </a:br>
            <a:r>
              <a:rPr lang="en-CA" sz="1800" b="1" dirty="0" smtClean="0"/>
              <a:t>   </a:t>
            </a:r>
            <a:r>
              <a:rPr lang="en-CA" sz="1800" b="1" dirty="0" smtClean="0">
                <a:solidFill>
                  <a:srgbClr val="0070C0"/>
                </a:solidFill>
              </a:rPr>
              <a:t>cfPtr1 = </a:t>
            </a:r>
            <a:r>
              <a:rPr lang="en-CA" sz="1800" b="1" dirty="0" err="1" smtClean="0">
                <a:solidFill>
                  <a:srgbClr val="0070C0"/>
                </a:solidFill>
              </a:rPr>
              <a:t>fopen</a:t>
            </a:r>
            <a:r>
              <a:rPr lang="en-CA" sz="1800" b="1" dirty="0" smtClean="0">
                <a:solidFill>
                  <a:srgbClr val="0070C0"/>
                </a:solidFill>
              </a:rPr>
              <a:t>( “MyNewFileName.dat”, “w” </a:t>
            </a:r>
            <a:r>
              <a:rPr lang="en-CA" sz="1800" b="1" dirty="0">
                <a:solidFill>
                  <a:srgbClr val="0070C0"/>
                </a:solidFill>
              </a:rPr>
              <a:t>) ; </a:t>
            </a:r>
            <a:r>
              <a:rPr lang="en-CA" sz="1800" b="1" dirty="0" smtClean="0">
                <a:solidFill>
                  <a:srgbClr val="0070C0"/>
                </a:solidFill>
              </a:rPr>
              <a:t>  // open for writing</a:t>
            </a:r>
            <a:r>
              <a:rPr lang="en-CA" sz="1800" b="1" dirty="0">
                <a:solidFill>
                  <a:srgbClr val="0070C0"/>
                </a:solidFill>
              </a:rPr>
              <a:t/>
            </a:r>
            <a:br>
              <a:rPr lang="en-CA" sz="1800" b="1" dirty="0">
                <a:solidFill>
                  <a:srgbClr val="0070C0"/>
                </a:solidFill>
              </a:rPr>
            </a:br>
            <a:r>
              <a:rPr lang="en-CA" sz="1800" b="1" dirty="0"/>
              <a:t>   </a:t>
            </a:r>
            <a:r>
              <a:rPr lang="en-CA" sz="1800" b="1" dirty="0" smtClean="0">
                <a:solidFill>
                  <a:srgbClr val="FF0000"/>
                </a:solidFill>
              </a:rPr>
              <a:t>cfPtr2 </a:t>
            </a:r>
            <a:r>
              <a:rPr lang="en-CA" sz="1800" b="1" dirty="0">
                <a:solidFill>
                  <a:srgbClr val="FF0000"/>
                </a:solidFill>
              </a:rPr>
              <a:t>= </a:t>
            </a:r>
            <a:r>
              <a:rPr lang="en-CA" sz="1800" b="1" dirty="0" err="1">
                <a:solidFill>
                  <a:srgbClr val="FF0000"/>
                </a:solidFill>
              </a:rPr>
              <a:t>fopen</a:t>
            </a:r>
            <a:r>
              <a:rPr lang="en-CA" sz="1800" b="1" dirty="0">
                <a:solidFill>
                  <a:srgbClr val="FF0000"/>
                </a:solidFill>
              </a:rPr>
              <a:t>( “</a:t>
            </a:r>
            <a:r>
              <a:rPr lang="en-CA" sz="1800" b="1" dirty="0" smtClean="0">
                <a:solidFill>
                  <a:srgbClr val="FF0000"/>
                </a:solidFill>
              </a:rPr>
              <a:t>MyOldFileName.dat</a:t>
            </a:r>
            <a:r>
              <a:rPr lang="en-CA" sz="1800" b="1" dirty="0">
                <a:solidFill>
                  <a:srgbClr val="FF0000"/>
                </a:solidFill>
              </a:rPr>
              <a:t>”, </a:t>
            </a:r>
            <a:r>
              <a:rPr lang="en-CA" sz="1800" b="1" dirty="0" smtClean="0">
                <a:solidFill>
                  <a:srgbClr val="FF0000"/>
                </a:solidFill>
              </a:rPr>
              <a:t>“r” </a:t>
            </a:r>
            <a:r>
              <a:rPr lang="en-CA" sz="1800" b="1" dirty="0">
                <a:solidFill>
                  <a:srgbClr val="FF0000"/>
                </a:solidFill>
              </a:rPr>
              <a:t>) </a:t>
            </a:r>
            <a:r>
              <a:rPr lang="en-CA" sz="1800" b="1" dirty="0" smtClean="0">
                <a:solidFill>
                  <a:srgbClr val="FF0000"/>
                </a:solidFill>
              </a:rPr>
              <a:t>;      // open for reading</a:t>
            </a:r>
            <a:endParaRPr lang="en-CA" sz="1800" b="1" dirty="0">
              <a:solidFill>
                <a:srgbClr val="FF0000"/>
              </a:solidFill>
            </a:endParaRPr>
          </a:p>
          <a:p>
            <a:pPr lvl="1"/>
            <a:r>
              <a:rPr lang="en-CA" sz="1800" dirty="0" smtClean="0"/>
              <a:t>To close a file channel</a:t>
            </a:r>
            <a:br>
              <a:rPr lang="en-CA" sz="1800" dirty="0" smtClean="0"/>
            </a:br>
            <a:r>
              <a:rPr lang="en-CA" sz="1800" b="1" dirty="0" smtClean="0"/>
              <a:t>   </a:t>
            </a:r>
            <a:r>
              <a:rPr lang="en-CA" sz="1800" b="1" dirty="0" err="1" smtClean="0">
                <a:solidFill>
                  <a:srgbClr val="7030A0"/>
                </a:solidFill>
              </a:rPr>
              <a:t>fclose</a:t>
            </a:r>
            <a:r>
              <a:rPr lang="en-CA" sz="1800" b="1" dirty="0" smtClean="0">
                <a:solidFill>
                  <a:srgbClr val="7030A0"/>
                </a:solidFill>
              </a:rPr>
              <a:t>( cfPtr1 ) ;</a:t>
            </a:r>
            <a:br>
              <a:rPr lang="en-CA" sz="1800" b="1" dirty="0" smtClean="0">
                <a:solidFill>
                  <a:srgbClr val="7030A0"/>
                </a:solidFill>
              </a:rPr>
            </a:br>
            <a:r>
              <a:rPr lang="en-CA" sz="1800" b="1" dirty="0" smtClean="0">
                <a:solidFill>
                  <a:srgbClr val="7030A0"/>
                </a:solidFill>
              </a:rPr>
              <a:t>   </a:t>
            </a:r>
            <a:r>
              <a:rPr lang="en-CA" sz="1800" b="1" dirty="0" err="1" smtClean="0">
                <a:solidFill>
                  <a:srgbClr val="7030A0"/>
                </a:solidFill>
              </a:rPr>
              <a:t>fclose</a:t>
            </a:r>
            <a:r>
              <a:rPr lang="en-CA" sz="1800" b="1" dirty="0" smtClean="0">
                <a:solidFill>
                  <a:srgbClr val="7030A0"/>
                </a:solidFill>
              </a:rPr>
              <a:t>( cfPtr2 ) ;</a:t>
            </a:r>
          </a:p>
          <a:p>
            <a:r>
              <a:rPr lang="en-CA" sz="2000" dirty="0" smtClean="0"/>
              <a:t>Every file contains an end-of-file indicator that the O/S can detect and report.  This is shown with </a:t>
            </a:r>
            <a:r>
              <a:rPr lang="en-CA" sz="2000" dirty="0"/>
              <a:t>an </a:t>
            </a:r>
            <a:r>
              <a:rPr lang="en-CA" sz="2000" dirty="0" smtClean="0"/>
              <a:t>example</a:t>
            </a:r>
          </a:p>
          <a:p>
            <a:pPr lvl="1"/>
            <a:r>
              <a:rPr lang="en-CA" sz="1800" b="1" dirty="0" smtClean="0"/>
              <a:t>   while(  </a:t>
            </a:r>
            <a:r>
              <a:rPr lang="en-CA" sz="1800" b="1" dirty="0" smtClean="0">
                <a:solidFill>
                  <a:srgbClr val="FF0000"/>
                </a:solidFill>
              </a:rPr>
              <a:t>!</a:t>
            </a:r>
            <a:r>
              <a:rPr lang="en-CA" sz="1800" b="1" dirty="0" smtClean="0"/>
              <a:t> </a:t>
            </a:r>
            <a:r>
              <a:rPr lang="en-CA" sz="1800" b="1" dirty="0" err="1" smtClean="0">
                <a:solidFill>
                  <a:srgbClr val="993300"/>
                </a:solidFill>
              </a:rPr>
              <a:t>feof</a:t>
            </a:r>
            <a:r>
              <a:rPr lang="en-CA" sz="1800" b="1" dirty="0" smtClean="0">
                <a:solidFill>
                  <a:srgbClr val="993300"/>
                </a:solidFill>
              </a:rPr>
              <a:t>( </a:t>
            </a:r>
            <a:r>
              <a:rPr lang="en-CA" sz="1800" b="1" dirty="0">
                <a:solidFill>
                  <a:srgbClr val="993300"/>
                </a:solidFill>
              </a:rPr>
              <a:t>cfPtr1 </a:t>
            </a:r>
            <a:r>
              <a:rPr lang="en-CA" sz="1800" b="1" dirty="0" smtClean="0"/>
              <a:t>) ) </a:t>
            </a:r>
            <a:r>
              <a:rPr lang="en-CA" sz="1800" b="1" dirty="0" err="1" smtClean="0"/>
              <a:t>printf</a:t>
            </a:r>
            <a:r>
              <a:rPr lang="en-CA" sz="1800" b="1" dirty="0" smtClean="0"/>
              <a:t>( “More data to deal with\n” ) </a:t>
            </a:r>
            <a:r>
              <a:rPr lang="en-CA" sz="1800" b="1" dirty="0"/>
              <a:t>;</a:t>
            </a:r>
          </a:p>
        </p:txBody>
      </p:sp>
      <p:grpSp>
        <p:nvGrpSpPr>
          <p:cNvPr id="5" name="Group 4"/>
          <p:cNvGrpSpPr/>
          <p:nvPr/>
        </p:nvGrpSpPr>
        <p:grpSpPr>
          <a:xfrm>
            <a:off x="2627784" y="1150878"/>
            <a:ext cx="3312368" cy="3600400"/>
            <a:chOff x="5220072" y="1340768"/>
            <a:chExt cx="3312368" cy="3600400"/>
          </a:xfrm>
        </p:grpSpPr>
        <p:sp>
          <p:nvSpPr>
            <p:cNvPr id="6" name="Rectangle 5"/>
            <p:cNvSpPr/>
            <p:nvPr/>
          </p:nvSpPr>
          <p:spPr>
            <a:xfrm>
              <a:off x="5220072" y="1340768"/>
              <a:ext cx="3312368" cy="360040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0000" rtlCol="0" anchor="t"/>
            <a:lstStyle/>
            <a:p>
              <a:pPr algn="ctr"/>
              <a:r>
                <a:rPr lang="en-CA" b="1" dirty="0" smtClean="0">
                  <a:solidFill>
                    <a:schemeClr val="accent4">
                      <a:lumMod val="50000"/>
                    </a:schemeClr>
                  </a:solidFill>
                </a:rPr>
                <a:t>End-of-File</a:t>
              </a:r>
              <a:endParaRPr lang="en-CA" b="1" dirty="0">
                <a:solidFill>
                  <a:schemeClr val="accent4">
                    <a:lumMod val="50000"/>
                  </a:schemeClr>
                </a:solidFill>
              </a:endParaRPr>
            </a:p>
          </p:txBody>
        </p:sp>
        <p:sp>
          <p:nvSpPr>
            <p:cNvPr id="7" name="TextBox 6"/>
            <p:cNvSpPr txBox="1"/>
            <p:nvPr/>
          </p:nvSpPr>
          <p:spPr>
            <a:xfrm>
              <a:off x="5364088" y="1988840"/>
              <a:ext cx="2952328" cy="1754326"/>
            </a:xfrm>
            <a:prstGeom prst="rect">
              <a:avLst/>
            </a:prstGeom>
            <a:noFill/>
          </p:spPr>
          <p:txBody>
            <a:bodyPr wrap="square" rtlCol="0">
              <a:spAutoFit/>
            </a:bodyPr>
            <a:lstStyle/>
            <a:p>
              <a:pPr algn="ctr"/>
              <a:r>
                <a:rPr lang="en-CA" dirty="0" smtClean="0"/>
                <a:t>Different O/S’s use different codes to indicate the EOF. </a:t>
              </a:r>
            </a:p>
            <a:p>
              <a:pPr algn="ctr"/>
              <a:endParaRPr lang="en-CA" dirty="0"/>
            </a:p>
            <a:p>
              <a:pPr algn="ctr"/>
              <a:r>
                <a:rPr lang="en-CA" dirty="0" smtClean="0"/>
                <a:t>Linux/Unix   -   &lt;Ctrl&gt; d </a:t>
              </a:r>
            </a:p>
            <a:p>
              <a:pPr algn="ctr"/>
              <a:r>
                <a:rPr lang="en-CA" dirty="0" smtClean="0"/>
                <a:t>Windows     -   &lt;Ctrl&gt; z</a:t>
              </a:r>
              <a:endParaRPr lang="en-CA" dirty="0"/>
            </a:p>
          </p:txBody>
        </p:sp>
      </p:grpSp>
    </p:spTree>
    <p:extLst>
      <p:ext uri="{BB962C8B-B14F-4D97-AF65-F5344CB8AC3E}">
        <p14:creationId xmlns:p14="http://schemas.microsoft.com/office/powerpoint/2010/main" val="39714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animEffect transition="in" filter="fade">
                                      <p:cBhvr>
                                        <p:cTn id="7" dur="500"/>
                                        <p:tgtEl>
                                          <p:spTgt spid="717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4" end="4"/>
                                            </p:txEl>
                                          </p:spTgt>
                                        </p:tgtEl>
                                        <p:attrNameLst>
                                          <p:attrName>style.visibility</p:attrName>
                                        </p:attrNameLst>
                                      </p:cBhvr>
                                      <p:to>
                                        <p:strVal val="visible"/>
                                      </p:to>
                                    </p:set>
                                    <p:animEffect transition="in" filter="fade">
                                      <p:cBhvr>
                                        <p:cTn id="12" dur="500"/>
                                        <p:tgtEl>
                                          <p:spTgt spid="717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1">
                                            <p:txEl>
                                              <p:pRg st="5" end="5"/>
                                            </p:txEl>
                                          </p:spTgt>
                                        </p:tgtEl>
                                        <p:attrNameLst>
                                          <p:attrName>style.visibility</p:attrName>
                                        </p:attrNameLst>
                                      </p:cBhvr>
                                      <p:to>
                                        <p:strVal val="visible"/>
                                      </p:to>
                                    </p:set>
                                    <p:animEffect transition="in" filter="fade">
                                      <p:cBhvr>
                                        <p:cTn id="17" dur="500"/>
                                        <p:tgtEl>
                                          <p:spTgt spid="717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1">
                                            <p:txEl>
                                              <p:pRg st="6" end="6"/>
                                            </p:txEl>
                                          </p:spTgt>
                                        </p:tgtEl>
                                        <p:attrNameLst>
                                          <p:attrName>style.visibility</p:attrName>
                                        </p:attrNameLst>
                                      </p:cBhvr>
                                      <p:to>
                                        <p:strVal val="visible"/>
                                      </p:to>
                                    </p:set>
                                    <p:animEffect transition="in" filter="fade">
                                      <p:cBhvr>
                                        <p:cTn id="22" dur="500"/>
                                        <p:tgtEl>
                                          <p:spTgt spid="7171">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171">
                                            <p:txEl>
                                              <p:pRg st="7" end="7"/>
                                            </p:txEl>
                                          </p:spTgt>
                                        </p:tgtEl>
                                        <p:attrNameLst>
                                          <p:attrName>style.visibility</p:attrName>
                                        </p:attrNameLst>
                                      </p:cBhvr>
                                      <p:to>
                                        <p:strVal val="visible"/>
                                      </p:to>
                                    </p:set>
                                    <p:animEffect transition="in" filter="fade">
                                      <p:cBhvr>
                                        <p:cTn id="25" dur="500"/>
                                        <p:tgtEl>
                                          <p:spTgt spid="7171">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1+#ppt_w/2"/>
                                          </p:val>
                                        </p:tav>
                                        <p:tav tm="100000">
                                          <p:val>
                                            <p:strVal val="#ppt_x"/>
                                          </p:val>
                                        </p:tav>
                                      </p:tavLst>
                                    </p:anim>
                                    <p:anim calcmode="lin" valueType="num">
                                      <p:cBhvr additive="base">
                                        <p:cTn id="31"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19046</TotalTime>
  <Words>2023</Words>
  <Application>Microsoft Office PowerPoint</Application>
  <PresentationFormat>On-screen Show (4:3)</PresentationFormat>
  <Paragraphs>324</Paragraphs>
  <Slides>24</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Courier New</vt:lpstr>
      <vt:lpstr>TimesNewRomanPS Bold</vt:lpstr>
      <vt:lpstr>Wingdings 2</vt:lpstr>
      <vt:lpstr>Equity</vt:lpstr>
      <vt:lpstr>Files as Containers and File Processing</vt:lpstr>
      <vt:lpstr>Outline</vt:lpstr>
      <vt:lpstr>Storage Devices</vt:lpstr>
      <vt:lpstr>Storage Devices</vt:lpstr>
      <vt:lpstr>Concept of File</vt:lpstr>
      <vt:lpstr>Concept of File</vt:lpstr>
      <vt:lpstr>File Streams and Buffers</vt:lpstr>
      <vt:lpstr>Making and Breaking File Connections</vt:lpstr>
      <vt:lpstr>Making and Breaking File Connections</vt:lpstr>
      <vt:lpstr>Making and Breaking File Connections</vt:lpstr>
      <vt:lpstr>Making and Breaking File Connections</vt:lpstr>
      <vt:lpstr>Sequential Access Techniques</vt:lpstr>
      <vt:lpstr>Sequential Access Techniques</vt:lpstr>
      <vt:lpstr>Direct Access Techniques</vt:lpstr>
      <vt:lpstr>Direct Access Techniques</vt:lpstr>
      <vt:lpstr>Making and Breaking File Connections</vt:lpstr>
      <vt:lpstr>Making and Breaking File Connections</vt:lpstr>
      <vt:lpstr>Direct Access Techniques</vt:lpstr>
      <vt:lpstr>Direct Access Techniques</vt:lpstr>
      <vt:lpstr>Concept of Direct Access File</vt:lpstr>
      <vt:lpstr>Direct Access Techniques</vt:lpstr>
      <vt:lpstr>Direct Access Techniques</vt:lpstr>
      <vt:lpstr>Summary</vt:lpstr>
      <vt:lpstr>Topic Summary</vt:lpstr>
    </vt:vector>
  </TitlesOfParts>
  <Company>University of Windsor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 Data Structures &amp; Algorithms</dc:title>
  <dc:creator>Dr. Robert D. Kent</dc:creator>
  <cp:lastModifiedBy>Robert Kent</cp:lastModifiedBy>
  <cp:revision>374</cp:revision>
  <dcterms:created xsi:type="dcterms:W3CDTF">2008-06-11T21:52:35Z</dcterms:created>
  <dcterms:modified xsi:type="dcterms:W3CDTF">2017-03-20T14:29:38Z</dcterms:modified>
</cp:coreProperties>
</file>