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1"/>
  </p:notesMasterIdLst>
  <p:sldIdLst>
    <p:sldId id="256" r:id="rId2"/>
    <p:sldId id="308" r:id="rId3"/>
    <p:sldId id="366" r:id="rId4"/>
    <p:sldId id="363" r:id="rId5"/>
    <p:sldId id="382" r:id="rId6"/>
    <p:sldId id="380" r:id="rId7"/>
    <p:sldId id="367" r:id="rId8"/>
    <p:sldId id="368" r:id="rId9"/>
    <p:sldId id="381" r:id="rId10"/>
    <p:sldId id="371" r:id="rId11"/>
    <p:sldId id="373" r:id="rId12"/>
    <p:sldId id="374" r:id="rId13"/>
    <p:sldId id="379" r:id="rId14"/>
    <p:sldId id="375" r:id="rId15"/>
    <p:sldId id="376" r:id="rId16"/>
    <p:sldId id="378" r:id="rId17"/>
    <p:sldId id="384" r:id="rId18"/>
    <p:sldId id="387" r:id="rId19"/>
    <p:sldId id="389" r:id="rId20"/>
    <p:sldId id="390" r:id="rId21"/>
    <p:sldId id="391" r:id="rId22"/>
    <p:sldId id="392" r:id="rId23"/>
    <p:sldId id="388" r:id="rId24"/>
    <p:sldId id="393" r:id="rId25"/>
    <p:sldId id="385" r:id="rId26"/>
    <p:sldId id="362" r:id="rId27"/>
    <p:sldId id="394" r:id="rId28"/>
    <p:sldId id="403" r:id="rId29"/>
    <p:sldId id="405" r:id="rId30"/>
    <p:sldId id="406" r:id="rId31"/>
    <p:sldId id="407" r:id="rId32"/>
    <p:sldId id="386" r:id="rId33"/>
    <p:sldId id="369" r:id="rId34"/>
    <p:sldId id="383" r:id="rId35"/>
    <p:sldId id="401" r:id="rId36"/>
    <p:sldId id="402" r:id="rId37"/>
    <p:sldId id="395" r:id="rId38"/>
    <p:sldId id="422" r:id="rId39"/>
    <p:sldId id="404" r:id="rId40"/>
    <p:sldId id="399" r:id="rId41"/>
    <p:sldId id="398" r:id="rId42"/>
    <p:sldId id="400" r:id="rId43"/>
    <p:sldId id="370" r:id="rId44"/>
    <p:sldId id="365" r:id="rId45"/>
    <p:sldId id="409" r:id="rId46"/>
    <p:sldId id="411" r:id="rId47"/>
    <p:sldId id="412" r:id="rId48"/>
    <p:sldId id="410" r:id="rId49"/>
    <p:sldId id="414" r:id="rId50"/>
    <p:sldId id="415" r:id="rId51"/>
    <p:sldId id="416" r:id="rId52"/>
    <p:sldId id="417" r:id="rId53"/>
    <p:sldId id="418" r:id="rId54"/>
    <p:sldId id="424" r:id="rId55"/>
    <p:sldId id="421" r:id="rId56"/>
    <p:sldId id="419" r:id="rId57"/>
    <p:sldId id="423" r:id="rId58"/>
    <p:sldId id="266" r:id="rId59"/>
    <p:sldId id="267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18F57BC-D316-4AD3-B338-8F7E72A0E55F}">
          <p14:sldIdLst>
            <p14:sldId id="256"/>
            <p14:sldId id="308"/>
            <p14:sldId id="366"/>
            <p14:sldId id="363"/>
            <p14:sldId id="382"/>
            <p14:sldId id="380"/>
            <p14:sldId id="367"/>
            <p14:sldId id="368"/>
            <p14:sldId id="381"/>
            <p14:sldId id="371"/>
            <p14:sldId id="373"/>
            <p14:sldId id="374"/>
            <p14:sldId id="379"/>
            <p14:sldId id="375"/>
            <p14:sldId id="376"/>
            <p14:sldId id="378"/>
            <p14:sldId id="384"/>
            <p14:sldId id="387"/>
            <p14:sldId id="389"/>
            <p14:sldId id="390"/>
            <p14:sldId id="391"/>
            <p14:sldId id="392"/>
            <p14:sldId id="388"/>
            <p14:sldId id="393"/>
            <p14:sldId id="385"/>
            <p14:sldId id="362"/>
            <p14:sldId id="394"/>
            <p14:sldId id="403"/>
            <p14:sldId id="405"/>
            <p14:sldId id="406"/>
            <p14:sldId id="407"/>
            <p14:sldId id="386"/>
            <p14:sldId id="369"/>
            <p14:sldId id="383"/>
            <p14:sldId id="401"/>
            <p14:sldId id="402"/>
            <p14:sldId id="395"/>
            <p14:sldId id="422"/>
            <p14:sldId id="404"/>
            <p14:sldId id="399"/>
            <p14:sldId id="398"/>
            <p14:sldId id="400"/>
            <p14:sldId id="370"/>
            <p14:sldId id="365"/>
            <p14:sldId id="409"/>
            <p14:sldId id="411"/>
            <p14:sldId id="412"/>
            <p14:sldId id="410"/>
            <p14:sldId id="414"/>
            <p14:sldId id="415"/>
            <p14:sldId id="416"/>
            <p14:sldId id="417"/>
            <p14:sldId id="418"/>
            <p14:sldId id="424"/>
            <p14:sldId id="421"/>
            <p14:sldId id="419"/>
            <p14:sldId id="423"/>
          </p14:sldIdLst>
        </p14:section>
        <p14:section name="Untitled Section" id="{1CE692FC-D920-460C-B368-7EBC9F86BECF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5F08B"/>
    <a:srgbClr val="FDF0E9"/>
    <a:srgbClr val="AFF28A"/>
    <a:srgbClr val="C4F5A9"/>
    <a:srgbClr val="B0EE8E"/>
    <a:srgbClr val="993300"/>
    <a:srgbClr val="F2EC6E"/>
    <a:srgbClr val="DBEFF5"/>
    <a:srgbClr val="CA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1A498C-43FD-4124-B50B-F78B2366FC27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2C2E3-4C48-4A8B-8152-334F05637B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4DC2F3-DB46-4986-A427-DB4545149C4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1149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92C2E3-4C48-4A8B-8152-334F05637BED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13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92C2E3-4C48-4A8B-8152-334F05637BED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5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67D4DB-4360-429A-AEAE-FED888FCAF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6739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A2A1E-16A9-49F6-BEEC-FADC162F924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152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A319-3AB3-4230-A293-D7B41B89E6A2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39EC2D-F247-470C-89A1-CCC7D29C608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147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CAEC-D016-4B67-BDCA-C9AA5998C1C6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B119F-382D-44EB-892F-7F892E960FD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8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E671A-ED9F-4C4B-A910-4D47730C0345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1C4-7D2C-406C-AE8C-E502CB0C49F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780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4751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BF4D6-89DB-44FF-8EF7-01C1D1EFE105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D4A6D-97F0-49A0-975F-70BFC88D31F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73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069D7-DB10-485E-8298-02CB174DB5C3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6D353-D9C5-4FB5-9648-C88D098BEB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55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49BE-BE1E-498F-8A7B-C319FFBF81EB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0DEA-6786-4DFB-9419-670B7CF0805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2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C871-5590-4FBB-A262-1C1F72BB267C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2A93-0789-40C4-BCAC-4C9AC356E5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8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3C03B-EA41-4904-B4C1-769F1C1116BF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B70C-5B85-4AE7-9444-1C50DACBE72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6C70-440B-41DD-81DF-08FBB3CAAA3B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8E5D-2CC3-4A53-AC9C-5178762F5B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E05-0EBD-4322-9542-97B15B0033AE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87638-3745-406A-BDBB-00D411336F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6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2E19-FFDF-4443-B165-5581DC8FB02C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97BF-A825-4F5A-B01F-B14000CF79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4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86301B-E4C8-4377-A56E-6B25DA271127}" type="datetimeFigureOut">
              <a:rPr lang="en-US"/>
              <a:pPr>
                <a:defRPr/>
              </a:pPr>
              <a:t>3/5/2020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5C1D7A7-2E9B-4343-8CF8-2931093490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3" r:id="rId2"/>
    <p:sldLayoutId id="2147483921" r:id="rId3"/>
    <p:sldLayoutId id="2147483914" r:id="rId4"/>
    <p:sldLayoutId id="2147483915" r:id="rId5"/>
    <p:sldLayoutId id="2147483916" r:id="rId6"/>
    <p:sldLayoutId id="2147483917" r:id="rId7"/>
    <p:sldLayoutId id="2147483922" r:id="rId8"/>
    <p:sldLayoutId id="2147483923" r:id="rId9"/>
    <p:sldLayoutId id="2147483918" r:id="rId10"/>
    <p:sldLayoutId id="21474839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NyTK_2CLPU" TargetMode="External"/><Relationship Id="rId2" Type="http://schemas.openxmlformats.org/officeDocument/2006/relationships/hyperlink" Target="http://www.youtube.com/watch?v=5C8bLQBjcDI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mQR8Xy9DeM" TargetMode="External"/><Relationship Id="rId2" Type="http://schemas.openxmlformats.org/officeDocument/2006/relationships/hyperlink" Target="https://www.youtube.com/watch?v=vfCo5A4HGK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lWAB6CMYiY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sz="3200" dirty="0" smtClean="0"/>
              <a:t>Self-referential data structures, </a:t>
            </a:r>
            <a:r>
              <a:rPr lang="en-CA" sz="3200" dirty="0"/>
              <a:t>dynamic memory allocation, </a:t>
            </a:r>
            <a:r>
              <a:rPr lang="en-CA" sz="3200" dirty="0" smtClean="0"/>
              <a:t>linked lists, stacks, queues, trees …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CA" dirty="0" smtClean="0"/>
              <a:t>Abstract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Example – continued</a:t>
            </a:r>
          </a:p>
          <a:p>
            <a:pPr lvl="1"/>
            <a:r>
              <a:rPr lang="en-CA" dirty="0" smtClean="0"/>
              <a:t>Always deal with the named root pointer first as a special case – </a:t>
            </a:r>
            <a:r>
              <a:rPr lang="en-CA" b="1" dirty="0" smtClean="0"/>
              <a:t>Head of the List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321149" y="2708920"/>
            <a:ext cx="8568952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 smtClean="0">
                <a:solidFill>
                  <a:schemeClr val="tx1"/>
                </a:solidFill>
              </a:rPr>
              <a:t>cfPtr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fopen</a:t>
            </a:r>
            <a:r>
              <a:rPr lang="en-CA" sz="2000" b="1" dirty="0" smtClean="0">
                <a:solidFill>
                  <a:schemeClr val="tx1"/>
                </a:solidFill>
              </a:rPr>
              <a:t>( “DAFile.dat”, “</a:t>
            </a:r>
            <a:r>
              <a:rPr lang="en-CA" sz="2000" b="1" dirty="0" err="1" smtClean="0">
                <a:solidFill>
                  <a:schemeClr val="tx1"/>
                </a:solidFill>
              </a:rPr>
              <a:t>rb</a:t>
            </a:r>
            <a:r>
              <a:rPr lang="en-CA" sz="2000" b="1" dirty="0" smtClean="0">
                <a:solidFill>
                  <a:schemeClr val="tx1"/>
                </a:solidFill>
              </a:rPr>
              <a:t>” ) ;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err="1">
                <a:solidFill>
                  <a:schemeClr val="tx1"/>
                </a:solidFill>
              </a:rPr>
              <a:t>RootPtr</a:t>
            </a:r>
            <a:r>
              <a:rPr lang="en-CA" sz="2000" b="1" dirty="0">
                <a:solidFill>
                  <a:schemeClr val="tx1"/>
                </a:solidFill>
              </a:rPr>
              <a:t> = </a:t>
            </a:r>
            <a:r>
              <a:rPr lang="en-CA" sz="2000" b="1" dirty="0" err="1">
                <a:solidFill>
                  <a:schemeClr val="tx1"/>
                </a:solidFill>
              </a:rPr>
              <a:t>malloc</a:t>
            </a:r>
            <a:r>
              <a:rPr lang="en-CA" sz="2000" b="1" dirty="0">
                <a:solidFill>
                  <a:schemeClr val="tx1"/>
                </a:solidFill>
              </a:rPr>
              <a:t>( </a:t>
            </a:r>
            <a:r>
              <a:rPr lang="en-CA" sz="2000" b="1" dirty="0" err="1">
                <a:solidFill>
                  <a:schemeClr val="tx1"/>
                </a:solidFill>
              </a:rPr>
              <a:t>NodeSize</a:t>
            </a:r>
            <a:r>
              <a:rPr lang="en-CA" sz="2000" b="1" dirty="0">
                <a:solidFill>
                  <a:schemeClr val="tx1"/>
                </a:solidFill>
              </a:rPr>
              <a:t> ) ;</a:t>
            </a:r>
          </a:p>
          <a:p>
            <a:r>
              <a:rPr lang="en-CA" sz="2000" b="1" dirty="0" err="1" smtClean="0">
                <a:solidFill>
                  <a:schemeClr val="tx1"/>
                </a:solidFill>
              </a:rPr>
              <a:t>fread</a:t>
            </a:r>
            <a:r>
              <a:rPr lang="en-CA" sz="2000" b="1" dirty="0" smtClean="0">
                <a:solidFill>
                  <a:schemeClr val="tx1"/>
                </a:solidFill>
              </a:rPr>
              <a:t>(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, </a:t>
            </a:r>
            <a:r>
              <a:rPr lang="en-CA" sz="2000" b="1" dirty="0" err="1">
                <a:solidFill>
                  <a:schemeClr val="tx1"/>
                </a:solidFill>
              </a:rPr>
              <a:t>PayloadSize</a:t>
            </a:r>
            <a:r>
              <a:rPr lang="en-CA" sz="2000" b="1" dirty="0" smtClean="0">
                <a:solidFill>
                  <a:schemeClr val="tx1"/>
                </a:solidFill>
              </a:rPr>
              <a:t>, 1, </a:t>
            </a:r>
            <a:r>
              <a:rPr lang="en-CA" sz="2000" b="1" dirty="0" err="1" smtClean="0">
                <a:solidFill>
                  <a:schemeClr val="tx1"/>
                </a:solidFill>
              </a:rPr>
              <a:t>cfPtr</a:t>
            </a:r>
            <a:r>
              <a:rPr lang="en-CA" sz="2000" b="1" dirty="0" smtClean="0">
                <a:solidFill>
                  <a:schemeClr val="tx1"/>
                </a:solidFill>
              </a:rPr>
              <a:t> ) ;   </a:t>
            </a:r>
          </a:p>
          <a:p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-&gt;</a:t>
            </a:r>
            <a:r>
              <a:rPr lang="en-CA" sz="2000" b="1" dirty="0" err="1" smtClean="0">
                <a:solidFill>
                  <a:schemeClr val="tx1"/>
                </a:solidFill>
              </a:rPr>
              <a:t>NextPtr</a:t>
            </a:r>
            <a:r>
              <a:rPr lang="en-CA" sz="2000" b="1" dirty="0" smtClean="0">
                <a:solidFill>
                  <a:schemeClr val="tx1"/>
                </a:solidFill>
              </a:rPr>
              <a:t> = NULL ;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04" y="5003367"/>
            <a:ext cx="8928992" cy="1512168"/>
            <a:chOff x="107504" y="5003367"/>
            <a:chExt cx="8928992" cy="1512168"/>
          </a:xfrm>
        </p:grpSpPr>
        <p:sp>
          <p:nvSpPr>
            <p:cNvPr id="4" name="Rectangle 3"/>
            <p:cNvSpPr/>
            <p:nvPr/>
          </p:nvSpPr>
          <p:spPr>
            <a:xfrm>
              <a:off x="107504" y="5003367"/>
              <a:ext cx="8928992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37737" y="5556887"/>
              <a:ext cx="1219664" cy="648072"/>
              <a:chOff x="2837737" y="5556887"/>
              <a:chExt cx="1219664" cy="64807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837737" y="5556887"/>
                <a:ext cx="1219664" cy="648072"/>
                <a:chOff x="-1957036" y="5445224"/>
                <a:chExt cx="1360395" cy="648072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-1957036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-1239174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3635896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89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Example – continued</a:t>
            </a:r>
          </a:p>
          <a:p>
            <a:pPr lvl="1"/>
            <a:r>
              <a:rPr lang="en-CA" dirty="0" smtClean="0"/>
              <a:t>And now deal with the dynamically allocated list nodes and links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03848" y="2348880"/>
            <a:ext cx="5616624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while( ! </a:t>
            </a:r>
            <a:r>
              <a:rPr lang="en-CA" sz="2000" b="1" dirty="0" err="1">
                <a:solidFill>
                  <a:schemeClr val="tx1"/>
                </a:solidFill>
              </a:rPr>
              <a:t>f</a:t>
            </a:r>
            <a:r>
              <a:rPr lang="en-CA" sz="2000" b="1" dirty="0" err="1" smtClean="0">
                <a:solidFill>
                  <a:schemeClr val="tx1"/>
                </a:solidFill>
              </a:rPr>
              <a:t>eof</a:t>
            </a:r>
            <a:r>
              <a:rPr lang="en-CA" sz="2000" b="1" dirty="0" smtClean="0">
                <a:solidFill>
                  <a:schemeClr val="tx1"/>
                </a:solidFill>
              </a:rPr>
              <a:t>( </a:t>
            </a:r>
            <a:r>
              <a:rPr lang="en-CA" sz="2000" b="1" dirty="0" err="1" smtClean="0">
                <a:solidFill>
                  <a:schemeClr val="tx1"/>
                </a:solidFill>
              </a:rPr>
              <a:t>cfPtr</a:t>
            </a:r>
            <a:r>
              <a:rPr lang="en-CA" sz="2000" b="1" dirty="0" smtClean="0">
                <a:solidFill>
                  <a:schemeClr val="tx1"/>
                </a:solidFill>
              </a:rPr>
              <a:t> ) ) { 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tx1"/>
                </a:solidFill>
              </a:rPr>
              <a:t>NodePtr</a:t>
            </a:r>
            <a:r>
              <a:rPr lang="en-CA" sz="2000" b="1" dirty="0" smtClean="0">
                <a:solidFill>
                  <a:schemeClr val="tx1"/>
                </a:solidFill>
              </a:rPr>
              <a:t> </a:t>
            </a:r>
            <a:r>
              <a:rPr lang="en-CA" sz="2000" b="1" dirty="0">
                <a:solidFill>
                  <a:schemeClr val="tx1"/>
                </a:solidFill>
              </a:rPr>
              <a:t>= </a:t>
            </a:r>
            <a:r>
              <a:rPr lang="en-CA" sz="2000" b="1" dirty="0" err="1">
                <a:solidFill>
                  <a:schemeClr val="tx1"/>
                </a:solidFill>
              </a:rPr>
              <a:t>malloc</a:t>
            </a:r>
            <a:r>
              <a:rPr lang="en-CA" sz="2000" b="1" dirty="0">
                <a:solidFill>
                  <a:schemeClr val="tx1"/>
                </a:solidFill>
              </a:rPr>
              <a:t>( </a:t>
            </a:r>
            <a:r>
              <a:rPr lang="en-CA" sz="2000" b="1" dirty="0" err="1">
                <a:solidFill>
                  <a:schemeClr val="tx1"/>
                </a:solidFill>
              </a:rPr>
              <a:t>NodeSize</a:t>
            </a:r>
            <a:r>
              <a:rPr lang="en-CA" sz="2000" b="1" dirty="0">
                <a:solidFill>
                  <a:schemeClr val="tx1"/>
                </a:solidFill>
              </a:rPr>
              <a:t> ) ;</a:t>
            </a: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tx1"/>
                </a:solidFill>
              </a:rPr>
              <a:t>fread</a:t>
            </a:r>
            <a:r>
              <a:rPr lang="en-CA" sz="2000" b="1" dirty="0" smtClean="0">
                <a:solidFill>
                  <a:schemeClr val="tx1"/>
                </a:solidFill>
              </a:rPr>
              <a:t>( </a:t>
            </a:r>
            <a:r>
              <a:rPr lang="en-CA" sz="2000" b="1" dirty="0" err="1" smtClean="0">
                <a:solidFill>
                  <a:schemeClr val="tx1"/>
                </a:solidFill>
              </a:rPr>
              <a:t>NodePtr</a:t>
            </a:r>
            <a:r>
              <a:rPr lang="en-CA" sz="2000" b="1" dirty="0">
                <a:solidFill>
                  <a:schemeClr val="tx1"/>
                </a:solidFill>
              </a:rPr>
              <a:t>, </a:t>
            </a:r>
            <a:r>
              <a:rPr lang="en-CA" sz="2000" b="1" dirty="0" err="1">
                <a:solidFill>
                  <a:schemeClr val="tx1"/>
                </a:solidFill>
              </a:rPr>
              <a:t>PayloadSize</a:t>
            </a:r>
            <a:r>
              <a:rPr lang="en-CA" sz="2000" b="1" dirty="0" smtClean="0">
                <a:solidFill>
                  <a:schemeClr val="tx1"/>
                </a:solidFill>
              </a:rPr>
              <a:t>, </a:t>
            </a:r>
            <a:r>
              <a:rPr lang="en-CA" sz="2000" b="1" dirty="0">
                <a:solidFill>
                  <a:schemeClr val="tx1"/>
                </a:solidFill>
              </a:rPr>
              <a:t>1, </a:t>
            </a:r>
            <a:r>
              <a:rPr lang="en-CA" sz="2000" b="1" dirty="0" err="1">
                <a:solidFill>
                  <a:schemeClr val="tx1"/>
                </a:solidFill>
              </a:rPr>
              <a:t>cfPtr</a:t>
            </a:r>
            <a:r>
              <a:rPr lang="en-CA" sz="2000" b="1" dirty="0">
                <a:solidFill>
                  <a:schemeClr val="tx1"/>
                </a:solidFill>
              </a:rPr>
              <a:t> ) </a:t>
            </a:r>
            <a:r>
              <a:rPr lang="en-CA" sz="2000" b="1" dirty="0" smtClean="0">
                <a:solidFill>
                  <a:schemeClr val="tx1"/>
                </a:solidFill>
              </a:rPr>
              <a:t>;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>
                <a:solidFill>
                  <a:schemeClr val="tx1"/>
                </a:solidFill>
              </a:rPr>
              <a:t> </a:t>
            </a:r>
            <a:r>
              <a:rPr lang="en-CA" sz="2000" b="1" dirty="0" smtClean="0">
                <a:solidFill>
                  <a:schemeClr val="tx1"/>
                </a:solidFill>
              </a:rPr>
              <a:t>  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-&gt;</a:t>
            </a:r>
            <a:r>
              <a:rPr lang="en-CA" sz="2000" b="1" dirty="0" err="1" smtClean="0">
                <a:solidFill>
                  <a:schemeClr val="tx1"/>
                </a:solidFill>
              </a:rPr>
              <a:t>NextPtr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NodePtr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  <a:br>
              <a:rPr lang="en-CA" sz="2000" b="1" dirty="0" smtClean="0">
                <a:solidFill>
                  <a:schemeClr val="tx1"/>
                </a:solidFill>
              </a:rPr>
            </a:br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NodePtr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-&gt;</a:t>
            </a:r>
            <a:r>
              <a:rPr lang="en-CA" sz="2000" b="1" dirty="0" err="1" smtClean="0">
                <a:solidFill>
                  <a:schemeClr val="tx1"/>
                </a:solidFill>
              </a:rPr>
              <a:t>NextPtr</a:t>
            </a:r>
            <a:r>
              <a:rPr lang="en-CA" sz="2000" b="1" dirty="0" smtClean="0">
                <a:solidFill>
                  <a:schemeClr val="tx1"/>
                </a:solidFill>
              </a:rPr>
              <a:t> = NULL ; 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CA" sz="2000" b="1" dirty="0" err="1">
                <a:solidFill>
                  <a:schemeClr val="tx1"/>
                </a:solidFill>
              </a:rPr>
              <a:t>f</a:t>
            </a:r>
            <a:r>
              <a:rPr lang="en-CA" sz="2000" b="1" dirty="0" err="1" smtClean="0">
                <a:solidFill>
                  <a:schemeClr val="tx1"/>
                </a:solidFill>
              </a:rPr>
              <a:t>close</a:t>
            </a:r>
            <a:r>
              <a:rPr lang="en-CA" sz="2000" b="1" dirty="0" smtClean="0">
                <a:solidFill>
                  <a:schemeClr val="tx1"/>
                </a:solidFill>
              </a:rPr>
              <a:t>( </a:t>
            </a:r>
            <a:r>
              <a:rPr lang="en-CA" sz="2000" b="1" dirty="0" err="1" smtClean="0">
                <a:solidFill>
                  <a:schemeClr val="tx1"/>
                </a:solidFill>
              </a:rPr>
              <a:t>cfPtr</a:t>
            </a:r>
            <a:r>
              <a:rPr lang="en-CA" sz="2000" b="1" dirty="0" smtClean="0">
                <a:solidFill>
                  <a:schemeClr val="tx1"/>
                </a:solidFill>
              </a:rPr>
              <a:t> ) 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7504" y="690764"/>
            <a:ext cx="8928992" cy="1512168"/>
            <a:chOff x="107504" y="5003367"/>
            <a:chExt cx="8928992" cy="1512168"/>
          </a:xfrm>
        </p:grpSpPr>
        <p:sp>
          <p:nvSpPr>
            <p:cNvPr id="7" name="Rectangle 6"/>
            <p:cNvSpPr/>
            <p:nvPr/>
          </p:nvSpPr>
          <p:spPr>
            <a:xfrm>
              <a:off x="107504" y="5003367"/>
              <a:ext cx="8928992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45230" y="5555882"/>
              <a:ext cx="1219664" cy="648072"/>
              <a:chOff x="2627784" y="5445224"/>
              <a:chExt cx="1360395" cy="64807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8" idx="3"/>
              <a:endCxn id="22" idx="1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8" idx="1"/>
            </p:cNvCxnSpPr>
            <p:nvPr/>
          </p:nvCxnSpPr>
          <p:spPr>
            <a:xfrm flipV="1">
              <a:off x="6079696" y="5880923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60032" y="5556887"/>
              <a:ext cx="1219664" cy="648072"/>
              <a:chOff x="2627784" y="5445224"/>
              <a:chExt cx="1360395" cy="64807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948264" y="5556887"/>
              <a:ext cx="1219664" cy="648072"/>
              <a:chOff x="6948264" y="5556887"/>
              <a:chExt cx="1219664" cy="64807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4064894" y="5879918"/>
              <a:ext cx="795138" cy="10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1105" y="4183945"/>
            <a:ext cx="1479956" cy="1017404"/>
            <a:chOff x="463752" y="3093962"/>
            <a:chExt cx="1479956" cy="1017404"/>
          </a:xfrm>
        </p:grpSpPr>
        <p:sp>
          <p:nvSpPr>
            <p:cNvPr id="24" name="Rounded Rectangle 23"/>
            <p:cNvSpPr/>
            <p:nvPr/>
          </p:nvSpPr>
          <p:spPr>
            <a:xfrm>
              <a:off x="719572" y="3463294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3752" y="3093962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b="1" dirty="0" err="1"/>
                <a:t>NodePtr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105" y="2995898"/>
            <a:ext cx="1479956" cy="1017404"/>
            <a:chOff x="451819" y="4429410"/>
            <a:chExt cx="1479956" cy="1017404"/>
          </a:xfrm>
        </p:grpSpPr>
        <p:sp>
          <p:nvSpPr>
            <p:cNvPr id="25" name="Rounded Rectangle 24"/>
            <p:cNvSpPr/>
            <p:nvPr/>
          </p:nvSpPr>
          <p:spPr>
            <a:xfrm>
              <a:off x="707639" y="479874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1819" y="4429410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b="1" dirty="0" err="1" smtClean="0"/>
                <a:t>Nptr</a:t>
              </a:r>
              <a:endParaRPr lang="en-CA" dirty="0"/>
            </a:p>
          </p:txBody>
        </p:sp>
      </p:grpSp>
      <p:cxnSp>
        <p:nvCxnSpPr>
          <p:cNvPr id="30" name="Straight Arrow Connector 29"/>
          <p:cNvCxnSpPr>
            <a:stCxn id="25" idx="3"/>
          </p:cNvCxnSpPr>
          <p:nvPr/>
        </p:nvCxnSpPr>
        <p:spPr>
          <a:xfrm flipV="1">
            <a:off x="2021061" y="1567315"/>
            <a:ext cx="2838971" cy="212195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21061" y="1551182"/>
            <a:ext cx="4927203" cy="332194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</p:cNvCxnSpPr>
          <p:nvPr/>
        </p:nvCxnSpPr>
        <p:spPr>
          <a:xfrm flipV="1">
            <a:off x="2021061" y="1583449"/>
            <a:ext cx="4902230" cy="21058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/>
          <p:cNvSpPr/>
          <p:nvPr/>
        </p:nvSpPr>
        <p:spPr>
          <a:xfrm>
            <a:off x="7442741" y="3716460"/>
            <a:ext cx="1094936" cy="394905"/>
          </a:xfrm>
          <a:prstGeom prst="lef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Left Arrow 36"/>
          <p:cNvSpPr/>
          <p:nvPr/>
        </p:nvSpPr>
        <p:spPr>
          <a:xfrm>
            <a:off x="6948264" y="4642330"/>
            <a:ext cx="1094936" cy="394905"/>
          </a:xfrm>
          <a:prstGeom prst="lef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Left Arrow 37"/>
          <p:cNvSpPr/>
          <p:nvPr/>
        </p:nvSpPr>
        <p:spPr>
          <a:xfrm>
            <a:off x="6377305" y="4948848"/>
            <a:ext cx="1094936" cy="394905"/>
          </a:xfrm>
          <a:prstGeom prst="lef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2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Another example:  Traversal of a list to find an ID</a:t>
            </a:r>
          </a:p>
          <a:p>
            <a:pPr lvl="1"/>
            <a:r>
              <a:rPr lang="en-CA" dirty="0" smtClean="0"/>
              <a:t>Note that this is a </a:t>
            </a:r>
            <a:r>
              <a:rPr lang="en-CA" b="1" dirty="0" smtClean="0"/>
              <a:t>sequential</a:t>
            </a:r>
            <a:r>
              <a:rPr lang="en-CA" dirty="0" smtClean="0"/>
              <a:t> search with complexity O(N) for a list with N nodes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7544" y="1772816"/>
            <a:ext cx="8232075" cy="484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 ;       // Head of the list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rgbClr val="0070C0"/>
                </a:solidFill>
              </a:rPr>
              <a:t>while( </a:t>
            </a:r>
            <a:r>
              <a:rPr lang="en-CA" sz="2000" b="1" dirty="0" err="1" smtClean="0">
                <a:solidFill>
                  <a:srgbClr val="0070C0"/>
                </a:solidFill>
              </a:rPr>
              <a:t>Nptr</a:t>
            </a:r>
            <a:r>
              <a:rPr lang="en-CA" sz="2000" b="1" dirty="0" smtClean="0">
                <a:solidFill>
                  <a:srgbClr val="0070C0"/>
                </a:solidFill>
              </a:rPr>
              <a:t> != NULL) ) {           // list traversal loop</a:t>
            </a:r>
          </a:p>
          <a:p>
            <a:endParaRPr lang="en-CA" sz="2000" b="1" dirty="0" smtClean="0">
              <a:solidFill>
                <a:srgbClr val="0070C0"/>
              </a:solidFill>
            </a:endParaRPr>
          </a:p>
          <a:p>
            <a:r>
              <a:rPr lang="en-CA" sz="2000" b="1" dirty="0" smtClean="0">
                <a:solidFill>
                  <a:srgbClr val="0070C0"/>
                </a:solidFill>
              </a:rPr>
              <a:t>    </a:t>
            </a:r>
            <a:r>
              <a:rPr lang="en-CA" sz="2000" b="1" dirty="0" smtClean="0">
                <a:solidFill>
                  <a:srgbClr val="7030A0"/>
                </a:solidFill>
              </a:rPr>
              <a:t>if( </a:t>
            </a:r>
            <a:r>
              <a:rPr lang="en-CA" sz="2000" b="1" dirty="0" err="1" smtClean="0">
                <a:solidFill>
                  <a:srgbClr val="7030A0"/>
                </a:solidFill>
              </a:rPr>
              <a:t>Nptr</a:t>
            </a:r>
            <a:r>
              <a:rPr lang="en-CA" sz="2000" b="1" dirty="0" smtClean="0">
                <a:solidFill>
                  <a:srgbClr val="7030A0"/>
                </a:solidFill>
              </a:rPr>
              <a:t>-&gt;Data.ID == </a:t>
            </a:r>
            <a:r>
              <a:rPr lang="en-CA" sz="2000" b="1" dirty="0" err="1" smtClean="0">
                <a:solidFill>
                  <a:srgbClr val="7030A0"/>
                </a:solidFill>
              </a:rPr>
              <a:t>IDval</a:t>
            </a:r>
            <a:r>
              <a:rPr lang="en-CA" sz="2000" b="1" dirty="0" smtClean="0">
                <a:solidFill>
                  <a:srgbClr val="7030A0"/>
                </a:solidFill>
              </a:rPr>
              <a:t> ) break ;     // search criterion</a:t>
            </a:r>
          </a:p>
          <a:p>
            <a:endParaRPr lang="en-CA" sz="2000" b="1" dirty="0" smtClean="0">
              <a:solidFill>
                <a:srgbClr val="0070C0"/>
              </a:solidFill>
            </a:endParaRPr>
          </a:p>
          <a:p>
            <a:r>
              <a:rPr lang="en-CA" sz="2000" b="1" dirty="0" smtClean="0">
                <a:solidFill>
                  <a:srgbClr val="0070C0"/>
                </a:solidFill>
              </a:rPr>
              <a:t>    </a:t>
            </a:r>
            <a:r>
              <a:rPr lang="en-CA" sz="2000" b="1" dirty="0" err="1" smtClean="0">
                <a:solidFill>
                  <a:srgbClr val="0070C0"/>
                </a:solidFill>
              </a:rPr>
              <a:t>Nptr</a:t>
            </a:r>
            <a:r>
              <a:rPr lang="en-CA" sz="2000" b="1" dirty="0" smtClean="0">
                <a:solidFill>
                  <a:srgbClr val="0070C0"/>
                </a:solidFill>
              </a:rPr>
              <a:t> = </a:t>
            </a:r>
            <a:r>
              <a:rPr lang="en-CA" sz="2000" b="1" dirty="0" err="1">
                <a:solidFill>
                  <a:srgbClr val="0070C0"/>
                </a:solidFill>
              </a:rPr>
              <a:t>NPtr</a:t>
            </a:r>
            <a:r>
              <a:rPr lang="en-CA" sz="2000" b="1" dirty="0">
                <a:solidFill>
                  <a:srgbClr val="0070C0"/>
                </a:solidFill>
              </a:rPr>
              <a:t>-&gt;</a:t>
            </a:r>
            <a:r>
              <a:rPr lang="en-CA" sz="2000" b="1" dirty="0" err="1">
                <a:solidFill>
                  <a:srgbClr val="0070C0"/>
                </a:solidFill>
              </a:rPr>
              <a:t>NextPtr</a:t>
            </a:r>
            <a:r>
              <a:rPr lang="en-CA" sz="2000" b="1" dirty="0" smtClean="0">
                <a:solidFill>
                  <a:srgbClr val="0070C0"/>
                </a:solidFill>
              </a:rPr>
              <a:t> ;        // point at successor (next) element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 smtClean="0">
                <a:solidFill>
                  <a:srgbClr val="0070C0"/>
                </a:solidFill>
              </a:rPr>
              <a:t>} 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>
                <a:solidFill>
                  <a:schemeClr val="tx1"/>
                </a:solidFill>
              </a:rPr>
              <a:t>i</a:t>
            </a:r>
            <a:r>
              <a:rPr lang="en-CA" sz="2000" b="1" dirty="0" smtClean="0">
                <a:solidFill>
                  <a:schemeClr val="tx1"/>
                </a:solidFill>
              </a:rPr>
              <a:t>f(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!= NULL )</a:t>
            </a:r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b="1" dirty="0">
                <a:solidFill>
                  <a:schemeClr val="tx1"/>
                </a:solidFill>
              </a:rPr>
              <a:t>    </a:t>
            </a:r>
            <a:r>
              <a:rPr lang="en-CA" sz="2000" b="1" dirty="0" err="1">
                <a:solidFill>
                  <a:schemeClr val="tx1"/>
                </a:solidFill>
              </a:rPr>
              <a:t>printf</a:t>
            </a:r>
            <a:r>
              <a:rPr lang="en-CA" sz="2000" b="1" dirty="0">
                <a:solidFill>
                  <a:schemeClr val="tx1"/>
                </a:solidFill>
              </a:rPr>
              <a:t>( “ID = %d, Name = %s, Score = %lf\n”,</a:t>
            </a:r>
          </a:p>
          <a:p>
            <a:r>
              <a:rPr lang="en-CA" sz="2000" b="1" dirty="0">
                <a:solidFill>
                  <a:schemeClr val="tx1"/>
                </a:solidFill>
              </a:rPr>
              <a:t>              </a:t>
            </a:r>
            <a:r>
              <a:rPr lang="en-CA" sz="2000" b="1" dirty="0" err="1">
                <a:solidFill>
                  <a:schemeClr val="tx1"/>
                </a:solidFill>
              </a:rPr>
              <a:t>Nptr</a:t>
            </a:r>
            <a:r>
              <a:rPr lang="en-CA" sz="2000" b="1" dirty="0">
                <a:solidFill>
                  <a:schemeClr val="tx1"/>
                </a:solidFill>
              </a:rPr>
              <a:t>-&gt;Data.ID, </a:t>
            </a:r>
            <a:r>
              <a:rPr lang="en-CA" sz="2000" b="1" dirty="0" err="1">
                <a:solidFill>
                  <a:schemeClr val="tx1"/>
                </a:solidFill>
              </a:rPr>
              <a:t>Nptr</a:t>
            </a:r>
            <a:r>
              <a:rPr lang="en-CA" sz="2000" b="1" dirty="0">
                <a:solidFill>
                  <a:schemeClr val="tx1"/>
                </a:solidFill>
              </a:rPr>
              <a:t>-&gt;</a:t>
            </a:r>
            <a:r>
              <a:rPr lang="en-CA" sz="2000" b="1" dirty="0" err="1">
                <a:solidFill>
                  <a:schemeClr val="tx1"/>
                </a:solidFill>
              </a:rPr>
              <a:t>Data.Name</a:t>
            </a:r>
            <a:r>
              <a:rPr lang="en-CA" sz="2000" b="1" dirty="0">
                <a:solidFill>
                  <a:schemeClr val="tx1"/>
                </a:solidFill>
              </a:rPr>
              <a:t>, </a:t>
            </a:r>
            <a:r>
              <a:rPr lang="en-CA" sz="2000" b="1" dirty="0" err="1">
                <a:solidFill>
                  <a:schemeClr val="tx1"/>
                </a:solidFill>
              </a:rPr>
              <a:t>Nptr</a:t>
            </a:r>
            <a:r>
              <a:rPr lang="en-CA" sz="2000" b="1" dirty="0">
                <a:solidFill>
                  <a:schemeClr val="tx1"/>
                </a:solidFill>
              </a:rPr>
              <a:t>-&gt;</a:t>
            </a:r>
            <a:r>
              <a:rPr lang="en-CA" sz="2000" b="1" dirty="0" err="1">
                <a:solidFill>
                  <a:schemeClr val="tx1"/>
                </a:solidFill>
              </a:rPr>
              <a:t>Data.Score</a:t>
            </a:r>
            <a:r>
              <a:rPr lang="en-CA" sz="2000" b="1" dirty="0">
                <a:solidFill>
                  <a:schemeClr val="tx1"/>
                </a:solidFill>
              </a:rPr>
              <a:t> ) </a:t>
            </a:r>
            <a:r>
              <a:rPr lang="en-CA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sz="2000" b="1" dirty="0">
                <a:solidFill>
                  <a:schemeClr val="tx1"/>
                </a:solidFill>
              </a:rPr>
              <a:t>e</a:t>
            </a:r>
            <a:r>
              <a:rPr lang="en-CA" sz="2000" b="1" dirty="0" smtClean="0">
                <a:solidFill>
                  <a:schemeClr val="tx1"/>
                </a:solidFill>
              </a:rPr>
              <a:t>lse</a:t>
            </a:r>
          </a:p>
          <a:p>
            <a:r>
              <a:rPr lang="en-CA" sz="2000" b="1" dirty="0">
                <a:solidFill>
                  <a:schemeClr val="tx1"/>
                </a:solidFill>
              </a:rPr>
              <a:t> </a:t>
            </a:r>
            <a:r>
              <a:rPr lang="en-CA" sz="2000" b="1" dirty="0" smtClean="0">
                <a:solidFill>
                  <a:schemeClr val="tx1"/>
                </a:solidFill>
              </a:rPr>
              <a:t>   </a:t>
            </a:r>
            <a:r>
              <a:rPr lang="en-CA" sz="2000" b="1" dirty="0" err="1" smtClean="0">
                <a:solidFill>
                  <a:schemeClr val="tx1"/>
                </a:solidFill>
              </a:rPr>
              <a:t>printf</a:t>
            </a:r>
            <a:r>
              <a:rPr lang="en-CA" sz="2000" b="1" dirty="0" smtClean="0">
                <a:solidFill>
                  <a:schemeClr val="tx1"/>
                </a:solidFill>
              </a:rPr>
              <a:t>( “ID: %d not found\n”, </a:t>
            </a:r>
            <a:r>
              <a:rPr lang="en-CA" sz="2000" b="1" dirty="0" err="1" smtClean="0">
                <a:solidFill>
                  <a:schemeClr val="tx1"/>
                </a:solidFill>
              </a:rPr>
              <a:t>IDval</a:t>
            </a:r>
            <a:r>
              <a:rPr lang="en-CA" sz="2000" b="1" dirty="0" smtClean="0">
                <a:solidFill>
                  <a:schemeClr val="tx1"/>
                </a:solidFill>
              </a:rPr>
              <a:t> ) ;</a:t>
            </a:r>
            <a:endParaRPr lang="en-C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And another example:  </a:t>
            </a:r>
            <a:br>
              <a:rPr lang="en-CA" dirty="0" smtClean="0"/>
            </a:br>
            <a:r>
              <a:rPr lang="en-CA" dirty="0" smtClean="0"/>
              <a:t>Traversal of a list to </a:t>
            </a:r>
            <a:r>
              <a:rPr lang="en-CA" dirty="0"/>
              <a:t>o</a:t>
            </a:r>
            <a:r>
              <a:rPr lang="en-CA" dirty="0" smtClean="0"/>
              <a:t>utput data to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Always start from the named root pointer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11560" y="2996952"/>
            <a:ext cx="7992888" cy="3456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while( </a:t>
            </a:r>
            <a:r>
              <a:rPr lang="en-CA" sz="2000" b="1" dirty="0" err="1" smtClean="0">
                <a:solidFill>
                  <a:srgbClr val="0070C0"/>
                </a:solidFill>
              </a:rPr>
              <a:t>Nptr</a:t>
            </a:r>
            <a:r>
              <a:rPr lang="en-CA" sz="2000" b="1" dirty="0" smtClean="0">
                <a:solidFill>
                  <a:srgbClr val="0070C0"/>
                </a:solidFill>
              </a:rPr>
              <a:t> != NULL </a:t>
            </a:r>
            <a:r>
              <a:rPr lang="en-CA" sz="2000" b="1" dirty="0" smtClean="0">
                <a:solidFill>
                  <a:schemeClr val="tx1"/>
                </a:solidFill>
              </a:rPr>
              <a:t>) { 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tx1"/>
                </a:solidFill>
              </a:rPr>
              <a:t>printf</a:t>
            </a:r>
            <a:r>
              <a:rPr lang="en-CA" sz="2000" b="1" dirty="0" smtClean="0">
                <a:solidFill>
                  <a:schemeClr val="tx1"/>
                </a:solidFill>
              </a:rPr>
              <a:t>( “ID = %d, Name = %s, Score = %lf\n”,</a:t>
            </a:r>
          </a:p>
          <a:p>
            <a:r>
              <a:rPr lang="en-CA" sz="2000" b="1" dirty="0">
                <a:solidFill>
                  <a:schemeClr val="tx1"/>
                </a:solidFill>
              </a:rPr>
              <a:t> </a:t>
            </a:r>
            <a:r>
              <a:rPr lang="en-CA" sz="2000" b="1" dirty="0" smtClean="0">
                <a:solidFill>
                  <a:schemeClr val="tx1"/>
                </a:solidFill>
              </a:rPr>
              <a:t>            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-&gt;Data.ID,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-&gt;</a:t>
            </a:r>
            <a:r>
              <a:rPr lang="en-CA" sz="2000" b="1" dirty="0" err="1" smtClean="0">
                <a:solidFill>
                  <a:schemeClr val="tx1"/>
                </a:solidFill>
              </a:rPr>
              <a:t>Data.Name</a:t>
            </a:r>
            <a:r>
              <a:rPr lang="en-CA" sz="2000" b="1" dirty="0" smtClean="0">
                <a:solidFill>
                  <a:schemeClr val="tx1"/>
                </a:solidFill>
              </a:rPr>
              <a:t>,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-&gt;</a:t>
            </a:r>
            <a:r>
              <a:rPr lang="en-CA" sz="2000" b="1" dirty="0" err="1" smtClean="0">
                <a:solidFill>
                  <a:schemeClr val="tx1"/>
                </a:solidFill>
              </a:rPr>
              <a:t>Data.Score</a:t>
            </a:r>
            <a:r>
              <a:rPr lang="en-CA" sz="2000" b="1" dirty="0" smtClean="0">
                <a:solidFill>
                  <a:schemeClr val="tx1"/>
                </a:solidFill>
              </a:rPr>
              <a:t> ) </a:t>
            </a:r>
            <a:r>
              <a:rPr lang="en-CA" sz="2000" b="1" dirty="0">
                <a:solidFill>
                  <a:schemeClr val="tx1"/>
                </a:solidFill>
              </a:rPr>
              <a:t>;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rgbClr val="FF0000"/>
                </a:solidFill>
              </a:rPr>
              <a:t>Nptr</a:t>
            </a:r>
            <a:r>
              <a:rPr lang="en-CA" sz="2000" b="1" dirty="0" smtClean="0">
                <a:solidFill>
                  <a:srgbClr val="FF0000"/>
                </a:solidFill>
              </a:rPr>
              <a:t> = </a:t>
            </a:r>
            <a:r>
              <a:rPr lang="en-CA" sz="2000" b="1" dirty="0" err="1">
                <a:solidFill>
                  <a:srgbClr val="FF0000"/>
                </a:solidFill>
              </a:rPr>
              <a:t>NPtr</a:t>
            </a:r>
            <a:r>
              <a:rPr lang="en-CA" sz="2000" b="1" dirty="0">
                <a:solidFill>
                  <a:srgbClr val="FF0000"/>
                </a:solidFill>
              </a:rPr>
              <a:t>-&gt;</a:t>
            </a:r>
            <a:r>
              <a:rPr lang="en-CA" sz="2000" b="1" dirty="0" err="1">
                <a:solidFill>
                  <a:srgbClr val="FF0000"/>
                </a:solidFill>
              </a:rPr>
              <a:t>NextPtr</a:t>
            </a:r>
            <a:r>
              <a:rPr lang="en-CA" sz="2000" b="1" dirty="0" smtClean="0">
                <a:solidFill>
                  <a:srgbClr val="FF0000"/>
                </a:solidFill>
              </a:rPr>
              <a:t> ;</a:t>
            </a:r>
            <a:endParaRPr lang="en-CA" sz="2000" b="1" dirty="0">
              <a:solidFill>
                <a:srgbClr val="FF0000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696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19256" cy="4895056"/>
          </a:xfrm>
        </p:spPr>
        <p:txBody>
          <a:bodyPr/>
          <a:lstStyle/>
          <a:p>
            <a:r>
              <a:rPr lang="en-CA" dirty="0" smtClean="0"/>
              <a:t>Deletion of a list</a:t>
            </a:r>
          </a:p>
          <a:p>
            <a:pPr lvl="1"/>
            <a:r>
              <a:rPr lang="en-CA" dirty="0" smtClean="0"/>
              <a:t>Also called </a:t>
            </a:r>
            <a:r>
              <a:rPr lang="en-CA" i="1" dirty="0" smtClean="0"/>
              <a:t>de-allocation</a:t>
            </a:r>
            <a:r>
              <a:rPr lang="en-CA" dirty="0" smtClean="0"/>
              <a:t> of memory</a:t>
            </a:r>
          </a:p>
          <a:p>
            <a:pPr lvl="1"/>
            <a:r>
              <a:rPr lang="en-CA" dirty="0" smtClean="0"/>
              <a:t>This is an extremely important issue for programmers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95536" y="2420888"/>
            <a:ext cx="8424936" cy="432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=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 ; 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while(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 != NULL) ) { // Traverse the list</a:t>
            </a:r>
          </a:p>
          <a:p>
            <a:endParaRPr lang="en-CA" sz="2000" b="1" dirty="0" smtClean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                                  // CAUTION: Order of statements is important </a:t>
            </a: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err="1" smtClean="0">
                <a:solidFill>
                  <a:schemeClr val="accent2">
                    <a:lumMod val="75000"/>
                  </a:schemeClr>
                </a:solidFill>
              </a:rPr>
              <a:t>NodePtr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CA" sz="2000" b="1" dirty="0" err="1" smtClean="0">
                <a:solidFill>
                  <a:schemeClr val="accent2">
                    <a:lumMod val="75000"/>
                  </a:schemeClr>
                </a:solidFill>
              </a:rPr>
              <a:t>Nptr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 ;                   // 1. Save current node address</a:t>
            </a:r>
          </a:p>
          <a:p>
            <a:r>
              <a:rPr lang="en-CA" sz="2000" b="1" dirty="0" smtClean="0">
                <a:solidFill>
                  <a:srgbClr val="FF0000"/>
                </a:solidFill>
              </a:rPr>
              <a:t>    </a:t>
            </a:r>
            <a:r>
              <a:rPr lang="en-CA" sz="2000" b="1" dirty="0" err="1" smtClean="0">
                <a:solidFill>
                  <a:srgbClr val="FF0000"/>
                </a:solidFill>
              </a:rPr>
              <a:t>Nptr</a:t>
            </a:r>
            <a:r>
              <a:rPr lang="en-CA" sz="2000" b="1" dirty="0" smtClean="0">
                <a:solidFill>
                  <a:srgbClr val="FF0000"/>
                </a:solidFill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</a:rPr>
              <a:t>NodePtr</a:t>
            </a:r>
            <a:r>
              <a:rPr lang="en-CA" sz="2000" b="1" dirty="0" smtClean="0">
                <a:solidFill>
                  <a:srgbClr val="FF0000"/>
                </a:solidFill>
              </a:rPr>
              <a:t>-&gt;</a:t>
            </a:r>
            <a:r>
              <a:rPr lang="en-CA" sz="2000" b="1" dirty="0" err="1" smtClean="0">
                <a:solidFill>
                  <a:srgbClr val="FF0000"/>
                </a:solidFill>
              </a:rPr>
              <a:t>NextPtr</a:t>
            </a:r>
            <a:r>
              <a:rPr lang="en-CA" sz="2000" b="1" dirty="0" smtClean="0">
                <a:solidFill>
                  <a:srgbClr val="FF0000"/>
                </a:solidFill>
              </a:rPr>
              <a:t> ;    //  2. Point at successor node</a:t>
            </a: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  <a:r>
              <a:rPr lang="en-CA" sz="2000" b="1" dirty="0" smtClean="0">
                <a:solidFill>
                  <a:srgbClr val="002060"/>
                </a:solidFill>
              </a:rPr>
              <a:t>free( </a:t>
            </a:r>
            <a:r>
              <a:rPr lang="en-CA" sz="2000" b="1" dirty="0" err="1" smtClean="0">
                <a:solidFill>
                  <a:srgbClr val="002060"/>
                </a:solidFill>
              </a:rPr>
              <a:t>NodePtr</a:t>
            </a:r>
            <a:r>
              <a:rPr lang="en-CA" sz="2000" b="1" dirty="0" smtClean="0">
                <a:solidFill>
                  <a:srgbClr val="002060"/>
                </a:solidFill>
              </a:rPr>
              <a:t> ) ;                      //  3.  Release memory for node</a:t>
            </a:r>
          </a:p>
          <a:p>
            <a:r>
              <a:rPr lang="en-CA" sz="2000" b="1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CA" sz="2000" b="1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 smtClean="0">
                <a:solidFill>
                  <a:schemeClr val="tx1"/>
                </a:solidFill>
              </a:rPr>
              <a:t> = NULL ;      // list is now empty!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488" y="1556792"/>
            <a:ext cx="7409928" cy="4104456"/>
          </a:xfrm>
          <a:prstGeom prst="rect">
            <a:avLst/>
          </a:prstGeom>
          <a:solidFill>
            <a:srgbClr val="F5F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IMPORTANT POINT !</a:t>
            </a: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Since memory blocks are allocated in unpredictable ways (effectively random), freeing those blocks may leave gaps, or holes, in the Heap.</a:t>
            </a: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A systematic freeing up of all blocks eventually returns the Heap to its original unallocated state.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 smtClean="0">
                <a:solidFill>
                  <a:srgbClr val="009900"/>
                </a:solidFill>
              </a:rPr>
              <a:t>For every </a:t>
            </a:r>
            <a:r>
              <a:rPr lang="en-CA" sz="2400" b="1" dirty="0" err="1" smtClean="0">
                <a:solidFill>
                  <a:srgbClr val="009900"/>
                </a:solidFill>
              </a:rPr>
              <a:t>malloc</a:t>
            </a:r>
            <a:r>
              <a:rPr lang="en-CA" sz="2400" b="1" dirty="0" smtClean="0">
                <a:solidFill>
                  <a:srgbClr val="009900"/>
                </a:solidFill>
              </a:rPr>
              <a:t>() call there must be </a:t>
            </a:r>
          </a:p>
          <a:p>
            <a:pPr algn="ctr"/>
            <a:r>
              <a:rPr lang="en-CA" sz="2400" b="1" dirty="0" smtClean="0">
                <a:solidFill>
                  <a:srgbClr val="009900"/>
                </a:solidFill>
              </a:rPr>
              <a:t>a matching free() call !</a:t>
            </a:r>
          </a:p>
        </p:txBody>
      </p:sp>
    </p:spTree>
    <p:extLst>
      <p:ext uri="{BB962C8B-B14F-4D97-AF65-F5344CB8AC3E}">
        <p14:creationId xmlns:p14="http://schemas.microsoft.com/office/powerpoint/2010/main" val="1492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Input data into a linked list so that it is sorted with each insertion of a node – </a:t>
            </a:r>
            <a:r>
              <a:rPr lang="en-CA" b="1" dirty="0" smtClean="0">
                <a:solidFill>
                  <a:srgbClr val="0070C0"/>
                </a:solidFill>
              </a:rPr>
              <a:t>Insertion Sort</a:t>
            </a:r>
          </a:p>
          <a:p>
            <a:pPr lvl="1"/>
            <a:r>
              <a:rPr lang="en-CA" dirty="0" smtClean="0"/>
              <a:t>Recall from a previous example: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39552" y="2708920"/>
            <a:ext cx="7560840" cy="3816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b="1" dirty="0" err="1">
                <a:solidFill>
                  <a:schemeClr val="tx1"/>
                </a:solidFill>
              </a:rPr>
              <a:t>t</a:t>
            </a:r>
            <a:r>
              <a:rPr lang="en-CA" b="1" dirty="0" err="1" smtClean="0">
                <a:solidFill>
                  <a:schemeClr val="tx1"/>
                </a:solidFill>
              </a:rPr>
              <a:t>ypedef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struct</a:t>
            </a:r>
            <a:r>
              <a:rPr lang="en-CA" b="1" dirty="0" smtClean="0">
                <a:solidFill>
                  <a:schemeClr val="tx1"/>
                </a:solidFill>
              </a:rPr>
              <a:t> { </a:t>
            </a:r>
            <a:r>
              <a:rPr lang="en-CA" b="1" dirty="0" err="1" smtClean="0">
                <a:solidFill>
                  <a:schemeClr val="tx1"/>
                </a:solidFill>
              </a:rPr>
              <a:t>int</a:t>
            </a:r>
            <a:r>
              <a:rPr lang="en-CA" b="1" dirty="0" smtClean="0">
                <a:solidFill>
                  <a:schemeClr val="tx1"/>
                </a:solidFill>
              </a:rPr>
              <a:t> ID ;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      char Name[50] ;</a:t>
            </a: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double Score ; } </a:t>
            </a:r>
            <a:r>
              <a:rPr lang="en-CA" b="1" dirty="0" err="1" smtClean="0">
                <a:solidFill>
                  <a:schemeClr val="tx1"/>
                </a:solidFill>
              </a:rPr>
              <a:t>Payload_t</a:t>
            </a:r>
            <a:r>
              <a:rPr lang="en-CA" b="1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CA" b="1" dirty="0" err="1" smtClean="0">
                <a:solidFill>
                  <a:schemeClr val="tx1"/>
                </a:solidFill>
              </a:rPr>
              <a:t>struct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NodeStruct</a:t>
            </a:r>
            <a:r>
              <a:rPr lang="en-CA" b="1" dirty="0" smtClean="0">
                <a:solidFill>
                  <a:schemeClr val="tx1"/>
                </a:solidFill>
              </a:rPr>
              <a:t> {  </a:t>
            </a: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</a:t>
            </a:r>
            <a:r>
              <a:rPr lang="en-CA" b="1" dirty="0" err="1" smtClean="0">
                <a:solidFill>
                  <a:schemeClr val="tx1"/>
                </a:solidFill>
              </a:rPr>
              <a:t>Payload_t</a:t>
            </a:r>
            <a:r>
              <a:rPr lang="en-CA" b="1" dirty="0" smtClean="0">
                <a:solidFill>
                  <a:schemeClr val="tx1"/>
                </a:solidFill>
              </a:rPr>
              <a:t> Data ; </a:t>
            </a: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</a:t>
            </a:r>
            <a:r>
              <a:rPr lang="en-CA" b="1" dirty="0" err="1" smtClean="0">
                <a:solidFill>
                  <a:schemeClr val="tx1"/>
                </a:solidFill>
              </a:rPr>
              <a:t>struct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NodeStruct</a:t>
            </a:r>
            <a:r>
              <a:rPr lang="en-CA" b="1" dirty="0" smtClean="0">
                <a:solidFill>
                  <a:schemeClr val="tx1"/>
                </a:solidFill>
              </a:rPr>
              <a:t> * </a:t>
            </a:r>
            <a:r>
              <a:rPr lang="en-CA" b="1" dirty="0" err="1" smtClean="0">
                <a:solidFill>
                  <a:schemeClr val="tx1"/>
                </a:solidFill>
              </a:rPr>
              <a:t>NextPtr</a:t>
            </a:r>
            <a:r>
              <a:rPr lang="en-CA" b="1" dirty="0" smtClean="0">
                <a:solidFill>
                  <a:schemeClr val="tx1"/>
                </a:solidFill>
              </a:rPr>
              <a:t> ; } 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b="1" dirty="0" err="1">
                <a:solidFill>
                  <a:schemeClr val="tx1"/>
                </a:solidFill>
              </a:rPr>
              <a:t>t</a:t>
            </a:r>
            <a:r>
              <a:rPr lang="en-CA" b="1" dirty="0" err="1" smtClean="0">
                <a:solidFill>
                  <a:schemeClr val="tx1"/>
                </a:solidFill>
              </a:rPr>
              <a:t>ypedef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struct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NodeStruct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Node_t</a:t>
            </a:r>
            <a:r>
              <a:rPr lang="en-CA" b="1" dirty="0" smtClean="0">
                <a:solidFill>
                  <a:schemeClr val="tx1"/>
                </a:solidFill>
              </a:rPr>
              <a:t> ;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FILE * </a:t>
            </a:r>
            <a:r>
              <a:rPr lang="en-CA" b="1" dirty="0" err="1" smtClean="0">
                <a:solidFill>
                  <a:schemeClr val="tx1"/>
                </a:solidFill>
              </a:rPr>
              <a:t>cfPtr</a:t>
            </a:r>
            <a:r>
              <a:rPr lang="en-CA" b="1" dirty="0" smtClean="0">
                <a:solidFill>
                  <a:schemeClr val="tx1"/>
                </a:solidFill>
              </a:rPr>
              <a:t> ;</a:t>
            </a:r>
            <a:br>
              <a:rPr lang="en-CA" b="1" dirty="0" smtClean="0">
                <a:solidFill>
                  <a:schemeClr val="tx1"/>
                </a:solidFill>
              </a:rPr>
            </a:br>
            <a:r>
              <a:rPr lang="en-CA" b="1" dirty="0" err="1" smtClean="0">
                <a:solidFill>
                  <a:schemeClr val="tx1"/>
                </a:solidFill>
              </a:rPr>
              <a:t>Node_t</a:t>
            </a:r>
            <a:r>
              <a:rPr lang="en-CA" b="1" dirty="0" smtClean="0">
                <a:solidFill>
                  <a:schemeClr val="tx1"/>
                </a:solidFill>
              </a:rPr>
              <a:t> * </a:t>
            </a:r>
            <a:r>
              <a:rPr lang="en-CA" b="1" dirty="0" err="1" smtClean="0">
                <a:solidFill>
                  <a:schemeClr val="tx1"/>
                </a:solidFill>
              </a:rPr>
              <a:t>NodePtr</a:t>
            </a:r>
            <a:r>
              <a:rPr lang="en-CA" b="1" dirty="0" smtClean="0">
                <a:solidFill>
                  <a:schemeClr val="tx1"/>
                </a:solidFill>
              </a:rPr>
              <a:t>, * </a:t>
            </a:r>
            <a:r>
              <a:rPr lang="en-CA" b="1" dirty="0" err="1" smtClean="0">
                <a:solidFill>
                  <a:schemeClr val="tx1"/>
                </a:solidFill>
              </a:rPr>
              <a:t>Nptr</a:t>
            </a:r>
            <a:r>
              <a:rPr lang="en-CA" b="1" dirty="0" smtClean="0">
                <a:solidFill>
                  <a:schemeClr val="tx1"/>
                </a:solidFill>
              </a:rPr>
              <a:t>, * </a:t>
            </a:r>
            <a:r>
              <a:rPr lang="en-CA" b="1" dirty="0" err="1" smtClean="0">
                <a:solidFill>
                  <a:schemeClr val="tx1"/>
                </a:solidFill>
              </a:rPr>
              <a:t>RootPtr</a:t>
            </a:r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i</a:t>
            </a:r>
            <a:r>
              <a:rPr lang="en-CA" b="1" dirty="0" err="1" smtClean="0">
                <a:solidFill>
                  <a:schemeClr val="tx1"/>
                </a:solidFill>
              </a:rPr>
              <a:t>nt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PayloadSize</a:t>
            </a:r>
            <a:r>
              <a:rPr lang="en-CA" b="1" dirty="0" smtClean="0">
                <a:solidFill>
                  <a:schemeClr val="tx1"/>
                </a:solidFill>
              </a:rPr>
              <a:t> = </a:t>
            </a:r>
            <a:r>
              <a:rPr lang="en-CA" b="1" dirty="0" err="1" smtClean="0">
                <a:solidFill>
                  <a:schemeClr val="tx1"/>
                </a:solidFill>
              </a:rPr>
              <a:t>sizeof</a:t>
            </a:r>
            <a:r>
              <a:rPr lang="en-CA" b="1" dirty="0" smtClean="0">
                <a:solidFill>
                  <a:schemeClr val="tx1"/>
                </a:solidFill>
              </a:rPr>
              <a:t>( </a:t>
            </a:r>
            <a:r>
              <a:rPr lang="en-CA" b="1" dirty="0" err="1" smtClean="0">
                <a:solidFill>
                  <a:schemeClr val="tx1"/>
                </a:solidFill>
              </a:rPr>
              <a:t>Payload_t</a:t>
            </a:r>
            <a:r>
              <a:rPr lang="en-CA" b="1" dirty="0" smtClean="0">
                <a:solidFill>
                  <a:schemeClr val="tx1"/>
                </a:solidFill>
              </a:rPr>
              <a:t> ), </a:t>
            </a:r>
            <a:r>
              <a:rPr lang="en-CA" b="1" dirty="0" err="1" smtClean="0">
                <a:solidFill>
                  <a:schemeClr val="tx1"/>
                </a:solidFill>
              </a:rPr>
              <a:t>NodeSize</a:t>
            </a:r>
            <a:r>
              <a:rPr lang="en-CA" b="1" dirty="0" smtClean="0">
                <a:solidFill>
                  <a:schemeClr val="tx1"/>
                </a:solidFill>
              </a:rPr>
              <a:t> = </a:t>
            </a:r>
            <a:r>
              <a:rPr lang="en-CA" b="1" dirty="0" err="1" smtClean="0">
                <a:solidFill>
                  <a:schemeClr val="tx1"/>
                </a:solidFill>
              </a:rPr>
              <a:t>sizeof</a:t>
            </a:r>
            <a:r>
              <a:rPr lang="en-CA" b="1" dirty="0">
                <a:solidFill>
                  <a:schemeClr val="tx1"/>
                </a:solidFill>
              </a:rPr>
              <a:t>( </a:t>
            </a:r>
            <a:r>
              <a:rPr lang="en-CA" b="1" dirty="0" err="1" smtClean="0">
                <a:solidFill>
                  <a:schemeClr val="tx1"/>
                </a:solidFill>
              </a:rPr>
              <a:t>Node_t</a:t>
            </a:r>
            <a:r>
              <a:rPr lang="en-CA" b="1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488" y="3284984"/>
            <a:ext cx="7985992" cy="1840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b="1" dirty="0" err="1" smtClean="0">
                <a:solidFill>
                  <a:schemeClr val="tx1"/>
                </a:solidFill>
              </a:rPr>
              <a:t>cfPtr</a:t>
            </a:r>
            <a:r>
              <a:rPr lang="en-CA" b="1" dirty="0" smtClean="0">
                <a:solidFill>
                  <a:schemeClr val="tx1"/>
                </a:solidFill>
              </a:rPr>
              <a:t> = </a:t>
            </a:r>
            <a:r>
              <a:rPr lang="en-CA" b="1" dirty="0" err="1" smtClean="0">
                <a:solidFill>
                  <a:schemeClr val="tx1"/>
                </a:solidFill>
              </a:rPr>
              <a:t>fopen</a:t>
            </a:r>
            <a:r>
              <a:rPr lang="en-CA" b="1" dirty="0" smtClean="0">
                <a:solidFill>
                  <a:schemeClr val="tx1"/>
                </a:solidFill>
              </a:rPr>
              <a:t>( “DAFile.dat”, “</a:t>
            </a:r>
            <a:r>
              <a:rPr lang="en-CA" b="1" dirty="0" err="1" smtClean="0">
                <a:solidFill>
                  <a:schemeClr val="tx1"/>
                </a:solidFill>
              </a:rPr>
              <a:t>rb</a:t>
            </a:r>
            <a:r>
              <a:rPr lang="en-CA" b="1" dirty="0" smtClean="0">
                <a:solidFill>
                  <a:schemeClr val="tx1"/>
                </a:solidFill>
              </a:rPr>
              <a:t>” ) ;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err="1">
                <a:solidFill>
                  <a:schemeClr val="tx1"/>
                </a:solidFill>
              </a:rPr>
              <a:t>RootPtr</a:t>
            </a:r>
            <a:r>
              <a:rPr lang="en-CA" b="1" dirty="0">
                <a:solidFill>
                  <a:schemeClr val="tx1"/>
                </a:solidFill>
              </a:rPr>
              <a:t> = </a:t>
            </a:r>
            <a:r>
              <a:rPr lang="en-CA" b="1" dirty="0" err="1">
                <a:solidFill>
                  <a:schemeClr val="tx1"/>
                </a:solidFill>
              </a:rPr>
              <a:t>malloc</a:t>
            </a:r>
            <a:r>
              <a:rPr lang="en-CA" b="1" dirty="0">
                <a:solidFill>
                  <a:schemeClr val="tx1"/>
                </a:solidFill>
              </a:rPr>
              <a:t>( </a:t>
            </a:r>
            <a:r>
              <a:rPr lang="en-CA" b="1" dirty="0" err="1">
                <a:solidFill>
                  <a:schemeClr val="tx1"/>
                </a:solidFill>
              </a:rPr>
              <a:t>NodeSize</a:t>
            </a:r>
            <a:r>
              <a:rPr lang="en-CA" b="1" dirty="0">
                <a:solidFill>
                  <a:schemeClr val="tx1"/>
                </a:solidFill>
              </a:rPr>
              <a:t> ) </a:t>
            </a:r>
            <a:r>
              <a:rPr lang="en-CA" b="1" dirty="0" smtClean="0">
                <a:solidFill>
                  <a:schemeClr val="tx1"/>
                </a:solidFill>
              </a:rPr>
              <a:t>;    // Assume at least one record exists</a:t>
            </a:r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 err="1" smtClean="0">
                <a:solidFill>
                  <a:schemeClr val="tx1"/>
                </a:solidFill>
              </a:rPr>
              <a:t>fread</a:t>
            </a:r>
            <a:r>
              <a:rPr lang="en-CA" b="1" dirty="0" smtClean="0">
                <a:solidFill>
                  <a:schemeClr val="tx1"/>
                </a:solidFill>
              </a:rPr>
              <a:t>( </a:t>
            </a:r>
            <a:r>
              <a:rPr lang="en-CA" b="1" dirty="0" err="1" smtClean="0">
                <a:solidFill>
                  <a:schemeClr val="tx1"/>
                </a:solidFill>
              </a:rPr>
              <a:t>RootPtr</a:t>
            </a:r>
            <a:r>
              <a:rPr lang="en-CA" b="1" dirty="0" smtClean="0">
                <a:solidFill>
                  <a:schemeClr val="tx1"/>
                </a:solidFill>
              </a:rPr>
              <a:t>, </a:t>
            </a:r>
            <a:r>
              <a:rPr lang="en-CA" b="1" dirty="0" err="1">
                <a:solidFill>
                  <a:schemeClr val="tx1"/>
                </a:solidFill>
              </a:rPr>
              <a:t>PayloadSize</a:t>
            </a:r>
            <a:r>
              <a:rPr lang="en-CA" b="1" dirty="0" smtClean="0">
                <a:solidFill>
                  <a:schemeClr val="tx1"/>
                </a:solidFill>
              </a:rPr>
              <a:t>, 1, </a:t>
            </a:r>
            <a:r>
              <a:rPr lang="en-CA" b="1" dirty="0" err="1" smtClean="0">
                <a:solidFill>
                  <a:schemeClr val="tx1"/>
                </a:solidFill>
              </a:rPr>
              <a:t>cfPtr</a:t>
            </a:r>
            <a:r>
              <a:rPr lang="en-CA" b="1" dirty="0" smtClean="0">
                <a:solidFill>
                  <a:schemeClr val="tx1"/>
                </a:solidFill>
              </a:rPr>
              <a:t> ) ;   </a:t>
            </a:r>
          </a:p>
          <a:p>
            <a:r>
              <a:rPr lang="en-CA" b="1" dirty="0" err="1" smtClean="0">
                <a:solidFill>
                  <a:schemeClr val="tx1"/>
                </a:solidFill>
              </a:rPr>
              <a:t>RootPtr</a:t>
            </a:r>
            <a:r>
              <a:rPr lang="en-CA" b="1" dirty="0" smtClean="0">
                <a:solidFill>
                  <a:schemeClr val="tx1"/>
                </a:solidFill>
              </a:rPr>
              <a:t>-&gt;</a:t>
            </a:r>
            <a:r>
              <a:rPr lang="en-CA" b="1" dirty="0" err="1" smtClean="0">
                <a:solidFill>
                  <a:schemeClr val="tx1"/>
                </a:solidFill>
              </a:rPr>
              <a:t>NextPtr</a:t>
            </a:r>
            <a:r>
              <a:rPr lang="en-CA" b="1" dirty="0" smtClean="0">
                <a:solidFill>
                  <a:schemeClr val="tx1"/>
                </a:solidFill>
              </a:rPr>
              <a:t> = NULL ; </a:t>
            </a:r>
          </a:p>
        </p:txBody>
      </p:sp>
    </p:spTree>
    <p:extLst>
      <p:ext uri="{BB962C8B-B14F-4D97-AF65-F5344CB8AC3E}">
        <p14:creationId xmlns:p14="http://schemas.microsoft.com/office/powerpoint/2010/main" val="21186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must consider three different special cases</a:t>
            </a:r>
          </a:p>
          <a:p>
            <a:pPr lvl="1"/>
            <a:r>
              <a:rPr lang="en-CA" b="1" dirty="0" smtClean="0">
                <a:solidFill>
                  <a:srgbClr val="009900"/>
                </a:solidFill>
              </a:rPr>
              <a:t>1. Insert at Head of List</a:t>
            </a:r>
          </a:p>
          <a:p>
            <a:pPr lvl="1"/>
            <a:r>
              <a:rPr lang="en-CA" b="1" dirty="0" smtClean="0">
                <a:solidFill>
                  <a:srgbClr val="7030A0"/>
                </a:solidFill>
              </a:rPr>
              <a:t>2. Insert between two list nodes</a:t>
            </a:r>
          </a:p>
          <a:p>
            <a:pPr lvl="1"/>
            <a:r>
              <a:rPr lang="en-CA" b="1" dirty="0" smtClean="0">
                <a:solidFill>
                  <a:srgbClr val="0070C0"/>
                </a:solidFill>
              </a:rPr>
              <a:t>3. Insert at End of List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5555882"/>
            <a:ext cx="122413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Pointer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45230" y="5555882"/>
            <a:ext cx="1219664" cy="648072"/>
            <a:chOff x="2627784" y="5445224"/>
            <a:chExt cx="1360395" cy="648072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5445224"/>
              <a:ext cx="1360395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345646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>
            <a:off x="1547664" y="5879918"/>
            <a:ext cx="12975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1"/>
          </p:cNvCxnSpPr>
          <p:nvPr/>
        </p:nvCxnSpPr>
        <p:spPr>
          <a:xfrm flipV="1">
            <a:off x="6079696" y="5880923"/>
            <a:ext cx="868568" cy="9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52174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2060"/>
                </a:solidFill>
              </a:rPr>
              <a:t>RootPtr</a:t>
            </a:r>
            <a:endParaRPr lang="en-CA" b="1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60032" y="5556887"/>
            <a:ext cx="1219664" cy="648072"/>
            <a:chOff x="2627784" y="5445224"/>
            <a:chExt cx="1360395" cy="648072"/>
          </a:xfrm>
        </p:grpSpPr>
        <p:sp>
          <p:nvSpPr>
            <p:cNvPr id="29" name="Rounded Rectangle 28"/>
            <p:cNvSpPr/>
            <p:nvPr/>
          </p:nvSpPr>
          <p:spPr>
            <a:xfrm>
              <a:off x="2627784" y="5445224"/>
              <a:ext cx="1360395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345646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948264" y="5556887"/>
            <a:ext cx="1219664" cy="648072"/>
            <a:chOff x="6948264" y="5556887"/>
            <a:chExt cx="1219664" cy="648072"/>
          </a:xfrm>
        </p:grpSpPr>
        <p:grpSp>
          <p:nvGrpSpPr>
            <p:cNvPr id="32" name="Group 31"/>
            <p:cNvGrpSpPr/>
            <p:nvPr/>
          </p:nvGrpSpPr>
          <p:grpSpPr>
            <a:xfrm>
              <a:off x="6948264" y="5556887"/>
              <a:ext cx="1219664" cy="648072"/>
              <a:chOff x="2627784" y="5445224"/>
              <a:chExt cx="1360395" cy="64807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</a:t>
                </a:r>
                <a:r>
                  <a:rPr lang="en-CA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CA" sz="2400" b="1" dirty="0" smtClean="0">
                    <a:solidFill>
                      <a:srgbClr val="C00000"/>
                    </a:solidFill>
                  </a:rPr>
                  <a:t> 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7756264" y="5733256"/>
              <a:ext cx="200112" cy="3017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Down Arrow 39"/>
          <p:cNvSpPr/>
          <p:nvPr/>
        </p:nvSpPr>
        <p:spPr>
          <a:xfrm>
            <a:off x="2051720" y="5013175"/>
            <a:ext cx="288032" cy="7200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Down Arrow 40"/>
          <p:cNvSpPr/>
          <p:nvPr/>
        </p:nvSpPr>
        <p:spPr>
          <a:xfrm>
            <a:off x="8388424" y="5013176"/>
            <a:ext cx="288032" cy="72008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>
            <a:off x="4318447" y="5013176"/>
            <a:ext cx="288032" cy="72008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880271" y="4221088"/>
            <a:ext cx="648072" cy="648072"/>
          </a:xfrm>
          <a:prstGeom prst="ellipse">
            <a:avLst/>
          </a:prstGeom>
          <a:solidFill>
            <a:srgbClr val="60EA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1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38427" y="4227691"/>
            <a:ext cx="648072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2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08404" y="4200111"/>
            <a:ext cx="648072" cy="64807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3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9" idx="1"/>
          </p:cNvCxnSpPr>
          <p:nvPr/>
        </p:nvCxnSpPr>
        <p:spPr>
          <a:xfrm flipV="1">
            <a:off x="4064894" y="5880923"/>
            <a:ext cx="795138" cy="17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Input data from a direct access file into a linked list</a:t>
            </a:r>
          </a:p>
          <a:p>
            <a:pPr lvl="1"/>
            <a:r>
              <a:rPr lang="en-CA" dirty="0" smtClean="0"/>
              <a:t>Here is a complete listing of the C code for this algorithm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569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7744" y="1717505"/>
            <a:ext cx="6696744" cy="3182280"/>
          </a:xfrm>
          <a:prstGeom prst="rect">
            <a:avLst/>
          </a:prstGeom>
          <a:solidFill>
            <a:srgbClr val="CAE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b="1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b="1" dirty="0" err="1" smtClean="0">
                <a:solidFill>
                  <a:srgbClr val="002060"/>
                </a:solidFill>
              </a:rPr>
              <a:t>cfPtr</a:t>
            </a:r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while( ! </a:t>
            </a:r>
            <a:r>
              <a:rPr lang="en-CA" b="1" dirty="0" err="1">
                <a:solidFill>
                  <a:srgbClr val="002060"/>
                </a:solidFill>
              </a:rPr>
              <a:t>f</a:t>
            </a:r>
            <a:r>
              <a:rPr lang="en-CA" b="1" dirty="0" err="1" smtClean="0">
                <a:solidFill>
                  <a:srgbClr val="002060"/>
                </a:solidFill>
              </a:rPr>
              <a:t>eof</a:t>
            </a:r>
            <a:r>
              <a:rPr lang="en-CA" b="1" dirty="0" smtClean="0">
                <a:solidFill>
                  <a:srgbClr val="002060"/>
                </a:solidFill>
              </a:rPr>
              <a:t>( </a:t>
            </a:r>
            <a:r>
              <a:rPr lang="en-CA" b="1" dirty="0" err="1" smtClean="0">
                <a:solidFill>
                  <a:srgbClr val="002060"/>
                </a:solidFill>
              </a:rPr>
              <a:t>cfPtr</a:t>
            </a:r>
            <a:r>
              <a:rPr lang="en-CA" b="1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    </a:t>
            </a:r>
            <a:r>
              <a:rPr lang="en-CA" b="1" dirty="0" err="1" smtClean="0">
                <a:solidFill>
                  <a:srgbClr val="002060"/>
                </a:solidFill>
              </a:rPr>
              <a:t>NodePtr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>
                <a:solidFill>
                  <a:srgbClr val="002060"/>
                </a:solidFill>
              </a:rPr>
              <a:t>= </a:t>
            </a:r>
            <a:r>
              <a:rPr lang="en-CA" b="1" dirty="0" err="1">
                <a:solidFill>
                  <a:srgbClr val="002060"/>
                </a:solidFill>
              </a:rPr>
              <a:t>malloc</a:t>
            </a:r>
            <a:r>
              <a:rPr lang="en-CA" b="1" dirty="0">
                <a:solidFill>
                  <a:srgbClr val="002060"/>
                </a:solidFill>
              </a:rPr>
              <a:t>( </a:t>
            </a:r>
            <a:r>
              <a:rPr lang="en-CA" b="1" dirty="0" err="1">
                <a:solidFill>
                  <a:srgbClr val="002060"/>
                </a:solidFill>
              </a:rPr>
              <a:t>NodeSize</a:t>
            </a:r>
            <a:r>
              <a:rPr lang="en-CA" b="1" dirty="0">
                <a:solidFill>
                  <a:srgbClr val="002060"/>
                </a:solidFill>
              </a:rPr>
              <a:t> ) ;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    </a:t>
            </a:r>
            <a:r>
              <a:rPr lang="en-CA" b="1" dirty="0" err="1" smtClean="0">
                <a:solidFill>
                  <a:srgbClr val="002060"/>
                </a:solidFill>
              </a:rPr>
              <a:t>fread</a:t>
            </a:r>
            <a:r>
              <a:rPr lang="en-CA" b="1" dirty="0" smtClean="0">
                <a:solidFill>
                  <a:srgbClr val="002060"/>
                </a:solidFill>
              </a:rPr>
              <a:t>( </a:t>
            </a:r>
            <a:r>
              <a:rPr lang="en-CA" b="1" dirty="0" err="1" smtClean="0">
                <a:solidFill>
                  <a:srgbClr val="002060"/>
                </a:solidFill>
              </a:rPr>
              <a:t>NodePtr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PayloadSize</a:t>
            </a:r>
            <a:r>
              <a:rPr lang="en-CA" b="1" dirty="0" smtClean="0">
                <a:solidFill>
                  <a:srgbClr val="002060"/>
                </a:solidFill>
              </a:rPr>
              <a:t>, </a:t>
            </a:r>
            <a:r>
              <a:rPr lang="en-CA" b="1" dirty="0">
                <a:solidFill>
                  <a:srgbClr val="002060"/>
                </a:solidFill>
              </a:rPr>
              <a:t>1, </a:t>
            </a:r>
            <a:r>
              <a:rPr lang="en-CA" b="1" dirty="0" err="1">
                <a:solidFill>
                  <a:srgbClr val="002060"/>
                </a:solidFill>
              </a:rPr>
              <a:t>cfPtr</a:t>
            </a:r>
            <a:r>
              <a:rPr lang="en-CA" b="1" dirty="0">
                <a:solidFill>
                  <a:srgbClr val="002060"/>
                </a:solidFill>
              </a:rPr>
              <a:t> ) </a:t>
            </a:r>
            <a:r>
              <a:rPr lang="en-CA" b="1" dirty="0" smtClean="0">
                <a:solidFill>
                  <a:srgbClr val="002060"/>
                </a:solidFill>
              </a:rPr>
              <a:t>;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    \\ Logic to find where to insert this inputted data block</a:t>
            </a:r>
          </a:p>
          <a:p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   \\   in the singly linked list.</a:t>
            </a:r>
            <a:endParaRPr lang="en-CA" b="1" dirty="0">
              <a:solidFill>
                <a:srgbClr val="002060"/>
              </a:solidFill>
            </a:endParaRP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}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4410" y="1056904"/>
            <a:ext cx="973334" cy="66060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634" y="4904510"/>
            <a:ext cx="1947553" cy="144878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170011" y="180586"/>
            <a:ext cx="4283918" cy="1512168"/>
            <a:chOff x="4749429" y="845604"/>
            <a:chExt cx="4283918" cy="1512168"/>
          </a:xfrm>
        </p:grpSpPr>
        <p:sp>
          <p:nvSpPr>
            <p:cNvPr id="17" name="Rectangle 16"/>
            <p:cNvSpPr/>
            <p:nvPr/>
          </p:nvSpPr>
          <p:spPr>
            <a:xfrm>
              <a:off x="4749429" y="845604"/>
              <a:ext cx="4283918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36395" y="1398119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6260531" y="1722155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92379" y="10596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NodePtr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50603" y="1399124"/>
              <a:ext cx="774000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Data</a:t>
              </a:r>
              <a:endParaRPr lang="en-CA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65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7744" y="2446317"/>
            <a:ext cx="6419158" cy="2042556"/>
          </a:xfrm>
          <a:prstGeom prst="rect">
            <a:avLst/>
          </a:prstGeom>
          <a:solidFill>
            <a:srgbClr val="DB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b="1" dirty="0" smtClean="0">
                <a:solidFill>
                  <a:srgbClr val="0070C0"/>
                </a:solidFill>
              </a:rPr>
              <a:t>    </a:t>
            </a:r>
            <a:r>
              <a:rPr lang="en-CA" b="1" dirty="0">
                <a:solidFill>
                  <a:srgbClr val="0070C0"/>
                </a:solidFill>
              </a:rPr>
              <a:t>if( </a:t>
            </a:r>
            <a:r>
              <a:rPr lang="en-CA" b="1" dirty="0" err="1">
                <a:solidFill>
                  <a:srgbClr val="0070C0"/>
                </a:solidFill>
              </a:rPr>
              <a:t>RootPtr</a:t>
            </a:r>
            <a:r>
              <a:rPr lang="en-CA" b="1" dirty="0">
                <a:solidFill>
                  <a:srgbClr val="0070C0"/>
                </a:solidFill>
              </a:rPr>
              <a:t> == NULL ) {</a:t>
            </a:r>
          </a:p>
          <a:p>
            <a:r>
              <a:rPr lang="en-CA" b="1" dirty="0">
                <a:solidFill>
                  <a:srgbClr val="0070C0"/>
                </a:solidFill>
              </a:rPr>
              <a:t>        </a:t>
            </a:r>
            <a:r>
              <a:rPr lang="en-CA" b="1" dirty="0" err="1">
                <a:solidFill>
                  <a:srgbClr val="0070C0"/>
                </a:solidFill>
              </a:rPr>
              <a:t>NodePtr</a:t>
            </a:r>
            <a:r>
              <a:rPr lang="en-CA" b="1" dirty="0">
                <a:solidFill>
                  <a:srgbClr val="0070C0"/>
                </a:solidFill>
              </a:rPr>
              <a:t>-&gt;</a:t>
            </a:r>
            <a:r>
              <a:rPr lang="en-CA" b="1" dirty="0" err="1">
                <a:solidFill>
                  <a:srgbClr val="0070C0"/>
                </a:solidFill>
              </a:rPr>
              <a:t>NextPtr</a:t>
            </a:r>
            <a:r>
              <a:rPr lang="en-CA" b="1" dirty="0">
                <a:solidFill>
                  <a:srgbClr val="0070C0"/>
                </a:solidFill>
              </a:rPr>
              <a:t> = NULL ;</a:t>
            </a:r>
          </a:p>
          <a:p>
            <a:r>
              <a:rPr lang="en-CA" b="1" dirty="0">
                <a:solidFill>
                  <a:srgbClr val="0070C0"/>
                </a:solidFill>
              </a:rPr>
              <a:t>        </a:t>
            </a:r>
            <a:r>
              <a:rPr lang="en-CA" b="1" dirty="0" err="1">
                <a:solidFill>
                  <a:srgbClr val="0070C0"/>
                </a:solidFill>
              </a:rPr>
              <a:t>RootPtr</a:t>
            </a:r>
            <a:r>
              <a:rPr lang="en-CA" b="1" dirty="0">
                <a:solidFill>
                  <a:srgbClr val="0070C0"/>
                </a:solidFill>
              </a:rPr>
              <a:t> = </a:t>
            </a:r>
            <a:r>
              <a:rPr lang="en-CA" b="1" dirty="0" err="1">
                <a:solidFill>
                  <a:srgbClr val="0070C0"/>
                </a:solidFill>
              </a:rPr>
              <a:t>NodePtr</a:t>
            </a:r>
            <a:r>
              <a:rPr lang="en-CA" b="1" dirty="0">
                <a:solidFill>
                  <a:srgbClr val="0070C0"/>
                </a:solidFill>
              </a:rPr>
              <a:t> ;</a:t>
            </a:r>
          </a:p>
          <a:p>
            <a:r>
              <a:rPr lang="en-CA" b="1" dirty="0">
                <a:solidFill>
                  <a:srgbClr val="0070C0"/>
                </a:solidFill>
              </a:rPr>
              <a:t>    }</a:t>
            </a:r>
            <a:endParaRPr lang="en-CA" b="1" dirty="0" smtClean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774" y="1793174"/>
            <a:ext cx="1388970" cy="65314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41263" y="762477"/>
            <a:ext cx="4283918" cy="1512168"/>
            <a:chOff x="144066" y="923992"/>
            <a:chExt cx="4283918" cy="1512168"/>
          </a:xfrm>
        </p:grpSpPr>
        <p:sp>
          <p:nvSpPr>
            <p:cNvPr id="13" name="Rectangle 12"/>
            <p:cNvSpPr/>
            <p:nvPr/>
          </p:nvSpPr>
          <p:spPr>
            <a:xfrm>
              <a:off x="144066" y="923992"/>
              <a:ext cx="4283918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1032" y="1476507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655168" y="1800543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7016" y="11380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945241" y="1477512"/>
              <a:ext cx="1219664" cy="648072"/>
              <a:chOff x="2837737" y="5556887"/>
              <a:chExt cx="1219664" cy="64807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837737" y="5556887"/>
                <a:ext cx="1219664" cy="648072"/>
                <a:chOff x="-1957036" y="5445224"/>
                <a:chExt cx="1360395" cy="648072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-1957036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-1239174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3635896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Self-referential data structures</a:t>
            </a:r>
          </a:p>
          <a:p>
            <a:r>
              <a:rPr lang="en-CA" dirty="0"/>
              <a:t>Statically versus Dynamically allocated memory</a:t>
            </a:r>
          </a:p>
          <a:p>
            <a:r>
              <a:rPr lang="en-CA" dirty="0" smtClean="0"/>
              <a:t>Concept of linked structures</a:t>
            </a:r>
          </a:p>
          <a:p>
            <a:r>
              <a:rPr lang="en-CA" dirty="0" smtClean="0"/>
              <a:t>Linked lists</a:t>
            </a:r>
          </a:p>
          <a:p>
            <a:r>
              <a:rPr lang="en-CA" dirty="0" smtClean="0"/>
              <a:t>Stacks and Queues</a:t>
            </a:r>
          </a:p>
          <a:p>
            <a:r>
              <a:rPr lang="en-CA" dirty="0" smtClean="0"/>
              <a:t>Trees and advanced data structures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1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520" y="1988840"/>
            <a:ext cx="1672284" cy="137187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6706" y="2853913"/>
            <a:ext cx="1507097" cy="188434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07704" y="3354005"/>
            <a:ext cx="6638750" cy="2453468"/>
          </a:xfrm>
          <a:prstGeom prst="rect">
            <a:avLst/>
          </a:prstGeom>
          <a:solidFill>
            <a:srgbClr val="DB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b="1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else if</a:t>
            </a:r>
            <a:r>
              <a:rPr lang="en-CA" b="1" dirty="0" smtClean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CA" b="1" dirty="0" err="1" smtClean="0">
                <a:solidFill>
                  <a:schemeClr val="accent3">
                    <a:lumMod val="75000"/>
                  </a:schemeClr>
                </a:solidFill>
              </a:rPr>
              <a:t>NodePtr</a:t>
            </a:r>
            <a:r>
              <a:rPr lang="en-CA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&gt;Payload.ID &lt; 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RootPtr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-&gt;Payload.ID ) {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NodePtr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NextPtr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RootPtr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; 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RootPtr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CA" b="1" dirty="0" err="1">
                <a:solidFill>
                  <a:schemeClr val="accent3">
                    <a:lumMod val="75000"/>
                  </a:schemeClr>
                </a:solidFill>
              </a:rPr>
              <a:t>NodePtr</a:t>
            </a: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;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CA" b="1" dirty="0" smtClean="0">
                <a:solidFill>
                  <a:schemeClr val="accent3">
                    <a:lumMod val="75000"/>
                  </a:schemeClr>
                </a:solidFill>
              </a:rPr>
              <a:t> }</a:t>
            </a:r>
            <a:endParaRPr lang="en-CA" b="1" dirty="0">
              <a:solidFill>
                <a:srgbClr val="E54809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    else </a:t>
            </a:r>
            <a:r>
              <a:rPr lang="en-CA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        \\  Locate insertion point in SL list</a:t>
            </a:r>
          </a:p>
          <a:p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   }</a:t>
            </a:r>
            <a:endParaRPr lang="en-CA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8140" y="5807034"/>
            <a:ext cx="1330037" cy="35870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627784" y="1444211"/>
            <a:ext cx="4968453" cy="1512168"/>
            <a:chOff x="2627784" y="1444211"/>
            <a:chExt cx="4968453" cy="1512168"/>
          </a:xfrm>
        </p:grpSpPr>
        <p:grpSp>
          <p:nvGrpSpPr>
            <p:cNvPr id="25" name="Group 24"/>
            <p:cNvGrpSpPr/>
            <p:nvPr/>
          </p:nvGrpSpPr>
          <p:grpSpPr>
            <a:xfrm>
              <a:off x="2627784" y="1444211"/>
              <a:ext cx="4968453" cy="1512168"/>
              <a:chOff x="-540469" y="923992"/>
              <a:chExt cx="4968453" cy="151216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-540469" y="923992"/>
                <a:ext cx="4968453" cy="15121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-181036" y="1480737"/>
                <a:ext cx="1224136" cy="64807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b="1" dirty="0" smtClean="0">
                    <a:solidFill>
                      <a:srgbClr val="C00000"/>
                    </a:solidFill>
                  </a:rPr>
                  <a:t>Pointer</a:t>
                </a:r>
                <a:endParaRPr lang="en-CA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1071042" y="1812185"/>
                <a:ext cx="867688" cy="4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-325052" y="114231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err="1" smtClean="0">
                    <a:solidFill>
                      <a:srgbClr val="002060"/>
                    </a:solidFill>
                  </a:rPr>
                  <a:t>RootPtr</a:t>
                </a:r>
                <a:endParaRPr lang="en-CA" b="1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931237" y="1489607"/>
                <a:ext cx="1219664" cy="648072"/>
                <a:chOff x="-3088041" y="5457319"/>
                <a:chExt cx="1360395" cy="648072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3088041" y="5457319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?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-2370178" y="5457319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Down Arrow 32"/>
            <p:cNvSpPr/>
            <p:nvPr/>
          </p:nvSpPr>
          <p:spPr>
            <a:xfrm>
              <a:off x="4539341" y="1550589"/>
              <a:ext cx="288032" cy="720081"/>
            </a:xfrm>
            <a:prstGeom prst="downArrow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9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8140" y="1816925"/>
            <a:ext cx="1484416" cy="103601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8769" y="5260769"/>
            <a:ext cx="1306286" cy="121128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57092" y="116632"/>
            <a:ext cx="8451262" cy="1512168"/>
            <a:chOff x="131919" y="3697894"/>
            <a:chExt cx="8451262" cy="1512168"/>
          </a:xfrm>
        </p:grpSpPr>
        <p:sp>
          <p:nvSpPr>
            <p:cNvPr id="16" name="Rectangle 15"/>
            <p:cNvSpPr/>
            <p:nvPr/>
          </p:nvSpPr>
          <p:spPr>
            <a:xfrm>
              <a:off x="131919" y="3697894"/>
              <a:ext cx="8451262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7804" y="4330744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09506" y="4330744"/>
              <a:ext cx="1219664" cy="648072"/>
              <a:chOff x="2627784" y="5445224"/>
              <a:chExt cx="1360395" cy="648072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7" idx="3"/>
              <a:endCxn id="32" idx="1"/>
            </p:cNvCxnSpPr>
            <p:nvPr/>
          </p:nvCxnSpPr>
          <p:spPr>
            <a:xfrm>
              <a:off x="1711940" y="4654780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28" idx="1"/>
            </p:cNvCxnSpPr>
            <p:nvPr/>
          </p:nvCxnSpPr>
          <p:spPr>
            <a:xfrm flipV="1">
              <a:off x="6243972" y="4655785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3788" y="399232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24308" y="4331749"/>
              <a:ext cx="1219664" cy="648072"/>
              <a:chOff x="2627784" y="5445224"/>
              <a:chExt cx="1360395" cy="64807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7112540" y="4331749"/>
              <a:ext cx="1219664" cy="648072"/>
              <a:chOff x="6948264" y="5556887"/>
              <a:chExt cx="1219664" cy="6480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/>
            <p:cNvCxnSpPr/>
            <p:nvPr/>
          </p:nvCxnSpPr>
          <p:spPr>
            <a:xfrm>
              <a:off x="4229170" y="4654780"/>
              <a:ext cx="795138" cy="10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own Arrow 24"/>
            <p:cNvSpPr/>
            <p:nvPr/>
          </p:nvSpPr>
          <p:spPr>
            <a:xfrm>
              <a:off x="4482723" y="3788038"/>
              <a:ext cx="288032" cy="720081"/>
            </a:xfrm>
            <a:prstGeom prst="downArrow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2006930" y="1816925"/>
            <a:ext cx="7010665" cy="4655127"/>
          </a:xfrm>
          <a:prstGeom prst="rect">
            <a:avLst/>
          </a:prstGeom>
          <a:solidFill>
            <a:srgbClr val="DB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>
                <a:solidFill>
                  <a:srgbClr val="002060"/>
                </a:solidFill>
              </a:rPr>
              <a:t> </a:t>
            </a:r>
            <a:r>
              <a:rPr lang="en-CA" sz="2000" b="1" dirty="0" smtClean="0">
                <a:solidFill>
                  <a:srgbClr val="002060"/>
                </a:solidFill>
              </a:rPr>
              <a:t>       </a:t>
            </a:r>
            <a:r>
              <a:rPr lang="en-CA" sz="2000" b="1" dirty="0" err="1" smtClean="0">
                <a:solidFill>
                  <a:srgbClr val="002060"/>
                </a:solidFill>
              </a:rPr>
              <a:t>Node_t</a:t>
            </a:r>
            <a:r>
              <a:rPr lang="en-CA" sz="2000" b="1" dirty="0" smtClean="0">
                <a:solidFill>
                  <a:srgbClr val="002060"/>
                </a:solidFill>
              </a:rPr>
              <a:t> </a:t>
            </a:r>
            <a:r>
              <a:rPr lang="en-CA" sz="2000" b="1" dirty="0">
                <a:solidFill>
                  <a:srgbClr val="002060"/>
                </a:solidFill>
              </a:rPr>
              <a:t>* </a:t>
            </a:r>
            <a:r>
              <a:rPr lang="en-CA" sz="2000" b="1" dirty="0" err="1">
                <a:solidFill>
                  <a:srgbClr val="002060"/>
                </a:solidFill>
              </a:rPr>
              <a:t>PrevNodePtr</a:t>
            </a:r>
            <a:r>
              <a:rPr lang="en-CA" sz="2000" b="1" dirty="0">
                <a:solidFill>
                  <a:srgbClr val="002060"/>
                </a:solidFill>
              </a:rPr>
              <a:t> = </a:t>
            </a:r>
            <a:r>
              <a:rPr lang="en-CA" sz="2000" b="1" dirty="0" err="1">
                <a:solidFill>
                  <a:srgbClr val="002060"/>
                </a:solidFill>
              </a:rPr>
              <a:t>RootPtr</a:t>
            </a:r>
            <a:r>
              <a:rPr lang="en-CA" sz="2000" b="1" dirty="0">
                <a:solidFill>
                  <a:srgbClr val="002060"/>
                </a:solidFill>
              </a:rPr>
              <a:t> ;</a:t>
            </a:r>
          </a:p>
          <a:p>
            <a:r>
              <a:rPr lang="en-CA" sz="2000" b="1" dirty="0">
                <a:solidFill>
                  <a:srgbClr val="002060"/>
                </a:solidFill>
              </a:rPr>
              <a:t>        </a:t>
            </a:r>
            <a:r>
              <a:rPr lang="en-CA" sz="2000" b="1" dirty="0" err="1">
                <a:solidFill>
                  <a:srgbClr val="002060"/>
                </a:solidFill>
              </a:rPr>
              <a:t>Nptr</a:t>
            </a:r>
            <a:r>
              <a:rPr lang="en-CA" sz="2000" b="1" dirty="0">
                <a:solidFill>
                  <a:srgbClr val="002060"/>
                </a:solidFill>
              </a:rPr>
              <a:t> = </a:t>
            </a:r>
            <a:r>
              <a:rPr lang="en-CA" sz="2000" b="1" dirty="0" err="1">
                <a:solidFill>
                  <a:srgbClr val="002060"/>
                </a:solidFill>
              </a:rPr>
              <a:t>RootPtr</a:t>
            </a:r>
            <a:r>
              <a:rPr lang="en-CA" sz="2000" b="1" dirty="0">
                <a:solidFill>
                  <a:srgbClr val="002060"/>
                </a:solidFill>
              </a:rPr>
              <a:t>-&gt;</a:t>
            </a:r>
            <a:r>
              <a:rPr lang="en-CA" sz="2000" b="1" dirty="0" err="1">
                <a:solidFill>
                  <a:srgbClr val="002060"/>
                </a:solidFill>
              </a:rPr>
              <a:t>NextPtr</a:t>
            </a:r>
            <a:r>
              <a:rPr lang="en-CA" sz="2000" b="1" dirty="0">
                <a:solidFill>
                  <a:srgbClr val="002060"/>
                </a:solidFill>
              </a:rPr>
              <a:t> </a:t>
            </a:r>
            <a:r>
              <a:rPr lang="en-CA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en-CA" sz="2000" b="1" dirty="0">
              <a:solidFill>
                <a:srgbClr val="002060"/>
              </a:solidFill>
            </a:endParaRPr>
          </a:p>
          <a:p>
            <a:r>
              <a:rPr lang="en-CA" sz="2000" b="1" dirty="0">
                <a:solidFill>
                  <a:srgbClr val="002060"/>
                </a:solidFill>
              </a:rPr>
              <a:t>  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if(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-&gt;Payload.ID &lt;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-&gt;Payload.ID ) {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;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break ;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}</a:t>
            </a:r>
          </a:p>
          <a:p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           else {</a:t>
            </a:r>
          </a:p>
          <a:p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2000" b="1" dirty="0" err="1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2000" b="1" dirty="0" err="1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;</a:t>
            </a:r>
            <a:b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2000" b="1" dirty="0" err="1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2000" b="1" dirty="0" err="1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2000" b="1" dirty="0" err="1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2000" b="1" dirty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  <a:endParaRPr lang="en-CA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Rgn</a:t>
            </a:r>
            <a:endParaRPr lang="en-CA" dirty="0" smtClean="0"/>
          </a:p>
          <a:p>
            <a:r>
              <a:rPr lang="en-CA" dirty="0" smtClean="0"/>
              <a:t>Input data from a direct access file into a linked list</a:t>
            </a:r>
          </a:p>
          <a:p>
            <a:pPr lvl="1"/>
            <a:r>
              <a:rPr lang="en-CA" dirty="0" smtClean="0"/>
              <a:t>\</a:t>
            </a:r>
            <a:r>
              <a:rPr lang="en-CA" dirty="0" err="1" smtClean="0"/>
              <a:t>iggffi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2708" y="2897578"/>
            <a:ext cx="7010665" cy="1971581"/>
          </a:xfrm>
          <a:prstGeom prst="rect">
            <a:avLst/>
          </a:prstGeom>
          <a:solidFill>
            <a:srgbClr val="DB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if( 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-&gt;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NULL ) { </a:t>
            </a:r>
          </a:p>
          <a:p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-&gt;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= NULL  ; </a:t>
            </a:r>
          </a:p>
          <a:p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-&gt;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20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;</a:t>
            </a:r>
          </a:p>
          <a:p>
            <a:r>
              <a:rPr lang="en-CA" sz="2000" dirty="0">
                <a:solidFill>
                  <a:schemeClr val="accent3">
                    <a:lumMod val="50000"/>
                  </a:schemeClr>
                </a:solidFill>
              </a:rPr>
              <a:t>        }</a:t>
            </a:r>
            <a:endParaRPr lang="en-CA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7511" y="2897578"/>
            <a:ext cx="1591294" cy="259168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8769" y="4868883"/>
            <a:ext cx="1318161" cy="11524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7511" y="1094187"/>
            <a:ext cx="8451262" cy="1512168"/>
            <a:chOff x="131919" y="3697894"/>
            <a:chExt cx="8451262" cy="1512168"/>
          </a:xfrm>
        </p:grpSpPr>
        <p:sp>
          <p:nvSpPr>
            <p:cNvPr id="14" name="Rectangle 13"/>
            <p:cNvSpPr/>
            <p:nvPr/>
          </p:nvSpPr>
          <p:spPr>
            <a:xfrm>
              <a:off x="131919" y="3697894"/>
              <a:ext cx="8451262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7804" y="4330744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09506" y="4330744"/>
              <a:ext cx="1219664" cy="648072"/>
              <a:chOff x="2627784" y="5445224"/>
              <a:chExt cx="1360395" cy="64807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>
              <a:stCxn id="15" idx="3"/>
              <a:endCxn id="30" idx="1"/>
            </p:cNvCxnSpPr>
            <p:nvPr/>
          </p:nvCxnSpPr>
          <p:spPr>
            <a:xfrm>
              <a:off x="1711940" y="4654780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26" idx="1"/>
            </p:cNvCxnSpPr>
            <p:nvPr/>
          </p:nvCxnSpPr>
          <p:spPr>
            <a:xfrm flipV="1">
              <a:off x="5199856" y="4654780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3788" y="399232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68424" y="4330744"/>
              <a:ext cx="1219664" cy="649077"/>
              <a:chOff x="5904148" y="5555882"/>
              <a:chExt cx="1219664" cy="64907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904148" y="5555882"/>
                <a:ext cx="1219664" cy="649077"/>
                <a:chOff x="1463193" y="5444219"/>
                <a:chExt cx="1360395" cy="649077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463193" y="5444219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56928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/>
              <p:cNvCxnSpPr/>
              <p:nvPr/>
            </p:nvCxnSpPr>
            <p:spPr>
              <a:xfrm flipH="1">
                <a:off x="6712148" y="5732251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229170" y="4654780"/>
              <a:ext cx="795138" cy="10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own Arrow 22"/>
            <p:cNvSpPr/>
            <p:nvPr/>
          </p:nvSpPr>
          <p:spPr>
            <a:xfrm>
              <a:off x="7372752" y="3762386"/>
              <a:ext cx="288032" cy="720081"/>
            </a:xfrm>
            <a:prstGeom prst="downArrow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994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66" y="0"/>
            <a:ext cx="4843366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99" y="1556792"/>
            <a:ext cx="7010665" cy="4176464"/>
          </a:xfrm>
          <a:prstGeom prst="rect">
            <a:avLst/>
          </a:prstGeom>
          <a:solidFill>
            <a:srgbClr val="F2E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WHEW  !</a:t>
            </a:r>
          </a:p>
          <a:p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 smtClean="0">
                <a:solidFill>
                  <a:schemeClr val="tx1"/>
                </a:solidFill>
              </a:rPr>
              <a:t>This example illustrates the Top-Down approach where the original problem has been broken down into sub-problems.  These are organized methodically, and the algorithm developed accordingly.</a:t>
            </a:r>
          </a:p>
          <a:p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There are many details to consider and care must be taken when writing code with pointers, ensuring that the order of statements is correct.</a:t>
            </a:r>
          </a:p>
          <a:p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Always test code 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65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66" y="0"/>
            <a:ext cx="4555334" cy="6669360"/>
          </a:xfrm>
          <a:prstGeom prst="rect">
            <a:avLst/>
          </a:prstGeom>
          <a:solidFill>
            <a:srgbClr val="E7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200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while( ! </a:t>
            </a:r>
            <a:r>
              <a:rPr lang="en-CA" sz="1200" dirty="0" err="1">
                <a:solidFill>
                  <a:srgbClr val="002060"/>
                </a:solidFill>
              </a:rPr>
              <a:t>f</a:t>
            </a:r>
            <a:r>
              <a:rPr lang="en-CA" sz="1200" dirty="0" err="1" smtClean="0">
                <a:solidFill>
                  <a:srgbClr val="002060"/>
                </a:solidFill>
              </a:rPr>
              <a:t>eof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cfPtr</a:t>
            </a:r>
            <a:r>
              <a:rPr lang="en-CA" sz="1200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 smtClean="0">
                <a:solidFill>
                  <a:srgbClr val="002060"/>
                </a:solidFill>
              </a:rPr>
              <a:t> </a:t>
            </a:r>
            <a:r>
              <a:rPr lang="en-CA" sz="1200" dirty="0">
                <a:solidFill>
                  <a:srgbClr val="002060"/>
                </a:solidFill>
              </a:rPr>
              <a:t>= </a:t>
            </a:r>
            <a:r>
              <a:rPr lang="en-CA" sz="1200" dirty="0" err="1">
                <a:solidFill>
                  <a:srgbClr val="002060"/>
                </a:solidFill>
              </a:rPr>
              <a:t>malloc</a:t>
            </a:r>
            <a:r>
              <a:rPr lang="en-CA" sz="1200" dirty="0">
                <a:solidFill>
                  <a:srgbClr val="002060"/>
                </a:solidFill>
              </a:rPr>
              <a:t>( </a:t>
            </a:r>
            <a:r>
              <a:rPr lang="en-CA" sz="1200" dirty="0" err="1">
                <a:solidFill>
                  <a:srgbClr val="002060"/>
                </a:solidFill>
              </a:rPr>
              <a:t>NodeSize</a:t>
            </a:r>
            <a:r>
              <a:rPr lang="en-CA" sz="1200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    </a:t>
            </a:r>
            <a:r>
              <a:rPr lang="en-CA" sz="1200" dirty="0" err="1" smtClean="0">
                <a:solidFill>
                  <a:srgbClr val="002060"/>
                </a:solidFill>
              </a:rPr>
              <a:t>fread</a:t>
            </a:r>
            <a:r>
              <a:rPr lang="en-CA" sz="1200" dirty="0" smtClean="0">
                <a:solidFill>
                  <a:srgbClr val="002060"/>
                </a:solidFill>
              </a:rPr>
              <a:t>( </a:t>
            </a:r>
            <a:r>
              <a:rPr lang="en-CA" sz="1200" dirty="0" err="1" smtClean="0">
                <a:solidFill>
                  <a:srgbClr val="002060"/>
                </a:solidFill>
              </a:rPr>
              <a:t>NodePtr</a:t>
            </a:r>
            <a:r>
              <a:rPr lang="en-CA" sz="1200" dirty="0">
                <a:solidFill>
                  <a:srgbClr val="002060"/>
                </a:solidFill>
              </a:rPr>
              <a:t>, </a:t>
            </a:r>
            <a:r>
              <a:rPr lang="en-CA" sz="1200" dirty="0" err="1">
                <a:solidFill>
                  <a:srgbClr val="002060"/>
                </a:solidFill>
              </a:rPr>
              <a:t>PayloadSize</a:t>
            </a:r>
            <a:r>
              <a:rPr lang="en-CA" sz="1200" dirty="0" smtClean="0">
                <a:solidFill>
                  <a:srgbClr val="002060"/>
                </a:solidFill>
              </a:rPr>
              <a:t>, </a:t>
            </a:r>
            <a:r>
              <a:rPr lang="en-CA" sz="1200" dirty="0">
                <a:solidFill>
                  <a:srgbClr val="002060"/>
                </a:solidFill>
              </a:rPr>
              <a:t>1, </a:t>
            </a:r>
            <a:r>
              <a:rPr lang="en-CA" sz="1200" dirty="0" err="1">
                <a:solidFill>
                  <a:srgbClr val="002060"/>
                </a:solidFill>
              </a:rPr>
              <a:t>cfPtr</a:t>
            </a:r>
            <a:r>
              <a:rPr lang="en-CA" sz="1200" dirty="0">
                <a:solidFill>
                  <a:srgbClr val="002060"/>
                </a:solidFill>
              </a:rPr>
              <a:t> ) </a:t>
            </a:r>
            <a:r>
              <a:rPr lang="en-CA" sz="1200" dirty="0" smtClean="0">
                <a:solidFill>
                  <a:srgbClr val="002060"/>
                </a:solidFill>
              </a:rPr>
              <a:t>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70C0"/>
                </a:solidFill>
              </a:rPr>
              <a:t>    if(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== NULL ) {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       </a:t>
            </a:r>
            <a:r>
              <a:rPr lang="en-CA" sz="1200" dirty="0" err="1" smtClean="0">
                <a:solidFill>
                  <a:srgbClr val="0070C0"/>
                </a:solidFill>
              </a:rPr>
              <a:t>NodePtr</a:t>
            </a:r>
            <a:r>
              <a:rPr lang="en-CA" sz="1200" dirty="0" smtClean="0">
                <a:solidFill>
                  <a:srgbClr val="0070C0"/>
                </a:solidFill>
              </a:rPr>
              <a:t>-&gt;</a:t>
            </a:r>
            <a:r>
              <a:rPr lang="en-CA" sz="1200" dirty="0" err="1" smtClean="0">
                <a:solidFill>
                  <a:srgbClr val="0070C0"/>
                </a:solidFill>
              </a:rPr>
              <a:t>NextPtr</a:t>
            </a:r>
            <a:r>
              <a:rPr lang="en-CA" sz="1200" dirty="0" smtClean="0">
                <a:solidFill>
                  <a:srgbClr val="0070C0"/>
                </a:solidFill>
              </a:rPr>
              <a:t> = NULL ;</a:t>
            </a:r>
          </a:p>
          <a:p>
            <a:r>
              <a:rPr lang="en-CA" sz="1200" dirty="0">
                <a:solidFill>
                  <a:srgbClr val="0070C0"/>
                </a:solidFill>
              </a:rPr>
              <a:t>  </a:t>
            </a:r>
            <a:r>
              <a:rPr lang="en-CA" sz="1200" dirty="0" smtClean="0">
                <a:solidFill>
                  <a:srgbClr val="0070C0"/>
                </a:solidFill>
              </a:rPr>
              <a:t>      </a:t>
            </a:r>
            <a:r>
              <a:rPr lang="en-CA" sz="1200" dirty="0" err="1" smtClean="0">
                <a:solidFill>
                  <a:srgbClr val="0070C0"/>
                </a:solidFill>
              </a:rPr>
              <a:t>RootPtr</a:t>
            </a:r>
            <a:r>
              <a:rPr lang="en-CA" sz="1200" dirty="0" smtClean="0">
                <a:solidFill>
                  <a:srgbClr val="0070C0"/>
                </a:solidFill>
              </a:rPr>
              <a:t> </a:t>
            </a:r>
            <a:r>
              <a:rPr lang="en-CA" sz="1200" dirty="0">
                <a:solidFill>
                  <a:srgbClr val="0070C0"/>
                </a:solidFill>
              </a:rPr>
              <a:t>= </a:t>
            </a:r>
            <a:r>
              <a:rPr lang="en-CA" sz="1200" dirty="0" err="1">
                <a:solidFill>
                  <a:srgbClr val="0070C0"/>
                </a:solidFill>
              </a:rPr>
              <a:t>NodePtr</a:t>
            </a:r>
            <a:r>
              <a:rPr lang="en-CA" sz="1200" dirty="0">
                <a:solidFill>
                  <a:srgbClr val="0070C0"/>
                </a:solidFill>
              </a:rPr>
              <a:t> </a:t>
            </a:r>
            <a:r>
              <a:rPr lang="en-CA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</a:t>
            </a:r>
            <a:r>
              <a:rPr lang="en-CA" sz="1200" dirty="0">
                <a:solidFill>
                  <a:srgbClr val="E54809"/>
                </a:solidFill>
              </a:rPr>
              <a:t>else if(</a:t>
            </a:r>
            <a:r>
              <a:rPr lang="en-CA" sz="1200" dirty="0" err="1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-&gt;Payload.ID &lt;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-&gt;Payload.ID ) {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-&gt;</a:t>
            </a:r>
            <a:r>
              <a:rPr lang="en-CA" sz="1200" dirty="0" err="1" smtClean="0">
                <a:solidFill>
                  <a:srgbClr val="E54809"/>
                </a:solidFill>
              </a:rPr>
              <a:t>NextPtr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; 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    </a:t>
            </a:r>
            <a:r>
              <a:rPr lang="en-CA" sz="1200" dirty="0" err="1" smtClean="0">
                <a:solidFill>
                  <a:srgbClr val="E54809"/>
                </a:solidFill>
              </a:rPr>
              <a:t>RootPtr</a:t>
            </a:r>
            <a:r>
              <a:rPr lang="en-CA" sz="1200" dirty="0" smtClean="0">
                <a:solidFill>
                  <a:srgbClr val="E54809"/>
                </a:solidFill>
              </a:rPr>
              <a:t> = </a:t>
            </a:r>
            <a:r>
              <a:rPr lang="en-CA" sz="1200" dirty="0" err="1" smtClean="0">
                <a:solidFill>
                  <a:srgbClr val="E54809"/>
                </a:solidFill>
              </a:rPr>
              <a:t>NodePtr</a:t>
            </a:r>
            <a:r>
              <a:rPr lang="en-CA" sz="1200" dirty="0" smtClean="0">
                <a:solidFill>
                  <a:srgbClr val="E54809"/>
                </a:solidFill>
              </a:rPr>
              <a:t> ;</a:t>
            </a:r>
          </a:p>
          <a:p>
            <a:r>
              <a:rPr lang="en-CA" sz="1200" dirty="0">
                <a:solidFill>
                  <a:srgbClr val="E54809"/>
                </a:solidFill>
              </a:rPr>
              <a:t> </a:t>
            </a:r>
            <a:r>
              <a:rPr lang="en-CA" sz="1200" dirty="0" smtClean="0">
                <a:solidFill>
                  <a:srgbClr val="E54809"/>
                </a:solidFill>
              </a:rPr>
              <a:t>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else {</a:t>
            </a:r>
          </a:p>
          <a:p>
            <a:r>
              <a:rPr lang="en-CA" sz="1200" dirty="0">
                <a:solidFill>
                  <a:srgbClr val="002060"/>
                </a:solidFill>
              </a:rPr>
              <a:t> </a:t>
            </a:r>
            <a:r>
              <a:rPr lang="en-CA" sz="1200" dirty="0" smtClean="0">
                <a:solidFill>
                  <a:srgbClr val="002060"/>
                </a:solidFill>
              </a:rPr>
              <a:t>       </a:t>
            </a:r>
            <a:r>
              <a:rPr lang="en-CA" sz="1200" dirty="0" err="1" smtClean="0">
                <a:solidFill>
                  <a:srgbClr val="002060"/>
                </a:solidFill>
              </a:rPr>
              <a:t>Node_t</a:t>
            </a:r>
            <a:r>
              <a:rPr lang="en-CA" sz="1200" dirty="0" smtClean="0">
                <a:solidFill>
                  <a:srgbClr val="002060"/>
                </a:solidFill>
              </a:rPr>
              <a:t> * </a:t>
            </a:r>
            <a:r>
              <a:rPr lang="en-CA" sz="1200" dirty="0" err="1" smtClean="0">
                <a:solidFill>
                  <a:srgbClr val="002060"/>
                </a:solidFill>
              </a:rPr>
              <a:t>PrevNodePtr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  <a:endParaRPr lang="en-CA" sz="1200" dirty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      </a:t>
            </a:r>
            <a:r>
              <a:rPr lang="en-CA" sz="1200" dirty="0" err="1" smtClean="0">
                <a:solidFill>
                  <a:srgbClr val="002060"/>
                </a:solidFill>
              </a:rPr>
              <a:t>Nptr</a:t>
            </a:r>
            <a:r>
              <a:rPr lang="en-CA" sz="1200" dirty="0" smtClean="0">
                <a:solidFill>
                  <a:srgbClr val="002060"/>
                </a:solidFill>
              </a:rPr>
              <a:t> = </a:t>
            </a:r>
            <a:r>
              <a:rPr lang="en-CA" sz="1200" dirty="0" err="1" smtClean="0">
                <a:solidFill>
                  <a:srgbClr val="002060"/>
                </a:solidFill>
              </a:rPr>
              <a:t>RootPtr</a:t>
            </a:r>
            <a:r>
              <a:rPr lang="en-CA" sz="1200" dirty="0" smtClean="0">
                <a:solidFill>
                  <a:srgbClr val="002060"/>
                </a:solidFill>
              </a:rPr>
              <a:t>-&gt;</a:t>
            </a:r>
            <a:r>
              <a:rPr lang="en-CA" sz="1200" dirty="0" err="1" smtClean="0">
                <a:solidFill>
                  <a:srgbClr val="002060"/>
                </a:solidFill>
              </a:rPr>
              <a:t>NextPtr</a:t>
            </a:r>
            <a:r>
              <a:rPr lang="en-CA" sz="1200" dirty="0" smtClean="0">
                <a:solidFill>
                  <a:srgbClr val="002060"/>
                </a:solidFill>
              </a:rPr>
              <a:t> ;</a:t>
            </a:r>
          </a:p>
          <a:p>
            <a:endParaRPr lang="en-CA" sz="1200" dirty="0" smtClean="0">
              <a:solidFill>
                <a:srgbClr val="002060"/>
              </a:solidFill>
            </a:endParaRPr>
          </a:p>
          <a:p>
            <a:r>
              <a:rPr lang="en-CA" sz="1200" dirty="0" smtClean="0">
                <a:solidFill>
                  <a:srgbClr val="002060"/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while(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!= NULL ) {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&lt;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&gt;Payload.ID )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;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break ;</a:t>
            </a:r>
          </a:p>
          <a:p>
            <a:r>
              <a:rPr lang="en-CA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}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else {</a:t>
            </a:r>
          </a:p>
          <a:p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br>
              <a:rPr lang="en-CA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n-CA" sz="1200" dirty="0" err="1" smtClean="0">
                <a:solidFill>
                  <a:schemeClr val="accent1">
                    <a:lumMod val="50000"/>
                  </a:schemeClr>
                </a:solidFill>
              </a:rPr>
              <a:t>NextPtr</a:t>
            </a:r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;</a:t>
            </a:r>
          </a:p>
          <a:p>
            <a:r>
              <a:rPr lang="en-CA" sz="1200" dirty="0" smtClean="0">
                <a:solidFill>
                  <a:schemeClr val="accent1">
                    <a:lumMod val="50000"/>
                  </a:schemeClr>
                </a:solidFill>
              </a:rPr>
              <a:t>            }</a:t>
            </a:r>
          </a:p>
          <a:p>
            <a:r>
              <a:rPr lang="en-CA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if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= NULL ) { 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NULL  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; </a:t>
            </a:r>
          </a:p>
          <a:p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CA" sz="1200" dirty="0" err="1" smtClean="0">
                <a:solidFill>
                  <a:schemeClr val="accent3">
                    <a:lumMod val="50000"/>
                  </a:schemeClr>
                </a:solidFill>
              </a:rPr>
              <a:t>PrevNodePtr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NextPtr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CA" sz="1200" dirty="0" err="1">
                <a:solidFill>
                  <a:schemeClr val="accent3">
                    <a:lumMod val="50000"/>
                  </a:schemeClr>
                </a:solidFill>
              </a:rPr>
              <a:t>NodePtr</a:t>
            </a:r>
            <a:r>
              <a:rPr lang="en-CA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CA" sz="1200" dirty="0" smtClean="0">
                <a:solidFill>
                  <a:schemeClr val="accent3">
                    <a:lumMod val="50000"/>
                  </a:schemeClr>
                </a:solidFill>
              </a:rPr>
              <a:t>        }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CA" sz="12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904" y="548680"/>
            <a:ext cx="4877124" cy="4193677"/>
          </a:xfrm>
          <a:prstGeom prst="rect">
            <a:avLst/>
          </a:prstGeom>
          <a:solidFill>
            <a:srgbClr val="F5F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1600" b="1" dirty="0" smtClean="0">
                <a:solidFill>
                  <a:srgbClr val="7030A0"/>
                </a:solidFill>
              </a:rPr>
              <a:t>\\ USING LINKED LIST FUNCTIONS</a:t>
            </a:r>
          </a:p>
          <a:p>
            <a:endParaRPr lang="en-CA" sz="1400" b="1" dirty="0">
              <a:solidFill>
                <a:srgbClr val="002060"/>
              </a:solidFill>
            </a:endParaRPr>
          </a:p>
          <a:p>
            <a:r>
              <a:rPr lang="en-CA" sz="1400" b="1" dirty="0" smtClean="0">
                <a:solidFill>
                  <a:srgbClr val="002060"/>
                </a:solidFill>
              </a:rPr>
              <a:t>\\ ASSUMPTION: File has been opened using </a:t>
            </a:r>
            <a:r>
              <a:rPr lang="en-CA" sz="1400" b="1" dirty="0" err="1" smtClean="0">
                <a:solidFill>
                  <a:srgbClr val="002060"/>
                </a:solidFill>
              </a:rPr>
              <a:t>cfPtr</a:t>
            </a:r>
            <a:endParaRPr lang="en-CA" sz="1400" b="1" dirty="0" smtClean="0">
              <a:solidFill>
                <a:srgbClr val="002060"/>
              </a:solidFill>
            </a:endParaRPr>
          </a:p>
          <a:p>
            <a:r>
              <a:rPr lang="en-CA" sz="1400" b="1" dirty="0" smtClean="0">
                <a:solidFill>
                  <a:srgbClr val="002060"/>
                </a:solidFill>
              </a:rPr>
              <a:t>while( ! </a:t>
            </a:r>
            <a:r>
              <a:rPr lang="en-CA" sz="1400" b="1" dirty="0" err="1">
                <a:solidFill>
                  <a:srgbClr val="002060"/>
                </a:solidFill>
              </a:rPr>
              <a:t>f</a:t>
            </a:r>
            <a:r>
              <a:rPr lang="en-CA" sz="1400" b="1" dirty="0" err="1" smtClean="0">
                <a:solidFill>
                  <a:srgbClr val="002060"/>
                </a:solidFill>
              </a:rPr>
              <a:t>eof</a:t>
            </a:r>
            <a:r>
              <a:rPr lang="en-CA" sz="1400" b="1" dirty="0" smtClean="0">
                <a:solidFill>
                  <a:srgbClr val="002060"/>
                </a:solidFill>
              </a:rPr>
              <a:t>( </a:t>
            </a:r>
            <a:r>
              <a:rPr lang="en-CA" sz="1400" b="1" dirty="0" err="1" smtClean="0">
                <a:solidFill>
                  <a:srgbClr val="002060"/>
                </a:solidFill>
              </a:rPr>
              <a:t>cfPtr</a:t>
            </a:r>
            <a:r>
              <a:rPr lang="en-CA" sz="1400" b="1" dirty="0" smtClean="0">
                <a:solidFill>
                  <a:srgbClr val="002060"/>
                </a:solidFill>
              </a:rPr>
              <a:t> ) ) { </a:t>
            </a:r>
          </a:p>
          <a:p>
            <a:r>
              <a:rPr lang="en-CA" sz="1400" b="1" dirty="0" smtClean="0">
                <a:solidFill>
                  <a:srgbClr val="002060"/>
                </a:solidFill>
              </a:rPr>
              <a:t>    </a:t>
            </a:r>
            <a:r>
              <a:rPr lang="en-CA" sz="1400" b="1" dirty="0" err="1" smtClean="0">
                <a:solidFill>
                  <a:srgbClr val="002060"/>
                </a:solidFill>
              </a:rPr>
              <a:t>NodePtr</a:t>
            </a:r>
            <a:r>
              <a:rPr lang="en-CA" sz="1400" b="1" dirty="0" smtClean="0">
                <a:solidFill>
                  <a:srgbClr val="002060"/>
                </a:solidFill>
              </a:rPr>
              <a:t> </a:t>
            </a:r>
            <a:r>
              <a:rPr lang="en-CA" sz="1400" b="1" dirty="0">
                <a:solidFill>
                  <a:srgbClr val="002060"/>
                </a:solidFill>
              </a:rPr>
              <a:t>= </a:t>
            </a:r>
            <a:r>
              <a:rPr lang="en-CA" sz="1400" b="1" dirty="0" err="1">
                <a:solidFill>
                  <a:srgbClr val="002060"/>
                </a:solidFill>
              </a:rPr>
              <a:t>malloc</a:t>
            </a:r>
            <a:r>
              <a:rPr lang="en-CA" sz="1400" b="1" dirty="0">
                <a:solidFill>
                  <a:srgbClr val="002060"/>
                </a:solidFill>
              </a:rPr>
              <a:t>( </a:t>
            </a:r>
            <a:r>
              <a:rPr lang="en-CA" sz="1400" b="1" dirty="0" err="1">
                <a:solidFill>
                  <a:srgbClr val="002060"/>
                </a:solidFill>
              </a:rPr>
              <a:t>NodeSize</a:t>
            </a:r>
            <a:r>
              <a:rPr lang="en-CA" sz="1400" b="1" dirty="0">
                <a:solidFill>
                  <a:srgbClr val="002060"/>
                </a:solidFill>
              </a:rPr>
              <a:t> ) ;</a:t>
            </a:r>
          </a:p>
          <a:p>
            <a:r>
              <a:rPr lang="en-CA" sz="1400" b="1" dirty="0" smtClean="0">
                <a:solidFill>
                  <a:srgbClr val="002060"/>
                </a:solidFill>
              </a:rPr>
              <a:t>    </a:t>
            </a:r>
            <a:r>
              <a:rPr lang="en-CA" sz="1400" b="1" dirty="0" err="1" smtClean="0">
                <a:solidFill>
                  <a:srgbClr val="002060"/>
                </a:solidFill>
              </a:rPr>
              <a:t>fread</a:t>
            </a:r>
            <a:r>
              <a:rPr lang="en-CA" sz="1400" b="1" dirty="0" smtClean="0">
                <a:solidFill>
                  <a:srgbClr val="002060"/>
                </a:solidFill>
              </a:rPr>
              <a:t>( </a:t>
            </a:r>
            <a:r>
              <a:rPr lang="en-CA" sz="1400" b="1" dirty="0" err="1" smtClean="0">
                <a:solidFill>
                  <a:srgbClr val="002060"/>
                </a:solidFill>
              </a:rPr>
              <a:t>NodePtr</a:t>
            </a:r>
            <a:r>
              <a:rPr lang="en-CA" sz="1400" b="1" dirty="0">
                <a:solidFill>
                  <a:srgbClr val="002060"/>
                </a:solidFill>
              </a:rPr>
              <a:t>, </a:t>
            </a:r>
            <a:r>
              <a:rPr lang="en-CA" sz="1400" b="1" dirty="0" err="1">
                <a:solidFill>
                  <a:srgbClr val="002060"/>
                </a:solidFill>
              </a:rPr>
              <a:t>PayloadSize</a:t>
            </a:r>
            <a:r>
              <a:rPr lang="en-CA" sz="1400" b="1" dirty="0" smtClean="0">
                <a:solidFill>
                  <a:srgbClr val="002060"/>
                </a:solidFill>
              </a:rPr>
              <a:t>, </a:t>
            </a:r>
            <a:r>
              <a:rPr lang="en-CA" sz="1400" b="1" dirty="0">
                <a:solidFill>
                  <a:srgbClr val="002060"/>
                </a:solidFill>
              </a:rPr>
              <a:t>1, </a:t>
            </a:r>
            <a:r>
              <a:rPr lang="en-CA" sz="1400" b="1" dirty="0" err="1">
                <a:solidFill>
                  <a:srgbClr val="002060"/>
                </a:solidFill>
              </a:rPr>
              <a:t>cfPtr</a:t>
            </a:r>
            <a:r>
              <a:rPr lang="en-CA" sz="1400" b="1" dirty="0">
                <a:solidFill>
                  <a:srgbClr val="002060"/>
                </a:solidFill>
              </a:rPr>
              <a:t> ) </a:t>
            </a:r>
            <a:r>
              <a:rPr lang="en-CA" sz="14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CA" sz="1400" b="1" dirty="0" smtClean="0">
                <a:solidFill>
                  <a:srgbClr val="009900"/>
                </a:solidFill>
              </a:rPr>
              <a:t>    </a:t>
            </a:r>
            <a:r>
              <a:rPr lang="en-CA" sz="1400" b="1" dirty="0" err="1" smtClean="0">
                <a:solidFill>
                  <a:srgbClr val="0070C0"/>
                </a:solidFill>
              </a:rPr>
              <a:t>NodePtr</a:t>
            </a:r>
            <a:r>
              <a:rPr lang="en-CA" sz="1400" b="1" dirty="0" smtClean="0">
                <a:solidFill>
                  <a:srgbClr val="0070C0"/>
                </a:solidFill>
              </a:rPr>
              <a:t>-&gt;</a:t>
            </a:r>
            <a:r>
              <a:rPr lang="en-CA" sz="1400" b="1" dirty="0" err="1" smtClean="0">
                <a:solidFill>
                  <a:srgbClr val="0070C0"/>
                </a:solidFill>
              </a:rPr>
              <a:t>NextPtr</a:t>
            </a:r>
            <a:r>
              <a:rPr lang="en-CA" sz="1400" b="1" dirty="0" smtClean="0">
                <a:solidFill>
                  <a:srgbClr val="0070C0"/>
                </a:solidFill>
              </a:rPr>
              <a:t> = NULL ; </a:t>
            </a:r>
          </a:p>
          <a:p>
            <a:endParaRPr lang="en-CA" sz="1400" b="1" dirty="0" smtClean="0">
              <a:solidFill>
                <a:srgbClr val="009900"/>
              </a:solidFill>
            </a:endParaRPr>
          </a:p>
          <a:p>
            <a:r>
              <a:rPr lang="en-CA" sz="1400" b="1" dirty="0" smtClean="0">
                <a:solidFill>
                  <a:srgbClr val="993300"/>
                </a:solidFill>
              </a:rPr>
              <a:t>    </a:t>
            </a:r>
            <a:r>
              <a:rPr lang="en-CA" sz="1400" b="1" dirty="0" err="1" smtClean="0">
                <a:solidFill>
                  <a:srgbClr val="993300"/>
                </a:solidFill>
              </a:rPr>
              <a:t>Nptr</a:t>
            </a:r>
            <a:r>
              <a:rPr lang="en-CA" sz="1400" b="1" dirty="0" smtClean="0">
                <a:solidFill>
                  <a:srgbClr val="993300"/>
                </a:solidFill>
              </a:rPr>
              <a:t> = </a:t>
            </a:r>
            <a:r>
              <a:rPr lang="en-CA" sz="1400" b="1" dirty="0" err="1" smtClean="0">
                <a:solidFill>
                  <a:srgbClr val="993300"/>
                </a:solidFill>
              </a:rPr>
              <a:t>FindNode</a:t>
            </a:r>
            <a:r>
              <a:rPr lang="en-CA" sz="1400" b="1" dirty="0" smtClean="0">
                <a:solidFill>
                  <a:srgbClr val="993300"/>
                </a:solidFill>
              </a:rPr>
              <a:t> </a:t>
            </a:r>
            <a:r>
              <a:rPr lang="en-CA" sz="1400" b="1" dirty="0">
                <a:solidFill>
                  <a:srgbClr val="993300"/>
                </a:solidFill>
              </a:rPr>
              <a:t>( </a:t>
            </a:r>
            <a:r>
              <a:rPr lang="en-CA" sz="1400" b="1" dirty="0" err="1" smtClean="0">
                <a:solidFill>
                  <a:srgbClr val="993300"/>
                </a:solidFill>
              </a:rPr>
              <a:t>RootPtr</a:t>
            </a:r>
            <a:r>
              <a:rPr lang="en-CA" sz="1400" b="1" dirty="0" smtClean="0">
                <a:solidFill>
                  <a:srgbClr val="993300"/>
                </a:solidFill>
              </a:rPr>
              <a:t>, </a:t>
            </a:r>
            <a:r>
              <a:rPr lang="en-CA" sz="1400" b="1" dirty="0" err="1" smtClean="0">
                <a:solidFill>
                  <a:srgbClr val="993300"/>
                </a:solidFill>
              </a:rPr>
              <a:t>NodePtr</a:t>
            </a:r>
            <a:r>
              <a:rPr lang="en-CA" sz="1400" b="1" dirty="0" smtClean="0">
                <a:solidFill>
                  <a:srgbClr val="993300"/>
                </a:solidFill>
              </a:rPr>
              <a:t>-&gt;Payload.ID </a:t>
            </a:r>
            <a:r>
              <a:rPr lang="en-CA" sz="1400" b="1" dirty="0">
                <a:solidFill>
                  <a:srgbClr val="993300"/>
                </a:solidFill>
              </a:rPr>
              <a:t>) </a:t>
            </a:r>
            <a:r>
              <a:rPr lang="en-CA" sz="1400" b="1" dirty="0" smtClean="0">
                <a:solidFill>
                  <a:srgbClr val="993300"/>
                </a:solidFill>
              </a:rPr>
              <a:t>;</a:t>
            </a:r>
          </a:p>
          <a:p>
            <a:r>
              <a:rPr lang="en-CA" sz="1400" b="1" dirty="0" smtClean="0">
                <a:solidFill>
                  <a:srgbClr val="009900"/>
                </a:solidFill>
              </a:rPr>
              <a:t> </a:t>
            </a:r>
          </a:p>
          <a:p>
            <a:r>
              <a:rPr lang="en-CA" sz="1400" b="1" dirty="0" smtClean="0">
                <a:solidFill>
                  <a:srgbClr val="FF0000"/>
                </a:solidFill>
              </a:rPr>
              <a:t>    </a:t>
            </a:r>
            <a:r>
              <a:rPr lang="en-CA" sz="1400" b="1" dirty="0" err="1" smtClean="0">
                <a:solidFill>
                  <a:srgbClr val="FF0000"/>
                </a:solidFill>
              </a:rPr>
              <a:t>InsertNode</a:t>
            </a:r>
            <a:r>
              <a:rPr lang="en-CA" sz="1400" b="1" dirty="0" smtClean="0">
                <a:solidFill>
                  <a:srgbClr val="FF0000"/>
                </a:solidFill>
              </a:rPr>
              <a:t>( </a:t>
            </a:r>
            <a:r>
              <a:rPr lang="en-CA" sz="1400" b="1" dirty="0" err="1" smtClean="0">
                <a:solidFill>
                  <a:srgbClr val="FF0000"/>
                </a:solidFill>
              </a:rPr>
              <a:t>RootPtr</a:t>
            </a:r>
            <a:r>
              <a:rPr lang="en-CA" sz="1400" b="1" dirty="0" smtClean="0">
                <a:solidFill>
                  <a:srgbClr val="FF0000"/>
                </a:solidFill>
              </a:rPr>
              <a:t>, </a:t>
            </a:r>
            <a:r>
              <a:rPr lang="en-CA" sz="1400" b="1" dirty="0" err="1" smtClean="0">
                <a:solidFill>
                  <a:srgbClr val="FF0000"/>
                </a:solidFill>
              </a:rPr>
              <a:t>Nptr</a:t>
            </a:r>
            <a:r>
              <a:rPr lang="en-CA" sz="1400" b="1" dirty="0" smtClean="0">
                <a:solidFill>
                  <a:srgbClr val="FF0000"/>
                </a:solidFill>
              </a:rPr>
              <a:t>, </a:t>
            </a:r>
            <a:r>
              <a:rPr lang="en-CA" sz="1400" b="1" dirty="0" err="1" smtClean="0">
                <a:solidFill>
                  <a:srgbClr val="FF0000"/>
                </a:solidFill>
              </a:rPr>
              <a:t>NodePtr</a:t>
            </a:r>
            <a:r>
              <a:rPr lang="en-CA" sz="1400" b="1" dirty="0" smtClean="0">
                <a:solidFill>
                  <a:srgbClr val="FF0000"/>
                </a:solidFill>
              </a:rPr>
              <a:t> ) ;</a:t>
            </a:r>
          </a:p>
          <a:p>
            <a:r>
              <a:rPr lang="en-CA" sz="1400" b="1" dirty="0" smtClean="0">
                <a:solidFill>
                  <a:srgbClr val="009900"/>
                </a:solidFill>
              </a:rPr>
              <a:t>    </a:t>
            </a:r>
          </a:p>
          <a:p>
            <a:r>
              <a:rPr lang="en-CA" sz="1400" b="1" dirty="0" smtClean="0">
                <a:solidFill>
                  <a:srgbClr val="002060"/>
                </a:solidFill>
              </a:rPr>
              <a:t>} </a:t>
            </a:r>
          </a:p>
          <a:p>
            <a:endParaRPr lang="en-CA" sz="1400" b="1" dirty="0">
              <a:solidFill>
                <a:srgbClr val="002060"/>
              </a:solidFill>
            </a:endParaRPr>
          </a:p>
          <a:p>
            <a:r>
              <a:rPr lang="en-CA" sz="1400" b="1" dirty="0" smtClean="0">
                <a:solidFill>
                  <a:srgbClr val="002060"/>
                </a:solidFill>
              </a:rPr>
              <a:t>\\ This still leaves  the functions to write, but it makes</a:t>
            </a:r>
          </a:p>
          <a:p>
            <a:r>
              <a:rPr lang="en-CA" sz="1400" b="1" dirty="0" smtClean="0">
                <a:solidFill>
                  <a:srgbClr val="002060"/>
                </a:solidFill>
              </a:rPr>
              <a:t>\\      it easier to understand the primary algorithm, </a:t>
            </a:r>
          </a:p>
          <a:p>
            <a:r>
              <a:rPr lang="en-CA" sz="1400" b="1" dirty="0" smtClean="0">
                <a:solidFill>
                  <a:srgbClr val="002060"/>
                </a:solidFill>
              </a:rPr>
              <a:t>\\      and the start of the Top-Down design process.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93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5256584"/>
          </a:xfrm>
        </p:spPr>
        <p:txBody>
          <a:bodyPr/>
          <a:lstStyle/>
          <a:p>
            <a:r>
              <a:rPr lang="en-CA" sz="2000" dirty="0" smtClean="0"/>
              <a:t>From the previous example it is seen that developing and using functions with well defined algorithms is worthwhile when working with dynamically allocated list data structures</a:t>
            </a:r>
          </a:p>
          <a:p>
            <a:pPr lvl="1"/>
            <a:r>
              <a:rPr lang="en-CA" sz="1800" dirty="0" smtClean="0"/>
              <a:t>This separates high-level intention from low-level details</a:t>
            </a:r>
          </a:p>
          <a:p>
            <a:pPr lvl="1"/>
            <a:r>
              <a:rPr lang="en-CA" sz="1800" dirty="0" smtClean="0"/>
              <a:t>Design focuses on Use-Cases, while details focus on how it works</a:t>
            </a:r>
          </a:p>
          <a:p>
            <a:pPr lvl="1"/>
            <a:endParaRPr lang="en-CA" sz="1800" dirty="0" smtClean="0"/>
          </a:p>
          <a:p>
            <a:r>
              <a:rPr lang="en-CA" sz="2000" dirty="0" smtClean="0"/>
              <a:t>Some other example functions to consider: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</a:t>
            </a:r>
            <a:r>
              <a:rPr lang="en-CA" sz="1800" dirty="0"/>
              <a:t>* </a:t>
            </a:r>
            <a:r>
              <a:rPr lang="en-CA" sz="1800" dirty="0" err="1" smtClean="0"/>
              <a:t>FindNode</a:t>
            </a:r>
            <a:r>
              <a:rPr lang="en-CA" sz="1800" dirty="0" smtClean="0"/>
              <a:t> (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Head, 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IDval</a:t>
            </a:r>
            <a:r>
              <a:rPr lang="en-CA" sz="1800" dirty="0" smtClean="0"/>
              <a:t> ) ;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 void * </a:t>
            </a:r>
            <a:r>
              <a:rPr lang="en-CA" sz="1800" dirty="0" err="1" smtClean="0"/>
              <a:t>InsertNode</a:t>
            </a:r>
            <a:r>
              <a:rPr lang="en-CA" sz="1800" dirty="0" smtClean="0"/>
              <a:t> (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Root, </a:t>
            </a:r>
            <a:br>
              <a:rPr lang="en-CA" sz="1800" dirty="0" smtClean="0"/>
            </a:br>
            <a:r>
              <a:rPr lang="en-CA" sz="1800" dirty="0" smtClean="0"/>
              <a:t>                                  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</a:t>
            </a:r>
            <a:r>
              <a:rPr lang="en-CA" sz="1800" dirty="0" err="1" smtClean="0"/>
              <a:t>InsertPtr</a:t>
            </a:r>
            <a:r>
              <a:rPr lang="en-CA" sz="1800" dirty="0" smtClean="0"/>
              <a:t>, </a:t>
            </a:r>
            <a:br>
              <a:rPr lang="en-CA" sz="1800" dirty="0" smtClean="0"/>
            </a:br>
            <a:r>
              <a:rPr lang="en-CA" sz="1800" dirty="0" smtClean="0"/>
              <a:t>                                  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</a:t>
            </a:r>
            <a:r>
              <a:rPr lang="en-CA" sz="1800" dirty="0" err="1" smtClean="0"/>
              <a:t>InsertNodePtr</a:t>
            </a:r>
            <a:r>
              <a:rPr lang="en-CA" sz="1800" dirty="0" smtClean="0"/>
              <a:t> ) ;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</a:t>
            </a:r>
            <a:r>
              <a:rPr lang="en-CA" sz="1800" dirty="0"/>
              <a:t>* </a:t>
            </a:r>
            <a:r>
              <a:rPr lang="en-CA" sz="1800" dirty="0" err="1" smtClean="0"/>
              <a:t>FindLast</a:t>
            </a:r>
            <a:r>
              <a:rPr lang="en-CA" sz="1800" dirty="0" smtClean="0"/>
              <a:t> </a:t>
            </a:r>
            <a:r>
              <a:rPr lang="en-CA" sz="1800" dirty="0"/>
              <a:t>( </a:t>
            </a:r>
            <a:r>
              <a:rPr lang="en-CA" sz="1800" dirty="0" err="1"/>
              <a:t>Node_t</a:t>
            </a:r>
            <a:r>
              <a:rPr lang="en-CA" sz="1800" dirty="0"/>
              <a:t> * </a:t>
            </a:r>
            <a:r>
              <a:rPr lang="en-CA" sz="1800" dirty="0" smtClean="0"/>
              <a:t>Head </a:t>
            </a:r>
            <a:r>
              <a:rPr lang="en-CA" sz="1800" dirty="0"/>
              <a:t>) ;</a:t>
            </a:r>
            <a:endParaRPr lang="en-CA" sz="1800" dirty="0" smtClean="0"/>
          </a:p>
          <a:p>
            <a:pPr lvl="1"/>
            <a:r>
              <a:rPr lang="en-CA" sz="1800" dirty="0" smtClean="0"/>
              <a:t>    void </a:t>
            </a:r>
            <a:r>
              <a:rPr lang="en-CA" sz="1800" dirty="0"/>
              <a:t>* </a:t>
            </a:r>
            <a:r>
              <a:rPr lang="en-CA" sz="1800" dirty="0" err="1" smtClean="0"/>
              <a:t>OutputList</a:t>
            </a:r>
            <a:r>
              <a:rPr lang="en-CA" sz="1800" dirty="0" smtClean="0"/>
              <a:t> </a:t>
            </a:r>
            <a:r>
              <a:rPr lang="en-CA" sz="1800" dirty="0"/>
              <a:t>( </a:t>
            </a:r>
            <a:r>
              <a:rPr lang="en-CA" sz="1800" dirty="0" err="1"/>
              <a:t>Node_t</a:t>
            </a:r>
            <a:r>
              <a:rPr lang="en-CA" sz="1800" dirty="0"/>
              <a:t> * </a:t>
            </a:r>
            <a:r>
              <a:rPr lang="en-CA" sz="1800" dirty="0" smtClean="0"/>
              <a:t>Head </a:t>
            </a:r>
            <a:r>
              <a:rPr lang="en-CA" sz="1800" dirty="0"/>
              <a:t>) </a:t>
            </a:r>
            <a:r>
              <a:rPr lang="en-CA" sz="1800" dirty="0" smtClean="0"/>
              <a:t>;</a:t>
            </a:r>
          </a:p>
          <a:p>
            <a:pPr lvl="1"/>
            <a:r>
              <a:rPr lang="en-CA" sz="1800" dirty="0" smtClean="0"/>
              <a:t>    void * </a:t>
            </a:r>
            <a:r>
              <a:rPr lang="en-CA" sz="1800" dirty="0" err="1" smtClean="0"/>
              <a:t>DeleteList</a:t>
            </a:r>
            <a:r>
              <a:rPr lang="en-CA" sz="1800" dirty="0" smtClean="0"/>
              <a:t> </a:t>
            </a:r>
            <a:r>
              <a:rPr lang="en-CA" sz="1800" dirty="0"/>
              <a:t>( </a:t>
            </a:r>
            <a:r>
              <a:rPr lang="en-CA" sz="1800" dirty="0" err="1"/>
              <a:t>Node_t</a:t>
            </a:r>
            <a:r>
              <a:rPr lang="en-CA" sz="1800" dirty="0"/>
              <a:t> * </a:t>
            </a:r>
            <a:r>
              <a:rPr lang="en-CA" sz="1800" dirty="0" smtClean="0"/>
              <a:t>Head </a:t>
            </a:r>
            <a:r>
              <a:rPr lang="en-CA" sz="1800" dirty="0"/>
              <a:t>) </a:t>
            </a:r>
            <a:r>
              <a:rPr lang="en-CA" sz="1800" dirty="0" smtClean="0"/>
              <a:t>;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 </a:t>
            </a:r>
            <a:r>
              <a:rPr lang="en-CA" sz="1800" dirty="0" err="1" smtClean="0"/>
              <a:t>int</a:t>
            </a:r>
            <a:r>
              <a:rPr lang="en-CA" sz="1800" dirty="0" smtClean="0"/>
              <a:t>  </a:t>
            </a:r>
            <a:r>
              <a:rPr lang="en-CA" sz="1800" dirty="0" err="1" smtClean="0"/>
              <a:t>isEmpty</a:t>
            </a:r>
            <a:r>
              <a:rPr lang="en-CA" sz="1800" dirty="0" smtClean="0"/>
              <a:t>(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Head ) ;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 long </a:t>
            </a:r>
            <a:r>
              <a:rPr lang="en-CA" sz="1800" dirty="0" err="1" smtClean="0"/>
              <a:t>int</a:t>
            </a:r>
            <a:r>
              <a:rPr lang="en-CA" sz="1800" dirty="0" smtClean="0"/>
              <a:t>  </a:t>
            </a:r>
            <a:r>
              <a:rPr lang="en-CA" sz="1800" dirty="0" err="1" smtClean="0"/>
              <a:t>ListLength</a:t>
            </a:r>
            <a:r>
              <a:rPr lang="en-CA" sz="1800" dirty="0" smtClean="0"/>
              <a:t>( </a:t>
            </a:r>
            <a:r>
              <a:rPr lang="en-CA" sz="1800" dirty="0" err="1" smtClean="0"/>
              <a:t>Node_t</a:t>
            </a:r>
            <a:r>
              <a:rPr lang="en-CA" sz="1800" dirty="0" smtClean="0"/>
              <a:t> * Head ) 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682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544" y="4821197"/>
            <a:ext cx="122413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Pointer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4821197"/>
            <a:ext cx="1872208" cy="649077"/>
            <a:chOff x="2627784" y="5445224"/>
            <a:chExt cx="2088232" cy="649077"/>
          </a:xfrm>
        </p:grpSpPr>
        <p:sp>
          <p:nvSpPr>
            <p:cNvPr id="3" name="Rounded Rectangle 2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Data   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Prv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511267" y="5446229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2051720" y="3563275"/>
            <a:ext cx="0" cy="2338042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351513" y="4821197"/>
            <a:ext cx="1872208" cy="655725"/>
            <a:chOff x="2627784" y="5445224"/>
            <a:chExt cx="2088232" cy="655725"/>
          </a:xfrm>
        </p:grpSpPr>
        <p:sp>
          <p:nvSpPr>
            <p:cNvPr id="13" name="Rounded Rectangle 12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Data   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NULL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498149" y="5452877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92280" y="4822202"/>
            <a:ext cx="1872208" cy="648072"/>
            <a:chOff x="2627784" y="5445224"/>
            <a:chExt cx="2088232" cy="648072"/>
          </a:xfrm>
        </p:grpSpPr>
        <p:sp>
          <p:nvSpPr>
            <p:cNvPr id="16" name="Rounded Rectangle 15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Data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Prv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 NULL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430950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2" idx="3"/>
            <a:endCxn id="13" idx="1"/>
          </p:cNvCxnSpPr>
          <p:nvPr/>
        </p:nvCxnSpPr>
        <p:spPr>
          <a:xfrm>
            <a:off x="1691680" y="5145233"/>
            <a:ext cx="6598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3" idx="1"/>
          </p:cNvCxnSpPr>
          <p:nvPr/>
        </p:nvCxnSpPr>
        <p:spPr>
          <a:xfrm>
            <a:off x="4223721" y="5145233"/>
            <a:ext cx="3482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444208" y="4984656"/>
            <a:ext cx="652544" cy="288032"/>
            <a:chOff x="6444208" y="5608683"/>
            <a:chExt cx="652544" cy="2880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444208" y="5752699"/>
              <a:ext cx="6525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598343" y="5608683"/>
              <a:ext cx="172137" cy="288032"/>
              <a:chOff x="6156176" y="2060848"/>
              <a:chExt cx="614304" cy="129614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156176" y="2708920"/>
                <a:ext cx="0" cy="64807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63642" y="2060848"/>
                <a:ext cx="0" cy="64807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156176" y="2060848"/>
                <a:ext cx="614304" cy="12961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323528" y="44827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HeadPtr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55720" y="1254951"/>
            <a:ext cx="5376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NodetypeDL</a:t>
            </a:r>
            <a:r>
              <a:rPr lang="en-CA" b="1" dirty="0" smtClean="0">
                <a:solidFill>
                  <a:srgbClr val="002060"/>
                </a:solidFill>
              </a:rPr>
              <a:t> { </a:t>
            </a:r>
          </a:p>
          <a:p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      </a:t>
            </a:r>
            <a:r>
              <a:rPr lang="en-CA" b="1" dirty="0" err="1" smtClean="0">
                <a:solidFill>
                  <a:srgbClr val="002060"/>
                </a:solidFill>
              </a:rPr>
              <a:t>Payload_t</a:t>
            </a:r>
            <a:r>
              <a:rPr lang="en-CA" b="1" dirty="0" smtClean="0">
                <a:solidFill>
                  <a:srgbClr val="002060"/>
                </a:solidFill>
              </a:rPr>
              <a:t>   Data ;</a:t>
            </a:r>
          </a:p>
          <a:p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      </a:t>
            </a:r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NodetypeDL</a:t>
            </a:r>
            <a:r>
              <a:rPr lang="en-CA" b="1" dirty="0" smtClean="0">
                <a:solidFill>
                  <a:srgbClr val="002060"/>
                </a:solidFill>
              </a:rPr>
              <a:t> * </a:t>
            </a:r>
            <a:r>
              <a:rPr lang="en-CA" b="1" dirty="0" err="1" smtClean="0">
                <a:solidFill>
                  <a:srgbClr val="002060"/>
                </a:solidFill>
              </a:rPr>
              <a:t>PrevPtr</a:t>
            </a:r>
            <a:r>
              <a:rPr lang="en-CA" b="1" dirty="0" smtClean="0">
                <a:solidFill>
                  <a:srgbClr val="002060"/>
                </a:solidFill>
              </a:rPr>
              <a:t> ;</a:t>
            </a:r>
          </a:p>
          <a:p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      </a:t>
            </a:r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NodetypeDL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>
                <a:solidFill>
                  <a:srgbClr val="002060"/>
                </a:solidFill>
              </a:rPr>
              <a:t>* </a:t>
            </a:r>
            <a:r>
              <a:rPr lang="en-CA" b="1" dirty="0" err="1">
                <a:solidFill>
                  <a:srgbClr val="002060"/>
                </a:solidFill>
              </a:rPr>
              <a:t>NextPtr</a:t>
            </a:r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} ;</a:t>
            </a:r>
          </a:p>
          <a:p>
            <a:r>
              <a:rPr lang="en-CA" b="1" dirty="0" err="1">
                <a:solidFill>
                  <a:srgbClr val="002060"/>
                </a:solidFill>
              </a:rPr>
              <a:t>t</a:t>
            </a:r>
            <a:r>
              <a:rPr lang="en-CA" b="1" dirty="0" err="1" smtClean="0">
                <a:solidFill>
                  <a:srgbClr val="002060"/>
                </a:solidFill>
              </a:rPr>
              <a:t>ypedef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NodetypeDL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7030A0"/>
                </a:solidFill>
              </a:rPr>
              <a:t>Node_tDL</a:t>
            </a: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;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err="1" smtClean="0">
                <a:solidFill>
                  <a:srgbClr val="7030A0"/>
                </a:solidFill>
              </a:rPr>
              <a:t>Node_tDL</a:t>
            </a:r>
            <a:r>
              <a:rPr lang="en-CA" b="1" dirty="0" smtClean="0">
                <a:solidFill>
                  <a:srgbClr val="7030A0"/>
                </a:solidFill>
              </a:rPr>
              <a:t> *</a:t>
            </a: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err="1" smtClean="0">
                <a:solidFill>
                  <a:srgbClr val="FF0000"/>
                </a:solidFill>
              </a:rPr>
              <a:t>HeadPtr</a:t>
            </a:r>
            <a:r>
              <a:rPr lang="en-CA" b="1" dirty="0" smtClean="0">
                <a:solidFill>
                  <a:srgbClr val="FF0000"/>
                </a:solidFill>
              </a:rPr>
              <a:t> = NULL</a:t>
            </a:r>
            <a:r>
              <a:rPr lang="en-CA" b="1" dirty="0" smtClean="0">
                <a:solidFill>
                  <a:srgbClr val="002060"/>
                </a:solidFill>
              </a:rPr>
              <a:t>, </a:t>
            </a:r>
            <a:r>
              <a:rPr lang="en-CA" b="1" dirty="0" smtClean="0">
                <a:solidFill>
                  <a:srgbClr val="7030A0"/>
                </a:solidFill>
              </a:rPr>
              <a:t>*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70C0"/>
                </a:solidFill>
              </a:rPr>
              <a:t>TailPtr</a:t>
            </a:r>
            <a:r>
              <a:rPr lang="en-CA" b="1" dirty="0" smtClean="0">
                <a:solidFill>
                  <a:srgbClr val="0070C0"/>
                </a:solidFill>
              </a:rPr>
              <a:t> = NULL</a:t>
            </a:r>
            <a:r>
              <a:rPr lang="en-CA" b="1" dirty="0" smtClean="0">
                <a:solidFill>
                  <a:srgbClr val="002060"/>
                </a:solidFill>
              </a:rPr>
              <a:t> ;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0415" y="3717032"/>
            <a:ext cx="122413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Pointer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399" y="33786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70C0"/>
                </a:solidFill>
              </a:rPr>
              <a:t>TailPtr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707904" y="4808049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73616" y="4828850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4408" y="4808049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0" idx="3"/>
          </p:cNvCxnSpPr>
          <p:nvPr/>
        </p:nvCxnSpPr>
        <p:spPr>
          <a:xfrm>
            <a:off x="1714551" y="4041068"/>
            <a:ext cx="5449737" cy="780129"/>
          </a:xfrm>
          <a:prstGeom prst="bentConnector3">
            <a:avLst>
              <a:gd name="adj1" fmla="val 99866"/>
            </a:avLst>
          </a:prstGeom>
          <a:ln w="3492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565913" y="5470274"/>
            <a:ext cx="3462471" cy="437691"/>
            <a:chOff x="4565913" y="5470274"/>
            <a:chExt cx="3462471" cy="437691"/>
          </a:xfrm>
        </p:grpSpPr>
        <p:cxnSp>
          <p:nvCxnSpPr>
            <p:cNvPr id="25" name="Straight Connector 24"/>
            <p:cNvCxnSpPr>
              <a:stCxn id="16" idx="2"/>
            </p:cNvCxnSpPr>
            <p:nvPr/>
          </p:nvCxnSpPr>
          <p:spPr>
            <a:xfrm>
              <a:off x="8028384" y="5470274"/>
              <a:ext cx="0" cy="43104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2000" y="5901317"/>
              <a:ext cx="345638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65913" y="5476922"/>
              <a:ext cx="0" cy="431043"/>
            </a:xfrm>
            <a:prstGeom prst="line">
              <a:avLst/>
            </a:prstGeom>
            <a:ln w="317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51513" y="5457518"/>
            <a:ext cx="3234686" cy="707786"/>
            <a:chOff x="4565913" y="5470274"/>
            <a:chExt cx="3462471" cy="43769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8028384" y="5470274"/>
              <a:ext cx="0" cy="43104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572000" y="5901317"/>
              <a:ext cx="345638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65913" y="5476922"/>
              <a:ext cx="0" cy="431043"/>
            </a:xfrm>
            <a:prstGeom prst="line">
              <a:avLst/>
            </a:prstGeom>
            <a:ln w="317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850106"/>
          </a:xfrm>
        </p:spPr>
        <p:txBody>
          <a:bodyPr/>
          <a:lstStyle/>
          <a:p>
            <a:r>
              <a:rPr lang="en-CA" sz="3600" dirty="0" smtClean="0"/>
              <a:t>Doubly linked lists – Conceptual View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4591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/>
      <p:bldP spid="30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Doubly linked lists</a:t>
            </a:r>
            <a:endParaRPr lang="en-CA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000" dirty="0" smtClean="0"/>
              <a:t>Doubly linked lists feature two self-referential pointers, usually called Predecessor (Previous) and Successor (Next) links</a:t>
            </a:r>
          </a:p>
          <a:p>
            <a:r>
              <a:rPr lang="en-CA" sz="2000" dirty="0" smtClean="0"/>
              <a:t>There are two named pointers, usually called Head and Tail pointers, the latter pointing to the last node in the list</a:t>
            </a:r>
          </a:p>
          <a:p>
            <a:pPr lvl="1"/>
            <a:r>
              <a:rPr lang="en-CA" sz="1800" dirty="0" smtClean="0"/>
              <a:t>Traversal can be performed in both directions</a:t>
            </a:r>
          </a:p>
          <a:p>
            <a:pPr lvl="1"/>
            <a:r>
              <a:rPr lang="en-CA" sz="1800" dirty="0" smtClean="0"/>
              <a:t>Limited traversals (to adjacent, or nearby, nodes) can be performed in both directions</a:t>
            </a:r>
          </a:p>
          <a:p>
            <a:r>
              <a:rPr lang="en-CA" sz="2000" dirty="0" smtClean="0"/>
              <a:t>Typical operations are similar to those for singly linked lists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InsertNode</a:t>
            </a:r>
            <a:r>
              <a:rPr lang="en-CA" sz="1800" dirty="0" smtClean="0"/>
              <a:t>, </a:t>
            </a:r>
            <a:r>
              <a:rPr lang="en-CA" sz="1800" dirty="0" err="1" smtClean="0"/>
              <a:t>DeleteNode</a:t>
            </a:r>
            <a:r>
              <a:rPr lang="en-CA" sz="1800" dirty="0" smtClean="0"/>
              <a:t>, </a:t>
            </a:r>
            <a:r>
              <a:rPr lang="en-CA" sz="1800" dirty="0" err="1" smtClean="0"/>
              <a:t>DeleteList</a:t>
            </a:r>
            <a:r>
              <a:rPr lang="en-CA" sz="1800" dirty="0" smtClean="0"/>
              <a:t>, </a:t>
            </a:r>
            <a:r>
              <a:rPr lang="en-CA" sz="1800" dirty="0" err="1" smtClean="0"/>
              <a:t>FindNode</a:t>
            </a:r>
            <a:r>
              <a:rPr lang="en-CA" sz="1800" dirty="0" smtClean="0"/>
              <a:t>, and so 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6738"/>
            <a:ext cx="6872464" cy="22330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03848" y="4983186"/>
            <a:ext cx="2808312" cy="550086"/>
            <a:chOff x="3203848" y="4983186"/>
            <a:chExt cx="2808312" cy="550086"/>
          </a:xfrm>
        </p:grpSpPr>
        <p:sp>
          <p:nvSpPr>
            <p:cNvPr id="3" name="Left-Right Arrow 2"/>
            <p:cNvSpPr/>
            <p:nvPr/>
          </p:nvSpPr>
          <p:spPr>
            <a:xfrm>
              <a:off x="3203848" y="5317248"/>
              <a:ext cx="2808312" cy="216024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74333" y="4983186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Bi-directional traversal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9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Doubly linked lists – Useful functions</a:t>
            </a:r>
            <a:endParaRPr lang="en-CA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2808312" cy="2880320"/>
          </a:xfrm>
        </p:spPr>
        <p:txBody>
          <a:bodyPr/>
          <a:lstStyle/>
          <a:p>
            <a:r>
              <a:rPr lang="en-CA" sz="2000" dirty="0" err="1" smtClean="0"/>
              <a:t>InsertHeadNode</a:t>
            </a:r>
            <a:endParaRPr lang="en-CA" sz="2000" dirty="0" smtClean="0"/>
          </a:p>
          <a:p>
            <a:r>
              <a:rPr lang="en-CA" sz="2000" dirty="0" err="1" smtClean="0"/>
              <a:t>InsertTailNode</a:t>
            </a:r>
            <a:endParaRPr lang="en-CA" sz="2000" dirty="0" smtClean="0"/>
          </a:p>
          <a:p>
            <a:r>
              <a:rPr lang="en-CA" sz="2000" dirty="0" err="1"/>
              <a:t>FindNodebyID</a:t>
            </a:r>
            <a:endParaRPr lang="en-CA" sz="2000" dirty="0"/>
          </a:p>
          <a:p>
            <a:r>
              <a:rPr lang="en-CA" sz="2000" dirty="0" err="1" smtClean="0"/>
              <a:t>InsertNodebyID</a:t>
            </a:r>
            <a:endParaRPr lang="en-CA" sz="2000" dirty="0" smtClean="0"/>
          </a:p>
          <a:p>
            <a:r>
              <a:rPr lang="en-CA" sz="2000" dirty="0" err="1" smtClean="0"/>
              <a:t>DeleteNodebyID</a:t>
            </a:r>
            <a:endParaRPr lang="en-CA" sz="2000" dirty="0" smtClean="0"/>
          </a:p>
          <a:p>
            <a:r>
              <a:rPr lang="en-CA" sz="2000" dirty="0" err="1" smtClean="0"/>
              <a:t>DeleteList</a:t>
            </a:r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6738"/>
            <a:ext cx="6872464" cy="22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Doubly linked lists – Useful functions</a:t>
            </a:r>
            <a:endParaRPr lang="en-CA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2808312" cy="2880320"/>
          </a:xfrm>
        </p:spPr>
        <p:txBody>
          <a:bodyPr/>
          <a:lstStyle/>
          <a:p>
            <a:r>
              <a:rPr lang="en-CA" sz="2000" b="1" dirty="0" err="1" smtClean="0">
                <a:solidFill>
                  <a:schemeClr val="accent2">
                    <a:lumMod val="75000"/>
                  </a:schemeClr>
                </a:solidFill>
              </a:rPr>
              <a:t>InsertHeadNode</a:t>
            </a:r>
            <a:endParaRPr lang="en-CA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sz="2000" dirty="0" err="1" smtClean="0"/>
              <a:t>InsertTailNode</a:t>
            </a:r>
            <a:endParaRPr lang="en-CA" sz="2000" dirty="0" smtClean="0"/>
          </a:p>
          <a:p>
            <a:r>
              <a:rPr lang="en-CA" sz="2000" dirty="0" err="1"/>
              <a:t>FindNodebyID</a:t>
            </a:r>
            <a:endParaRPr lang="en-CA" sz="2000" dirty="0"/>
          </a:p>
          <a:p>
            <a:r>
              <a:rPr lang="en-CA" sz="2000" dirty="0" err="1" smtClean="0"/>
              <a:t>InsertNodebyID</a:t>
            </a:r>
            <a:endParaRPr lang="en-CA" sz="2000" dirty="0" smtClean="0"/>
          </a:p>
          <a:p>
            <a:r>
              <a:rPr lang="en-CA" sz="2000" dirty="0" err="1" smtClean="0"/>
              <a:t>DeleteNodebyID</a:t>
            </a:r>
            <a:endParaRPr lang="en-CA" sz="2000" dirty="0" smtClean="0"/>
          </a:p>
          <a:p>
            <a:r>
              <a:rPr lang="en-CA" sz="2000" dirty="0" err="1" smtClean="0"/>
              <a:t>DeleteList</a:t>
            </a:r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6738"/>
            <a:ext cx="6872464" cy="2233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3847" y="332655"/>
            <a:ext cx="5721077" cy="6277695"/>
          </a:xfrm>
          <a:prstGeom prst="rect">
            <a:avLst/>
          </a:prstGeom>
          <a:solidFill>
            <a:srgbClr val="C4F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08000"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\\ Assume that </a:t>
            </a:r>
            <a:r>
              <a:rPr lang="en-CA" b="1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points to the data structure to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be inserted at the head of the list, and it is fully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initialized, including both Next and </a:t>
            </a:r>
            <a:r>
              <a:rPr lang="en-CA" dirty="0" err="1" smtClean="0">
                <a:solidFill>
                  <a:schemeClr val="tx1"/>
                </a:solidFill>
              </a:rPr>
              <a:t>Prev</a:t>
            </a:r>
            <a:r>
              <a:rPr lang="en-CA" dirty="0" smtClean="0">
                <a:solidFill>
                  <a:schemeClr val="tx1"/>
                </a:solidFill>
              </a:rPr>
              <a:t> pointers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with NULL values.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Note:  Both head and tail pointer arguments can be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           modified (use call-by-reference).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rgbClr val="C00000"/>
                </a:solidFill>
              </a:rPr>
              <a:t>void </a:t>
            </a:r>
            <a:r>
              <a:rPr lang="en-CA" b="1" dirty="0" err="1" smtClean="0">
                <a:solidFill>
                  <a:srgbClr val="C00000"/>
                </a:solidFill>
              </a:rPr>
              <a:t>InsertHeadNode</a:t>
            </a:r>
            <a:r>
              <a:rPr lang="en-CA" b="1" dirty="0" smtClean="0">
                <a:solidFill>
                  <a:srgbClr val="C00000"/>
                </a:solidFill>
              </a:rPr>
              <a:t>( </a:t>
            </a:r>
            <a:r>
              <a:rPr lang="en-CA" b="1" dirty="0" err="1" smtClean="0">
                <a:solidFill>
                  <a:srgbClr val="C00000"/>
                </a:solidFill>
              </a:rPr>
              <a:t>StackNodePtr_t</a:t>
            </a:r>
            <a:r>
              <a:rPr lang="en-CA" b="1" dirty="0" smtClean="0">
                <a:solidFill>
                  <a:srgbClr val="C00000"/>
                </a:solidFill>
              </a:rPr>
              <a:t> * </a:t>
            </a:r>
            <a:r>
              <a:rPr lang="en-CA" b="1" dirty="0" err="1" smtClean="0">
                <a:solidFill>
                  <a:srgbClr val="C00000"/>
                </a:solidFill>
              </a:rPr>
              <a:t>Hptr</a:t>
            </a:r>
            <a:r>
              <a:rPr lang="en-CA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CA" b="1" dirty="0">
                <a:solidFill>
                  <a:srgbClr val="C00000"/>
                </a:solidFill>
              </a:rPr>
              <a:t> </a:t>
            </a:r>
            <a:r>
              <a:rPr lang="en-CA" b="1" dirty="0" smtClean="0">
                <a:solidFill>
                  <a:srgbClr val="C00000"/>
                </a:solidFill>
              </a:rPr>
              <a:t>                                     </a:t>
            </a:r>
            <a:r>
              <a:rPr lang="en-CA" b="1" dirty="0" err="1" smtClean="0">
                <a:solidFill>
                  <a:srgbClr val="C00000"/>
                </a:solidFill>
              </a:rPr>
              <a:t>StackNodePtr_t</a:t>
            </a:r>
            <a:r>
              <a:rPr lang="en-CA" b="1" dirty="0" smtClean="0">
                <a:solidFill>
                  <a:srgbClr val="C00000"/>
                </a:solidFill>
              </a:rPr>
              <a:t> * </a:t>
            </a:r>
            <a:r>
              <a:rPr lang="en-CA" b="1" dirty="0" err="1" smtClean="0">
                <a:solidFill>
                  <a:srgbClr val="C00000"/>
                </a:solidFill>
              </a:rPr>
              <a:t>Tptr</a:t>
            </a:r>
            <a:r>
              <a:rPr lang="en-CA" b="1" dirty="0">
                <a:solidFill>
                  <a:srgbClr val="C00000"/>
                </a:solidFill>
              </a:rPr>
              <a:t>,</a:t>
            </a:r>
            <a:r>
              <a:rPr lang="en-CA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CA" b="1" dirty="0">
                <a:solidFill>
                  <a:srgbClr val="C00000"/>
                </a:solidFill>
              </a:rPr>
              <a:t> </a:t>
            </a:r>
            <a:r>
              <a:rPr lang="en-CA" b="1" dirty="0" smtClean="0">
                <a:solidFill>
                  <a:srgbClr val="C00000"/>
                </a:solidFill>
              </a:rPr>
              <a:t>                                     </a:t>
            </a:r>
            <a:r>
              <a:rPr lang="en-CA" b="1" dirty="0" err="1" smtClean="0">
                <a:solidFill>
                  <a:srgbClr val="C00000"/>
                </a:solidFill>
              </a:rPr>
              <a:t>StackNodePtr_t</a:t>
            </a:r>
            <a:r>
              <a:rPr lang="en-CA" b="1" dirty="0" smtClean="0">
                <a:solidFill>
                  <a:srgbClr val="C00000"/>
                </a:solidFill>
              </a:rPr>
              <a:t>   </a:t>
            </a:r>
            <a:r>
              <a:rPr lang="en-CA" b="1" dirty="0" err="1" smtClean="0">
                <a:solidFill>
                  <a:srgbClr val="C00000"/>
                </a:solidFill>
              </a:rPr>
              <a:t>Nptr</a:t>
            </a:r>
            <a:r>
              <a:rPr lang="en-CA" b="1" dirty="0" smtClean="0">
                <a:solidFill>
                  <a:srgbClr val="C00000"/>
                </a:solidFill>
              </a:rPr>
              <a:t> )</a:t>
            </a:r>
            <a:r>
              <a:rPr lang="en-CA" dirty="0" smtClean="0">
                <a:solidFill>
                  <a:schemeClr val="tx1"/>
                </a:solidFill>
              </a:rPr>
              <a:t> {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  if( *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== NULL )          \\ empty list, update tail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*</a:t>
            </a:r>
            <a:r>
              <a:rPr lang="en-CA" dirty="0" err="1" smtClean="0">
                <a:solidFill>
                  <a:schemeClr val="tx1"/>
                </a:solidFill>
              </a:rPr>
              <a:t>Tptr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else                             \\ update new node to point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-&gt;</a:t>
            </a:r>
            <a:r>
              <a:rPr lang="en-CA" dirty="0" err="1" smtClean="0">
                <a:solidFill>
                  <a:schemeClr val="tx1"/>
                </a:solidFill>
              </a:rPr>
              <a:t>NextPtr</a:t>
            </a:r>
            <a:r>
              <a:rPr lang="en-CA" dirty="0" smtClean="0">
                <a:solidFill>
                  <a:schemeClr val="tx1"/>
                </a:solidFill>
              </a:rPr>
              <a:t> = *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;   \\ to rest of list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*</a:t>
            </a:r>
            <a:r>
              <a:rPr lang="en-CA" dirty="0" err="1">
                <a:solidFill>
                  <a:schemeClr val="tx1"/>
                </a:solidFill>
              </a:rPr>
              <a:t>Hptr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Nptr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;                    \\ update head and exit</a:t>
            </a:r>
            <a:endParaRPr lang="en-CA" b="1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  return ;     // success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\\ NOTE:  It is possible to achieve this in different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             ways.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In previous lectures on </a:t>
            </a:r>
            <a:r>
              <a:rPr lang="en-CA" sz="2400" dirty="0" err="1" smtClean="0"/>
              <a:t>struct’s</a:t>
            </a:r>
            <a:r>
              <a:rPr lang="en-CA" sz="2400" dirty="0" smtClean="0"/>
              <a:t> we introduced the notion of self-referential data structures</a:t>
            </a:r>
          </a:p>
          <a:p>
            <a:pPr lvl="1"/>
            <a:r>
              <a:rPr lang="en-CA" sz="2200" dirty="0" smtClean="0"/>
              <a:t>These are </a:t>
            </a:r>
            <a:r>
              <a:rPr lang="en-CA" sz="2200" dirty="0" err="1" smtClean="0"/>
              <a:t>struct’s</a:t>
            </a:r>
            <a:r>
              <a:rPr lang="en-CA" sz="2200" dirty="0" smtClean="0"/>
              <a:t> that contain a pointer sub-field that is intended to point at a </a:t>
            </a:r>
            <a:r>
              <a:rPr lang="en-CA" sz="2200" dirty="0" err="1" smtClean="0"/>
              <a:t>struct</a:t>
            </a:r>
            <a:r>
              <a:rPr lang="en-CA" sz="2200" dirty="0" smtClean="0"/>
              <a:t> of the same type definition</a:t>
            </a:r>
          </a:p>
          <a:p>
            <a:pPr lvl="1"/>
            <a:r>
              <a:rPr lang="en-CA" dirty="0" smtClean="0"/>
              <a:t>Example:</a:t>
            </a:r>
            <a:endParaRPr lang="en-CA" dirty="0"/>
          </a:p>
          <a:p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1403648" y="1340768"/>
            <a:ext cx="6840760" cy="5211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>
                <a:solidFill>
                  <a:srgbClr val="993300"/>
                </a:solidFill>
              </a:rPr>
              <a:t>s</a:t>
            </a:r>
            <a:r>
              <a:rPr lang="en-CA" sz="2000" b="1" dirty="0" err="1" smtClean="0">
                <a:solidFill>
                  <a:srgbClr val="993300"/>
                </a:solidFill>
              </a:rPr>
              <a:t>truct</a:t>
            </a:r>
            <a:r>
              <a:rPr lang="en-CA" sz="2000" b="1" dirty="0" smtClean="0">
                <a:solidFill>
                  <a:srgbClr val="993300"/>
                </a:solidFill>
              </a:rPr>
              <a:t> </a:t>
            </a:r>
            <a:r>
              <a:rPr lang="en-CA" sz="2000" b="1" dirty="0" err="1" smtClean="0">
                <a:solidFill>
                  <a:srgbClr val="993300"/>
                </a:solidFill>
              </a:rPr>
              <a:t>NodeStruct</a:t>
            </a:r>
            <a:r>
              <a:rPr lang="en-CA" sz="2000" dirty="0" smtClean="0">
                <a:solidFill>
                  <a:schemeClr val="tx1"/>
                </a:solidFill>
              </a:rPr>
              <a:t> {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    </a:t>
            </a:r>
            <a:r>
              <a:rPr lang="en-CA" sz="2000" dirty="0" err="1">
                <a:solidFill>
                  <a:schemeClr val="tx1"/>
                </a:solidFill>
              </a:rPr>
              <a:t>int</a:t>
            </a:r>
            <a:r>
              <a:rPr lang="en-CA" sz="2000" dirty="0">
                <a:solidFill>
                  <a:schemeClr val="tx1"/>
                </a:solidFill>
              </a:rPr>
              <a:t> ID </a:t>
            </a:r>
            <a:r>
              <a:rPr lang="en-CA" sz="2000" dirty="0" smtClean="0">
                <a:solidFill>
                  <a:schemeClr val="tx1"/>
                </a:solidFill>
              </a:rPr>
              <a:t>;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    char Name[50] ;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double Score </a:t>
            </a:r>
            <a:r>
              <a:rPr lang="en-CA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sz="2000" dirty="0">
                <a:solidFill>
                  <a:schemeClr val="tx1"/>
                </a:solidFill>
              </a:rPr>
              <a:t> </a:t>
            </a:r>
            <a:r>
              <a:rPr lang="en-CA" sz="2000" dirty="0" smtClean="0">
                <a:solidFill>
                  <a:schemeClr val="tx1"/>
                </a:solidFill>
              </a:rPr>
              <a:t>   </a:t>
            </a:r>
            <a:r>
              <a:rPr lang="en-CA" sz="2000" b="1" dirty="0" err="1" smtClean="0">
                <a:solidFill>
                  <a:srgbClr val="993300"/>
                </a:solidFill>
              </a:rPr>
              <a:t>struct</a:t>
            </a:r>
            <a:r>
              <a:rPr lang="en-CA" sz="2000" b="1" dirty="0" smtClean="0">
                <a:solidFill>
                  <a:srgbClr val="993300"/>
                </a:solidFill>
              </a:rPr>
              <a:t> </a:t>
            </a:r>
            <a:r>
              <a:rPr lang="en-CA" sz="2000" b="1" dirty="0" err="1" smtClean="0">
                <a:solidFill>
                  <a:srgbClr val="993300"/>
                </a:solidFill>
              </a:rPr>
              <a:t>NodeStruct</a:t>
            </a:r>
            <a:r>
              <a:rPr lang="en-CA" sz="2000" b="1" dirty="0" smtClean="0">
                <a:solidFill>
                  <a:schemeClr val="tx1"/>
                </a:solidFill>
              </a:rPr>
              <a:t> * </a:t>
            </a:r>
            <a:r>
              <a:rPr lang="en-CA" sz="2000" b="1" dirty="0" err="1" smtClean="0">
                <a:solidFill>
                  <a:schemeClr val="tx1"/>
                </a:solidFill>
              </a:rPr>
              <a:t>NextPtr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dirty="0" smtClean="0">
                <a:solidFill>
                  <a:schemeClr val="tx1"/>
                </a:solidFill>
              </a:rPr>
              <a:t>} ;</a:t>
            </a:r>
          </a:p>
          <a:p>
            <a:r>
              <a:rPr lang="en-CA" sz="2000" dirty="0" err="1">
                <a:solidFill>
                  <a:schemeClr val="tx1"/>
                </a:solidFill>
              </a:rPr>
              <a:t>t</a:t>
            </a:r>
            <a:r>
              <a:rPr lang="en-CA" sz="2000" dirty="0" err="1" smtClean="0">
                <a:solidFill>
                  <a:schemeClr val="tx1"/>
                </a:solidFill>
              </a:rPr>
              <a:t>ypedef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 err="1">
                <a:solidFill>
                  <a:schemeClr val="tx1"/>
                </a:solidFill>
              </a:rPr>
              <a:t>struct</a:t>
            </a:r>
            <a:r>
              <a:rPr lang="en-CA" sz="2000" dirty="0">
                <a:solidFill>
                  <a:schemeClr val="tx1"/>
                </a:solidFill>
              </a:rPr>
              <a:t> </a:t>
            </a:r>
            <a:r>
              <a:rPr lang="en-CA" sz="2000" dirty="0" err="1">
                <a:solidFill>
                  <a:schemeClr val="tx1"/>
                </a:solidFill>
              </a:rPr>
              <a:t>NodeStruct</a:t>
            </a:r>
            <a:r>
              <a:rPr lang="en-CA" sz="2000" dirty="0">
                <a:solidFill>
                  <a:schemeClr val="tx1"/>
                </a:solidFill>
              </a:rPr>
              <a:t> </a:t>
            </a:r>
            <a:r>
              <a:rPr lang="en-CA" sz="2000" b="1" dirty="0" err="1" smtClean="0">
                <a:solidFill>
                  <a:srgbClr val="993300"/>
                </a:solidFill>
              </a:rPr>
              <a:t>Node_t</a:t>
            </a:r>
            <a:r>
              <a:rPr lang="en-CA" sz="2000" dirty="0" smtClean="0">
                <a:solidFill>
                  <a:schemeClr val="tx1"/>
                </a:solidFill>
              </a:rPr>
              <a:t> ;</a:t>
            </a:r>
          </a:p>
          <a:p>
            <a:endParaRPr lang="en-CA" sz="2000" dirty="0" smtClean="0">
              <a:solidFill>
                <a:schemeClr val="tx1"/>
              </a:solidFill>
            </a:endParaRPr>
          </a:p>
          <a:p>
            <a:r>
              <a:rPr lang="en-CA" sz="2000" dirty="0" err="1" smtClean="0">
                <a:solidFill>
                  <a:schemeClr val="tx1"/>
                </a:solidFill>
              </a:rPr>
              <a:t>Node_t</a:t>
            </a:r>
            <a:r>
              <a:rPr lang="en-CA" sz="2000" dirty="0" smtClean="0">
                <a:solidFill>
                  <a:schemeClr val="tx1"/>
                </a:solidFill>
              </a:rPr>
              <a:t>   Node = { 0, “”, 0.0, NULL }, Node2 ;</a:t>
            </a:r>
          </a:p>
          <a:p>
            <a:endParaRPr lang="en-CA" sz="2000" dirty="0" smtClean="0">
              <a:solidFill>
                <a:schemeClr val="tx1"/>
              </a:solidFill>
            </a:endParaRPr>
          </a:p>
          <a:p>
            <a:r>
              <a:rPr lang="en-CA" sz="2000" dirty="0" err="1" smtClean="0">
                <a:solidFill>
                  <a:schemeClr val="tx1"/>
                </a:solidFill>
              </a:rPr>
              <a:t>Node_t</a:t>
            </a:r>
            <a:r>
              <a:rPr lang="en-CA" sz="2000" dirty="0" smtClean="0">
                <a:solidFill>
                  <a:schemeClr val="tx1"/>
                </a:solidFill>
              </a:rPr>
              <a:t> * </a:t>
            </a:r>
            <a:r>
              <a:rPr lang="en-CA" sz="2000" dirty="0" err="1" smtClean="0">
                <a:solidFill>
                  <a:schemeClr val="tx1"/>
                </a:solidFill>
              </a:rPr>
              <a:t>NodePtr</a:t>
            </a:r>
            <a:r>
              <a:rPr lang="en-CA" sz="2000" dirty="0" smtClean="0">
                <a:solidFill>
                  <a:schemeClr val="tx1"/>
                </a:solidFill>
              </a:rPr>
              <a:t> = &amp;Node ;</a:t>
            </a:r>
          </a:p>
          <a:p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b="1" dirty="0" err="1" smtClean="0">
                <a:solidFill>
                  <a:srgbClr val="FF0000"/>
                </a:solidFill>
              </a:rPr>
              <a:t>Node.NextPtr</a:t>
            </a:r>
            <a:r>
              <a:rPr lang="en-CA" sz="2000" b="1" dirty="0" smtClean="0">
                <a:solidFill>
                  <a:srgbClr val="FF0000"/>
                </a:solidFill>
              </a:rPr>
              <a:t> = &amp;Node2 ;             // This way …</a:t>
            </a:r>
          </a:p>
          <a:p>
            <a:r>
              <a:rPr lang="en-CA" sz="2000" b="1" dirty="0" err="1" smtClean="0">
                <a:solidFill>
                  <a:srgbClr val="7030A0"/>
                </a:solidFill>
              </a:rPr>
              <a:t>NodePtr</a:t>
            </a:r>
            <a:r>
              <a:rPr lang="en-CA" sz="2000" b="1" dirty="0" smtClean="0">
                <a:solidFill>
                  <a:srgbClr val="7030A0"/>
                </a:solidFill>
              </a:rPr>
              <a:t>-&gt;</a:t>
            </a:r>
            <a:r>
              <a:rPr lang="en-CA" sz="2000" b="1" dirty="0" err="1" smtClean="0">
                <a:solidFill>
                  <a:srgbClr val="7030A0"/>
                </a:solidFill>
              </a:rPr>
              <a:t>NextPtr</a:t>
            </a:r>
            <a:r>
              <a:rPr lang="en-CA" sz="2000" b="1" dirty="0" smtClean="0">
                <a:solidFill>
                  <a:srgbClr val="7030A0"/>
                </a:solidFill>
              </a:rPr>
              <a:t> = &amp;Node2 ;      //  … or that way!</a:t>
            </a:r>
            <a:endParaRPr lang="en-CA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Doubly linked lists – Useful functions</a:t>
            </a:r>
            <a:endParaRPr lang="en-CA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2808312" cy="2880320"/>
          </a:xfrm>
        </p:spPr>
        <p:txBody>
          <a:bodyPr/>
          <a:lstStyle/>
          <a:p>
            <a:r>
              <a:rPr lang="en-CA" sz="2000" dirty="0" err="1" smtClean="0"/>
              <a:t>InsertHeadNode</a:t>
            </a:r>
            <a:endParaRPr lang="en-CA" sz="2000" dirty="0" smtClean="0"/>
          </a:p>
          <a:p>
            <a:r>
              <a:rPr lang="en-CA" sz="2000" b="1" dirty="0" err="1" smtClean="0">
                <a:solidFill>
                  <a:srgbClr val="FF0000"/>
                </a:solidFill>
              </a:rPr>
              <a:t>InsertTailNode</a:t>
            </a:r>
            <a:endParaRPr lang="en-CA" sz="2000" b="1" dirty="0" smtClean="0">
              <a:solidFill>
                <a:srgbClr val="FF0000"/>
              </a:solidFill>
            </a:endParaRPr>
          </a:p>
          <a:p>
            <a:r>
              <a:rPr lang="en-CA" sz="2000" dirty="0" err="1"/>
              <a:t>FindNodebyID</a:t>
            </a:r>
            <a:endParaRPr lang="en-CA" sz="2000" dirty="0"/>
          </a:p>
          <a:p>
            <a:r>
              <a:rPr lang="en-CA" sz="2000" dirty="0" err="1" smtClean="0"/>
              <a:t>InsertNodebyID</a:t>
            </a:r>
            <a:endParaRPr lang="en-CA" sz="2000" dirty="0" smtClean="0"/>
          </a:p>
          <a:p>
            <a:r>
              <a:rPr lang="en-CA" sz="2000" dirty="0" err="1" smtClean="0"/>
              <a:t>DeleteNodebyID</a:t>
            </a:r>
            <a:endParaRPr lang="en-CA" sz="2000" dirty="0" smtClean="0"/>
          </a:p>
          <a:p>
            <a:r>
              <a:rPr lang="en-CA" sz="2000" dirty="0" err="1" smtClean="0"/>
              <a:t>DeleteList</a:t>
            </a:r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6738"/>
            <a:ext cx="6872464" cy="2233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3847" y="332655"/>
            <a:ext cx="5721077" cy="6277695"/>
          </a:xfrm>
          <a:prstGeom prst="rect">
            <a:avLst/>
          </a:prstGeom>
          <a:solidFill>
            <a:srgbClr val="AFF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08000"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\\ Assume that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points to the data structure to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be inserted at the tail of the list, and it is fully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initialized, including both Next and </a:t>
            </a:r>
            <a:r>
              <a:rPr lang="en-CA" dirty="0" err="1" smtClean="0">
                <a:solidFill>
                  <a:schemeClr val="tx1"/>
                </a:solidFill>
              </a:rPr>
              <a:t>Prev</a:t>
            </a:r>
            <a:r>
              <a:rPr lang="en-CA" dirty="0" smtClean="0">
                <a:solidFill>
                  <a:schemeClr val="tx1"/>
                </a:solidFill>
              </a:rPr>
              <a:t> pointers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with NULL values.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Note:  Both head and tail pointer arguments can be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           modified (use call-by-reference).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void </a:t>
            </a:r>
            <a:r>
              <a:rPr lang="en-CA" b="1" dirty="0" err="1" smtClean="0">
                <a:solidFill>
                  <a:srgbClr val="FF0000"/>
                </a:solidFill>
              </a:rPr>
              <a:t>InsertTailNode</a:t>
            </a:r>
            <a:r>
              <a:rPr lang="en-CA" b="1" dirty="0" smtClean="0">
                <a:solidFill>
                  <a:srgbClr val="FF0000"/>
                </a:solidFill>
              </a:rPr>
              <a:t>( </a:t>
            </a:r>
            <a:r>
              <a:rPr lang="en-CA" b="1" dirty="0" err="1" smtClean="0">
                <a:solidFill>
                  <a:srgbClr val="FF0000"/>
                </a:solidFill>
              </a:rPr>
              <a:t>StackNodePtr_t</a:t>
            </a:r>
            <a:r>
              <a:rPr lang="en-CA" b="1" dirty="0" smtClean="0">
                <a:solidFill>
                  <a:srgbClr val="FF0000"/>
                </a:solidFill>
              </a:rPr>
              <a:t> * </a:t>
            </a:r>
            <a:r>
              <a:rPr lang="en-CA" b="1" dirty="0" err="1" smtClean="0">
                <a:solidFill>
                  <a:srgbClr val="FF0000"/>
                </a:solidFill>
              </a:rPr>
              <a:t>Hptr</a:t>
            </a:r>
            <a:r>
              <a:rPr lang="en-CA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CA" b="1" dirty="0" err="1" smtClean="0">
                <a:solidFill>
                  <a:srgbClr val="FF0000"/>
                </a:solidFill>
              </a:rPr>
              <a:t>StackNodePtr_t</a:t>
            </a:r>
            <a:r>
              <a:rPr lang="en-CA" b="1" dirty="0" smtClean="0">
                <a:solidFill>
                  <a:srgbClr val="FF0000"/>
                </a:solidFill>
              </a:rPr>
              <a:t> * </a:t>
            </a:r>
            <a:r>
              <a:rPr lang="en-CA" b="1" dirty="0" err="1" smtClean="0">
                <a:solidFill>
                  <a:srgbClr val="FF0000"/>
                </a:solidFill>
              </a:rPr>
              <a:t>Tptr</a:t>
            </a:r>
            <a:r>
              <a:rPr lang="en-CA" b="1" dirty="0">
                <a:solidFill>
                  <a:srgbClr val="FF0000"/>
                </a:solidFill>
              </a:rPr>
              <a:t>,</a:t>
            </a:r>
            <a:r>
              <a:rPr lang="en-CA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CA" b="1" dirty="0" err="1" smtClean="0">
                <a:solidFill>
                  <a:srgbClr val="FF0000"/>
                </a:solidFill>
              </a:rPr>
              <a:t>StackNodePtr_t</a:t>
            </a:r>
            <a:r>
              <a:rPr lang="en-CA" b="1" dirty="0" smtClean="0">
                <a:solidFill>
                  <a:srgbClr val="FF0000"/>
                </a:solidFill>
              </a:rPr>
              <a:t>   </a:t>
            </a:r>
            <a:r>
              <a:rPr lang="en-CA" b="1" dirty="0" err="1" smtClean="0">
                <a:solidFill>
                  <a:srgbClr val="FF0000"/>
                </a:solidFill>
              </a:rPr>
              <a:t>Nptr</a:t>
            </a:r>
            <a:r>
              <a:rPr lang="en-CA" b="1" dirty="0" smtClean="0">
                <a:solidFill>
                  <a:srgbClr val="FF0000"/>
                </a:solidFill>
              </a:rPr>
              <a:t> )</a:t>
            </a:r>
            <a:r>
              <a:rPr lang="en-CA" dirty="0" smtClean="0">
                <a:solidFill>
                  <a:schemeClr val="tx1"/>
                </a:solidFill>
              </a:rPr>
              <a:t> {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  if( *</a:t>
            </a:r>
            <a:r>
              <a:rPr lang="en-CA" dirty="0" err="1" smtClean="0">
                <a:solidFill>
                  <a:schemeClr val="tx1"/>
                </a:solidFill>
              </a:rPr>
              <a:t>Tptr</a:t>
            </a:r>
            <a:r>
              <a:rPr lang="en-CA" dirty="0" smtClean="0">
                <a:solidFill>
                  <a:schemeClr val="tx1"/>
                </a:solidFill>
              </a:rPr>
              <a:t> == NULL )          \\ empty list, update head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*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else                             \\ update new node to point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-&gt;</a:t>
            </a:r>
            <a:r>
              <a:rPr lang="en-CA" dirty="0" err="1" smtClean="0">
                <a:solidFill>
                  <a:schemeClr val="tx1"/>
                </a:solidFill>
              </a:rPr>
              <a:t>PrevPtr</a:t>
            </a:r>
            <a:r>
              <a:rPr lang="en-CA" dirty="0" smtClean="0">
                <a:solidFill>
                  <a:schemeClr val="tx1"/>
                </a:solidFill>
              </a:rPr>
              <a:t> = *</a:t>
            </a:r>
            <a:r>
              <a:rPr lang="en-CA" dirty="0" err="1" smtClean="0">
                <a:solidFill>
                  <a:schemeClr val="tx1"/>
                </a:solidFill>
              </a:rPr>
              <a:t>Tptr</a:t>
            </a:r>
            <a:r>
              <a:rPr lang="en-CA" dirty="0" smtClean="0">
                <a:solidFill>
                  <a:schemeClr val="tx1"/>
                </a:solidFill>
              </a:rPr>
              <a:t> ;   \\ to rest of list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*</a:t>
            </a:r>
            <a:r>
              <a:rPr lang="en-CA" dirty="0" err="1" smtClean="0">
                <a:solidFill>
                  <a:schemeClr val="tx1"/>
                </a:solidFill>
              </a:rPr>
              <a:t>Tptr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= </a:t>
            </a:r>
            <a:r>
              <a:rPr lang="en-CA" dirty="0" err="1">
                <a:solidFill>
                  <a:schemeClr val="tx1"/>
                </a:solidFill>
              </a:rPr>
              <a:t>Nptr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;                    \\ update tail and exit</a:t>
            </a:r>
            <a:endParaRPr lang="en-CA" b="1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  return ;     // success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Doubly linked lists – Useful functions</a:t>
            </a:r>
            <a:endParaRPr lang="en-CA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2808312" cy="2880320"/>
          </a:xfrm>
        </p:spPr>
        <p:txBody>
          <a:bodyPr/>
          <a:lstStyle/>
          <a:p>
            <a:r>
              <a:rPr lang="en-CA" sz="2000" dirty="0" err="1" smtClean="0"/>
              <a:t>InsertHeadNode</a:t>
            </a:r>
            <a:endParaRPr lang="en-CA" sz="2000" dirty="0" smtClean="0"/>
          </a:p>
          <a:p>
            <a:r>
              <a:rPr lang="en-CA" sz="2000" dirty="0" err="1" smtClean="0"/>
              <a:t>InsertTailNode</a:t>
            </a:r>
            <a:endParaRPr lang="en-CA" sz="2000" dirty="0" smtClean="0"/>
          </a:p>
          <a:p>
            <a:r>
              <a:rPr lang="en-CA" sz="2000" b="1" dirty="0" err="1">
                <a:solidFill>
                  <a:srgbClr val="0070C0"/>
                </a:solidFill>
              </a:rPr>
              <a:t>FindNodebyID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dirty="0" err="1" smtClean="0"/>
              <a:t>InsertNodebyID</a:t>
            </a:r>
            <a:endParaRPr lang="en-CA" sz="2000" dirty="0" smtClean="0"/>
          </a:p>
          <a:p>
            <a:r>
              <a:rPr lang="en-CA" sz="2000" dirty="0" err="1" smtClean="0"/>
              <a:t>DeleteNodebyID</a:t>
            </a:r>
            <a:endParaRPr lang="en-CA" sz="2000" dirty="0" smtClean="0"/>
          </a:p>
          <a:p>
            <a:r>
              <a:rPr lang="en-CA" sz="2000" dirty="0" err="1" smtClean="0"/>
              <a:t>DeleteList</a:t>
            </a:r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6738"/>
            <a:ext cx="6872464" cy="2233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332655"/>
            <a:ext cx="6297141" cy="6277695"/>
          </a:xfrm>
          <a:prstGeom prst="rect">
            <a:avLst/>
          </a:prstGeom>
          <a:solidFill>
            <a:srgbClr val="F5F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08000"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\\ Assume that </a:t>
            </a:r>
            <a:r>
              <a:rPr lang="en-CA" dirty="0" err="1" smtClean="0">
                <a:solidFill>
                  <a:schemeClr val="tx1"/>
                </a:solidFill>
              </a:rPr>
              <a:t>IDval</a:t>
            </a:r>
            <a:r>
              <a:rPr lang="en-CA" dirty="0" smtClean="0">
                <a:solidFill>
                  <a:schemeClr val="tx1"/>
                </a:solidFill>
              </a:rPr>
              <a:t> contains the search value and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points to the head of the list.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Returns a pointer to the first node containing </a:t>
            </a:r>
            <a:r>
              <a:rPr lang="en-CA" dirty="0" err="1" smtClean="0">
                <a:solidFill>
                  <a:schemeClr val="tx1"/>
                </a:solidFill>
              </a:rPr>
              <a:t>IDval</a:t>
            </a:r>
            <a:r>
              <a:rPr lang="en-CA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\\ otherwise returns NULL.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b="1" dirty="0" err="1">
                <a:solidFill>
                  <a:srgbClr val="0070C0"/>
                </a:solidFill>
              </a:rPr>
              <a:t>StackNodePtr_t</a:t>
            </a:r>
            <a:r>
              <a:rPr lang="en-CA" b="1" dirty="0">
                <a:solidFill>
                  <a:srgbClr val="0070C0"/>
                </a:solidFill>
              </a:rPr>
              <a:t> * </a:t>
            </a:r>
            <a:r>
              <a:rPr lang="en-CA" b="1" dirty="0" err="1">
                <a:solidFill>
                  <a:srgbClr val="0070C0"/>
                </a:solidFill>
              </a:rPr>
              <a:t>FindNodebyID</a:t>
            </a:r>
            <a:r>
              <a:rPr lang="en-CA" b="1" dirty="0" smtClean="0">
                <a:solidFill>
                  <a:srgbClr val="0070C0"/>
                </a:solidFill>
              </a:rPr>
              <a:t>( </a:t>
            </a:r>
            <a:r>
              <a:rPr lang="en-CA" b="1" dirty="0" err="1" smtClean="0">
                <a:solidFill>
                  <a:srgbClr val="0070C0"/>
                </a:solidFill>
              </a:rPr>
              <a:t>StackNodePtr_t</a:t>
            </a:r>
            <a:r>
              <a:rPr lang="en-CA" b="1" dirty="0" smtClean="0">
                <a:solidFill>
                  <a:srgbClr val="0070C0"/>
                </a:solidFill>
              </a:rPr>
              <a:t>  </a:t>
            </a:r>
            <a:r>
              <a:rPr lang="en-CA" b="1" dirty="0" err="1" smtClean="0">
                <a:solidFill>
                  <a:srgbClr val="0070C0"/>
                </a:solidFill>
              </a:rPr>
              <a:t>Hptr</a:t>
            </a:r>
            <a:r>
              <a:rPr lang="en-CA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CA" b="1" dirty="0">
                <a:solidFill>
                  <a:srgbClr val="0070C0"/>
                </a:solidFill>
              </a:rPr>
              <a:t> </a:t>
            </a:r>
            <a:r>
              <a:rPr lang="en-CA" b="1" dirty="0" smtClean="0">
                <a:solidFill>
                  <a:srgbClr val="0070C0"/>
                </a:solidFill>
              </a:rPr>
              <a:t>                                                        </a:t>
            </a:r>
            <a:r>
              <a:rPr lang="en-CA" b="1" dirty="0" err="1" smtClean="0">
                <a:solidFill>
                  <a:srgbClr val="0070C0"/>
                </a:solidFill>
              </a:rPr>
              <a:t>int</a:t>
            </a:r>
            <a:r>
              <a:rPr lang="en-CA" b="1" dirty="0" smtClean="0">
                <a:solidFill>
                  <a:srgbClr val="0070C0"/>
                </a:solidFill>
              </a:rPr>
              <a:t>  </a:t>
            </a:r>
            <a:r>
              <a:rPr lang="en-CA" b="1" dirty="0" err="1" smtClean="0">
                <a:solidFill>
                  <a:srgbClr val="0070C0"/>
                </a:solidFill>
              </a:rPr>
              <a:t>IDval</a:t>
            </a:r>
            <a:r>
              <a:rPr lang="en-CA" b="1" dirty="0" smtClean="0">
                <a:solidFill>
                  <a:srgbClr val="0070C0"/>
                </a:solidFill>
              </a:rPr>
              <a:t> )</a:t>
            </a:r>
            <a:r>
              <a:rPr lang="en-CA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</a:t>
            </a:r>
            <a:r>
              <a:rPr lang="en-CA" dirty="0" err="1" smtClean="0">
                <a:solidFill>
                  <a:schemeClr val="tx1"/>
                </a:solidFill>
              </a:rPr>
              <a:t>StackNodePtr_t</a:t>
            </a:r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  if( *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== NULL )     \\ empty list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return NULL 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else                            \\ search list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Hptr</a:t>
            </a:r>
            <a:r>
              <a:rPr lang="en-CA" dirty="0" smtClean="0">
                <a:solidFill>
                  <a:schemeClr val="tx1"/>
                </a:solidFill>
              </a:rPr>
              <a:t> ;  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while(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!= NULL ) {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     if(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-&gt;Payload.ID == </a:t>
            </a:r>
            <a:r>
              <a:rPr lang="en-CA" dirty="0" err="1" smtClean="0">
                <a:solidFill>
                  <a:schemeClr val="tx1"/>
                </a:solidFill>
              </a:rPr>
              <a:t>Idval</a:t>
            </a:r>
            <a:r>
              <a:rPr lang="en-CA" dirty="0" smtClean="0">
                <a:solidFill>
                  <a:schemeClr val="tx1"/>
                </a:solidFill>
              </a:rPr>
              <a:t> ) 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          return </a:t>
            </a:r>
            <a:r>
              <a:rPr lang="en-CA" dirty="0" err="1" smtClean="0">
                <a:solidFill>
                  <a:schemeClr val="tx1"/>
                </a:solidFill>
              </a:rPr>
              <a:t>Npr</a:t>
            </a:r>
            <a:r>
              <a:rPr lang="en-CA" dirty="0" smtClean="0">
                <a:solidFill>
                  <a:schemeClr val="tx1"/>
                </a:solidFill>
              </a:rPr>
              <a:t> ;       \\  search successful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    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Nptr</a:t>
            </a:r>
            <a:r>
              <a:rPr lang="en-CA" dirty="0" smtClean="0">
                <a:solidFill>
                  <a:schemeClr val="tx1"/>
                </a:solidFill>
              </a:rPr>
              <a:t>-&gt;</a:t>
            </a:r>
            <a:r>
              <a:rPr lang="en-CA" dirty="0" err="1" smtClean="0">
                <a:solidFill>
                  <a:schemeClr val="tx1"/>
                </a:solidFill>
              </a:rPr>
              <a:t>NextPtr</a:t>
            </a:r>
            <a:r>
              <a:rPr lang="en-CA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}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return NULL ;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</a:t>
            </a:r>
            <a:r>
              <a:rPr lang="en-CA" dirty="0" smtClean="0"/>
              <a:t>lists – Some Deeper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352928" cy="4823048"/>
          </a:xfrm>
        </p:spPr>
        <p:txBody>
          <a:bodyPr/>
          <a:lstStyle/>
          <a:p>
            <a:r>
              <a:rPr lang="en-CA" sz="2400" dirty="0" smtClean="0"/>
              <a:t>Logical model view of the Heap Space</a:t>
            </a:r>
          </a:p>
          <a:p>
            <a:r>
              <a:rPr lang="en-CA" sz="2400" dirty="0" smtClean="0"/>
              <a:t>Memory allocation model </a:t>
            </a:r>
          </a:p>
          <a:p>
            <a:pPr lvl="1"/>
            <a:r>
              <a:rPr lang="en-CA" sz="2000" dirty="0" smtClean="0"/>
              <a:t>Based on heap pointers </a:t>
            </a:r>
          </a:p>
          <a:p>
            <a:pPr lvl="1"/>
            <a:r>
              <a:rPr lang="en-CA" sz="2000" dirty="0" smtClean="0"/>
              <a:t>Unpredictable address associations with the memory block</a:t>
            </a:r>
          </a:p>
          <a:p>
            <a:pPr lvl="1"/>
            <a:r>
              <a:rPr lang="en-CA" sz="2000" dirty="0" smtClean="0"/>
              <a:t>Requires care – once a pointer is lost, the memory block (and all data inside it) is lost and cannot be accessed </a:t>
            </a:r>
          </a:p>
          <a:p>
            <a:r>
              <a:rPr lang="en-CA" sz="2400" dirty="0" smtClean="0"/>
              <a:t>Management</a:t>
            </a:r>
          </a:p>
          <a:p>
            <a:pPr lvl="1"/>
            <a:r>
              <a:rPr lang="en-CA" sz="2000" dirty="0" smtClean="0"/>
              <a:t>Overhead costs – time and space</a:t>
            </a:r>
          </a:p>
          <a:p>
            <a:pPr lvl="1"/>
            <a:r>
              <a:rPr lang="en-CA" sz="2000" dirty="0" smtClean="0"/>
              <a:t>Allocation Tables and Heap Limits</a:t>
            </a:r>
          </a:p>
          <a:p>
            <a:pPr lvl="1"/>
            <a:r>
              <a:rPr lang="en-CA" sz="2000" dirty="0" smtClean="0"/>
              <a:t>Holes and fragmentation</a:t>
            </a:r>
          </a:p>
          <a:p>
            <a:pPr lvl="1"/>
            <a:r>
              <a:rPr lang="en-CA" sz="2000" dirty="0" smtClean="0"/>
              <a:t>Defragmentation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3184" y="5626818"/>
            <a:ext cx="7988416" cy="987500"/>
            <a:chOff x="179512" y="5217459"/>
            <a:chExt cx="7988416" cy="987500"/>
          </a:xfrm>
        </p:grpSpPr>
        <p:sp>
          <p:nvSpPr>
            <p:cNvPr id="6" name="Rounded Rectangle 5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45230" y="5555882"/>
              <a:ext cx="1219664" cy="648072"/>
              <a:chOff x="2627784" y="5445224"/>
              <a:chExt cx="1360395" cy="64807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6" idx="3"/>
              <a:endCxn id="11" idx="1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079696" y="5880923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RootPtr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60032" y="5556887"/>
              <a:ext cx="1219664" cy="648072"/>
              <a:chOff x="2627784" y="5445224"/>
              <a:chExt cx="1360395" cy="64807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6948264" y="5556887"/>
              <a:ext cx="1219664" cy="648072"/>
              <a:chOff x="6948264" y="5556887"/>
              <a:chExt cx="1219664" cy="64807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>
              <a:endCxn id="29" idx="1"/>
            </p:cNvCxnSpPr>
            <p:nvPr/>
          </p:nvCxnSpPr>
          <p:spPr>
            <a:xfrm flipV="1">
              <a:off x="4064894" y="5880923"/>
              <a:ext cx="795138" cy="170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565513" y="547293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?</a:t>
            </a:r>
            <a:endParaRPr lang="en-CA" sz="2800" dirty="0"/>
          </a:p>
        </p:txBody>
      </p:sp>
      <p:sp>
        <p:nvSpPr>
          <p:cNvPr id="22" name="Rectangle 21"/>
          <p:cNvSpPr/>
          <p:nvPr/>
        </p:nvSpPr>
        <p:spPr>
          <a:xfrm>
            <a:off x="4513996" y="547293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1726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Stacks 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000" dirty="0" smtClean="0"/>
              <a:t>There are two kinds of </a:t>
            </a:r>
            <a:r>
              <a:rPr lang="en-CA" sz="2000" b="1" dirty="0" smtClean="0"/>
              <a:t>singly linked list</a:t>
            </a:r>
            <a:r>
              <a:rPr lang="en-CA" sz="2000" dirty="0" smtClean="0"/>
              <a:t> structures that merit special attention </a:t>
            </a:r>
          </a:p>
          <a:p>
            <a:endParaRPr lang="en-CA" sz="2000" dirty="0" smtClean="0"/>
          </a:p>
          <a:p>
            <a:r>
              <a:rPr lang="en-CA" sz="2000" dirty="0" smtClean="0"/>
              <a:t>A </a:t>
            </a:r>
            <a:r>
              <a:rPr lang="en-CA" sz="2000" b="1" dirty="0" smtClean="0">
                <a:solidFill>
                  <a:srgbClr val="C00000"/>
                </a:solidFill>
              </a:rPr>
              <a:t>Stack</a:t>
            </a:r>
            <a:r>
              <a:rPr lang="en-CA" sz="2000" dirty="0" smtClean="0"/>
              <a:t> is a linked list with an access pointer called the Stack Pointer, and whose nodes are added or deleted </a:t>
            </a:r>
            <a:r>
              <a:rPr lang="en-CA" sz="2000" u="sng" dirty="0" smtClean="0"/>
              <a:t>only</a:t>
            </a:r>
            <a:r>
              <a:rPr lang="en-CA" sz="2000" dirty="0" smtClean="0"/>
              <a:t> at the beginning of the list</a:t>
            </a:r>
          </a:p>
          <a:p>
            <a:pPr lvl="1"/>
            <a:r>
              <a:rPr lang="en-CA" sz="1800" dirty="0" smtClean="0"/>
              <a:t>They are referred to as </a:t>
            </a:r>
            <a:r>
              <a:rPr lang="en-CA" sz="1800" b="1" dirty="0" smtClean="0">
                <a:solidFill>
                  <a:srgbClr val="FF0000"/>
                </a:solidFill>
              </a:rPr>
              <a:t>LIFO</a:t>
            </a:r>
            <a:r>
              <a:rPr lang="en-CA" sz="1800" dirty="0" smtClean="0"/>
              <a:t> (Last In, First Out) lists</a:t>
            </a:r>
            <a:br>
              <a:rPr lang="en-CA" sz="1800" dirty="0" smtClean="0"/>
            </a:br>
            <a:endParaRPr lang="en-CA" sz="1800" dirty="0" smtClean="0"/>
          </a:p>
          <a:p>
            <a:r>
              <a:rPr lang="en-CA" sz="2000" dirty="0" smtClean="0"/>
              <a:t>A </a:t>
            </a:r>
            <a:r>
              <a:rPr lang="en-CA" sz="2000" b="1" dirty="0" smtClean="0">
                <a:solidFill>
                  <a:srgbClr val="0070C0"/>
                </a:solidFill>
              </a:rPr>
              <a:t>Queue</a:t>
            </a:r>
            <a:r>
              <a:rPr lang="en-CA" sz="2000" dirty="0" smtClean="0">
                <a:solidFill>
                  <a:srgbClr val="0070C0"/>
                </a:solidFill>
              </a:rPr>
              <a:t> </a:t>
            </a:r>
            <a:r>
              <a:rPr lang="en-CA" sz="2000" dirty="0" smtClean="0"/>
              <a:t>is a linked list with two access pointers, called Head and Tail, and whose nodes are added only to the Tail, or deleted only from the Head of the list</a:t>
            </a:r>
          </a:p>
          <a:p>
            <a:pPr lvl="1"/>
            <a:r>
              <a:rPr lang="en-CA" sz="1800" dirty="0" smtClean="0"/>
              <a:t>They are referred to as </a:t>
            </a:r>
            <a:r>
              <a:rPr lang="en-CA" sz="1800" b="1" dirty="0" smtClean="0">
                <a:solidFill>
                  <a:srgbClr val="0070C0"/>
                </a:solidFill>
              </a:rPr>
              <a:t>FIFO</a:t>
            </a:r>
            <a:r>
              <a:rPr lang="en-CA" sz="1800" dirty="0" smtClean="0">
                <a:solidFill>
                  <a:srgbClr val="0070C0"/>
                </a:solidFill>
              </a:rPr>
              <a:t> </a:t>
            </a:r>
            <a:r>
              <a:rPr lang="en-CA" sz="1800" dirty="0" smtClean="0"/>
              <a:t>lists (First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36056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276" y="1124744"/>
            <a:ext cx="8219256" cy="3775339"/>
          </a:xfrm>
        </p:spPr>
        <p:txBody>
          <a:bodyPr/>
          <a:lstStyle/>
          <a:p>
            <a:r>
              <a:rPr lang="en-CA" sz="2000" dirty="0" smtClean="0"/>
              <a:t>There are two basic operations on stacks.  Both are applied </a:t>
            </a:r>
            <a:r>
              <a:rPr lang="en-CA" sz="2000" u="sng" dirty="0" smtClean="0"/>
              <a:t>only</a:t>
            </a:r>
            <a:r>
              <a:rPr lang="en-CA" sz="2000" dirty="0" smtClean="0"/>
              <a:t> at the beginning of the list, otherwise called the Top of the Stack</a:t>
            </a:r>
          </a:p>
          <a:p>
            <a:pPr lvl="1"/>
            <a:r>
              <a:rPr lang="en-CA" sz="1800" dirty="0" smtClean="0"/>
              <a:t>PUSH – insert a new node at the top of the stack</a:t>
            </a:r>
            <a:endParaRPr lang="en-CA" sz="1800" dirty="0"/>
          </a:p>
          <a:p>
            <a:pPr lvl="1"/>
            <a:r>
              <a:rPr lang="en-CA" sz="1800" dirty="0" smtClean="0"/>
              <a:t>POP – remove (delete) a new node from the top of the stack</a:t>
            </a:r>
          </a:p>
          <a:p>
            <a:r>
              <a:rPr lang="en-CA" sz="2000" dirty="0" smtClean="0"/>
              <a:t>The named entry pointer is typically called the Stack Pointer</a:t>
            </a:r>
          </a:p>
          <a:p>
            <a:pPr lvl="1"/>
            <a:r>
              <a:rPr lang="en-CA" sz="1600" b="1" dirty="0">
                <a:solidFill>
                  <a:srgbClr val="002060"/>
                </a:solidFill>
              </a:rPr>
              <a:t>\\ ASSUMPTIONS</a:t>
            </a:r>
            <a:r>
              <a:rPr lang="en-CA" sz="1600" b="1" dirty="0" smtClean="0">
                <a:solidFill>
                  <a:srgbClr val="002060"/>
                </a:solidFill>
              </a:rPr>
              <a:t>: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err="1" smtClean="0">
                <a:solidFill>
                  <a:srgbClr val="002060"/>
                </a:solidFill>
              </a:rPr>
              <a:t>struct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stackNode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{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smtClean="0">
                <a:solidFill>
                  <a:srgbClr val="002060"/>
                </a:solidFill>
              </a:rPr>
              <a:t>     </a:t>
            </a:r>
            <a:r>
              <a:rPr lang="en-CA" sz="1600" b="1" dirty="0" err="1" smtClean="0">
                <a:solidFill>
                  <a:srgbClr val="002060"/>
                </a:solidFill>
              </a:rPr>
              <a:t>Data_t</a:t>
            </a:r>
            <a:r>
              <a:rPr lang="en-CA" sz="1600" b="1" dirty="0" smtClean="0">
                <a:solidFill>
                  <a:srgbClr val="002060"/>
                </a:solidFill>
              </a:rPr>
              <a:t>    </a:t>
            </a:r>
            <a:r>
              <a:rPr lang="en-CA" sz="1600" b="1" dirty="0">
                <a:solidFill>
                  <a:srgbClr val="002060"/>
                </a:solidFill>
              </a:rPr>
              <a:t>Data </a:t>
            </a:r>
            <a:r>
              <a:rPr lang="en-CA" sz="1600" b="1" dirty="0" smtClean="0">
                <a:solidFill>
                  <a:srgbClr val="002060"/>
                </a:solidFill>
              </a:rPr>
              <a:t>;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smtClean="0">
                <a:solidFill>
                  <a:srgbClr val="002060"/>
                </a:solidFill>
              </a:rPr>
              <a:t>     </a:t>
            </a:r>
            <a:r>
              <a:rPr lang="en-CA" sz="1600" b="1" dirty="0" err="1" smtClean="0">
                <a:solidFill>
                  <a:srgbClr val="002060"/>
                </a:solidFill>
              </a:rPr>
              <a:t>struct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stackNode</a:t>
            </a:r>
            <a:r>
              <a:rPr lang="en-CA" sz="1600" b="1" dirty="0">
                <a:solidFill>
                  <a:srgbClr val="002060"/>
                </a:solidFill>
              </a:rPr>
              <a:t> * </a:t>
            </a:r>
            <a:r>
              <a:rPr lang="en-CA" sz="1600" b="1" dirty="0" err="1">
                <a:solidFill>
                  <a:srgbClr val="002060"/>
                </a:solidFill>
              </a:rPr>
              <a:t>Nextptr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;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smtClean="0">
                <a:solidFill>
                  <a:srgbClr val="002060"/>
                </a:solidFill>
              </a:rPr>
              <a:t>}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err="1" smtClean="0">
                <a:solidFill>
                  <a:srgbClr val="002060"/>
                </a:solidFill>
              </a:rPr>
              <a:t>typedef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struct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stackNode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StackNode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;</a:t>
            </a:r>
            <a:br>
              <a:rPr lang="en-CA" sz="1600" b="1" dirty="0" smtClean="0">
                <a:solidFill>
                  <a:srgbClr val="002060"/>
                </a:solidFill>
              </a:rPr>
            </a:br>
            <a:r>
              <a:rPr lang="en-CA" sz="1600" b="1" dirty="0" err="1" smtClean="0">
                <a:solidFill>
                  <a:srgbClr val="002060"/>
                </a:solidFill>
              </a:rPr>
              <a:t>typedef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>
                <a:solidFill>
                  <a:srgbClr val="002060"/>
                </a:solidFill>
              </a:rPr>
              <a:t>StackNode</a:t>
            </a:r>
            <a:r>
              <a:rPr lang="en-CA" sz="1600" b="1" dirty="0">
                <a:solidFill>
                  <a:srgbClr val="002060"/>
                </a:solidFill>
              </a:rPr>
              <a:t> * </a:t>
            </a:r>
            <a:r>
              <a:rPr lang="en-CA" sz="1600" b="1" dirty="0" err="1">
                <a:solidFill>
                  <a:srgbClr val="002060"/>
                </a:solidFill>
              </a:rPr>
              <a:t>StackNodePtr_t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;</a:t>
            </a:r>
            <a:r>
              <a:rPr lang="en-CA" sz="1600" b="1" dirty="0">
                <a:solidFill>
                  <a:srgbClr val="002060"/>
                </a:solidFill>
              </a:rPr>
              <a:t/>
            </a:r>
            <a:br>
              <a:rPr lang="en-CA" sz="1600" b="1" dirty="0">
                <a:solidFill>
                  <a:srgbClr val="002060"/>
                </a:solidFill>
              </a:rPr>
            </a:br>
            <a:r>
              <a:rPr lang="en-CA" sz="1600" b="1" dirty="0" err="1" smtClean="0">
                <a:solidFill>
                  <a:srgbClr val="002060"/>
                </a:solidFill>
              </a:rPr>
              <a:t>StackNodePtr_t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 smtClean="0">
                <a:solidFill>
                  <a:srgbClr val="002060"/>
                </a:solidFill>
              </a:rPr>
              <a:t>StackPtr</a:t>
            </a:r>
            <a:r>
              <a:rPr lang="en-CA" sz="1600" b="1" dirty="0" smtClean="0">
                <a:solidFill>
                  <a:srgbClr val="002060"/>
                </a:solidFill>
              </a:rPr>
              <a:t> = NULL ;</a:t>
            </a:r>
            <a:endParaRPr lang="en-CA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3184" y="5626818"/>
            <a:ext cx="7988416" cy="987500"/>
            <a:chOff x="179512" y="5217459"/>
            <a:chExt cx="7988416" cy="987500"/>
          </a:xfrm>
        </p:grpSpPr>
        <p:sp>
          <p:nvSpPr>
            <p:cNvPr id="5" name="Rounded Rectangle 4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45230" y="5555882"/>
              <a:ext cx="1219664" cy="648072"/>
              <a:chOff x="2627784" y="5445224"/>
              <a:chExt cx="1360395" cy="6480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stCxn id="5" idx="3"/>
              <a:endCxn id="19" idx="1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79696" y="5880923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StackPtr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60032" y="5556887"/>
              <a:ext cx="1219664" cy="648072"/>
              <a:chOff x="2627784" y="5445224"/>
              <a:chExt cx="1360395" cy="64807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948264" y="5556887"/>
              <a:ext cx="1219664" cy="648072"/>
              <a:chOff x="6948264" y="5556887"/>
              <a:chExt cx="1219664" cy="64807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endCxn id="17" idx="1"/>
            </p:cNvCxnSpPr>
            <p:nvPr/>
          </p:nvCxnSpPr>
          <p:spPr>
            <a:xfrm flipV="1">
              <a:off x="4064894" y="5880923"/>
              <a:ext cx="795138" cy="170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311564" y="5093393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LIFO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3098902" y="5133462"/>
            <a:ext cx="288032" cy="7200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C:\Users\RpbertKent17\AppData\Local\Microsoft\Windows\Temporary Internet Files\Content.IE5\LHGXIEAQ\stack-of-books-16076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16" y="3484265"/>
            <a:ext cx="2388072" cy="180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Stacks – Push()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5"/>
            <a:ext cx="3744416" cy="4320481"/>
          </a:xfrm>
        </p:spPr>
        <p:txBody>
          <a:bodyPr/>
          <a:lstStyle/>
          <a:p>
            <a:r>
              <a:rPr lang="en-CA" sz="2000" dirty="0" smtClean="0"/>
              <a:t>Push() inserts a node into the first list position of the stack</a:t>
            </a:r>
          </a:p>
          <a:p>
            <a:r>
              <a:rPr lang="en-CA" sz="2000" dirty="0" smtClean="0"/>
              <a:t>The new top-of-stack node must point to the rest of the list</a:t>
            </a:r>
          </a:p>
          <a:p>
            <a:r>
              <a:rPr lang="en-CA" sz="2000" dirty="0" smtClean="0"/>
              <a:t>The stack pointer must point at the new top-of-stack node</a:t>
            </a:r>
          </a:p>
          <a:p>
            <a:r>
              <a:rPr lang="en-CA" sz="2000" dirty="0" smtClean="0"/>
              <a:t>Account for possible error</a:t>
            </a:r>
          </a:p>
          <a:p>
            <a:r>
              <a:rPr lang="en-CA" sz="2000" dirty="0" smtClean="0"/>
              <a:t>This is one alternative coding of Push() – there are others (</a:t>
            </a:r>
            <a:r>
              <a:rPr lang="en-CA" sz="2000" dirty="0" err="1" smtClean="0"/>
              <a:t>eg</a:t>
            </a:r>
            <a:r>
              <a:rPr lang="en-CA" sz="2000" dirty="0" smtClean="0"/>
              <a:t>. </a:t>
            </a:r>
            <a:r>
              <a:rPr lang="en-CA" sz="2000" b="1" dirty="0" smtClean="0"/>
              <a:t>textbook</a:t>
            </a:r>
            <a:r>
              <a:rPr lang="en-CA" sz="2000" dirty="0" smtClean="0"/>
              <a:t>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3184" y="5626818"/>
            <a:ext cx="7988416" cy="987500"/>
            <a:chOff x="179512" y="5217459"/>
            <a:chExt cx="7988416" cy="987500"/>
          </a:xfrm>
        </p:grpSpPr>
        <p:sp>
          <p:nvSpPr>
            <p:cNvPr id="5" name="Rounded Rectangle 4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45230" y="5555882"/>
              <a:ext cx="1219664" cy="648072"/>
              <a:chOff x="2627784" y="5445224"/>
              <a:chExt cx="1360395" cy="6480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stCxn id="5" idx="3"/>
              <a:endCxn id="19" idx="1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79696" y="5880923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StackPtr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60032" y="5556887"/>
              <a:ext cx="1219664" cy="648072"/>
              <a:chOff x="2627784" y="5445224"/>
              <a:chExt cx="1360395" cy="64807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948264" y="5556887"/>
              <a:ext cx="1219664" cy="648072"/>
              <a:chOff x="6948264" y="5556887"/>
              <a:chExt cx="1219664" cy="64807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endCxn id="17" idx="1"/>
            </p:cNvCxnSpPr>
            <p:nvPr/>
          </p:nvCxnSpPr>
          <p:spPr>
            <a:xfrm flipV="1">
              <a:off x="4064894" y="5880923"/>
              <a:ext cx="795138" cy="170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4139952" y="188640"/>
            <a:ext cx="4752528" cy="5622843"/>
          </a:xfrm>
          <a:prstGeom prst="rect">
            <a:avLst/>
          </a:prstGeom>
          <a:solidFill>
            <a:srgbClr val="F5F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en-CA" sz="1600" b="1" dirty="0" err="1">
                <a:solidFill>
                  <a:srgbClr val="C00000"/>
                </a:solidFill>
              </a:rPr>
              <a:t>StackNodePtr</a:t>
            </a:r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Push( </a:t>
            </a:r>
            <a:r>
              <a:rPr lang="en-CA" sz="1600" b="1" dirty="0" err="1" smtClean="0">
                <a:solidFill>
                  <a:srgbClr val="C00000"/>
                </a:solidFill>
              </a:rPr>
              <a:t>StackNodePtr</a:t>
            </a:r>
            <a:r>
              <a:rPr lang="en-CA" sz="1600" b="1" dirty="0" smtClean="0">
                <a:solidFill>
                  <a:srgbClr val="C00000"/>
                </a:solidFill>
              </a:rPr>
              <a:t> * SP, 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                              </a:t>
            </a:r>
            <a:r>
              <a:rPr lang="en-CA" sz="1600" b="1" dirty="0" err="1" smtClean="0">
                <a:solidFill>
                  <a:srgbClr val="C00000"/>
                </a:solidFill>
              </a:rPr>
              <a:t>Data_t</a:t>
            </a:r>
            <a:r>
              <a:rPr lang="en-CA" sz="1600" b="1" dirty="0" smtClean="0">
                <a:solidFill>
                  <a:srgbClr val="C00000"/>
                </a:solidFill>
              </a:rPr>
              <a:t> D ) { 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 smtClean="0">
                <a:solidFill>
                  <a:srgbClr val="C00000"/>
                </a:solidFill>
              </a:rPr>
              <a:t>StackNodePtr</a:t>
            </a:r>
            <a:r>
              <a:rPr lang="en-CA" sz="1600" b="1" dirty="0" smtClean="0">
                <a:solidFill>
                  <a:srgbClr val="C00000"/>
                </a:solidFill>
              </a:rPr>
              <a:t>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 ;</a:t>
            </a:r>
          </a:p>
          <a:p>
            <a:endParaRPr lang="en-CA" sz="1600" b="1" dirty="0" smtClean="0">
              <a:solidFill>
                <a:srgbClr val="C00000"/>
              </a:solidFill>
            </a:endParaRP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 = </a:t>
            </a:r>
            <a:r>
              <a:rPr lang="en-CA" sz="1600" b="1" dirty="0" err="1" smtClean="0">
                <a:solidFill>
                  <a:srgbClr val="C00000"/>
                </a:solidFill>
              </a:rPr>
              <a:t>malloc</a:t>
            </a:r>
            <a:r>
              <a:rPr lang="en-CA" sz="1600" b="1" dirty="0" smtClean="0">
                <a:solidFill>
                  <a:srgbClr val="C00000"/>
                </a:solidFill>
              </a:rPr>
              <a:t>( </a:t>
            </a:r>
            <a:r>
              <a:rPr lang="en-CA" sz="1600" b="1" dirty="0" err="1" smtClean="0">
                <a:solidFill>
                  <a:srgbClr val="C00000"/>
                </a:solidFill>
              </a:rPr>
              <a:t>sizeof</a:t>
            </a:r>
            <a:r>
              <a:rPr lang="en-CA" sz="1600" b="1" dirty="0" smtClean="0">
                <a:solidFill>
                  <a:srgbClr val="C00000"/>
                </a:solidFill>
              </a:rPr>
              <a:t>( </a:t>
            </a:r>
            <a:r>
              <a:rPr lang="en-CA" sz="1600" b="1" dirty="0" err="1" smtClean="0">
                <a:solidFill>
                  <a:srgbClr val="C00000"/>
                </a:solidFill>
              </a:rPr>
              <a:t>StackNode</a:t>
            </a:r>
            <a:r>
              <a:rPr lang="en-CA" sz="1600" b="1" dirty="0" smtClean="0">
                <a:solidFill>
                  <a:srgbClr val="C00000"/>
                </a:solidFill>
              </a:rPr>
              <a:t> ) ) 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     if(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 == NULL ) return NULL 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/>
            </a:r>
            <a:br>
              <a:rPr lang="en-CA" sz="1600" b="1" dirty="0" smtClean="0">
                <a:solidFill>
                  <a:srgbClr val="C00000"/>
                </a:solidFill>
              </a:rPr>
            </a:br>
            <a:r>
              <a:rPr lang="en-CA" sz="1600" b="1" dirty="0" smtClean="0">
                <a:solidFill>
                  <a:srgbClr val="C00000"/>
                </a:solidFill>
              </a:rPr>
              <a:t>     </a:t>
            </a:r>
            <a:r>
              <a:rPr lang="en-CA" sz="1600" b="1" dirty="0">
                <a:solidFill>
                  <a:srgbClr val="C00000"/>
                </a:solidFill>
              </a:rPr>
              <a:t>Copy(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-</a:t>
            </a:r>
            <a:r>
              <a:rPr lang="en-CA" sz="1600" b="1" dirty="0">
                <a:solidFill>
                  <a:srgbClr val="C00000"/>
                </a:solidFill>
              </a:rPr>
              <a:t>&gt;Data, D ) </a:t>
            </a:r>
            <a:r>
              <a:rPr lang="en-CA" sz="16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-&gt;</a:t>
            </a:r>
            <a:r>
              <a:rPr lang="en-CA" sz="1600" b="1" dirty="0" err="1" smtClean="0">
                <a:solidFill>
                  <a:srgbClr val="C00000"/>
                </a:solidFill>
              </a:rPr>
              <a:t>NextPtr</a:t>
            </a:r>
            <a:r>
              <a:rPr lang="en-CA" sz="1600" b="1" dirty="0" smtClean="0">
                <a:solidFill>
                  <a:srgbClr val="C00000"/>
                </a:solidFill>
              </a:rPr>
              <a:t> = NULL ; 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/>
            </a:r>
            <a:br>
              <a:rPr lang="en-CA" sz="1600" b="1" dirty="0" smtClean="0">
                <a:solidFill>
                  <a:srgbClr val="C00000"/>
                </a:solidFill>
              </a:rPr>
            </a:br>
            <a:r>
              <a:rPr lang="en-CA" sz="1600" b="1" dirty="0" smtClean="0">
                <a:solidFill>
                  <a:srgbClr val="C00000"/>
                </a:solidFill>
              </a:rPr>
              <a:t>     if( *SP != NULL ) 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    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-&gt;</a:t>
            </a:r>
            <a:r>
              <a:rPr lang="en-CA" sz="1600" b="1" dirty="0" err="1" smtClean="0">
                <a:solidFill>
                  <a:srgbClr val="C00000"/>
                </a:solidFill>
              </a:rPr>
              <a:t>NextPtr</a:t>
            </a:r>
            <a:r>
              <a:rPr lang="en-CA" sz="1600" b="1" dirty="0" smtClean="0">
                <a:solidFill>
                  <a:srgbClr val="C00000"/>
                </a:solidFill>
              </a:rPr>
              <a:t> = *SP ;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*SP </a:t>
            </a:r>
            <a:r>
              <a:rPr lang="en-CA" sz="1600" b="1" dirty="0">
                <a:solidFill>
                  <a:srgbClr val="C00000"/>
                </a:solidFill>
              </a:rPr>
              <a:t>= </a:t>
            </a:r>
            <a:r>
              <a:rPr lang="en-CA" sz="1600" b="1" dirty="0" err="1" smtClean="0">
                <a:solidFill>
                  <a:srgbClr val="C00000"/>
                </a:solidFill>
              </a:rPr>
              <a:t>NewPtr</a:t>
            </a:r>
            <a:r>
              <a:rPr lang="en-CA" sz="1600" b="1" dirty="0" smtClean="0">
                <a:solidFill>
                  <a:srgbClr val="C00000"/>
                </a:solidFill>
              </a:rPr>
              <a:t> </a:t>
            </a:r>
            <a:r>
              <a:rPr lang="en-CA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     return SP 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}</a:t>
            </a:r>
            <a:endParaRPr lang="en-CA" sz="1600" b="1" dirty="0">
              <a:solidFill>
                <a:srgbClr val="C00000"/>
              </a:solidFill>
            </a:endParaRPr>
          </a:p>
          <a:p>
            <a:endParaRPr lang="en-CA" sz="1600" b="1" dirty="0" smtClean="0">
              <a:solidFill>
                <a:srgbClr val="002060"/>
              </a:solidFill>
            </a:endParaRPr>
          </a:p>
          <a:p>
            <a:r>
              <a:rPr lang="en-CA" sz="1600" b="1" dirty="0" smtClean="0">
                <a:solidFill>
                  <a:srgbClr val="002060"/>
                </a:solidFill>
              </a:rPr>
              <a:t>\\ USE CASE</a:t>
            </a:r>
          </a:p>
          <a:p>
            <a:r>
              <a:rPr lang="en-CA" sz="1600" b="1" dirty="0" smtClean="0">
                <a:solidFill>
                  <a:srgbClr val="002060"/>
                </a:solidFill>
              </a:rPr>
              <a:t>if( Push( &amp;</a:t>
            </a:r>
            <a:r>
              <a:rPr lang="en-CA" sz="1600" b="1" dirty="0" err="1" smtClean="0">
                <a:solidFill>
                  <a:srgbClr val="002060"/>
                </a:solidFill>
              </a:rPr>
              <a:t>stackPtr</a:t>
            </a:r>
            <a:r>
              <a:rPr lang="en-CA" sz="1600" b="1" dirty="0" smtClean="0">
                <a:solidFill>
                  <a:srgbClr val="002060"/>
                </a:solidFill>
              </a:rPr>
              <a:t>, Data ) != NULL )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    </a:t>
            </a:r>
            <a:r>
              <a:rPr lang="en-CA" sz="1600" b="1" dirty="0" err="1" smtClean="0">
                <a:solidFill>
                  <a:srgbClr val="002060"/>
                </a:solidFill>
              </a:rPr>
              <a:t>printf</a:t>
            </a:r>
            <a:r>
              <a:rPr lang="en-CA" sz="1600" b="1" dirty="0" smtClean="0">
                <a:solidFill>
                  <a:srgbClr val="002060"/>
                </a:solidFill>
              </a:rPr>
              <a:t>( “Push to stack successful\n” ) ;</a:t>
            </a:r>
            <a:endParaRPr lang="en-CA" sz="1600" b="1" dirty="0">
              <a:solidFill>
                <a:srgbClr val="002060"/>
              </a:solidFill>
            </a:endParaRPr>
          </a:p>
          <a:p>
            <a:r>
              <a:rPr lang="en-CA" sz="1600" b="1" dirty="0">
                <a:solidFill>
                  <a:srgbClr val="002060"/>
                </a:solidFill>
              </a:rPr>
              <a:t>e</a:t>
            </a:r>
            <a:r>
              <a:rPr lang="en-CA" sz="1600" b="1" dirty="0" smtClean="0">
                <a:solidFill>
                  <a:srgbClr val="002060"/>
                </a:solidFill>
              </a:rPr>
              <a:t>lse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    </a:t>
            </a:r>
            <a:r>
              <a:rPr lang="en-CA" sz="1600" b="1" dirty="0" err="1" smtClean="0">
                <a:solidFill>
                  <a:srgbClr val="002060"/>
                </a:solidFill>
              </a:rPr>
              <a:t>printf</a:t>
            </a:r>
            <a:r>
              <a:rPr lang="en-CA" sz="1600" b="1" dirty="0" smtClean="0">
                <a:solidFill>
                  <a:srgbClr val="002060"/>
                </a:solidFill>
              </a:rPr>
              <a:t>( “Allocation failed, no Push\n” ) ;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511621" y="5138750"/>
            <a:ext cx="288032" cy="7200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930942" y="5296709"/>
            <a:ext cx="1580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dirty="0" smtClean="0"/>
              <a:t>Top-of-stack </a:t>
            </a:r>
            <a:r>
              <a:rPr lang="en-CA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8118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Stacks – Pop()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8938" y="1268759"/>
            <a:ext cx="8122662" cy="4182471"/>
          </a:xfrm>
        </p:spPr>
        <p:txBody>
          <a:bodyPr/>
          <a:lstStyle/>
          <a:p>
            <a:r>
              <a:rPr lang="en-CA" sz="2000" dirty="0" smtClean="0"/>
              <a:t>Pop() obtains and returns the payload data from the top-of-stack node, then it removes this node from the stack</a:t>
            </a:r>
          </a:p>
          <a:p>
            <a:r>
              <a:rPr lang="en-CA" sz="2000" dirty="0" smtClean="0"/>
              <a:t>A return mechanism must be chosen and implemented for the payload data</a:t>
            </a:r>
          </a:p>
          <a:p>
            <a:pPr lvl="1"/>
            <a:r>
              <a:rPr lang="en-CA" sz="1800" dirty="0" smtClean="0"/>
              <a:t>Scalar data can be returned directly through function return statements – this limits the ability to report errors such as an empty stack</a:t>
            </a:r>
          </a:p>
          <a:p>
            <a:pPr lvl="1"/>
            <a:r>
              <a:rPr lang="en-CA" sz="1800" dirty="0" smtClean="0"/>
              <a:t>Call-by-reference is always useful, but necessary for complex data structures</a:t>
            </a:r>
          </a:p>
          <a:p>
            <a:r>
              <a:rPr lang="en-CA" sz="2000" dirty="0" smtClean="0"/>
              <a:t>The stack pointer must be updated to point at the second node, which then becomes the new top-of-stack node</a:t>
            </a:r>
          </a:p>
          <a:p>
            <a:r>
              <a:rPr lang="en-CA" sz="2000" dirty="0" smtClean="0"/>
              <a:t>The used node is then de-allocated (and its memory block can be re-used)</a:t>
            </a:r>
          </a:p>
          <a:p>
            <a:endParaRPr lang="en-CA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3184" y="5626818"/>
            <a:ext cx="7988416" cy="987500"/>
            <a:chOff x="179512" y="5217459"/>
            <a:chExt cx="7988416" cy="987500"/>
          </a:xfrm>
        </p:grpSpPr>
        <p:sp>
          <p:nvSpPr>
            <p:cNvPr id="5" name="Rounded Rectangle 4"/>
            <p:cNvSpPr/>
            <p:nvPr/>
          </p:nvSpPr>
          <p:spPr>
            <a:xfrm>
              <a:off x="323528" y="5555882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45230" y="5555882"/>
              <a:ext cx="1219664" cy="648072"/>
              <a:chOff x="2627784" y="5445224"/>
              <a:chExt cx="1360395" cy="6480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stCxn id="5" idx="3"/>
              <a:endCxn id="19" idx="1"/>
            </p:cNvCxnSpPr>
            <p:nvPr/>
          </p:nvCxnSpPr>
          <p:spPr>
            <a:xfrm>
              <a:off x="1547664" y="5879918"/>
              <a:ext cx="1297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79696" y="5880923"/>
              <a:ext cx="868568" cy="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512" y="521745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StackPtr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60032" y="5556887"/>
              <a:ext cx="1219664" cy="648072"/>
              <a:chOff x="2627784" y="5445224"/>
              <a:chExt cx="1360395" cy="64807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600" b="1" dirty="0" err="1" smtClean="0">
                    <a:solidFill>
                      <a:srgbClr val="C00000"/>
                    </a:solidFill>
                  </a:rPr>
                  <a:t>Nxt</a:t>
                </a:r>
                <a:endParaRPr lang="en-CA" sz="1600" b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948264" y="5556887"/>
              <a:ext cx="1219664" cy="648072"/>
              <a:chOff x="6948264" y="5556887"/>
              <a:chExt cx="1219664" cy="64807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2400" b="1" dirty="0" smtClean="0">
                      <a:solidFill>
                        <a:srgbClr val="C00000"/>
                      </a:solidFill>
                    </a:rPr>
                    <a:t> 0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 flipH="1">
                <a:off x="7756264" y="5733256"/>
                <a:ext cx="200112" cy="30178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endCxn id="17" idx="1"/>
            </p:cNvCxnSpPr>
            <p:nvPr/>
          </p:nvCxnSpPr>
          <p:spPr>
            <a:xfrm flipV="1">
              <a:off x="4064894" y="5880923"/>
              <a:ext cx="795138" cy="170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Arrow 24"/>
          <p:cNvSpPr/>
          <p:nvPr/>
        </p:nvSpPr>
        <p:spPr>
          <a:xfrm rot="10800000">
            <a:off x="3564718" y="5137147"/>
            <a:ext cx="288032" cy="7200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930942" y="5296709"/>
            <a:ext cx="1580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dirty="0" smtClean="0"/>
              <a:t>Top-of-stack </a:t>
            </a:r>
            <a:r>
              <a:rPr lang="en-CA" dirty="0"/>
              <a:t>node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89825" y="255730"/>
            <a:ext cx="5995686" cy="5563313"/>
          </a:xfrm>
          <a:prstGeom prst="rect">
            <a:avLst/>
          </a:prstGeom>
          <a:solidFill>
            <a:srgbClr val="C4F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Pop(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StackNodePtr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* SP, </a:t>
            </a:r>
            <a:r>
              <a:rPr lang="en-CA" sz="1600" b="1" dirty="0" err="1">
                <a:solidFill>
                  <a:schemeClr val="accent2">
                    <a:lumMod val="75000"/>
                  </a:schemeClr>
                </a:solidFill>
              </a:rPr>
              <a:t>Data_t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) { </a:t>
            </a:r>
          </a:p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StackNodePtr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Data_t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D ;</a:t>
            </a:r>
          </a:p>
          <a:p>
            <a:endParaRPr lang="en-CA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if( *SP == NULL ) return 0 ;  \\ Stack is empty so fail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Copy(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(*SP)-&gt;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Data,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;   \\ Copy-return payload data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= (*SP)-&gt;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NextPtr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;   \\ Get address of next node 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free( *SP ) ;                             \\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Deallocate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top node</a:t>
            </a:r>
            <a:b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*SP = </a:t>
            </a:r>
            <a:r>
              <a:rPr lang="en-CA" sz="1600" b="1" dirty="0" err="1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;                      \\ Update stack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</a:p>
          <a:p>
            <a:endParaRPr lang="en-CA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return 1 ;                                 \\ Success is TRUE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CA" sz="1600" b="1" dirty="0">
              <a:solidFill>
                <a:srgbClr val="002060"/>
              </a:solidFill>
            </a:endParaRPr>
          </a:p>
          <a:p>
            <a:r>
              <a:rPr lang="en-CA" sz="1600" b="1" dirty="0" smtClean="0">
                <a:solidFill>
                  <a:srgbClr val="002060"/>
                </a:solidFill>
              </a:rPr>
              <a:t>\\ USE CASE :: Assume:  </a:t>
            </a:r>
            <a:r>
              <a:rPr lang="en-CA" sz="1600" b="1" dirty="0" err="1" smtClean="0">
                <a:solidFill>
                  <a:srgbClr val="002060"/>
                </a:solidFill>
              </a:rPr>
              <a:t>Data_t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 err="1" smtClean="0">
                <a:solidFill>
                  <a:srgbClr val="002060"/>
                </a:solidFill>
              </a:rPr>
              <a:t>DataRec</a:t>
            </a:r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CA" sz="1600" b="1" dirty="0" smtClean="0">
                <a:solidFill>
                  <a:srgbClr val="002060"/>
                </a:solidFill>
              </a:rPr>
              <a:t>\\                                        </a:t>
            </a:r>
            <a:r>
              <a:rPr lang="en-CA" sz="1600" b="1" dirty="0" err="1" smtClean="0">
                <a:solidFill>
                  <a:srgbClr val="002060"/>
                </a:solidFill>
              </a:rPr>
              <a:t>StackNodePtr</a:t>
            </a:r>
            <a:r>
              <a:rPr lang="en-CA" sz="1600" b="1" dirty="0" smtClean="0">
                <a:solidFill>
                  <a:srgbClr val="002060"/>
                </a:solidFill>
              </a:rPr>
              <a:t> </a:t>
            </a:r>
            <a:r>
              <a:rPr lang="en-CA" sz="1600" b="1" dirty="0">
                <a:solidFill>
                  <a:srgbClr val="002060"/>
                </a:solidFill>
              </a:rPr>
              <a:t>* </a:t>
            </a:r>
            <a:r>
              <a:rPr lang="en-CA" sz="1600" b="1" dirty="0" err="1" smtClean="0">
                <a:solidFill>
                  <a:srgbClr val="002060"/>
                </a:solidFill>
              </a:rPr>
              <a:t>StackPtr</a:t>
            </a:r>
            <a:r>
              <a:rPr lang="en-CA" sz="1600" b="1" dirty="0" smtClean="0">
                <a:solidFill>
                  <a:srgbClr val="002060"/>
                </a:solidFill>
              </a:rPr>
              <a:t> ;</a:t>
            </a:r>
          </a:p>
          <a:p>
            <a:endParaRPr lang="en-CA" sz="1600" b="1" dirty="0" smtClean="0">
              <a:solidFill>
                <a:srgbClr val="002060"/>
              </a:solidFill>
            </a:endParaRPr>
          </a:p>
          <a:p>
            <a:r>
              <a:rPr lang="en-CA" sz="1600" b="1" dirty="0">
                <a:solidFill>
                  <a:srgbClr val="002060"/>
                </a:solidFill>
              </a:rPr>
              <a:t>i</a:t>
            </a:r>
            <a:r>
              <a:rPr lang="en-CA" sz="1600" b="1" dirty="0" smtClean="0">
                <a:solidFill>
                  <a:srgbClr val="002060"/>
                </a:solidFill>
              </a:rPr>
              <a:t>f( Pop( &amp;</a:t>
            </a:r>
            <a:r>
              <a:rPr lang="en-CA" sz="1600" b="1" dirty="0" err="1" smtClean="0">
                <a:solidFill>
                  <a:srgbClr val="002060"/>
                </a:solidFill>
              </a:rPr>
              <a:t>StackPtr</a:t>
            </a:r>
            <a:r>
              <a:rPr lang="en-CA" sz="1600" b="1" dirty="0" smtClean="0">
                <a:solidFill>
                  <a:srgbClr val="002060"/>
                </a:solidFill>
              </a:rPr>
              <a:t>, &amp;</a:t>
            </a:r>
            <a:r>
              <a:rPr lang="en-CA" sz="1600" b="1" dirty="0" err="1" smtClean="0">
                <a:solidFill>
                  <a:srgbClr val="002060"/>
                </a:solidFill>
              </a:rPr>
              <a:t>DataRec</a:t>
            </a:r>
            <a:r>
              <a:rPr lang="en-CA" sz="1600" b="1" dirty="0" smtClean="0">
                <a:solidFill>
                  <a:srgbClr val="002060"/>
                </a:solidFill>
              </a:rPr>
              <a:t> ) )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    </a:t>
            </a:r>
            <a:r>
              <a:rPr lang="en-CA" sz="1600" b="1" dirty="0" err="1" smtClean="0">
                <a:solidFill>
                  <a:srgbClr val="002060"/>
                </a:solidFill>
              </a:rPr>
              <a:t>printf</a:t>
            </a:r>
            <a:r>
              <a:rPr lang="en-CA" sz="1600" b="1" dirty="0" smtClean="0">
                <a:solidFill>
                  <a:srgbClr val="002060"/>
                </a:solidFill>
              </a:rPr>
              <a:t>( “ID = %d\n”, DataRec.ID ) ;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e</a:t>
            </a:r>
            <a:r>
              <a:rPr lang="en-CA" sz="1600" b="1" dirty="0" smtClean="0">
                <a:solidFill>
                  <a:srgbClr val="002060"/>
                </a:solidFill>
              </a:rPr>
              <a:t>lse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 </a:t>
            </a:r>
            <a:r>
              <a:rPr lang="en-CA" sz="1600" b="1" dirty="0" smtClean="0">
                <a:solidFill>
                  <a:srgbClr val="002060"/>
                </a:solidFill>
              </a:rPr>
              <a:t>    </a:t>
            </a:r>
            <a:r>
              <a:rPr lang="en-CA" sz="1600" b="1" dirty="0" err="1" smtClean="0">
                <a:solidFill>
                  <a:srgbClr val="002060"/>
                </a:solidFill>
              </a:rPr>
              <a:t>printf</a:t>
            </a:r>
            <a:r>
              <a:rPr lang="en-CA" sz="1600" b="1" dirty="0" smtClean="0">
                <a:solidFill>
                  <a:srgbClr val="002060"/>
                </a:solidFill>
              </a:rPr>
              <a:t>( “No data found on empty stack\n” ) ;</a:t>
            </a:r>
            <a:endParaRPr lang="en-CA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pbertKent17\AppData\Local\Microsoft\Windows\Temporary Internet Files\Content.IE5\S6RDKXEW\bus-queu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946"/>
            <a:ext cx="2447680" cy="237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basic queue is a singly linked list </a:t>
            </a:r>
            <a:br>
              <a:rPr lang="en-CA" dirty="0" smtClean="0"/>
            </a:br>
            <a:r>
              <a:rPr lang="en-CA" dirty="0" smtClean="0"/>
              <a:t>with two pointers, Head and Tail</a:t>
            </a:r>
          </a:p>
          <a:p>
            <a:r>
              <a:rPr lang="en-CA" dirty="0" smtClean="0"/>
              <a:t>There are two fundamental operations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i="1" dirty="0" err="1" smtClean="0"/>
              <a:t>enqueue</a:t>
            </a:r>
            <a:r>
              <a:rPr lang="en-CA" dirty="0" smtClean="0"/>
              <a:t>() – insert a node at the Tail position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i="1" dirty="0" err="1" smtClean="0"/>
              <a:t>dequeue</a:t>
            </a:r>
            <a:r>
              <a:rPr lang="en-CA" dirty="0" smtClean="0"/>
              <a:t>() – obtain payload data from the node at the Head position, then delete the node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3184" y="4521861"/>
            <a:ext cx="7988416" cy="2092457"/>
            <a:chOff x="433184" y="4521861"/>
            <a:chExt cx="7988416" cy="2092457"/>
          </a:xfrm>
        </p:grpSpPr>
        <p:grpSp>
          <p:nvGrpSpPr>
            <p:cNvPr id="4" name="Group 3"/>
            <p:cNvGrpSpPr/>
            <p:nvPr/>
          </p:nvGrpSpPr>
          <p:grpSpPr>
            <a:xfrm>
              <a:off x="433184" y="5626818"/>
              <a:ext cx="7988416" cy="987500"/>
              <a:chOff x="179512" y="5217459"/>
              <a:chExt cx="7988416" cy="9875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23528" y="5555882"/>
                <a:ext cx="1224136" cy="64807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b="1" dirty="0" smtClean="0">
                    <a:solidFill>
                      <a:srgbClr val="C00000"/>
                    </a:solidFill>
                  </a:rPr>
                  <a:t>Pointer</a:t>
                </a:r>
                <a:endParaRPr lang="en-CA" sz="16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45230" y="5555882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>
                <a:stCxn id="5" idx="3"/>
                <a:endCxn id="19" idx="1"/>
              </p:cNvCxnSpPr>
              <p:nvPr/>
            </p:nvCxnSpPr>
            <p:spPr>
              <a:xfrm>
                <a:off x="1547664" y="5879918"/>
                <a:ext cx="129756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079696" y="5880923"/>
                <a:ext cx="868568" cy="94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9512" y="521745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err="1" smtClean="0">
                    <a:solidFill>
                      <a:srgbClr val="002060"/>
                    </a:solidFill>
                  </a:rPr>
                  <a:t>HeadPtr</a:t>
                </a:r>
                <a:endParaRPr lang="en-CA" b="1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860032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948264" y="5556887"/>
                <a:ext cx="1219664" cy="648072"/>
                <a:chOff x="6948264" y="5556887"/>
                <a:chExt cx="1219664" cy="64807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948264" y="5556887"/>
                  <a:ext cx="1219664" cy="648072"/>
                  <a:chOff x="2627784" y="5445224"/>
                  <a:chExt cx="1360395" cy="648072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2627784" y="5445224"/>
                    <a:ext cx="1360395" cy="648072"/>
                  </a:xfrm>
                  <a:prstGeom prst="roundRect">
                    <a:avLst/>
                  </a:prstGeom>
                  <a:solidFill>
                    <a:srgbClr val="F2EC6E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CA" sz="1600" b="1" dirty="0" smtClean="0">
                        <a:solidFill>
                          <a:schemeClr val="tx1"/>
                        </a:solidFill>
                      </a:rPr>
                      <a:t>Data  </a:t>
                    </a:r>
                    <a:r>
                      <a:rPr lang="en-CA" sz="1600" b="1" dirty="0" smtClean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CA" sz="2400" b="1" dirty="0" smtClean="0">
                        <a:solidFill>
                          <a:srgbClr val="C00000"/>
                        </a:solidFill>
                      </a:rPr>
                      <a:t> 0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45646" y="5445224"/>
                    <a:ext cx="0" cy="6480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7756264" y="5733256"/>
                  <a:ext cx="200112" cy="301784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>
                <a:endCxn id="17" idx="1"/>
              </p:cNvCxnSpPr>
              <p:nvPr/>
            </p:nvCxnSpPr>
            <p:spPr>
              <a:xfrm flipV="1">
                <a:off x="4064894" y="5880923"/>
                <a:ext cx="795138" cy="170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577200" y="4860284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184" y="452186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70C0"/>
                  </a:solidFill>
                </a:rPr>
                <a:t>TailPtr</a:t>
              </a:r>
              <a:endParaRPr lang="en-CA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Elbow Connector 22"/>
            <p:cNvCxnSpPr>
              <a:stCxn id="21" idx="3"/>
            </p:cNvCxnSpPr>
            <p:nvPr/>
          </p:nvCxnSpPr>
          <p:spPr>
            <a:xfrm>
              <a:off x="1801336" y="5184320"/>
              <a:ext cx="5449737" cy="780129"/>
            </a:xfrm>
            <a:prstGeom prst="bentConnector3">
              <a:avLst>
                <a:gd name="adj1" fmla="val 99866"/>
              </a:avLst>
            </a:prstGeom>
            <a:ln w="3492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26934" y="5373216"/>
            <a:ext cx="1396994" cy="461227"/>
            <a:chOff x="2526934" y="5373216"/>
            <a:chExt cx="1396994" cy="461227"/>
          </a:xfrm>
        </p:grpSpPr>
        <p:sp>
          <p:nvSpPr>
            <p:cNvPr id="25" name="TextBox 24"/>
            <p:cNvSpPr txBox="1"/>
            <p:nvPr/>
          </p:nvSpPr>
          <p:spPr>
            <a:xfrm>
              <a:off x="2526934" y="546511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Dequeue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Up Arrow 25"/>
            <p:cNvSpPr/>
            <p:nvPr/>
          </p:nvSpPr>
          <p:spPr>
            <a:xfrm>
              <a:off x="3679062" y="5373216"/>
              <a:ext cx="244866" cy="43826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11768" y="4999654"/>
            <a:ext cx="1152128" cy="1315688"/>
            <a:chOff x="7811768" y="4999654"/>
            <a:chExt cx="1152128" cy="1315688"/>
          </a:xfrm>
        </p:grpSpPr>
        <p:sp>
          <p:nvSpPr>
            <p:cNvPr id="24" name="TextBox 23"/>
            <p:cNvSpPr txBox="1"/>
            <p:nvPr/>
          </p:nvSpPr>
          <p:spPr>
            <a:xfrm>
              <a:off x="7811768" y="499965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70C0"/>
                  </a:solidFill>
                </a:rPr>
                <a:t>Enqueue</a:t>
              </a:r>
              <a:endParaRPr lang="en-CA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8567479" y="5373216"/>
              <a:ext cx="264277" cy="942126"/>
            </a:xfrm>
            <a:prstGeom prst="downArrow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045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basic queue is a singly linked list with two pointers, Head and Tail</a:t>
            </a:r>
          </a:p>
          <a:p>
            <a:r>
              <a:rPr lang="en-CA" dirty="0" smtClean="0"/>
              <a:t>There are two fundamental operations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i="1" dirty="0" err="1" smtClean="0"/>
              <a:t>enqueue</a:t>
            </a:r>
            <a:r>
              <a:rPr lang="en-CA" dirty="0" smtClean="0"/>
              <a:t>() – insert a node at the Tail position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i="1" dirty="0" err="1" smtClean="0"/>
              <a:t>dequeue</a:t>
            </a:r>
            <a:r>
              <a:rPr lang="en-CA" dirty="0" smtClean="0"/>
              <a:t>() – obtain payload data from the node at the Head position, then delete the node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3184" y="4521861"/>
            <a:ext cx="7988416" cy="2092457"/>
            <a:chOff x="433184" y="4521861"/>
            <a:chExt cx="7988416" cy="2092457"/>
          </a:xfrm>
        </p:grpSpPr>
        <p:grpSp>
          <p:nvGrpSpPr>
            <p:cNvPr id="4" name="Group 3"/>
            <p:cNvGrpSpPr/>
            <p:nvPr/>
          </p:nvGrpSpPr>
          <p:grpSpPr>
            <a:xfrm>
              <a:off x="433184" y="5626818"/>
              <a:ext cx="7988416" cy="987500"/>
              <a:chOff x="179512" y="5217459"/>
              <a:chExt cx="7988416" cy="9875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23528" y="5555882"/>
                <a:ext cx="1224136" cy="64807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b="1" dirty="0" smtClean="0">
                    <a:solidFill>
                      <a:srgbClr val="C00000"/>
                    </a:solidFill>
                  </a:rPr>
                  <a:t>Pointer</a:t>
                </a:r>
                <a:endParaRPr lang="en-CA" sz="16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45230" y="5555882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>
                <a:stCxn id="5" idx="3"/>
                <a:endCxn id="19" idx="1"/>
              </p:cNvCxnSpPr>
              <p:nvPr/>
            </p:nvCxnSpPr>
            <p:spPr>
              <a:xfrm>
                <a:off x="1547664" y="5879918"/>
                <a:ext cx="129756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079696" y="5880923"/>
                <a:ext cx="868568" cy="94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9512" y="521745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err="1" smtClean="0">
                    <a:solidFill>
                      <a:srgbClr val="002060"/>
                    </a:solidFill>
                  </a:rPr>
                  <a:t>HeadPtr</a:t>
                </a:r>
                <a:endParaRPr lang="en-CA" b="1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860032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948264" y="5556887"/>
                <a:ext cx="1219664" cy="648072"/>
                <a:chOff x="6948264" y="5556887"/>
                <a:chExt cx="1219664" cy="64807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948264" y="5556887"/>
                  <a:ext cx="1219664" cy="648072"/>
                  <a:chOff x="2627784" y="5445224"/>
                  <a:chExt cx="1360395" cy="648072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2627784" y="5445224"/>
                    <a:ext cx="1360395" cy="648072"/>
                  </a:xfrm>
                  <a:prstGeom prst="roundRect">
                    <a:avLst/>
                  </a:prstGeom>
                  <a:solidFill>
                    <a:srgbClr val="F2EC6E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CA" sz="1600" b="1" dirty="0" smtClean="0">
                        <a:solidFill>
                          <a:schemeClr val="tx1"/>
                        </a:solidFill>
                      </a:rPr>
                      <a:t>Data  </a:t>
                    </a:r>
                    <a:r>
                      <a:rPr lang="en-CA" sz="1600" b="1" dirty="0" smtClean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CA" sz="2400" b="1" dirty="0" smtClean="0">
                        <a:solidFill>
                          <a:srgbClr val="C00000"/>
                        </a:solidFill>
                      </a:rPr>
                      <a:t> 0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45646" y="5445224"/>
                    <a:ext cx="0" cy="6480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7756264" y="5733256"/>
                  <a:ext cx="200112" cy="301784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>
                <a:endCxn id="17" idx="1"/>
              </p:cNvCxnSpPr>
              <p:nvPr/>
            </p:nvCxnSpPr>
            <p:spPr>
              <a:xfrm flipV="1">
                <a:off x="4064894" y="5880923"/>
                <a:ext cx="795138" cy="170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577200" y="4860284"/>
              <a:ext cx="1224136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  <a:endParaRPr lang="en-CA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184" y="452186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70C0"/>
                  </a:solidFill>
                </a:rPr>
                <a:t>TailPtr</a:t>
              </a:r>
              <a:endParaRPr lang="en-CA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Elbow Connector 22"/>
            <p:cNvCxnSpPr>
              <a:stCxn id="21" idx="3"/>
            </p:cNvCxnSpPr>
            <p:nvPr/>
          </p:nvCxnSpPr>
          <p:spPr>
            <a:xfrm>
              <a:off x="1801336" y="5184320"/>
              <a:ext cx="5449737" cy="780129"/>
            </a:xfrm>
            <a:prstGeom prst="bentConnector3">
              <a:avLst>
                <a:gd name="adj1" fmla="val 99866"/>
              </a:avLst>
            </a:prstGeom>
            <a:ln w="3492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26934" y="5373216"/>
            <a:ext cx="1396994" cy="461227"/>
            <a:chOff x="2526934" y="5373216"/>
            <a:chExt cx="1396994" cy="461227"/>
          </a:xfrm>
        </p:grpSpPr>
        <p:sp>
          <p:nvSpPr>
            <p:cNvPr id="25" name="TextBox 24"/>
            <p:cNvSpPr txBox="1"/>
            <p:nvPr/>
          </p:nvSpPr>
          <p:spPr>
            <a:xfrm>
              <a:off x="2526934" y="546511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Dequeue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Up Arrow 25"/>
            <p:cNvSpPr/>
            <p:nvPr/>
          </p:nvSpPr>
          <p:spPr>
            <a:xfrm>
              <a:off x="3679062" y="5373216"/>
              <a:ext cx="244866" cy="43826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11768" y="4999654"/>
            <a:ext cx="1152128" cy="1315688"/>
            <a:chOff x="7811768" y="4999654"/>
            <a:chExt cx="1152128" cy="1315688"/>
          </a:xfrm>
        </p:grpSpPr>
        <p:sp>
          <p:nvSpPr>
            <p:cNvPr id="24" name="TextBox 23"/>
            <p:cNvSpPr txBox="1"/>
            <p:nvPr/>
          </p:nvSpPr>
          <p:spPr>
            <a:xfrm>
              <a:off x="7811768" y="499965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70C0"/>
                  </a:solidFill>
                </a:rPr>
                <a:t>Enqueue</a:t>
              </a:r>
              <a:endParaRPr lang="en-CA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8567479" y="5373216"/>
              <a:ext cx="264277" cy="942126"/>
            </a:xfrm>
            <a:prstGeom prst="downArrow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99354" y="1083594"/>
            <a:ext cx="4997488" cy="3930967"/>
          </a:xfrm>
          <a:prstGeom prst="rect">
            <a:avLst/>
          </a:prstGeom>
          <a:solidFill>
            <a:srgbClr val="F5F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en-CA" sz="1600" b="1" dirty="0" err="1" smtClean="0">
                <a:solidFill>
                  <a:srgbClr val="C00000"/>
                </a:solidFill>
              </a:rPr>
              <a:t>NodePtr_t</a:t>
            </a:r>
            <a:r>
              <a:rPr lang="en-CA" sz="1600" b="1" dirty="0" smtClean="0">
                <a:solidFill>
                  <a:srgbClr val="C00000"/>
                </a:solidFill>
              </a:rPr>
              <a:t> </a:t>
            </a:r>
            <a:r>
              <a:rPr lang="en-CA" sz="1600" b="1" dirty="0" err="1" smtClean="0">
                <a:solidFill>
                  <a:srgbClr val="C00000"/>
                </a:solidFill>
              </a:rPr>
              <a:t>enqueue</a:t>
            </a:r>
            <a:r>
              <a:rPr lang="en-CA" sz="1600" b="1" dirty="0" smtClean="0">
                <a:solidFill>
                  <a:srgbClr val="C00000"/>
                </a:solidFill>
              </a:rPr>
              <a:t>( </a:t>
            </a:r>
            <a:r>
              <a:rPr lang="en-CA" sz="1600" b="1" dirty="0" err="1" smtClean="0">
                <a:solidFill>
                  <a:srgbClr val="C00000"/>
                </a:solidFill>
              </a:rPr>
              <a:t>NodePtr_t</a:t>
            </a:r>
            <a:r>
              <a:rPr lang="en-CA" sz="1600" b="1" dirty="0" smtClean="0">
                <a:solidFill>
                  <a:srgbClr val="C00000"/>
                </a:solidFill>
              </a:rPr>
              <a:t> * NQP, </a:t>
            </a:r>
            <a:r>
              <a:rPr lang="en-CA" sz="1600" b="1" dirty="0" err="1" smtClean="0">
                <a:solidFill>
                  <a:srgbClr val="C00000"/>
                </a:solidFill>
              </a:rPr>
              <a:t>Data_t</a:t>
            </a:r>
            <a:r>
              <a:rPr lang="en-CA" sz="1600" b="1" dirty="0" smtClean="0">
                <a:solidFill>
                  <a:srgbClr val="C00000"/>
                </a:solidFill>
              </a:rPr>
              <a:t> D ) { 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 smtClean="0">
                <a:solidFill>
                  <a:srgbClr val="C00000"/>
                </a:solidFill>
              </a:rPr>
              <a:t>NodePtr_t</a:t>
            </a:r>
            <a:r>
              <a:rPr lang="en-CA" sz="1600" b="1" dirty="0" smtClean="0">
                <a:solidFill>
                  <a:srgbClr val="C00000"/>
                </a:solidFill>
              </a:rPr>
              <a:t> 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 ;</a:t>
            </a:r>
          </a:p>
          <a:p>
            <a:endParaRPr lang="en-CA" sz="1600" b="1" dirty="0" smtClean="0">
              <a:solidFill>
                <a:srgbClr val="C00000"/>
              </a:solidFill>
            </a:endParaRP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 = </a:t>
            </a:r>
            <a:r>
              <a:rPr lang="en-CA" sz="1600" b="1" dirty="0" err="1" smtClean="0">
                <a:solidFill>
                  <a:srgbClr val="C00000"/>
                </a:solidFill>
              </a:rPr>
              <a:t>malloc</a:t>
            </a:r>
            <a:r>
              <a:rPr lang="en-CA" sz="1600" b="1" dirty="0" smtClean="0">
                <a:solidFill>
                  <a:srgbClr val="C00000"/>
                </a:solidFill>
              </a:rPr>
              <a:t>( </a:t>
            </a:r>
            <a:r>
              <a:rPr lang="en-CA" sz="1600" b="1" dirty="0" err="1" smtClean="0">
                <a:solidFill>
                  <a:srgbClr val="C00000"/>
                </a:solidFill>
              </a:rPr>
              <a:t>sizeof</a:t>
            </a:r>
            <a:r>
              <a:rPr lang="en-CA" sz="1600" b="1" dirty="0" smtClean="0">
                <a:solidFill>
                  <a:srgbClr val="C00000"/>
                </a:solidFill>
              </a:rPr>
              <a:t>( </a:t>
            </a:r>
            <a:r>
              <a:rPr lang="en-CA" sz="1600" b="1" dirty="0" err="1" smtClean="0">
                <a:solidFill>
                  <a:srgbClr val="C00000"/>
                </a:solidFill>
              </a:rPr>
              <a:t>Node_t</a:t>
            </a:r>
            <a:r>
              <a:rPr lang="en-CA" sz="1600" b="1" dirty="0" smtClean="0">
                <a:solidFill>
                  <a:srgbClr val="C00000"/>
                </a:solidFill>
              </a:rPr>
              <a:t> ) ) 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     if(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 == NULL ) return NULL ;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r>
              <a:rPr lang="en-CA" sz="1600" b="1" dirty="0" err="1">
                <a:solidFill>
                  <a:srgbClr val="C00000"/>
                </a:solidFill>
              </a:rPr>
              <a:t>NPtr</a:t>
            </a:r>
            <a:r>
              <a:rPr lang="en-CA" sz="1600" b="1" dirty="0">
                <a:solidFill>
                  <a:srgbClr val="C00000"/>
                </a:solidFill>
              </a:rPr>
              <a:t>-&gt;</a:t>
            </a:r>
            <a:r>
              <a:rPr lang="en-CA" sz="1600" b="1" dirty="0" err="1">
                <a:solidFill>
                  <a:srgbClr val="C00000"/>
                </a:solidFill>
              </a:rPr>
              <a:t>NextPtr</a:t>
            </a:r>
            <a:r>
              <a:rPr lang="en-CA" sz="1600" b="1" dirty="0">
                <a:solidFill>
                  <a:srgbClr val="C00000"/>
                </a:solidFill>
              </a:rPr>
              <a:t> = NULL ; 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/>
            </a:r>
            <a:br>
              <a:rPr lang="en-CA" sz="1600" b="1" dirty="0" smtClean="0">
                <a:solidFill>
                  <a:srgbClr val="C00000"/>
                </a:solidFill>
              </a:rPr>
            </a:br>
            <a:r>
              <a:rPr lang="en-CA" sz="1600" b="1" dirty="0" smtClean="0">
                <a:solidFill>
                  <a:srgbClr val="C00000"/>
                </a:solidFill>
              </a:rPr>
              <a:t>     </a:t>
            </a:r>
            <a:r>
              <a:rPr lang="en-CA" sz="1600" b="1" dirty="0">
                <a:solidFill>
                  <a:srgbClr val="C00000"/>
                </a:solidFill>
              </a:rPr>
              <a:t>Copy(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-</a:t>
            </a:r>
            <a:r>
              <a:rPr lang="en-CA" sz="1600" b="1" dirty="0">
                <a:solidFill>
                  <a:srgbClr val="C00000"/>
                </a:solidFill>
              </a:rPr>
              <a:t>&gt;Data, D ) </a:t>
            </a:r>
            <a:r>
              <a:rPr lang="en-CA" sz="16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</a:t>
            </a:r>
            <a:br>
              <a:rPr lang="en-CA" sz="1600" b="1" dirty="0" smtClean="0">
                <a:solidFill>
                  <a:srgbClr val="C00000"/>
                </a:solidFill>
              </a:rPr>
            </a:br>
            <a:r>
              <a:rPr lang="en-CA" sz="1600" b="1" dirty="0" smtClean="0">
                <a:solidFill>
                  <a:srgbClr val="C00000"/>
                </a:solidFill>
              </a:rPr>
              <a:t>     if( *NQP != NULL ) 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    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-&gt;</a:t>
            </a:r>
            <a:r>
              <a:rPr lang="en-CA" sz="1600" b="1" dirty="0" err="1" smtClean="0">
                <a:solidFill>
                  <a:srgbClr val="C00000"/>
                </a:solidFill>
              </a:rPr>
              <a:t>NextPtr</a:t>
            </a:r>
            <a:r>
              <a:rPr lang="en-CA" sz="1600" b="1" dirty="0" smtClean="0">
                <a:solidFill>
                  <a:srgbClr val="C00000"/>
                </a:solidFill>
              </a:rPr>
              <a:t> = *NQP ;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 </a:t>
            </a:r>
            <a:r>
              <a:rPr lang="en-CA" sz="1600" b="1" dirty="0" smtClean="0">
                <a:solidFill>
                  <a:srgbClr val="C00000"/>
                </a:solidFill>
              </a:rPr>
              <a:t>    *NQP </a:t>
            </a:r>
            <a:r>
              <a:rPr lang="en-CA" sz="1600" b="1" dirty="0">
                <a:solidFill>
                  <a:srgbClr val="C00000"/>
                </a:solidFill>
              </a:rPr>
              <a:t>=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 </a:t>
            </a:r>
            <a:r>
              <a:rPr lang="en-CA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     return </a:t>
            </a:r>
            <a:r>
              <a:rPr lang="en-CA" sz="1600" b="1" dirty="0" err="1" smtClean="0">
                <a:solidFill>
                  <a:srgbClr val="C00000"/>
                </a:solidFill>
              </a:rPr>
              <a:t>NPtr</a:t>
            </a:r>
            <a:r>
              <a:rPr lang="en-CA" sz="1600" b="1" dirty="0" smtClean="0">
                <a:solidFill>
                  <a:srgbClr val="C00000"/>
                </a:solidFill>
              </a:rPr>
              <a:t> ;</a:t>
            </a:r>
          </a:p>
          <a:p>
            <a:r>
              <a:rPr lang="en-CA" sz="1600" b="1" dirty="0" smtClean="0">
                <a:solidFill>
                  <a:srgbClr val="C00000"/>
                </a:solidFill>
              </a:rPr>
              <a:t>}</a:t>
            </a:r>
            <a:endParaRPr lang="en-CA" sz="1600" b="1" dirty="0">
              <a:solidFill>
                <a:srgbClr val="C00000"/>
              </a:solidFill>
            </a:endParaRPr>
          </a:p>
          <a:p>
            <a:endParaRPr lang="en-CA" sz="1600" b="1" dirty="0" smtClean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9551" y="1304749"/>
            <a:ext cx="6128547" cy="3754241"/>
          </a:xfrm>
          <a:prstGeom prst="rect">
            <a:avLst/>
          </a:prstGeom>
          <a:solidFill>
            <a:srgbClr val="C4F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dequeue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NodePtr_t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DQP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CA" sz="1600" b="1" dirty="0" err="1">
                <a:solidFill>
                  <a:schemeClr val="accent2">
                    <a:lumMod val="75000"/>
                  </a:schemeClr>
                </a:solidFill>
              </a:rPr>
              <a:t>Data_t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) { </a:t>
            </a:r>
          </a:p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NodePtr_t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Data_t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D ;</a:t>
            </a:r>
          </a:p>
          <a:p>
            <a:endParaRPr lang="en-CA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if( *DQP == NULL ) return 0 ;  \\ Stack is empty so fail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Copy(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(*DQP)-&gt;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Data,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;   \\ Copy-return payload data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= *DQP ;                     \\ Get address of next node 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*DQP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= (*DQP)-&gt;</a:t>
            </a:r>
            <a:r>
              <a:rPr lang="en-CA" sz="1600" b="1" dirty="0" err="1">
                <a:solidFill>
                  <a:schemeClr val="accent2">
                    <a:lumMod val="75000"/>
                  </a:schemeClr>
                </a:solidFill>
              </a:rPr>
              <a:t>NextPtr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;       \\ Update stack pointer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free(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tempPtr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) ;                       \\ </a:t>
            </a:r>
            <a:r>
              <a:rPr lang="en-CA" sz="1600" b="1" dirty="0" err="1" smtClean="0">
                <a:solidFill>
                  <a:schemeClr val="accent2">
                    <a:lumMod val="75000"/>
                  </a:schemeClr>
                </a:solidFill>
              </a:rPr>
              <a:t>Deallocate</a:t>
            </a: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node</a:t>
            </a:r>
            <a:b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CA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     return 1 ;                                 \\ Success is TRUE</a:t>
            </a:r>
          </a:p>
          <a:p>
            <a:r>
              <a:rPr lang="en-CA" sz="16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CA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8334" y="1060444"/>
            <a:ext cx="8219256" cy="4751040"/>
          </a:xfrm>
        </p:spPr>
        <p:txBody>
          <a:bodyPr/>
          <a:lstStyle/>
          <a:p>
            <a:r>
              <a:rPr lang="en-CA" sz="2400" dirty="0" smtClean="0"/>
              <a:t>There are different kinds of queues</a:t>
            </a:r>
          </a:p>
          <a:p>
            <a:pPr lvl="1"/>
            <a:r>
              <a:rPr lang="en-CA" sz="2000" b="1" dirty="0" smtClean="0">
                <a:solidFill>
                  <a:srgbClr val="FF0000"/>
                </a:solidFill>
              </a:rPr>
              <a:t>Circular Queues </a:t>
            </a:r>
            <a:r>
              <a:rPr lang="en-CA" sz="2000" dirty="0" smtClean="0"/>
              <a:t>are singly linked lists with only a </a:t>
            </a:r>
            <a:br>
              <a:rPr lang="en-CA" sz="2000" dirty="0" smtClean="0"/>
            </a:br>
            <a:r>
              <a:rPr lang="en-CA" sz="2000" dirty="0" smtClean="0"/>
              <a:t>single named pointer, sometimes called </a:t>
            </a:r>
            <a:r>
              <a:rPr lang="en-CA" sz="2000" dirty="0" err="1" smtClean="0"/>
              <a:t>CQptr</a:t>
            </a:r>
            <a:endParaRPr lang="en-CA" sz="2000" dirty="0" smtClean="0"/>
          </a:p>
          <a:p>
            <a:pPr lvl="1"/>
            <a:r>
              <a:rPr lang="en-CA" sz="2200" dirty="0" smtClean="0"/>
              <a:t>All </a:t>
            </a:r>
            <a:r>
              <a:rPr lang="en-CA" sz="2200" dirty="0" err="1" smtClean="0"/>
              <a:t>enqueue</a:t>
            </a:r>
            <a:r>
              <a:rPr lang="en-CA" sz="2200" dirty="0" smtClean="0"/>
              <a:t> and </a:t>
            </a:r>
            <a:r>
              <a:rPr lang="en-CA" sz="2200" dirty="0" err="1" smtClean="0"/>
              <a:t>dequeue</a:t>
            </a:r>
            <a:r>
              <a:rPr lang="en-CA" sz="2200" dirty="0" smtClean="0"/>
              <a:t> operations are performed using </a:t>
            </a:r>
            <a:r>
              <a:rPr lang="en-CA" sz="2200" dirty="0" err="1" smtClean="0"/>
              <a:t>CQptr</a:t>
            </a:r>
            <a:r>
              <a:rPr lang="en-CA" sz="2200" dirty="0" smtClean="0"/>
              <a:t>.  (</a:t>
            </a:r>
            <a:r>
              <a:rPr lang="en-CA" sz="2200" dirty="0" err="1" smtClean="0"/>
              <a:t>CQptr</a:t>
            </a:r>
            <a:r>
              <a:rPr lang="en-CA" sz="2200" dirty="0" smtClean="0"/>
              <a:t> == NULL indicates an empty queue.)</a:t>
            </a:r>
            <a:endParaRPr lang="en-CA" sz="2200" dirty="0"/>
          </a:p>
          <a:p>
            <a:pPr lvl="1"/>
            <a:r>
              <a:rPr lang="en-CA" sz="2000" dirty="0" smtClean="0"/>
              <a:t>A further distinction is that the last node points to the first node – the </a:t>
            </a:r>
            <a:r>
              <a:rPr lang="en-CA" sz="2000" dirty="0" err="1" smtClean="0"/>
              <a:t>NextPtr</a:t>
            </a:r>
            <a:r>
              <a:rPr lang="en-CA" sz="2000" dirty="0" smtClean="0"/>
              <a:t> field is never NULL!</a:t>
            </a:r>
          </a:p>
          <a:p>
            <a:pPr lvl="2"/>
            <a:r>
              <a:rPr lang="en-CA" sz="1800" dirty="0" smtClean="0"/>
              <a:t>Not necessarily FIFO</a:t>
            </a:r>
          </a:p>
          <a:p>
            <a:pPr lvl="2"/>
            <a:r>
              <a:rPr lang="en-CA" sz="1800" dirty="0" smtClean="0"/>
              <a:t>Sometimes called Round-Robin queue</a:t>
            </a:r>
          </a:p>
          <a:p>
            <a:pPr lvl="2"/>
            <a:r>
              <a:rPr lang="en-CA" sz="1800" dirty="0" smtClean="0"/>
              <a:t>Used for print spoolers, concurrency handling and many other applications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3184" y="5457680"/>
            <a:ext cx="8329150" cy="999731"/>
            <a:chOff x="433184" y="5614587"/>
            <a:chExt cx="8329150" cy="999731"/>
          </a:xfrm>
        </p:grpSpPr>
        <p:grpSp>
          <p:nvGrpSpPr>
            <p:cNvPr id="22" name="Group 21"/>
            <p:cNvGrpSpPr/>
            <p:nvPr/>
          </p:nvGrpSpPr>
          <p:grpSpPr>
            <a:xfrm>
              <a:off x="433184" y="5626818"/>
              <a:ext cx="7988416" cy="987500"/>
              <a:chOff x="179512" y="5217459"/>
              <a:chExt cx="7988416" cy="987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3528" y="5555882"/>
                <a:ext cx="1224136" cy="64807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b="1" dirty="0" smtClean="0">
                    <a:solidFill>
                      <a:srgbClr val="C00000"/>
                    </a:solidFill>
                  </a:rPr>
                  <a:t>Pointer</a:t>
                </a:r>
                <a:endParaRPr lang="en-CA" sz="16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845230" y="5555882"/>
                <a:ext cx="1219664" cy="648072"/>
                <a:chOff x="2627784" y="5445224"/>
                <a:chExt cx="1360395" cy="648072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6" idx="3"/>
                <a:endCxn id="40" idx="1"/>
              </p:cNvCxnSpPr>
              <p:nvPr/>
            </p:nvCxnSpPr>
            <p:spPr>
              <a:xfrm>
                <a:off x="1547664" y="5879918"/>
                <a:ext cx="129756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79696" y="5880923"/>
                <a:ext cx="868568" cy="94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79512" y="521745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err="1" smtClean="0">
                    <a:solidFill>
                      <a:srgbClr val="002060"/>
                    </a:solidFill>
                  </a:rPr>
                  <a:t>CQptr</a:t>
                </a:r>
                <a:endParaRPr lang="en-CA" b="1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860032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16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6948264" y="5556887"/>
                <a:ext cx="1219664" cy="648072"/>
                <a:chOff x="2627784" y="5445224"/>
                <a:chExt cx="1360395" cy="64807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627784" y="5445224"/>
                  <a:ext cx="1360395" cy="648072"/>
                </a:xfrm>
                <a:prstGeom prst="roundRect">
                  <a:avLst/>
                </a:prstGeom>
                <a:solidFill>
                  <a:srgbClr val="F2EC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A" sz="1600" b="1" dirty="0" smtClean="0">
                      <a:solidFill>
                        <a:schemeClr val="tx1"/>
                      </a:solidFill>
                    </a:rPr>
                    <a:t>Data  </a:t>
                  </a:r>
                  <a:r>
                    <a:rPr lang="en-CA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CA" sz="1600" b="1" dirty="0" err="1" smtClean="0">
                      <a:solidFill>
                        <a:srgbClr val="C00000"/>
                      </a:solidFill>
                    </a:rPr>
                    <a:t>Nxt</a:t>
                  </a:r>
                  <a:endParaRPr lang="en-CA" sz="2400" b="1" dirty="0" smtClean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45646" y="5445224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>
                <a:endCxn id="38" idx="1"/>
              </p:cNvCxnSpPr>
              <p:nvPr/>
            </p:nvCxnSpPr>
            <p:spPr>
              <a:xfrm flipV="1">
                <a:off x="4064894" y="5880923"/>
                <a:ext cx="795138" cy="170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110669" y="5614587"/>
              <a:ext cx="5651665" cy="674690"/>
              <a:chOff x="3096799" y="5615592"/>
              <a:chExt cx="5651665" cy="67469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3098902" y="5626818"/>
                <a:ext cx="5649562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>
                <a:endCxn id="36" idx="3"/>
              </p:cNvCxnSpPr>
              <p:nvPr/>
            </p:nvCxnSpPr>
            <p:spPr>
              <a:xfrm rot="5400000">
                <a:off x="8253301" y="5795119"/>
                <a:ext cx="663462" cy="326864"/>
              </a:xfrm>
              <a:prstGeom prst="bentConnector2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3096799" y="5615592"/>
                <a:ext cx="2103" cy="342959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1954327" y="4843191"/>
            <a:ext cx="1396994" cy="461227"/>
            <a:chOff x="2526934" y="5373216"/>
            <a:chExt cx="1396994" cy="461227"/>
          </a:xfrm>
        </p:grpSpPr>
        <p:sp>
          <p:nvSpPr>
            <p:cNvPr id="69" name="TextBox 68"/>
            <p:cNvSpPr txBox="1"/>
            <p:nvPr/>
          </p:nvSpPr>
          <p:spPr>
            <a:xfrm>
              <a:off x="2526934" y="546511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err="1" smtClean="0">
                  <a:solidFill>
                    <a:srgbClr val="002060"/>
                  </a:solidFill>
                </a:rPr>
                <a:t>Dequeue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79062" y="5373216"/>
              <a:ext cx="244866" cy="43826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06301" y="4956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70C0"/>
                </a:solidFill>
              </a:rPr>
              <a:t>Enqueue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3708875" y="4854011"/>
            <a:ext cx="205931" cy="5016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4" name="Picture 2" descr="C:\Users\RpbertKent17\AppData\Local\Microsoft\Windows\Temporary Internet Files\Content.IE5\B1FKNR2Q\300px-Ring_buffe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08" y="1"/>
            <a:ext cx="2280893" cy="2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280920" cy="778098"/>
          </a:xfrm>
        </p:spPr>
        <p:txBody>
          <a:bodyPr/>
          <a:lstStyle/>
          <a:p>
            <a:r>
              <a:rPr lang="en-CA" sz="3200" dirty="0"/>
              <a:t>Statically </a:t>
            </a:r>
            <a:r>
              <a:rPr lang="en-CA" sz="3200" dirty="0" err="1" smtClean="0"/>
              <a:t>vs</a:t>
            </a:r>
            <a:r>
              <a:rPr lang="en-CA" sz="3200" dirty="0" smtClean="0"/>
              <a:t> </a:t>
            </a:r>
            <a:r>
              <a:rPr lang="en-CA" sz="3200" dirty="0"/>
              <a:t>Dynamically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C provides for support of a logical (</a:t>
            </a:r>
            <a:r>
              <a:rPr lang="en-CA" sz="2400" dirty="0" err="1" smtClean="0"/>
              <a:t>ie</a:t>
            </a:r>
            <a:r>
              <a:rPr lang="en-CA" sz="2400" dirty="0" smtClean="0"/>
              <a:t>. conceptual) model in which user allocated memory (for a given program) is divided into several distinct blocks</a:t>
            </a:r>
          </a:p>
          <a:p>
            <a:pPr lvl="1"/>
            <a:r>
              <a:rPr lang="en-CA" sz="2200" dirty="0" smtClean="0"/>
              <a:t>These include a block for code, for static data, for stack data, for buffers (I/O) and for dynamical memory allocation (on the Heap)</a:t>
            </a:r>
          </a:p>
          <a:p>
            <a:r>
              <a:rPr lang="en-CA" sz="2400" dirty="0" smtClean="0"/>
              <a:t>When programmers write programs, they utilize </a:t>
            </a:r>
            <a:r>
              <a:rPr lang="en-CA" sz="2400" u="sng" dirty="0" smtClean="0"/>
              <a:t>names</a:t>
            </a:r>
            <a:r>
              <a:rPr lang="en-CA" sz="2400" dirty="0" smtClean="0"/>
              <a:t> to declare variables and data structures so that they can refer to those memory locations within their code</a:t>
            </a:r>
            <a:endParaRPr lang="en-CA" sz="2400" dirty="0"/>
          </a:p>
          <a:p>
            <a:pPr lvl="1"/>
            <a:r>
              <a:rPr lang="en-CA" sz="2200" dirty="0" smtClean="0"/>
              <a:t>These named variables refer to a </a:t>
            </a:r>
            <a:r>
              <a:rPr lang="en-CA" sz="2200" u="sng" dirty="0" smtClean="0"/>
              <a:t>statically assigned</a:t>
            </a:r>
            <a:r>
              <a:rPr lang="en-CA" sz="2200" dirty="0" smtClean="0"/>
              <a:t> Namespace (once compiled, names and logical locations do not change)</a:t>
            </a:r>
          </a:p>
        </p:txBody>
      </p:sp>
    </p:spTree>
    <p:extLst>
      <p:ext uri="{BB962C8B-B14F-4D97-AF65-F5344CB8AC3E}">
        <p14:creationId xmlns:p14="http://schemas.microsoft.com/office/powerpoint/2010/main" val="15482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Advanced </a:t>
            </a:r>
            <a:r>
              <a:rPr lang="en-CA" sz="3600" dirty="0"/>
              <a:t>data </a:t>
            </a:r>
            <a:r>
              <a:rPr lang="en-CA" sz="3600" dirty="0" smtClean="0"/>
              <a:t>structure abstractions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Exploring the abstract connections between dynamically allocated data structures and designing efficient algorithms for ADTs</a:t>
            </a:r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8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C:\Users\RpbertKent17\AppData\Local\Microsoft\Windows\Temporary Internet Files\Content.IE5\ZMUL42KS\MP9004490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42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80112" y="116632"/>
            <a:ext cx="34227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2060"/>
                </a:solidFill>
                <a:latin typeface="Chiller" pitchFamily="82" charset="0"/>
              </a:rPr>
              <a:t>I think that I shall never see,</a:t>
            </a:r>
          </a:p>
          <a:p>
            <a:r>
              <a:rPr lang="en-CA" sz="2400" b="1" dirty="0" smtClean="0">
                <a:solidFill>
                  <a:srgbClr val="002060"/>
                </a:solidFill>
                <a:latin typeface="Chiller" pitchFamily="82" charset="0"/>
              </a:rPr>
              <a:t>A program lovelier than a Tree …</a:t>
            </a:r>
          </a:p>
          <a:p>
            <a:endParaRPr lang="en-CA" sz="1400" b="1" dirty="0" smtClean="0">
              <a:solidFill>
                <a:srgbClr val="002060"/>
              </a:solidFill>
              <a:latin typeface="Calibri" pitchFamily="34" charset="0"/>
            </a:endParaRPr>
          </a:p>
          <a:p>
            <a:pPr algn="r"/>
            <a:r>
              <a:rPr lang="en-CA" sz="14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CA" sz="1400" dirty="0" smtClean="0">
                <a:solidFill>
                  <a:srgbClr val="002060"/>
                </a:solidFill>
                <a:latin typeface="Calibri" pitchFamily="34" charset="0"/>
              </a:rPr>
              <a:t>  - with apologies to Joyce Kilmer</a:t>
            </a:r>
            <a:endParaRPr lang="en-CA" sz="1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RpbertKent17\AppData\Local\Microsoft\Windows\Temporary Internet Files\Content.IE5\J8ULP5VU\MC9004375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157192"/>
            <a:ext cx="178752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2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85171" y="473133"/>
            <a:ext cx="1219664" cy="648072"/>
            <a:chOff x="2627784" y="5445224"/>
            <a:chExt cx="1360395" cy="648072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5445224"/>
              <a:ext cx="1360395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07981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>
            <a:endCxn id="17" idx="1"/>
          </p:cNvCxnSpPr>
          <p:nvPr/>
        </p:nvCxnSpPr>
        <p:spPr>
          <a:xfrm>
            <a:off x="1339952" y="797169"/>
            <a:ext cx="19452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19637" y="798174"/>
            <a:ext cx="868568" cy="9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299973" y="474138"/>
            <a:ext cx="1219664" cy="648072"/>
            <a:chOff x="2627784" y="5445224"/>
            <a:chExt cx="1360395" cy="648072"/>
          </a:xfrm>
        </p:grpSpPr>
        <p:sp>
          <p:nvSpPr>
            <p:cNvPr id="15" name="Rounded Rectangle 14"/>
            <p:cNvSpPr/>
            <p:nvPr/>
          </p:nvSpPr>
          <p:spPr>
            <a:xfrm>
              <a:off x="2627784" y="5445224"/>
              <a:ext cx="1360395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600" b="1" dirty="0" err="1" smtClean="0">
                  <a:solidFill>
                    <a:srgbClr val="C00000"/>
                  </a:solidFill>
                </a:rPr>
                <a:t>Nxt</a:t>
              </a:r>
              <a:endParaRPr lang="en-CA" sz="16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45646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388205" y="474138"/>
            <a:ext cx="1219664" cy="648072"/>
            <a:chOff x="6948264" y="5556887"/>
            <a:chExt cx="1219664" cy="648072"/>
          </a:xfrm>
        </p:grpSpPr>
        <p:grpSp>
          <p:nvGrpSpPr>
            <p:cNvPr id="11" name="Group 10"/>
            <p:cNvGrpSpPr/>
            <p:nvPr/>
          </p:nvGrpSpPr>
          <p:grpSpPr>
            <a:xfrm>
              <a:off x="6948264" y="5556887"/>
              <a:ext cx="1219664" cy="648072"/>
              <a:chOff x="2627784" y="5445224"/>
              <a:chExt cx="1360395" cy="64807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27784" y="5445224"/>
                <a:ext cx="1360395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Data  </a:t>
                </a:r>
                <a:r>
                  <a:rPr lang="en-CA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CA" sz="2400" b="1" dirty="0" smtClean="0">
                    <a:solidFill>
                      <a:srgbClr val="C00000"/>
                    </a:solidFill>
                  </a:rPr>
                  <a:t> 0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345646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H="1">
              <a:off x="7756264" y="5733256"/>
              <a:ext cx="200112" cy="3017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stCxn id="47" idx="2"/>
            <a:endCxn id="42" idx="0"/>
          </p:cNvCxnSpPr>
          <p:nvPr/>
        </p:nvCxnSpPr>
        <p:spPr>
          <a:xfrm flipH="1">
            <a:off x="4485081" y="2437501"/>
            <a:ext cx="9736" cy="46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89160" y="5228803"/>
            <a:ext cx="1180156" cy="648072"/>
            <a:chOff x="1879238" y="4869160"/>
            <a:chExt cx="1180156" cy="648072"/>
          </a:xfrm>
        </p:grpSpPr>
        <p:sp>
          <p:nvSpPr>
            <p:cNvPr id="21" name="Rounded Rectangle 20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59832" y="5228803"/>
            <a:ext cx="1180156" cy="648072"/>
            <a:chOff x="1879238" y="4869160"/>
            <a:chExt cx="1180156" cy="648072"/>
          </a:xfrm>
        </p:grpSpPr>
        <p:sp>
          <p:nvSpPr>
            <p:cNvPr id="26" name="Rounded Rectangle 25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841909" y="5228803"/>
            <a:ext cx="1180156" cy="648072"/>
            <a:chOff x="1913421" y="4869160"/>
            <a:chExt cx="1180156" cy="648072"/>
          </a:xfrm>
        </p:grpSpPr>
        <p:sp>
          <p:nvSpPr>
            <p:cNvPr id="30" name="Rounded Rectangle 29"/>
            <p:cNvSpPr/>
            <p:nvPr/>
          </p:nvSpPr>
          <p:spPr>
            <a:xfrm>
              <a:off x="1913421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627317" y="5228803"/>
            <a:ext cx="1180156" cy="648072"/>
            <a:chOff x="1879238" y="4869160"/>
            <a:chExt cx="1180156" cy="648072"/>
          </a:xfrm>
        </p:grpSpPr>
        <p:sp>
          <p:nvSpPr>
            <p:cNvPr id="34" name="Rounded Rectangle 33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80852" y="2277746"/>
            <a:ext cx="1180156" cy="648072"/>
            <a:chOff x="1879238" y="4869160"/>
            <a:chExt cx="1180156" cy="648072"/>
          </a:xfrm>
        </p:grpSpPr>
        <p:sp>
          <p:nvSpPr>
            <p:cNvPr id="38" name="Rounded Rectangle 37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95003" y="2898236"/>
            <a:ext cx="1180156" cy="648072"/>
            <a:chOff x="1879238" y="4869160"/>
            <a:chExt cx="1180156" cy="648072"/>
          </a:xfrm>
        </p:grpSpPr>
        <p:sp>
          <p:nvSpPr>
            <p:cNvPr id="42" name="Rounded Rectangle 41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062559" y="1481652"/>
            <a:ext cx="845919" cy="955849"/>
            <a:chOff x="1053449" y="1959577"/>
            <a:chExt cx="845919" cy="955849"/>
          </a:xfrm>
        </p:grpSpPr>
        <p:sp>
          <p:nvSpPr>
            <p:cNvPr id="47" name="Rounded Rectangle 46"/>
            <p:cNvSpPr/>
            <p:nvPr/>
          </p:nvSpPr>
          <p:spPr>
            <a:xfrm>
              <a:off x="1197465" y="2267354"/>
              <a:ext cx="576483" cy="6480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err="1">
                  <a:solidFill>
                    <a:srgbClr val="C00000"/>
                  </a:solidFill>
                </a:rPr>
                <a:t>P</a:t>
              </a:r>
              <a:r>
                <a:rPr lang="en-CA" sz="1400" b="1" dirty="0" err="1" smtClean="0">
                  <a:solidFill>
                    <a:srgbClr val="C00000"/>
                  </a:solidFill>
                </a:rPr>
                <a:t>tr</a:t>
              </a:r>
              <a:endParaRPr lang="en-CA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3449" y="195957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err="1" smtClean="0">
                  <a:solidFill>
                    <a:srgbClr val="002060"/>
                  </a:solidFill>
                </a:rPr>
                <a:t>RootPtr</a:t>
              </a:r>
              <a:endParaRPr lang="en-CA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63469" y="473133"/>
            <a:ext cx="57648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err="1">
                <a:solidFill>
                  <a:srgbClr val="C00000"/>
                </a:solidFill>
              </a:rPr>
              <a:t>P</a:t>
            </a:r>
            <a:r>
              <a:rPr lang="en-CA" sz="1400" b="1" dirty="0" err="1" smtClean="0">
                <a:solidFill>
                  <a:srgbClr val="C00000"/>
                </a:solidFill>
              </a:rPr>
              <a:t>tr</a:t>
            </a:r>
            <a:endParaRPr lang="en-CA" sz="14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453" y="134710"/>
            <a:ext cx="84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err="1" smtClean="0">
                <a:solidFill>
                  <a:srgbClr val="002060"/>
                </a:solidFill>
              </a:rPr>
              <a:t>RootPtr</a:t>
            </a:r>
            <a:endParaRPr lang="en-CA" sz="1400" b="1" dirty="0">
              <a:solidFill>
                <a:srgbClr val="00206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69926" y="4014582"/>
            <a:ext cx="1180156" cy="648072"/>
            <a:chOff x="1879238" y="4869160"/>
            <a:chExt cx="1180156" cy="648072"/>
          </a:xfrm>
        </p:grpSpPr>
        <p:sp>
          <p:nvSpPr>
            <p:cNvPr id="53" name="Rounded Rectangle 52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48064" y="4014582"/>
            <a:ext cx="1180156" cy="648072"/>
            <a:chOff x="1879238" y="4869160"/>
            <a:chExt cx="1180156" cy="648072"/>
          </a:xfrm>
        </p:grpSpPr>
        <p:sp>
          <p:nvSpPr>
            <p:cNvPr id="57" name="Rounded Rectangle 56"/>
            <p:cNvSpPr/>
            <p:nvPr/>
          </p:nvSpPr>
          <p:spPr>
            <a:xfrm>
              <a:off x="1879238" y="4869160"/>
              <a:ext cx="1180156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 smtClean="0">
                  <a:solidFill>
                    <a:schemeClr val="tx1"/>
                  </a:solidFill>
                </a:rPr>
                <a:t>Data   </a:t>
              </a:r>
              <a:r>
                <a:rPr lang="en-CA" sz="1400" b="1" dirty="0" smtClean="0">
                  <a:solidFill>
                    <a:srgbClr val="C00000"/>
                  </a:solidFill>
                </a:rPr>
                <a:t>L   R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469316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14847" y="486916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8553484" y="3114482"/>
            <a:ext cx="5905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C:\Users\RpbertKent17\AppData\Local\Microsoft\Windows\Temporary Internet Files\Content.IE5\ZMUL42KS\MP9004490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aneydn.com/images/treecoloredleav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66" y="398551"/>
            <a:ext cx="48768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ganeydn.com/images/treecoloredleav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80155" y="380999"/>
            <a:ext cx="48768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/>
          <a:lstStyle/>
          <a:p>
            <a:r>
              <a:rPr lang="en-CA" sz="3600" dirty="0" smtClean="0"/>
              <a:t>Binary Trees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A binary tree is a data structure that is based on a specific </a:t>
            </a:r>
            <a:r>
              <a:rPr lang="en-CA" sz="2400" u="sng" dirty="0" smtClean="0"/>
              <a:t>relationship</a:t>
            </a:r>
            <a:r>
              <a:rPr lang="en-CA" sz="2400" dirty="0" smtClean="0"/>
              <a:t> that exists between two </a:t>
            </a:r>
            <a:r>
              <a:rPr lang="en-CA" sz="2400" b="1" i="1" dirty="0" smtClean="0"/>
              <a:t>neighbour</a:t>
            </a:r>
            <a:r>
              <a:rPr lang="en-CA" sz="2400" dirty="0" smtClean="0"/>
              <a:t> nodes</a:t>
            </a:r>
          </a:p>
          <a:p>
            <a:pPr lvl="1"/>
            <a:r>
              <a:rPr lang="en-CA" sz="2000" dirty="0" smtClean="0"/>
              <a:t>Example:   P1-&gt;Data.ID is less than P2-</a:t>
            </a:r>
            <a:r>
              <a:rPr lang="en-CA" sz="2000" dirty="0"/>
              <a:t>&gt;</a:t>
            </a:r>
            <a:r>
              <a:rPr lang="en-CA" sz="2000" dirty="0" smtClean="0"/>
              <a:t>Data.ID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Each node contains two pointer fields</a:t>
            </a:r>
          </a:p>
          <a:p>
            <a:pPr lvl="1"/>
            <a:r>
              <a:rPr lang="en-CA" sz="2000" dirty="0" smtClean="0"/>
              <a:t>A </a:t>
            </a:r>
            <a:r>
              <a:rPr lang="en-CA" sz="2000" b="1" dirty="0" smtClean="0"/>
              <a:t>Left child </a:t>
            </a:r>
            <a:r>
              <a:rPr lang="en-CA" sz="2000" dirty="0" smtClean="0"/>
              <a:t>pointer</a:t>
            </a:r>
          </a:p>
          <a:p>
            <a:pPr lvl="1"/>
            <a:r>
              <a:rPr lang="en-CA" sz="2000" dirty="0" smtClean="0"/>
              <a:t>A </a:t>
            </a:r>
            <a:r>
              <a:rPr lang="en-CA" sz="2000" b="1" dirty="0" smtClean="0"/>
              <a:t>Right child </a:t>
            </a:r>
            <a:r>
              <a:rPr lang="en-CA" sz="2000" dirty="0" smtClean="0"/>
              <a:t>pointer</a:t>
            </a:r>
          </a:p>
          <a:p>
            <a:pPr lvl="1"/>
            <a:endParaRPr lang="en-CA" sz="2000" dirty="0" smtClean="0"/>
          </a:p>
          <a:p>
            <a:pPr lvl="1"/>
            <a:r>
              <a:rPr lang="en-CA" sz="2000" dirty="0" smtClean="0"/>
              <a:t>Nodes that do not have a Left (Right) child assign NULL values to that pointer field</a:t>
            </a:r>
          </a:p>
          <a:p>
            <a:pPr lvl="1"/>
            <a:r>
              <a:rPr lang="en-CA" sz="2000" dirty="0" smtClean="0"/>
              <a:t>When both node pointers are NULL, the node is called a </a:t>
            </a:r>
            <a:r>
              <a:rPr lang="en-CA" sz="2000" b="1" dirty="0" smtClean="0">
                <a:solidFill>
                  <a:srgbClr val="009900"/>
                </a:solidFill>
              </a:rPr>
              <a:t>Leaf </a:t>
            </a:r>
            <a:r>
              <a:rPr lang="en-CA" sz="2000" dirty="0" smtClean="0"/>
              <a:t>node.</a:t>
            </a:r>
            <a:endParaRPr lang="en-CA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94377" y="1083276"/>
            <a:ext cx="6059210" cy="4649980"/>
          </a:xfrm>
          <a:prstGeom prst="rect">
            <a:avLst/>
          </a:prstGeom>
          <a:solidFill>
            <a:srgbClr val="F5F08B"/>
          </a:solidFill>
          <a:ln>
            <a:solidFill>
              <a:srgbClr val="993300"/>
            </a:solidFill>
          </a:ln>
          <a:extLst/>
        </p:spPr>
        <p:txBody>
          <a:bodyPr vert="horz" wrap="square" lIns="180000" tIns="180000" rIns="216000" bIns="18000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/>
              <a:t>In the ideal case of N = 2</a:t>
            </a:r>
            <a:r>
              <a:rPr lang="en-CA" sz="2000" baseline="30000" dirty="0" smtClean="0"/>
              <a:t>K</a:t>
            </a:r>
            <a:r>
              <a:rPr lang="en-CA" sz="2000" dirty="0" smtClean="0"/>
              <a:t> nodes with perfect balancing of Left and Right child nodes, there is:</a:t>
            </a:r>
          </a:p>
          <a:p>
            <a:pPr marL="0" indent="0">
              <a:buNone/>
            </a:pPr>
            <a:r>
              <a:rPr lang="en-CA" sz="2000" dirty="0" smtClean="0"/>
              <a:t>           1 root node – level-1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 2 level-2 nodes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 4 level-3 nodes,    and so on, up to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log</a:t>
            </a:r>
            <a:r>
              <a:rPr lang="en-CA" sz="2000" baseline="-25000" dirty="0" smtClean="0"/>
              <a:t>2</a:t>
            </a:r>
            <a:r>
              <a:rPr lang="en-CA" sz="2000" dirty="0" smtClean="0"/>
              <a:t>(N/2) level-(K-1) nodes.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Recall that log</a:t>
            </a:r>
            <a:r>
              <a:rPr lang="en-CA" sz="2000" baseline="-25000" dirty="0" smtClean="0"/>
              <a:t>2</a:t>
            </a:r>
            <a:r>
              <a:rPr lang="en-CA" sz="2000" dirty="0" smtClean="0"/>
              <a:t>(N/2) = K-1. </a:t>
            </a:r>
          </a:p>
          <a:p>
            <a:pPr marL="0" indent="0">
              <a:buNone/>
            </a:pPr>
            <a:r>
              <a:rPr lang="en-CA" sz="2000" dirty="0" smtClean="0"/>
              <a:t>For N=1024 nodes there are only K=10 levels.</a:t>
            </a:r>
          </a:p>
          <a:p>
            <a:r>
              <a:rPr lang="en-CA" sz="2000" dirty="0" smtClean="0"/>
              <a:t>This implies that for ordered nodes, a binary search strategy can be implemented.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056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056628" y="342486"/>
            <a:ext cx="23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A Binary Tree</a:t>
            </a:r>
            <a:endParaRPr lang="en-CA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73653" y="128306"/>
            <a:ext cx="34292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s</a:t>
            </a:r>
            <a:r>
              <a:rPr lang="en-CA" b="1" dirty="0" err="1" smtClean="0"/>
              <a:t>truct</a:t>
            </a:r>
            <a:r>
              <a:rPr lang="en-CA" b="1" dirty="0" smtClean="0"/>
              <a:t> </a:t>
            </a:r>
            <a:r>
              <a:rPr lang="en-CA" b="1" dirty="0" err="1" smtClean="0"/>
              <a:t>DataRec</a:t>
            </a:r>
            <a:r>
              <a:rPr lang="en-CA" b="1" dirty="0" smtClean="0"/>
              <a:t> {</a:t>
            </a:r>
          </a:p>
          <a:p>
            <a:r>
              <a:rPr lang="en-CA" b="1" dirty="0" smtClean="0"/>
              <a:t>     </a:t>
            </a:r>
            <a:r>
              <a:rPr lang="en-CA" b="1" dirty="0" err="1"/>
              <a:t>i</a:t>
            </a:r>
            <a:r>
              <a:rPr lang="en-CA" b="1" dirty="0" err="1" smtClean="0"/>
              <a:t>nt</a:t>
            </a:r>
            <a:r>
              <a:rPr lang="en-CA" b="1" dirty="0" smtClean="0"/>
              <a:t>    SID ;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char </a:t>
            </a:r>
            <a:r>
              <a:rPr lang="en-CA" b="1" dirty="0" err="1" smtClean="0"/>
              <a:t>Lname</a:t>
            </a:r>
            <a:r>
              <a:rPr lang="en-CA" b="1" dirty="0" smtClean="0"/>
              <a:t>[30] ;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char </a:t>
            </a:r>
            <a:r>
              <a:rPr lang="en-CA" b="1" dirty="0" err="1" smtClean="0"/>
              <a:t>Fname</a:t>
            </a:r>
            <a:r>
              <a:rPr lang="en-CA" b="1" dirty="0" smtClean="0"/>
              <a:t>[20] ;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float GPA ;</a:t>
            </a:r>
          </a:p>
          <a:p>
            <a:r>
              <a:rPr lang="en-CA" b="1" dirty="0" smtClean="0"/>
              <a:t>}</a:t>
            </a:r>
          </a:p>
          <a:p>
            <a:r>
              <a:rPr lang="en-CA" b="1" dirty="0" err="1"/>
              <a:t>t</a:t>
            </a:r>
            <a:r>
              <a:rPr lang="en-CA" b="1" dirty="0" err="1" smtClean="0"/>
              <a:t>ypedef</a:t>
            </a:r>
            <a:r>
              <a:rPr lang="en-CA" b="1" dirty="0" smtClean="0"/>
              <a:t> </a:t>
            </a:r>
            <a:r>
              <a:rPr lang="en-CA" b="1" dirty="0" err="1" smtClean="0"/>
              <a:t>struct</a:t>
            </a:r>
            <a:r>
              <a:rPr lang="en-CA" b="1" dirty="0" smtClean="0"/>
              <a:t> </a:t>
            </a:r>
            <a:r>
              <a:rPr lang="en-CA" b="1" dirty="0" err="1" smtClean="0"/>
              <a:t>DataRec</a:t>
            </a:r>
            <a:r>
              <a:rPr lang="en-CA" b="1" dirty="0" smtClean="0"/>
              <a:t> Data ;</a:t>
            </a:r>
          </a:p>
          <a:p>
            <a:endParaRPr lang="en-CA" b="1" dirty="0" smtClean="0"/>
          </a:p>
          <a:p>
            <a:r>
              <a:rPr lang="en-CA" b="1" dirty="0" err="1"/>
              <a:t>s</a:t>
            </a:r>
            <a:r>
              <a:rPr lang="en-CA" b="1" dirty="0" err="1" smtClean="0"/>
              <a:t>truct</a:t>
            </a:r>
            <a:r>
              <a:rPr lang="en-CA" b="1" dirty="0" smtClean="0"/>
              <a:t> </a:t>
            </a:r>
            <a:r>
              <a:rPr lang="en-CA" b="1" dirty="0" err="1" smtClean="0"/>
              <a:t>BinTreeRec</a:t>
            </a:r>
            <a:r>
              <a:rPr lang="en-CA" b="1" dirty="0" smtClean="0"/>
              <a:t> {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Data</a:t>
            </a:r>
            <a:r>
              <a:rPr lang="en-CA" b="1" dirty="0"/>
              <a:t> </a:t>
            </a:r>
            <a:r>
              <a:rPr lang="en-CA" b="1" dirty="0" smtClean="0"/>
              <a:t>D ;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</a:t>
            </a:r>
            <a:r>
              <a:rPr lang="en-CA" b="1" dirty="0" err="1" smtClean="0"/>
              <a:t>struct</a:t>
            </a:r>
            <a:r>
              <a:rPr lang="en-CA" b="1" dirty="0" smtClean="0"/>
              <a:t> </a:t>
            </a:r>
            <a:r>
              <a:rPr lang="en-CA" b="1" dirty="0" err="1" smtClean="0"/>
              <a:t>BinTreeRec</a:t>
            </a:r>
            <a:r>
              <a:rPr lang="en-CA" b="1" dirty="0" smtClean="0"/>
              <a:t> * Left ;</a:t>
            </a:r>
          </a:p>
          <a:p>
            <a:r>
              <a:rPr lang="en-CA" b="1" dirty="0" smtClean="0"/>
              <a:t>     </a:t>
            </a:r>
            <a:r>
              <a:rPr lang="en-CA" b="1" dirty="0" err="1"/>
              <a:t>struct</a:t>
            </a:r>
            <a:r>
              <a:rPr lang="en-CA" b="1" dirty="0"/>
              <a:t> </a:t>
            </a:r>
            <a:r>
              <a:rPr lang="en-CA" b="1" dirty="0" err="1"/>
              <a:t>BinTreeRec</a:t>
            </a:r>
            <a:r>
              <a:rPr lang="en-CA" b="1" dirty="0"/>
              <a:t> * </a:t>
            </a:r>
            <a:r>
              <a:rPr lang="en-CA" b="1" dirty="0" smtClean="0"/>
              <a:t>Right </a:t>
            </a:r>
            <a:r>
              <a:rPr lang="en-CA" b="1" dirty="0"/>
              <a:t>;</a:t>
            </a:r>
          </a:p>
          <a:p>
            <a:r>
              <a:rPr lang="en-CA" b="1" dirty="0" smtClean="0"/>
              <a:t>}</a:t>
            </a:r>
            <a:endParaRPr lang="en-CA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520" y="3895081"/>
            <a:ext cx="1354683" cy="1228425"/>
            <a:chOff x="6891925" y="342486"/>
            <a:chExt cx="1354683" cy="122842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7272024" y="996393"/>
              <a:ext cx="333649" cy="5745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6891925" y="342486"/>
              <a:ext cx="1180156" cy="648072"/>
              <a:chOff x="1879238" y="4869160"/>
              <a:chExt cx="1180156" cy="648072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>
              <a:off x="7894359" y="996393"/>
              <a:ext cx="352249" cy="5725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98236" y="1501464"/>
            <a:ext cx="6662700" cy="5108457"/>
            <a:chOff x="1888257" y="1481652"/>
            <a:chExt cx="6662700" cy="5108457"/>
          </a:xfrm>
        </p:grpSpPr>
        <p:cxnSp>
          <p:nvCxnSpPr>
            <p:cNvPr id="10" name="Straight Arrow Connector 9"/>
            <p:cNvCxnSpPr>
              <a:stCxn id="47" idx="2"/>
              <a:endCxn id="42" idx="0"/>
            </p:cNvCxnSpPr>
            <p:nvPr/>
          </p:nvCxnSpPr>
          <p:spPr>
            <a:xfrm flipH="1">
              <a:off x="5228565" y="2437501"/>
              <a:ext cx="9736" cy="460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032644" y="5228803"/>
              <a:ext cx="1180156" cy="648072"/>
              <a:chOff x="1879238" y="4869160"/>
              <a:chExt cx="1180156" cy="64807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3803316" y="5228803"/>
              <a:ext cx="1180156" cy="648072"/>
              <a:chOff x="1879238" y="4869160"/>
              <a:chExt cx="1180156" cy="64807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585393" y="5228803"/>
              <a:ext cx="1180156" cy="648072"/>
              <a:chOff x="1913421" y="4869160"/>
              <a:chExt cx="1180156" cy="64807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913421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370801" y="5228803"/>
              <a:ext cx="1180156" cy="648072"/>
              <a:chOff x="1879238" y="4869160"/>
              <a:chExt cx="1180156" cy="64807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638487" y="2898236"/>
              <a:ext cx="1180156" cy="648072"/>
              <a:chOff x="1879238" y="4869160"/>
              <a:chExt cx="1180156" cy="648072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806043" y="1481652"/>
              <a:ext cx="845919" cy="955849"/>
              <a:chOff x="1053449" y="1959577"/>
              <a:chExt cx="845919" cy="95584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197465" y="2267354"/>
                <a:ext cx="576483" cy="64807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b="1" dirty="0" err="1">
                    <a:solidFill>
                      <a:srgbClr val="C00000"/>
                    </a:solidFill>
                  </a:rPr>
                  <a:t>P</a:t>
                </a:r>
                <a:r>
                  <a:rPr lang="en-CA" sz="1400" b="1" dirty="0" err="1" smtClean="0">
                    <a:solidFill>
                      <a:srgbClr val="C00000"/>
                    </a:solidFill>
                  </a:rPr>
                  <a:t>tr</a:t>
                </a:r>
                <a:endParaRPr lang="en-CA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53449" y="1959577"/>
                <a:ext cx="845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dirty="0" err="1" smtClean="0">
                    <a:solidFill>
                      <a:srgbClr val="002060"/>
                    </a:solidFill>
                  </a:rPr>
                  <a:t>RootPtr</a:t>
                </a:r>
                <a:endParaRPr lang="en-CA" sz="14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13410" y="4014582"/>
              <a:ext cx="1180156" cy="648072"/>
              <a:chOff x="1879238" y="4869160"/>
              <a:chExt cx="1180156" cy="648072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5891548" y="4014582"/>
              <a:ext cx="1180156" cy="648072"/>
              <a:chOff x="1879238" y="4869160"/>
              <a:chExt cx="1180156" cy="648072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1879238" y="4869160"/>
                <a:ext cx="1180156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b="1" dirty="0" smtClean="0">
                    <a:solidFill>
                      <a:schemeClr val="tx1"/>
                    </a:solidFill>
                  </a:rPr>
                  <a:t>Data   </a:t>
                </a:r>
                <a:r>
                  <a:rPr lang="en-CA" sz="1400" b="1" dirty="0" smtClean="0">
                    <a:solidFill>
                      <a:srgbClr val="C00000"/>
                    </a:solidFill>
                  </a:rPr>
                  <a:t>L   R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2469316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14847" y="4869160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284052" y="3706805"/>
              <a:ext cx="97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Left child</a:t>
              </a:r>
              <a:endParaRPr lang="en-CA" sz="1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98236" y="6237312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/>
                <a:t>Leaf</a:t>
              </a:r>
              <a:endParaRPr lang="en-CA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25611" y="624443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/>
                <a:t>Leaf</a:t>
              </a:r>
              <a:endParaRPr lang="en-CA" sz="16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8595" y="6244434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/>
                <a:t>Leaf</a:t>
              </a:r>
              <a:endParaRPr lang="en-CA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5970" y="6251555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/>
                <a:t>Leaf</a:t>
              </a:r>
              <a:endParaRPr lang="en-CA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72663" y="3706805"/>
              <a:ext cx="1228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Right child</a:t>
              </a:r>
              <a:endParaRPr lang="en-CA" sz="1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492" y="2590459"/>
              <a:ext cx="1173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Root node</a:t>
              </a:r>
              <a:endParaRPr lang="en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8257" y="4912700"/>
              <a:ext cx="97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Left child</a:t>
              </a:r>
              <a:endParaRPr lang="en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77152" y="4928660"/>
              <a:ext cx="1173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Right child</a:t>
              </a:r>
              <a:endParaRPr lang="en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62181" y="4921026"/>
              <a:ext cx="97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Left child</a:t>
              </a:r>
              <a:endParaRPr lang="en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51076" y="4936986"/>
              <a:ext cx="1173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Right child</a:t>
              </a:r>
              <a:endParaRPr lang="en-CA" sz="1400" b="1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4649824" y="3546308"/>
              <a:ext cx="737668" cy="5745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481543" y="4666344"/>
              <a:ext cx="166823" cy="570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212801" y="4674550"/>
              <a:ext cx="914818" cy="5663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898827" y="4674654"/>
              <a:ext cx="471974" cy="626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531867" y="4674550"/>
              <a:ext cx="274176" cy="5459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622139" y="3546308"/>
              <a:ext cx="196504" cy="5725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9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Constructions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Constructing a tree is done by inserting each new node at a leaf position</a:t>
            </a:r>
          </a:p>
          <a:p>
            <a:pPr lvl="1"/>
            <a:r>
              <a:rPr lang="en-CA" dirty="0" smtClean="0"/>
              <a:t>We assume the Left Child is </a:t>
            </a:r>
            <a:r>
              <a:rPr lang="en-CA" b="1" i="1" dirty="0" smtClean="0"/>
              <a:t>less than</a:t>
            </a:r>
            <a:r>
              <a:rPr lang="en-CA" dirty="0" smtClean="0"/>
              <a:t> the Right Child.</a:t>
            </a:r>
          </a:p>
          <a:p>
            <a:pPr lvl="1"/>
            <a:r>
              <a:rPr lang="en-CA" dirty="0" smtClean="0"/>
              <a:t>Consider three different input orders</a:t>
            </a:r>
          </a:p>
          <a:p>
            <a:pPr lvl="1"/>
            <a:r>
              <a:rPr lang="en-CA" b="1" dirty="0" smtClean="0"/>
              <a:t>10, 20, 30, 40, 50, 60, 70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20, 50, 30, 40, 10, 60, 70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40, 20, 10, 30, 60, 50, 70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This produces a highly unbalanced</a:t>
            </a:r>
            <a:br>
              <a:rPr lang="en-CA" dirty="0" smtClean="0"/>
            </a:br>
            <a:r>
              <a:rPr lang="en-CA" dirty="0" smtClean="0"/>
              <a:t>tree – it is actually a singly linked list</a:t>
            </a:r>
            <a:br>
              <a:rPr lang="en-CA" dirty="0" smtClean="0"/>
            </a:br>
            <a:r>
              <a:rPr lang="en-CA" dirty="0" smtClean="0"/>
              <a:t>with wasted left children!  Only linear</a:t>
            </a:r>
            <a:br>
              <a:rPr lang="en-CA" dirty="0" smtClean="0"/>
            </a:br>
            <a:r>
              <a:rPr lang="en-CA" dirty="0" smtClean="0"/>
              <a:t>search can be applied.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120102" y="278957"/>
            <a:ext cx="3957183" cy="6480720"/>
            <a:chOff x="3707904" y="970014"/>
            <a:chExt cx="3957183" cy="6480720"/>
          </a:xfrm>
        </p:grpSpPr>
        <p:sp>
          <p:nvSpPr>
            <p:cNvPr id="117" name="Rounded Rectangle 116"/>
            <p:cNvSpPr/>
            <p:nvPr/>
          </p:nvSpPr>
          <p:spPr>
            <a:xfrm rot="19295124">
              <a:off x="5004945" y="970014"/>
              <a:ext cx="1296144" cy="6480720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707904" y="1772816"/>
              <a:ext cx="3957183" cy="4874840"/>
              <a:chOff x="3707904" y="1772816"/>
              <a:chExt cx="3957183" cy="487484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446336" y="399126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40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310384" y="249289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20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556367" y="5415484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60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707904" y="177281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10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89597" y="3242137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30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00696" y="4718578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50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10727" y="609329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70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8" idx="5"/>
                <a:endCxn id="4" idx="0"/>
              </p:cNvCxnSpPr>
              <p:nvPr/>
            </p:nvCxnSpPr>
            <p:spPr>
              <a:xfrm>
                <a:off x="5362773" y="3715313"/>
                <a:ext cx="360743" cy="2759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5"/>
                <a:endCxn id="12" idx="0"/>
              </p:cNvCxnSpPr>
              <p:nvPr/>
            </p:nvCxnSpPr>
            <p:spPr>
              <a:xfrm>
                <a:off x="7029543" y="5888660"/>
                <a:ext cx="358364" cy="2046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5"/>
                <a:endCxn id="8" idx="0"/>
              </p:cNvCxnSpPr>
              <p:nvPr/>
            </p:nvCxnSpPr>
            <p:spPr>
              <a:xfrm>
                <a:off x="4783560" y="2966072"/>
                <a:ext cx="383217" cy="2760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4" idx="5"/>
                <a:endCxn id="11" idx="0"/>
              </p:cNvCxnSpPr>
              <p:nvPr/>
            </p:nvCxnSpPr>
            <p:spPr>
              <a:xfrm>
                <a:off x="5919512" y="4464442"/>
                <a:ext cx="358364" cy="2541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" idx="5"/>
                <a:endCxn id="5" idx="0"/>
              </p:cNvCxnSpPr>
              <p:nvPr/>
            </p:nvCxnSpPr>
            <p:spPr>
              <a:xfrm>
                <a:off x="4181080" y="2245992"/>
                <a:ext cx="406484" cy="2469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1" idx="5"/>
                <a:endCxn id="6" idx="0"/>
              </p:cNvCxnSpPr>
              <p:nvPr/>
            </p:nvCxnSpPr>
            <p:spPr>
              <a:xfrm>
                <a:off x="6473872" y="5191754"/>
                <a:ext cx="359675" cy="2237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28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Constructions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Constructing a tree is done by inserting each new node at a leaf position</a:t>
            </a:r>
          </a:p>
          <a:p>
            <a:pPr lvl="1"/>
            <a:r>
              <a:rPr lang="en-CA" dirty="0" smtClean="0"/>
              <a:t>We assume the Left Child is </a:t>
            </a:r>
            <a:r>
              <a:rPr lang="en-CA" b="1" i="1" dirty="0" smtClean="0"/>
              <a:t>less than</a:t>
            </a:r>
            <a:r>
              <a:rPr lang="en-CA" dirty="0" smtClean="0"/>
              <a:t> the Right Child.</a:t>
            </a:r>
          </a:p>
          <a:p>
            <a:pPr lvl="1"/>
            <a:r>
              <a:rPr lang="en-CA" dirty="0" smtClean="0"/>
              <a:t>Consider three different input orders</a:t>
            </a:r>
          </a:p>
          <a:p>
            <a:pPr lvl="1"/>
            <a:r>
              <a:rPr lang="en-CA" dirty="0" smtClean="0"/>
              <a:t>10, 20, 30, 40, 50, 60, 70</a:t>
            </a:r>
          </a:p>
          <a:p>
            <a:pPr lvl="1"/>
            <a:r>
              <a:rPr lang="en-CA" b="1" dirty="0" smtClean="0"/>
              <a:t>20, 50, 30, 40, 10, 60, 70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40, 20, 10, 30, 60, 50, 70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This version is better </a:t>
            </a:r>
            <a:br>
              <a:rPr lang="en-CA" dirty="0" smtClean="0"/>
            </a:br>
            <a:r>
              <a:rPr lang="en-CA" dirty="0" smtClean="0"/>
              <a:t>balanced, but search is</a:t>
            </a:r>
            <a:br>
              <a:rPr lang="en-CA" dirty="0" smtClean="0"/>
            </a:br>
            <a:r>
              <a:rPr lang="en-CA" dirty="0" smtClean="0"/>
              <a:t>between O(n) and O(log n)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19054" y="1714760"/>
            <a:ext cx="4248472" cy="3960440"/>
            <a:chOff x="3873528" y="2184034"/>
            <a:chExt cx="4248472" cy="3960440"/>
          </a:xfrm>
        </p:grpSpPr>
        <p:sp>
          <p:nvSpPr>
            <p:cNvPr id="49" name="Rounded Rectangle 48"/>
            <p:cNvSpPr/>
            <p:nvPr/>
          </p:nvSpPr>
          <p:spPr>
            <a:xfrm>
              <a:off x="3873528" y="2184034"/>
              <a:ext cx="4248472" cy="3960440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425440" y="2564904"/>
              <a:ext cx="3267275" cy="3002632"/>
              <a:chOff x="4425440" y="2564904"/>
              <a:chExt cx="3267275" cy="300263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34524" y="501317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40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220072" y="2564904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20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592510" y="4190379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60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25440" y="3333201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10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45898" y="4190379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30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64787" y="3333201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50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38355" y="5013176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70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1" idx="3"/>
                <a:endCxn id="8" idx="0"/>
              </p:cNvCxnSpPr>
              <p:nvPr/>
            </p:nvCxnSpPr>
            <p:spPr>
              <a:xfrm flipH="1">
                <a:off x="5623078" y="3806377"/>
                <a:ext cx="422893" cy="384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5" idx="3"/>
                <a:endCxn id="7" idx="0"/>
              </p:cNvCxnSpPr>
              <p:nvPr/>
            </p:nvCxnSpPr>
            <p:spPr>
              <a:xfrm flipH="1">
                <a:off x="4702620" y="3038080"/>
                <a:ext cx="598636" cy="2951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5"/>
                <a:endCxn id="12" idx="0"/>
              </p:cNvCxnSpPr>
              <p:nvPr/>
            </p:nvCxnSpPr>
            <p:spPr>
              <a:xfrm>
                <a:off x="7065686" y="4663555"/>
                <a:ext cx="349849" cy="3496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5"/>
                <a:endCxn id="11" idx="0"/>
              </p:cNvCxnSpPr>
              <p:nvPr/>
            </p:nvCxnSpPr>
            <p:spPr>
              <a:xfrm>
                <a:off x="5693248" y="3038080"/>
                <a:ext cx="548719" cy="2951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8" idx="5"/>
                <a:endCxn id="4" idx="0"/>
              </p:cNvCxnSpPr>
              <p:nvPr/>
            </p:nvCxnSpPr>
            <p:spPr>
              <a:xfrm>
                <a:off x="5819074" y="4663555"/>
                <a:ext cx="292630" cy="3496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1" idx="5"/>
                <a:endCxn id="6" idx="0"/>
              </p:cNvCxnSpPr>
              <p:nvPr/>
            </p:nvCxnSpPr>
            <p:spPr>
              <a:xfrm>
                <a:off x="6437963" y="3806377"/>
                <a:ext cx="431727" cy="384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22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Constructions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Constructing a tree is done by inserting each new node at a leaf position</a:t>
            </a:r>
          </a:p>
          <a:p>
            <a:pPr lvl="1"/>
            <a:r>
              <a:rPr lang="en-CA" dirty="0" smtClean="0"/>
              <a:t>We assume the Left Child is </a:t>
            </a:r>
            <a:r>
              <a:rPr lang="en-CA" b="1" i="1" dirty="0" smtClean="0"/>
              <a:t>less than</a:t>
            </a:r>
            <a:r>
              <a:rPr lang="en-CA" dirty="0" smtClean="0"/>
              <a:t> the Right Child.</a:t>
            </a:r>
          </a:p>
          <a:p>
            <a:pPr lvl="1"/>
            <a:r>
              <a:rPr lang="en-CA" dirty="0" smtClean="0"/>
              <a:t>Consider three different input orders10, 20, 30, 40, 50, 60, 70</a:t>
            </a:r>
          </a:p>
          <a:p>
            <a:pPr lvl="1"/>
            <a:r>
              <a:rPr lang="en-CA" dirty="0" smtClean="0"/>
              <a:t>20, 50, 30, 40, 10, 60, 70</a:t>
            </a:r>
          </a:p>
          <a:p>
            <a:pPr lvl="1"/>
            <a:r>
              <a:rPr lang="en-CA" b="1" dirty="0" smtClean="0"/>
              <a:t>40, 20, 10, 30, 60, 50, 70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This version is perfectly balanced</a:t>
            </a:r>
            <a:br>
              <a:rPr lang="en-CA" dirty="0" smtClean="0"/>
            </a:br>
            <a:r>
              <a:rPr lang="en-CA" dirty="0" smtClean="0"/>
              <a:t>and search is O(log n)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05745" y="1015966"/>
            <a:ext cx="3656889" cy="3408964"/>
            <a:chOff x="1635190" y="3429000"/>
            <a:chExt cx="3656889" cy="3408964"/>
          </a:xfrm>
        </p:grpSpPr>
        <p:sp>
          <p:nvSpPr>
            <p:cNvPr id="17" name="Rounded Rectangle 16"/>
            <p:cNvSpPr/>
            <p:nvPr/>
          </p:nvSpPr>
          <p:spPr>
            <a:xfrm>
              <a:off x="1635190" y="3429000"/>
              <a:ext cx="3656889" cy="34089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99451" y="3847211"/>
              <a:ext cx="2528365" cy="2445820"/>
              <a:chOff x="6034997" y="3883555"/>
              <a:chExt cx="2528365" cy="24458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92280" y="3883555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40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364526" y="4694021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20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89231" y="4699484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60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34997" y="5773534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10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664758" y="5774141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30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50668" y="5775015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50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9002" y="5773534"/>
                <a:ext cx="554360" cy="554360"/>
              </a:xfrm>
              <a:prstGeom prst="ellipse">
                <a:avLst/>
              </a:prstGeom>
              <a:solidFill>
                <a:srgbClr val="F5F08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chemeClr val="tx1"/>
                    </a:solidFill>
                  </a:rPr>
                  <a:t>70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stCxn id="4" idx="3"/>
                <a:endCxn id="5" idx="0"/>
              </p:cNvCxnSpPr>
              <p:nvPr/>
            </p:nvCxnSpPr>
            <p:spPr>
              <a:xfrm flipH="1">
                <a:off x="6641706" y="4356731"/>
                <a:ext cx="531758" cy="3372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4" idx="5"/>
                <a:endCxn id="6" idx="0"/>
              </p:cNvCxnSpPr>
              <p:nvPr/>
            </p:nvCxnSpPr>
            <p:spPr>
              <a:xfrm>
                <a:off x="7565456" y="4356731"/>
                <a:ext cx="400955" cy="3427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5" idx="3"/>
                <a:endCxn id="7" idx="0"/>
              </p:cNvCxnSpPr>
              <p:nvPr/>
            </p:nvCxnSpPr>
            <p:spPr>
              <a:xfrm flipH="1">
                <a:off x="6312177" y="5167197"/>
                <a:ext cx="133533" cy="6063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5"/>
                <a:endCxn id="12" idx="0"/>
              </p:cNvCxnSpPr>
              <p:nvPr/>
            </p:nvCxnSpPr>
            <p:spPr>
              <a:xfrm>
                <a:off x="8162407" y="5172660"/>
                <a:ext cx="123775" cy="600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5"/>
                <a:endCxn id="8" idx="0"/>
              </p:cNvCxnSpPr>
              <p:nvPr/>
            </p:nvCxnSpPr>
            <p:spPr>
              <a:xfrm>
                <a:off x="6837702" y="5167197"/>
                <a:ext cx="104236" cy="6069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6" idx="3"/>
                <a:endCxn id="11" idx="0"/>
              </p:cNvCxnSpPr>
              <p:nvPr/>
            </p:nvCxnSpPr>
            <p:spPr>
              <a:xfrm flipH="1">
                <a:off x="7627848" y="5172660"/>
                <a:ext cx="142567" cy="602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83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Traversal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</a:p>
          <a:p>
            <a:pPr lvl="1"/>
            <a:r>
              <a:rPr lang="en-CA" dirty="0" err="1" smtClean="0"/>
              <a:t>Inorder</a:t>
            </a:r>
            <a:endParaRPr lang="en-CA" dirty="0" smtClean="0"/>
          </a:p>
          <a:p>
            <a:pPr lvl="1"/>
            <a:r>
              <a:rPr lang="en-CA" dirty="0" err="1" smtClean="0"/>
              <a:t>Preorder</a:t>
            </a:r>
            <a:endParaRPr lang="en-CA" dirty="0" smtClean="0"/>
          </a:p>
          <a:p>
            <a:pPr lvl="1"/>
            <a:r>
              <a:rPr lang="en-CA" dirty="0" err="1" smtClean="0"/>
              <a:t>Postorder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932040" y="2780928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0161" y="357301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0192" y="3561557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570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426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030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0912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344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394" y="572328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52417" y="572328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5515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77538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5804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007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75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5" idx="0"/>
          </p:cNvCxnSpPr>
          <p:nvPr/>
        </p:nvCxnSpPr>
        <p:spPr>
          <a:xfrm flipH="1">
            <a:off x="3787341" y="3254104"/>
            <a:ext cx="1225883" cy="31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0"/>
          </p:cNvCxnSpPr>
          <p:nvPr/>
        </p:nvCxnSpPr>
        <p:spPr>
          <a:xfrm>
            <a:off x="5405216" y="3254104"/>
            <a:ext cx="1172156" cy="30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0"/>
          </p:cNvCxnSpPr>
          <p:nvPr/>
        </p:nvCxnSpPr>
        <p:spPr>
          <a:xfrm flipH="1">
            <a:off x="3082885" y="4046192"/>
            <a:ext cx="50846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274748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2" idx="0"/>
          </p:cNvCxnSpPr>
          <p:nvPr/>
        </p:nvCxnSpPr>
        <p:spPr>
          <a:xfrm>
            <a:off x="6773368" y="4034733"/>
            <a:ext cx="497257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9" idx="0"/>
          </p:cNvCxnSpPr>
          <p:nvPr/>
        </p:nvCxnSpPr>
        <p:spPr>
          <a:xfrm>
            <a:off x="746662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8" idx="0"/>
          </p:cNvCxnSpPr>
          <p:nvPr/>
        </p:nvCxnSpPr>
        <p:spPr>
          <a:xfrm>
            <a:off x="3983337" y="4046192"/>
            <a:ext cx="508108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1" idx="0"/>
          </p:cNvCxnSpPr>
          <p:nvPr/>
        </p:nvCxnSpPr>
        <p:spPr>
          <a:xfrm flipH="1">
            <a:off x="5908092" y="4034733"/>
            <a:ext cx="473284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10" idx="0"/>
          </p:cNvCxnSpPr>
          <p:nvPr/>
        </p:nvCxnSpPr>
        <p:spPr>
          <a:xfrm>
            <a:off x="327888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4" idx="0"/>
          </p:cNvCxnSpPr>
          <p:nvPr/>
        </p:nvCxnSpPr>
        <p:spPr>
          <a:xfrm flipH="1">
            <a:off x="4147574" y="5126312"/>
            <a:ext cx="147875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5" idx="0"/>
          </p:cNvCxnSpPr>
          <p:nvPr/>
        </p:nvCxnSpPr>
        <p:spPr>
          <a:xfrm>
            <a:off x="4687441" y="5126312"/>
            <a:ext cx="142156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6" idx="0"/>
          </p:cNvCxnSpPr>
          <p:nvPr/>
        </p:nvCxnSpPr>
        <p:spPr>
          <a:xfrm flipH="1">
            <a:off x="5572695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  <a:endCxn id="17" idx="0"/>
          </p:cNvCxnSpPr>
          <p:nvPr/>
        </p:nvCxnSpPr>
        <p:spPr>
          <a:xfrm>
            <a:off x="6104088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8" idx="0"/>
          </p:cNvCxnSpPr>
          <p:nvPr/>
        </p:nvCxnSpPr>
        <p:spPr>
          <a:xfrm flipH="1">
            <a:off x="693522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Traversal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</a:p>
          <a:p>
            <a:pPr lvl="1"/>
            <a:r>
              <a:rPr lang="en-CA" b="1" dirty="0" err="1" smtClean="0">
                <a:solidFill>
                  <a:schemeClr val="accent2"/>
                </a:solidFill>
              </a:rPr>
              <a:t>Inorder</a:t>
            </a:r>
            <a:endParaRPr lang="en-CA" b="1" dirty="0" smtClean="0">
              <a:solidFill>
                <a:schemeClr val="accent2"/>
              </a:solidFill>
            </a:endParaRPr>
          </a:p>
          <a:p>
            <a:pPr lvl="1"/>
            <a:r>
              <a:rPr lang="en-CA" dirty="0" err="1" smtClean="0"/>
              <a:t>Preorder</a:t>
            </a:r>
            <a:endParaRPr lang="en-CA" dirty="0" smtClean="0"/>
          </a:p>
          <a:p>
            <a:pPr lvl="1"/>
            <a:r>
              <a:rPr lang="en-CA" dirty="0" err="1" smtClean="0"/>
              <a:t>Postorder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932040" y="2780928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0161" y="357301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0192" y="3561557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570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426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030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0912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344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394" y="572328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52417" y="572328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5515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77538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5804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007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75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5" idx="0"/>
          </p:cNvCxnSpPr>
          <p:nvPr/>
        </p:nvCxnSpPr>
        <p:spPr>
          <a:xfrm flipH="1">
            <a:off x="3787341" y="3254104"/>
            <a:ext cx="1225883" cy="31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0"/>
          </p:cNvCxnSpPr>
          <p:nvPr/>
        </p:nvCxnSpPr>
        <p:spPr>
          <a:xfrm>
            <a:off x="5405216" y="3254104"/>
            <a:ext cx="1172156" cy="30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0"/>
          </p:cNvCxnSpPr>
          <p:nvPr/>
        </p:nvCxnSpPr>
        <p:spPr>
          <a:xfrm flipH="1">
            <a:off x="3082885" y="4046192"/>
            <a:ext cx="50846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274748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2" idx="0"/>
          </p:cNvCxnSpPr>
          <p:nvPr/>
        </p:nvCxnSpPr>
        <p:spPr>
          <a:xfrm>
            <a:off x="6773368" y="4034733"/>
            <a:ext cx="497257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9" idx="0"/>
          </p:cNvCxnSpPr>
          <p:nvPr/>
        </p:nvCxnSpPr>
        <p:spPr>
          <a:xfrm>
            <a:off x="746662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8" idx="0"/>
          </p:cNvCxnSpPr>
          <p:nvPr/>
        </p:nvCxnSpPr>
        <p:spPr>
          <a:xfrm>
            <a:off x="3983337" y="4046192"/>
            <a:ext cx="508108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1" idx="0"/>
          </p:cNvCxnSpPr>
          <p:nvPr/>
        </p:nvCxnSpPr>
        <p:spPr>
          <a:xfrm flipH="1">
            <a:off x="5908092" y="4034733"/>
            <a:ext cx="473284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10" idx="0"/>
          </p:cNvCxnSpPr>
          <p:nvPr/>
        </p:nvCxnSpPr>
        <p:spPr>
          <a:xfrm>
            <a:off x="327888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4" idx="0"/>
          </p:cNvCxnSpPr>
          <p:nvPr/>
        </p:nvCxnSpPr>
        <p:spPr>
          <a:xfrm flipH="1">
            <a:off x="4147574" y="5126312"/>
            <a:ext cx="147875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5" idx="0"/>
          </p:cNvCxnSpPr>
          <p:nvPr/>
        </p:nvCxnSpPr>
        <p:spPr>
          <a:xfrm>
            <a:off x="4687441" y="5126312"/>
            <a:ext cx="142156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6" idx="0"/>
          </p:cNvCxnSpPr>
          <p:nvPr/>
        </p:nvCxnSpPr>
        <p:spPr>
          <a:xfrm flipH="1">
            <a:off x="5572695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  <a:endCxn id="17" idx="0"/>
          </p:cNvCxnSpPr>
          <p:nvPr/>
        </p:nvCxnSpPr>
        <p:spPr>
          <a:xfrm>
            <a:off x="6104088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8" idx="0"/>
          </p:cNvCxnSpPr>
          <p:nvPr/>
        </p:nvCxnSpPr>
        <p:spPr>
          <a:xfrm flipH="1">
            <a:off x="693522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47489" y="1124744"/>
            <a:ext cx="6144992" cy="331236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44000"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v</a:t>
            </a:r>
            <a:r>
              <a:rPr lang="en-CA" b="1" dirty="0" smtClean="0">
                <a:solidFill>
                  <a:schemeClr val="tx1"/>
                </a:solidFill>
              </a:rPr>
              <a:t>oid </a:t>
            </a:r>
            <a:r>
              <a:rPr lang="en-CA" b="1" dirty="0" err="1" smtClean="0">
                <a:solidFill>
                  <a:schemeClr val="tx1"/>
                </a:solidFill>
              </a:rPr>
              <a:t>inOrder</a:t>
            </a:r>
            <a:r>
              <a:rPr lang="en-CA" b="1" dirty="0" smtClean="0">
                <a:solidFill>
                  <a:schemeClr val="tx1"/>
                </a:solidFill>
              </a:rPr>
              <a:t> ( </a:t>
            </a:r>
            <a:r>
              <a:rPr lang="en-CA" b="1" dirty="0" err="1" smtClean="0">
                <a:solidFill>
                  <a:schemeClr val="tx1"/>
                </a:solidFill>
              </a:rPr>
              <a:t>TreeNodePtr_t</a:t>
            </a:r>
            <a:r>
              <a:rPr lang="en-CA" b="1" dirty="0" smtClean="0">
                <a:solidFill>
                  <a:schemeClr val="tx1"/>
                </a:solidFill>
              </a:rPr>
              <a:t> 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) {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if(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!= NULL ) {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         </a:t>
            </a: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err="1" smtClean="0">
                <a:solidFill>
                  <a:srgbClr val="0070C0"/>
                </a:solidFill>
              </a:rPr>
              <a:t>inOrder</a:t>
            </a:r>
            <a:r>
              <a:rPr lang="en-CA" b="1" dirty="0" smtClean="0">
                <a:solidFill>
                  <a:srgbClr val="0070C0"/>
                </a:solidFill>
              </a:rPr>
              <a:t>( </a:t>
            </a:r>
            <a:r>
              <a:rPr lang="en-CA" b="1" dirty="0" err="1" smtClean="0">
                <a:solidFill>
                  <a:srgbClr val="0070C0"/>
                </a:solidFill>
              </a:rPr>
              <a:t>TPtr</a:t>
            </a:r>
            <a:r>
              <a:rPr lang="en-CA" b="1" dirty="0" smtClean="0">
                <a:solidFill>
                  <a:srgbClr val="0070C0"/>
                </a:solidFill>
              </a:rPr>
              <a:t>-&gt;</a:t>
            </a:r>
            <a:r>
              <a:rPr lang="en-CA" b="1" dirty="0" err="1" smtClean="0">
                <a:solidFill>
                  <a:srgbClr val="0070C0"/>
                </a:solidFill>
              </a:rPr>
              <a:t>leftChild</a:t>
            </a:r>
            <a:r>
              <a:rPr lang="en-CA" b="1" dirty="0" smtClean="0">
                <a:solidFill>
                  <a:srgbClr val="0070C0"/>
                </a:solidFill>
              </a:rPr>
              <a:t> ) ;     \\ First, go left</a:t>
            </a: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   </a:t>
            </a:r>
            <a:r>
              <a:rPr lang="en-CA" b="1" dirty="0" smtClean="0">
                <a:solidFill>
                  <a:srgbClr val="009900"/>
                </a:solidFill>
              </a:rPr>
              <a:t> </a:t>
            </a:r>
            <a:r>
              <a:rPr lang="en-CA" b="1" dirty="0" err="1" smtClean="0">
                <a:solidFill>
                  <a:srgbClr val="009900"/>
                </a:solidFill>
              </a:rPr>
              <a:t>outputNode</a:t>
            </a:r>
            <a:r>
              <a:rPr lang="en-CA" b="1" dirty="0" smtClean="0">
                <a:solidFill>
                  <a:srgbClr val="009900"/>
                </a:solidFill>
              </a:rPr>
              <a:t>( </a:t>
            </a:r>
            <a:r>
              <a:rPr lang="en-CA" b="1" dirty="0" err="1" smtClean="0">
                <a:solidFill>
                  <a:srgbClr val="009900"/>
                </a:solidFill>
              </a:rPr>
              <a:t>TPtr</a:t>
            </a:r>
            <a:r>
              <a:rPr lang="en-CA" b="1" dirty="0" smtClean="0">
                <a:solidFill>
                  <a:srgbClr val="009900"/>
                </a:solidFill>
              </a:rPr>
              <a:t> ) ;                \\  output node</a:t>
            </a: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   </a:t>
            </a: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b="1" dirty="0" err="1" smtClean="0">
                <a:solidFill>
                  <a:srgbClr val="C00000"/>
                </a:solidFill>
              </a:rPr>
              <a:t>inOrder</a:t>
            </a:r>
            <a:r>
              <a:rPr lang="en-CA" b="1" dirty="0" smtClean="0">
                <a:solidFill>
                  <a:srgbClr val="C00000"/>
                </a:solidFill>
              </a:rPr>
              <a:t>( </a:t>
            </a:r>
            <a:r>
              <a:rPr lang="en-CA" b="1" dirty="0" err="1" smtClean="0">
                <a:solidFill>
                  <a:srgbClr val="C00000"/>
                </a:solidFill>
              </a:rPr>
              <a:t>TPtr</a:t>
            </a:r>
            <a:r>
              <a:rPr lang="en-CA" b="1" dirty="0" smtClean="0">
                <a:solidFill>
                  <a:srgbClr val="C00000"/>
                </a:solidFill>
              </a:rPr>
              <a:t>-&gt;</a:t>
            </a:r>
            <a:r>
              <a:rPr lang="en-CA" b="1" dirty="0" err="1" smtClean="0">
                <a:solidFill>
                  <a:srgbClr val="C00000"/>
                </a:solidFill>
              </a:rPr>
              <a:t>rightChild</a:t>
            </a:r>
            <a:r>
              <a:rPr lang="en-CA" b="1" dirty="0" smtClean="0">
                <a:solidFill>
                  <a:srgbClr val="C00000"/>
                </a:solidFill>
              </a:rPr>
              <a:t> ) ;   \\ then go right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}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return ;</a:t>
            </a:r>
          </a:p>
          <a:p>
            <a:r>
              <a:rPr lang="en-CA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195933" y="260648"/>
            <a:ext cx="8712968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5, 10, 15, 20, 25, 30, 35, 40, 45, 50, 55, 60, 65, 70, 75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280920" cy="778098"/>
          </a:xfrm>
        </p:spPr>
        <p:txBody>
          <a:bodyPr/>
          <a:lstStyle/>
          <a:p>
            <a:r>
              <a:rPr lang="en-CA" sz="3200" dirty="0"/>
              <a:t>Statically </a:t>
            </a:r>
            <a:r>
              <a:rPr lang="en-CA" sz="3200" dirty="0" err="1" smtClean="0"/>
              <a:t>vs</a:t>
            </a:r>
            <a:r>
              <a:rPr lang="en-CA" sz="3200" dirty="0" smtClean="0"/>
              <a:t> </a:t>
            </a:r>
            <a:r>
              <a:rPr lang="en-CA" sz="3200" dirty="0"/>
              <a:t>Dynamically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4968552"/>
          </a:xfrm>
        </p:spPr>
        <p:txBody>
          <a:bodyPr/>
          <a:lstStyle/>
          <a:p>
            <a:r>
              <a:rPr lang="en-CA" dirty="0"/>
              <a:t>We are now going to consider dynamically allocated memory and techniques for exploiting it</a:t>
            </a:r>
          </a:p>
          <a:p>
            <a:pPr lvl="1"/>
            <a:r>
              <a:rPr lang="en-CA" dirty="0"/>
              <a:t>This is done at execution time, hence we cannot create variable names to refer to locations – we must use pointers </a:t>
            </a:r>
            <a:r>
              <a:rPr lang="en-CA" dirty="0" smtClean="0"/>
              <a:t>instead</a:t>
            </a:r>
          </a:p>
          <a:p>
            <a:pPr lvl="1"/>
            <a:r>
              <a:rPr lang="en-CA" dirty="0" smtClean="0"/>
              <a:t>We focus on </a:t>
            </a:r>
            <a:r>
              <a:rPr lang="en-CA" dirty="0" err="1" smtClean="0"/>
              <a:t>malloc</a:t>
            </a:r>
            <a:r>
              <a:rPr lang="en-CA" dirty="0" smtClean="0"/>
              <a:t>(), free() and </a:t>
            </a:r>
            <a:r>
              <a:rPr lang="en-CA" dirty="0" err="1" smtClean="0"/>
              <a:t>sizeof</a:t>
            </a:r>
            <a:r>
              <a:rPr lang="en-CA" dirty="0"/>
              <a:t> </a:t>
            </a:r>
            <a:r>
              <a:rPr lang="en-CA" dirty="0" smtClean="0"/>
              <a:t>– all three are important!</a:t>
            </a:r>
            <a:endParaRPr lang="en-CA" dirty="0"/>
          </a:p>
          <a:p>
            <a:pPr lvl="1"/>
            <a:r>
              <a:rPr lang="en-CA" sz="2200" dirty="0" smtClean="0"/>
              <a:t>Example:</a:t>
            </a:r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412776"/>
            <a:ext cx="6840760" cy="3482820"/>
          </a:xfrm>
          <a:prstGeom prst="rect">
            <a:avLst/>
          </a:prstGeom>
          <a:solidFill>
            <a:srgbClr val="FBFE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vl="1"/>
            <a:r>
              <a:rPr lang="en-CA" sz="2200" dirty="0" err="1">
                <a:solidFill>
                  <a:schemeClr val="tx1"/>
                </a:solidFill>
              </a:rPr>
              <a:t>NodePtr</a:t>
            </a:r>
            <a:r>
              <a:rPr lang="en-CA" sz="2200" dirty="0">
                <a:solidFill>
                  <a:schemeClr val="tx1"/>
                </a:solidFill>
              </a:rPr>
              <a:t> = </a:t>
            </a:r>
            <a:r>
              <a:rPr lang="en-CA" sz="2200" b="1" dirty="0" err="1">
                <a:solidFill>
                  <a:srgbClr val="0070C0"/>
                </a:solidFill>
              </a:rPr>
              <a:t>malloc</a:t>
            </a:r>
            <a:r>
              <a:rPr lang="en-CA" sz="2200" b="1" dirty="0">
                <a:solidFill>
                  <a:srgbClr val="0070C0"/>
                </a:solidFill>
              </a:rPr>
              <a:t>( </a:t>
            </a:r>
            <a:r>
              <a:rPr lang="en-CA" sz="2200" b="1" dirty="0" err="1">
                <a:solidFill>
                  <a:srgbClr val="0070C0"/>
                </a:solidFill>
              </a:rPr>
              <a:t>sizeof</a:t>
            </a:r>
            <a:r>
              <a:rPr lang="en-CA" sz="2200" b="1" dirty="0">
                <a:solidFill>
                  <a:srgbClr val="0070C0"/>
                </a:solidFill>
              </a:rPr>
              <a:t>( </a:t>
            </a:r>
            <a:r>
              <a:rPr lang="en-CA" sz="2200" b="1" dirty="0" err="1">
                <a:solidFill>
                  <a:srgbClr val="0070C0"/>
                </a:solidFill>
              </a:rPr>
              <a:t>Node_t</a:t>
            </a:r>
            <a:r>
              <a:rPr lang="en-CA" sz="2200" b="1" dirty="0">
                <a:solidFill>
                  <a:srgbClr val="0070C0"/>
                </a:solidFill>
              </a:rPr>
              <a:t> ) </a:t>
            </a:r>
            <a:r>
              <a:rPr lang="en-CA" sz="2200" b="1" dirty="0" smtClean="0">
                <a:solidFill>
                  <a:srgbClr val="0070C0"/>
                </a:solidFill>
              </a:rPr>
              <a:t>)</a:t>
            </a:r>
            <a:r>
              <a:rPr lang="en-CA" sz="2200" b="1" dirty="0" smtClean="0">
                <a:solidFill>
                  <a:schemeClr val="tx1"/>
                </a:solidFill>
              </a:rPr>
              <a:t> ;</a:t>
            </a:r>
          </a:p>
          <a:p>
            <a:pPr lvl="1"/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 smtClean="0">
                <a:solidFill>
                  <a:schemeClr val="tx1"/>
                </a:solidFill>
              </a:rPr>
              <a:t>if</a:t>
            </a:r>
            <a:r>
              <a:rPr lang="en-CA" sz="2200" dirty="0">
                <a:solidFill>
                  <a:schemeClr val="tx1"/>
                </a:solidFill>
              </a:rPr>
              <a:t>( </a:t>
            </a:r>
            <a:r>
              <a:rPr lang="en-CA" sz="2200" dirty="0" err="1">
                <a:solidFill>
                  <a:schemeClr val="tx1"/>
                </a:solidFill>
              </a:rPr>
              <a:t>NodePtr</a:t>
            </a:r>
            <a:r>
              <a:rPr lang="en-CA" sz="2200" dirty="0">
                <a:solidFill>
                  <a:schemeClr val="tx1"/>
                </a:solidFill>
              </a:rPr>
              <a:t> != NULL )</a:t>
            </a:r>
            <a:br>
              <a:rPr lang="en-CA" sz="2200" dirty="0">
                <a:solidFill>
                  <a:schemeClr val="tx1"/>
                </a:solidFill>
              </a:rPr>
            </a:br>
            <a:r>
              <a:rPr lang="en-CA" sz="2200" dirty="0">
                <a:solidFill>
                  <a:schemeClr val="tx1"/>
                </a:solidFill>
              </a:rPr>
              <a:t>  </a:t>
            </a:r>
            <a:r>
              <a:rPr lang="en-CA" sz="2200" dirty="0" smtClean="0">
                <a:solidFill>
                  <a:schemeClr val="tx1"/>
                </a:solidFill>
              </a:rPr>
              <a:t> </a:t>
            </a:r>
            <a:r>
              <a:rPr lang="en-CA" sz="2200" dirty="0" err="1">
                <a:solidFill>
                  <a:schemeClr val="tx1"/>
                </a:solidFill>
              </a:rPr>
              <a:t>printf</a:t>
            </a:r>
            <a:r>
              <a:rPr lang="en-CA" sz="2200" dirty="0">
                <a:solidFill>
                  <a:schemeClr val="tx1"/>
                </a:solidFill>
              </a:rPr>
              <a:t>( “Memory allocation successful!\n” ) ;</a:t>
            </a:r>
            <a:br>
              <a:rPr lang="en-CA" sz="2200" dirty="0">
                <a:solidFill>
                  <a:schemeClr val="tx1"/>
                </a:solidFill>
              </a:rPr>
            </a:br>
            <a:r>
              <a:rPr lang="en-CA" sz="2200" dirty="0" smtClean="0">
                <a:solidFill>
                  <a:schemeClr val="tx1"/>
                </a:solidFill>
              </a:rPr>
              <a:t>else</a:t>
            </a:r>
            <a:r>
              <a:rPr lang="en-CA" sz="2200" dirty="0">
                <a:solidFill>
                  <a:schemeClr val="tx1"/>
                </a:solidFill>
              </a:rPr>
              <a:t/>
            </a:r>
            <a:br>
              <a:rPr lang="en-CA" sz="2200" dirty="0">
                <a:solidFill>
                  <a:schemeClr val="tx1"/>
                </a:solidFill>
              </a:rPr>
            </a:br>
            <a:r>
              <a:rPr lang="en-CA" sz="2200" dirty="0">
                <a:solidFill>
                  <a:schemeClr val="tx1"/>
                </a:solidFill>
              </a:rPr>
              <a:t>   </a:t>
            </a:r>
            <a:r>
              <a:rPr lang="en-CA" sz="2200" dirty="0" err="1" smtClean="0">
                <a:solidFill>
                  <a:schemeClr val="tx1"/>
                </a:solidFill>
              </a:rPr>
              <a:t>printf</a:t>
            </a:r>
            <a:r>
              <a:rPr lang="en-CA" sz="2200" dirty="0">
                <a:solidFill>
                  <a:schemeClr val="tx1"/>
                </a:solidFill>
              </a:rPr>
              <a:t>( “Memory not allocated!\n” ) </a:t>
            </a:r>
            <a:r>
              <a:rPr lang="en-CA" sz="22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CA" sz="2200" dirty="0"/>
              <a:t/>
            </a:r>
            <a:br>
              <a:rPr lang="en-CA" sz="2200" dirty="0"/>
            </a:br>
            <a:r>
              <a:rPr lang="en-CA" sz="2200" b="1" dirty="0" smtClean="0">
                <a:solidFill>
                  <a:srgbClr val="009900"/>
                </a:solidFill>
              </a:rPr>
              <a:t>free</a:t>
            </a:r>
            <a:r>
              <a:rPr lang="en-CA" sz="2200" b="1" dirty="0">
                <a:solidFill>
                  <a:srgbClr val="009900"/>
                </a:solidFill>
              </a:rPr>
              <a:t>( </a:t>
            </a:r>
            <a:r>
              <a:rPr lang="en-CA" sz="2200" b="1" dirty="0" err="1">
                <a:solidFill>
                  <a:srgbClr val="009900"/>
                </a:solidFill>
              </a:rPr>
              <a:t>NodePtr</a:t>
            </a:r>
            <a:r>
              <a:rPr lang="en-CA" sz="2200" b="1" dirty="0">
                <a:solidFill>
                  <a:srgbClr val="009900"/>
                </a:solidFill>
              </a:rPr>
              <a:t> ) 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8304" y="548680"/>
            <a:ext cx="1512168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5968986" y="5039612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596336" y="548680"/>
            <a:ext cx="82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RAM HEAP</a:t>
            </a:r>
            <a:endParaRPr lang="en-CA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265130" y="5085184"/>
            <a:ext cx="1598515" cy="792088"/>
            <a:chOff x="7265130" y="5085184"/>
            <a:chExt cx="1598515" cy="792088"/>
          </a:xfrm>
        </p:grpSpPr>
        <p:sp>
          <p:nvSpPr>
            <p:cNvPr id="6" name="Rectangle 5"/>
            <p:cNvSpPr/>
            <p:nvPr/>
          </p:nvSpPr>
          <p:spPr>
            <a:xfrm>
              <a:off x="7308304" y="5085184"/>
              <a:ext cx="1512168" cy="7920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65130" y="521638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err="1"/>
                <a:t>s</a:t>
              </a:r>
              <a:r>
                <a:rPr lang="en-CA" sz="1600" b="1" dirty="0" err="1" smtClean="0"/>
                <a:t>izeof</a:t>
              </a:r>
              <a:r>
                <a:rPr lang="en-CA" sz="1600" b="1" dirty="0" smtClean="0"/>
                <a:t>(</a:t>
              </a:r>
              <a:r>
                <a:rPr lang="en-CA" sz="1600" b="1" dirty="0" err="1" smtClean="0"/>
                <a:t>Node_t</a:t>
              </a:r>
              <a:r>
                <a:rPr lang="en-CA" sz="1600" b="1" dirty="0" smtClean="0"/>
                <a:t>)</a:t>
              </a:r>
              <a:endParaRPr lang="en-CA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Traversal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</a:p>
          <a:p>
            <a:pPr lvl="1"/>
            <a:r>
              <a:rPr lang="en-CA" dirty="0" err="1" smtClean="0"/>
              <a:t>Inorder</a:t>
            </a:r>
            <a:endParaRPr lang="en-CA" dirty="0" smtClean="0"/>
          </a:p>
          <a:p>
            <a:pPr lvl="1"/>
            <a:r>
              <a:rPr lang="en-CA" b="1" dirty="0" err="1" smtClean="0">
                <a:solidFill>
                  <a:srgbClr val="00B0F0"/>
                </a:solidFill>
              </a:rPr>
              <a:t>Preorder</a:t>
            </a:r>
            <a:endParaRPr lang="en-CA" b="1" dirty="0" smtClean="0">
              <a:solidFill>
                <a:srgbClr val="00B0F0"/>
              </a:solidFill>
            </a:endParaRPr>
          </a:p>
          <a:p>
            <a:pPr lvl="1"/>
            <a:r>
              <a:rPr lang="en-CA" dirty="0" err="1" smtClean="0"/>
              <a:t>Postorder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932040" y="2780928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0161" y="357301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0192" y="3561557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570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426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030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0912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344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394" y="572328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52417" y="572328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5515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77538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5804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007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75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5" idx="0"/>
          </p:cNvCxnSpPr>
          <p:nvPr/>
        </p:nvCxnSpPr>
        <p:spPr>
          <a:xfrm flipH="1">
            <a:off x="3787341" y="3254104"/>
            <a:ext cx="1225883" cy="31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0"/>
          </p:cNvCxnSpPr>
          <p:nvPr/>
        </p:nvCxnSpPr>
        <p:spPr>
          <a:xfrm>
            <a:off x="5405216" y="3254104"/>
            <a:ext cx="1172156" cy="30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0"/>
          </p:cNvCxnSpPr>
          <p:nvPr/>
        </p:nvCxnSpPr>
        <p:spPr>
          <a:xfrm flipH="1">
            <a:off x="3082885" y="4046192"/>
            <a:ext cx="50846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274748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2" idx="0"/>
          </p:cNvCxnSpPr>
          <p:nvPr/>
        </p:nvCxnSpPr>
        <p:spPr>
          <a:xfrm>
            <a:off x="6773368" y="4034733"/>
            <a:ext cx="497257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9" idx="0"/>
          </p:cNvCxnSpPr>
          <p:nvPr/>
        </p:nvCxnSpPr>
        <p:spPr>
          <a:xfrm>
            <a:off x="746662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8" idx="0"/>
          </p:cNvCxnSpPr>
          <p:nvPr/>
        </p:nvCxnSpPr>
        <p:spPr>
          <a:xfrm>
            <a:off x="3983337" y="4046192"/>
            <a:ext cx="508108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1" idx="0"/>
          </p:cNvCxnSpPr>
          <p:nvPr/>
        </p:nvCxnSpPr>
        <p:spPr>
          <a:xfrm flipH="1">
            <a:off x="5908092" y="4034733"/>
            <a:ext cx="473284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10" idx="0"/>
          </p:cNvCxnSpPr>
          <p:nvPr/>
        </p:nvCxnSpPr>
        <p:spPr>
          <a:xfrm>
            <a:off x="327888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4" idx="0"/>
          </p:cNvCxnSpPr>
          <p:nvPr/>
        </p:nvCxnSpPr>
        <p:spPr>
          <a:xfrm flipH="1">
            <a:off x="4147574" y="5126312"/>
            <a:ext cx="147875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5" idx="0"/>
          </p:cNvCxnSpPr>
          <p:nvPr/>
        </p:nvCxnSpPr>
        <p:spPr>
          <a:xfrm>
            <a:off x="4687441" y="5126312"/>
            <a:ext cx="142156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6" idx="0"/>
          </p:cNvCxnSpPr>
          <p:nvPr/>
        </p:nvCxnSpPr>
        <p:spPr>
          <a:xfrm flipH="1">
            <a:off x="5572695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  <a:endCxn id="17" idx="0"/>
          </p:cNvCxnSpPr>
          <p:nvPr/>
        </p:nvCxnSpPr>
        <p:spPr>
          <a:xfrm>
            <a:off x="6104088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8" idx="0"/>
          </p:cNvCxnSpPr>
          <p:nvPr/>
        </p:nvCxnSpPr>
        <p:spPr>
          <a:xfrm flipH="1">
            <a:off x="693522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27784" y="1124744"/>
            <a:ext cx="6264697" cy="331236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44000"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v</a:t>
            </a:r>
            <a:r>
              <a:rPr lang="en-CA" b="1" dirty="0" smtClean="0">
                <a:solidFill>
                  <a:schemeClr val="tx1"/>
                </a:solidFill>
              </a:rPr>
              <a:t>oid </a:t>
            </a:r>
            <a:r>
              <a:rPr lang="en-CA" b="1" dirty="0" err="1" smtClean="0">
                <a:solidFill>
                  <a:schemeClr val="tx1"/>
                </a:solidFill>
              </a:rPr>
              <a:t>preOrder</a:t>
            </a:r>
            <a:r>
              <a:rPr lang="en-CA" b="1" dirty="0" smtClean="0">
                <a:solidFill>
                  <a:schemeClr val="tx1"/>
                </a:solidFill>
              </a:rPr>
              <a:t> ( </a:t>
            </a:r>
            <a:r>
              <a:rPr lang="en-CA" b="1" dirty="0" err="1" smtClean="0">
                <a:solidFill>
                  <a:schemeClr val="tx1"/>
                </a:solidFill>
              </a:rPr>
              <a:t>TreeNodePtr_t</a:t>
            </a:r>
            <a:r>
              <a:rPr lang="en-CA" b="1" dirty="0" smtClean="0">
                <a:solidFill>
                  <a:schemeClr val="tx1"/>
                </a:solidFill>
              </a:rPr>
              <a:t> 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) {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if(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!= NULL ) {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          </a:t>
            </a:r>
            <a:r>
              <a:rPr lang="en-CA" b="1" dirty="0" err="1" smtClean="0">
                <a:solidFill>
                  <a:srgbClr val="009900"/>
                </a:solidFill>
              </a:rPr>
              <a:t>outputNode</a:t>
            </a:r>
            <a:r>
              <a:rPr lang="en-CA" b="1" dirty="0">
                <a:solidFill>
                  <a:srgbClr val="009900"/>
                </a:solidFill>
              </a:rPr>
              <a:t>( </a:t>
            </a:r>
            <a:r>
              <a:rPr lang="en-CA" b="1" dirty="0" err="1">
                <a:solidFill>
                  <a:srgbClr val="009900"/>
                </a:solidFill>
              </a:rPr>
              <a:t>TPtr</a:t>
            </a:r>
            <a:r>
              <a:rPr lang="en-CA" b="1" dirty="0">
                <a:solidFill>
                  <a:srgbClr val="009900"/>
                </a:solidFill>
              </a:rPr>
              <a:t> ) ;                \\  output </a:t>
            </a:r>
            <a:r>
              <a:rPr lang="en-CA" b="1" dirty="0" smtClean="0">
                <a:solidFill>
                  <a:srgbClr val="009900"/>
                </a:solidFill>
              </a:rPr>
              <a:t>node</a:t>
            </a:r>
          </a:p>
          <a:p>
            <a:r>
              <a:rPr lang="en-CA" b="1" dirty="0" smtClean="0">
                <a:solidFill>
                  <a:srgbClr val="0070C0"/>
                </a:solidFill>
              </a:rPr>
              <a:t>          </a:t>
            </a:r>
            <a:r>
              <a:rPr lang="en-CA" b="1" dirty="0" err="1" smtClean="0">
                <a:solidFill>
                  <a:srgbClr val="0070C0"/>
                </a:solidFill>
              </a:rPr>
              <a:t>preOrder</a:t>
            </a:r>
            <a:r>
              <a:rPr lang="en-CA" b="1" dirty="0" smtClean="0">
                <a:solidFill>
                  <a:srgbClr val="0070C0"/>
                </a:solidFill>
              </a:rPr>
              <a:t>( </a:t>
            </a:r>
            <a:r>
              <a:rPr lang="en-CA" b="1" dirty="0" err="1" smtClean="0">
                <a:solidFill>
                  <a:srgbClr val="0070C0"/>
                </a:solidFill>
              </a:rPr>
              <a:t>TPtr</a:t>
            </a:r>
            <a:r>
              <a:rPr lang="en-CA" b="1" dirty="0" smtClean="0">
                <a:solidFill>
                  <a:srgbClr val="0070C0"/>
                </a:solidFill>
              </a:rPr>
              <a:t>-&gt;</a:t>
            </a:r>
            <a:r>
              <a:rPr lang="en-CA" b="1" dirty="0" err="1" smtClean="0">
                <a:solidFill>
                  <a:srgbClr val="0070C0"/>
                </a:solidFill>
              </a:rPr>
              <a:t>leftChild</a:t>
            </a:r>
            <a:r>
              <a:rPr lang="en-CA" b="1" dirty="0" smtClean="0">
                <a:solidFill>
                  <a:srgbClr val="0070C0"/>
                </a:solidFill>
              </a:rPr>
              <a:t> ) ;     \\ then, go left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          </a:t>
            </a:r>
            <a:r>
              <a:rPr lang="en-CA" b="1" dirty="0" err="1" smtClean="0">
                <a:solidFill>
                  <a:srgbClr val="C00000"/>
                </a:solidFill>
              </a:rPr>
              <a:t>preOrder</a:t>
            </a:r>
            <a:r>
              <a:rPr lang="en-CA" b="1" dirty="0" smtClean="0">
                <a:solidFill>
                  <a:srgbClr val="C00000"/>
                </a:solidFill>
              </a:rPr>
              <a:t>( </a:t>
            </a:r>
            <a:r>
              <a:rPr lang="en-CA" b="1" dirty="0" err="1" smtClean="0">
                <a:solidFill>
                  <a:srgbClr val="C00000"/>
                </a:solidFill>
              </a:rPr>
              <a:t>TPtr</a:t>
            </a:r>
            <a:r>
              <a:rPr lang="en-CA" b="1" dirty="0" smtClean="0">
                <a:solidFill>
                  <a:srgbClr val="C00000"/>
                </a:solidFill>
              </a:rPr>
              <a:t>-&gt;</a:t>
            </a:r>
            <a:r>
              <a:rPr lang="en-CA" b="1" dirty="0" err="1" smtClean="0">
                <a:solidFill>
                  <a:srgbClr val="C00000"/>
                </a:solidFill>
              </a:rPr>
              <a:t>rightChild</a:t>
            </a:r>
            <a:r>
              <a:rPr lang="en-CA" b="1" dirty="0" smtClean="0">
                <a:solidFill>
                  <a:srgbClr val="C00000"/>
                </a:solidFill>
              </a:rPr>
              <a:t> ) ;   \\ then go right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}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return ;</a:t>
            </a:r>
          </a:p>
          <a:p>
            <a:r>
              <a:rPr lang="en-CA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251518" y="188640"/>
            <a:ext cx="8712967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40, 20, 10,  5, 15, 30, 25, 35, 60, 50, 45, 55, 70, 65, 75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Traversal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</a:p>
          <a:p>
            <a:pPr lvl="1"/>
            <a:r>
              <a:rPr lang="en-CA" dirty="0" err="1" smtClean="0"/>
              <a:t>Inorder</a:t>
            </a:r>
            <a:endParaRPr lang="en-CA" dirty="0" smtClean="0"/>
          </a:p>
          <a:p>
            <a:pPr lvl="1"/>
            <a:r>
              <a:rPr lang="en-CA" dirty="0" err="1" smtClean="0"/>
              <a:t>Preorder</a:t>
            </a:r>
            <a:endParaRPr lang="en-CA" dirty="0" smtClean="0"/>
          </a:p>
          <a:p>
            <a:pPr lvl="1"/>
            <a:r>
              <a:rPr lang="en-CA" b="1" dirty="0" err="1" smtClean="0">
                <a:solidFill>
                  <a:srgbClr val="009900"/>
                </a:solidFill>
              </a:rPr>
              <a:t>Postorder</a:t>
            </a:r>
            <a:endParaRPr lang="en-CA" b="1" dirty="0" smtClean="0">
              <a:solidFill>
                <a:srgbClr val="009900"/>
              </a:solidFill>
            </a:endParaRPr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932040" y="2780928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0161" y="357301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0192" y="3561557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570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426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030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0912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344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394" y="572328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52417" y="572328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5515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77538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5804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007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75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5" idx="0"/>
          </p:cNvCxnSpPr>
          <p:nvPr/>
        </p:nvCxnSpPr>
        <p:spPr>
          <a:xfrm flipH="1">
            <a:off x="3787341" y="3254104"/>
            <a:ext cx="1225883" cy="31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0"/>
          </p:cNvCxnSpPr>
          <p:nvPr/>
        </p:nvCxnSpPr>
        <p:spPr>
          <a:xfrm>
            <a:off x="5405216" y="3254104"/>
            <a:ext cx="1172156" cy="30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0"/>
          </p:cNvCxnSpPr>
          <p:nvPr/>
        </p:nvCxnSpPr>
        <p:spPr>
          <a:xfrm flipH="1">
            <a:off x="3082885" y="4046192"/>
            <a:ext cx="50846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274748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2" idx="0"/>
          </p:cNvCxnSpPr>
          <p:nvPr/>
        </p:nvCxnSpPr>
        <p:spPr>
          <a:xfrm>
            <a:off x="6773368" y="4034733"/>
            <a:ext cx="497257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9" idx="0"/>
          </p:cNvCxnSpPr>
          <p:nvPr/>
        </p:nvCxnSpPr>
        <p:spPr>
          <a:xfrm>
            <a:off x="746662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8" idx="0"/>
          </p:cNvCxnSpPr>
          <p:nvPr/>
        </p:nvCxnSpPr>
        <p:spPr>
          <a:xfrm>
            <a:off x="3983337" y="4046192"/>
            <a:ext cx="508108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1" idx="0"/>
          </p:cNvCxnSpPr>
          <p:nvPr/>
        </p:nvCxnSpPr>
        <p:spPr>
          <a:xfrm flipH="1">
            <a:off x="5908092" y="4034733"/>
            <a:ext cx="473284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10" idx="0"/>
          </p:cNvCxnSpPr>
          <p:nvPr/>
        </p:nvCxnSpPr>
        <p:spPr>
          <a:xfrm>
            <a:off x="327888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4" idx="0"/>
          </p:cNvCxnSpPr>
          <p:nvPr/>
        </p:nvCxnSpPr>
        <p:spPr>
          <a:xfrm flipH="1">
            <a:off x="4147574" y="5126312"/>
            <a:ext cx="147875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5" idx="0"/>
          </p:cNvCxnSpPr>
          <p:nvPr/>
        </p:nvCxnSpPr>
        <p:spPr>
          <a:xfrm>
            <a:off x="4687441" y="5126312"/>
            <a:ext cx="142156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6" idx="0"/>
          </p:cNvCxnSpPr>
          <p:nvPr/>
        </p:nvCxnSpPr>
        <p:spPr>
          <a:xfrm flipH="1">
            <a:off x="5572695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  <a:endCxn id="17" idx="0"/>
          </p:cNvCxnSpPr>
          <p:nvPr/>
        </p:nvCxnSpPr>
        <p:spPr>
          <a:xfrm>
            <a:off x="6104088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8" idx="0"/>
          </p:cNvCxnSpPr>
          <p:nvPr/>
        </p:nvCxnSpPr>
        <p:spPr>
          <a:xfrm flipH="1">
            <a:off x="693522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470308" y="1124744"/>
            <a:ext cx="6422173" cy="331236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44000"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v</a:t>
            </a:r>
            <a:r>
              <a:rPr lang="en-CA" b="1" dirty="0" smtClean="0">
                <a:solidFill>
                  <a:schemeClr val="tx1"/>
                </a:solidFill>
              </a:rPr>
              <a:t>oid </a:t>
            </a:r>
            <a:r>
              <a:rPr lang="en-CA" b="1" dirty="0" err="1" smtClean="0">
                <a:solidFill>
                  <a:schemeClr val="tx1"/>
                </a:solidFill>
              </a:rPr>
              <a:t>postOrder</a:t>
            </a:r>
            <a:r>
              <a:rPr lang="en-CA" b="1" dirty="0" smtClean="0">
                <a:solidFill>
                  <a:schemeClr val="tx1"/>
                </a:solidFill>
              </a:rPr>
              <a:t> ( </a:t>
            </a:r>
            <a:r>
              <a:rPr lang="en-CA" b="1" dirty="0" err="1" smtClean="0">
                <a:solidFill>
                  <a:schemeClr val="tx1"/>
                </a:solidFill>
              </a:rPr>
              <a:t>TreeNodePtr_t</a:t>
            </a:r>
            <a:r>
              <a:rPr lang="en-CA" b="1" dirty="0" smtClean="0">
                <a:solidFill>
                  <a:schemeClr val="tx1"/>
                </a:solidFill>
              </a:rPr>
              <a:t> 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) {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if( </a:t>
            </a:r>
            <a:r>
              <a:rPr lang="en-CA" b="1" dirty="0" err="1" smtClean="0">
                <a:solidFill>
                  <a:schemeClr val="tx1"/>
                </a:solidFill>
              </a:rPr>
              <a:t>TPtr</a:t>
            </a:r>
            <a:r>
              <a:rPr lang="en-CA" b="1" dirty="0" smtClean="0">
                <a:solidFill>
                  <a:schemeClr val="tx1"/>
                </a:solidFill>
              </a:rPr>
              <a:t> != NULL ) {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         </a:t>
            </a: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err="1" smtClean="0">
                <a:solidFill>
                  <a:srgbClr val="0070C0"/>
                </a:solidFill>
              </a:rPr>
              <a:t>postOrder</a:t>
            </a:r>
            <a:r>
              <a:rPr lang="en-CA" b="1" dirty="0" smtClean="0">
                <a:solidFill>
                  <a:srgbClr val="0070C0"/>
                </a:solidFill>
              </a:rPr>
              <a:t>( </a:t>
            </a:r>
            <a:r>
              <a:rPr lang="en-CA" b="1" dirty="0" err="1" smtClean="0">
                <a:solidFill>
                  <a:srgbClr val="0070C0"/>
                </a:solidFill>
              </a:rPr>
              <a:t>TPtr</a:t>
            </a:r>
            <a:r>
              <a:rPr lang="en-CA" b="1" dirty="0" smtClean="0">
                <a:solidFill>
                  <a:srgbClr val="0070C0"/>
                </a:solidFill>
              </a:rPr>
              <a:t>-&gt;</a:t>
            </a:r>
            <a:r>
              <a:rPr lang="en-CA" b="1" dirty="0" err="1" smtClean="0">
                <a:solidFill>
                  <a:srgbClr val="0070C0"/>
                </a:solidFill>
              </a:rPr>
              <a:t>leftChild</a:t>
            </a:r>
            <a:r>
              <a:rPr lang="en-CA" b="1" dirty="0" smtClean="0">
                <a:solidFill>
                  <a:srgbClr val="0070C0"/>
                </a:solidFill>
              </a:rPr>
              <a:t> ) ;     \\ First, go left</a:t>
            </a:r>
            <a:endParaRPr lang="en-CA" b="1" dirty="0" smtClean="0">
              <a:solidFill>
                <a:srgbClr val="009900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        </a:t>
            </a: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b="1" dirty="0" err="1" smtClean="0">
                <a:solidFill>
                  <a:srgbClr val="C00000"/>
                </a:solidFill>
              </a:rPr>
              <a:t>postOrder</a:t>
            </a:r>
            <a:r>
              <a:rPr lang="en-CA" b="1" dirty="0" smtClean="0">
                <a:solidFill>
                  <a:srgbClr val="C00000"/>
                </a:solidFill>
              </a:rPr>
              <a:t>( </a:t>
            </a:r>
            <a:r>
              <a:rPr lang="en-CA" b="1" dirty="0" err="1" smtClean="0">
                <a:solidFill>
                  <a:srgbClr val="C00000"/>
                </a:solidFill>
              </a:rPr>
              <a:t>TPtr</a:t>
            </a:r>
            <a:r>
              <a:rPr lang="en-CA" b="1" dirty="0" smtClean="0">
                <a:solidFill>
                  <a:srgbClr val="C00000"/>
                </a:solidFill>
              </a:rPr>
              <a:t>-&gt;</a:t>
            </a:r>
            <a:r>
              <a:rPr lang="en-CA" b="1" dirty="0" err="1" smtClean="0">
                <a:solidFill>
                  <a:srgbClr val="C00000"/>
                </a:solidFill>
              </a:rPr>
              <a:t>rightChild</a:t>
            </a:r>
            <a:r>
              <a:rPr lang="en-CA" b="1" dirty="0" smtClean="0">
                <a:solidFill>
                  <a:srgbClr val="C00000"/>
                </a:solidFill>
              </a:rPr>
              <a:t> ) ;   \\ then go right</a:t>
            </a:r>
            <a:endParaRPr lang="en-CA" b="1" dirty="0">
              <a:solidFill>
                <a:srgbClr val="0070C0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         </a:t>
            </a:r>
            <a:r>
              <a:rPr lang="en-CA" b="1" dirty="0">
                <a:solidFill>
                  <a:srgbClr val="009900"/>
                </a:solidFill>
              </a:rPr>
              <a:t> </a:t>
            </a:r>
            <a:r>
              <a:rPr lang="en-CA" b="1" dirty="0" err="1">
                <a:solidFill>
                  <a:srgbClr val="009900"/>
                </a:solidFill>
              </a:rPr>
              <a:t>outputNode</a:t>
            </a:r>
            <a:r>
              <a:rPr lang="en-CA" b="1" dirty="0">
                <a:solidFill>
                  <a:srgbClr val="009900"/>
                </a:solidFill>
              </a:rPr>
              <a:t>( </a:t>
            </a:r>
            <a:r>
              <a:rPr lang="en-CA" b="1" dirty="0" err="1">
                <a:solidFill>
                  <a:srgbClr val="009900"/>
                </a:solidFill>
              </a:rPr>
              <a:t>TPtr</a:t>
            </a:r>
            <a:r>
              <a:rPr lang="en-CA" b="1" dirty="0">
                <a:solidFill>
                  <a:srgbClr val="009900"/>
                </a:solidFill>
              </a:rPr>
              <a:t> ) ;               </a:t>
            </a:r>
            <a:r>
              <a:rPr lang="en-CA" b="1" dirty="0" smtClean="0">
                <a:solidFill>
                  <a:srgbClr val="009900"/>
                </a:solidFill>
              </a:rPr>
              <a:t>      </a:t>
            </a:r>
            <a:r>
              <a:rPr lang="en-CA" b="1" dirty="0">
                <a:solidFill>
                  <a:srgbClr val="009900"/>
                </a:solidFill>
              </a:rPr>
              <a:t>\\  output node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}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     return ;</a:t>
            </a:r>
          </a:p>
          <a:p>
            <a:r>
              <a:rPr lang="en-CA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195933" y="188640"/>
            <a:ext cx="8712967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5, 15, 10, 25, 35, 30, 20, 45, 55, 50, 65, 75, 70, 60, 40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Traversal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Traversals</a:t>
            </a:r>
          </a:p>
          <a:p>
            <a:pPr lvl="1"/>
            <a:r>
              <a:rPr lang="en-CA" dirty="0" err="1" smtClean="0"/>
              <a:t>Inorder</a:t>
            </a:r>
            <a:endParaRPr lang="en-CA" dirty="0" smtClean="0"/>
          </a:p>
          <a:p>
            <a:pPr lvl="1"/>
            <a:r>
              <a:rPr lang="en-CA" dirty="0" err="1" smtClean="0"/>
              <a:t>Preorder</a:t>
            </a:r>
            <a:endParaRPr lang="en-CA" dirty="0" smtClean="0"/>
          </a:p>
          <a:p>
            <a:pPr lvl="1"/>
            <a:r>
              <a:rPr lang="en-CA" dirty="0" err="1" smtClean="0"/>
              <a:t>Postorder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932040" y="2780928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0161" y="357301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0192" y="3561557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570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426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7030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0912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3445" y="465313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70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394" y="572328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25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52417" y="572328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35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5515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45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77538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55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58048" y="5733256"/>
            <a:ext cx="554360" cy="564993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65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0071" y="5733256"/>
            <a:ext cx="554360" cy="554360"/>
          </a:xfrm>
          <a:prstGeom prst="ellipse">
            <a:avLst/>
          </a:prstGeom>
          <a:solidFill>
            <a:srgbClr val="F5F0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75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5" idx="0"/>
          </p:cNvCxnSpPr>
          <p:nvPr/>
        </p:nvCxnSpPr>
        <p:spPr>
          <a:xfrm flipH="1">
            <a:off x="3787341" y="3254104"/>
            <a:ext cx="1225883" cy="31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0"/>
          </p:cNvCxnSpPr>
          <p:nvPr/>
        </p:nvCxnSpPr>
        <p:spPr>
          <a:xfrm>
            <a:off x="5405216" y="3254104"/>
            <a:ext cx="1172156" cy="30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0"/>
          </p:cNvCxnSpPr>
          <p:nvPr/>
        </p:nvCxnSpPr>
        <p:spPr>
          <a:xfrm flipH="1">
            <a:off x="3082885" y="4046192"/>
            <a:ext cx="50846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274748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2" idx="0"/>
          </p:cNvCxnSpPr>
          <p:nvPr/>
        </p:nvCxnSpPr>
        <p:spPr>
          <a:xfrm>
            <a:off x="6773368" y="4034733"/>
            <a:ext cx="497257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9" idx="0"/>
          </p:cNvCxnSpPr>
          <p:nvPr/>
        </p:nvCxnSpPr>
        <p:spPr>
          <a:xfrm>
            <a:off x="746662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8" idx="0"/>
          </p:cNvCxnSpPr>
          <p:nvPr/>
        </p:nvCxnSpPr>
        <p:spPr>
          <a:xfrm>
            <a:off x="3983337" y="4046192"/>
            <a:ext cx="508108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1" idx="0"/>
          </p:cNvCxnSpPr>
          <p:nvPr/>
        </p:nvCxnSpPr>
        <p:spPr>
          <a:xfrm flipH="1">
            <a:off x="5908092" y="4034733"/>
            <a:ext cx="473284" cy="6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10" idx="0"/>
          </p:cNvCxnSpPr>
          <p:nvPr/>
        </p:nvCxnSpPr>
        <p:spPr>
          <a:xfrm>
            <a:off x="3278881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4" idx="0"/>
          </p:cNvCxnSpPr>
          <p:nvPr/>
        </p:nvCxnSpPr>
        <p:spPr>
          <a:xfrm flipH="1">
            <a:off x="4147574" y="5126312"/>
            <a:ext cx="147875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5" idx="0"/>
          </p:cNvCxnSpPr>
          <p:nvPr/>
        </p:nvCxnSpPr>
        <p:spPr>
          <a:xfrm>
            <a:off x="4687441" y="5126312"/>
            <a:ext cx="142156" cy="59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6" idx="0"/>
          </p:cNvCxnSpPr>
          <p:nvPr/>
        </p:nvCxnSpPr>
        <p:spPr>
          <a:xfrm flipH="1">
            <a:off x="5572695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  <a:endCxn id="17" idx="0"/>
          </p:cNvCxnSpPr>
          <p:nvPr/>
        </p:nvCxnSpPr>
        <p:spPr>
          <a:xfrm>
            <a:off x="6104088" y="5126312"/>
            <a:ext cx="150630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8" idx="0"/>
          </p:cNvCxnSpPr>
          <p:nvPr/>
        </p:nvCxnSpPr>
        <p:spPr>
          <a:xfrm flipH="1">
            <a:off x="6935228" y="5126312"/>
            <a:ext cx="139401" cy="60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flipH="1">
            <a:off x="251520" y="638309"/>
            <a:ext cx="8712968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5, 10, 15, 20, 25, 30, 35, 40, 45, 50, 55, 60, 65, 70, 75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251519" y="1328513"/>
            <a:ext cx="8712967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40, 20, 10,  5, 15, 30, 25, 35, 60, 50, 45, 55, 70, 65, 75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258640" y="2018717"/>
            <a:ext cx="8712967" cy="690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CA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CA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CA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5, 15, 10, 25, 35, 30, 20, 45, 55, 50, 65, 75, 70, 60, 40</a:t>
            </a:r>
            <a:endParaRPr lang="en-CA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 Data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There are several important algorithms necessary to work with tree data structures, including:</a:t>
            </a:r>
          </a:p>
          <a:p>
            <a:pPr lvl="1"/>
            <a:r>
              <a:rPr lang="en-CA" sz="2000" dirty="0" err="1" smtClean="0"/>
              <a:t>InsertTreeNode</a:t>
            </a:r>
            <a:endParaRPr lang="en-CA" sz="2000" dirty="0" smtClean="0"/>
          </a:p>
          <a:p>
            <a:pPr lvl="1"/>
            <a:r>
              <a:rPr lang="en-CA" sz="2000" dirty="0" err="1" smtClean="0"/>
              <a:t>DeleteTreeNode</a:t>
            </a:r>
            <a:endParaRPr lang="en-CA" sz="2000" dirty="0" smtClean="0"/>
          </a:p>
          <a:p>
            <a:pPr lvl="1"/>
            <a:r>
              <a:rPr lang="en-CA" sz="2000" dirty="0" err="1" smtClean="0"/>
              <a:t>RotateNodeLeft</a:t>
            </a:r>
            <a:r>
              <a:rPr lang="en-CA" sz="2000" dirty="0" smtClean="0"/>
              <a:t> – used to reorder parent-child node relationships</a:t>
            </a:r>
          </a:p>
          <a:p>
            <a:pPr lvl="1"/>
            <a:r>
              <a:rPr lang="en-CA" sz="2000" dirty="0" err="1" smtClean="0"/>
              <a:t>RotateNodeRight</a:t>
            </a:r>
            <a:endParaRPr lang="en-CA" sz="2000" dirty="0" smtClean="0"/>
          </a:p>
          <a:p>
            <a:pPr lvl="1"/>
            <a:r>
              <a:rPr lang="en-CA" sz="2000" dirty="0" err="1" smtClean="0"/>
              <a:t>FindTreeHeight</a:t>
            </a:r>
            <a:endParaRPr lang="en-CA" sz="2000" dirty="0" smtClean="0"/>
          </a:p>
          <a:p>
            <a:pPr lvl="1"/>
            <a:endParaRPr lang="en-CA" sz="2000" dirty="0"/>
          </a:p>
          <a:p>
            <a:r>
              <a:rPr lang="en-CA" sz="2400" dirty="0" smtClean="0"/>
              <a:t>This subject is covered in much more detail in 2</a:t>
            </a:r>
            <a:r>
              <a:rPr lang="en-CA" sz="2400" baseline="30000" dirty="0" smtClean="0"/>
              <a:t>nd</a:t>
            </a:r>
            <a:r>
              <a:rPr lang="en-CA" sz="2400" dirty="0" smtClean="0"/>
              <a:t> year courses on data structures and advanced programming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697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Advanced Data Structures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peek into the future of your studies in Computer Science and programming.</a:t>
            </a:r>
          </a:p>
          <a:p>
            <a:r>
              <a:rPr lang="en-CA" dirty="0" smtClean="0"/>
              <a:t>All material past this slide is optional and for your interest only.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9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Advanced Tree Data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 order to maintain a </a:t>
            </a:r>
            <a:r>
              <a:rPr lang="en-CA" dirty="0"/>
              <a:t>balanced tree, </a:t>
            </a:r>
            <a:r>
              <a:rPr lang="en-CA" dirty="0" err="1"/>
              <a:t>Adelson-Velskii</a:t>
            </a:r>
            <a:r>
              <a:rPr lang="en-CA" dirty="0"/>
              <a:t> and </a:t>
            </a:r>
            <a:r>
              <a:rPr lang="en-CA" dirty="0" smtClean="0"/>
              <a:t>Landis developed the tree balancing algorithm leading to </a:t>
            </a:r>
            <a:r>
              <a:rPr lang="en-CA" b="1" dirty="0" smtClean="0"/>
              <a:t>AVL</a:t>
            </a:r>
            <a:r>
              <a:rPr lang="en-CA" dirty="0" smtClean="0"/>
              <a:t> trees.</a:t>
            </a:r>
          </a:p>
          <a:p>
            <a:pPr lvl="1"/>
            <a:r>
              <a:rPr lang="en-CA" dirty="0" err="1" smtClean="0"/>
              <a:t>Youtube</a:t>
            </a:r>
            <a:r>
              <a:rPr lang="en-CA" dirty="0"/>
              <a:t> presentation: 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www.youtube.com/watch?v=5C8bLQBjcDI</a:t>
            </a:r>
            <a:r>
              <a:rPr lang="en-CA" dirty="0" smtClean="0"/>
              <a:t> </a:t>
            </a:r>
          </a:p>
          <a:p>
            <a:r>
              <a:rPr lang="en-CA" dirty="0" smtClean="0"/>
              <a:t>Closely related to AVL trees are </a:t>
            </a:r>
            <a:r>
              <a:rPr lang="en-CA" b="1" dirty="0" smtClean="0">
                <a:solidFill>
                  <a:srgbClr val="FF0000"/>
                </a:solidFill>
              </a:rPr>
              <a:t>Red</a:t>
            </a:r>
            <a:r>
              <a:rPr lang="en-CA" b="1" dirty="0" smtClean="0"/>
              <a:t>-Black</a:t>
            </a:r>
            <a:r>
              <a:rPr lang="en-CA" dirty="0" smtClean="0"/>
              <a:t> trees</a:t>
            </a:r>
          </a:p>
          <a:p>
            <a:pPr lvl="1"/>
            <a:r>
              <a:rPr lang="en-CA" dirty="0" err="1" smtClean="0"/>
              <a:t>Youtube</a:t>
            </a:r>
            <a:r>
              <a:rPr lang="en-CA" dirty="0"/>
              <a:t> presentation:</a:t>
            </a:r>
            <a:br>
              <a:rPr lang="en-CA" dirty="0"/>
            </a:b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www.youtube.com/watch?v=jNyTK_2CLPU</a:t>
            </a:r>
            <a:r>
              <a:rPr lang="en-CA" dirty="0" smtClean="0"/>
              <a:t> 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Often, trees have more than 2 children</a:t>
            </a:r>
          </a:p>
          <a:p>
            <a:pPr lvl="1"/>
            <a:r>
              <a:rPr lang="en-CA" dirty="0" smtClean="0"/>
              <a:t>4 children – Quad-Trees (used in 2D graphics)</a:t>
            </a:r>
          </a:p>
          <a:p>
            <a:pPr lvl="1"/>
            <a:r>
              <a:rPr lang="en-CA" dirty="0" smtClean="0"/>
              <a:t>8 children – Oct-Trees (used in 3D graphics)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67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Advanced Data Structures - Graphs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5400600"/>
          </a:xfrm>
        </p:spPr>
        <p:txBody>
          <a:bodyPr/>
          <a:lstStyle/>
          <a:p>
            <a:r>
              <a:rPr lang="en-CA" sz="2400" dirty="0" smtClean="0"/>
              <a:t>In closing we mention the structure called a Graph.</a:t>
            </a:r>
          </a:p>
          <a:p>
            <a:r>
              <a:rPr lang="en-CA" sz="2400" dirty="0" smtClean="0"/>
              <a:t>Graphs are noteworthy due to the properties:</a:t>
            </a:r>
          </a:p>
          <a:p>
            <a:pPr lvl="1"/>
            <a:r>
              <a:rPr lang="en-CA" sz="2000" dirty="0" smtClean="0"/>
              <a:t>There may be more than one entry pointer to the graph</a:t>
            </a:r>
          </a:p>
          <a:p>
            <a:pPr lvl="1"/>
            <a:r>
              <a:rPr lang="en-CA" sz="2000" dirty="0" smtClean="0"/>
              <a:t>Each graph node may point to multiple nodes</a:t>
            </a:r>
          </a:p>
          <a:p>
            <a:pPr lvl="1"/>
            <a:r>
              <a:rPr lang="en-CA" sz="2000" dirty="0" smtClean="0"/>
              <a:t>There is no concept of </a:t>
            </a:r>
            <a:r>
              <a:rPr lang="en-CA" sz="2000" i="1" dirty="0" smtClean="0"/>
              <a:t>level</a:t>
            </a:r>
            <a:r>
              <a:rPr lang="en-CA" sz="2000" dirty="0" smtClean="0"/>
              <a:t> – there is a notion of traversal </a:t>
            </a:r>
            <a:r>
              <a:rPr lang="en-CA" sz="2000" i="1" dirty="0" smtClean="0"/>
              <a:t>distance</a:t>
            </a:r>
            <a:r>
              <a:rPr lang="en-CA" sz="2000" dirty="0" smtClean="0"/>
              <a:t>, however</a:t>
            </a:r>
          </a:p>
          <a:p>
            <a:pPr lvl="1"/>
            <a:r>
              <a:rPr lang="en-CA" sz="2000" dirty="0" smtClean="0"/>
              <a:t>It is possible to traverse a graph such that a node is visited more than once</a:t>
            </a:r>
          </a:p>
          <a:p>
            <a:pPr lvl="1"/>
            <a:r>
              <a:rPr lang="en-CA" sz="2000" dirty="0" smtClean="0"/>
              <a:t>Application – Natural Language Problems (NLP)</a:t>
            </a:r>
          </a:p>
          <a:p>
            <a:r>
              <a:rPr lang="en-CA" sz="2400" dirty="0" smtClean="0"/>
              <a:t>When select nodes contain clusters of child nodes and primary links are between these select nodes, the structure is called a </a:t>
            </a:r>
            <a:r>
              <a:rPr lang="en-CA" sz="2400" i="1" dirty="0" smtClean="0"/>
              <a:t>network graph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Graphs and networks are often used in </a:t>
            </a:r>
            <a:r>
              <a:rPr lang="en-CA" sz="2400" dirty="0" err="1" smtClean="0"/>
              <a:t>Queueing</a:t>
            </a:r>
            <a:r>
              <a:rPr lang="en-CA" sz="2400" dirty="0" smtClean="0"/>
              <a:t> Theory</a:t>
            </a:r>
          </a:p>
          <a:p>
            <a:pPr lvl="1"/>
            <a:r>
              <a:rPr lang="en-CA" sz="2200" dirty="0" smtClean="0"/>
              <a:t>Applied to problems in manufacturing, process control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8664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Advanced Data Structures - Graphs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5400600"/>
          </a:xfrm>
        </p:spPr>
        <p:txBody>
          <a:bodyPr/>
          <a:lstStyle/>
          <a:p>
            <a:r>
              <a:rPr lang="en-CA" sz="2200" dirty="0" smtClean="0"/>
              <a:t>A quick video introduction by Dickson Tsai (8+ minutes)</a:t>
            </a:r>
          </a:p>
          <a:p>
            <a:pPr lvl="1"/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www.youtube.com/watch?v=vfCo5A4HGKc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200" dirty="0" smtClean="0"/>
          </a:p>
          <a:p>
            <a:r>
              <a:rPr lang="en-CA" sz="2200" dirty="0" smtClean="0"/>
              <a:t>Graph Theory: An Introduction by </a:t>
            </a:r>
            <a:r>
              <a:rPr lang="en-CA" sz="2200" dirty="0" err="1" smtClean="0"/>
              <a:t>patrickJMT</a:t>
            </a:r>
            <a:r>
              <a:rPr lang="en-CA" sz="2200" dirty="0" smtClean="0"/>
              <a:t> (12+ minutes)</a:t>
            </a:r>
          </a:p>
          <a:p>
            <a:pPr lvl="1"/>
            <a:r>
              <a:rPr lang="en-CA" sz="2000" dirty="0">
                <a:hlinkClick r:id="rId3"/>
              </a:rPr>
              <a:t>https://</a:t>
            </a:r>
            <a:r>
              <a:rPr lang="en-CA" sz="2000" dirty="0" smtClean="0">
                <a:hlinkClick r:id="rId3"/>
              </a:rPr>
              <a:t>www.youtube.com/watch?v=HmQR8Xy9DeM</a:t>
            </a:r>
            <a:r>
              <a:rPr lang="en-CA" sz="2000" dirty="0" smtClean="0"/>
              <a:t> </a:t>
            </a:r>
          </a:p>
          <a:p>
            <a:endParaRPr lang="en-CA" sz="2200" dirty="0"/>
          </a:p>
          <a:p>
            <a:r>
              <a:rPr lang="en-CA" sz="2200" dirty="0" smtClean="0"/>
              <a:t>A longer lecture by Jonathan </a:t>
            </a:r>
            <a:r>
              <a:rPr lang="en-CA" sz="2200" dirty="0" err="1" smtClean="0"/>
              <a:t>Shewchuk</a:t>
            </a:r>
            <a:r>
              <a:rPr lang="en-CA" sz="2200" dirty="0" smtClean="0"/>
              <a:t> of </a:t>
            </a:r>
            <a:r>
              <a:rPr lang="en-CA" sz="2200" dirty="0" err="1" smtClean="0"/>
              <a:t>UCBerkeley</a:t>
            </a:r>
            <a:r>
              <a:rPr lang="en-CA" sz="2200" dirty="0" smtClean="0"/>
              <a:t> (50+ minutes)</a:t>
            </a:r>
          </a:p>
          <a:p>
            <a:pPr lvl="1"/>
            <a:r>
              <a:rPr lang="en-CA" sz="2000" dirty="0">
                <a:hlinkClick r:id="rId4"/>
              </a:rPr>
              <a:t>https://</a:t>
            </a:r>
            <a:r>
              <a:rPr lang="en-CA" sz="2000" dirty="0" smtClean="0">
                <a:hlinkClick r:id="rId4"/>
              </a:rPr>
              <a:t>www.youtube.com/watch?v=ylWAB6CMYiY</a:t>
            </a:r>
            <a:r>
              <a:rPr lang="en-CA" sz="2000" dirty="0" smtClean="0"/>
              <a:t> </a:t>
            </a:r>
          </a:p>
          <a:p>
            <a:pPr lvl="1"/>
            <a:endParaRPr lang="en-CA" sz="20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7574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024187"/>
          </a:xfrm>
        </p:spPr>
        <p:txBody>
          <a:bodyPr>
            <a:noAutofit/>
          </a:bodyPr>
          <a:lstStyle/>
          <a:p>
            <a:pPr eaLnBrk="1" hangingPunct="1"/>
            <a:r>
              <a:rPr lang="en-CA" sz="2000" dirty="0" smtClean="0"/>
              <a:t>Advanced data structures</a:t>
            </a:r>
            <a:r>
              <a:rPr lang="en-CA" sz="2000" dirty="0"/>
              <a:t>:</a:t>
            </a:r>
            <a:r>
              <a:rPr lang="en-CA" sz="2000" dirty="0" smtClean="0"/>
              <a:t> self-referential </a:t>
            </a:r>
            <a:r>
              <a:rPr lang="en-CA" sz="2000" dirty="0"/>
              <a:t>data structures, dynamic memory allocation, linked lists, stacks, queues,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Topic Summary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8147248" cy="5518944"/>
          </a:xfrm>
        </p:spPr>
        <p:txBody>
          <a:bodyPr/>
          <a:lstStyle/>
          <a:p>
            <a:pPr eaLnBrk="1" hangingPunct="1"/>
            <a:r>
              <a:rPr lang="en-CA" sz="2000" dirty="0" smtClean="0"/>
              <a:t>Self-referential </a:t>
            </a:r>
            <a:r>
              <a:rPr lang="en-CA" sz="2000" dirty="0"/>
              <a:t>data </a:t>
            </a:r>
            <a:r>
              <a:rPr lang="en-CA" sz="2000" dirty="0" smtClean="0"/>
              <a:t>structures</a:t>
            </a:r>
          </a:p>
          <a:p>
            <a:pPr eaLnBrk="1" hangingPunct="1"/>
            <a:r>
              <a:rPr lang="en-CA" sz="2000" dirty="0" smtClean="0"/>
              <a:t>Dynamic memory allocation</a:t>
            </a:r>
          </a:p>
          <a:p>
            <a:pPr eaLnBrk="1" hangingPunct="1"/>
            <a:r>
              <a:rPr lang="en-CA" sz="2000" dirty="0" smtClean="0"/>
              <a:t>Linked lists</a:t>
            </a:r>
          </a:p>
          <a:p>
            <a:pPr lvl="1" eaLnBrk="1" hangingPunct="1"/>
            <a:r>
              <a:rPr lang="en-CA" sz="1800" dirty="0" smtClean="0"/>
              <a:t>Single and Double linkage</a:t>
            </a:r>
          </a:p>
          <a:p>
            <a:pPr eaLnBrk="1" hangingPunct="1"/>
            <a:r>
              <a:rPr lang="en-CA" sz="2000" dirty="0" smtClean="0"/>
              <a:t>Stacks</a:t>
            </a:r>
          </a:p>
          <a:p>
            <a:pPr eaLnBrk="1" hangingPunct="1"/>
            <a:r>
              <a:rPr lang="en-CA" sz="2000" dirty="0" smtClean="0"/>
              <a:t>Queues</a:t>
            </a:r>
          </a:p>
          <a:p>
            <a:pPr eaLnBrk="1" hangingPunct="1"/>
            <a:r>
              <a:rPr lang="en-CA" sz="2000" dirty="0"/>
              <a:t>T</a:t>
            </a:r>
            <a:r>
              <a:rPr lang="en-CA" sz="2000" dirty="0" smtClean="0"/>
              <a:t>rees</a:t>
            </a:r>
            <a:endParaRPr lang="en-CA" sz="2000" dirty="0"/>
          </a:p>
          <a:p>
            <a:endParaRPr lang="en-CA" sz="1600" dirty="0" smtClean="0"/>
          </a:p>
          <a:p>
            <a:pPr eaLnBrk="1" hangingPunct="1"/>
            <a:r>
              <a:rPr lang="en-CA" sz="2000" dirty="0" smtClean="0"/>
              <a:t>Study </a:t>
            </a:r>
            <a:r>
              <a:rPr lang="en-CA" sz="2000" dirty="0"/>
              <a:t>– Chapter 12: Data Structures</a:t>
            </a:r>
          </a:p>
          <a:p>
            <a:pPr lvl="1" eaLnBrk="1" hangingPunct="1"/>
            <a:r>
              <a:rPr lang="en-CA" sz="1800" dirty="0"/>
              <a:t>Abstract data structures, dynamic memory allocation, using pointers and self-referential data structures, linked </a:t>
            </a:r>
            <a:r>
              <a:rPr lang="en-CA" sz="1800" dirty="0" smtClean="0"/>
              <a:t>lists, stacks and queues.</a:t>
            </a:r>
          </a:p>
          <a:p>
            <a:pPr lvl="1" eaLnBrk="1" hangingPunct="1"/>
            <a:endParaRPr lang="en-CA" sz="1800" dirty="0"/>
          </a:p>
          <a:p>
            <a:pPr eaLnBrk="1" hangingPunct="1"/>
            <a:r>
              <a:rPr lang="en-CA" sz="2000" dirty="0" smtClean="0"/>
              <a:t>Review all Chapters covered</a:t>
            </a:r>
          </a:p>
          <a:p>
            <a:pPr lvl="1" eaLnBrk="1" hangingPunct="1"/>
            <a:r>
              <a:rPr lang="en-CA" sz="1800" dirty="0" smtClean="0"/>
              <a:t>Preparation for the Final Examination.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60032" y="1412776"/>
            <a:ext cx="374441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Study examples – Adapt them to your own uses !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544" y="4821197"/>
            <a:ext cx="122413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Pointer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4821197"/>
            <a:ext cx="1872208" cy="648072"/>
            <a:chOff x="2627784" y="5445224"/>
            <a:chExt cx="2088232" cy="648072"/>
          </a:xfrm>
        </p:grpSpPr>
        <p:sp>
          <p:nvSpPr>
            <p:cNvPr id="3" name="Rounded Rectangle 2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 Data      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</a:p>
          </p:txBody>
        </p:sp>
        <p:cxnSp>
          <p:nvCxnSpPr>
            <p:cNvPr id="5" name="Straight Connector 4"/>
            <p:cNvCxnSpPr>
              <a:stCxn id="3" idx="0"/>
              <a:endCxn id="3" idx="2"/>
            </p:cNvCxnSpPr>
            <p:nvPr/>
          </p:nvCxnSpPr>
          <p:spPr>
            <a:xfrm>
              <a:off x="3671900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2051720" y="1541795"/>
            <a:ext cx="0" cy="4359522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54179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Memory block used for program variables with assigned names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416232" y="1541795"/>
            <a:ext cx="2659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 block used for dynamically allocated blocks for storing data, each block addressable </a:t>
            </a:r>
            <a:r>
              <a:rPr lang="en-CA" u="sng" dirty="0" smtClean="0"/>
              <a:t>only</a:t>
            </a:r>
            <a:r>
              <a:rPr lang="en-CA" dirty="0" smtClean="0"/>
              <a:t> using pointers (no names of variables!)</a:t>
            </a:r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44224" y="4821197"/>
            <a:ext cx="1872208" cy="648072"/>
            <a:chOff x="2627784" y="5445224"/>
            <a:chExt cx="2088232" cy="648072"/>
          </a:xfrm>
        </p:grpSpPr>
        <p:sp>
          <p:nvSpPr>
            <p:cNvPr id="13" name="Rounded Rectangle 12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 Data      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Pointer</a:t>
              </a:r>
            </a:p>
          </p:txBody>
        </p:sp>
        <p:cxnSp>
          <p:nvCxnSpPr>
            <p:cNvPr id="14" name="Straight Connector 13"/>
            <p:cNvCxnSpPr>
              <a:stCxn id="13" idx="0"/>
              <a:endCxn id="13" idx="2"/>
            </p:cNvCxnSpPr>
            <p:nvPr/>
          </p:nvCxnSpPr>
          <p:spPr>
            <a:xfrm>
              <a:off x="3671900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92280" y="4822202"/>
            <a:ext cx="1872208" cy="648072"/>
            <a:chOff x="2627784" y="5445224"/>
            <a:chExt cx="2088232" cy="648072"/>
          </a:xfrm>
        </p:grpSpPr>
        <p:sp>
          <p:nvSpPr>
            <p:cNvPr id="16" name="Rounded Rectangle 15"/>
            <p:cNvSpPr/>
            <p:nvPr/>
          </p:nvSpPr>
          <p:spPr>
            <a:xfrm>
              <a:off x="2627784" y="5445224"/>
              <a:ext cx="2088232" cy="648072"/>
            </a:xfrm>
            <a:prstGeom prst="roundRect">
              <a:avLst/>
            </a:prstGeom>
            <a:solidFill>
              <a:srgbClr val="F2EC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b="1" dirty="0" smtClean="0">
                  <a:solidFill>
                    <a:schemeClr val="tx1"/>
                  </a:solidFill>
                </a:rPr>
                <a:t>  Data        </a:t>
              </a:r>
              <a:r>
                <a:rPr lang="en-CA" sz="1600" b="1" dirty="0" smtClean="0">
                  <a:solidFill>
                    <a:srgbClr val="C00000"/>
                  </a:solidFill>
                </a:rPr>
                <a:t>NULL</a:t>
              </a: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3671900" y="5445224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2" idx="3"/>
            <a:endCxn id="13" idx="1"/>
          </p:cNvCxnSpPr>
          <p:nvPr/>
        </p:nvCxnSpPr>
        <p:spPr>
          <a:xfrm>
            <a:off x="1691680" y="5145233"/>
            <a:ext cx="652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3" idx="1"/>
          </p:cNvCxnSpPr>
          <p:nvPr/>
        </p:nvCxnSpPr>
        <p:spPr>
          <a:xfrm>
            <a:off x="4216432" y="5145233"/>
            <a:ext cx="355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444208" y="4984656"/>
            <a:ext cx="652544" cy="288032"/>
            <a:chOff x="6444208" y="5608683"/>
            <a:chExt cx="652544" cy="2880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444208" y="5752699"/>
              <a:ext cx="6525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598343" y="5608683"/>
              <a:ext cx="172137" cy="288032"/>
              <a:chOff x="6156176" y="2060848"/>
              <a:chExt cx="614304" cy="129614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156176" y="2708920"/>
                <a:ext cx="0" cy="64807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63642" y="2060848"/>
                <a:ext cx="0" cy="64807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156176" y="2060848"/>
                <a:ext cx="614304" cy="12961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355944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dirty="0" smtClean="0"/>
              <a:t>Statically allocated namespace</a:t>
            </a:r>
            <a:endParaRPr lang="en-CA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44224" y="3836443"/>
            <a:ext cx="273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Dynamically allocated memory – </a:t>
            </a:r>
            <a:r>
              <a:rPr lang="en-CA" b="1" dirty="0" smtClean="0">
                <a:solidFill>
                  <a:srgbClr val="993300"/>
                </a:solidFill>
              </a:rPr>
              <a:t>The Heap</a:t>
            </a:r>
            <a:endParaRPr lang="en-CA" b="1" dirty="0">
              <a:solidFill>
                <a:srgbClr val="99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528" y="44827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2060"/>
                </a:solidFill>
              </a:rPr>
              <a:t>RootPtr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2634" y="5805264"/>
            <a:ext cx="1723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 smtClean="0">
                <a:solidFill>
                  <a:srgbClr val="002060"/>
                </a:solidFill>
              </a:rPr>
              <a:t>sizeof</a:t>
            </a:r>
            <a:r>
              <a:rPr lang="en-CA" sz="1600" b="1" dirty="0" smtClean="0">
                <a:solidFill>
                  <a:srgbClr val="002060"/>
                </a:solidFill>
              </a:rPr>
              <a:t>( </a:t>
            </a:r>
            <a:r>
              <a:rPr lang="en-CA" sz="1600" b="1" dirty="0" err="1" smtClean="0">
                <a:solidFill>
                  <a:srgbClr val="002060"/>
                </a:solidFill>
              </a:rPr>
              <a:t>Node_t</a:t>
            </a:r>
            <a:r>
              <a:rPr lang="en-CA" sz="1600" b="1" dirty="0" smtClean="0">
                <a:solidFill>
                  <a:srgbClr val="002060"/>
                </a:solidFill>
              </a:rPr>
              <a:t> )</a:t>
            </a:r>
            <a:endParaRPr lang="en-CA" sz="1600" b="1" dirty="0">
              <a:solidFill>
                <a:srgbClr val="002060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2344224" y="5626415"/>
            <a:ext cx="1872208" cy="178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328377" y="33265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</a:t>
            </a:r>
            <a:r>
              <a:rPr lang="en-CA" b="1" dirty="0" smtClean="0">
                <a:solidFill>
                  <a:srgbClr val="002060"/>
                </a:solidFill>
              </a:rPr>
              <a:t> { </a:t>
            </a:r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</a:t>
            </a:r>
            <a:r>
              <a:rPr lang="en-CA" b="1" dirty="0" smtClean="0">
                <a:solidFill>
                  <a:srgbClr val="002060"/>
                </a:solidFill>
              </a:rPr>
              <a:t> * </a:t>
            </a:r>
            <a:r>
              <a:rPr lang="en-CA" b="1" dirty="0" err="1" smtClean="0">
                <a:solidFill>
                  <a:srgbClr val="002060"/>
                </a:solidFill>
              </a:rPr>
              <a:t>NextPtr</a:t>
            </a:r>
            <a:r>
              <a:rPr lang="en-CA" b="1" dirty="0" smtClean="0">
                <a:solidFill>
                  <a:srgbClr val="002060"/>
                </a:solidFill>
              </a:rPr>
              <a:t> ; . . . } ;</a:t>
            </a:r>
          </a:p>
          <a:p>
            <a:r>
              <a:rPr lang="en-CA" b="1" dirty="0" err="1">
                <a:solidFill>
                  <a:srgbClr val="002060"/>
                </a:solidFill>
              </a:rPr>
              <a:t>t</a:t>
            </a:r>
            <a:r>
              <a:rPr lang="en-CA" b="1" dirty="0" err="1" smtClean="0">
                <a:solidFill>
                  <a:srgbClr val="002060"/>
                </a:solidFill>
              </a:rPr>
              <a:t>ypedef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struct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Nodetype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Node_t</a:t>
            </a:r>
            <a:r>
              <a:rPr lang="en-CA" b="1" dirty="0" smtClean="0">
                <a:solidFill>
                  <a:srgbClr val="002060"/>
                </a:solidFill>
              </a:rPr>
              <a:t> ;</a:t>
            </a:r>
          </a:p>
          <a:p>
            <a:r>
              <a:rPr lang="en-CA" b="1" dirty="0" err="1" smtClean="0">
                <a:solidFill>
                  <a:srgbClr val="002060"/>
                </a:solidFill>
              </a:rPr>
              <a:t>Node_t</a:t>
            </a:r>
            <a:r>
              <a:rPr lang="en-CA" b="1" dirty="0" smtClean="0">
                <a:solidFill>
                  <a:srgbClr val="002060"/>
                </a:solidFill>
              </a:rPr>
              <a:t> * </a:t>
            </a:r>
            <a:r>
              <a:rPr lang="en-CA" b="1" dirty="0" err="1" smtClean="0">
                <a:solidFill>
                  <a:srgbClr val="002060"/>
                </a:solidFill>
              </a:rPr>
              <a:t>RootPtr</a:t>
            </a:r>
            <a:r>
              <a:rPr lang="en-CA" b="1" dirty="0" smtClean="0">
                <a:solidFill>
                  <a:srgbClr val="00206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2540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of linked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will be creating dynamic (</a:t>
            </a:r>
            <a:r>
              <a:rPr lang="en-CA" dirty="0" err="1" smtClean="0"/>
              <a:t>ie</a:t>
            </a:r>
            <a:r>
              <a:rPr lang="en-CA" dirty="0" smtClean="0"/>
              <a:t>. runtime) data structures that will contain pointers to other structures</a:t>
            </a:r>
          </a:p>
          <a:p>
            <a:pPr lvl="1"/>
            <a:r>
              <a:rPr lang="en-CA" dirty="0" smtClean="0"/>
              <a:t>These are called </a:t>
            </a:r>
            <a:r>
              <a:rPr lang="en-CA" i="1" dirty="0" smtClean="0"/>
              <a:t>linked structures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Example: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 err="1" smtClean="0"/>
              <a:t>Node_t</a:t>
            </a:r>
            <a:r>
              <a:rPr lang="en-CA" dirty="0" smtClean="0"/>
              <a:t>  Node1, Node2 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Node1.NextPtr = &amp;Node2 ;   // points at Node2</a:t>
            </a:r>
            <a:br>
              <a:rPr lang="en-CA" dirty="0" smtClean="0"/>
            </a:br>
            <a:r>
              <a:rPr lang="en-CA" dirty="0" smtClean="0"/>
              <a:t>    Node2.NextPtr = NULL ;       // points nowhere!</a:t>
            </a:r>
            <a:endParaRPr lang="en-CA" dirty="0"/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66440" y="5156633"/>
            <a:ext cx="4099984" cy="1171161"/>
            <a:chOff x="2166440" y="5156633"/>
            <a:chExt cx="4099984" cy="1171161"/>
          </a:xfrm>
        </p:grpSpPr>
        <p:grpSp>
          <p:nvGrpSpPr>
            <p:cNvPr id="4" name="Group 3"/>
            <p:cNvGrpSpPr/>
            <p:nvPr/>
          </p:nvGrpSpPr>
          <p:grpSpPr>
            <a:xfrm>
              <a:off x="4394216" y="5679722"/>
              <a:ext cx="1872208" cy="648072"/>
              <a:chOff x="2627784" y="5445224"/>
              <a:chExt cx="2088232" cy="64807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27784" y="5445224"/>
                <a:ext cx="2088232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  Data        </a:t>
                </a:r>
                <a:r>
                  <a:rPr lang="en-CA" sz="1600" b="1" dirty="0" smtClean="0">
                    <a:solidFill>
                      <a:srgbClr val="C00000"/>
                    </a:solidFill>
                  </a:rPr>
                  <a:t>NULL</a:t>
                </a:r>
              </a:p>
            </p:txBody>
          </p:sp>
          <p:cxnSp>
            <p:nvCxnSpPr>
              <p:cNvPr id="6" name="Straight Connector 5"/>
              <p:cNvCxnSpPr>
                <a:stCxn id="5" idx="0"/>
                <a:endCxn id="5" idx="2"/>
              </p:cNvCxnSpPr>
              <p:nvPr/>
            </p:nvCxnSpPr>
            <p:spPr>
              <a:xfrm>
                <a:off x="3671900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166440" y="5679722"/>
              <a:ext cx="1872208" cy="648072"/>
              <a:chOff x="2627784" y="5445224"/>
              <a:chExt cx="2088232" cy="64807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627784" y="5445224"/>
                <a:ext cx="2088232" cy="648072"/>
              </a:xfrm>
              <a:prstGeom prst="roundRect">
                <a:avLst/>
              </a:prstGeom>
              <a:solidFill>
                <a:srgbClr val="F2EC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600" b="1" dirty="0" smtClean="0">
                    <a:solidFill>
                      <a:schemeClr val="tx1"/>
                    </a:solidFill>
                  </a:rPr>
                  <a:t>  Data      </a:t>
                </a:r>
                <a:r>
                  <a:rPr lang="en-CA" sz="1600" b="1" dirty="0" smtClean="0">
                    <a:solidFill>
                      <a:srgbClr val="C00000"/>
                    </a:solidFill>
                  </a:rPr>
                  <a:t>Pointer</a:t>
                </a:r>
              </a:p>
            </p:txBody>
          </p:sp>
          <p:cxnSp>
            <p:nvCxnSpPr>
              <p:cNvPr id="9" name="Straight Connector 8"/>
              <p:cNvCxnSpPr>
                <a:stCxn id="8" idx="0"/>
                <a:endCxn id="8" idx="2"/>
              </p:cNvCxnSpPr>
              <p:nvPr/>
            </p:nvCxnSpPr>
            <p:spPr>
              <a:xfrm>
                <a:off x="3671900" y="5445224"/>
                <a:ext cx="0" cy="6480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8" idx="3"/>
              <a:endCxn id="5" idx="1"/>
            </p:cNvCxnSpPr>
            <p:nvPr/>
          </p:nvCxnSpPr>
          <p:spPr>
            <a:xfrm>
              <a:off x="4038648" y="6003758"/>
              <a:ext cx="3555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66440" y="515663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993300"/>
                  </a:solidFill>
                </a:rPr>
                <a:t>Node1</a:t>
              </a:r>
              <a:endParaRPr lang="en-CA" b="1" dirty="0">
                <a:solidFill>
                  <a:srgbClr val="9933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4216" y="515663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993300"/>
                  </a:solidFill>
                </a:rPr>
                <a:t>Node2</a:t>
              </a:r>
              <a:endParaRPr lang="en-CA" b="1" dirty="0">
                <a:solidFill>
                  <a:srgbClr val="99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1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19256" cy="5544616"/>
          </a:xfrm>
        </p:spPr>
        <p:txBody>
          <a:bodyPr/>
          <a:lstStyle/>
          <a:p>
            <a:r>
              <a:rPr lang="en-CA" sz="2400" dirty="0" smtClean="0"/>
              <a:t>The concept of a linked list refers to a set of dynamically allocated structures that contain pointer sub-fields, so that each pointer </a:t>
            </a:r>
            <a:r>
              <a:rPr lang="en-CA" sz="2400" i="1" dirty="0" smtClean="0"/>
              <a:t>points at</a:t>
            </a:r>
            <a:r>
              <a:rPr lang="en-CA" sz="2400" dirty="0" smtClean="0"/>
              <a:t> another allocated structure</a:t>
            </a:r>
          </a:p>
          <a:p>
            <a:pPr lvl="1"/>
            <a:r>
              <a:rPr lang="en-CA" sz="2200" dirty="0" smtClean="0"/>
              <a:t>By linking all elements of the set together, starting from a </a:t>
            </a:r>
            <a:r>
              <a:rPr lang="en-CA" sz="2200" u="sng" dirty="0" smtClean="0"/>
              <a:t>known</a:t>
            </a:r>
            <a:r>
              <a:rPr lang="en-CA" sz="2200" dirty="0" smtClean="0"/>
              <a:t> address location, the entire set is called a </a:t>
            </a:r>
            <a:r>
              <a:rPr lang="en-CA" sz="2200" i="1" dirty="0" smtClean="0"/>
              <a:t>linked list.</a:t>
            </a:r>
            <a:endParaRPr lang="en-CA" sz="2200" dirty="0" smtClean="0"/>
          </a:p>
          <a:p>
            <a:r>
              <a:rPr lang="en-CA" sz="2400" dirty="0" smtClean="0"/>
              <a:t>All linked lists must have an associated </a:t>
            </a:r>
            <a:r>
              <a:rPr lang="en-CA" sz="2400" i="1" u="sng" dirty="0" smtClean="0"/>
              <a:t>root pointer</a:t>
            </a:r>
            <a:r>
              <a:rPr lang="en-CA" sz="2400" dirty="0" smtClean="0"/>
              <a:t> that is a named pointer variable.  This provides the known address location to enter the list</a:t>
            </a:r>
          </a:p>
          <a:p>
            <a:r>
              <a:rPr lang="en-CA" sz="2400" dirty="0" smtClean="0"/>
              <a:t>There will be a last, or final, element and that one must have a NULL value in its link pointer to indicate the logical end-of-list.</a:t>
            </a:r>
          </a:p>
          <a:p>
            <a:r>
              <a:rPr lang="en-CA" sz="2400" dirty="0" smtClean="0"/>
              <a:t>There are several kinds of linked list structures</a:t>
            </a:r>
          </a:p>
          <a:p>
            <a:pPr lvl="1"/>
            <a:r>
              <a:rPr lang="en-CA" sz="2200" dirty="0" smtClean="0"/>
              <a:t>Singly linked list</a:t>
            </a:r>
          </a:p>
          <a:p>
            <a:pPr lvl="1"/>
            <a:r>
              <a:rPr lang="en-CA" sz="2200" dirty="0" smtClean="0"/>
              <a:t>Doubly linked list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4805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illustrate the concept with code, we consider the example problem</a:t>
            </a:r>
          </a:p>
          <a:p>
            <a:pPr lvl="1"/>
            <a:r>
              <a:rPr lang="en-CA" dirty="0" smtClean="0"/>
              <a:t>Input data from a direct access file into a linked list.</a:t>
            </a:r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10776" y="1802904"/>
            <a:ext cx="8424936" cy="410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CA" sz="2000" b="1" dirty="0" err="1">
                <a:solidFill>
                  <a:srgbClr val="7030A0"/>
                </a:solidFill>
              </a:rPr>
              <a:t>t</a:t>
            </a:r>
            <a:r>
              <a:rPr lang="en-CA" sz="2000" b="1" dirty="0" err="1" smtClean="0">
                <a:solidFill>
                  <a:srgbClr val="7030A0"/>
                </a:solidFill>
              </a:rPr>
              <a:t>ypedef</a:t>
            </a:r>
            <a:r>
              <a:rPr lang="en-CA" sz="2000" b="1" dirty="0" smtClean="0">
                <a:solidFill>
                  <a:srgbClr val="7030A0"/>
                </a:solidFill>
              </a:rPr>
              <a:t> </a:t>
            </a:r>
            <a:r>
              <a:rPr lang="en-CA" sz="2000" b="1" dirty="0" err="1" smtClean="0">
                <a:solidFill>
                  <a:srgbClr val="7030A0"/>
                </a:solidFill>
              </a:rPr>
              <a:t>struct</a:t>
            </a:r>
            <a:r>
              <a:rPr lang="en-CA" sz="2000" b="1" dirty="0" smtClean="0">
                <a:solidFill>
                  <a:srgbClr val="7030A0"/>
                </a:solidFill>
              </a:rPr>
              <a:t> { </a:t>
            </a:r>
            <a:r>
              <a:rPr lang="en-CA" sz="2000" b="1" dirty="0" err="1" smtClean="0">
                <a:solidFill>
                  <a:srgbClr val="7030A0"/>
                </a:solidFill>
              </a:rPr>
              <a:t>int</a:t>
            </a:r>
            <a:r>
              <a:rPr lang="en-CA" sz="2000" b="1" dirty="0" smtClean="0">
                <a:solidFill>
                  <a:srgbClr val="7030A0"/>
                </a:solidFill>
              </a:rPr>
              <a:t> ID ;</a:t>
            </a:r>
          </a:p>
          <a:p>
            <a:r>
              <a:rPr lang="en-CA" sz="2000" b="1" dirty="0" smtClean="0">
                <a:solidFill>
                  <a:srgbClr val="7030A0"/>
                </a:solidFill>
              </a:rPr>
              <a:t>      char Name[50] ;</a:t>
            </a:r>
          </a:p>
          <a:p>
            <a:r>
              <a:rPr lang="en-CA" sz="2000" b="1" dirty="0">
                <a:solidFill>
                  <a:srgbClr val="7030A0"/>
                </a:solidFill>
              </a:rPr>
              <a:t> </a:t>
            </a:r>
            <a:r>
              <a:rPr lang="en-CA" sz="2000" b="1" dirty="0" smtClean="0">
                <a:solidFill>
                  <a:srgbClr val="7030A0"/>
                </a:solidFill>
              </a:rPr>
              <a:t>     double Score ; } </a:t>
            </a:r>
            <a:r>
              <a:rPr lang="en-CA" sz="2000" b="1" dirty="0" err="1" smtClean="0">
                <a:solidFill>
                  <a:srgbClr val="7030A0"/>
                </a:solidFill>
              </a:rPr>
              <a:t>Payload_t</a:t>
            </a:r>
            <a:r>
              <a:rPr lang="en-CA" sz="2000" b="1" dirty="0" smtClean="0">
                <a:solidFill>
                  <a:srgbClr val="7030A0"/>
                </a:solidFill>
              </a:rPr>
              <a:t> ;</a:t>
            </a:r>
          </a:p>
          <a:p>
            <a:r>
              <a:rPr lang="en-CA" sz="2000" b="1" dirty="0" err="1" smtClean="0">
                <a:solidFill>
                  <a:srgbClr val="FF0000"/>
                </a:solidFill>
              </a:rPr>
              <a:t>struct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b="1" dirty="0" err="1" smtClean="0">
                <a:solidFill>
                  <a:srgbClr val="FF0000"/>
                </a:solidFill>
              </a:rPr>
              <a:t>NodeStruct</a:t>
            </a:r>
            <a:r>
              <a:rPr lang="en-CA" sz="2000" b="1" dirty="0" smtClean="0">
                <a:solidFill>
                  <a:srgbClr val="FF0000"/>
                </a:solidFill>
              </a:rPr>
              <a:t> {  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 </a:t>
            </a:r>
            <a:r>
              <a:rPr lang="en-CA" sz="2000" b="1" dirty="0" smtClean="0">
                <a:solidFill>
                  <a:srgbClr val="FF0000"/>
                </a:solidFill>
              </a:rPr>
              <a:t>     </a:t>
            </a:r>
            <a:r>
              <a:rPr lang="en-CA" sz="2000" b="1" dirty="0" err="1" smtClean="0">
                <a:solidFill>
                  <a:srgbClr val="FF0000"/>
                </a:solidFill>
              </a:rPr>
              <a:t>Payload_t</a:t>
            </a:r>
            <a:r>
              <a:rPr lang="en-CA" sz="2000" b="1" dirty="0" smtClean="0">
                <a:solidFill>
                  <a:srgbClr val="FF0000"/>
                </a:solidFill>
              </a:rPr>
              <a:t> Data ; 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 </a:t>
            </a:r>
            <a:r>
              <a:rPr lang="en-CA" sz="2000" b="1" dirty="0" smtClean="0">
                <a:solidFill>
                  <a:srgbClr val="FF0000"/>
                </a:solidFill>
              </a:rPr>
              <a:t>     </a:t>
            </a:r>
            <a:r>
              <a:rPr lang="en-CA" sz="2000" b="1" dirty="0" err="1" smtClean="0">
                <a:solidFill>
                  <a:srgbClr val="FF0000"/>
                </a:solidFill>
              </a:rPr>
              <a:t>struct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b="1" dirty="0" err="1" smtClean="0">
                <a:solidFill>
                  <a:srgbClr val="FF0000"/>
                </a:solidFill>
              </a:rPr>
              <a:t>NodeStruct</a:t>
            </a:r>
            <a:r>
              <a:rPr lang="en-CA" sz="2000" b="1" dirty="0" smtClean="0">
                <a:solidFill>
                  <a:srgbClr val="FF0000"/>
                </a:solidFill>
              </a:rPr>
              <a:t> * </a:t>
            </a:r>
            <a:r>
              <a:rPr lang="en-CA" sz="2000" b="1" dirty="0" err="1" smtClean="0">
                <a:solidFill>
                  <a:srgbClr val="FF0000"/>
                </a:solidFill>
              </a:rPr>
              <a:t>NextPtr</a:t>
            </a:r>
            <a:r>
              <a:rPr lang="en-CA" sz="2000" b="1" dirty="0" smtClean="0">
                <a:solidFill>
                  <a:srgbClr val="FF0000"/>
                </a:solidFill>
              </a:rPr>
              <a:t> ; } ;</a:t>
            </a:r>
          </a:p>
          <a:p>
            <a:endParaRPr lang="en-CA" sz="2000" b="1" dirty="0" smtClean="0">
              <a:solidFill>
                <a:srgbClr val="FF0000"/>
              </a:solidFill>
            </a:endParaRPr>
          </a:p>
          <a:p>
            <a:r>
              <a:rPr lang="en-CA" sz="2000" b="1" dirty="0" err="1">
                <a:solidFill>
                  <a:srgbClr val="FF0000"/>
                </a:solidFill>
              </a:rPr>
              <a:t>t</a:t>
            </a:r>
            <a:r>
              <a:rPr lang="en-CA" sz="2000" b="1" dirty="0" err="1" smtClean="0">
                <a:solidFill>
                  <a:srgbClr val="FF0000"/>
                </a:solidFill>
              </a:rPr>
              <a:t>ypedef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b="1" dirty="0" err="1" smtClean="0">
                <a:solidFill>
                  <a:srgbClr val="FF0000"/>
                </a:solidFill>
              </a:rPr>
              <a:t>struct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b="1" dirty="0" err="1" smtClean="0">
                <a:solidFill>
                  <a:srgbClr val="FF0000"/>
                </a:solidFill>
              </a:rPr>
              <a:t>NodeStruct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b="1" dirty="0" err="1" smtClean="0">
                <a:solidFill>
                  <a:srgbClr val="FF0000"/>
                </a:solidFill>
              </a:rPr>
              <a:t>Node_t</a:t>
            </a:r>
            <a:r>
              <a:rPr lang="en-CA" sz="2000" b="1" dirty="0" smtClean="0">
                <a:solidFill>
                  <a:srgbClr val="FF0000"/>
                </a:solidFill>
              </a:rPr>
              <a:t> ;</a:t>
            </a:r>
          </a:p>
          <a:p>
            <a:endParaRPr lang="en-CA" sz="2000" b="1" dirty="0">
              <a:solidFill>
                <a:schemeClr val="tx1"/>
              </a:solidFill>
            </a:endParaRPr>
          </a:p>
          <a:p>
            <a:r>
              <a:rPr lang="en-CA" sz="2000" b="1" dirty="0" smtClean="0">
                <a:solidFill>
                  <a:schemeClr val="tx1"/>
                </a:solidFill>
              </a:rPr>
              <a:t>FILE * </a:t>
            </a:r>
            <a:r>
              <a:rPr lang="en-CA" sz="2000" b="1" dirty="0" err="1" smtClean="0">
                <a:solidFill>
                  <a:schemeClr val="tx1"/>
                </a:solidFill>
              </a:rPr>
              <a:t>cfPtr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  <a:br>
              <a:rPr lang="en-CA" sz="2000" b="1" dirty="0" smtClean="0">
                <a:solidFill>
                  <a:schemeClr val="tx1"/>
                </a:solidFill>
              </a:rPr>
            </a:br>
            <a:r>
              <a:rPr lang="en-CA" sz="2000" b="1" dirty="0" err="1" smtClean="0">
                <a:solidFill>
                  <a:schemeClr val="tx1"/>
                </a:solidFill>
              </a:rPr>
              <a:t>Node_t</a:t>
            </a:r>
            <a:r>
              <a:rPr lang="en-CA" sz="2000" b="1" dirty="0" smtClean="0">
                <a:solidFill>
                  <a:schemeClr val="tx1"/>
                </a:solidFill>
              </a:rPr>
              <a:t> * </a:t>
            </a:r>
            <a:r>
              <a:rPr lang="en-CA" sz="2000" b="1" dirty="0" err="1" smtClean="0">
                <a:solidFill>
                  <a:schemeClr val="tx1"/>
                </a:solidFill>
              </a:rPr>
              <a:t>NodePtr</a:t>
            </a:r>
            <a:r>
              <a:rPr lang="en-CA" sz="2000" b="1" dirty="0" smtClean="0">
                <a:solidFill>
                  <a:schemeClr val="tx1"/>
                </a:solidFill>
              </a:rPr>
              <a:t>, * </a:t>
            </a:r>
            <a:r>
              <a:rPr lang="en-CA" sz="2000" b="1" dirty="0" err="1" smtClean="0">
                <a:solidFill>
                  <a:schemeClr val="tx1"/>
                </a:solidFill>
              </a:rPr>
              <a:t>Nptr</a:t>
            </a:r>
            <a:r>
              <a:rPr lang="en-CA" sz="2000" b="1" dirty="0" smtClean="0">
                <a:solidFill>
                  <a:schemeClr val="tx1"/>
                </a:solidFill>
              </a:rPr>
              <a:t>, * </a:t>
            </a:r>
            <a:r>
              <a:rPr lang="en-CA" sz="2000" b="1" dirty="0" err="1" smtClean="0">
                <a:solidFill>
                  <a:schemeClr val="tx1"/>
                </a:solidFill>
              </a:rPr>
              <a:t>RootPtr</a:t>
            </a:r>
            <a:r>
              <a:rPr lang="en-CA" sz="2000" b="1" dirty="0">
                <a:solidFill>
                  <a:schemeClr val="tx1"/>
                </a:solidFill>
              </a:rPr>
              <a:t> </a:t>
            </a:r>
            <a:r>
              <a:rPr lang="en-CA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sz="2000" b="1" dirty="0" err="1">
                <a:solidFill>
                  <a:schemeClr val="tx1"/>
                </a:solidFill>
              </a:rPr>
              <a:t>i</a:t>
            </a:r>
            <a:r>
              <a:rPr lang="en-CA" sz="2000" b="1" dirty="0" err="1" smtClean="0">
                <a:solidFill>
                  <a:schemeClr val="tx1"/>
                </a:solidFill>
              </a:rPr>
              <a:t>nt</a:t>
            </a:r>
            <a:r>
              <a:rPr lang="en-CA" sz="2000" b="1" dirty="0" smtClean="0">
                <a:solidFill>
                  <a:schemeClr val="tx1"/>
                </a:solidFill>
              </a:rPr>
              <a:t> </a:t>
            </a:r>
            <a:r>
              <a:rPr lang="en-CA" sz="2000" b="1" dirty="0" err="1" smtClean="0">
                <a:solidFill>
                  <a:srgbClr val="7030A0"/>
                </a:solidFill>
              </a:rPr>
              <a:t>PayloadSize</a:t>
            </a:r>
            <a:r>
              <a:rPr lang="en-CA" sz="2000" b="1" dirty="0" smtClean="0">
                <a:solidFill>
                  <a:srgbClr val="7030A0"/>
                </a:solidFill>
              </a:rPr>
              <a:t> = </a:t>
            </a:r>
            <a:r>
              <a:rPr lang="en-CA" sz="2000" b="1" dirty="0" err="1" smtClean="0">
                <a:solidFill>
                  <a:srgbClr val="7030A0"/>
                </a:solidFill>
              </a:rPr>
              <a:t>sizeof</a:t>
            </a:r>
            <a:r>
              <a:rPr lang="en-CA" sz="2000" b="1" dirty="0" smtClean="0">
                <a:solidFill>
                  <a:srgbClr val="7030A0"/>
                </a:solidFill>
              </a:rPr>
              <a:t>( </a:t>
            </a:r>
            <a:r>
              <a:rPr lang="en-CA" sz="2000" b="1" dirty="0" err="1" smtClean="0">
                <a:solidFill>
                  <a:srgbClr val="7030A0"/>
                </a:solidFill>
              </a:rPr>
              <a:t>Payload_t</a:t>
            </a:r>
            <a:r>
              <a:rPr lang="en-CA" sz="2000" b="1" dirty="0" smtClean="0">
                <a:solidFill>
                  <a:srgbClr val="7030A0"/>
                </a:solidFill>
              </a:rPr>
              <a:t> )</a:t>
            </a:r>
            <a:r>
              <a:rPr lang="en-CA" sz="2000" b="1" dirty="0" smtClean="0">
                <a:solidFill>
                  <a:schemeClr val="tx1"/>
                </a:solidFill>
              </a:rPr>
              <a:t>, </a:t>
            </a:r>
            <a:r>
              <a:rPr lang="en-CA" sz="2000" b="1" dirty="0" err="1" smtClean="0">
                <a:solidFill>
                  <a:srgbClr val="FF0000"/>
                </a:solidFill>
              </a:rPr>
              <a:t>NodeSize</a:t>
            </a:r>
            <a:r>
              <a:rPr lang="en-CA" sz="2000" b="1" dirty="0" smtClean="0">
                <a:solidFill>
                  <a:srgbClr val="FF0000"/>
                </a:solidFill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</a:rPr>
              <a:t>sizeof</a:t>
            </a:r>
            <a:r>
              <a:rPr lang="en-CA" sz="2000" b="1" dirty="0">
                <a:solidFill>
                  <a:srgbClr val="FF0000"/>
                </a:solidFill>
              </a:rPr>
              <a:t>( </a:t>
            </a:r>
            <a:r>
              <a:rPr lang="en-CA" sz="2000" b="1" dirty="0" err="1" smtClean="0">
                <a:solidFill>
                  <a:srgbClr val="FF0000"/>
                </a:solidFill>
              </a:rPr>
              <a:t>Node_t</a:t>
            </a:r>
            <a:r>
              <a:rPr lang="en-CA" sz="2000" b="1" dirty="0" smtClean="0">
                <a:solidFill>
                  <a:srgbClr val="FF0000"/>
                </a:solidFill>
              </a:rPr>
              <a:t> )</a:t>
            </a:r>
            <a:r>
              <a:rPr lang="en-CA" sz="2000" b="1" dirty="0" smtClean="0">
                <a:solidFill>
                  <a:schemeClr val="tx1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493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30333</TotalTime>
  <Words>6809</Words>
  <Application>Microsoft Office PowerPoint</Application>
  <PresentationFormat>On-screen Show (4:3)</PresentationFormat>
  <Paragraphs>1172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Chiller</vt:lpstr>
      <vt:lpstr>Courier New</vt:lpstr>
      <vt:lpstr>Wingdings 2</vt:lpstr>
      <vt:lpstr>Equity</vt:lpstr>
      <vt:lpstr>Abstract Data Structures</vt:lpstr>
      <vt:lpstr>Outline</vt:lpstr>
      <vt:lpstr>Self-referential data structures</vt:lpstr>
      <vt:lpstr>Statically vs Dynamically allocated memory</vt:lpstr>
      <vt:lpstr>Statically vs Dynamically allocated memory</vt:lpstr>
      <vt:lpstr>PowerPoint Presentation</vt:lpstr>
      <vt:lpstr>Concept of linked structures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Doubly linked lists – Conceptual View</vt:lpstr>
      <vt:lpstr>Doubly linked lists</vt:lpstr>
      <vt:lpstr>Doubly linked lists – Useful functions</vt:lpstr>
      <vt:lpstr>Doubly linked lists – Useful functions</vt:lpstr>
      <vt:lpstr>Doubly linked lists – Useful functions</vt:lpstr>
      <vt:lpstr>Doubly linked lists – Useful functions</vt:lpstr>
      <vt:lpstr>Linked lists – Some Deeper Details</vt:lpstr>
      <vt:lpstr>Stacks and Queues</vt:lpstr>
      <vt:lpstr>Stacks</vt:lpstr>
      <vt:lpstr>Stacks – Push()</vt:lpstr>
      <vt:lpstr>Stacks – Pop()</vt:lpstr>
      <vt:lpstr>Queues</vt:lpstr>
      <vt:lpstr>Queues</vt:lpstr>
      <vt:lpstr>Queues</vt:lpstr>
      <vt:lpstr>Advanced data structure abstractions</vt:lpstr>
      <vt:lpstr>PowerPoint Presentation</vt:lpstr>
      <vt:lpstr>PowerPoint Presentation</vt:lpstr>
      <vt:lpstr>Binary Trees</vt:lpstr>
      <vt:lpstr>PowerPoint Presentation</vt:lpstr>
      <vt:lpstr>Tree Constructions</vt:lpstr>
      <vt:lpstr>Tree Constructions</vt:lpstr>
      <vt:lpstr>Tree Constructions</vt:lpstr>
      <vt:lpstr>Tree Traversal Techniques</vt:lpstr>
      <vt:lpstr>Tree Traversal Techniques</vt:lpstr>
      <vt:lpstr>Tree Traversal Techniques</vt:lpstr>
      <vt:lpstr>Tree Traversal Techniques</vt:lpstr>
      <vt:lpstr>Tree Traversal Techniques</vt:lpstr>
      <vt:lpstr>Tree Data Structures</vt:lpstr>
      <vt:lpstr>Advanced Data Structures</vt:lpstr>
      <vt:lpstr>Advanced Tree Data Structures</vt:lpstr>
      <vt:lpstr>Advanced Data Structures - Graphs</vt:lpstr>
      <vt:lpstr>Advanced Data Structures - Graphs</vt:lpstr>
      <vt:lpstr>Summary</vt:lpstr>
      <vt:lpstr>Topic Summary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Data Structures &amp; Algorithms</dc:title>
  <dc:creator>Dr. Robert D. Kent</dc:creator>
  <cp:lastModifiedBy>Robert Kent</cp:lastModifiedBy>
  <cp:revision>540</cp:revision>
  <dcterms:created xsi:type="dcterms:W3CDTF">2008-06-11T21:52:35Z</dcterms:created>
  <dcterms:modified xsi:type="dcterms:W3CDTF">2020-03-05T18:48:37Z</dcterms:modified>
</cp:coreProperties>
</file>