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913" r:id="rId2"/>
  </p:sldMasterIdLst>
  <p:notesMasterIdLst>
    <p:notesMasterId r:id="rId23"/>
  </p:notesMasterIdLst>
  <p:sldIdLst>
    <p:sldId id="298" r:id="rId3"/>
    <p:sldId id="260" r:id="rId4"/>
    <p:sldId id="331" r:id="rId5"/>
    <p:sldId id="326" r:id="rId6"/>
    <p:sldId id="306" r:id="rId7"/>
    <p:sldId id="311" r:id="rId8"/>
    <p:sldId id="332" r:id="rId9"/>
    <p:sldId id="325" r:id="rId10"/>
    <p:sldId id="327" r:id="rId11"/>
    <p:sldId id="310" r:id="rId12"/>
    <p:sldId id="330" r:id="rId13"/>
    <p:sldId id="313" r:id="rId14"/>
    <p:sldId id="328" r:id="rId15"/>
    <p:sldId id="314" r:id="rId16"/>
    <p:sldId id="270" r:id="rId17"/>
    <p:sldId id="329" r:id="rId18"/>
    <p:sldId id="274" r:id="rId19"/>
    <p:sldId id="316" r:id="rId20"/>
    <p:sldId id="281" r:id="rId21"/>
    <p:sldId id="31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713" autoAdjust="0"/>
  </p:normalViewPr>
  <p:slideViewPr>
    <p:cSldViewPr>
      <p:cViewPr varScale="1">
        <p:scale>
          <a:sx n="88" d="100"/>
          <a:sy n="88" d="100"/>
        </p:scale>
        <p:origin x="4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6F534-43EC-449C-9EBA-59EE5DD8A15B}" type="datetimeFigureOut">
              <a:rPr lang="en-CA" smtClean="0"/>
              <a:pPr/>
              <a:t>2019-09-12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2EBBE-4C01-4D27-8B54-D90E9E3423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05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r>
              <a:rPr lang="en-US"/>
              <a:t>9/27/2014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r>
              <a:rPr lang="en-US"/>
              <a:t>9/27/2014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r>
              <a:rPr lang="en-US"/>
              <a:t>9/27/2014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r>
              <a:rPr lang="en-US"/>
              <a:t>9/27/2014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200775"/>
            <a:ext cx="9144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UW_Logo_1L_horz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23850" y="6269038"/>
            <a:ext cx="230187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9/12/2019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pic>
        <p:nvPicPr>
          <p:cNvPr id="8" name="Picture 7" descr="UWindsor powerpoint bottom1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200775"/>
            <a:ext cx="9144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UW_Logo_1L_horz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23850" y="6269038"/>
            <a:ext cx="230187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computer-program" TargetMode="External"/><Relationship Id="rId2" Type="http://schemas.openxmlformats.org/officeDocument/2006/relationships/hyperlink" Target="https://www.britannica.com/technology/computer-progra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Programming for Beginners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COMP 2067</a:t>
            </a:r>
          </a:p>
          <a:p>
            <a:pPr algn="l"/>
            <a:r>
              <a:rPr lang="en-CA" sz="2400" dirty="0"/>
              <a:t>Slides prepared by Dr. </a:t>
            </a:r>
            <a:r>
              <a:rPr lang="en-CA" sz="2400" dirty="0" err="1"/>
              <a:t>Arunita</a:t>
            </a:r>
            <a:r>
              <a:rPr lang="en-CA" sz="2400" dirty="0"/>
              <a:t> Jaekel</a:t>
            </a:r>
          </a:p>
          <a:p>
            <a:pPr algn="l"/>
            <a:r>
              <a:rPr lang="en-CA" sz="2400" dirty="0"/>
              <a:t>arunita@uwindsor.ca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Keywords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DF0FA-50F3-455A-8598-2D7E94212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1698" r="5921" b="3221"/>
          <a:stretch/>
        </p:blipFill>
        <p:spPr>
          <a:xfrm>
            <a:off x="1835696" y="1844824"/>
            <a:ext cx="5400600" cy="41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>
            <a:normAutofit/>
          </a:bodyPr>
          <a:lstStyle/>
          <a:p>
            <a:r>
              <a:rPr lang="en-CA" sz="2800" dirty="0"/>
              <a:t>Other guidelines</a:t>
            </a:r>
          </a:p>
          <a:p>
            <a:pPr lvl="1"/>
            <a:r>
              <a:rPr lang="en-CA" sz="2400" dirty="0"/>
              <a:t>choose names that are descriptive, but not so long that they clutter up your program</a:t>
            </a:r>
          </a:p>
          <a:p>
            <a:pPr lvl="1"/>
            <a:r>
              <a:rPr lang="en-CA" sz="2400" dirty="0"/>
              <a:t>For variables that have multiple words as part of their name, use </a:t>
            </a:r>
            <a:r>
              <a:rPr lang="en-CA" sz="2400" b="1" dirty="0" err="1"/>
              <a:t>camelCasing</a:t>
            </a:r>
            <a:endParaRPr lang="en-CA" sz="2400" b="1" dirty="0"/>
          </a:p>
          <a:p>
            <a:r>
              <a:rPr lang="en-CA" sz="2800" dirty="0"/>
              <a:t>Invalid variable names result in </a:t>
            </a:r>
            <a:r>
              <a:rPr lang="en-CA" sz="2800" dirty="0">
                <a:solidFill>
                  <a:srgbClr val="C00000"/>
                </a:solidFill>
              </a:rPr>
              <a:t>syntax error</a:t>
            </a:r>
            <a:r>
              <a:rPr lang="en-CA" sz="2800" dirty="0"/>
              <a:t>.</a:t>
            </a:r>
          </a:p>
          <a:p>
            <a:pPr marL="442913" lvl="2" indent="0">
              <a:buNone/>
            </a:pPr>
            <a:r>
              <a:rPr lang="en-CA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957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Python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687733"/>
          </a:xfrm>
        </p:spPr>
        <p:txBody>
          <a:bodyPr>
            <a:normAutofit/>
          </a:bodyPr>
          <a:lstStyle/>
          <a:p>
            <a:r>
              <a:rPr lang="en-CA" dirty="0"/>
              <a:t>Instructions that a Python interpreter can execute are called </a:t>
            </a:r>
            <a:r>
              <a:rPr lang="en-CA" dirty="0">
                <a:solidFill>
                  <a:srgbClr val="C00000"/>
                </a:solidFill>
              </a:rPr>
              <a:t>statements</a:t>
            </a:r>
            <a:r>
              <a:rPr lang="en-CA" dirty="0"/>
              <a:t>. </a:t>
            </a:r>
          </a:p>
          <a:p>
            <a:pPr lvl="1"/>
            <a:r>
              <a:rPr lang="en-CA" sz="2800" dirty="0"/>
              <a:t>Example:  </a:t>
            </a:r>
            <a:r>
              <a:rPr lang="en-CA" sz="2800" dirty="0">
                <a:solidFill>
                  <a:schemeClr val="accent3">
                    <a:lumMod val="50000"/>
                  </a:schemeClr>
                </a:solidFill>
              </a:rPr>
              <a:t>a = 4 </a:t>
            </a:r>
            <a:r>
              <a:rPr lang="en-CA" sz="2800" dirty="0"/>
              <a:t>is an </a:t>
            </a:r>
            <a:r>
              <a:rPr lang="en-CA" sz="2800" i="1" dirty="0"/>
              <a:t>assignment</a:t>
            </a:r>
            <a:r>
              <a:rPr lang="en-CA" sz="2800" dirty="0"/>
              <a:t> statement</a:t>
            </a:r>
            <a:endParaRPr lang="en-CA" dirty="0"/>
          </a:p>
          <a:p>
            <a:pPr lvl="1"/>
            <a:r>
              <a:rPr lang="en-CA" sz="2800" b="1" dirty="0"/>
              <a:t>Variables</a:t>
            </a:r>
            <a:r>
              <a:rPr lang="en-CA" sz="2800" dirty="0"/>
              <a:t> and </a:t>
            </a:r>
            <a:r>
              <a:rPr lang="en-CA" sz="2800" b="1" dirty="0"/>
              <a:t>operators</a:t>
            </a:r>
            <a:r>
              <a:rPr lang="en-CA" sz="2800" dirty="0"/>
              <a:t> work together to create </a:t>
            </a:r>
            <a:r>
              <a:rPr lang="en-CA" sz="2800" b="1" dirty="0"/>
              <a:t>statements.</a:t>
            </a:r>
            <a:endParaRPr lang="en-CA" dirty="0"/>
          </a:p>
          <a:p>
            <a:pPr marL="1271016" lvl="3" indent="-457200">
              <a:buFont typeface="+mj-lt"/>
              <a:buAutoNum type="arabicPeriod"/>
            </a:pPr>
            <a:r>
              <a:rPr lang="en-CA" dirty="0"/>
              <a:t>fruit = ‘apple’</a:t>
            </a:r>
          </a:p>
          <a:p>
            <a:pPr marL="1271016" lvl="3" indent="-457200">
              <a:buFont typeface="+mj-lt"/>
              <a:buAutoNum type="arabicPeriod"/>
            </a:pPr>
            <a:r>
              <a:rPr lang="en-CA" dirty="0"/>
              <a:t>print(fruit)</a:t>
            </a:r>
          </a:p>
          <a:p>
            <a:pPr lvl="1"/>
            <a:r>
              <a:rPr lang="en-CA" dirty="0"/>
              <a:t>A variable must first be created with an assignment statement </a:t>
            </a:r>
            <a:r>
              <a:rPr lang="en-CA" b="1" u="sng" dirty="0"/>
              <a:t>before</a:t>
            </a:r>
            <a:r>
              <a:rPr lang="en-CA" dirty="0"/>
              <a:t> it can be used in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15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Python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>
            <a:normAutofit lnSpcReduction="10000"/>
          </a:bodyPr>
          <a:lstStyle/>
          <a:p>
            <a:pPr marL="1271016" lvl="3" indent="-457200">
              <a:buFont typeface="+mj-lt"/>
              <a:buAutoNum type="arabicPeriod"/>
            </a:pPr>
            <a:r>
              <a:rPr lang="en-CA" dirty="0"/>
              <a:t>fruit = ‘apple’</a:t>
            </a:r>
          </a:p>
          <a:p>
            <a:pPr marL="1271016" lvl="3" indent="-457200">
              <a:buFont typeface="+mj-lt"/>
              <a:buAutoNum type="arabicPeriod"/>
            </a:pPr>
            <a:r>
              <a:rPr lang="en-CA" dirty="0"/>
              <a:t>print(fruit)</a:t>
            </a:r>
          </a:p>
          <a:p>
            <a:pPr lvl="1"/>
            <a:r>
              <a:rPr lang="en-CA" dirty="0"/>
              <a:t>For statement 1:</a:t>
            </a:r>
          </a:p>
          <a:p>
            <a:pPr lvl="2"/>
            <a:r>
              <a:rPr lang="en-CA" dirty="0"/>
              <a:t>Type of statement: assignment statement</a:t>
            </a:r>
          </a:p>
          <a:p>
            <a:pPr lvl="2"/>
            <a:r>
              <a:rPr lang="en-CA" dirty="0"/>
              <a:t>What is the variable and what is its value?</a:t>
            </a:r>
          </a:p>
          <a:p>
            <a:pPr lvl="3"/>
            <a:r>
              <a:rPr lang="en-CA" dirty="0"/>
              <a:t>variable is:  </a:t>
            </a:r>
            <a:r>
              <a:rPr lang="en-CA" dirty="0">
                <a:solidFill>
                  <a:srgbClr val="C00000"/>
                </a:solidFill>
              </a:rPr>
              <a:t>fruit</a:t>
            </a:r>
            <a:r>
              <a:rPr lang="en-CA" dirty="0"/>
              <a:t>          value is: </a:t>
            </a:r>
            <a:r>
              <a:rPr lang="en-CA" dirty="0">
                <a:solidFill>
                  <a:srgbClr val="C00000"/>
                </a:solidFill>
              </a:rPr>
              <a:t>‘apple’</a:t>
            </a:r>
          </a:p>
          <a:p>
            <a:pPr lvl="2"/>
            <a:r>
              <a:rPr lang="en-CA" dirty="0"/>
              <a:t>What is the operator?</a:t>
            </a:r>
          </a:p>
          <a:p>
            <a:pPr lvl="3"/>
            <a:r>
              <a:rPr lang="en-CA" dirty="0">
                <a:solidFill>
                  <a:srgbClr val="C00000"/>
                </a:solidFill>
              </a:rPr>
              <a:t>=</a:t>
            </a:r>
          </a:p>
          <a:p>
            <a:pPr lvl="1"/>
            <a:r>
              <a:rPr lang="en-CA" dirty="0"/>
              <a:t>For statement 2:</a:t>
            </a:r>
          </a:p>
          <a:p>
            <a:pPr lvl="2"/>
            <a:r>
              <a:rPr lang="en-CA" dirty="0"/>
              <a:t>Type of statement: function call</a:t>
            </a:r>
          </a:p>
          <a:p>
            <a:pPr lvl="2"/>
            <a:r>
              <a:rPr lang="en-CA" dirty="0"/>
              <a:t>What is the variable?</a:t>
            </a:r>
          </a:p>
          <a:p>
            <a:pPr lvl="3"/>
            <a:r>
              <a:rPr lang="en-CA" dirty="0"/>
              <a:t>variable is:  </a:t>
            </a:r>
            <a:r>
              <a:rPr lang="en-CA" dirty="0">
                <a:solidFill>
                  <a:srgbClr val="C00000"/>
                </a:solidFill>
              </a:rPr>
              <a:t>fruit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629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363272" cy="2718867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Python provides a built-in function, called </a:t>
            </a:r>
            <a:r>
              <a:rPr lang="en-CA" dirty="0">
                <a:solidFill>
                  <a:srgbClr val="C00000"/>
                </a:solidFill>
              </a:rPr>
              <a:t>input()</a:t>
            </a:r>
            <a:r>
              <a:rPr lang="en-CA" dirty="0"/>
              <a:t>, for getting input from the user.</a:t>
            </a:r>
          </a:p>
          <a:p>
            <a:pPr lvl="1"/>
            <a:r>
              <a:rPr lang="en-CA" dirty="0"/>
              <a:t>Allows the user to enter a value through the keyboard.</a:t>
            </a:r>
          </a:p>
          <a:p>
            <a:r>
              <a:rPr lang="en-CA" dirty="0"/>
              <a:t>Python provides a built-in function, called </a:t>
            </a:r>
            <a:r>
              <a:rPr lang="en-CA" dirty="0">
                <a:solidFill>
                  <a:srgbClr val="C00000"/>
                </a:solidFill>
              </a:rPr>
              <a:t>print()</a:t>
            </a:r>
            <a:r>
              <a:rPr lang="en-CA" dirty="0"/>
              <a:t>, for displaying output on the screen.</a:t>
            </a:r>
          </a:p>
          <a:p>
            <a:pPr lvl="1"/>
            <a:r>
              <a:rPr lang="en-CA" dirty="0"/>
              <a:t>The output will be displayed in the console window (if using </a:t>
            </a:r>
            <a:r>
              <a:rPr lang="en-CA" i="1" dirty="0"/>
              <a:t>repl.it</a:t>
            </a:r>
            <a:r>
              <a:rPr lang="en-CA" dirty="0"/>
              <a:t>).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A57663E-F500-4D5C-9EA6-968D2470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161" y="1667226"/>
            <a:ext cx="7269349" cy="14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49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660B7C8-7DEB-4921-84A8-D7AC775D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input</a:t>
            </a:r>
            <a:r>
              <a:rPr lang="en-US" altLang="en-US"/>
              <a:t> Function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45C2AF3-F267-46DF-ABB4-CDEBAA9B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Prompts the user to enter data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/>
            <a:r>
              <a:rPr lang="en-CA" dirty="0"/>
              <a:t>Message to be displayed is given as a </a:t>
            </a:r>
            <a:r>
              <a:rPr lang="en-CA" dirty="0">
                <a:solidFill>
                  <a:schemeClr val="bg1"/>
                </a:solidFill>
              </a:rPr>
              <a:t>str</a:t>
            </a:r>
            <a:r>
              <a:rPr lang="en-CA" dirty="0"/>
              <a:t> argument.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User types response, presses ENTER key</a:t>
            </a:r>
          </a:p>
          <a:p>
            <a:pPr lvl="1"/>
            <a:r>
              <a:rPr lang="en-CA" dirty="0"/>
              <a:t>The response is returned as a </a:t>
            </a:r>
            <a:r>
              <a:rPr lang="en-CA" dirty="0">
                <a:solidFill>
                  <a:schemeClr val="bg1"/>
                </a:solidFill>
              </a:rPr>
              <a:t>str</a:t>
            </a:r>
            <a:r>
              <a:rPr lang="en-CA" dirty="0"/>
              <a:t>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Entry assigned to variable on left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F14D0-51BC-4534-B371-1C96AF3FEF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450E9919-3C4F-4D67-82C4-6FE12270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276872"/>
            <a:ext cx="6243638" cy="61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73" y="1497349"/>
            <a:ext cx="8363272" cy="23637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CA" dirty="0"/>
              <a:t>Example: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 name = input('Please enter your name: ')</a:t>
            </a:r>
          </a:p>
          <a:p>
            <a:pPr lvl="1"/>
            <a:r>
              <a:rPr lang="en-CA" dirty="0"/>
              <a:t>The value typed by the user and assigned to the variable 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name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Remember: The </a:t>
            </a:r>
            <a:r>
              <a:rPr lang="en-CA" dirty="0">
                <a:solidFill>
                  <a:srgbClr val="C00000"/>
                </a:solidFill>
              </a:rPr>
              <a:t>input() </a:t>
            </a:r>
            <a:r>
              <a:rPr lang="en-CA" dirty="0"/>
              <a:t>function </a:t>
            </a:r>
            <a:r>
              <a:rPr lang="en-CA" b="1" u="sng" dirty="0"/>
              <a:t>always</a:t>
            </a:r>
            <a:r>
              <a:rPr lang="en-CA" dirty="0"/>
              <a:t> returns a </a:t>
            </a:r>
            <a:r>
              <a:rPr lang="en-CA" b="1" i="1" dirty="0"/>
              <a:t>str</a:t>
            </a:r>
            <a:r>
              <a:rPr lang="en-CA" dirty="0"/>
              <a:t> data type. </a:t>
            </a:r>
          </a:p>
          <a:p>
            <a:pPr lvl="2"/>
            <a:r>
              <a:rPr lang="en-CA" dirty="0"/>
              <a:t>Suppose the statement 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age = input('Please enter your age: ') </a:t>
            </a:r>
            <a:r>
              <a:rPr lang="en-CA" dirty="0"/>
              <a:t>is run and the user types 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22</a:t>
            </a:r>
            <a:r>
              <a:rPr lang="en-CA" dirty="0"/>
              <a:t> at the prompt.</a:t>
            </a:r>
          </a:p>
          <a:p>
            <a:pPr lvl="2"/>
            <a:r>
              <a:rPr lang="en-CA" dirty="0"/>
              <a:t>This will assign the </a:t>
            </a:r>
            <a:r>
              <a:rPr lang="en-CA" b="1" i="1" dirty="0"/>
              <a:t>str</a:t>
            </a:r>
            <a:r>
              <a:rPr lang="en-CA" dirty="0"/>
              <a:t> </a:t>
            </a:r>
            <a:r>
              <a:rPr lang="en-CA" dirty="0">
                <a:solidFill>
                  <a:srgbClr val="C00000"/>
                </a:solidFill>
              </a:rPr>
              <a:t>'22' </a:t>
            </a:r>
            <a:r>
              <a:rPr lang="en-CA" dirty="0"/>
              <a:t>to the variable 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age</a:t>
            </a:r>
            <a:r>
              <a:rPr lang="en-CA" dirty="0"/>
              <a:t> and not the </a:t>
            </a:r>
            <a:r>
              <a:rPr lang="en-CA" b="1" i="1" dirty="0"/>
              <a:t>int</a:t>
            </a:r>
            <a:r>
              <a:rPr lang="en-CA" dirty="0"/>
              <a:t> </a:t>
            </a:r>
            <a:r>
              <a:rPr lang="en-CA" dirty="0">
                <a:solidFill>
                  <a:srgbClr val="C00000"/>
                </a:solidFill>
              </a:rPr>
              <a:t>22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For </a:t>
            </a:r>
            <a:r>
              <a:rPr lang="en-CA" b="1" i="1" dirty="0"/>
              <a:t>str</a:t>
            </a:r>
            <a:r>
              <a:rPr lang="en-CA" dirty="0"/>
              <a:t> values, the </a:t>
            </a:r>
            <a:r>
              <a:rPr lang="en-CA" dirty="0">
                <a:solidFill>
                  <a:srgbClr val="C00000"/>
                </a:solidFill>
              </a:rPr>
              <a:t>print() </a:t>
            </a:r>
            <a:r>
              <a:rPr lang="en-CA" dirty="0"/>
              <a:t>function does </a:t>
            </a:r>
            <a:r>
              <a:rPr lang="en-CA" b="1" u="sng" dirty="0"/>
              <a:t>not</a:t>
            </a:r>
            <a:r>
              <a:rPr lang="en-CA" dirty="0"/>
              <a:t> show the quotation marks.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BA0B1-FE1A-4D50-8C40-345FBA7D9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7" y="3717033"/>
            <a:ext cx="792590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5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785FE6C-CB00-4409-8AF2-C84DBEF7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7E23-AD2A-402A-828F-0998BB1A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Benefits of documentation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Other people easily understand program.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i="1" dirty="0"/>
              <a:t>You</a:t>
            </a:r>
            <a:r>
              <a:rPr lang="en-US" dirty="0"/>
              <a:t> can better understand program when you read it later.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Long programs are easier to read</a:t>
            </a:r>
          </a:p>
          <a:p>
            <a:pPr lvl="1" eaLnBrk="1" hangingPunct="1">
              <a:defRPr/>
            </a:pPr>
            <a:r>
              <a:rPr lang="en-US" dirty="0"/>
              <a:t>Purposes of individual pieces can be determined at a glance.</a:t>
            </a:r>
          </a:p>
          <a:p>
            <a:pPr marL="0" indent="0">
              <a:buNone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comments</a:t>
            </a:r>
            <a:r>
              <a:rPr lang="en-US" dirty="0"/>
              <a:t> to document your code.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2358827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Comment</a:t>
            </a:r>
            <a:r>
              <a:rPr lang="en-CA" dirty="0"/>
              <a:t>: </a:t>
            </a:r>
            <a:r>
              <a:rPr lang="en-CA" altLang="en-US" dirty="0"/>
              <a:t>Text intended for the human reader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In Python, the </a:t>
            </a:r>
            <a:r>
              <a:rPr lang="en-CA" dirty="0">
                <a:solidFill>
                  <a:srgbClr val="C00000"/>
                </a:solidFill>
              </a:rPr>
              <a:t>#</a:t>
            </a:r>
            <a:r>
              <a:rPr lang="en-CA" dirty="0"/>
              <a:t> token starts a comment. The rest of the line is ignored </a:t>
            </a:r>
            <a:r>
              <a:rPr lang="en-US" sz="2800" dirty="0"/>
              <a:t>what a section of code does or how it works</a:t>
            </a:r>
            <a:r>
              <a:rPr lang="en-CA" dirty="0"/>
              <a:t>.</a:t>
            </a:r>
          </a:p>
          <a:p>
            <a:pPr lvl="1"/>
            <a:r>
              <a:rPr lang="en-CA" b="1" i="1" u="sng" dirty="0"/>
              <a:t>Always</a:t>
            </a:r>
            <a:r>
              <a:rPr lang="en-CA" dirty="0"/>
              <a:t> include </a:t>
            </a:r>
            <a:r>
              <a:rPr lang="en-CA" dirty="0">
                <a:solidFill>
                  <a:srgbClr val="C00000"/>
                </a:solidFill>
              </a:rPr>
              <a:t>comments</a:t>
            </a:r>
            <a:r>
              <a:rPr lang="en-CA" dirty="0"/>
              <a:t> in the code you submit for this course, e.g. labs, assignments etc.</a:t>
            </a:r>
          </a:p>
          <a:p>
            <a:pPr lvl="1"/>
            <a:r>
              <a:rPr lang="en-CA" dirty="0"/>
              <a:t>For multi-line comments, you can also use triple quotes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B94365-A47E-456F-8B26-26DB1FB4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05064"/>
            <a:ext cx="7761117" cy="20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1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8D29FBB-E1BA-4980-BB47-4E21489C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Comments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CAD7918-7A91-400C-8AA0-6DE825623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A332-CC17-4F30-80D4-0B6BE50C0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BE24017E-DEC7-4608-A9E8-648835A6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124200"/>
            <a:ext cx="775176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ＭＳ Ｐゴシック" pitchFamily="34" charset="-128"/>
              </a:rPr>
              <a:t>Topics</a:t>
            </a:r>
          </a:p>
          <a:p>
            <a:pPr lvl="1"/>
            <a:r>
              <a:rPr lang="en-US" dirty="0">
                <a:latin typeface="Tahoma" pitchFamily="34" charset="0"/>
                <a:ea typeface="ＭＳ Ｐゴシック" pitchFamily="34" charset="-128"/>
              </a:rPr>
              <a:t>Variables</a:t>
            </a:r>
          </a:p>
          <a:p>
            <a:pPr lvl="2"/>
            <a:r>
              <a:rPr lang="en-US" dirty="0">
                <a:latin typeface="Tahoma" pitchFamily="34" charset="0"/>
                <a:ea typeface="ＭＳ Ｐゴシック" pitchFamily="34" charset="-128"/>
              </a:rPr>
              <a:t>Values and data types</a:t>
            </a:r>
          </a:p>
          <a:p>
            <a:pPr lvl="2"/>
            <a:r>
              <a:rPr lang="en-US" dirty="0">
                <a:latin typeface="Tahoma" pitchFamily="34" charset="0"/>
                <a:ea typeface="ＭＳ Ｐゴシック" pitchFamily="34" charset="-128"/>
              </a:rPr>
              <a:t>Naming variables</a:t>
            </a:r>
          </a:p>
          <a:p>
            <a:pPr lvl="1"/>
            <a:r>
              <a:rPr lang="en-US" dirty="0">
                <a:latin typeface="Tahoma" pitchFamily="34" charset="0"/>
                <a:ea typeface="ＭＳ Ｐゴシック" pitchFamily="34" charset="-128"/>
              </a:rPr>
              <a:t>Statements</a:t>
            </a:r>
          </a:p>
          <a:p>
            <a:pPr lvl="2"/>
            <a:r>
              <a:rPr lang="en-US" dirty="0">
                <a:latin typeface="Tahoma" pitchFamily="34" charset="0"/>
                <a:ea typeface="ＭＳ Ｐゴシック" pitchFamily="34" charset="-128"/>
              </a:rPr>
              <a:t>Operations on data</a:t>
            </a:r>
          </a:p>
          <a:p>
            <a:pPr lvl="1"/>
            <a:r>
              <a:rPr lang="en-US" dirty="0" err="1">
                <a:latin typeface="Tahoma" pitchFamily="34" charset="0"/>
                <a:ea typeface="ＭＳ Ｐゴシック" pitchFamily="34" charset="-128"/>
              </a:rPr>
              <a:t>Input/Output</a:t>
            </a:r>
            <a:endParaRPr lang="en-US" dirty="0">
              <a:latin typeface="Tahoma" pitchFamily="34" charset="0"/>
              <a:ea typeface="ＭＳ Ｐゴシック" pitchFamily="34" charset="-128"/>
            </a:endParaRPr>
          </a:p>
          <a:p>
            <a:pPr lvl="1"/>
            <a:r>
              <a:rPr lang="en-US" dirty="0">
                <a:latin typeface="Tahoma" pitchFamily="34" charset="0"/>
                <a:ea typeface="ＭＳ Ｐゴシック" pitchFamily="34" charset="-128"/>
              </a:rPr>
              <a:t>Comments</a:t>
            </a:r>
            <a:endParaRPr lang="en-US" i="1" u="sng" dirty="0">
              <a:latin typeface="Tahoma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>
            <a:normAutofit/>
          </a:bodyPr>
          <a:lstStyle/>
          <a:p>
            <a:r>
              <a:rPr lang="en-CA" sz="2000" dirty="0"/>
              <a:t>[1] https://en.wikipedia.org/wiki/Computer_program</a:t>
            </a:r>
          </a:p>
          <a:p>
            <a:r>
              <a:rPr lang="en-CA" sz="2000" dirty="0"/>
              <a:t>[2] </a:t>
            </a:r>
            <a:r>
              <a:rPr lang="en-CA" sz="2000" dirty="0">
                <a:hlinkClick r:id="rId2"/>
              </a:rPr>
              <a:t>https://www.britannica.com/technology/computer-program</a:t>
            </a:r>
            <a:endParaRPr lang="en-CA" sz="2000" dirty="0"/>
          </a:p>
          <a:p>
            <a:r>
              <a:rPr lang="en-CA" sz="2000" dirty="0"/>
              <a:t>[3] </a:t>
            </a:r>
            <a:r>
              <a:rPr lang="en-CA" sz="2000" dirty="0">
                <a:hlinkClick r:id="rId3"/>
              </a:rPr>
              <a:t>https://dictionary.cambridge.org/dictionary/english/computer-program</a:t>
            </a:r>
            <a:endParaRPr lang="en-CA" sz="2000" dirty="0"/>
          </a:p>
          <a:p>
            <a:r>
              <a:rPr lang="en-CA" sz="2000" dirty="0"/>
              <a:t>[4] https://whatis.techtarget.com/definition/instruction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016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F6067-849D-4097-BDFF-062DFCC356DB}"/>
              </a:ext>
            </a:extLst>
          </p:cNvPr>
          <p:cNvSpPr/>
          <p:nvPr/>
        </p:nvSpPr>
        <p:spPr>
          <a:xfrm>
            <a:off x="727313" y="2064493"/>
            <a:ext cx="2520280" cy="17281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B4D29-DB3E-41B1-AAB9-A3A0E490ECEF}"/>
              </a:ext>
            </a:extLst>
          </p:cNvPr>
          <p:cNvSpPr/>
          <p:nvPr/>
        </p:nvSpPr>
        <p:spPr>
          <a:xfrm>
            <a:off x="6166520" y="1993296"/>
            <a:ext cx="252028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3D8D2-7462-46AC-8CBE-15F7A4A33CC3}"/>
              </a:ext>
            </a:extLst>
          </p:cNvPr>
          <p:cNvSpPr/>
          <p:nvPr/>
        </p:nvSpPr>
        <p:spPr>
          <a:xfrm>
            <a:off x="3059832" y="4437112"/>
            <a:ext cx="3168352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58EAC34-510E-4305-B5B9-79BB4F17FDDE}"/>
              </a:ext>
            </a:extLst>
          </p:cNvPr>
          <p:cNvSpPr/>
          <p:nvPr/>
        </p:nvSpPr>
        <p:spPr>
          <a:xfrm>
            <a:off x="3230893" y="2674840"/>
            <a:ext cx="295232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CA80AE83-47F6-4F53-83F1-F2460C410505}"/>
              </a:ext>
            </a:extLst>
          </p:cNvPr>
          <p:cNvSpPr/>
          <p:nvPr/>
        </p:nvSpPr>
        <p:spPr>
          <a:xfrm rot="5400000">
            <a:off x="4094236" y="3474716"/>
            <a:ext cx="144016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17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Variable: Points to a location in memory that stores a </a:t>
            </a:r>
            <a:r>
              <a:rPr lang="en-CA" dirty="0">
                <a:solidFill>
                  <a:srgbClr val="C00000"/>
                </a:solidFill>
              </a:rPr>
              <a:t>value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Used to store information to be referenced and manipulated in a computer program.</a:t>
            </a:r>
          </a:p>
          <a:p>
            <a:pPr lvl="1"/>
            <a:r>
              <a:rPr lang="en-CA" dirty="0"/>
              <a:t>A variable </a:t>
            </a:r>
            <a:r>
              <a:rPr lang="en-CA" dirty="0">
                <a:solidFill>
                  <a:srgbClr val="C00000"/>
                </a:solidFill>
              </a:rPr>
              <a:t>name</a:t>
            </a:r>
            <a:r>
              <a:rPr lang="en-CA" dirty="0"/>
              <a:t> is used to refer to an item of data stored in memory.</a:t>
            </a:r>
          </a:p>
          <a:p>
            <a:pPr lvl="1"/>
            <a:r>
              <a:rPr lang="en-CA" dirty="0"/>
              <a:t>Helpful to think of </a:t>
            </a:r>
            <a:r>
              <a:rPr lang="en-CA" i="1" dirty="0">
                <a:solidFill>
                  <a:srgbClr val="C00000"/>
                </a:solidFill>
              </a:rPr>
              <a:t>labeled containers </a:t>
            </a:r>
            <a:r>
              <a:rPr lang="en-CA" dirty="0"/>
              <a:t>that hold information (in memory) that can be referenced and used later.</a:t>
            </a:r>
          </a:p>
          <a:p>
            <a:pPr lvl="2"/>
            <a:r>
              <a:rPr lang="en-CA" dirty="0"/>
              <a:t>Variable names are like </a:t>
            </a:r>
            <a:r>
              <a:rPr lang="en-CA" dirty="0">
                <a:solidFill>
                  <a:srgbClr val="C00000"/>
                </a:solidFill>
              </a:rPr>
              <a:t>labels</a:t>
            </a:r>
            <a:r>
              <a:rPr lang="en-CA" dirty="0"/>
              <a:t> used to identify a ‘container’ (memory location).</a:t>
            </a:r>
          </a:p>
          <a:p>
            <a:pPr lvl="2"/>
            <a:r>
              <a:rPr lang="en-CA" dirty="0"/>
              <a:t>Suitable variable names makes programs easier to understand.</a:t>
            </a:r>
          </a:p>
          <a:p>
            <a:pPr lvl="2"/>
            <a:r>
              <a:rPr lang="en-CA" dirty="0"/>
              <a:t>Variable names are sometimes referred to as </a:t>
            </a:r>
            <a:r>
              <a:rPr lang="en-CA" dirty="0">
                <a:solidFill>
                  <a:srgbClr val="C00000"/>
                </a:solidFill>
              </a:rPr>
              <a:t>identifiers</a:t>
            </a:r>
            <a:r>
              <a:rPr lang="en-CA" dirty="0"/>
              <a:t>.</a:t>
            </a:r>
          </a:p>
          <a:p>
            <a:pPr marL="442913" lvl="2" indent="0">
              <a:buNone/>
            </a:pPr>
            <a:r>
              <a:rPr lang="en-CA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59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Value: An item of data (e.g. a number or a letter or some other data type) that can be stored in a </a:t>
            </a:r>
            <a:r>
              <a:rPr lang="en-CA" dirty="0">
                <a:solidFill>
                  <a:srgbClr val="C00000"/>
                </a:solidFill>
              </a:rPr>
              <a:t>variable</a:t>
            </a:r>
            <a:r>
              <a:rPr lang="en-CA" dirty="0"/>
              <a:t> or computed in an expression. </a:t>
            </a:r>
          </a:p>
          <a:p>
            <a:pPr lvl="1"/>
            <a:r>
              <a:rPr lang="en-CA" dirty="0"/>
              <a:t>Examples: 5, “Hello, World!”, ‘A’</a:t>
            </a:r>
          </a:p>
          <a:p>
            <a:r>
              <a:rPr lang="en-CA" dirty="0"/>
              <a:t>Values can be classified into different </a:t>
            </a:r>
            <a:r>
              <a:rPr lang="en-CA" dirty="0">
                <a:solidFill>
                  <a:srgbClr val="C00000"/>
                </a:solidFill>
              </a:rPr>
              <a:t>classes</a:t>
            </a:r>
            <a:r>
              <a:rPr lang="en-CA" dirty="0"/>
              <a:t> or </a:t>
            </a:r>
            <a:r>
              <a:rPr lang="en-CA" dirty="0">
                <a:solidFill>
                  <a:srgbClr val="C00000"/>
                </a:solidFill>
              </a:rPr>
              <a:t>data types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Examples:</a:t>
            </a:r>
          </a:p>
          <a:p>
            <a:pPr lvl="2"/>
            <a:r>
              <a:rPr lang="en-CA" dirty="0"/>
              <a:t>5 is an </a:t>
            </a:r>
            <a:r>
              <a:rPr lang="en-CA" i="1" dirty="0">
                <a:solidFill>
                  <a:srgbClr val="C00000"/>
                </a:solidFill>
              </a:rPr>
              <a:t>integer </a:t>
            </a:r>
            <a:r>
              <a:rPr lang="en-CA" dirty="0"/>
              <a:t>(data type: </a:t>
            </a:r>
            <a:r>
              <a:rPr lang="en-CA" b="1" dirty="0"/>
              <a:t>int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“Hello, World!” and ‘A’ are </a:t>
            </a:r>
            <a:r>
              <a:rPr lang="en-CA" i="1" dirty="0">
                <a:solidFill>
                  <a:srgbClr val="C00000"/>
                </a:solidFill>
              </a:rPr>
              <a:t>strings </a:t>
            </a:r>
            <a:r>
              <a:rPr lang="en-CA" dirty="0"/>
              <a:t>(data type: </a:t>
            </a:r>
            <a:r>
              <a:rPr lang="en-CA" b="1" dirty="0"/>
              <a:t>str</a:t>
            </a:r>
            <a:r>
              <a:rPr lang="en-CA" dirty="0"/>
              <a:t>), i.e. a string of characters. Strings are enclosed in quotation marks.</a:t>
            </a:r>
          </a:p>
          <a:p>
            <a:pPr lvl="1"/>
            <a:r>
              <a:rPr lang="en-CA" dirty="0"/>
              <a:t>You can check the type of an item by using the built-in </a:t>
            </a:r>
            <a:r>
              <a:rPr lang="en-CA" b="1" dirty="0"/>
              <a:t>type</a:t>
            </a:r>
            <a:r>
              <a:rPr lang="en-CA" dirty="0"/>
              <a:t> function in Python.</a:t>
            </a:r>
          </a:p>
          <a:p>
            <a:pPr marL="442913" lvl="2" indent="0">
              <a:buNone/>
            </a:pPr>
            <a:r>
              <a:rPr lang="en-CA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908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The </a:t>
            </a:r>
            <a:r>
              <a:rPr lang="en-CA" sz="2400" dirty="0">
                <a:solidFill>
                  <a:srgbClr val="FF0000"/>
                </a:solidFill>
              </a:rPr>
              <a:t>=</a:t>
            </a:r>
            <a:r>
              <a:rPr lang="en-CA" sz="2400" dirty="0"/>
              <a:t> symbol (or assignment operator) is used to </a:t>
            </a:r>
            <a:r>
              <a:rPr lang="en-CA" sz="2400" i="1" u="sng" dirty="0"/>
              <a:t>assign</a:t>
            </a:r>
            <a:r>
              <a:rPr lang="en-CA" sz="2400" dirty="0"/>
              <a:t> a value to a variable. 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>
                <a:solidFill>
                  <a:srgbClr val="FF0000"/>
                </a:solidFill>
              </a:rPr>
              <a:t>variable name </a:t>
            </a:r>
            <a:r>
              <a:rPr lang="en-CA" sz="2000" dirty="0"/>
              <a:t>goes on the </a:t>
            </a:r>
            <a:r>
              <a:rPr lang="en-CA" sz="2000" i="1" dirty="0"/>
              <a:t>left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>
                <a:solidFill>
                  <a:srgbClr val="FF0000"/>
                </a:solidFill>
              </a:rPr>
              <a:t>value</a:t>
            </a:r>
            <a:r>
              <a:rPr lang="en-CA" sz="2000" dirty="0"/>
              <a:t> you want to assign goes on the </a:t>
            </a:r>
            <a:r>
              <a:rPr lang="en-CA" sz="2000" i="1" dirty="0"/>
              <a:t>right</a:t>
            </a:r>
          </a:p>
          <a:p>
            <a:r>
              <a:rPr lang="en-CA" sz="2400" dirty="0"/>
              <a:t>Examples</a:t>
            </a:r>
          </a:p>
          <a:p>
            <a:pPr lvl="1"/>
            <a:r>
              <a:rPr lang="en-CA" sz="2000" dirty="0"/>
              <a:t>x = 6</a:t>
            </a:r>
          </a:p>
          <a:p>
            <a:pPr lvl="1"/>
            <a:r>
              <a:rPr lang="en-CA" sz="2000" dirty="0"/>
              <a:t>y = 7.2</a:t>
            </a:r>
          </a:p>
          <a:p>
            <a:pPr lvl="1"/>
            <a:r>
              <a:rPr lang="en-CA" sz="2000" dirty="0"/>
              <a:t>name = ‘Ann’</a:t>
            </a:r>
          </a:p>
          <a:p>
            <a:pPr lvl="1"/>
            <a:r>
              <a:rPr lang="en-CA" sz="2000" dirty="0"/>
              <a:t>z = x + y + 2</a:t>
            </a:r>
          </a:p>
          <a:p>
            <a:r>
              <a:rPr lang="en-CA" sz="2400" dirty="0"/>
              <a:t>The assignment operator (=) is </a:t>
            </a:r>
            <a:r>
              <a:rPr lang="en-CA" sz="2400" b="1" dirty="0"/>
              <a:t>NOT</a:t>
            </a:r>
            <a:r>
              <a:rPr lang="en-CA" sz="2400" dirty="0"/>
              <a:t> the same as the equality operator (==)</a:t>
            </a:r>
          </a:p>
          <a:p>
            <a:pPr lvl="1"/>
            <a:r>
              <a:rPr lang="en-CA" sz="2000" dirty="0"/>
              <a:t> </a:t>
            </a:r>
            <a:r>
              <a:rPr lang="en-CA" sz="2000" dirty="0">
                <a:solidFill>
                  <a:srgbClr val="C00000"/>
                </a:solidFill>
              </a:rPr>
              <a:t>=</a:t>
            </a:r>
            <a:r>
              <a:rPr lang="en-CA" sz="2000" dirty="0"/>
              <a:t> assigns a value</a:t>
            </a:r>
          </a:p>
          <a:p>
            <a:pPr lvl="1"/>
            <a:r>
              <a:rPr lang="en-CA" sz="2000" dirty="0"/>
              <a:t> </a:t>
            </a:r>
            <a:r>
              <a:rPr lang="en-CA" sz="2000" dirty="0">
                <a:solidFill>
                  <a:srgbClr val="C00000"/>
                </a:solidFill>
              </a:rPr>
              <a:t>==</a:t>
            </a:r>
            <a:r>
              <a:rPr lang="en-CA" sz="2000" dirty="0"/>
              <a:t> checks if two things are equal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724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746648" cy="3078907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Examples</a:t>
            </a:r>
          </a:p>
          <a:p>
            <a:pPr lvl="1"/>
            <a:r>
              <a:rPr lang="en-CA" sz="2000" dirty="0"/>
              <a:t>x = 6</a:t>
            </a:r>
          </a:p>
          <a:p>
            <a:pPr lvl="1"/>
            <a:r>
              <a:rPr lang="en-CA" sz="2000" dirty="0"/>
              <a:t>y = 7.2</a:t>
            </a:r>
          </a:p>
          <a:p>
            <a:pPr lvl="1"/>
            <a:r>
              <a:rPr lang="en-CA" sz="2000" dirty="0"/>
              <a:t>name = ‘Ann’</a:t>
            </a:r>
          </a:p>
          <a:p>
            <a:pPr lvl="1"/>
            <a:r>
              <a:rPr lang="en-CA" sz="2000" dirty="0"/>
              <a:t>z = x + y + 2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7C0E5-094F-4989-917A-8633B75705DF}"/>
              </a:ext>
            </a:extLst>
          </p:cNvPr>
          <p:cNvSpPr/>
          <p:nvPr/>
        </p:nvSpPr>
        <p:spPr>
          <a:xfrm>
            <a:off x="5167670" y="1862403"/>
            <a:ext cx="2880320" cy="374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5EEED8-C1E5-485C-AFF9-129249C568C8}"/>
              </a:ext>
            </a:extLst>
          </p:cNvPr>
          <p:cNvCxnSpPr/>
          <p:nvPr/>
        </p:nvCxnSpPr>
        <p:spPr>
          <a:xfrm>
            <a:off x="5148064" y="2348880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70D696-C659-49E1-A585-8024D80AD8E0}"/>
              </a:ext>
            </a:extLst>
          </p:cNvPr>
          <p:cNvCxnSpPr/>
          <p:nvPr/>
        </p:nvCxnSpPr>
        <p:spPr>
          <a:xfrm>
            <a:off x="5148064" y="278092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72E61C-1DFB-466B-92EC-D12EE9D3ECDF}"/>
              </a:ext>
            </a:extLst>
          </p:cNvPr>
          <p:cNvCxnSpPr/>
          <p:nvPr/>
        </p:nvCxnSpPr>
        <p:spPr>
          <a:xfrm>
            <a:off x="5148064" y="321297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B30D1B-C135-47DF-9954-F12CB397B1D5}"/>
              </a:ext>
            </a:extLst>
          </p:cNvPr>
          <p:cNvCxnSpPr/>
          <p:nvPr/>
        </p:nvCxnSpPr>
        <p:spPr>
          <a:xfrm>
            <a:off x="5148064" y="364502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A41E1D-87A2-4BC5-9D4E-F12D373C0E1B}"/>
              </a:ext>
            </a:extLst>
          </p:cNvPr>
          <p:cNvCxnSpPr/>
          <p:nvPr/>
        </p:nvCxnSpPr>
        <p:spPr>
          <a:xfrm>
            <a:off x="5148064" y="530120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2E7E8C-CF73-42E1-8A7B-6408C97E22C6}"/>
              </a:ext>
            </a:extLst>
          </p:cNvPr>
          <p:cNvCxnSpPr/>
          <p:nvPr/>
        </p:nvCxnSpPr>
        <p:spPr>
          <a:xfrm>
            <a:off x="5148064" y="494116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7CB2D2-39E4-4184-94CE-0065BCC1C5B4}"/>
              </a:ext>
            </a:extLst>
          </p:cNvPr>
          <p:cNvSpPr txBox="1"/>
          <p:nvPr/>
        </p:nvSpPr>
        <p:spPr>
          <a:xfrm>
            <a:off x="5423756" y="1979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04BA2F-D8B9-4FB6-9DA6-E11203E3158A}"/>
              </a:ext>
            </a:extLst>
          </p:cNvPr>
          <p:cNvCxnSpPr/>
          <p:nvPr/>
        </p:nvCxnSpPr>
        <p:spPr>
          <a:xfrm>
            <a:off x="6033085" y="1862403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B3B483-A1DD-49BB-AF70-2848AEB86F43}"/>
              </a:ext>
            </a:extLst>
          </p:cNvPr>
          <p:cNvSpPr txBox="1"/>
          <p:nvPr/>
        </p:nvSpPr>
        <p:spPr>
          <a:xfrm>
            <a:off x="6647892" y="199531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77385-341E-4863-B2F6-FA9CF8383161}"/>
              </a:ext>
            </a:extLst>
          </p:cNvPr>
          <p:cNvSpPr txBox="1"/>
          <p:nvPr/>
        </p:nvSpPr>
        <p:spPr>
          <a:xfrm>
            <a:off x="5423756" y="24152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6D548-83BB-4773-9B8F-A5FBD21CD40B}"/>
              </a:ext>
            </a:extLst>
          </p:cNvPr>
          <p:cNvSpPr txBox="1"/>
          <p:nvPr/>
        </p:nvSpPr>
        <p:spPr>
          <a:xfrm>
            <a:off x="6607830" y="2442954"/>
            <a:ext cx="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D6C58-7FED-4AA7-B835-D38D2E18308E}"/>
              </a:ext>
            </a:extLst>
          </p:cNvPr>
          <p:cNvSpPr txBox="1"/>
          <p:nvPr/>
        </p:nvSpPr>
        <p:spPr>
          <a:xfrm>
            <a:off x="5166827" y="2812287"/>
            <a:ext cx="87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79019A-4DA3-4996-AD2C-8249ACE196A5}"/>
              </a:ext>
            </a:extLst>
          </p:cNvPr>
          <p:cNvSpPr txBox="1"/>
          <p:nvPr/>
        </p:nvSpPr>
        <p:spPr>
          <a:xfrm>
            <a:off x="6508775" y="2844587"/>
            <a:ext cx="87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‘Ann’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72B8A-3833-49C4-81AC-04A42C98F63E}"/>
              </a:ext>
            </a:extLst>
          </p:cNvPr>
          <p:cNvSpPr txBox="1"/>
          <p:nvPr/>
        </p:nvSpPr>
        <p:spPr>
          <a:xfrm>
            <a:off x="5423756" y="32532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BA224-16A7-4499-8EF1-103BB60FD56A}"/>
              </a:ext>
            </a:extLst>
          </p:cNvPr>
          <p:cNvSpPr txBox="1"/>
          <p:nvPr/>
        </p:nvSpPr>
        <p:spPr>
          <a:xfrm>
            <a:off x="6521133" y="3253421"/>
            <a:ext cx="8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15.2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E04F3-F457-4467-A33D-BCF1FD595CD6}"/>
              </a:ext>
            </a:extLst>
          </p:cNvPr>
          <p:cNvSpPr txBox="1"/>
          <p:nvPr/>
        </p:nvSpPr>
        <p:spPr>
          <a:xfrm>
            <a:off x="6055059" y="57008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8113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1782763"/>
          </a:xfrm>
        </p:spPr>
        <p:txBody>
          <a:bodyPr>
            <a:normAutofit/>
          </a:bodyPr>
          <a:lstStyle/>
          <a:p>
            <a:r>
              <a:rPr lang="en-CA" dirty="0"/>
              <a:t>You can check the type of an item by using the built-in </a:t>
            </a:r>
            <a:r>
              <a:rPr lang="en-CA" b="1" dirty="0"/>
              <a:t>type</a:t>
            </a:r>
            <a:r>
              <a:rPr lang="en-CA" dirty="0"/>
              <a:t> function in Python.</a:t>
            </a:r>
          </a:p>
          <a:p>
            <a:pPr marL="442913" lvl="2" indent="0">
              <a:buNone/>
            </a:pPr>
            <a:r>
              <a:rPr lang="en-CA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BB226BE-3B75-487E-98BA-DE630465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076044"/>
            <a:ext cx="4214521" cy="23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>
            <a:normAutofit/>
          </a:bodyPr>
          <a:lstStyle/>
          <a:p>
            <a:r>
              <a:rPr lang="en-CA" sz="2400" dirty="0"/>
              <a:t>Rules for valid variable names in Python</a:t>
            </a:r>
          </a:p>
          <a:p>
            <a:pPr lvl="1"/>
            <a:r>
              <a:rPr lang="en-CA" sz="2400" b="1" dirty="0"/>
              <a:t>can</a:t>
            </a:r>
            <a:r>
              <a:rPr lang="en-CA" sz="2400" dirty="0"/>
              <a:t> contain letters, digits, and the underscore (_), but must begin with a letter or underscore.</a:t>
            </a:r>
          </a:p>
          <a:p>
            <a:pPr lvl="2"/>
            <a:r>
              <a:rPr lang="en-CA" sz="2000" dirty="0"/>
              <a:t>Names beginning with underscore often have special meaning. Safer to start variable names in your programs with letters</a:t>
            </a:r>
          </a:p>
          <a:p>
            <a:pPr lvl="1"/>
            <a:r>
              <a:rPr lang="en-CA" sz="2400" b="1" dirty="0"/>
              <a:t>cannot</a:t>
            </a:r>
            <a:r>
              <a:rPr lang="en-CA" sz="2400" dirty="0"/>
              <a:t> contain spaces or other special characters ($, /, ?, </a:t>
            </a:r>
            <a:r>
              <a:rPr lang="en-CA" sz="2400" dirty="0" err="1"/>
              <a:t>etc</a:t>
            </a:r>
            <a:r>
              <a:rPr lang="en-CA" sz="2400" dirty="0"/>
              <a:t>).</a:t>
            </a:r>
          </a:p>
          <a:p>
            <a:pPr lvl="1"/>
            <a:r>
              <a:rPr lang="en-CA" sz="2400" b="1" dirty="0"/>
              <a:t>cannot</a:t>
            </a:r>
            <a:r>
              <a:rPr lang="en-CA" sz="2400" dirty="0"/>
              <a:t> use Python reserved</a:t>
            </a:r>
            <a:r>
              <a:rPr lang="en-CA" sz="2400" dirty="0">
                <a:solidFill>
                  <a:srgbClr val="C00000"/>
                </a:solidFill>
              </a:rPr>
              <a:t> </a:t>
            </a:r>
            <a:r>
              <a:rPr lang="en-CA" sz="2400" dirty="0" err="1">
                <a:solidFill>
                  <a:srgbClr val="C00000"/>
                </a:solidFill>
              </a:rPr>
              <a:t>kerwords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Case matters—for instance, </a:t>
            </a:r>
            <a:r>
              <a:rPr lang="en-CA" sz="2400" dirty="0">
                <a:solidFill>
                  <a:srgbClr val="FF0000"/>
                </a:solidFill>
              </a:rPr>
              <a:t>temp</a:t>
            </a:r>
            <a:r>
              <a:rPr lang="en-CA" sz="2400" dirty="0"/>
              <a:t> and </a:t>
            </a:r>
            <a:r>
              <a:rPr lang="en-CA" sz="2400" dirty="0">
                <a:solidFill>
                  <a:srgbClr val="FF0000"/>
                </a:solidFill>
              </a:rPr>
              <a:t>Temp</a:t>
            </a:r>
            <a:r>
              <a:rPr lang="en-CA" sz="2400" dirty="0"/>
              <a:t> are different.</a:t>
            </a:r>
          </a:p>
          <a:p>
            <a:pPr lvl="1"/>
            <a:r>
              <a:rPr lang="en-CA" sz="2400" b="1" dirty="0"/>
              <a:t>cannot</a:t>
            </a:r>
            <a:r>
              <a:rPr lang="en-CA" sz="2400" dirty="0"/>
              <a:t> be named after keywords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97796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UWindsorTemplate">
  <a:themeElements>
    <a:clrScheme name="Office Them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oundr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UWindsorTemplate.pot</Template>
  <TotalTime>38703</TotalTime>
  <Words>1063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Tahoma</vt:lpstr>
      <vt:lpstr>Wingdings 2</vt:lpstr>
      <vt:lpstr>UWindsorTemplate</vt:lpstr>
      <vt:lpstr>Foundry</vt:lpstr>
      <vt:lpstr>Programming for Beginners</vt:lpstr>
      <vt:lpstr>Basic Programming Concepts</vt:lpstr>
      <vt:lpstr>Computer Organization</vt:lpstr>
      <vt:lpstr>Variables</vt:lpstr>
      <vt:lpstr>Values</vt:lpstr>
      <vt:lpstr>Assignment Operator</vt:lpstr>
      <vt:lpstr>Assignment Operator</vt:lpstr>
      <vt:lpstr>Data Types</vt:lpstr>
      <vt:lpstr>Variables</vt:lpstr>
      <vt:lpstr>Keywords in Python</vt:lpstr>
      <vt:lpstr>Variables</vt:lpstr>
      <vt:lpstr>Python Statements</vt:lpstr>
      <vt:lpstr>Python Statements</vt:lpstr>
      <vt:lpstr>User Input and Output</vt:lpstr>
      <vt:lpstr>The input Function</vt:lpstr>
      <vt:lpstr>User Input and Output</vt:lpstr>
      <vt:lpstr>Internal Documentation</vt:lpstr>
      <vt:lpstr>Comments</vt:lpstr>
      <vt:lpstr>Comments</vt:lpstr>
      <vt:lpstr>References</vt:lpstr>
    </vt:vector>
  </TitlesOfParts>
  <Company>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Aitkens</dc:creator>
  <cp:lastModifiedBy>Arunita Jaekel</cp:lastModifiedBy>
  <cp:revision>188</cp:revision>
  <dcterms:created xsi:type="dcterms:W3CDTF">2010-12-21T19:42:16Z</dcterms:created>
  <dcterms:modified xsi:type="dcterms:W3CDTF">2019-09-12T18:42:57Z</dcterms:modified>
</cp:coreProperties>
</file>