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10"/>
  </p:notesMasterIdLst>
  <p:sldIdLst>
    <p:sldId id="317" r:id="rId2"/>
    <p:sldId id="319" r:id="rId3"/>
    <p:sldId id="320" r:id="rId4"/>
    <p:sldId id="321" r:id="rId5"/>
    <p:sldId id="322" r:id="rId6"/>
    <p:sldId id="345" r:id="rId7"/>
    <p:sldId id="346" r:id="rId8"/>
    <p:sldId id="347" r:id="rId9"/>
    <p:sldId id="272" r:id="rId10"/>
    <p:sldId id="350" r:id="rId11"/>
    <p:sldId id="274" r:id="rId12"/>
    <p:sldId id="275" r:id="rId13"/>
    <p:sldId id="354" r:id="rId14"/>
    <p:sldId id="356" r:id="rId15"/>
    <p:sldId id="420" r:id="rId16"/>
    <p:sldId id="358" r:id="rId17"/>
    <p:sldId id="368" r:id="rId18"/>
    <p:sldId id="423" r:id="rId19"/>
    <p:sldId id="285" r:id="rId20"/>
    <p:sldId id="286" r:id="rId21"/>
    <p:sldId id="369" r:id="rId22"/>
    <p:sldId id="424" r:id="rId23"/>
    <p:sldId id="425" r:id="rId24"/>
    <p:sldId id="426" r:id="rId25"/>
    <p:sldId id="374" r:id="rId26"/>
    <p:sldId id="427" r:id="rId27"/>
    <p:sldId id="441" r:id="rId28"/>
    <p:sldId id="429" r:id="rId29"/>
    <p:sldId id="288" r:id="rId30"/>
    <p:sldId id="378" r:id="rId31"/>
    <p:sldId id="430" r:id="rId32"/>
    <p:sldId id="431" r:id="rId33"/>
    <p:sldId id="291" r:id="rId34"/>
    <p:sldId id="388" r:id="rId35"/>
    <p:sldId id="438" r:id="rId36"/>
    <p:sldId id="439" r:id="rId37"/>
    <p:sldId id="440" r:id="rId38"/>
    <p:sldId id="297" r:id="rId39"/>
    <p:sldId id="327" r:id="rId40"/>
    <p:sldId id="265" r:id="rId41"/>
    <p:sldId id="328" r:id="rId42"/>
    <p:sldId id="329" r:id="rId43"/>
    <p:sldId id="266" r:id="rId44"/>
    <p:sldId id="331" r:id="rId45"/>
    <p:sldId id="335" r:id="rId46"/>
    <p:sldId id="336" r:id="rId47"/>
    <p:sldId id="270" r:id="rId48"/>
    <p:sldId id="261" r:id="rId49"/>
    <p:sldId id="417" r:id="rId50"/>
    <p:sldId id="337" r:id="rId51"/>
    <p:sldId id="338" r:id="rId52"/>
    <p:sldId id="273" r:id="rId53"/>
    <p:sldId id="339" r:id="rId54"/>
    <p:sldId id="340" r:id="rId55"/>
    <p:sldId id="348" r:id="rId56"/>
    <p:sldId id="442" r:id="rId57"/>
    <p:sldId id="443" r:id="rId58"/>
    <p:sldId id="444" r:id="rId59"/>
    <p:sldId id="355" r:id="rId60"/>
    <p:sldId id="263" r:id="rId61"/>
    <p:sldId id="264" r:id="rId62"/>
    <p:sldId id="445" r:id="rId63"/>
    <p:sldId id="446" r:id="rId64"/>
    <p:sldId id="447" r:id="rId65"/>
    <p:sldId id="359" r:id="rId66"/>
    <p:sldId id="360" r:id="rId67"/>
    <p:sldId id="361" r:id="rId68"/>
    <p:sldId id="333" r:id="rId69"/>
    <p:sldId id="334" r:id="rId70"/>
    <p:sldId id="341" r:id="rId71"/>
    <p:sldId id="342" r:id="rId72"/>
    <p:sldId id="276" r:id="rId73"/>
    <p:sldId id="277" r:id="rId74"/>
    <p:sldId id="344" r:id="rId75"/>
    <p:sldId id="280" r:id="rId76"/>
    <p:sldId id="281" r:id="rId77"/>
    <p:sldId id="282" r:id="rId78"/>
    <p:sldId id="283" r:id="rId79"/>
    <p:sldId id="352" r:id="rId80"/>
    <p:sldId id="357" r:id="rId81"/>
    <p:sldId id="370" r:id="rId82"/>
    <p:sldId id="371" r:id="rId83"/>
    <p:sldId id="372" r:id="rId84"/>
    <p:sldId id="293" r:id="rId85"/>
    <p:sldId id="294" r:id="rId86"/>
    <p:sldId id="375" r:id="rId87"/>
    <p:sldId id="376" r:id="rId88"/>
    <p:sldId id="295" r:id="rId89"/>
    <p:sldId id="377" r:id="rId90"/>
    <p:sldId id="296" r:id="rId91"/>
    <p:sldId id="379" r:id="rId92"/>
    <p:sldId id="380" r:id="rId93"/>
    <p:sldId id="381" r:id="rId94"/>
    <p:sldId id="300" r:id="rId95"/>
    <p:sldId id="383" r:id="rId96"/>
    <p:sldId id="384" r:id="rId97"/>
    <p:sldId id="301" r:id="rId98"/>
    <p:sldId id="385" r:id="rId99"/>
    <p:sldId id="386" r:id="rId100"/>
    <p:sldId id="303" r:id="rId101"/>
    <p:sldId id="387" r:id="rId102"/>
    <p:sldId id="304" r:id="rId103"/>
    <p:sldId id="389" r:id="rId104"/>
    <p:sldId id="412" r:id="rId105"/>
    <p:sldId id="413" r:id="rId106"/>
    <p:sldId id="414" r:id="rId107"/>
    <p:sldId id="415" r:id="rId108"/>
    <p:sldId id="416" r:id="rId109"/>
  </p:sldIdLst>
  <p:sldSz cx="12192000" cy="6858000"/>
  <p:notesSz cx="6858000" cy="9144000"/>
  <p:photoAlbum/>
  <p:custDataLst>
    <p:tags r:id="rId1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04C32A-2266-A943-A74E-5B93F067BAED}" v="2" dt="2019-10-07T16:38:49.1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7" autoAdjust="0"/>
    <p:restoredTop sz="94581"/>
  </p:normalViewPr>
  <p:slideViewPr>
    <p:cSldViewPr>
      <p:cViewPr varScale="1">
        <p:scale>
          <a:sx n="98" d="100"/>
          <a:sy n="98" d="100"/>
        </p:scale>
        <p:origin x="552"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microsoft.com/office/2015/10/relationships/revisionInfo" Target="revisionInfo.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gs" Target="tags/tag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eed Samet" userId="cfbf7cda-a3f0-4a18-b58e-e4747a47ab2e" providerId="ADAL" clId="{2404C32A-2266-A943-A74E-5B93F067BAED}"/>
    <pc:docChg chg="custSel addSld delSld modSld">
      <pc:chgData name="Saeed Samet" userId="cfbf7cda-a3f0-4a18-b58e-e4747a47ab2e" providerId="ADAL" clId="{2404C32A-2266-A943-A74E-5B93F067BAED}" dt="2019-10-08T15:45:09.062" v="106" actId="20577"/>
      <pc:docMkLst>
        <pc:docMk/>
      </pc:docMkLst>
      <pc:sldChg chg="add">
        <pc:chgData name="Saeed Samet" userId="cfbf7cda-a3f0-4a18-b58e-e4747a47ab2e" providerId="ADAL" clId="{2404C32A-2266-A943-A74E-5B93F067BAED}" dt="2019-10-06T15:49:50.274" v="0"/>
        <pc:sldMkLst>
          <pc:docMk/>
          <pc:sldMk cId="1750123463" sldId="263"/>
        </pc:sldMkLst>
      </pc:sldChg>
      <pc:sldChg chg="add">
        <pc:chgData name="Saeed Samet" userId="cfbf7cda-a3f0-4a18-b58e-e4747a47ab2e" providerId="ADAL" clId="{2404C32A-2266-A943-A74E-5B93F067BAED}" dt="2019-10-06T15:49:50.274" v="0"/>
        <pc:sldMkLst>
          <pc:docMk/>
          <pc:sldMk cId="1665120281" sldId="264"/>
        </pc:sldMkLst>
      </pc:sldChg>
      <pc:sldChg chg="addSp modSp">
        <pc:chgData name="Saeed Samet" userId="cfbf7cda-a3f0-4a18-b58e-e4747a47ab2e" providerId="ADAL" clId="{2404C32A-2266-A943-A74E-5B93F067BAED}" dt="2019-10-07T16:38:59.459" v="97" actId="1076"/>
        <pc:sldMkLst>
          <pc:docMk/>
          <pc:sldMk cId="3533942866" sldId="265"/>
        </pc:sldMkLst>
        <pc:picChg chg="add mod">
          <ac:chgData name="Saeed Samet" userId="cfbf7cda-a3f0-4a18-b58e-e4747a47ab2e" providerId="ADAL" clId="{2404C32A-2266-A943-A74E-5B93F067BAED}" dt="2019-10-07T16:38:59.459" v="97" actId="1076"/>
          <ac:picMkLst>
            <pc:docMk/>
            <pc:sldMk cId="3533942866" sldId="265"/>
            <ac:picMk id="6" creationId="{A5A016A8-ED4C-4141-A752-7DAA7913B99F}"/>
          </ac:picMkLst>
        </pc:picChg>
      </pc:sldChg>
      <pc:sldChg chg="modSp">
        <pc:chgData name="Saeed Samet" userId="cfbf7cda-a3f0-4a18-b58e-e4747a47ab2e" providerId="ADAL" clId="{2404C32A-2266-A943-A74E-5B93F067BAED}" dt="2019-10-08T13:41:02.602" v="102" actId="108"/>
        <pc:sldMkLst>
          <pc:docMk/>
          <pc:sldMk cId="3628730788" sldId="319"/>
        </pc:sldMkLst>
        <pc:spChg chg="mod">
          <ac:chgData name="Saeed Samet" userId="cfbf7cda-a3f0-4a18-b58e-e4747a47ab2e" providerId="ADAL" clId="{2404C32A-2266-A943-A74E-5B93F067BAED}" dt="2019-10-08T13:41:02.602" v="102" actId="108"/>
          <ac:spMkLst>
            <pc:docMk/>
            <pc:sldMk cId="3628730788" sldId="319"/>
            <ac:spMk id="14339" creationId="{00000000-0000-0000-0000-000000000000}"/>
          </ac:spMkLst>
        </pc:spChg>
      </pc:sldChg>
      <pc:sldChg chg="modSp">
        <pc:chgData name="Saeed Samet" userId="cfbf7cda-a3f0-4a18-b58e-e4747a47ab2e" providerId="ADAL" clId="{2404C32A-2266-A943-A74E-5B93F067BAED}" dt="2019-10-08T15:43:37.688" v="104" actId="113"/>
        <pc:sldMkLst>
          <pc:docMk/>
          <pc:sldMk cId="3175158226" sldId="321"/>
        </pc:sldMkLst>
        <pc:spChg chg="mod">
          <ac:chgData name="Saeed Samet" userId="cfbf7cda-a3f0-4a18-b58e-e4747a47ab2e" providerId="ADAL" clId="{2404C32A-2266-A943-A74E-5B93F067BAED}" dt="2019-10-08T15:43:37.688" v="104" actId="113"/>
          <ac:spMkLst>
            <pc:docMk/>
            <pc:sldMk cId="3175158226" sldId="321"/>
            <ac:spMk id="16387" creationId="{00000000-0000-0000-0000-000000000000}"/>
          </ac:spMkLst>
        </pc:spChg>
      </pc:sldChg>
      <pc:sldChg chg="modSp">
        <pc:chgData name="Saeed Samet" userId="cfbf7cda-a3f0-4a18-b58e-e4747a47ab2e" providerId="ADAL" clId="{2404C32A-2266-A943-A74E-5B93F067BAED}" dt="2019-10-08T15:44:30.326" v="105" actId="108"/>
        <pc:sldMkLst>
          <pc:docMk/>
          <pc:sldMk cId="2485553920" sldId="322"/>
        </pc:sldMkLst>
        <pc:spChg chg="mod">
          <ac:chgData name="Saeed Samet" userId="cfbf7cda-a3f0-4a18-b58e-e4747a47ab2e" providerId="ADAL" clId="{2404C32A-2266-A943-A74E-5B93F067BAED}" dt="2019-10-08T15:44:30.326" v="105" actId="108"/>
          <ac:spMkLst>
            <pc:docMk/>
            <pc:sldMk cId="2485553920" sldId="322"/>
            <ac:spMk id="17411" creationId="{00000000-0000-0000-0000-000000000000}"/>
          </ac:spMkLst>
        </pc:spChg>
      </pc:sldChg>
      <pc:sldChg chg="modSp">
        <pc:chgData name="Saeed Samet" userId="cfbf7cda-a3f0-4a18-b58e-e4747a47ab2e" providerId="ADAL" clId="{2404C32A-2266-A943-A74E-5B93F067BAED}" dt="2019-10-08T15:45:09.062" v="106" actId="20577"/>
        <pc:sldMkLst>
          <pc:docMk/>
          <pc:sldMk cId="3442662878" sldId="345"/>
        </pc:sldMkLst>
        <pc:spChg chg="mod">
          <ac:chgData name="Saeed Samet" userId="cfbf7cda-a3f0-4a18-b58e-e4747a47ab2e" providerId="ADAL" clId="{2404C32A-2266-A943-A74E-5B93F067BAED}" dt="2019-10-08T15:45:09.062" v="106" actId="20577"/>
          <ac:spMkLst>
            <pc:docMk/>
            <pc:sldMk cId="3442662878" sldId="345"/>
            <ac:spMk id="3" creationId="{00000000-0000-0000-0000-000000000000}"/>
          </ac:spMkLst>
        </pc:spChg>
      </pc:sldChg>
      <pc:sldChg chg="modSp add">
        <pc:chgData name="Saeed Samet" userId="cfbf7cda-a3f0-4a18-b58e-e4747a47ab2e" providerId="ADAL" clId="{2404C32A-2266-A943-A74E-5B93F067BAED}" dt="2019-10-06T15:50:01.985" v="19" actId="20577"/>
        <pc:sldMkLst>
          <pc:docMk/>
          <pc:sldMk cId="1221616825" sldId="348"/>
        </pc:sldMkLst>
        <pc:spChg chg="mod">
          <ac:chgData name="Saeed Samet" userId="cfbf7cda-a3f0-4a18-b58e-e4747a47ab2e" providerId="ADAL" clId="{2404C32A-2266-A943-A74E-5B93F067BAED}" dt="2019-10-06T15:50:01.985" v="19" actId="20577"/>
          <ac:spMkLst>
            <pc:docMk/>
            <pc:sldMk cId="1221616825" sldId="348"/>
            <ac:spMk id="2" creationId="{00000000-0000-0000-0000-000000000000}"/>
          </ac:spMkLst>
        </pc:spChg>
        <pc:spChg chg="mod">
          <ac:chgData name="Saeed Samet" userId="cfbf7cda-a3f0-4a18-b58e-e4747a47ab2e" providerId="ADAL" clId="{2404C32A-2266-A943-A74E-5B93F067BAED}" dt="2019-10-06T15:49:50.274" v="0"/>
          <ac:spMkLst>
            <pc:docMk/>
            <pc:sldMk cId="1221616825" sldId="348"/>
            <ac:spMk id="3" creationId="{00000000-0000-0000-0000-000000000000}"/>
          </ac:spMkLst>
        </pc:spChg>
      </pc:sldChg>
      <pc:sldChg chg="modSp">
        <pc:chgData name="Saeed Samet" userId="cfbf7cda-a3f0-4a18-b58e-e4747a47ab2e" providerId="ADAL" clId="{2404C32A-2266-A943-A74E-5B93F067BAED}" dt="2019-10-07T15:01:05.837" v="69" actId="113"/>
        <pc:sldMkLst>
          <pc:docMk/>
          <pc:sldMk cId="4248380782" sldId="354"/>
        </pc:sldMkLst>
        <pc:spChg chg="mod">
          <ac:chgData name="Saeed Samet" userId="cfbf7cda-a3f0-4a18-b58e-e4747a47ab2e" providerId="ADAL" clId="{2404C32A-2266-A943-A74E-5B93F067BAED}" dt="2019-10-07T15:01:05.837" v="69" actId="113"/>
          <ac:spMkLst>
            <pc:docMk/>
            <pc:sldMk cId="4248380782" sldId="354"/>
            <ac:spMk id="74755" creationId="{00000000-0000-0000-0000-000000000000}"/>
          </ac:spMkLst>
        </pc:spChg>
      </pc:sldChg>
      <pc:sldChg chg="modSp add">
        <pc:chgData name="Saeed Samet" userId="cfbf7cda-a3f0-4a18-b58e-e4747a47ab2e" providerId="ADAL" clId="{2404C32A-2266-A943-A74E-5B93F067BAED}" dt="2019-10-06T15:50:17.302" v="34" actId="20577"/>
        <pc:sldMkLst>
          <pc:docMk/>
          <pc:sldMk cId="1102746787" sldId="355"/>
        </pc:sldMkLst>
        <pc:spChg chg="mod">
          <ac:chgData name="Saeed Samet" userId="cfbf7cda-a3f0-4a18-b58e-e4747a47ab2e" providerId="ADAL" clId="{2404C32A-2266-A943-A74E-5B93F067BAED}" dt="2019-10-06T15:50:17.302" v="34" actId="20577"/>
          <ac:spMkLst>
            <pc:docMk/>
            <pc:sldMk cId="1102746787" sldId="355"/>
            <ac:spMk id="2" creationId="{00000000-0000-0000-0000-000000000000}"/>
          </ac:spMkLst>
        </pc:spChg>
        <pc:spChg chg="mod">
          <ac:chgData name="Saeed Samet" userId="cfbf7cda-a3f0-4a18-b58e-e4747a47ab2e" providerId="ADAL" clId="{2404C32A-2266-A943-A74E-5B93F067BAED}" dt="2019-10-06T15:49:50.274" v="0"/>
          <ac:spMkLst>
            <pc:docMk/>
            <pc:sldMk cId="1102746787" sldId="355"/>
            <ac:spMk id="3" creationId="{00000000-0000-0000-0000-000000000000}"/>
          </ac:spMkLst>
        </pc:spChg>
        <pc:spChg chg="mod">
          <ac:chgData name="Saeed Samet" userId="cfbf7cda-a3f0-4a18-b58e-e4747a47ab2e" providerId="ADAL" clId="{2404C32A-2266-A943-A74E-5B93F067BAED}" dt="2019-10-06T15:49:50.563" v="2" actId="27636"/>
          <ac:spMkLst>
            <pc:docMk/>
            <pc:sldMk cId="1102746787" sldId="355"/>
            <ac:spMk id="22531" creationId="{00000000-0000-0000-0000-000000000000}"/>
          </ac:spMkLst>
        </pc:spChg>
      </pc:sldChg>
      <pc:sldChg chg="modSp add">
        <pc:chgData name="Saeed Samet" userId="cfbf7cda-a3f0-4a18-b58e-e4747a47ab2e" providerId="ADAL" clId="{2404C32A-2266-A943-A74E-5B93F067BAED}" dt="2019-10-06T15:50:33.557" v="49" actId="20577"/>
        <pc:sldMkLst>
          <pc:docMk/>
          <pc:sldMk cId="2581415683" sldId="359"/>
        </pc:sldMkLst>
        <pc:spChg chg="mod">
          <ac:chgData name="Saeed Samet" userId="cfbf7cda-a3f0-4a18-b58e-e4747a47ab2e" providerId="ADAL" clId="{2404C32A-2266-A943-A74E-5B93F067BAED}" dt="2019-10-06T15:50:33.557" v="49" actId="20577"/>
          <ac:spMkLst>
            <pc:docMk/>
            <pc:sldMk cId="2581415683" sldId="359"/>
            <ac:spMk id="2" creationId="{00000000-0000-0000-0000-000000000000}"/>
          </ac:spMkLst>
        </pc:spChg>
        <pc:spChg chg="mod">
          <ac:chgData name="Saeed Samet" userId="cfbf7cda-a3f0-4a18-b58e-e4747a47ab2e" providerId="ADAL" clId="{2404C32A-2266-A943-A74E-5B93F067BAED}" dt="2019-10-06T15:49:50.274" v="0"/>
          <ac:spMkLst>
            <pc:docMk/>
            <pc:sldMk cId="2581415683" sldId="359"/>
            <ac:spMk id="3" creationId="{00000000-0000-0000-0000-000000000000}"/>
          </ac:spMkLst>
        </pc:spChg>
        <pc:spChg chg="mod">
          <ac:chgData name="Saeed Samet" userId="cfbf7cda-a3f0-4a18-b58e-e4747a47ab2e" providerId="ADAL" clId="{2404C32A-2266-A943-A74E-5B93F067BAED}" dt="2019-10-06T15:49:50.712" v="4" actId="27636"/>
          <ac:spMkLst>
            <pc:docMk/>
            <pc:sldMk cId="2581415683" sldId="359"/>
            <ac:spMk id="30723" creationId="{00000000-0000-0000-0000-000000000000}"/>
          </ac:spMkLst>
        </pc:spChg>
      </pc:sldChg>
      <pc:sldChg chg="modSp add">
        <pc:chgData name="Saeed Samet" userId="cfbf7cda-a3f0-4a18-b58e-e4747a47ab2e" providerId="ADAL" clId="{2404C32A-2266-A943-A74E-5B93F067BAED}" dt="2019-10-06T15:50:37.094" v="54" actId="20577"/>
        <pc:sldMkLst>
          <pc:docMk/>
          <pc:sldMk cId="757370403" sldId="360"/>
        </pc:sldMkLst>
        <pc:spChg chg="mod">
          <ac:chgData name="Saeed Samet" userId="cfbf7cda-a3f0-4a18-b58e-e4747a47ab2e" providerId="ADAL" clId="{2404C32A-2266-A943-A74E-5B93F067BAED}" dt="2019-10-06T15:50:37.094" v="54" actId="20577"/>
          <ac:spMkLst>
            <pc:docMk/>
            <pc:sldMk cId="757370403" sldId="360"/>
            <ac:spMk id="2" creationId="{00000000-0000-0000-0000-000000000000}"/>
          </ac:spMkLst>
        </pc:spChg>
        <pc:spChg chg="mod">
          <ac:chgData name="Saeed Samet" userId="cfbf7cda-a3f0-4a18-b58e-e4747a47ab2e" providerId="ADAL" clId="{2404C32A-2266-A943-A74E-5B93F067BAED}" dt="2019-10-06T15:49:50.274" v="0"/>
          <ac:spMkLst>
            <pc:docMk/>
            <pc:sldMk cId="757370403" sldId="360"/>
            <ac:spMk id="3" creationId="{00000000-0000-0000-0000-000000000000}"/>
          </ac:spMkLst>
        </pc:spChg>
      </pc:sldChg>
      <pc:sldChg chg="modSp add">
        <pc:chgData name="Saeed Samet" userId="cfbf7cda-a3f0-4a18-b58e-e4747a47ab2e" providerId="ADAL" clId="{2404C32A-2266-A943-A74E-5B93F067BAED}" dt="2019-10-06T15:50:41.926" v="59" actId="20577"/>
        <pc:sldMkLst>
          <pc:docMk/>
          <pc:sldMk cId="2499506291" sldId="361"/>
        </pc:sldMkLst>
        <pc:spChg chg="mod">
          <ac:chgData name="Saeed Samet" userId="cfbf7cda-a3f0-4a18-b58e-e4747a47ab2e" providerId="ADAL" clId="{2404C32A-2266-A943-A74E-5B93F067BAED}" dt="2019-10-06T15:50:41.926" v="59" actId="20577"/>
          <ac:spMkLst>
            <pc:docMk/>
            <pc:sldMk cId="2499506291" sldId="361"/>
            <ac:spMk id="2" creationId="{00000000-0000-0000-0000-000000000000}"/>
          </ac:spMkLst>
        </pc:spChg>
        <pc:spChg chg="mod">
          <ac:chgData name="Saeed Samet" userId="cfbf7cda-a3f0-4a18-b58e-e4747a47ab2e" providerId="ADAL" clId="{2404C32A-2266-A943-A74E-5B93F067BAED}" dt="2019-10-06T15:49:50.274" v="0"/>
          <ac:spMkLst>
            <pc:docMk/>
            <pc:sldMk cId="2499506291" sldId="361"/>
            <ac:spMk id="3" creationId="{00000000-0000-0000-0000-000000000000}"/>
          </ac:spMkLst>
        </pc:spChg>
        <pc:spChg chg="mod">
          <ac:chgData name="Saeed Samet" userId="cfbf7cda-a3f0-4a18-b58e-e4747a47ab2e" providerId="ADAL" clId="{2404C32A-2266-A943-A74E-5B93F067BAED}" dt="2019-10-06T15:49:50.779" v="5" actId="27636"/>
          <ac:spMkLst>
            <pc:docMk/>
            <pc:sldMk cId="2499506291" sldId="361"/>
            <ac:spMk id="33795" creationId="{00000000-0000-0000-0000-000000000000}"/>
          </ac:spMkLst>
        </pc:spChg>
      </pc:sldChg>
      <pc:sldChg chg="modSp">
        <pc:chgData name="Saeed Samet" userId="cfbf7cda-a3f0-4a18-b58e-e4747a47ab2e" providerId="ADAL" clId="{2404C32A-2266-A943-A74E-5B93F067BAED}" dt="2019-10-07T15:08:59.127" v="83" actId="113"/>
        <pc:sldMkLst>
          <pc:docMk/>
          <pc:sldMk cId="3946895672" sldId="374"/>
        </pc:sldMkLst>
        <pc:spChg chg="mod">
          <ac:chgData name="Saeed Samet" userId="cfbf7cda-a3f0-4a18-b58e-e4747a47ab2e" providerId="ADAL" clId="{2404C32A-2266-A943-A74E-5B93F067BAED}" dt="2019-10-07T15:08:59.127" v="83" actId="113"/>
          <ac:spMkLst>
            <pc:docMk/>
            <pc:sldMk cId="3946895672" sldId="374"/>
            <ac:spMk id="102403" creationId="{00000000-0000-0000-0000-000000000000}"/>
          </ac:spMkLst>
        </pc:spChg>
      </pc:sldChg>
      <pc:sldChg chg="modSp">
        <pc:chgData name="Saeed Samet" userId="cfbf7cda-a3f0-4a18-b58e-e4747a47ab2e" providerId="ADAL" clId="{2404C32A-2266-A943-A74E-5B93F067BAED}" dt="2019-10-07T15:16:45.910" v="90" actId="403"/>
        <pc:sldMkLst>
          <pc:docMk/>
          <pc:sldMk cId="2284681966" sldId="378"/>
        </pc:sldMkLst>
        <pc:spChg chg="mod">
          <ac:chgData name="Saeed Samet" userId="cfbf7cda-a3f0-4a18-b58e-e4747a47ab2e" providerId="ADAL" clId="{2404C32A-2266-A943-A74E-5B93F067BAED}" dt="2019-10-07T15:16:45.910" v="90" actId="403"/>
          <ac:spMkLst>
            <pc:docMk/>
            <pc:sldMk cId="2284681966" sldId="378"/>
            <ac:spMk id="111619" creationId="{00000000-0000-0000-0000-000000000000}"/>
          </ac:spMkLst>
        </pc:spChg>
      </pc:sldChg>
      <pc:sldChg chg="modSp">
        <pc:chgData name="Saeed Samet" userId="cfbf7cda-a3f0-4a18-b58e-e4747a47ab2e" providerId="ADAL" clId="{2404C32A-2266-A943-A74E-5B93F067BAED}" dt="2019-10-07T15:07:18.512" v="76" actId="113"/>
        <pc:sldMkLst>
          <pc:docMk/>
          <pc:sldMk cId="1098737338" sldId="424"/>
        </pc:sldMkLst>
        <pc:spChg chg="mod">
          <ac:chgData name="Saeed Samet" userId="cfbf7cda-a3f0-4a18-b58e-e4747a47ab2e" providerId="ADAL" clId="{2404C32A-2266-A943-A74E-5B93F067BAED}" dt="2019-10-07T15:07:18.512" v="76" actId="113"/>
          <ac:spMkLst>
            <pc:docMk/>
            <pc:sldMk cId="1098737338" sldId="424"/>
            <ac:spMk id="3" creationId="{00000000-0000-0000-0000-000000000000}"/>
          </ac:spMkLst>
        </pc:spChg>
      </pc:sldChg>
      <pc:sldChg chg="modSp">
        <pc:chgData name="Saeed Samet" userId="cfbf7cda-a3f0-4a18-b58e-e4747a47ab2e" providerId="ADAL" clId="{2404C32A-2266-A943-A74E-5B93F067BAED}" dt="2019-10-07T15:07:50.904" v="78" actId="403"/>
        <pc:sldMkLst>
          <pc:docMk/>
          <pc:sldMk cId="2335331018" sldId="425"/>
        </pc:sldMkLst>
        <pc:spChg chg="mod">
          <ac:chgData name="Saeed Samet" userId="cfbf7cda-a3f0-4a18-b58e-e4747a47ab2e" providerId="ADAL" clId="{2404C32A-2266-A943-A74E-5B93F067BAED}" dt="2019-10-07T15:07:50.904" v="78" actId="403"/>
          <ac:spMkLst>
            <pc:docMk/>
            <pc:sldMk cId="2335331018" sldId="425"/>
            <ac:spMk id="100355" creationId="{00000000-0000-0000-0000-000000000000}"/>
          </ac:spMkLst>
        </pc:spChg>
      </pc:sldChg>
      <pc:sldChg chg="modSp">
        <pc:chgData name="Saeed Samet" userId="cfbf7cda-a3f0-4a18-b58e-e4747a47ab2e" providerId="ADAL" clId="{2404C32A-2266-A943-A74E-5B93F067BAED}" dt="2019-10-07T15:08:21.263" v="82" actId="113"/>
        <pc:sldMkLst>
          <pc:docMk/>
          <pc:sldMk cId="2406652948" sldId="426"/>
        </pc:sldMkLst>
        <pc:spChg chg="mod">
          <ac:chgData name="Saeed Samet" userId="cfbf7cda-a3f0-4a18-b58e-e4747a47ab2e" providerId="ADAL" clId="{2404C32A-2266-A943-A74E-5B93F067BAED}" dt="2019-10-07T15:08:21.263" v="82" actId="113"/>
          <ac:spMkLst>
            <pc:docMk/>
            <pc:sldMk cId="2406652948" sldId="426"/>
            <ac:spMk id="101379" creationId="{00000000-0000-0000-0000-000000000000}"/>
          </ac:spMkLst>
        </pc:spChg>
      </pc:sldChg>
      <pc:sldChg chg="modSp">
        <pc:chgData name="Saeed Samet" userId="cfbf7cda-a3f0-4a18-b58e-e4747a47ab2e" providerId="ADAL" clId="{2404C32A-2266-A943-A74E-5B93F067BAED}" dt="2019-10-07T15:11:08.402" v="85" actId="113"/>
        <pc:sldMkLst>
          <pc:docMk/>
          <pc:sldMk cId="843621935" sldId="427"/>
        </pc:sldMkLst>
        <pc:spChg chg="mod">
          <ac:chgData name="Saeed Samet" userId="cfbf7cda-a3f0-4a18-b58e-e4747a47ab2e" providerId="ADAL" clId="{2404C32A-2266-A943-A74E-5B93F067BAED}" dt="2019-10-07T15:11:08.402" v="85" actId="113"/>
          <ac:spMkLst>
            <pc:docMk/>
            <pc:sldMk cId="843621935" sldId="427"/>
            <ac:spMk id="103427" creationId="{00000000-0000-0000-0000-000000000000}"/>
          </ac:spMkLst>
        </pc:spChg>
      </pc:sldChg>
      <pc:sldChg chg="modSp">
        <pc:chgData name="Saeed Samet" userId="cfbf7cda-a3f0-4a18-b58e-e4747a47ab2e" providerId="ADAL" clId="{2404C32A-2266-A943-A74E-5B93F067BAED}" dt="2019-10-07T15:15:40.480" v="88" actId="113"/>
        <pc:sldMkLst>
          <pc:docMk/>
          <pc:sldMk cId="1439385765" sldId="429"/>
        </pc:sldMkLst>
        <pc:spChg chg="mod">
          <ac:chgData name="Saeed Samet" userId="cfbf7cda-a3f0-4a18-b58e-e4747a47ab2e" providerId="ADAL" clId="{2404C32A-2266-A943-A74E-5B93F067BAED}" dt="2019-10-07T15:15:40.480" v="88" actId="113"/>
          <ac:spMkLst>
            <pc:docMk/>
            <pc:sldMk cId="1439385765" sldId="429"/>
            <ac:spMk id="105475" creationId="{00000000-0000-0000-0000-000000000000}"/>
          </ac:spMkLst>
        </pc:spChg>
      </pc:sldChg>
      <pc:sldChg chg="modSp">
        <pc:chgData name="Saeed Samet" userId="cfbf7cda-a3f0-4a18-b58e-e4747a47ab2e" providerId="ADAL" clId="{2404C32A-2266-A943-A74E-5B93F067BAED}" dt="2019-10-07T15:17:11.629" v="91" actId="403"/>
        <pc:sldMkLst>
          <pc:docMk/>
          <pc:sldMk cId="1159617826" sldId="430"/>
        </pc:sldMkLst>
        <pc:spChg chg="mod">
          <ac:chgData name="Saeed Samet" userId="cfbf7cda-a3f0-4a18-b58e-e4747a47ab2e" providerId="ADAL" clId="{2404C32A-2266-A943-A74E-5B93F067BAED}" dt="2019-10-07T15:17:11.629" v="91" actId="403"/>
          <ac:spMkLst>
            <pc:docMk/>
            <pc:sldMk cId="1159617826" sldId="430"/>
            <ac:spMk id="112643" creationId="{00000000-0000-0000-0000-000000000000}"/>
          </ac:spMkLst>
        </pc:spChg>
      </pc:sldChg>
      <pc:sldChg chg="del">
        <pc:chgData name="Saeed Samet" userId="cfbf7cda-a3f0-4a18-b58e-e4747a47ab2e" providerId="ADAL" clId="{2404C32A-2266-A943-A74E-5B93F067BAED}" dt="2019-10-07T15:28:56.269" v="92" actId="2696"/>
        <pc:sldMkLst>
          <pc:docMk/>
          <pc:sldMk cId="2125127757" sldId="432"/>
        </pc:sldMkLst>
      </pc:sldChg>
      <pc:sldChg chg="modSp">
        <pc:chgData name="Saeed Samet" userId="cfbf7cda-a3f0-4a18-b58e-e4747a47ab2e" providerId="ADAL" clId="{2404C32A-2266-A943-A74E-5B93F067BAED}" dt="2019-10-07T15:15:11.382" v="87" actId="403"/>
        <pc:sldMkLst>
          <pc:docMk/>
          <pc:sldMk cId="2512217180" sldId="441"/>
        </pc:sldMkLst>
        <pc:spChg chg="mod">
          <ac:chgData name="Saeed Samet" userId="cfbf7cda-a3f0-4a18-b58e-e4747a47ab2e" providerId="ADAL" clId="{2404C32A-2266-A943-A74E-5B93F067BAED}" dt="2019-10-07T15:15:11.382" v="87" actId="403"/>
          <ac:spMkLst>
            <pc:docMk/>
            <pc:sldMk cId="2512217180" sldId="441"/>
            <ac:spMk id="3" creationId="{00000000-0000-0000-0000-000000000000}"/>
          </ac:spMkLst>
        </pc:spChg>
      </pc:sldChg>
      <pc:sldChg chg="add">
        <pc:chgData name="Saeed Samet" userId="cfbf7cda-a3f0-4a18-b58e-e4747a47ab2e" providerId="ADAL" clId="{2404C32A-2266-A943-A74E-5B93F067BAED}" dt="2019-10-06T15:49:50.274" v="0"/>
        <pc:sldMkLst>
          <pc:docMk/>
          <pc:sldMk cId="1147761141" sldId="442"/>
        </pc:sldMkLst>
      </pc:sldChg>
      <pc:sldChg chg="modSp add">
        <pc:chgData name="Saeed Samet" userId="cfbf7cda-a3f0-4a18-b58e-e4747a47ab2e" providerId="ADAL" clId="{2404C32A-2266-A943-A74E-5B93F067BAED}" dt="2019-10-06T15:50:09.575" v="24" actId="20577"/>
        <pc:sldMkLst>
          <pc:docMk/>
          <pc:sldMk cId="354486903" sldId="443"/>
        </pc:sldMkLst>
        <pc:spChg chg="mod">
          <ac:chgData name="Saeed Samet" userId="cfbf7cda-a3f0-4a18-b58e-e4747a47ab2e" providerId="ADAL" clId="{2404C32A-2266-A943-A74E-5B93F067BAED}" dt="2019-10-06T15:50:09.575" v="24" actId="20577"/>
          <ac:spMkLst>
            <pc:docMk/>
            <pc:sldMk cId="354486903" sldId="443"/>
            <ac:spMk id="2" creationId="{00000000-0000-0000-0000-000000000000}"/>
          </ac:spMkLst>
        </pc:spChg>
        <pc:spChg chg="mod">
          <ac:chgData name="Saeed Samet" userId="cfbf7cda-a3f0-4a18-b58e-e4747a47ab2e" providerId="ADAL" clId="{2404C32A-2266-A943-A74E-5B93F067BAED}" dt="2019-10-06T15:49:50.274" v="0"/>
          <ac:spMkLst>
            <pc:docMk/>
            <pc:sldMk cId="354486903" sldId="443"/>
            <ac:spMk id="3" creationId="{00000000-0000-0000-0000-000000000000}"/>
          </ac:spMkLst>
        </pc:spChg>
        <pc:spChg chg="mod">
          <ac:chgData name="Saeed Samet" userId="cfbf7cda-a3f0-4a18-b58e-e4747a47ab2e" providerId="ADAL" clId="{2404C32A-2266-A943-A74E-5B93F067BAED}" dt="2019-10-06T15:49:50.515" v="1" actId="27636"/>
          <ac:spMkLst>
            <pc:docMk/>
            <pc:sldMk cId="354486903" sldId="443"/>
            <ac:spMk id="16387" creationId="{00000000-0000-0000-0000-000000000000}"/>
          </ac:spMkLst>
        </pc:spChg>
      </pc:sldChg>
      <pc:sldChg chg="modSp add">
        <pc:chgData name="Saeed Samet" userId="cfbf7cda-a3f0-4a18-b58e-e4747a47ab2e" providerId="ADAL" clId="{2404C32A-2266-A943-A74E-5B93F067BAED}" dt="2019-10-06T15:50:13.407" v="29" actId="20577"/>
        <pc:sldMkLst>
          <pc:docMk/>
          <pc:sldMk cId="4087235463" sldId="444"/>
        </pc:sldMkLst>
        <pc:spChg chg="mod">
          <ac:chgData name="Saeed Samet" userId="cfbf7cda-a3f0-4a18-b58e-e4747a47ab2e" providerId="ADAL" clId="{2404C32A-2266-A943-A74E-5B93F067BAED}" dt="2019-10-06T15:50:13.407" v="29" actId="20577"/>
          <ac:spMkLst>
            <pc:docMk/>
            <pc:sldMk cId="4087235463" sldId="444"/>
            <ac:spMk id="2" creationId="{00000000-0000-0000-0000-000000000000}"/>
          </ac:spMkLst>
        </pc:spChg>
        <pc:spChg chg="mod">
          <ac:chgData name="Saeed Samet" userId="cfbf7cda-a3f0-4a18-b58e-e4747a47ab2e" providerId="ADAL" clId="{2404C32A-2266-A943-A74E-5B93F067BAED}" dt="2019-10-06T15:49:50.274" v="0"/>
          <ac:spMkLst>
            <pc:docMk/>
            <pc:sldMk cId="4087235463" sldId="444"/>
            <ac:spMk id="3" creationId="{00000000-0000-0000-0000-000000000000}"/>
          </ac:spMkLst>
        </pc:spChg>
      </pc:sldChg>
      <pc:sldChg chg="modSp add">
        <pc:chgData name="Saeed Samet" userId="cfbf7cda-a3f0-4a18-b58e-e4747a47ab2e" providerId="ADAL" clId="{2404C32A-2266-A943-A74E-5B93F067BAED}" dt="2019-10-06T15:50:25.284" v="39" actId="20577"/>
        <pc:sldMkLst>
          <pc:docMk/>
          <pc:sldMk cId="2143141826" sldId="445"/>
        </pc:sldMkLst>
        <pc:spChg chg="mod">
          <ac:chgData name="Saeed Samet" userId="cfbf7cda-a3f0-4a18-b58e-e4747a47ab2e" providerId="ADAL" clId="{2404C32A-2266-A943-A74E-5B93F067BAED}" dt="2019-10-06T15:50:25.284" v="39" actId="20577"/>
          <ac:spMkLst>
            <pc:docMk/>
            <pc:sldMk cId="2143141826" sldId="445"/>
            <ac:spMk id="2" creationId="{00000000-0000-0000-0000-000000000000}"/>
          </ac:spMkLst>
        </pc:spChg>
        <pc:spChg chg="mod">
          <ac:chgData name="Saeed Samet" userId="cfbf7cda-a3f0-4a18-b58e-e4747a47ab2e" providerId="ADAL" clId="{2404C32A-2266-A943-A74E-5B93F067BAED}" dt="2019-10-06T15:49:50.274" v="0"/>
          <ac:spMkLst>
            <pc:docMk/>
            <pc:sldMk cId="2143141826" sldId="445"/>
            <ac:spMk id="3" creationId="{00000000-0000-0000-0000-000000000000}"/>
          </ac:spMkLst>
        </pc:spChg>
        <pc:spChg chg="mod">
          <ac:chgData name="Saeed Samet" userId="cfbf7cda-a3f0-4a18-b58e-e4747a47ab2e" providerId="ADAL" clId="{2404C32A-2266-A943-A74E-5B93F067BAED}" dt="2019-10-06T15:49:50.617" v="3" actId="27636"/>
          <ac:spMkLst>
            <pc:docMk/>
            <pc:sldMk cId="2143141826" sldId="445"/>
            <ac:spMk id="26627" creationId="{00000000-0000-0000-0000-000000000000}"/>
          </ac:spMkLst>
        </pc:spChg>
      </pc:sldChg>
      <pc:sldChg chg="modSp add">
        <pc:chgData name="Saeed Samet" userId="cfbf7cda-a3f0-4a18-b58e-e4747a47ab2e" providerId="ADAL" clId="{2404C32A-2266-A943-A74E-5B93F067BAED}" dt="2019-10-06T15:50:28.917" v="44" actId="20577"/>
        <pc:sldMkLst>
          <pc:docMk/>
          <pc:sldMk cId="1649520858" sldId="446"/>
        </pc:sldMkLst>
        <pc:spChg chg="mod">
          <ac:chgData name="Saeed Samet" userId="cfbf7cda-a3f0-4a18-b58e-e4747a47ab2e" providerId="ADAL" clId="{2404C32A-2266-A943-A74E-5B93F067BAED}" dt="2019-10-06T15:50:28.917" v="44" actId="20577"/>
          <ac:spMkLst>
            <pc:docMk/>
            <pc:sldMk cId="1649520858" sldId="446"/>
            <ac:spMk id="2" creationId="{00000000-0000-0000-0000-000000000000}"/>
          </ac:spMkLst>
        </pc:spChg>
        <pc:spChg chg="mod">
          <ac:chgData name="Saeed Samet" userId="cfbf7cda-a3f0-4a18-b58e-e4747a47ab2e" providerId="ADAL" clId="{2404C32A-2266-A943-A74E-5B93F067BAED}" dt="2019-10-06T15:49:50.274" v="0"/>
          <ac:spMkLst>
            <pc:docMk/>
            <pc:sldMk cId="1649520858" sldId="446"/>
            <ac:spMk id="3" creationId="{00000000-0000-0000-0000-000000000000}"/>
          </ac:spMkLst>
        </pc:spChg>
      </pc:sldChg>
      <pc:sldChg chg="add">
        <pc:chgData name="Saeed Samet" userId="cfbf7cda-a3f0-4a18-b58e-e4747a47ab2e" providerId="ADAL" clId="{2404C32A-2266-A943-A74E-5B93F067BAED}" dt="2019-10-06T15:49:50.274" v="0"/>
        <pc:sldMkLst>
          <pc:docMk/>
          <pc:sldMk cId="785825829" sldId="44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A9F971-A996-4083-A5DA-B993024E7F36}" type="datetimeFigureOut">
              <a:rPr lang="en-US" smtClean="0"/>
              <a:t>10/6/19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3D6E09-6A07-429E-BE1B-D9ED794938CB}" type="slidenum">
              <a:rPr lang="en-US" smtClean="0"/>
              <a:t>‹#›</a:t>
            </a:fld>
            <a:endParaRPr lang="en-US"/>
          </a:p>
        </p:txBody>
      </p:sp>
    </p:spTree>
    <p:extLst>
      <p:ext uri="{BB962C8B-B14F-4D97-AF65-F5344CB8AC3E}">
        <p14:creationId xmlns:p14="http://schemas.microsoft.com/office/powerpoint/2010/main" val="1995066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3D6E09-6A07-429E-BE1B-D9ED794938CB}" type="slidenum">
              <a:rPr lang="en-US" smtClean="0"/>
              <a:t>1</a:t>
            </a:fld>
            <a:endParaRPr lang="en-US"/>
          </a:p>
        </p:txBody>
      </p:sp>
    </p:spTree>
    <p:extLst>
      <p:ext uri="{BB962C8B-B14F-4D97-AF65-F5344CB8AC3E}">
        <p14:creationId xmlns:p14="http://schemas.microsoft.com/office/powerpoint/2010/main" val="748743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0368DCD-A429-49E8-B2DF-43D924D615E3}" type="datetime1">
              <a:rPr lang="en-US" smtClean="0"/>
              <a:t>10/6/19</a:t>
            </a:fld>
            <a:endParaRPr lang="en-US"/>
          </a:p>
        </p:txBody>
      </p:sp>
      <p:sp>
        <p:nvSpPr>
          <p:cNvPr id="5" name="Footer Placeholder 4"/>
          <p:cNvSpPr>
            <a:spLocks noGrp="1"/>
          </p:cNvSpPr>
          <p:nvPr>
            <p:ph type="ftr" sz="quarter" idx="11"/>
          </p:nvPr>
        </p:nvSpPr>
        <p:spPr>
          <a:xfrm>
            <a:off x="3149600" y="6356351"/>
            <a:ext cx="5994400" cy="365125"/>
          </a:xfrm>
        </p:spPr>
        <p:txBody>
          <a:bodyPr/>
          <a:lstStyle/>
          <a:p>
            <a:r>
              <a:rPr lang="en-US"/>
              <a:t>©2016 Pearson Education, Inc., Hoboken, NJ. All rights reserved.</a:t>
            </a:r>
            <a:endParaRPr lang="en-US" dirty="0"/>
          </a:p>
        </p:txBody>
      </p:sp>
      <p:sp>
        <p:nvSpPr>
          <p:cNvPr id="6" name="Slide Number Placeholder 5"/>
          <p:cNvSpPr>
            <a:spLocks noGrp="1"/>
          </p:cNvSpPr>
          <p:nvPr>
            <p:ph type="sldNum" sz="quarter" idx="12"/>
          </p:nvPr>
        </p:nvSpPr>
        <p:spPr/>
        <p:txBody>
          <a:bodyPr/>
          <a:lstStyle/>
          <a:p>
            <a:fld id="{22D58F13-B884-4489-983E-B4520426EAB5}" type="slidenum">
              <a:rPr lang="en-US" smtClean="0"/>
              <a:t>‹#›</a:t>
            </a:fld>
            <a:endParaRPr lang="en-US"/>
          </a:p>
        </p:txBody>
      </p:sp>
    </p:spTree>
    <p:extLst>
      <p:ext uri="{BB962C8B-B14F-4D97-AF65-F5344CB8AC3E}">
        <p14:creationId xmlns:p14="http://schemas.microsoft.com/office/powerpoint/2010/main" val="3472795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21279E-1A3A-43BC-9FF2-5934D66C11DF}" type="datetime1">
              <a:rPr lang="en-US" smtClean="0"/>
              <a:t>10/6/19</a:t>
            </a:fld>
            <a:endParaRPr lang="en-US"/>
          </a:p>
        </p:txBody>
      </p:sp>
      <p:sp>
        <p:nvSpPr>
          <p:cNvPr id="5" name="Footer Placeholder 4"/>
          <p:cNvSpPr>
            <a:spLocks noGrp="1"/>
          </p:cNvSpPr>
          <p:nvPr>
            <p:ph type="ftr" sz="quarter" idx="11"/>
          </p:nvPr>
        </p:nvSpPr>
        <p:spPr/>
        <p:txBody>
          <a:bodyPr/>
          <a:lstStyle/>
          <a:p>
            <a:r>
              <a:rPr lang="en-US"/>
              <a:t>©2016 Pearson Education, Inc., Hoboken, NJ. All rights reserved.</a:t>
            </a:r>
          </a:p>
        </p:txBody>
      </p:sp>
      <p:sp>
        <p:nvSpPr>
          <p:cNvPr id="6" name="Slide Number Placeholder 5"/>
          <p:cNvSpPr>
            <a:spLocks noGrp="1"/>
          </p:cNvSpPr>
          <p:nvPr>
            <p:ph type="sldNum" sz="quarter" idx="12"/>
          </p:nvPr>
        </p:nvSpPr>
        <p:spPr/>
        <p:txBody>
          <a:bodyPr/>
          <a:lstStyle/>
          <a:p>
            <a:fld id="{22D58F13-B884-4489-983E-B4520426EAB5}" type="slidenum">
              <a:rPr lang="en-US" smtClean="0"/>
              <a:t>‹#›</a:t>
            </a:fld>
            <a:endParaRPr lang="en-US"/>
          </a:p>
        </p:txBody>
      </p:sp>
    </p:spTree>
    <p:extLst>
      <p:ext uri="{BB962C8B-B14F-4D97-AF65-F5344CB8AC3E}">
        <p14:creationId xmlns:p14="http://schemas.microsoft.com/office/powerpoint/2010/main" val="199257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417796-2E02-42A0-85B0-9AE7D3D93F0E}" type="datetime1">
              <a:rPr lang="en-US" smtClean="0"/>
              <a:t>10/6/19</a:t>
            </a:fld>
            <a:endParaRPr lang="en-US"/>
          </a:p>
        </p:txBody>
      </p:sp>
      <p:sp>
        <p:nvSpPr>
          <p:cNvPr id="5" name="Footer Placeholder 4"/>
          <p:cNvSpPr>
            <a:spLocks noGrp="1"/>
          </p:cNvSpPr>
          <p:nvPr>
            <p:ph type="ftr" sz="quarter" idx="11"/>
          </p:nvPr>
        </p:nvSpPr>
        <p:spPr/>
        <p:txBody>
          <a:bodyPr/>
          <a:lstStyle/>
          <a:p>
            <a:r>
              <a:rPr lang="en-US"/>
              <a:t>©2016 Pearson Education, Inc., Hoboken, NJ. All rights reserved.</a:t>
            </a:r>
          </a:p>
        </p:txBody>
      </p:sp>
      <p:sp>
        <p:nvSpPr>
          <p:cNvPr id="6" name="Slide Number Placeholder 5"/>
          <p:cNvSpPr>
            <a:spLocks noGrp="1"/>
          </p:cNvSpPr>
          <p:nvPr>
            <p:ph type="sldNum" sz="quarter" idx="12"/>
          </p:nvPr>
        </p:nvSpPr>
        <p:spPr/>
        <p:txBody>
          <a:bodyPr/>
          <a:lstStyle/>
          <a:p>
            <a:fld id="{22D58F13-B884-4489-983E-B4520426EAB5}" type="slidenum">
              <a:rPr lang="en-US" smtClean="0"/>
              <a:t>‹#›</a:t>
            </a:fld>
            <a:endParaRPr lang="en-US"/>
          </a:p>
        </p:txBody>
      </p:sp>
    </p:spTree>
    <p:extLst>
      <p:ext uri="{BB962C8B-B14F-4D97-AF65-F5344CB8AC3E}">
        <p14:creationId xmlns:p14="http://schemas.microsoft.com/office/powerpoint/2010/main" val="202152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21"/>
          <p:cNvSpPr>
            <a:spLocks noGrp="1"/>
          </p:cNvSpPr>
          <p:nvPr>
            <p:ph type="ftr" sz="quarter" idx="10"/>
          </p:nvPr>
        </p:nvSpPr>
        <p:spPr>
          <a:xfrm>
            <a:off x="2336800" y="6400801"/>
            <a:ext cx="6604000" cy="365125"/>
          </a:xfrm>
        </p:spPr>
        <p:txBody>
          <a:bodyPr/>
          <a:lstStyle>
            <a:lvl1pPr>
              <a:defRPr smtClean="0"/>
            </a:lvl1pPr>
          </a:lstStyle>
          <a:p>
            <a:pPr>
              <a:defRPr/>
            </a:pPr>
            <a:r>
              <a:rPr lang="en-US"/>
              <a:t>©2016 Pearson Education, Inc., Hoboken, NJ. All rights reserved.</a:t>
            </a:r>
          </a:p>
        </p:txBody>
      </p:sp>
      <p:sp>
        <p:nvSpPr>
          <p:cNvPr id="5" name="Slide Number Placeholder 17"/>
          <p:cNvSpPr>
            <a:spLocks noGrp="1"/>
          </p:cNvSpPr>
          <p:nvPr>
            <p:ph type="sldNum" sz="quarter" idx="11"/>
          </p:nvPr>
        </p:nvSpPr>
        <p:spPr/>
        <p:txBody>
          <a:bodyPr/>
          <a:lstStyle>
            <a:lvl1pPr>
              <a:defRPr/>
            </a:lvl1pPr>
          </a:lstStyle>
          <a:p>
            <a:fld id="{4601BD1F-65AF-428F-9666-6A35858789E8}" type="slidenum">
              <a:rPr lang="en-US" altLang="en-US" smtClean="0"/>
              <a:pPr/>
              <a:t>‹#›</a:t>
            </a:fld>
            <a:endParaRPr lang="en-US" altLang="en-US"/>
          </a:p>
        </p:txBody>
      </p:sp>
    </p:spTree>
    <p:extLst>
      <p:ext uri="{BB962C8B-B14F-4D97-AF65-F5344CB8AC3E}">
        <p14:creationId xmlns:p14="http://schemas.microsoft.com/office/powerpoint/2010/main" val="829659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4A289E-7E7B-4D65-B89A-A60C75F626FD}" type="datetime1">
              <a:rPr lang="en-US" smtClean="0"/>
              <a:t>10/6/19</a:t>
            </a:fld>
            <a:endParaRPr lang="en-US"/>
          </a:p>
        </p:txBody>
      </p:sp>
      <p:sp>
        <p:nvSpPr>
          <p:cNvPr id="5" name="Footer Placeholder 4"/>
          <p:cNvSpPr>
            <a:spLocks noGrp="1"/>
          </p:cNvSpPr>
          <p:nvPr>
            <p:ph type="ftr" sz="quarter" idx="11"/>
          </p:nvPr>
        </p:nvSpPr>
        <p:spPr/>
        <p:txBody>
          <a:bodyPr/>
          <a:lstStyle/>
          <a:p>
            <a:r>
              <a:rPr lang="en-US"/>
              <a:t>©2016 Pearson Education, Inc., Hoboken, NJ. All rights reserved.</a:t>
            </a:r>
          </a:p>
        </p:txBody>
      </p:sp>
      <p:sp>
        <p:nvSpPr>
          <p:cNvPr id="6" name="Slide Number Placeholder 5"/>
          <p:cNvSpPr>
            <a:spLocks noGrp="1"/>
          </p:cNvSpPr>
          <p:nvPr>
            <p:ph type="sldNum" sz="quarter" idx="12"/>
          </p:nvPr>
        </p:nvSpPr>
        <p:spPr/>
        <p:txBody>
          <a:bodyPr/>
          <a:lstStyle/>
          <a:p>
            <a:fld id="{22D58F13-B884-4489-983E-B4520426EAB5}" type="slidenum">
              <a:rPr lang="en-US" smtClean="0"/>
              <a:t>‹#›</a:t>
            </a:fld>
            <a:endParaRPr lang="en-US"/>
          </a:p>
        </p:txBody>
      </p:sp>
    </p:spTree>
    <p:extLst>
      <p:ext uri="{BB962C8B-B14F-4D97-AF65-F5344CB8AC3E}">
        <p14:creationId xmlns:p14="http://schemas.microsoft.com/office/powerpoint/2010/main" val="3878639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1A7A40-0BDC-4B9F-99A9-8BFDCE307B37}" type="datetime1">
              <a:rPr lang="en-US" smtClean="0"/>
              <a:t>10/6/19</a:t>
            </a:fld>
            <a:endParaRPr lang="en-US"/>
          </a:p>
        </p:txBody>
      </p:sp>
      <p:sp>
        <p:nvSpPr>
          <p:cNvPr id="5" name="Footer Placeholder 4"/>
          <p:cNvSpPr>
            <a:spLocks noGrp="1"/>
          </p:cNvSpPr>
          <p:nvPr>
            <p:ph type="ftr" sz="quarter" idx="11"/>
          </p:nvPr>
        </p:nvSpPr>
        <p:spPr/>
        <p:txBody>
          <a:bodyPr/>
          <a:lstStyle/>
          <a:p>
            <a:r>
              <a:rPr lang="en-US"/>
              <a:t>©2016 Pearson Education, Inc., Hoboken, NJ. All rights reserved.</a:t>
            </a:r>
          </a:p>
        </p:txBody>
      </p:sp>
      <p:sp>
        <p:nvSpPr>
          <p:cNvPr id="6" name="Slide Number Placeholder 5"/>
          <p:cNvSpPr>
            <a:spLocks noGrp="1"/>
          </p:cNvSpPr>
          <p:nvPr>
            <p:ph type="sldNum" sz="quarter" idx="12"/>
          </p:nvPr>
        </p:nvSpPr>
        <p:spPr/>
        <p:txBody>
          <a:bodyPr/>
          <a:lstStyle/>
          <a:p>
            <a:fld id="{22D58F13-B884-4489-983E-B4520426EAB5}" type="slidenum">
              <a:rPr lang="en-US" smtClean="0"/>
              <a:t>‹#›</a:t>
            </a:fld>
            <a:endParaRPr lang="en-US"/>
          </a:p>
        </p:txBody>
      </p:sp>
    </p:spTree>
    <p:extLst>
      <p:ext uri="{BB962C8B-B14F-4D97-AF65-F5344CB8AC3E}">
        <p14:creationId xmlns:p14="http://schemas.microsoft.com/office/powerpoint/2010/main" val="2804092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5083DE-2184-4246-ACF9-D8BF58A9640C}" type="datetime1">
              <a:rPr lang="en-US" smtClean="0"/>
              <a:t>10/6/19</a:t>
            </a:fld>
            <a:endParaRPr lang="en-US"/>
          </a:p>
        </p:txBody>
      </p:sp>
      <p:sp>
        <p:nvSpPr>
          <p:cNvPr id="6" name="Footer Placeholder 5"/>
          <p:cNvSpPr>
            <a:spLocks noGrp="1"/>
          </p:cNvSpPr>
          <p:nvPr>
            <p:ph type="ftr" sz="quarter" idx="11"/>
          </p:nvPr>
        </p:nvSpPr>
        <p:spPr/>
        <p:txBody>
          <a:bodyPr/>
          <a:lstStyle/>
          <a:p>
            <a:r>
              <a:rPr lang="en-US"/>
              <a:t>©2016 Pearson Education, Inc., Hoboken, NJ. All rights reserved.</a:t>
            </a:r>
          </a:p>
        </p:txBody>
      </p:sp>
      <p:sp>
        <p:nvSpPr>
          <p:cNvPr id="7" name="Slide Number Placeholder 6"/>
          <p:cNvSpPr>
            <a:spLocks noGrp="1"/>
          </p:cNvSpPr>
          <p:nvPr>
            <p:ph type="sldNum" sz="quarter" idx="12"/>
          </p:nvPr>
        </p:nvSpPr>
        <p:spPr/>
        <p:txBody>
          <a:bodyPr/>
          <a:lstStyle/>
          <a:p>
            <a:fld id="{22D58F13-B884-4489-983E-B4520426EAB5}" type="slidenum">
              <a:rPr lang="en-US" smtClean="0"/>
              <a:t>‹#›</a:t>
            </a:fld>
            <a:endParaRPr lang="en-US"/>
          </a:p>
        </p:txBody>
      </p:sp>
    </p:spTree>
    <p:extLst>
      <p:ext uri="{BB962C8B-B14F-4D97-AF65-F5344CB8AC3E}">
        <p14:creationId xmlns:p14="http://schemas.microsoft.com/office/powerpoint/2010/main" val="1394168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7568B0-6D43-4062-A92B-91350BCA7E47}" type="datetime1">
              <a:rPr lang="en-US" smtClean="0"/>
              <a:t>10/6/19</a:t>
            </a:fld>
            <a:endParaRPr lang="en-US"/>
          </a:p>
        </p:txBody>
      </p:sp>
      <p:sp>
        <p:nvSpPr>
          <p:cNvPr id="8" name="Footer Placeholder 7"/>
          <p:cNvSpPr>
            <a:spLocks noGrp="1"/>
          </p:cNvSpPr>
          <p:nvPr>
            <p:ph type="ftr" sz="quarter" idx="11"/>
          </p:nvPr>
        </p:nvSpPr>
        <p:spPr/>
        <p:txBody>
          <a:bodyPr/>
          <a:lstStyle/>
          <a:p>
            <a:r>
              <a:rPr lang="en-US"/>
              <a:t>©2016 Pearson Education, Inc., Hoboken, NJ. All rights reserved.</a:t>
            </a:r>
          </a:p>
        </p:txBody>
      </p:sp>
      <p:sp>
        <p:nvSpPr>
          <p:cNvPr id="9" name="Slide Number Placeholder 8"/>
          <p:cNvSpPr>
            <a:spLocks noGrp="1"/>
          </p:cNvSpPr>
          <p:nvPr>
            <p:ph type="sldNum" sz="quarter" idx="12"/>
          </p:nvPr>
        </p:nvSpPr>
        <p:spPr/>
        <p:txBody>
          <a:bodyPr/>
          <a:lstStyle/>
          <a:p>
            <a:fld id="{22D58F13-B884-4489-983E-B4520426EAB5}" type="slidenum">
              <a:rPr lang="en-US" smtClean="0"/>
              <a:t>‹#›</a:t>
            </a:fld>
            <a:endParaRPr lang="en-US"/>
          </a:p>
        </p:txBody>
      </p:sp>
    </p:spTree>
    <p:extLst>
      <p:ext uri="{BB962C8B-B14F-4D97-AF65-F5344CB8AC3E}">
        <p14:creationId xmlns:p14="http://schemas.microsoft.com/office/powerpoint/2010/main" val="4168937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B5BA3E-801F-4253-BA76-1B07336CDA5B}" type="datetime1">
              <a:rPr lang="en-US" smtClean="0"/>
              <a:t>10/6/19</a:t>
            </a:fld>
            <a:endParaRPr lang="en-US"/>
          </a:p>
        </p:txBody>
      </p:sp>
      <p:sp>
        <p:nvSpPr>
          <p:cNvPr id="4" name="Footer Placeholder 3"/>
          <p:cNvSpPr>
            <a:spLocks noGrp="1"/>
          </p:cNvSpPr>
          <p:nvPr>
            <p:ph type="ftr" sz="quarter" idx="11"/>
          </p:nvPr>
        </p:nvSpPr>
        <p:spPr/>
        <p:txBody>
          <a:bodyPr/>
          <a:lstStyle/>
          <a:p>
            <a:r>
              <a:rPr lang="en-US"/>
              <a:t>©2016 Pearson Education, Inc., Hoboken, NJ. All rights reserved.</a:t>
            </a:r>
          </a:p>
        </p:txBody>
      </p:sp>
      <p:sp>
        <p:nvSpPr>
          <p:cNvPr id="5" name="Slide Number Placeholder 4"/>
          <p:cNvSpPr>
            <a:spLocks noGrp="1"/>
          </p:cNvSpPr>
          <p:nvPr>
            <p:ph type="sldNum" sz="quarter" idx="12"/>
          </p:nvPr>
        </p:nvSpPr>
        <p:spPr/>
        <p:txBody>
          <a:bodyPr/>
          <a:lstStyle/>
          <a:p>
            <a:fld id="{22D58F13-B884-4489-983E-B4520426EAB5}" type="slidenum">
              <a:rPr lang="en-US" smtClean="0"/>
              <a:t>‹#›</a:t>
            </a:fld>
            <a:endParaRPr lang="en-US"/>
          </a:p>
        </p:txBody>
      </p:sp>
    </p:spTree>
    <p:extLst>
      <p:ext uri="{BB962C8B-B14F-4D97-AF65-F5344CB8AC3E}">
        <p14:creationId xmlns:p14="http://schemas.microsoft.com/office/powerpoint/2010/main" val="1774210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E80DA-406D-42E8-AD44-4F20A6EED86A}" type="datetime1">
              <a:rPr lang="en-US" smtClean="0"/>
              <a:t>10/6/19</a:t>
            </a:fld>
            <a:endParaRPr lang="en-US"/>
          </a:p>
        </p:txBody>
      </p:sp>
      <p:sp>
        <p:nvSpPr>
          <p:cNvPr id="3" name="Footer Placeholder 2"/>
          <p:cNvSpPr>
            <a:spLocks noGrp="1"/>
          </p:cNvSpPr>
          <p:nvPr>
            <p:ph type="ftr" sz="quarter" idx="11"/>
          </p:nvPr>
        </p:nvSpPr>
        <p:spPr>
          <a:xfrm>
            <a:off x="3048000" y="6356351"/>
            <a:ext cx="6096000" cy="365125"/>
          </a:xfrm>
        </p:spPr>
        <p:txBody>
          <a:bodyPr/>
          <a:lstStyle/>
          <a:p>
            <a:r>
              <a:rPr lang="en-US"/>
              <a:t>©2016 Pearson Education, Inc., Hoboken, NJ. All rights reserved.</a:t>
            </a:r>
            <a:endParaRPr lang="en-US" dirty="0"/>
          </a:p>
        </p:txBody>
      </p:sp>
      <p:sp>
        <p:nvSpPr>
          <p:cNvPr id="4" name="Slide Number Placeholder 3"/>
          <p:cNvSpPr>
            <a:spLocks noGrp="1"/>
          </p:cNvSpPr>
          <p:nvPr>
            <p:ph type="sldNum" sz="quarter" idx="12"/>
          </p:nvPr>
        </p:nvSpPr>
        <p:spPr/>
        <p:txBody>
          <a:bodyPr/>
          <a:lstStyle/>
          <a:p>
            <a:fld id="{22D58F13-B884-4489-983E-B4520426EAB5}" type="slidenum">
              <a:rPr lang="en-US" smtClean="0"/>
              <a:t>‹#›</a:t>
            </a:fld>
            <a:endParaRPr lang="en-US"/>
          </a:p>
        </p:txBody>
      </p:sp>
    </p:spTree>
    <p:extLst>
      <p:ext uri="{BB962C8B-B14F-4D97-AF65-F5344CB8AC3E}">
        <p14:creationId xmlns:p14="http://schemas.microsoft.com/office/powerpoint/2010/main" val="1301136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074AEA-CCA6-4062-8D16-64DC37C529BC}" type="datetime1">
              <a:rPr lang="en-US" smtClean="0"/>
              <a:t>10/6/19</a:t>
            </a:fld>
            <a:endParaRPr lang="en-US"/>
          </a:p>
        </p:txBody>
      </p:sp>
      <p:sp>
        <p:nvSpPr>
          <p:cNvPr id="6" name="Footer Placeholder 5"/>
          <p:cNvSpPr>
            <a:spLocks noGrp="1"/>
          </p:cNvSpPr>
          <p:nvPr>
            <p:ph type="ftr" sz="quarter" idx="11"/>
          </p:nvPr>
        </p:nvSpPr>
        <p:spPr/>
        <p:txBody>
          <a:bodyPr/>
          <a:lstStyle/>
          <a:p>
            <a:r>
              <a:rPr lang="en-US"/>
              <a:t>©2016 Pearson Education, Inc., Hoboken, NJ. All rights reserved.</a:t>
            </a:r>
          </a:p>
        </p:txBody>
      </p:sp>
      <p:sp>
        <p:nvSpPr>
          <p:cNvPr id="7" name="Slide Number Placeholder 6"/>
          <p:cNvSpPr>
            <a:spLocks noGrp="1"/>
          </p:cNvSpPr>
          <p:nvPr>
            <p:ph type="sldNum" sz="quarter" idx="12"/>
          </p:nvPr>
        </p:nvSpPr>
        <p:spPr/>
        <p:txBody>
          <a:bodyPr/>
          <a:lstStyle/>
          <a:p>
            <a:fld id="{22D58F13-B884-4489-983E-B4520426EAB5}" type="slidenum">
              <a:rPr lang="en-US" smtClean="0"/>
              <a:t>‹#›</a:t>
            </a:fld>
            <a:endParaRPr lang="en-US"/>
          </a:p>
        </p:txBody>
      </p:sp>
    </p:spTree>
    <p:extLst>
      <p:ext uri="{BB962C8B-B14F-4D97-AF65-F5344CB8AC3E}">
        <p14:creationId xmlns:p14="http://schemas.microsoft.com/office/powerpoint/2010/main" val="128616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24D31C-0DA1-47C9-8034-46E57106941F}" type="datetime1">
              <a:rPr lang="en-US" smtClean="0"/>
              <a:t>10/6/19</a:t>
            </a:fld>
            <a:endParaRPr lang="en-US"/>
          </a:p>
        </p:txBody>
      </p:sp>
      <p:sp>
        <p:nvSpPr>
          <p:cNvPr id="6" name="Footer Placeholder 5"/>
          <p:cNvSpPr>
            <a:spLocks noGrp="1"/>
          </p:cNvSpPr>
          <p:nvPr>
            <p:ph type="ftr" sz="quarter" idx="11"/>
          </p:nvPr>
        </p:nvSpPr>
        <p:spPr/>
        <p:txBody>
          <a:bodyPr/>
          <a:lstStyle/>
          <a:p>
            <a:r>
              <a:rPr lang="en-US"/>
              <a:t>©2016 Pearson Education, Inc., Hoboken, NJ. All rights reserved.</a:t>
            </a:r>
          </a:p>
        </p:txBody>
      </p:sp>
      <p:sp>
        <p:nvSpPr>
          <p:cNvPr id="7" name="Slide Number Placeholder 6"/>
          <p:cNvSpPr>
            <a:spLocks noGrp="1"/>
          </p:cNvSpPr>
          <p:nvPr>
            <p:ph type="sldNum" sz="quarter" idx="12"/>
          </p:nvPr>
        </p:nvSpPr>
        <p:spPr/>
        <p:txBody>
          <a:bodyPr/>
          <a:lstStyle/>
          <a:p>
            <a:fld id="{22D58F13-B884-4489-983E-B4520426EAB5}" type="slidenum">
              <a:rPr lang="en-US" smtClean="0"/>
              <a:t>‹#›</a:t>
            </a:fld>
            <a:endParaRPr lang="en-US"/>
          </a:p>
        </p:txBody>
      </p:sp>
    </p:spTree>
    <p:extLst>
      <p:ext uri="{BB962C8B-B14F-4D97-AF65-F5344CB8AC3E}">
        <p14:creationId xmlns:p14="http://schemas.microsoft.com/office/powerpoint/2010/main" val="1253674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Cambria" panose="02040503050406030204" pitchFamily="18" charset="0"/>
              </a:defRPr>
            </a:lvl1pPr>
          </a:lstStyle>
          <a:p>
            <a:fld id="{758D74A5-E413-4BFB-9237-21BA9ED43BDD}" type="datetime1">
              <a:rPr lang="en-US" smtClean="0"/>
              <a:t>10/6/19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Cambria" panose="02040503050406030204" pitchFamily="18" charset="0"/>
              </a:defRPr>
            </a:lvl1pPr>
          </a:lstStyle>
          <a:p>
            <a:r>
              <a:rPr lang="en-US"/>
              <a:t>©2016 Pearson Education, Inc., Hoboken, NJ. All rights reserved.</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Cambria" panose="02040503050406030204" pitchFamily="18" charset="0"/>
              </a:defRPr>
            </a:lvl1pPr>
          </a:lstStyle>
          <a:p>
            <a:fld id="{22D58F13-B884-4489-983E-B4520426EAB5}" type="slidenum">
              <a:rPr lang="en-US" smtClean="0"/>
              <a:t>‹#›</a:t>
            </a:fld>
            <a:endParaRPr lang="en-US"/>
          </a:p>
        </p:txBody>
      </p:sp>
    </p:spTree>
    <p:extLst>
      <p:ext uri="{BB962C8B-B14F-4D97-AF65-F5344CB8AC3E}">
        <p14:creationId xmlns:p14="http://schemas.microsoft.com/office/powerpoint/2010/main" val="252697765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ctr" defTabSz="914400" rtl="0" eaLnBrk="1" latinLnBrk="0" hangingPunct="1">
        <a:spcBef>
          <a:spcPct val="0"/>
        </a:spcBef>
        <a:buNone/>
        <a:defRPr sz="4400" b="0" i="0" u="none" kern="1200">
          <a:solidFill>
            <a:schemeClr val="tx1"/>
          </a:solidFill>
          <a:latin typeface="Cambria" panose="02040503050406030204"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defRPr/>
            </a:pPr>
            <a:r>
              <a:rPr lang="en-US" dirty="0"/>
              <a:t>Chapter 4</a:t>
            </a:r>
            <a:br>
              <a:rPr lang="en-US" dirty="0"/>
            </a:br>
            <a:r>
              <a:rPr lang="en-US" dirty="0"/>
              <a:t>C Program Control</a:t>
            </a:r>
          </a:p>
        </p:txBody>
      </p:sp>
      <p:sp>
        <p:nvSpPr>
          <p:cNvPr id="10243" name="Subtitle 3"/>
          <p:cNvSpPr>
            <a:spLocks noGrp="1"/>
          </p:cNvSpPr>
          <p:nvPr>
            <p:ph type="subTitle" idx="1"/>
          </p:nvPr>
        </p:nvSpPr>
        <p:spPr/>
        <p:txBody>
          <a:bodyPr/>
          <a:lstStyle/>
          <a:p>
            <a:r>
              <a:rPr lang="en-US" altLang="en-US" dirty="0"/>
              <a:t>C How to Program, 8/e</a:t>
            </a:r>
          </a:p>
        </p:txBody>
      </p:sp>
      <p:sp>
        <p:nvSpPr>
          <p:cNvPr id="2" name="Footer Placeholder 1"/>
          <p:cNvSpPr>
            <a:spLocks noGrp="1"/>
          </p:cNvSpPr>
          <p:nvPr>
            <p:ph type="ftr" sz="quarter" idx="11"/>
          </p:nvPr>
        </p:nvSpPr>
        <p:spPr/>
        <p:txBody>
          <a:bodyPr/>
          <a:lstStyle/>
          <a:p>
            <a:pPr>
              <a:defRPr/>
            </a:pPr>
            <a:r>
              <a:rPr lang="en-US"/>
              <a:t>©2016 Pearson Education, Inc., Hoboken, NJ. All rights reserved.</a:t>
            </a:r>
          </a:p>
        </p:txBody>
      </p:sp>
      <p:sp>
        <p:nvSpPr>
          <p:cNvPr id="4" name="Slide Number Placeholder 3"/>
          <p:cNvSpPr>
            <a:spLocks noGrp="1"/>
          </p:cNvSpPr>
          <p:nvPr>
            <p:ph type="sldNum" sz="quarter" idx="12"/>
          </p:nvPr>
        </p:nvSpPr>
        <p:spPr/>
        <p:txBody>
          <a:bodyPr/>
          <a:lstStyle/>
          <a:p>
            <a:fld id="{22D58F13-B884-4489-983E-B4520426EAB5}" type="slidenum">
              <a:rPr lang="en-US" smtClean="0"/>
              <a:t>1</a:t>
            </a:fld>
            <a:endParaRPr lang="en-US"/>
          </a:p>
        </p:txBody>
      </p:sp>
    </p:spTree>
    <p:extLst>
      <p:ext uri="{BB962C8B-B14F-4D97-AF65-F5344CB8AC3E}">
        <p14:creationId xmlns:p14="http://schemas.microsoft.com/office/powerpoint/2010/main" val="1300157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a:solidFill>
                  <a:srgbClr val="3380E6"/>
                </a:solidFill>
                <a:latin typeface="Goudy Sans Medium"/>
              </a:rPr>
              <a:t>Counter-Controlled Iteration</a:t>
            </a:r>
          </a:p>
        </p:txBody>
      </p:sp>
      <p:sp>
        <p:nvSpPr>
          <p:cNvPr id="67587" name="Text Placeholder 2"/>
          <p:cNvSpPr>
            <a:spLocks noGrp="1"/>
          </p:cNvSpPr>
          <p:nvPr>
            <p:ph type="body" idx="1"/>
          </p:nvPr>
        </p:nvSpPr>
        <p:spPr/>
        <p:txBody>
          <a:bodyPr rtlCol="0">
            <a:normAutofit/>
          </a:bodyPr>
          <a:lstStyle/>
          <a:p>
            <a:pPr>
              <a:lnSpc>
                <a:spcPct val="90000"/>
              </a:lnSpc>
              <a:spcBef>
                <a:spcPts val="600"/>
              </a:spcBef>
              <a:spcAft>
                <a:spcPts val="600"/>
              </a:spcAft>
              <a:defRPr/>
            </a:pPr>
            <a:r>
              <a:rPr lang="en-US" altLang="en-US" sz="2400" dirty="0">
                <a:solidFill>
                  <a:srgbClr val="000000"/>
                </a:solidFill>
              </a:rPr>
              <a:t>To illustrate how algorithms are developed, we solve several variations of a class-average problem.</a:t>
            </a:r>
          </a:p>
          <a:p>
            <a:pPr>
              <a:lnSpc>
                <a:spcPct val="90000"/>
              </a:lnSpc>
              <a:spcBef>
                <a:spcPts val="600"/>
              </a:spcBef>
              <a:spcAft>
                <a:spcPts val="600"/>
              </a:spcAft>
              <a:defRPr/>
            </a:pPr>
            <a:r>
              <a:rPr lang="en-US" altLang="en-US" sz="2400" dirty="0">
                <a:solidFill>
                  <a:srgbClr val="000000"/>
                </a:solidFill>
              </a:rPr>
              <a:t>Consider the following problem statement:</a:t>
            </a:r>
          </a:p>
          <a:p>
            <a:pPr lvl="1">
              <a:lnSpc>
                <a:spcPct val="90000"/>
              </a:lnSpc>
              <a:spcBef>
                <a:spcPts val="600"/>
              </a:spcBef>
              <a:spcAft>
                <a:spcPts val="600"/>
              </a:spcAft>
              <a:defRPr/>
            </a:pPr>
            <a:r>
              <a:rPr lang="en-US" altLang="en-US" i="1" dirty="0">
                <a:solidFill>
                  <a:srgbClr val="000000"/>
                </a:solidFill>
                <a:cs typeface="Times New Roman" pitchFamily="18" charset="0"/>
              </a:rPr>
              <a:t>A class of ten students took a quiz. The grades (integers in the range 0 to 100) for this quiz are available to you. Determine the class average on the quiz.</a:t>
            </a:r>
          </a:p>
          <a:p>
            <a:pPr>
              <a:lnSpc>
                <a:spcPct val="90000"/>
              </a:lnSpc>
              <a:spcBef>
                <a:spcPts val="600"/>
              </a:spcBef>
              <a:spcAft>
                <a:spcPts val="600"/>
              </a:spcAft>
              <a:defRPr/>
            </a:pPr>
            <a:r>
              <a:rPr lang="en-US" altLang="en-US" sz="2400" dirty="0">
                <a:solidFill>
                  <a:srgbClr val="000000"/>
                </a:solidFill>
              </a:rPr>
              <a:t>The class average is equal to the sum of the grades divided by the number of students.</a:t>
            </a:r>
          </a:p>
          <a:p>
            <a:pPr>
              <a:lnSpc>
                <a:spcPct val="90000"/>
              </a:lnSpc>
              <a:spcBef>
                <a:spcPts val="600"/>
              </a:spcBef>
              <a:spcAft>
                <a:spcPts val="600"/>
              </a:spcAft>
              <a:defRPr/>
            </a:pPr>
            <a:r>
              <a:rPr lang="en-US" altLang="en-US" sz="2400" dirty="0">
                <a:solidFill>
                  <a:srgbClr val="000000"/>
                </a:solidFill>
              </a:rPr>
              <a:t>The algorithm for solving this problem on a computer must input each of the grades, perform the average calculation, and print the result. </a:t>
            </a:r>
          </a:p>
          <a:p>
            <a:pPr lvl="1">
              <a:lnSpc>
                <a:spcPct val="90000"/>
              </a:lnSpc>
              <a:spcBef>
                <a:spcPts val="600"/>
              </a:spcBef>
              <a:spcAft>
                <a:spcPts val="600"/>
              </a:spcAft>
              <a:buNone/>
              <a:defRPr/>
            </a:pPr>
            <a:endParaRPr lang="en-US" altLang="en-US" sz="2000" dirty="0">
              <a:solidFill>
                <a:srgbClr val="000000"/>
              </a:solidFill>
            </a:endParaRPr>
          </a:p>
        </p:txBody>
      </p:sp>
      <p:sp>
        <p:nvSpPr>
          <p:cNvPr id="6349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a:latin typeface="Lucida Sans Unicode" panose="020B0602030504020204" pitchFamily="34" charset="0"/>
                <a:cs typeface="Arial" panose="020B0604020202020204" pitchFamily="34" charset="0"/>
              </a:rPr>
              <a:t>© 2016 Pearson Education, Inc., Hoboken, NJ.  All rights reserved.</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10</a:t>
            </a:fld>
            <a:endParaRPr lang="en-US" altLang="en-US"/>
          </a:p>
        </p:txBody>
      </p:sp>
    </p:spTree>
    <p:extLst>
      <p:ext uri="{BB962C8B-B14F-4D97-AF65-F5344CB8AC3E}">
        <p14:creationId xmlns:p14="http://schemas.microsoft.com/office/powerpoint/2010/main" val="85999808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4_Page_4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1"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a:t>©2016 Pearson Education, Inc., Hoboken, NJ. All rights reserved.</a:t>
            </a:r>
          </a:p>
        </p:txBody>
      </p:sp>
      <p:sp>
        <p:nvSpPr>
          <p:cNvPr id="4" name="Slide Number Placeholder 3"/>
          <p:cNvSpPr>
            <a:spLocks noGrp="1"/>
          </p:cNvSpPr>
          <p:nvPr>
            <p:ph type="sldNum" sz="quarter" idx="12"/>
          </p:nvPr>
        </p:nvSpPr>
        <p:spPr/>
        <p:txBody>
          <a:bodyPr/>
          <a:lstStyle/>
          <a:p>
            <a:fld id="{22D58F13-B884-4489-983E-B4520426EAB5}" type="slidenum">
              <a:rPr lang="en-US" smtClean="0"/>
              <a:t>100</a:t>
            </a:fld>
            <a:endParaRPr lang="en-US"/>
          </a:p>
        </p:txBody>
      </p:sp>
    </p:spTree>
    <p:extLst>
      <p:ext uri="{BB962C8B-B14F-4D97-AF65-F5344CB8AC3E}">
        <p14:creationId xmlns:p14="http://schemas.microsoft.com/office/powerpoint/2010/main" val="127752717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Arial"/>
              </a:rPr>
              <a:t>Logical Operators (Cont.)</a:t>
            </a:r>
          </a:p>
        </p:txBody>
      </p:sp>
      <p:sp>
        <p:nvSpPr>
          <p:cNvPr id="132099" name="Text Placeholder 2"/>
          <p:cNvSpPr>
            <a:spLocks noGrp="1"/>
          </p:cNvSpPr>
          <p:nvPr>
            <p:ph type="body" idx="1"/>
          </p:nvPr>
        </p:nvSpPr>
        <p:spPr/>
        <p:txBody>
          <a:bodyPr/>
          <a:lstStyle/>
          <a:p>
            <a:pPr eaLnBrk="1" hangingPunct="1">
              <a:lnSpc>
                <a:spcPct val="90000"/>
              </a:lnSpc>
            </a:pPr>
            <a:r>
              <a:rPr lang="en-US" altLang="en-US" dirty="0">
                <a:solidFill>
                  <a:srgbClr val="000000"/>
                </a:solidFill>
              </a:rPr>
              <a:t>In most cases, you can avoid using logical negation by expressing the condition differently with an appropriate relational operator.</a:t>
            </a:r>
          </a:p>
          <a:p>
            <a:pPr eaLnBrk="1" hangingPunct="1">
              <a:lnSpc>
                <a:spcPct val="90000"/>
              </a:lnSpc>
            </a:pPr>
            <a:r>
              <a:rPr lang="en-US" altLang="en-US" dirty="0">
                <a:solidFill>
                  <a:srgbClr val="000000"/>
                </a:solidFill>
              </a:rPr>
              <a:t>For example, the preceding statement may also be written as follows:</a:t>
            </a:r>
          </a:p>
          <a:p>
            <a:pPr lvl="2" eaLnBrk="1" hangingPunct="1">
              <a:lnSpc>
                <a:spcPct val="90000"/>
              </a:lnSpc>
              <a:buFont typeface="Wingdings 2" panose="05020102010507070707" pitchFamily="18" charset="2"/>
              <a:buNone/>
            </a:pPr>
            <a:r>
              <a:rPr lang="en-US" altLang="en-US" b="1" dirty="0">
                <a:solidFill>
                  <a:srgbClr val="0000FF"/>
                </a:solidFill>
                <a:latin typeface="Consolas" panose="020B0609020204030204" pitchFamily="49" charset="0"/>
              </a:rPr>
              <a:t>if</a:t>
            </a:r>
            <a:r>
              <a:rPr lang="en-US" altLang="en-US" b="1" dirty="0">
                <a:solidFill>
                  <a:srgbClr val="000000"/>
                </a:solidFill>
                <a:latin typeface="Consolas" panose="020B0609020204030204" pitchFamily="49" charset="0"/>
              </a:rPr>
              <a:t> (grade != </a:t>
            </a:r>
            <a:r>
              <a:rPr lang="en-US" altLang="en-US" b="1" dirty="0" err="1">
                <a:solidFill>
                  <a:srgbClr val="000000"/>
                </a:solidFill>
                <a:latin typeface="Consolas" panose="020B0609020204030204" pitchFamily="49" charset="0"/>
              </a:rPr>
              <a:t>sentinelValue</a:t>
            </a:r>
            <a:r>
              <a:rPr lang="en-US" altLang="en-US" b="1" dirty="0">
                <a:solidFill>
                  <a:srgbClr val="000000"/>
                </a:solidFill>
                <a:latin typeface="Consolas" panose="020B0609020204030204" pitchFamily="49" charset="0"/>
              </a:rPr>
              <a:t>)</a:t>
            </a:r>
            <a:br>
              <a:rPr lang="en-US" altLang="en-US" b="1" dirty="0">
                <a:solidFill>
                  <a:srgbClr val="000000"/>
                </a:solidFill>
                <a:latin typeface="Consolas" panose="020B0609020204030204" pitchFamily="49" charset="0"/>
              </a:rPr>
            </a:b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printf</a:t>
            </a:r>
            <a:r>
              <a:rPr lang="en-US" altLang="en-US" b="1" dirty="0">
                <a:solidFill>
                  <a:srgbClr val="000000"/>
                </a:solidFill>
                <a:latin typeface="Consolas" panose="020B0609020204030204" pitchFamily="49" charset="0"/>
              </a:rPr>
              <a:t>(</a:t>
            </a:r>
            <a:r>
              <a:rPr lang="en-US" altLang="en-US" b="1" dirty="0">
                <a:solidFill>
                  <a:srgbClr val="128AFF"/>
                </a:solidFill>
                <a:latin typeface="Consolas" panose="020B0609020204030204" pitchFamily="49" charset="0"/>
              </a:rPr>
              <a:t>"The next grade is %f\n"</a:t>
            </a:r>
            <a:r>
              <a:rPr lang="en-US" altLang="en-US" b="1" dirty="0">
                <a:solidFill>
                  <a:srgbClr val="000000"/>
                </a:solidFill>
                <a:latin typeface="Consolas" panose="020B0609020204030204" pitchFamily="49" charset="0"/>
              </a:rPr>
              <a:t>, grade);</a:t>
            </a:r>
          </a:p>
        </p:txBody>
      </p:sp>
      <p:sp>
        <p:nvSpPr>
          <p:cNvPr id="131076"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101</a:t>
            </a:fld>
            <a:endParaRPr lang="en-US" altLang="en-US"/>
          </a:p>
        </p:txBody>
      </p:sp>
    </p:spTree>
    <p:extLst>
      <p:ext uri="{BB962C8B-B14F-4D97-AF65-F5344CB8AC3E}">
        <p14:creationId xmlns:p14="http://schemas.microsoft.com/office/powerpoint/2010/main" val="351477567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4_Page_4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1"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a:t>©2016 Pearson Education, Inc., Hoboken, NJ. All rights reserved.</a:t>
            </a:r>
          </a:p>
        </p:txBody>
      </p:sp>
      <p:sp>
        <p:nvSpPr>
          <p:cNvPr id="4" name="Slide Number Placeholder 3"/>
          <p:cNvSpPr>
            <a:spLocks noGrp="1"/>
          </p:cNvSpPr>
          <p:nvPr>
            <p:ph type="sldNum" sz="quarter" idx="12"/>
          </p:nvPr>
        </p:nvSpPr>
        <p:spPr/>
        <p:txBody>
          <a:bodyPr/>
          <a:lstStyle/>
          <a:p>
            <a:fld id="{22D58F13-B884-4489-983E-B4520426EAB5}" type="slidenum">
              <a:rPr lang="en-US" smtClean="0"/>
              <a:t>102</a:t>
            </a:fld>
            <a:endParaRPr lang="en-US"/>
          </a:p>
        </p:txBody>
      </p:sp>
    </p:spTree>
    <p:extLst>
      <p:ext uri="{BB962C8B-B14F-4D97-AF65-F5344CB8AC3E}">
        <p14:creationId xmlns:p14="http://schemas.microsoft.com/office/powerpoint/2010/main" val="14358442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Arial"/>
              </a:rPr>
              <a:t>Logical Operators (Cont.)</a:t>
            </a:r>
          </a:p>
        </p:txBody>
      </p:sp>
      <p:sp>
        <p:nvSpPr>
          <p:cNvPr id="3" name="Text Placeholder 2"/>
          <p:cNvSpPr>
            <a:spLocks noGrp="1"/>
          </p:cNvSpPr>
          <p:nvPr>
            <p:ph type="body" idx="1"/>
          </p:nvPr>
        </p:nvSpPr>
        <p:spPr/>
        <p:txBody>
          <a:bodyPr>
            <a:normAutofit/>
          </a:bodyPr>
          <a:lstStyle/>
          <a:p>
            <a:pPr marL="109537" indent="0">
              <a:lnSpc>
                <a:spcPct val="90000"/>
              </a:lnSpc>
              <a:spcBef>
                <a:spcPts val="600"/>
              </a:spcBef>
              <a:spcAft>
                <a:spcPts val="600"/>
              </a:spcAft>
              <a:buNone/>
              <a:defRPr/>
            </a:pPr>
            <a:r>
              <a:rPr lang="en-US" sz="2400" b="1" i="1" dirty="0">
                <a:solidFill>
                  <a:srgbClr val="000000"/>
                </a:solidFill>
              </a:rPr>
              <a:t>The </a:t>
            </a:r>
            <a:r>
              <a:rPr lang="en-US" sz="2400" b="1" i="1" dirty="0">
                <a:solidFill>
                  <a:srgbClr val="000000"/>
                </a:solidFill>
                <a:latin typeface="Consolas" panose="020B0609020204030204" pitchFamily="49" charset="0"/>
              </a:rPr>
              <a:t>_</a:t>
            </a:r>
            <a:r>
              <a:rPr lang="en-US" sz="2400" b="1" i="1" dirty="0" err="1">
                <a:solidFill>
                  <a:srgbClr val="000000"/>
                </a:solidFill>
                <a:latin typeface="Consolas" panose="020B0609020204030204" pitchFamily="49" charset="0"/>
              </a:rPr>
              <a:t>Bool</a:t>
            </a:r>
            <a:r>
              <a:rPr lang="en-US" sz="2400" b="1" i="1" dirty="0">
                <a:solidFill>
                  <a:srgbClr val="000000"/>
                </a:solidFill>
              </a:rPr>
              <a:t> Data Type</a:t>
            </a:r>
          </a:p>
          <a:p>
            <a:pPr>
              <a:lnSpc>
                <a:spcPct val="90000"/>
              </a:lnSpc>
              <a:spcBef>
                <a:spcPts val="600"/>
              </a:spcBef>
              <a:spcAft>
                <a:spcPts val="600"/>
              </a:spcAft>
              <a:defRPr/>
            </a:pPr>
            <a:r>
              <a:rPr lang="en-US" sz="2400" dirty="0">
                <a:solidFill>
                  <a:srgbClr val="000000"/>
                </a:solidFill>
              </a:rPr>
              <a:t>The C standard includes a </a:t>
            </a:r>
            <a:r>
              <a:rPr lang="en-US" sz="2400" dirty="0" err="1">
                <a:solidFill>
                  <a:srgbClr val="0000FF"/>
                </a:solidFill>
              </a:rPr>
              <a:t>boolean</a:t>
            </a:r>
            <a:r>
              <a:rPr lang="en-US" sz="2400" dirty="0">
                <a:solidFill>
                  <a:srgbClr val="0000FF"/>
                </a:solidFill>
              </a:rPr>
              <a:t> type</a:t>
            </a:r>
            <a:r>
              <a:rPr lang="en-US" sz="2400" dirty="0">
                <a:solidFill>
                  <a:srgbClr val="000000"/>
                </a:solidFill>
              </a:rPr>
              <a:t>—represented by the keyword </a:t>
            </a:r>
            <a:r>
              <a:rPr lang="en-US" sz="2400" dirty="0">
                <a:solidFill>
                  <a:srgbClr val="0000FF"/>
                </a:solidFill>
                <a:latin typeface="Consolas" panose="020B0609020204030204" pitchFamily="49" charset="0"/>
              </a:rPr>
              <a:t>_</a:t>
            </a:r>
            <a:r>
              <a:rPr lang="en-US" sz="2400" dirty="0" err="1">
                <a:solidFill>
                  <a:srgbClr val="0000FF"/>
                </a:solidFill>
                <a:latin typeface="Consolas" panose="020B0609020204030204" pitchFamily="49" charset="0"/>
              </a:rPr>
              <a:t>Bool</a:t>
            </a:r>
            <a:r>
              <a:rPr lang="en-US" sz="2400" dirty="0">
                <a:solidFill>
                  <a:srgbClr val="000000"/>
                </a:solidFill>
              </a:rPr>
              <a:t>—which </a:t>
            </a:r>
            <a:r>
              <a:rPr lang="en-US" sz="2400" b="1" dirty="0">
                <a:solidFill>
                  <a:srgbClr val="000000"/>
                </a:solidFill>
              </a:rPr>
              <a:t>can hold only the values 0 or 1</a:t>
            </a:r>
            <a:r>
              <a:rPr lang="en-US" sz="2400" dirty="0">
                <a:solidFill>
                  <a:srgbClr val="000000"/>
                </a:solidFill>
              </a:rPr>
              <a:t>. </a:t>
            </a:r>
          </a:p>
          <a:p>
            <a:pPr>
              <a:lnSpc>
                <a:spcPct val="90000"/>
              </a:lnSpc>
              <a:spcBef>
                <a:spcPts val="600"/>
              </a:spcBef>
              <a:spcAft>
                <a:spcPts val="600"/>
              </a:spcAft>
              <a:defRPr/>
            </a:pPr>
            <a:r>
              <a:rPr lang="en-US" sz="2400" dirty="0">
                <a:solidFill>
                  <a:srgbClr val="000000"/>
                </a:solidFill>
              </a:rPr>
              <a:t>Recall C’s convention of using zero and nonzero values to represent false and true—the value 0 in a condition evaluates to false, while any nonzero value  evaluates to true. </a:t>
            </a:r>
          </a:p>
          <a:p>
            <a:pPr>
              <a:lnSpc>
                <a:spcPct val="90000"/>
              </a:lnSpc>
              <a:spcBef>
                <a:spcPts val="600"/>
              </a:spcBef>
              <a:spcAft>
                <a:spcPts val="600"/>
              </a:spcAft>
              <a:defRPr/>
            </a:pPr>
            <a:r>
              <a:rPr lang="en-US" sz="2400" dirty="0">
                <a:solidFill>
                  <a:srgbClr val="000000"/>
                </a:solidFill>
              </a:rPr>
              <a:t>Assigning any non-zero value to a </a:t>
            </a:r>
            <a:r>
              <a:rPr lang="en-US" sz="2000" dirty="0">
                <a:solidFill>
                  <a:srgbClr val="000000"/>
                </a:solidFill>
                <a:latin typeface="Consolas" panose="020B0609020204030204" pitchFamily="49" charset="0"/>
              </a:rPr>
              <a:t>_</a:t>
            </a:r>
            <a:r>
              <a:rPr lang="en-US" sz="2000" dirty="0" err="1">
                <a:solidFill>
                  <a:srgbClr val="000000"/>
                </a:solidFill>
                <a:latin typeface="Consolas" panose="020B0609020204030204" pitchFamily="49" charset="0"/>
              </a:rPr>
              <a:t>Bool</a:t>
            </a:r>
            <a:r>
              <a:rPr lang="en-US" sz="2400" dirty="0">
                <a:solidFill>
                  <a:srgbClr val="000000"/>
                </a:solidFill>
              </a:rPr>
              <a:t> sets it to 1. </a:t>
            </a:r>
          </a:p>
          <a:p>
            <a:pPr>
              <a:lnSpc>
                <a:spcPct val="90000"/>
              </a:lnSpc>
              <a:spcBef>
                <a:spcPts val="600"/>
              </a:spcBef>
              <a:spcAft>
                <a:spcPts val="600"/>
              </a:spcAft>
              <a:defRPr/>
            </a:pPr>
            <a:r>
              <a:rPr lang="en-US" sz="2400" dirty="0">
                <a:solidFill>
                  <a:srgbClr val="000000"/>
                </a:solidFill>
              </a:rPr>
              <a:t>The standard also includes the </a:t>
            </a:r>
            <a:r>
              <a:rPr lang="en-US" sz="2000" dirty="0">
                <a:solidFill>
                  <a:srgbClr val="0000FF"/>
                </a:solidFill>
                <a:latin typeface="Consolas" panose="020B0609020204030204" pitchFamily="49" charset="0"/>
              </a:rPr>
              <a:t>&lt;</a:t>
            </a:r>
            <a:r>
              <a:rPr lang="en-US" sz="2000" dirty="0" err="1">
                <a:solidFill>
                  <a:srgbClr val="0000FF"/>
                </a:solidFill>
                <a:latin typeface="Consolas" panose="020B0609020204030204" pitchFamily="49" charset="0"/>
              </a:rPr>
              <a:t>stdbool.h</a:t>
            </a:r>
            <a:r>
              <a:rPr lang="en-US" sz="2000" dirty="0">
                <a:solidFill>
                  <a:srgbClr val="0000FF"/>
                </a:solidFill>
                <a:latin typeface="Consolas" panose="020B0609020204030204" pitchFamily="49" charset="0"/>
              </a:rPr>
              <a:t>&gt;</a:t>
            </a:r>
            <a:r>
              <a:rPr lang="en-US" sz="2400" dirty="0">
                <a:solidFill>
                  <a:srgbClr val="000000"/>
                </a:solidFill>
              </a:rPr>
              <a:t> header, which defines </a:t>
            </a:r>
            <a:r>
              <a:rPr lang="en-US" sz="2000" dirty="0" err="1">
                <a:solidFill>
                  <a:srgbClr val="0000FF"/>
                </a:solidFill>
                <a:latin typeface="Consolas" panose="020B0609020204030204" pitchFamily="49" charset="0"/>
              </a:rPr>
              <a:t>bool</a:t>
            </a:r>
            <a:r>
              <a:rPr lang="en-US" sz="2400" dirty="0">
                <a:solidFill>
                  <a:srgbClr val="000000"/>
                </a:solidFill>
              </a:rPr>
              <a:t> as a shorthand for the type </a:t>
            </a:r>
            <a:r>
              <a:rPr lang="en-US" sz="2000" dirty="0">
                <a:solidFill>
                  <a:srgbClr val="000000"/>
                </a:solidFill>
                <a:latin typeface="Consolas" panose="020B0609020204030204" pitchFamily="49" charset="0"/>
              </a:rPr>
              <a:t>_</a:t>
            </a:r>
            <a:r>
              <a:rPr lang="en-US" sz="2000" dirty="0" err="1">
                <a:solidFill>
                  <a:srgbClr val="000000"/>
                </a:solidFill>
                <a:latin typeface="Consolas" panose="020B0609020204030204" pitchFamily="49" charset="0"/>
              </a:rPr>
              <a:t>Bool</a:t>
            </a:r>
            <a:r>
              <a:rPr lang="en-US" sz="2400" dirty="0">
                <a:solidFill>
                  <a:srgbClr val="000000"/>
                </a:solidFill>
              </a:rPr>
              <a:t>, and </a:t>
            </a:r>
            <a:r>
              <a:rPr lang="en-US" sz="2400" b="1" dirty="0">
                <a:solidFill>
                  <a:srgbClr val="000000"/>
                </a:solidFill>
              </a:rPr>
              <a:t>true</a:t>
            </a:r>
            <a:r>
              <a:rPr lang="en-US" sz="2400" dirty="0">
                <a:solidFill>
                  <a:srgbClr val="000000"/>
                </a:solidFill>
              </a:rPr>
              <a:t> and </a:t>
            </a:r>
            <a:r>
              <a:rPr lang="en-US" sz="2400" b="1" dirty="0">
                <a:solidFill>
                  <a:srgbClr val="000000"/>
                </a:solidFill>
              </a:rPr>
              <a:t>false</a:t>
            </a:r>
            <a:r>
              <a:rPr lang="en-US" sz="2400" dirty="0">
                <a:solidFill>
                  <a:srgbClr val="000000"/>
                </a:solidFill>
              </a:rPr>
              <a:t> as named representations of 1 and 0, respectively. </a:t>
            </a:r>
          </a:p>
        </p:txBody>
      </p:sp>
      <p:sp>
        <p:nvSpPr>
          <p:cNvPr id="131076"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4" name="Slide Number Placeholder 3"/>
          <p:cNvSpPr>
            <a:spLocks noGrp="1"/>
          </p:cNvSpPr>
          <p:nvPr>
            <p:ph type="sldNum" sz="quarter" idx="11"/>
          </p:nvPr>
        </p:nvSpPr>
        <p:spPr/>
        <p:txBody>
          <a:bodyPr/>
          <a:lstStyle/>
          <a:p>
            <a:fld id="{4601BD1F-65AF-428F-9666-6A35858789E8}" type="slidenum">
              <a:rPr lang="en-US" altLang="en-US" smtClean="0"/>
              <a:pPr/>
              <a:t>103</a:t>
            </a:fld>
            <a:endParaRPr lang="en-US" altLang="en-US"/>
          </a:p>
        </p:txBody>
      </p:sp>
    </p:spTree>
    <p:extLst>
      <p:ext uri="{BB962C8B-B14F-4D97-AF65-F5344CB8AC3E}">
        <p14:creationId xmlns:p14="http://schemas.microsoft.com/office/powerpoint/2010/main" val="20676444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Arial"/>
              </a:rPr>
              <a:t>Secure C Programming</a:t>
            </a:r>
          </a:p>
        </p:txBody>
      </p:sp>
      <p:sp>
        <p:nvSpPr>
          <p:cNvPr id="169987" name="Text Placeholder 2"/>
          <p:cNvSpPr>
            <a:spLocks noGrp="1"/>
          </p:cNvSpPr>
          <p:nvPr>
            <p:ph type="body" idx="1"/>
          </p:nvPr>
        </p:nvSpPr>
        <p:spPr/>
        <p:txBody>
          <a:bodyPr>
            <a:normAutofit fontScale="92500" lnSpcReduction="20000"/>
          </a:bodyPr>
          <a:lstStyle/>
          <a:p>
            <a:pPr>
              <a:lnSpc>
                <a:spcPct val="110000"/>
              </a:lnSpc>
              <a:spcBef>
                <a:spcPts val="600"/>
              </a:spcBef>
              <a:spcAft>
                <a:spcPts val="600"/>
              </a:spcAft>
            </a:pPr>
            <a:r>
              <a:rPr lang="en-US" altLang="en-US" dirty="0">
                <a:solidFill>
                  <a:srgbClr val="000000"/>
                </a:solidFill>
              </a:rPr>
              <a:t>Many functions return values indicating whether they executed successfully. </a:t>
            </a:r>
          </a:p>
          <a:p>
            <a:pPr>
              <a:lnSpc>
                <a:spcPct val="110000"/>
              </a:lnSpc>
              <a:spcBef>
                <a:spcPts val="600"/>
              </a:spcBef>
              <a:spcAft>
                <a:spcPts val="600"/>
              </a:spcAft>
            </a:pPr>
            <a:r>
              <a:rPr lang="en-US" altLang="en-US" dirty="0">
                <a:solidFill>
                  <a:srgbClr val="000000"/>
                </a:solidFill>
              </a:rPr>
              <a:t>For example, </a:t>
            </a:r>
            <a:r>
              <a:rPr lang="en-US" altLang="en-US" b="1" dirty="0">
                <a:solidFill>
                  <a:srgbClr val="000000"/>
                </a:solidFill>
              </a:rPr>
              <a:t>function </a:t>
            </a:r>
            <a:r>
              <a:rPr lang="en-US" altLang="en-US" sz="2400" b="1" i="1" dirty="0" err="1">
                <a:solidFill>
                  <a:srgbClr val="000000"/>
                </a:solidFill>
                <a:latin typeface="Times New Roman" panose="02020603050405020304" pitchFamily="18" charset="0"/>
                <a:cs typeface="Times New Roman" panose="02020603050405020304" pitchFamily="18" charset="0"/>
              </a:rPr>
              <a:t>scanf</a:t>
            </a:r>
            <a:r>
              <a:rPr lang="en-US" altLang="en-US" b="1" dirty="0">
                <a:solidFill>
                  <a:srgbClr val="000000"/>
                </a:solidFill>
              </a:rPr>
              <a:t> returns an </a:t>
            </a:r>
            <a:r>
              <a:rPr lang="en-US" altLang="en-US" sz="2400" b="1" i="1" dirty="0">
                <a:solidFill>
                  <a:srgbClr val="000000"/>
                </a:solidFill>
                <a:latin typeface="Times New Roman" panose="02020603050405020304" pitchFamily="18" charset="0"/>
                <a:cs typeface="Times New Roman" panose="02020603050405020304" pitchFamily="18" charset="0"/>
              </a:rPr>
              <a:t>int</a:t>
            </a:r>
            <a:r>
              <a:rPr lang="en-US" altLang="en-US" b="1" dirty="0">
                <a:solidFill>
                  <a:srgbClr val="000000"/>
                </a:solidFill>
              </a:rPr>
              <a:t> indicating whether the input operation was successful</a:t>
            </a:r>
            <a:r>
              <a:rPr lang="en-US" altLang="en-US" dirty="0">
                <a:solidFill>
                  <a:srgbClr val="000000"/>
                </a:solidFill>
              </a:rPr>
              <a:t>. </a:t>
            </a:r>
          </a:p>
          <a:p>
            <a:pPr>
              <a:lnSpc>
                <a:spcPct val="110000"/>
              </a:lnSpc>
              <a:spcBef>
                <a:spcPts val="600"/>
              </a:spcBef>
              <a:spcAft>
                <a:spcPts val="600"/>
              </a:spcAft>
            </a:pPr>
            <a:r>
              <a:rPr lang="en-US" altLang="en-US" dirty="0">
                <a:solidFill>
                  <a:srgbClr val="000000"/>
                </a:solidFill>
              </a:rPr>
              <a:t>If an input failure occurs, </a:t>
            </a:r>
            <a:r>
              <a:rPr lang="en-US" altLang="en-US" sz="2400" b="1" i="1" dirty="0" err="1">
                <a:solidFill>
                  <a:srgbClr val="000000"/>
                </a:solidFill>
                <a:latin typeface="Times New Roman" panose="02020603050405020304" pitchFamily="18" charset="0"/>
                <a:cs typeface="Times New Roman" panose="02020603050405020304" pitchFamily="18" charset="0"/>
              </a:rPr>
              <a:t>scanf</a:t>
            </a:r>
            <a:r>
              <a:rPr lang="en-US" altLang="en-US" dirty="0">
                <a:solidFill>
                  <a:srgbClr val="000000"/>
                </a:solidFill>
              </a:rPr>
              <a:t> returns the value </a:t>
            </a:r>
            <a:r>
              <a:rPr lang="en-US" altLang="en-US" sz="2400" b="1" i="1" dirty="0">
                <a:solidFill>
                  <a:srgbClr val="000000"/>
                </a:solidFill>
                <a:latin typeface="Times New Roman" panose="02020603050405020304" pitchFamily="18" charset="0"/>
                <a:cs typeface="Times New Roman" panose="02020603050405020304" pitchFamily="18" charset="0"/>
              </a:rPr>
              <a:t>EOF</a:t>
            </a:r>
            <a:r>
              <a:rPr lang="en-US" altLang="en-US" dirty="0">
                <a:solidFill>
                  <a:srgbClr val="000000"/>
                </a:solidFill>
              </a:rPr>
              <a:t> (defined in </a:t>
            </a:r>
            <a:r>
              <a:rPr lang="en-US" altLang="en-US" sz="2400" dirty="0">
                <a:solidFill>
                  <a:srgbClr val="000000"/>
                </a:solidFill>
                <a:latin typeface="Consolas" panose="020B0609020204030204" pitchFamily="49" charset="0"/>
              </a:rPr>
              <a:t>&lt;</a:t>
            </a:r>
            <a:r>
              <a:rPr lang="en-US" altLang="en-US" sz="2400" b="1" i="1" dirty="0" err="1">
                <a:solidFill>
                  <a:srgbClr val="000000"/>
                </a:solidFill>
                <a:latin typeface="Times New Roman" panose="02020603050405020304" pitchFamily="18" charset="0"/>
                <a:cs typeface="Times New Roman" panose="02020603050405020304" pitchFamily="18" charset="0"/>
              </a:rPr>
              <a:t>stdio.h</a:t>
            </a:r>
            <a:r>
              <a:rPr lang="en-US" altLang="en-US" sz="2400" dirty="0">
                <a:solidFill>
                  <a:srgbClr val="000000"/>
                </a:solidFill>
                <a:latin typeface="Consolas" panose="020B0609020204030204" pitchFamily="49" charset="0"/>
              </a:rPr>
              <a:t>&gt;</a:t>
            </a:r>
            <a:r>
              <a:rPr lang="en-US" altLang="en-US" dirty="0">
                <a:solidFill>
                  <a:srgbClr val="000000"/>
                </a:solidFill>
              </a:rPr>
              <a:t>); otherwise, it </a:t>
            </a:r>
            <a:r>
              <a:rPr lang="en-US" altLang="en-US" b="1" dirty="0">
                <a:solidFill>
                  <a:srgbClr val="000000"/>
                </a:solidFill>
              </a:rPr>
              <a:t>returns the number of items that were read</a:t>
            </a:r>
            <a:r>
              <a:rPr lang="en-US" altLang="en-US" dirty="0">
                <a:solidFill>
                  <a:srgbClr val="000000"/>
                </a:solidFill>
              </a:rPr>
              <a:t>. </a:t>
            </a:r>
          </a:p>
          <a:p>
            <a:pPr>
              <a:lnSpc>
                <a:spcPct val="110000"/>
              </a:lnSpc>
              <a:spcBef>
                <a:spcPts val="600"/>
              </a:spcBef>
              <a:spcAft>
                <a:spcPts val="600"/>
              </a:spcAft>
            </a:pPr>
            <a:r>
              <a:rPr lang="en-US" altLang="en-US" dirty="0">
                <a:solidFill>
                  <a:srgbClr val="000000"/>
                </a:solidFill>
              </a:rPr>
              <a:t>If this value does not match the number you intended to read, then </a:t>
            </a:r>
            <a:r>
              <a:rPr lang="en-US" altLang="en-US" sz="2400" b="1" i="1" dirty="0" err="1">
                <a:solidFill>
                  <a:srgbClr val="000000"/>
                </a:solidFill>
                <a:latin typeface="Times New Roman" panose="02020603050405020304" pitchFamily="18" charset="0"/>
                <a:cs typeface="Times New Roman" panose="02020603050405020304" pitchFamily="18" charset="0"/>
              </a:rPr>
              <a:t>scanf</a:t>
            </a:r>
            <a:r>
              <a:rPr lang="en-US" altLang="en-US" sz="2400" dirty="0">
                <a:solidFill>
                  <a:srgbClr val="000000"/>
                </a:solidFill>
              </a:rPr>
              <a:t> </a:t>
            </a:r>
            <a:r>
              <a:rPr lang="en-US" altLang="en-US" dirty="0">
                <a:solidFill>
                  <a:srgbClr val="000000"/>
                </a:solidFill>
              </a:rPr>
              <a:t>was unable to complete the input operation. </a:t>
            </a:r>
          </a:p>
        </p:txBody>
      </p:sp>
      <p:sp>
        <p:nvSpPr>
          <p:cNvPr id="162820"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104</a:t>
            </a:fld>
            <a:endParaRPr lang="en-US" altLang="en-US"/>
          </a:p>
        </p:txBody>
      </p:sp>
    </p:spTree>
    <p:extLst>
      <p:ext uri="{BB962C8B-B14F-4D97-AF65-F5344CB8AC3E}">
        <p14:creationId xmlns:p14="http://schemas.microsoft.com/office/powerpoint/2010/main" val="35886267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Arial"/>
              </a:rPr>
              <a:t>Secure C Programming (Cont.)</a:t>
            </a:r>
          </a:p>
        </p:txBody>
      </p:sp>
      <p:sp>
        <p:nvSpPr>
          <p:cNvPr id="171011" name="Text Placeholder 2"/>
          <p:cNvSpPr>
            <a:spLocks noGrp="1"/>
          </p:cNvSpPr>
          <p:nvPr>
            <p:ph type="body" idx="1"/>
          </p:nvPr>
        </p:nvSpPr>
        <p:spPr/>
        <p:txBody>
          <a:bodyPr>
            <a:normAutofit/>
          </a:bodyPr>
          <a:lstStyle/>
          <a:p>
            <a:pPr>
              <a:spcBef>
                <a:spcPts val="600"/>
              </a:spcBef>
              <a:spcAft>
                <a:spcPts val="600"/>
              </a:spcAft>
            </a:pPr>
            <a:r>
              <a:rPr lang="en-US" altLang="en-US" dirty="0">
                <a:solidFill>
                  <a:srgbClr val="000000"/>
                </a:solidFill>
              </a:rPr>
              <a:t>Consider the following statement</a:t>
            </a:r>
          </a:p>
          <a:p>
            <a:pPr marL="603250" lvl="2" indent="0">
              <a:spcBef>
                <a:spcPts val="600"/>
              </a:spcBef>
              <a:spcAft>
                <a:spcPts val="600"/>
              </a:spcAft>
              <a:buNone/>
            </a:pPr>
            <a:r>
              <a:rPr lang="en-US" altLang="en-US" sz="2000" dirty="0" err="1">
                <a:solidFill>
                  <a:srgbClr val="000000"/>
                </a:solidFill>
                <a:latin typeface="Consolas" panose="020B0609020204030204" pitchFamily="49" charset="0"/>
              </a:rPr>
              <a:t>scanf</a:t>
            </a:r>
            <a:r>
              <a:rPr lang="en-US" altLang="en-US" sz="2000" dirty="0">
                <a:solidFill>
                  <a:srgbClr val="000000"/>
                </a:solidFill>
                <a:latin typeface="Consolas" panose="020B0609020204030204" pitchFamily="49" charset="0"/>
              </a:rPr>
              <a:t>(</a:t>
            </a:r>
            <a:r>
              <a:rPr lang="en-US" altLang="en-US" sz="2000" b="1" dirty="0">
                <a:solidFill>
                  <a:srgbClr val="0070C0"/>
                </a:solidFill>
                <a:latin typeface="Consolas" panose="020B0609020204030204" pitchFamily="49" charset="0"/>
              </a:rPr>
              <a:t>"%d"</a:t>
            </a:r>
            <a:r>
              <a:rPr lang="en-US" altLang="en-US" sz="2000" dirty="0">
                <a:solidFill>
                  <a:srgbClr val="000000"/>
                </a:solidFill>
                <a:latin typeface="Consolas" panose="020B0609020204030204" pitchFamily="49" charset="0"/>
              </a:rPr>
              <a:t>, &amp;grade); </a:t>
            </a:r>
            <a:r>
              <a:rPr lang="en-US" altLang="en-US" sz="2000" dirty="0">
                <a:solidFill>
                  <a:srgbClr val="00B050"/>
                </a:solidFill>
                <a:latin typeface="Consolas" panose="020B0609020204030204" pitchFamily="49" charset="0"/>
              </a:rPr>
              <a:t>// read grade from user</a:t>
            </a:r>
          </a:p>
          <a:p>
            <a:pPr marL="365125" lvl="1" indent="0">
              <a:spcBef>
                <a:spcPts val="600"/>
              </a:spcBef>
              <a:spcAft>
                <a:spcPts val="600"/>
              </a:spcAft>
              <a:buNone/>
            </a:pPr>
            <a:r>
              <a:rPr lang="en-US" altLang="en-US" sz="2700" dirty="0">
                <a:solidFill>
                  <a:srgbClr val="000000"/>
                </a:solidFill>
              </a:rPr>
              <a:t>which expects to read one </a:t>
            </a:r>
            <a:r>
              <a:rPr lang="en-US" altLang="en-US" sz="2000" dirty="0">
                <a:solidFill>
                  <a:srgbClr val="000000"/>
                </a:solidFill>
                <a:latin typeface="Consolas" panose="020B0609020204030204" pitchFamily="49" charset="0"/>
              </a:rPr>
              <a:t>int</a:t>
            </a:r>
            <a:r>
              <a:rPr lang="en-US" altLang="en-US" sz="2700" dirty="0">
                <a:solidFill>
                  <a:srgbClr val="000000"/>
                </a:solidFill>
              </a:rPr>
              <a:t> value. </a:t>
            </a:r>
          </a:p>
          <a:p>
            <a:pPr>
              <a:spcBef>
                <a:spcPts val="600"/>
              </a:spcBef>
              <a:spcAft>
                <a:spcPts val="600"/>
              </a:spcAft>
            </a:pPr>
            <a:r>
              <a:rPr lang="en-US" altLang="en-US" dirty="0">
                <a:solidFill>
                  <a:srgbClr val="000000"/>
                </a:solidFill>
              </a:rPr>
              <a:t>If the user enters an integer, </a:t>
            </a:r>
            <a:r>
              <a:rPr lang="en-US" altLang="en-US" sz="2000" dirty="0" err="1">
                <a:solidFill>
                  <a:srgbClr val="000000"/>
                </a:solidFill>
                <a:latin typeface="Consolas" panose="020B0609020204030204" pitchFamily="49" charset="0"/>
              </a:rPr>
              <a:t>scanf</a:t>
            </a:r>
            <a:r>
              <a:rPr lang="en-US" altLang="en-US" dirty="0">
                <a:solidFill>
                  <a:srgbClr val="000000"/>
                </a:solidFill>
              </a:rPr>
              <a:t> returns </a:t>
            </a:r>
            <a:r>
              <a:rPr lang="en-US" altLang="en-US" sz="2400" dirty="0">
                <a:solidFill>
                  <a:srgbClr val="000000"/>
                </a:solidFill>
                <a:latin typeface="Consolas" panose="020B0609020204030204" pitchFamily="49" charset="0"/>
              </a:rPr>
              <a:t>1</a:t>
            </a:r>
            <a:r>
              <a:rPr lang="en-US" altLang="en-US" dirty="0">
                <a:solidFill>
                  <a:srgbClr val="000000"/>
                </a:solidFill>
              </a:rPr>
              <a:t> indicating that one value was indeed read. </a:t>
            </a:r>
          </a:p>
          <a:p>
            <a:pPr>
              <a:spcBef>
                <a:spcPts val="600"/>
              </a:spcBef>
              <a:spcAft>
                <a:spcPts val="600"/>
              </a:spcAft>
            </a:pPr>
            <a:r>
              <a:rPr lang="en-US" altLang="en-US" dirty="0">
                <a:solidFill>
                  <a:srgbClr val="000000"/>
                </a:solidFill>
              </a:rPr>
              <a:t>If the user enters a string, such as </a:t>
            </a:r>
            <a:r>
              <a:rPr lang="en-US" altLang="en-US" sz="2000" dirty="0">
                <a:solidFill>
                  <a:srgbClr val="000000"/>
                </a:solidFill>
                <a:latin typeface="Consolas" panose="020B0609020204030204" pitchFamily="49" charset="0"/>
              </a:rPr>
              <a:t>"hello"</a:t>
            </a:r>
            <a:r>
              <a:rPr lang="en-US" altLang="en-US" dirty="0">
                <a:solidFill>
                  <a:srgbClr val="000000"/>
                </a:solidFill>
              </a:rPr>
              <a:t>, </a:t>
            </a:r>
            <a:r>
              <a:rPr lang="en-US" altLang="en-US" sz="2000" dirty="0" err="1">
                <a:solidFill>
                  <a:srgbClr val="000000"/>
                </a:solidFill>
                <a:latin typeface="Consolas" panose="020B0609020204030204" pitchFamily="49" charset="0"/>
              </a:rPr>
              <a:t>scanf</a:t>
            </a:r>
            <a:r>
              <a:rPr lang="en-US" altLang="en-US" dirty="0">
                <a:solidFill>
                  <a:srgbClr val="000000"/>
                </a:solidFill>
              </a:rPr>
              <a:t> returns </a:t>
            </a:r>
            <a:r>
              <a:rPr lang="en-US" altLang="en-US" sz="2000" dirty="0">
                <a:solidFill>
                  <a:srgbClr val="000000"/>
                </a:solidFill>
                <a:latin typeface="Consolas" panose="020B0609020204030204" pitchFamily="49" charset="0"/>
              </a:rPr>
              <a:t>0</a:t>
            </a:r>
            <a:r>
              <a:rPr lang="en-US" altLang="en-US" dirty="0">
                <a:solidFill>
                  <a:srgbClr val="000000"/>
                </a:solidFill>
              </a:rPr>
              <a:t> indicating that it was unable to read the input as an integer. </a:t>
            </a:r>
          </a:p>
          <a:p>
            <a:pPr>
              <a:spcBef>
                <a:spcPts val="600"/>
              </a:spcBef>
              <a:spcAft>
                <a:spcPts val="600"/>
              </a:spcAft>
            </a:pPr>
            <a:r>
              <a:rPr lang="en-US" altLang="en-US" dirty="0">
                <a:solidFill>
                  <a:srgbClr val="000000"/>
                </a:solidFill>
              </a:rPr>
              <a:t>In this case, the variable grade does not receive a value. </a:t>
            </a:r>
          </a:p>
        </p:txBody>
      </p:sp>
      <p:sp>
        <p:nvSpPr>
          <p:cNvPr id="162820"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105</a:t>
            </a:fld>
            <a:endParaRPr lang="en-US" altLang="en-US"/>
          </a:p>
        </p:txBody>
      </p:sp>
    </p:spTree>
    <p:extLst>
      <p:ext uri="{BB962C8B-B14F-4D97-AF65-F5344CB8AC3E}">
        <p14:creationId xmlns:p14="http://schemas.microsoft.com/office/powerpoint/2010/main" val="15929764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Arial"/>
              </a:rPr>
              <a:t>Secure C Programming (Cont.)</a:t>
            </a:r>
          </a:p>
        </p:txBody>
      </p:sp>
      <p:sp>
        <p:nvSpPr>
          <p:cNvPr id="162819" name="Text Placeholder 2"/>
          <p:cNvSpPr>
            <a:spLocks noGrp="1"/>
          </p:cNvSpPr>
          <p:nvPr>
            <p:ph type="body" idx="1"/>
          </p:nvPr>
        </p:nvSpPr>
        <p:spPr/>
        <p:txBody>
          <a:bodyPr>
            <a:noAutofit/>
          </a:bodyPr>
          <a:lstStyle/>
          <a:p>
            <a:pPr eaLnBrk="1" hangingPunct="1">
              <a:defRPr/>
            </a:pPr>
            <a:r>
              <a:rPr lang="en-US" sz="3000" dirty="0">
                <a:solidFill>
                  <a:srgbClr val="000000"/>
                </a:solidFill>
              </a:rPr>
              <a:t>Function </a:t>
            </a:r>
            <a:r>
              <a:rPr lang="en-US" sz="3000" dirty="0" err="1">
                <a:solidFill>
                  <a:srgbClr val="000000"/>
                </a:solidFill>
                <a:latin typeface="Consolas" panose="020B0609020204030204" pitchFamily="49" charset="0"/>
              </a:rPr>
              <a:t>scanf</a:t>
            </a:r>
            <a:r>
              <a:rPr lang="en-US" sz="3000" dirty="0">
                <a:solidFill>
                  <a:srgbClr val="000000"/>
                </a:solidFill>
              </a:rPr>
              <a:t> can read multiple inputs, as in </a:t>
            </a:r>
          </a:p>
          <a:p>
            <a:pPr marL="109537" indent="0">
              <a:buNone/>
              <a:defRPr/>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scanf</a:t>
            </a:r>
            <a:r>
              <a:rPr lang="en-US" sz="1800" dirty="0">
                <a:solidFill>
                  <a:srgbClr val="000000"/>
                </a:solidFill>
                <a:latin typeface="Consolas" panose="020B0609020204030204" pitchFamily="49" charset="0"/>
              </a:rPr>
              <a:t>(</a:t>
            </a:r>
            <a:r>
              <a:rPr lang="en-US" sz="1800" b="1" dirty="0">
                <a:solidFill>
                  <a:srgbClr val="0070C0"/>
                </a:solidFill>
                <a:latin typeface="Consolas" panose="020B0609020204030204" pitchFamily="49" charset="0"/>
              </a:rPr>
              <a:t>"%</a:t>
            </a:r>
            <a:r>
              <a:rPr lang="en-US" sz="1800" b="1" dirty="0" err="1">
                <a:solidFill>
                  <a:srgbClr val="0070C0"/>
                </a:solidFill>
                <a:latin typeface="Consolas" panose="020B0609020204030204" pitchFamily="49" charset="0"/>
              </a:rPr>
              <a:t>d%d</a:t>
            </a:r>
            <a:r>
              <a:rPr lang="en-US" sz="1800" b="1" dirty="0">
                <a:solidFill>
                  <a:srgbClr val="0070C0"/>
                </a:solidFill>
                <a:latin typeface="Consolas" panose="020B0609020204030204" pitchFamily="49" charset="0"/>
              </a:rPr>
              <a:t>"</a:t>
            </a:r>
            <a:r>
              <a:rPr lang="en-US" sz="1800" dirty="0">
                <a:solidFill>
                  <a:srgbClr val="000000"/>
                </a:solidFill>
                <a:latin typeface="Consolas" panose="020B0609020204030204" pitchFamily="49" charset="0"/>
              </a:rPr>
              <a:t>, &amp;number1, &amp;number2); </a:t>
            </a:r>
            <a:r>
              <a:rPr lang="en-US" sz="1800" dirty="0">
                <a:solidFill>
                  <a:srgbClr val="00B050"/>
                </a:solidFill>
                <a:latin typeface="Consolas" panose="020B0609020204030204" pitchFamily="49" charset="0"/>
              </a:rPr>
              <a:t>// read two integers</a:t>
            </a:r>
          </a:p>
          <a:p>
            <a:pPr eaLnBrk="1" hangingPunct="1">
              <a:defRPr/>
            </a:pPr>
            <a:r>
              <a:rPr lang="en-US" sz="3000" dirty="0">
                <a:solidFill>
                  <a:srgbClr val="000000"/>
                </a:solidFill>
              </a:rPr>
              <a:t>If the input is successful, </a:t>
            </a:r>
            <a:r>
              <a:rPr lang="en-US" sz="3000" dirty="0" err="1">
                <a:solidFill>
                  <a:srgbClr val="000000"/>
                </a:solidFill>
                <a:latin typeface="Consolas" panose="020B0609020204030204" pitchFamily="49" charset="0"/>
              </a:rPr>
              <a:t>scanf</a:t>
            </a:r>
            <a:r>
              <a:rPr lang="en-US" sz="3000" dirty="0">
                <a:solidFill>
                  <a:srgbClr val="000000"/>
                </a:solidFill>
              </a:rPr>
              <a:t> will return </a:t>
            </a:r>
            <a:r>
              <a:rPr lang="en-US" sz="3000" dirty="0">
                <a:solidFill>
                  <a:srgbClr val="000000"/>
                </a:solidFill>
                <a:latin typeface="Consolas" panose="020B0609020204030204" pitchFamily="49" charset="0"/>
              </a:rPr>
              <a:t>2</a:t>
            </a:r>
            <a:r>
              <a:rPr lang="en-US" sz="3000" dirty="0">
                <a:solidFill>
                  <a:srgbClr val="000000"/>
                </a:solidFill>
              </a:rPr>
              <a:t> indicating that two values were read. </a:t>
            </a:r>
          </a:p>
          <a:p>
            <a:pPr eaLnBrk="1" hangingPunct="1">
              <a:defRPr/>
            </a:pPr>
            <a:r>
              <a:rPr lang="en-US" sz="3000" dirty="0">
                <a:solidFill>
                  <a:srgbClr val="000000"/>
                </a:solidFill>
              </a:rPr>
              <a:t>If the user enters a string for the first value, </a:t>
            </a:r>
            <a:r>
              <a:rPr lang="en-US" sz="3000" dirty="0" err="1">
                <a:solidFill>
                  <a:srgbClr val="000000"/>
                </a:solidFill>
                <a:latin typeface="Consolas" panose="020B0609020204030204" pitchFamily="49" charset="0"/>
              </a:rPr>
              <a:t>scanf</a:t>
            </a:r>
            <a:r>
              <a:rPr lang="en-US" sz="3000" dirty="0">
                <a:solidFill>
                  <a:srgbClr val="000000"/>
                </a:solidFill>
              </a:rPr>
              <a:t> will return </a:t>
            </a:r>
            <a:r>
              <a:rPr lang="en-US" sz="3000" dirty="0">
                <a:solidFill>
                  <a:srgbClr val="000000"/>
                </a:solidFill>
                <a:latin typeface="Consolas" panose="020B0609020204030204" pitchFamily="49" charset="0"/>
              </a:rPr>
              <a:t>0</a:t>
            </a:r>
            <a:r>
              <a:rPr lang="en-US" sz="3000" dirty="0">
                <a:solidFill>
                  <a:srgbClr val="000000"/>
                </a:solidFill>
              </a:rPr>
              <a:t> and neither </a:t>
            </a:r>
            <a:r>
              <a:rPr lang="en-US" sz="3000" dirty="0">
                <a:solidFill>
                  <a:srgbClr val="000000"/>
                </a:solidFill>
                <a:latin typeface="Consolas" panose="020B0609020204030204" pitchFamily="49" charset="0"/>
              </a:rPr>
              <a:t>number1</a:t>
            </a:r>
            <a:r>
              <a:rPr lang="en-US" sz="3000" dirty="0">
                <a:solidFill>
                  <a:srgbClr val="000000"/>
                </a:solidFill>
              </a:rPr>
              <a:t> nor </a:t>
            </a:r>
            <a:r>
              <a:rPr lang="en-US" sz="3000" dirty="0">
                <a:solidFill>
                  <a:srgbClr val="000000"/>
                </a:solidFill>
                <a:latin typeface="Consolas" panose="020B0609020204030204" pitchFamily="49" charset="0"/>
              </a:rPr>
              <a:t>number2</a:t>
            </a:r>
            <a:r>
              <a:rPr lang="en-US" sz="3000" dirty="0">
                <a:solidFill>
                  <a:srgbClr val="000000"/>
                </a:solidFill>
              </a:rPr>
              <a:t> will receive values. </a:t>
            </a:r>
          </a:p>
          <a:p>
            <a:pPr eaLnBrk="1" hangingPunct="1">
              <a:defRPr/>
            </a:pPr>
            <a:r>
              <a:rPr lang="en-US" sz="3000" dirty="0">
                <a:solidFill>
                  <a:srgbClr val="000000"/>
                </a:solidFill>
              </a:rPr>
              <a:t>If the user enters an integer followed by a string, </a:t>
            </a:r>
            <a:r>
              <a:rPr lang="en-US" sz="3000" dirty="0" err="1">
                <a:solidFill>
                  <a:srgbClr val="000000"/>
                </a:solidFill>
                <a:latin typeface="Consolas" panose="020B0609020204030204" pitchFamily="49" charset="0"/>
              </a:rPr>
              <a:t>scanf</a:t>
            </a:r>
            <a:r>
              <a:rPr lang="en-US" sz="3000" dirty="0">
                <a:solidFill>
                  <a:srgbClr val="000000"/>
                </a:solidFill>
              </a:rPr>
              <a:t> will return </a:t>
            </a:r>
            <a:r>
              <a:rPr lang="en-US" sz="3000" dirty="0">
                <a:solidFill>
                  <a:srgbClr val="000000"/>
                </a:solidFill>
                <a:latin typeface="Consolas" panose="020B0609020204030204" pitchFamily="49" charset="0"/>
              </a:rPr>
              <a:t>1</a:t>
            </a:r>
            <a:r>
              <a:rPr lang="en-US" sz="3000" dirty="0">
                <a:solidFill>
                  <a:srgbClr val="000000"/>
                </a:solidFill>
              </a:rPr>
              <a:t> and only </a:t>
            </a:r>
            <a:r>
              <a:rPr lang="en-US" sz="3000" dirty="0">
                <a:solidFill>
                  <a:srgbClr val="000000"/>
                </a:solidFill>
                <a:latin typeface="Consolas" panose="020B0609020204030204" pitchFamily="49" charset="0"/>
              </a:rPr>
              <a:t>number1</a:t>
            </a:r>
            <a:r>
              <a:rPr lang="en-US" sz="3000" dirty="0">
                <a:solidFill>
                  <a:srgbClr val="000000"/>
                </a:solidFill>
              </a:rPr>
              <a:t> will receive a value.</a:t>
            </a:r>
          </a:p>
        </p:txBody>
      </p:sp>
      <p:sp>
        <p:nvSpPr>
          <p:cNvPr id="162820"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106</a:t>
            </a:fld>
            <a:endParaRPr lang="en-US" altLang="en-US"/>
          </a:p>
        </p:txBody>
      </p:sp>
    </p:spTree>
    <p:extLst>
      <p:ext uri="{BB962C8B-B14F-4D97-AF65-F5344CB8AC3E}">
        <p14:creationId xmlns:p14="http://schemas.microsoft.com/office/powerpoint/2010/main" val="418228790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Arial"/>
              </a:rPr>
              <a:t>Secure C Programming (Cont.)</a:t>
            </a:r>
          </a:p>
        </p:txBody>
      </p:sp>
      <p:sp>
        <p:nvSpPr>
          <p:cNvPr id="173059" name="Text Placeholder 2"/>
          <p:cNvSpPr>
            <a:spLocks noGrp="1"/>
          </p:cNvSpPr>
          <p:nvPr>
            <p:ph type="body" idx="1"/>
          </p:nvPr>
        </p:nvSpPr>
        <p:spPr/>
        <p:txBody>
          <a:bodyPr>
            <a:noAutofit/>
          </a:bodyPr>
          <a:lstStyle/>
          <a:p>
            <a:pPr eaLnBrk="1" hangingPunct="1"/>
            <a:r>
              <a:rPr lang="en-US" altLang="en-US" dirty="0">
                <a:solidFill>
                  <a:srgbClr val="000000"/>
                </a:solidFill>
              </a:rPr>
              <a:t>To make your input processing more robust, check </a:t>
            </a:r>
            <a:r>
              <a:rPr lang="en-US" altLang="en-US" dirty="0" err="1">
                <a:solidFill>
                  <a:srgbClr val="000000"/>
                </a:solidFill>
                <a:latin typeface="Consolas" panose="020B0609020204030204" pitchFamily="49" charset="0"/>
              </a:rPr>
              <a:t>scanf</a:t>
            </a:r>
            <a:r>
              <a:rPr lang="en-US" altLang="en-US" dirty="0" err="1">
                <a:solidFill>
                  <a:srgbClr val="000000"/>
                </a:solidFill>
              </a:rPr>
              <a:t>’s</a:t>
            </a:r>
            <a:r>
              <a:rPr lang="en-US" altLang="en-US" dirty="0">
                <a:solidFill>
                  <a:srgbClr val="000000"/>
                </a:solidFill>
              </a:rPr>
              <a:t> return value to ensure that the number of inputs read matches the number of inputs expected. </a:t>
            </a:r>
          </a:p>
          <a:p>
            <a:pPr eaLnBrk="1" hangingPunct="1"/>
            <a:r>
              <a:rPr lang="en-US" altLang="en-US" dirty="0">
                <a:solidFill>
                  <a:srgbClr val="000000"/>
                </a:solidFill>
              </a:rPr>
              <a:t>Otherwise, your program will use the values of the variables as if </a:t>
            </a:r>
            <a:r>
              <a:rPr lang="en-US" altLang="en-US" dirty="0" err="1">
                <a:solidFill>
                  <a:srgbClr val="000000"/>
                </a:solidFill>
                <a:latin typeface="Consolas" panose="020B0609020204030204" pitchFamily="49" charset="0"/>
              </a:rPr>
              <a:t>scanf</a:t>
            </a:r>
            <a:r>
              <a:rPr lang="en-US" altLang="en-US" dirty="0">
                <a:solidFill>
                  <a:srgbClr val="000000"/>
                </a:solidFill>
              </a:rPr>
              <a:t> completed successfully. </a:t>
            </a:r>
          </a:p>
          <a:p>
            <a:pPr eaLnBrk="1" hangingPunct="1"/>
            <a:r>
              <a:rPr lang="en-US" altLang="en-US" dirty="0">
                <a:solidFill>
                  <a:srgbClr val="000000"/>
                </a:solidFill>
              </a:rPr>
              <a:t>This could lead to logic errors, program crashes or even attacks. </a:t>
            </a:r>
          </a:p>
        </p:txBody>
      </p:sp>
      <p:sp>
        <p:nvSpPr>
          <p:cNvPr id="162820"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107</a:t>
            </a:fld>
            <a:endParaRPr lang="en-US" altLang="en-US"/>
          </a:p>
        </p:txBody>
      </p:sp>
    </p:spTree>
    <p:extLst>
      <p:ext uri="{BB962C8B-B14F-4D97-AF65-F5344CB8AC3E}">
        <p14:creationId xmlns:p14="http://schemas.microsoft.com/office/powerpoint/2010/main" val="329892490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Arial"/>
              </a:rPr>
              <a:t>Secure C Programming (Cont.)</a:t>
            </a:r>
          </a:p>
        </p:txBody>
      </p:sp>
      <p:sp>
        <p:nvSpPr>
          <p:cNvPr id="162819" name="Text Placeholder 2"/>
          <p:cNvSpPr>
            <a:spLocks noGrp="1"/>
          </p:cNvSpPr>
          <p:nvPr>
            <p:ph type="body" idx="1"/>
          </p:nvPr>
        </p:nvSpPr>
        <p:spPr/>
        <p:txBody>
          <a:bodyPr>
            <a:noAutofit/>
          </a:bodyPr>
          <a:lstStyle/>
          <a:p>
            <a:pPr marL="109537" indent="0">
              <a:buNone/>
              <a:defRPr/>
            </a:pPr>
            <a:r>
              <a:rPr lang="en-US" sz="2800" b="1" i="1" dirty="0">
                <a:solidFill>
                  <a:srgbClr val="000000"/>
                </a:solidFill>
              </a:rPr>
              <a:t>Range Checking</a:t>
            </a:r>
          </a:p>
          <a:p>
            <a:pPr eaLnBrk="1" hangingPunct="1">
              <a:defRPr/>
            </a:pPr>
            <a:r>
              <a:rPr lang="en-US" sz="2800" dirty="0">
                <a:solidFill>
                  <a:srgbClr val="000000"/>
                </a:solidFill>
              </a:rPr>
              <a:t>Even if a </a:t>
            </a:r>
            <a:r>
              <a:rPr lang="en-US" sz="2800" dirty="0" err="1">
                <a:solidFill>
                  <a:srgbClr val="000000"/>
                </a:solidFill>
                <a:latin typeface="Consolas" panose="020B0609020204030204" pitchFamily="49" charset="0"/>
              </a:rPr>
              <a:t>scanf</a:t>
            </a:r>
            <a:r>
              <a:rPr lang="en-US" sz="2800" dirty="0">
                <a:solidFill>
                  <a:srgbClr val="000000"/>
                </a:solidFill>
              </a:rPr>
              <a:t> operates successfully, the values read might still be invalid. </a:t>
            </a:r>
          </a:p>
          <a:p>
            <a:pPr eaLnBrk="1" hangingPunct="1">
              <a:defRPr/>
            </a:pPr>
            <a:r>
              <a:rPr lang="en-US" sz="2800" dirty="0">
                <a:solidFill>
                  <a:srgbClr val="000000"/>
                </a:solidFill>
              </a:rPr>
              <a:t>For example, grades are typically integers in the range 0–100. In a program that inputs such grades, you should </a:t>
            </a:r>
            <a:r>
              <a:rPr lang="en-US" sz="2800" dirty="0">
                <a:solidFill>
                  <a:srgbClr val="0000FF"/>
                </a:solidFill>
              </a:rPr>
              <a:t>validate</a:t>
            </a:r>
            <a:r>
              <a:rPr lang="en-US" sz="2800" dirty="0">
                <a:solidFill>
                  <a:srgbClr val="000000"/>
                </a:solidFill>
              </a:rPr>
              <a:t> the grades by using </a:t>
            </a:r>
            <a:r>
              <a:rPr lang="en-US" sz="2800" dirty="0">
                <a:solidFill>
                  <a:srgbClr val="0000FF"/>
                </a:solidFill>
              </a:rPr>
              <a:t>range checking  </a:t>
            </a:r>
            <a:r>
              <a:rPr lang="en-US" sz="2800" dirty="0">
                <a:solidFill>
                  <a:srgbClr val="000000"/>
                </a:solidFill>
              </a:rPr>
              <a:t>to ensure that they are values from 0 to 100. </a:t>
            </a:r>
          </a:p>
          <a:p>
            <a:pPr eaLnBrk="1" hangingPunct="1">
              <a:defRPr/>
            </a:pPr>
            <a:r>
              <a:rPr lang="en-US" sz="2800" dirty="0">
                <a:solidFill>
                  <a:srgbClr val="000000"/>
                </a:solidFill>
              </a:rPr>
              <a:t>You can then ask the user to reenter any value that’s out of range. </a:t>
            </a:r>
          </a:p>
        </p:txBody>
      </p:sp>
      <p:sp>
        <p:nvSpPr>
          <p:cNvPr id="162820"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108</a:t>
            </a:fld>
            <a:endParaRPr lang="en-US" altLang="en-US"/>
          </a:p>
        </p:txBody>
      </p:sp>
    </p:spTree>
    <p:extLst>
      <p:ext uri="{BB962C8B-B14F-4D97-AF65-F5344CB8AC3E}">
        <p14:creationId xmlns:p14="http://schemas.microsoft.com/office/powerpoint/2010/main" val="1249278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3_Page_1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1"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a:t>© 2016 Pearson Education, Inc., Hoboken, NJ.  All rights reserved.</a:t>
            </a:r>
          </a:p>
        </p:txBody>
      </p:sp>
      <p:sp>
        <p:nvSpPr>
          <p:cNvPr id="4" name="Slide Number Placeholder 3"/>
          <p:cNvSpPr>
            <a:spLocks noGrp="1"/>
          </p:cNvSpPr>
          <p:nvPr>
            <p:ph type="sldNum" sz="quarter" idx="12"/>
          </p:nvPr>
        </p:nvSpPr>
        <p:spPr/>
        <p:txBody>
          <a:bodyPr/>
          <a:lstStyle/>
          <a:p>
            <a:fld id="{D3060705-CD38-4FDE-9CCB-CC2CAF23F9E4}" type="slidenum">
              <a:rPr lang="en-US" smtClean="0"/>
              <a:t>11</a:t>
            </a:fld>
            <a:endParaRPr lang="en-US"/>
          </a:p>
        </p:txBody>
      </p:sp>
    </p:spTree>
    <p:extLst>
      <p:ext uri="{BB962C8B-B14F-4D97-AF65-F5344CB8AC3E}">
        <p14:creationId xmlns:p14="http://schemas.microsoft.com/office/powerpoint/2010/main" val="2888218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3_Page_1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1"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a:t>© 2016 Pearson Education, Inc., Hoboken, NJ.  All rights reserved.</a:t>
            </a:r>
          </a:p>
        </p:txBody>
      </p:sp>
      <p:sp>
        <p:nvSpPr>
          <p:cNvPr id="4" name="Slide Number Placeholder 3"/>
          <p:cNvSpPr>
            <a:spLocks noGrp="1"/>
          </p:cNvSpPr>
          <p:nvPr>
            <p:ph type="sldNum" sz="quarter" idx="12"/>
          </p:nvPr>
        </p:nvSpPr>
        <p:spPr/>
        <p:txBody>
          <a:bodyPr/>
          <a:lstStyle/>
          <a:p>
            <a:fld id="{D3060705-CD38-4FDE-9CCB-CC2CAF23F9E4}" type="slidenum">
              <a:rPr lang="en-US" smtClean="0"/>
              <a:t>12</a:t>
            </a:fld>
            <a:endParaRPr lang="en-US"/>
          </a:p>
        </p:txBody>
      </p:sp>
    </p:spTree>
    <p:extLst>
      <p:ext uri="{BB962C8B-B14F-4D97-AF65-F5344CB8AC3E}">
        <p14:creationId xmlns:p14="http://schemas.microsoft.com/office/powerpoint/2010/main" val="1114889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a:solidFill>
                  <a:srgbClr val="3380E6"/>
                </a:solidFill>
                <a:latin typeface="Arial"/>
              </a:rPr>
              <a:t>Counter-Controlled Iteration (Cont.)</a:t>
            </a:r>
          </a:p>
        </p:txBody>
      </p:sp>
      <p:sp>
        <p:nvSpPr>
          <p:cNvPr id="74755" name="Text Placeholder 2"/>
          <p:cNvSpPr>
            <a:spLocks noGrp="1"/>
          </p:cNvSpPr>
          <p:nvPr>
            <p:ph type="body" idx="1"/>
          </p:nvPr>
        </p:nvSpPr>
        <p:spPr/>
        <p:txBody>
          <a:bodyPr rtlCol="0">
            <a:normAutofit/>
          </a:bodyPr>
          <a:lstStyle/>
          <a:p>
            <a:pPr>
              <a:defRPr/>
            </a:pPr>
            <a:r>
              <a:rPr lang="en-US" altLang="en-US" sz="2800" b="1" dirty="0">
                <a:solidFill>
                  <a:srgbClr val="000000"/>
                </a:solidFill>
              </a:rPr>
              <a:t>Variables used to store totals </a:t>
            </a:r>
            <a:r>
              <a:rPr lang="en-US" altLang="en-US" sz="2800" dirty="0">
                <a:solidFill>
                  <a:srgbClr val="000000"/>
                </a:solidFill>
              </a:rPr>
              <a:t>should normally be </a:t>
            </a:r>
            <a:r>
              <a:rPr lang="en-US" altLang="en-US" sz="2800" b="1" dirty="0">
                <a:solidFill>
                  <a:srgbClr val="000000"/>
                </a:solidFill>
              </a:rPr>
              <a:t>initialized to zero </a:t>
            </a:r>
            <a:r>
              <a:rPr lang="en-US" altLang="en-US" sz="2800" dirty="0">
                <a:solidFill>
                  <a:srgbClr val="000000"/>
                </a:solidFill>
              </a:rPr>
              <a:t>before being used in a program; otherwise the sum would include the previous value stored in the total’s memory location.</a:t>
            </a:r>
          </a:p>
          <a:p>
            <a:pPr>
              <a:defRPr/>
            </a:pPr>
            <a:r>
              <a:rPr lang="en-US" altLang="en-US" sz="2800" b="1" dirty="0">
                <a:solidFill>
                  <a:srgbClr val="000000"/>
                </a:solidFill>
              </a:rPr>
              <a:t>Counter variables </a:t>
            </a:r>
            <a:r>
              <a:rPr lang="en-US" altLang="en-US" sz="2800" dirty="0">
                <a:solidFill>
                  <a:srgbClr val="000000"/>
                </a:solidFill>
              </a:rPr>
              <a:t>are normally </a:t>
            </a:r>
            <a:r>
              <a:rPr lang="en-US" altLang="en-US" sz="2800" b="1" dirty="0">
                <a:solidFill>
                  <a:srgbClr val="000000"/>
                </a:solidFill>
              </a:rPr>
              <a:t>initialized to zero or one</a:t>
            </a:r>
            <a:r>
              <a:rPr lang="en-US" altLang="en-US" sz="2800" dirty="0">
                <a:solidFill>
                  <a:srgbClr val="000000"/>
                </a:solidFill>
              </a:rPr>
              <a:t>, depending on their use (we’ll present examples of each).</a:t>
            </a:r>
          </a:p>
          <a:p>
            <a:pPr>
              <a:defRPr/>
            </a:pPr>
            <a:r>
              <a:rPr lang="en-US" altLang="en-US" b="1" dirty="0">
                <a:solidFill>
                  <a:srgbClr val="000000"/>
                </a:solidFill>
              </a:rPr>
              <a:t>An uninitialized variable contains a </a:t>
            </a:r>
            <a:r>
              <a:rPr lang="en-US" altLang="en-US" b="1" dirty="0">
                <a:solidFill>
                  <a:srgbClr val="0000FF"/>
                </a:solidFill>
              </a:rPr>
              <a:t>“garbage” value</a:t>
            </a:r>
            <a:r>
              <a:rPr lang="en-US" altLang="en-US" b="1" dirty="0">
                <a:solidFill>
                  <a:srgbClr val="000000"/>
                </a:solidFill>
              </a:rPr>
              <a:t>—the value last stored in the memory location reserved for that variable.</a:t>
            </a:r>
          </a:p>
        </p:txBody>
      </p:sp>
      <p:sp>
        <p:nvSpPr>
          <p:cNvPr id="7066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a:latin typeface="Lucida Sans Unicode" panose="020B0602030504020204" pitchFamily="34" charset="0"/>
                <a:cs typeface="Arial" panose="020B0604020202020204" pitchFamily="34" charset="0"/>
              </a:rPr>
              <a:t>© 2016 Pearson Education, Inc., Hoboken, NJ.  All rights reserved.</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13</a:t>
            </a:fld>
            <a:endParaRPr lang="en-US" altLang="en-US"/>
          </a:p>
        </p:txBody>
      </p:sp>
    </p:spTree>
    <p:extLst>
      <p:ext uri="{BB962C8B-B14F-4D97-AF65-F5344CB8AC3E}">
        <p14:creationId xmlns:p14="http://schemas.microsoft.com/office/powerpoint/2010/main" val="4248380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normAutofit/>
          </a:bodyPr>
          <a:lstStyle/>
          <a:p>
            <a:r>
              <a:rPr lang="en-US" altLang="en-US" sz="2800" dirty="0">
                <a:solidFill>
                  <a:srgbClr val="3380E6"/>
                </a:solidFill>
                <a:latin typeface="Arial" panose="020B0604020202020204" pitchFamily="34" charset="0"/>
              </a:rPr>
              <a:t>Sentinel-Controlled Iteration</a:t>
            </a:r>
          </a:p>
        </p:txBody>
      </p:sp>
      <p:sp>
        <p:nvSpPr>
          <p:cNvPr id="78851" name="Text Placeholder 2"/>
          <p:cNvSpPr>
            <a:spLocks noGrp="1"/>
          </p:cNvSpPr>
          <p:nvPr>
            <p:ph type="body" idx="1"/>
          </p:nvPr>
        </p:nvSpPr>
        <p:spPr/>
        <p:txBody>
          <a:bodyPr rtlCol="0">
            <a:normAutofit/>
          </a:bodyPr>
          <a:lstStyle/>
          <a:p>
            <a:pPr>
              <a:lnSpc>
                <a:spcPct val="90000"/>
              </a:lnSpc>
              <a:spcBef>
                <a:spcPts val="600"/>
              </a:spcBef>
              <a:spcAft>
                <a:spcPts val="600"/>
              </a:spcAft>
              <a:defRPr/>
            </a:pPr>
            <a:r>
              <a:rPr lang="en-US" altLang="en-US" sz="2400" dirty="0">
                <a:solidFill>
                  <a:srgbClr val="000000"/>
                </a:solidFill>
              </a:rPr>
              <a:t>Let’s generalize the class-average problem.</a:t>
            </a:r>
          </a:p>
          <a:p>
            <a:pPr>
              <a:lnSpc>
                <a:spcPct val="90000"/>
              </a:lnSpc>
              <a:spcBef>
                <a:spcPts val="600"/>
              </a:spcBef>
              <a:spcAft>
                <a:spcPts val="600"/>
              </a:spcAft>
              <a:defRPr/>
            </a:pPr>
            <a:r>
              <a:rPr lang="en-US" altLang="en-US" sz="2400" dirty="0">
                <a:solidFill>
                  <a:srgbClr val="000000"/>
                </a:solidFill>
              </a:rPr>
              <a:t>Consider the following problem:</a:t>
            </a:r>
          </a:p>
          <a:p>
            <a:pPr lvl="1">
              <a:lnSpc>
                <a:spcPct val="90000"/>
              </a:lnSpc>
              <a:spcBef>
                <a:spcPts val="600"/>
              </a:spcBef>
              <a:spcAft>
                <a:spcPts val="600"/>
              </a:spcAft>
              <a:defRPr/>
            </a:pPr>
            <a:r>
              <a:rPr lang="en-US" altLang="en-US" sz="2000" i="1" dirty="0">
                <a:solidFill>
                  <a:srgbClr val="000000"/>
                </a:solidFill>
                <a:cs typeface="Times New Roman" pitchFamily="18" charset="0"/>
              </a:rPr>
              <a:t>Develop a class-average program that will process an arbitrary number of grades each time the program is run.</a:t>
            </a:r>
          </a:p>
          <a:p>
            <a:pPr>
              <a:lnSpc>
                <a:spcPct val="90000"/>
              </a:lnSpc>
              <a:spcBef>
                <a:spcPts val="600"/>
              </a:spcBef>
              <a:spcAft>
                <a:spcPts val="600"/>
              </a:spcAft>
              <a:defRPr/>
            </a:pPr>
            <a:r>
              <a:rPr lang="en-US" altLang="en-US" sz="2400" dirty="0">
                <a:solidFill>
                  <a:srgbClr val="000000"/>
                </a:solidFill>
              </a:rPr>
              <a:t>In the first class-average example, the number of grades (10) was known in advance.</a:t>
            </a:r>
          </a:p>
          <a:p>
            <a:pPr>
              <a:lnSpc>
                <a:spcPct val="90000"/>
              </a:lnSpc>
              <a:spcBef>
                <a:spcPts val="600"/>
              </a:spcBef>
              <a:spcAft>
                <a:spcPts val="600"/>
              </a:spcAft>
              <a:defRPr/>
            </a:pPr>
            <a:r>
              <a:rPr lang="en-US" altLang="en-US" sz="2400" dirty="0">
                <a:solidFill>
                  <a:srgbClr val="000000"/>
                </a:solidFill>
              </a:rPr>
              <a:t>In this example, the program must process an arbitrary number of grades.</a:t>
            </a:r>
          </a:p>
          <a:p>
            <a:pPr>
              <a:lnSpc>
                <a:spcPct val="90000"/>
              </a:lnSpc>
              <a:spcBef>
                <a:spcPts val="600"/>
              </a:spcBef>
              <a:spcAft>
                <a:spcPts val="600"/>
              </a:spcAft>
              <a:defRPr/>
            </a:pPr>
            <a:r>
              <a:rPr lang="en-US" altLang="en-US" sz="2400" dirty="0">
                <a:solidFill>
                  <a:srgbClr val="000000"/>
                </a:solidFill>
              </a:rPr>
              <a:t>How can the program determine when to stop the input of grades? How will it know when to calculate and print the class average?</a:t>
            </a:r>
          </a:p>
        </p:txBody>
      </p:sp>
      <p:sp>
        <p:nvSpPr>
          <p:cNvPr id="7475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a:latin typeface="Lucida Sans Unicode" panose="020B0602030504020204" pitchFamily="34" charset="0"/>
                <a:cs typeface="Arial" panose="020B0604020202020204" pitchFamily="34" charset="0"/>
              </a:rPr>
              <a:t>© 2016 Pearson Education, Inc., Hoboken, NJ.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14</a:t>
            </a:fld>
            <a:endParaRPr lang="en-US" altLang="en-US"/>
          </a:p>
        </p:txBody>
      </p:sp>
    </p:spTree>
    <p:extLst>
      <p:ext uri="{BB962C8B-B14F-4D97-AF65-F5344CB8AC3E}">
        <p14:creationId xmlns:p14="http://schemas.microsoft.com/office/powerpoint/2010/main" val="3036399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normAutofit/>
          </a:bodyPr>
          <a:lstStyle/>
          <a:p>
            <a:r>
              <a:rPr lang="en-US" altLang="en-US" sz="2800" dirty="0">
                <a:solidFill>
                  <a:srgbClr val="3380E6"/>
                </a:solidFill>
                <a:latin typeface="Arial" panose="020B0604020202020204" pitchFamily="34" charset="0"/>
              </a:rPr>
              <a:t>Sentinel-Controlled Iteration (Cont.)</a:t>
            </a:r>
          </a:p>
        </p:txBody>
      </p:sp>
      <p:sp>
        <p:nvSpPr>
          <p:cNvPr id="79875" name="Text Placeholder 2"/>
          <p:cNvSpPr>
            <a:spLocks noGrp="1"/>
          </p:cNvSpPr>
          <p:nvPr>
            <p:ph type="body" idx="1"/>
          </p:nvPr>
        </p:nvSpPr>
        <p:spPr/>
        <p:txBody>
          <a:bodyPr rtlCol="0">
            <a:normAutofit/>
          </a:bodyPr>
          <a:lstStyle/>
          <a:p>
            <a:pPr>
              <a:lnSpc>
                <a:spcPct val="90000"/>
              </a:lnSpc>
              <a:spcBef>
                <a:spcPts val="600"/>
              </a:spcBef>
              <a:spcAft>
                <a:spcPts val="600"/>
              </a:spcAft>
              <a:defRPr/>
            </a:pPr>
            <a:r>
              <a:rPr lang="en-US" altLang="en-US" sz="2400" dirty="0">
                <a:solidFill>
                  <a:srgbClr val="000000"/>
                </a:solidFill>
              </a:rPr>
              <a:t>One way to solve this problem is to use a special value called a </a:t>
            </a:r>
            <a:r>
              <a:rPr lang="en-US" altLang="en-US" sz="2400" dirty="0">
                <a:solidFill>
                  <a:srgbClr val="0000FF"/>
                </a:solidFill>
              </a:rPr>
              <a:t>sentinel value</a:t>
            </a:r>
            <a:r>
              <a:rPr lang="en-US" altLang="en-US" sz="2400" dirty="0">
                <a:solidFill>
                  <a:srgbClr val="000000"/>
                </a:solidFill>
              </a:rPr>
              <a:t> (also called a </a:t>
            </a:r>
            <a:r>
              <a:rPr lang="en-US" altLang="en-US" sz="2400" dirty="0">
                <a:solidFill>
                  <a:srgbClr val="0000FF"/>
                </a:solidFill>
              </a:rPr>
              <a:t>signal value</a:t>
            </a:r>
            <a:r>
              <a:rPr lang="en-US" altLang="en-US" sz="2400" dirty="0">
                <a:solidFill>
                  <a:srgbClr val="000000"/>
                </a:solidFill>
              </a:rPr>
              <a:t>, a </a:t>
            </a:r>
            <a:r>
              <a:rPr lang="en-US" altLang="en-US" sz="2400" dirty="0">
                <a:solidFill>
                  <a:srgbClr val="0000FF"/>
                </a:solidFill>
              </a:rPr>
              <a:t>dummy value</a:t>
            </a:r>
            <a:r>
              <a:rPr lang="en-US" altLang="en-US" sz="2400" dirty="0">
                <a:solidFill>
                  <a:srgbClr val="000000"/>
                </a:solidFill>
              </a:rPr>
              <a:t>, or a </a:t>
            </a:r>
            <a:r>
              <a:rPr lang="en-US" altLang="en-US" sz="2400" dirty="0">
                <a:solidFill>
                  <a:srgbClr val="0000FF"/>
                </a:solidFill>
              </a:rPr>
              <a:t>flag value</a:t>
            </a:r>
            <a:r>
              <a:rPr lang="en-US" altLang="en-US" sz="2400" dirty="0">
                <a:solidFill>
                  <a:srgbClr val="000000"/>
                </a:solidFill>
              </a:rPr>
              <a:t>) to indicate “end of data entry.” </a:t>
            </a:r>
          </a:p>
          <a:p>
            <a:pPr>
              <a:lnSpc>
                <a:spcPct val="90000"/>
              </a:lnSpc>
              <a:spcBef>
                <a:spcPts val="600"/>
              </a:spcBef>
              <a:spcAft>
                <a:spcPts val="600"/>
              </a:spcAft>
              <a:defRPr/>
            </a:pPr>
            <a:r>
              <a:rPr lang="en-US" altLang="en-US" sz="2400" dirty="0">
                <a:solidFill>
                  <a:srgbClr val="000000"/>
                </a:solidFill>
              </a:rPr>
              <a:t>The user types in grades until all legitimate grades have been entered.</a:t>
            </a:r>
          </a:p>
          <a:p>
            <a:pPr>
              <a:lnSpc>
                <a:spcPct val="90000"/>
              </a:lnSpc>
              <a:spcBef>
                <a:spcPts val="600"/>
              </a:spcBef>
              <a:spcAft>
                <a:spcPts val="600"/>
              </a:spcAft>
              <a:defRPr/>
            </a:pPr>
            <a:r>
              <a:rPr lang="en-US" altLang="en-US" sz="2400" dirty="0">
                <a:solidFill>
                  <a:srgbClr val="000000"/>
                </a:solidFill>
              </a:rPr>
              <a:t>The user then types the sentinel value to indicate “the last grade has been entered.”</a:t>
            </a:r>
          </a:p>
          <a:p>
            <a:pPr>
              <a:lnSpc>
                <a:spcPct val="90000"/>
              </a:lnSpc>
              <a:spcBef>
                <a:spcPts val="600"/>
              </a:spcBef>
              <a:spcAft>
                <a:spcPts val="600"/>
              </a:spcAft>
              <a:defRPr/>
            </a:pPr>
            <a:r>
              <a:rPr lang="en-US" altLang="en-US" sz="2400" dirty="0">
                <a:solidFill>
                  <a:srgbClr val="000000"/>
                </a:solidFill>
              </a:rPr>
              <a:t>Sentinel-controlled iteration is often called </a:t>
            </a:r>
            <a:r>
              <a:rPr lang="en-US" altLang="en-US" sz="2400" dirty="0">
                <a:solidFill>
                  <a:srgbClr val="0000FF"/>
                </a:solidFill>
              </a:rPr>
              <a:t>indefinite iteration</a:t>
            </a:r>
            <a:r>
              <a:rPr lang="en-US" altLang="en-US" sz="2400" dirty="0">
                <a:solidFill>
                  <a:srgbClr val="000000"/>
                </a:solidFill>
              </a:rPr>
              <a:t> because the number of iterations isn’t known before the loop begins executing.</a:t>
            </a:r>
          </a:p>
        </p:txBody>
      </p:sp>
      <p:sp>
        <p:nvSpPr>
          <p:cNvPr id="7578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a:latin typeface="Lucida Sans Unicode" panose="020B0602030504020204" pitchFamily="34" charset="0"/>
                <a:cs typeface="Arial" panose="020B0604020202020204" pitchFamily="34" charset="0"/>
              </a:rPr>
              <a:t>© 2016 Pearson Education, Inc., Hoboken, NJ.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15</a:t>
            </a:fld>
            <a:endParaRPr lang="en-US" altLang="en-US"/>
          </a:p>
        </p:txBody>
      </p:sp>
    </p:spTree>
    <p:extLst>
      <p:ext uri="{BB962C8B-B14F-4D97-AF65-F5344CB8AC3E}">
        <p14:creationId xmlns:p14="http://schemas.microsoft.com/office/powerpoint/2010/main" val="2977493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normAutofit/>
          </a:bodyPr>
          <a:lstStyle/>
          <a:p>
            <a:r>
              <a:rPr lang="en-US" altLang="en-US" sz="2800" dirty="0">
                <a:solidFill>
                  <a:srgbClr val="3380E6"/>
                </a:solidFill>
                <a:latin typeface="Arial" panose="020B0604020202020204" pitchFamily="34" charset="0"/>
              </a:rPr>
              <a:t>Sentinel-Controlled Iteration (Cont.)</a:t>
            </a:r>
          </a:p>
        </p:txBody>
      </p:sp>
      <p:sp>
        <p:nvSpPr>
          <p:cNvPr id="76803" name="Text Placeholder 2"/>
          <p:cNvSpPr>
            <a:spLocks noGrp="1"/>
          </p:cNvSpPr>
          <p:nvPr>
            <p:ph type="body" idx="1"/>
          </p:nvPr>
        </p:nvSpPr>
        <p:spPr/>
        <p:txBody>
          <a:bodyPr>
            <a:normAutofit/>
          </a:bodyPr>
          <a:lstStyle/>
          <a:p>
            <a:pPr>
              <a:lnSpc>
                <a:spcPct val="90000"/>
              </a:lnSpc>
              <a:spcBef>
                <a:spcPts val="600"/>
              </a:spcBef>
              <a:spcAft>
                <a:spcPts val="600"/>
              </a:spcAft>
            </a:pPr>
            <a:r>
              <a:rPr lang="en-US" altLang="en-US" sz="2400" dirty="0">
                <a:solidFill>
                  <a:srgbClr val="000000"/>
                </a:solidFill>
              </a:rPr>
              <a:t>Clearly, the sentinel value must be chosen so that it cannot be confused with an acceptable input value.</a:t>
            </a:r>
          </a:p>
          <a:p>
            <a:pPr>
              <a:lnSpc>
                <a:spcPct val="90000"/>
              </a:lnSpc>
              <a:spcBef>
                <a:spcPts val="600"/>
              </a:spcBef>
              <a:spcAft>
                <a:spcPts val="600"/>
              </a:spcAft>
            </a:pPr>
            <a:r>
              <a:rPr lang="en-US" altLang="en-US" sz="2400" dirty="0">
                <a:solidFill>
                  <a:srgbClr val="000000"/>
                </a:solidFill>
              </a:rPr>
              <a:t>Because grades on a quiz are normally nonnegative integers, –1 is an acceptable sentinel value for this problem.</a:t>
            </a:r>
          </a:p>
          <a:p>
            <a:pPr>
              <a:lnSpc>
                <a:spcPct val="90000"/>
              </a:lnSpc>
              <a:spcBef>
                <a:spcPts val="600"/>
              </a:spcBef>
              <a:spcAft>
                <a:spcPts val="600"/>
              </a:spcAft>
            </a:pPr>
            <a:r>
              <a:rPr lang="en-US" altLang="en-US" sz="2400" dirty="0">
                <a:solidFill>
                  <a:srgbClr val="000000"/>
                </a:solidFill>
              </a:rPr>
              <a:t>Thus, a run of the class-average program might process a stream of inputs such as 95, 96, 75, 74, 89 and –1.</a:t>
            </a:r>
          </a:p>
          <a:p>
            <a:pPr>
              <a:lnSpc>
                <a:spcPct val="90000"/>
              </a:lnSpc>
              <a:spcBef>
                <a:spcPts val="600"/>
              </a:spcBef>
              <a:spcAft>
                <a:spcPts val="600"/>
              </a:spcAft>
            </a:pPr>
            <a:r>
              <a:rPr lang="en-US" altLang="en-US" sz="2400" dirty="0">
                <a:solidFill>
                  <a:srgbClr val="000000"/>
                </a:solidFill>
              </a:rPr>
              <a:t>The program would then compute and print the class average for the grades 95, 96, 75, 74, and 89 (–1 is the sentinel value, so it should not enter into the average calculation).</a:t>
            </a:r>
          </a:p>
        </p:txBody>
      </p:sp>
      <p:sp>
        <p:nvSpPr>
          <p:cNvPr id="7680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a:latin typeface="Lucida Sans Unicode" panose="020B0602030504020204" pitchFamily="34" charset="0"/>
                <a:cs typeface="Arial" panose="020B0604020202020204" pitchFamily="34" charset="0"/>
              </a:rPr>
              <a:t>© 2016 Pearson Education, Inc., Hoboken, NJ.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16</a:t>
            </a:fld>
            <a:endParaRPr lang="en-US" altLang="en-US"/>
          </a:p>
        </p:txBody>
      </p:sp>
    </p:spTree>
    <p:extLst>
      <p:ext uri="{BB962C8B-B14F-4D97-AF65-F5344CB8AC3E}">
        <p14:creationId xmlns:p14="http://schemas.microsoft.com/office/powerpoint/2010/main" val="3098598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normAutofit/>
          </a:bodyPr>
          <a:lstStyle/>
          <a:p>
            <a:r>
              <a:rPr lang="en-US" altLang="en-US" sz="2800" dirty="0">
                <a:solidFill>
                  <a:srgbClr val="3380E6"/>
                </a:solidFill>
                <a:latin typeface="Arial" panose="020B0604020202020204" pitchFamily="34" charset="0"/>
              </a:rPr>
              <a:t>Sentinel-Controlled Iteration (Cont.)</a:t>
            </a:r>
          </a:p>
        </p:txBody>
      </p:sp>
      <p:sp>
        <p:nvSpPr>
          <p:cNvPr id="93187" name="Text Placeholder 2"/>
          <p:cNvSpPr>
            <a:spLocks noGrp="1"/>
          </p:cNvSpPr>
          <p:nvPr>
            <p:ph type="body" idx="1"/>
          </p:nvPr>
        </p:nvSpPr>
        <p:spPr/>
        <p:txBody>
          <a:bodyPr>
            <a:normAutofit/>
          </a:bodyPr>
          <a:lstStyle/>
          <a:p>
            <a:pPr>
              <a:lnSpc>
                <a:spcPct val="90000"/>
              </a:lnSpc>
              <a:spcBef>
                <a:spcPts val="600"/>
              </a:spcBef>
              <a:spcAft>
                <a:spcPts val="600"/>
              </a:spcAft>
            </a:pPr>
            <a:r>
              <a:rPr lang="en-US" altLang="en-US" sz="2400" dirty="0">
                <a:solidFill>
                  <a:srgbClr val="000000"/>
                </a:solidFill>
              </a:rPr>
              <a:t>The C program and a sample execution are shown in Fig. 3.8.</a:t>
            </a:r>
          </a:p>
          <a:p>
            <a:pPr>
              <a:lnSpc>
                <a:spcPct val="90000"/>
              </a:lnSpc>
              <a:spcBef>
                <a:spcPts val="600"/>
              </a:spcBef>
              <a:spcAft>
                <a:spcPts val="600"/>
              </a:spcAft>
            </a:pPr>
            <a:r>
              <a:rPr lang="en-US" altLang="en-US" sz="2400" dirty="0">
                <a:solidFill>
                  <a:srgbClr val="000000"/>
                </a:solidFill>
              </a:rPr>
              <a:t>Although only integer grades are entered, the average calculation is likely to produce a number with a decimal point.</a:t>
            </a:r>
          </a:p>
          <a:p>
            <a:pPr>
              <a:lnSpc>
                <a:spcPct val="90000"/>
              </a:lnSpc>
              <a:spcBef>
                <a:spcPts val="600"/>
              </a:spcBef>
              <a:spcAft>
                <a:spcPts val="600"/>
              </a:spcAft>
            </a:pPr>
            <a:r>
              <a:rPr lang="en-US" altLang="en-US" sz="2400" dirty="0">
                <a:solidFill>
                  <a:srgbClr val="000000"/>
                </a:solidFill>
              </a:rPr>
              <a:t>The type </a:t>
            </a:r>
            <a:r>
              <a:rPr lang="en-US" altLang="en-US" sz="2400" dirty="0" err="1">
                <a:solidFill>
                  <a:srgbClr val="000000"/>
                </a:solidFill>
                <a:latin typeface="Consolas" panose="020B0609020204030204" pitchFamily="49" charset="0"/>
              </a:rPr>
              <a:t>int</a:t>
            </a:r>
            <a:r>
              <a:rPr lang="en-US" altLang="en-US" sz="2400" dirty="0">
                <a:solidFill>
                  <a:srgbClr val="000000"/>
                </a:solidFill>
              </a:rPr>
              <a:t> cannot represent such a number.</a:t>
            </a:r>
          </a:p>
          <a:p>
            <a:pPr>
              <a:lnSpc>
                <a:spcPct val="90000"/>
              </a:lnSpc>
              <a:spcBef>
                <a:spcPts val="600"/>
              </a:spcBef>
              <a:spcAft>
                <a:spcPts val="600"/>
              </a:spcAft>
            </a:pPr>
            <a:r>
              <a:rPr lang="en-US" altLang="en-US" sz="2400" dirty="0">
                <a:solidFill>
                  <a:srgbClr val="000000"/>
                </a:solidFill>
              </a:rPr>
              <a:t>The program introduces the data type </a:t>
            </a:r>
            <a:r>
              <a:rPr lang="en-US" altLang="en-US" sz="2400" dirty="0">
                <a:solidFill>
                  <a:srgbClr val="0000FF"/>
                </a:solidFill>
                <a:latin typeface="Consolas" panose="020B0609020204030204" pitchFamily="49" charset="0"/>
              </a:rPr>
              <a:t>float</a:t>
            </a:r>
            <a:r>
              <a:rPr lang="en-US" altLang="en-US" sz="2400" dirty="0">
                <a:solidFill>
                  <a:srgbClr val="000000"/>
                </a:solidFill>
              </a:rPr>
              <a:t> to handle numbers with decimal points (called </a:t>
            </a:r>
            <a:r>
              <a:rPr lang="en-US" altLang="en-US" sz="2400" dirty="0">
                <a:solidFill>
                  <a:srgbClr val="0000FF"/>
                </a:solidFill>
              </a:rPr>
              <a:t>floating-point numbers</a:t>
            </a:r>
            <a:r>
              <a:rPr lang="en-US" altLang="en-US" sz="2400" dirty="0">
                <a:solidFill>
                  <a:srgbClr val="000000"/>
                </a:solidFill>
              </a:rPr>
              <a:t>) and introduces a special operator called a cast operator to handle the average calculation.</a:t>
            </a:r>
          </a:p>
          <a:p>
            <a:pPr>
              <a:lnSpc>
                <a:spcPct val="90000"/>
              </a:lnSpc>
              <a:spcBef>
                <a:spcPts val="600"/>
              </a:spcBef>
              <a:spcAft>
                <a:spcPts val="600"/>
              </a:spcAft>
            </a:pPr>
            <a:r>
              <a:rPr lang="en-US" altLang="en-US" sz="2400" dirty="0">
                <a:solidFill>
                  <a:srgbClr val="000000"/>
                </a:solidFill>
              </a:rPr>
              <a:t>These features are explained after the program is presented.</a:t>
            </a:r>
          </a:p>
        </p:txBody>
      </p:sp>
      <p:sp>
        <p:nvSpPr>
          <p:cNvPr id="9318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a:latin typeface="Lucida Sans Unicode" panose="020B0602030504020204" pitchFamily="34" charset="0"/>
                <a:cs typeface="Arial" panose="020B0604020202020204" pitchFamily="34" charset="0"/>
              </a:rPr>
              <a:t>© 2016 Pearson Education, Inc., Hoboken, NJ.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17</a:t>
            </a:fld>
            <a:endParaRPr lang="en-US" altLang="en-US"/>
          </a:p>
        </p:txBody>
      </p:sp>
    </p:spTree>
    <p:extLst>
      <p:ext uri="{BB962C8B-B14F-4D97-AF65-F5344CB8AC3E}">
        <p14:creationId xmlns:p14="http://schemas.microsoft.com/office/powerpoint/2010/main" val="3612415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3_Page_2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1"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a:t>© 2016 Pearson Education, Inc., Hoboken, NJ.  All rights reserved.</a:t>
            </a:r>
          </a:p>
        </p:txBody>
      </p:sp>
      <p:sp>
        <p:nvSpPr>
          <p:cNvPr id="4" name="Slide Number Placeholder 3"/>
          <p:cNvSpPr>
            <a:spLocks noGrp="1"/>
          </p:cNvSpPr>
          <p:nvPr>
            <p:ph type="sldNum" sz="quarter" idx="12"/>
          </p:nvPr>
        </p:nvSpPr>
        <p:spPr/>
        <p:txBody>
          <a:bodyPr/>
          <a:lstStyle/>
          <a:p>
            <a:fld id="{D3060705-CD38-4FDE-9CCB-CC2CAF23F9E4}" type="slidenum">
              <a:rPr lang="en-US" smtClean="0"/>
              <a:t>18</a:t>
            </a:fld>
            <a:endParaRPr lang="en-US"/>
          </a:p>
        </p:txBody>
      </p:sp>
    </p:spTree>
    <p:extLst>
      <p:ext uri="{BB962C8B-B14F-4D97-AF65-F5344CB8AC3E}">
        <p14:creationId xmlns:p14="http://schemas.microsoft.com/office/powerpoint/2010/main" val="680015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3_Page_2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1"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a:t>© 2016 Pearson Education, Inc., Hoboken, NJ.  All rights reserved.</a:t>
            </a:r>
          </a:p>
        </p:txBody>
      </p:sp>
      <p:sp>
        <p:nvSpPr>
          <p:cNvPr id="4" name="Slide Number Placeholder 3"/>
          <p:cNvSpPr>
            <a:spLocks noGrp="1"/>
          </p:cNvSpPr>
          <p:nvPr>
            <p:ph type="sldNum" sz="quarter" idx="12"/>
          </p:nvPr>
        </p:nvSpPr>
        <p:spPr/>
        <p:txBody>
          <a:bodyPr/>
          <a:lstStyle/>
          <a:p>
            <a:fld id="{D3060705-CD38-4FDE-9CCB-CC2CAF23F9E4}" type="slidenum">
              <a:rPr lang="en-US" smtClean="0"/>
              <a:t>19</a:t>
            </a:fld>
            <a:endParaRPr lang="en-US"/>
          </a:p>
        </p:txBody>
      </p:sp>
    </p:spTree>
    <p:extLst>
      <p:ext uri="{BB962C8B-B14F-4D97-AF65-F5344CB8AC3E}">
        <p14:creationId xmlns:p14="http://schemas.microsoft.com/office/powerpoint/2010/main" val="96545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Arial"/>
              </a:rPr>
              <a:t>Iteration Essentials</a:t>
            </a:r>
          </a:p>
        </p:txBody>
      </p:sp>
      <p:sp>
        <p:nvSpPr>
          <p:cNvPr id="14339" name="Text Placeholder 2"/>
          <p:cNvSpPr>
            <a:spLocks noGrp="1"/>
          </p:cNvSpPr>
          <p:nvPr>
            <p:ph type="body" idx="1"/>
          </p:nvPr>
        </p:nvSpPr>
        <p:spPr/>
        <p:txBody>
          <a:bodyPr>
            <a:normAutofit/>
          </a:bodyPr>
          <a:lstStyle/>
          <a:p>
            <a:pPr>
              <a:lnSpc>
                <a:spcPct val="90000"/>
              </a:lnSpc>
              <a:spcBef>
                <a:spcPts val="600"/>
              </a:spcBef>
              <a:spcAft>
                <a:spcPts val="600"/>
              </a:spcAft>
            </a:pPr>
            <a:r>
              <a:rPr lang="en-US" altLang="en-US" sz="2400" dirty="0">
                <a:solidFill>
                  <a:srgbClr val="000000"/>
                </a:solidFill>
              </a:rPr>
              <a:t>A loop is a group of instructions the computer executes repeatedly while some </a:t>
            </a:r>
            <a:r>
              <a:rPr lang="en-US" altLang="en-US" sz="2400" dirty="0">
                <a:solidFill>
                  <a:srgbClr val="0000FF"/>
                </a:solidFill>
              </a:rPr>
              <a:t>loop-continuation condition</a:t>
            </a:r>
            <a:r>
              <a:rPr lang="en-US" altLang="en-US" sz="2400" dirty="0">
                <a:solidFill>
                  <a:srgbClr val="000000"/>
                </a:solidFill>
              </a:rPr>
              <a:t> remains true.</a:t>
            </a:r>
          </a:p>
          <a:p>
            <a:pPr>
              <a:lnSpc>
                <a:spcPct val="90000"/>
              </a:lnSpc>
              <a:spcBef>
                <a:spcPts val="600"/>
              </a:spcBef>
              <a:spcAft>
                <a:spcPts val="600"/>
              </a:spcAft>
            </a:pPr>
            <a:r>
              <a:rPr lang="en-US" altLang="en-US" sz="2400" dirty="0">
                <a:solidFill>
                  <a:srgbClr val="000000"/>
                </a:solidFill>
              </a:rPr>
              <a:t>Two means of iteration:</a:t>
            </a:r>
          </a:p>
          <a:p>
            <a:pPr lvl="1">
              <a:lnSpc>
                <a:spcPct val="90000"/>
              </a:lnSpc>
              <a:spcBef>
                <a:spcPts val="600"/>
              </a:spcBef>
              <a:spcAft>
                <a:spcPts val="600"/>
              </a:spcAft>
            </a:pPr>
            <a:r>
              <a:rPr lang="en-US" altLang="en-US" sz="2000" dirty="0">
                <a:solidFill>
                  <a:srgbClr val="000000"/>
                </a:solidFill>
              </a:rPr>
              <a:t>Counter-controlled iteration </a:t>
            </a:r>
          </a:p>
          <a:p>
            <a:pPr lvl="1">
              <a:lnSpc>
                <a:spcPct val="90000"/>
              </a:lnSpc>
              <a:spcBef>
                <a:spcPts val="600"/>
              </a:spcBef>
              <a:spcAft>
                <a:spcPts val="600"/>
              </a:spcAft>
            </a:pPr>
            <a:r>
              <a:rPr lang="en-US" altLang="en-US" sz="2000" dirty="0">
                <a:solidFill>
                  <a:srgbClr val="000000"/>
                </a:solidFill>
              </a:rPr>
              <a:t>Sentinel-controlled iteration </a:t>
            </a:r>
          </a:p>
          <a:p>
            <a:pPr>
              <a:lnSpc>
                <a:spcPct val="90000"/>
              </a:lnSpc>
              <a:spcBef>
                <a:spcPts val="600"/>
              </a:spcBef>
              <a:spcAft>
                <a:spcPts val="600"/>
              </a:spcAft>
            </a:pPr>
            <a:r>
              <a:rPr lang="en-US" altLang="en-US" sz="2400" b="1" dirty="0">
                <a:solidFill>
                  <a:srgbClr val="0000FF"/>
                </a:solidFill>
              </a:rPr>
              <a:t>Counter-controlled iteration </a:t>
            </a:r>
            <a:r>
              <a:rPr lang="en-US" altLang="en-US" sz="2400" dirty="0">
                <a:solidFill>
                  <a:srgbClr val="000000"/>
                </a:solidFill>
              </a:rPr>
              <a:t>is sometimes called </a:t>
            </a:r>
            <a:r>
              <a:rPr lang="en-US" altLang="en-US" sz="2400" b="1" dirty="0">
                <a:solidFill>
                  <a:srgbClr val="0000FF"/>
                </a:solidFill>
              </a:rPr>
              <a:t>definite iteration</a:t>
            </a:r>
            <a:r>
              <a:rPr lang="en-US" altLang="en-US" sz="2400" b="1" dirty="0">
                <a:solidFill>
                  <a:srgbClr val="000000"/>
                </a:solidFill>
              </a:rPr>
              <a:t> </a:t>
            </a:r>
            <a:r>
              <a:rPr lang="en-US" altLang="en-US" sz="2400" dirty="0">
                <a:solidFill>
                  <a:srgbClr val="000000"/>
                </a:solidFill>
              </a:rPr>
              <a:t>because we know in advance exactly how many times the loop will be executed.</a:t>
            </a:r>
          </a:p>
          <a:p>
            <a:pPr>
              <a:lnSpc>
                <a:spcPct val="90000"/>
              </a:lnSpc>
              <a:spcBef>
                <a:spcPts val="600"/>
              </a:spcBef>
              <a:spcAft>
                <a:spcPts val="600"/>
              </a:spcAft>
            </a:pPr>
            <a:r>
              <a:rPr lang="en-US" altLang="en-US" sz="2400" b="1" dirty="0">
                <a:solidFill>
                  <a:srgbClr val="0000FF"/>
                </a:solidFill>
              </a:rPr>
              <a:t>Sentinel-controlled iteration </a:t>
            </a:r>
            <a:r>
              <a:rPr lang="en-US" altLang="en-US" sz="2400" dirty="0">
                <a:solidFill>
                  <a:srgbClr val="000000"/>
                </a:solidFill>
              </a:rPr>
              <a:t>is sometimes called </a:t>
            </a:r>
            <a:r>
              <a:rPr lang="en-US" altLang="en-US" sz="2400" b="1" dirty="0">
                <a:solidFill>
                  <a:srgbClr val="0000FF"/>
                </a:solidFill>
              </a:rPr>
              <a:t>indefinite iteration</a:t>
            </a:r>
            <a:r>
              <a:rPr lang="en-US" altLang="en-US" sz="2400" b="1" dirty="0">
                <a:solidFill>
                  <a:srgbClr val="000000"/>
                </a:solidFill>
              </a:rPr>
              <a:t> </a:t>
            </a:r>
            <a:r>
              <a:rPr lang="en-US" altLang="en-US" sz="2400" dirty="0">
                <a:solidFill>
                  <a:srgbClr val="000000"/>
                </a:solidFill>
              </a:rPr>
              <a:t>because it’s not known in advance how many times the loop will be executed.</a:t>
            </a:r>
          </a:p>
        </p:txBody>
      </p:sp>
      <p:sp>
        <p:nvSpPr>
          <p:cNvPr id="14340" name="Footer Placeholder 3"/>
          <p:cNvSpPr>
            <a:spLocks noGrp="1"/>
          </p:cNvSpPr>
          <p:nvPr>
            <p:ph type="ftr" sz="quarter" idx="10"/>
          </p:nvPr>
        </p:nvSpPr>
        <p:spPr bwMode="auto">
          <a:xfrm>
            <a:off x="3276600" y="6400801"/>
            <a:ext cx="5410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2</a:t>
            </a:fld>
            <a:endParaRPr lang="en-US" altLang="en-US"/>
          </a:p>
        </p:txBody>
      </p:sp>
    </p:spTree>
    <p:extLst>
      <p:ext uri="{BB962C8B-B14F-4D97-AF65-F5344CB8AC3E}">
        <p14:creationId xmlns:p14="http://schemas.microsoft.com/office/powerpoint/2010/main" val="3628730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3_Page_3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1"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a:t>© 2016 Pearson Education, Inc., Hoboken, NJ.  All rights reserved.</a:t>
            </a:r>
          </a:p>
        </p:txBody>
      </p:sp>
      <p:sp>
        <p:nvSpPr>
          <p:cNvPr id="4" name="Slide Number Placeholder 3"/>
          <p:cNvSpPr>
            <a:spLocks noGrp="1"/>
          </p:cNvSpPr>
          <p:nvPr>
            <p:ph type="sldNum" sz="quarter" idx="12"/>
          </p:nvPr>
        </p:nvSpPr>
        <p:spPr/>
        <p:txBody>
          <a:bodyPr/>
          <a:lstStyle/>
          <a:p>
            <a:fld id="{D3060705-CD38-4FDE-9CCB-CC2CAF23F9E4}" type="slidenum">
              <a:rPr lang="en-US" smtClean="0"/>
              <a:t>20</a:t>
            </a:fld>
            <a:endParaRPr lang="en-US"/>
          </a:p>
        </p:txBody>
      </p:sp>
    </p:spTree>
    <p:extLst>
      <p:ext uri="{BB962C8B-B14F-4D97-AF65-F5344CB8AC3E}">
        <p14:creationId xmlns:p14="http://schemas.microsoft.com/office/powerpoint/2010/main" val="1063362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normAutofit/>
          </a:bodyPr>
          <a:lstStyle/>
          <a:p>
            <a:r>
              <a:rPr lang="en-US" altLang="en-US" sz="2800" dirty="0">
                <a:solidFill>
                  <a:srgbClr val="3380E6"/>
                </a:solidFill>
                <a:latin typeface="Arial" panose="020B0604020202020204" pitchFamily="34" charset="0"/>
              </a:rPr>
              <a:t>Sentinel-Controlled Iteration (Cont.)</a:t>
            </a:r>
          </a:p>
        </p:txBody>
      </p:sp>
      <p:sp>
        <p:nvSpPr>
          <p:cNvPr id="97283" name="Text Placeholder 2"/>
          <p:cNvSpPr>
            <a:spLocks noGrp="1"/>
          </p:cNvSpPr>
          <p:nvPr>
            <p:ph type="body" idx="1"/>
          </p:nvPr>
        </p:nvSpPr>
        <p:spPr/>
        <p:txBody>
          <a:bodyPr>
            <a:normAutofit/>
          </a:bodyPr>
          <a:lstStyle/>
          <a:p>
            <a:pPr>
              <a:lnSpc>
                <a:spcPct val="90000"/>
              </a:lnSpc>
              <a:spcBef>
                <a:spcPts val="600"/>
              </a:spcBef>
              <a:spcAft>
                <a:spcPts val="600"/>
              </a:spcAft>
            </a:pPr>
            <a:r>
              <a:rPr lang="en-US" altLang="en-US" sz="2400" dirty="0">
                <a:solidFill>
                  <a:srgbClr val="000000"/>
                </a:solidFill>
              </a:rPr>
              <a:t>In the </a:t>
            </a:r>
            <a:r>
              <a:rPr lang="en-US" altLang="en-US" sz="2400" dirty="0">
                <a:solidFill>
                  <a:srgbClr val="000000"/>
                </a:solidFill>
                <a:latin typeface="Consolas" panose="020B0609020204030204" pitchFamily="49" charset="0"/>
              </a:rPr>
              <a:t>while</a:t>
            </a:r>
            <a:r>
              <a:rPr lang="en-US" altLang="en-US" sz="2400" dirty="0">
                <a:solidFill>
                  <a:srgbClr val="000000"/>
                </a:solidFill>
              </a:rPr>
              <a:t> loop in Fig. 3.8, the braces are </a:t>
            </a:r>
            <a:r>
              <a:rPr lang="en-US" altLang="en-US" sz="2400" i="1" dirty="0">
                <a:solidFill>
                  <a:srgbClr val="000000"/>
                </a:solidFill>
              </a:rPr>
              <a:t>necessary</a:t>
            </a:r>
            <a:r>
              <a:rPr lang="en-US" altLang="en-US" sz="2400" dirty="0">
                <a:solidFill>
                  <a:srgbClr val="000000"/>
                </a:solidFill>
              </a:rPr>
              <a:t> to ensure that all four statements execute within the loop.</a:t>
            </a:r>
          </a:p>
          <a:p>
            <a:pPr>
              <a:lnSpc>
                <a:spcPct val="90000"/>
              </a:lnSpc>
              <a:spcBef>
                <a:spcPts val="600"/>
              </a:spcBef>
              <a:spcAft>
                <a:spcPts val="600"/>
              </a:spcAft>
            </a:pPr>
            <a:r>
              <a:rPr lang="en-US" altLang="en-US" sz="2400" dirty="0">
                <a:solidFill>
                  <a:srgbClr val="000000"/>
                </a:solidFill>
              </a:rPr>
              <a:t>Without the braces, the last three statements in the body of the loop would fall outside the loop, causing the computer to interpret this code incorrectly as follows.</a:t>
            </a:r>
          </a:p>
          <a:p>
            <a:pPr marL="630238" lvl="2" indent="0">
              <a:lnSpc>
                <a:spcPct val="90000"/>
              </a:lnSpc>
              <a:spcBef>
                <a:spcPts val="600"/>
              </a:spcBef>
              <a:spcAft>
                <a:spcPts val="600"/>
              </a:spcAft>
              <a:buNone/>
            </a:pPr>
            <a:r>
              <a:rPr lang="en-US" altLang="en-US" sz="1800" b="1" dirty="0">
                <a:solidFill>
                  <a:srgbClr val="0000FF"/>
                </a:solidFill>
                <a:latin typeface="Consolas" panose="020B0609020204030204" pitchFamily="49" charset="0"/>
              </a:rPr>
              <a:t>while </a:t>
            </a:r>
            <a:r>
              <a:rPr lang="en-US" altLang="en-US" sz="1800" b="1" dirty="0">
                <a:solidFill>
                  <a:srgbClr val="000000"/>
                </a:solidFill>
                <a:latin typeface="Consolas" panose="020B0609020204030204" pitchFamily="49" charset="0"/>
              </a:rPr>
              <a:t>( grade != </a:t>
            </a:r>
            <a:r>
              <a:rPr lang="en-US" altLang="en-US" sz="1800" b="1" dirty="0">
                <a:solidFill>
                  <a:srgbClr val="128AFF"/>
                </a:solidFill>
                <a:latin typeface="Consolas" panose="020B0609020204030204" pitchFamily="49" charset="0"/>
              </a:rPr>
              <a:t>-1</a:t>
            </a:r>
            <a:r>
              <a:rPr lang="en-US" altLang="en-US" sz="1800" b="1" dirty="0">
                <a:solidFill>
                  <a:srgbClr val="000000"/>
                </a:solidFill>
                <a:latin typeface="Consolas" panose="020B0609020204030204" pitchFamily="49" charset="0"/>
              </a:rPr>
              <a:t> )</a:t>
            </a:r>
            <a:br>
              <a:rPr lang="en-US" altLang="en-US" sz="1800" b="1" dirty="0">
                <a:solidFill>
                  <a:srgbClr val="000000"/>
                </a:solidFill>
                <a:latin typeface="Consolas" panose="020B0609020204030204" pitchFamily="49" charset="0"/>
              </a:rPr>
            </a:br>
            <a:r>
              <a:rPr lang="en-US" altLang="en-US" sz="1800" b="1" dirty="0">
                <a:solidFill>
                  <a:srgbClr val="000000"/>
                </a:solidFill>
                <a:latin typeface="Consolas" panose="020B0609020204030204" pitchFamily="49" charset="0"/>
              </a:rPr>
              <a:t>   total = total + grade; </a:t>
            </a:r>
            <a:r>
              <a:rPr lang="en-US" altLang="en-US" sz="1800" b="1" dirty="0">
                <a:solidFill>
                  <a:srgbClr val="00BF00"/>
                </a:solidFill>
                <a:latin typeface="Consolas" panose="020B0609020204030204" pitchFamily="49" charset="0"/>
              </a:rPr>
              <a:t>// add grade to total</a:t>
            </a:r>
            <a:br>
              <a:rPr lang="en-US" altLang="en-US" sz="1800" b="1" dirty="0">
                <a:solidFill>
                  <a:srgbClr val="00BF00"/>
                </a:solidFill>
                <a:latin typeface="Consolas" panose="020B0609020204030204" pitchFamily="49" charset="0"/>
              </a:rPr>
            </a:br>
            <a:r>
              <a:rPr lang="en-US" altLang="en-US" sz="1800" b="1" dirty="0">
                <a:solidFill>
                  <a:srgbClr val="000000"/>
                </a:solidFill>
                <a:latin typeface="Consolas" panose="020B0609020204030204" pitchFamily="49" charset="0"/>
              </a:rPr>
              <a:t>counter = counter + </a:t>
            </a:r>
            <a:r>
              <a:rPr lang="en-US" altLang="en-US" sz="1800" b="1" dirty="0">
                <a:solidFill>
                  <a:srgbClr val="128AFF"/>
                </a:solidFill>
                <a:latin typeface="Consolas" panose="020B0609020204030204" pitchFamily="49" charset="0"/>
              </a:rPr>
              <a:t>1</a:t>
            </a:r>
            <a:r>
              <a:rPr lang="en-US" altLang="en-US" sz="1800" b="1" dirty="0">
                <a:solidFill>
                  <a:srgbClr val="000000"/>
                </a:solidFill>
                <a:latin typeface="Consolas" panose="020B0609020204030204" pitchFamily="49" charset="0"/>
              </a:rPr>
              <a:t>; </a:t>
            </a:r>
            <a:r>
              <a:rPr lang="en-US" altLang="en-US" sz="1800" b="1" dirty="0">
                <a:solidFill>
                  <a:srgbClr val="00BF00"/>
                </a:solidFill>
                <a:latin typeface="Consolas" panose="020B0609020204030204" pitchFamily="49" charset="0"/>
              </a:rPr>
              <a:t>// increment counter </a:t>
            </a:r>
            <a:br>
              <a:rPr lang="en-US" altLang="en-US" sz="1800" b="1" dirty="0">
                <a:solidFill>
                  <a:srgbClr val="00BF00"/>
                </a:solidFill>
                <a:latin typeface="Consolas" panose="020B0609020204030204" pitchFamily="49" charset="0"/>
              </a:rPr>
            </a:br>
            <a:r>
              <a:rPr lang="en-US" altLang="en-US" sz="1800" b="1" dirty="0">
                <a:solidFill>
                  <a:srgbClr val="000000"/>
                </a:solidFill>
                <a:latin typeface="Consolas" panose="020B0609020204030204" pitchFamily="49" charset="0"/>
              </a:rPr>
              <a:t>printf( </a:t>
            </a:r>
            <a:r>
              <a:rPr lang="en-US" altLang="en-US" sz="1800" b="1" dirty="0">
                <a:solidFill>
                  <a:srgbClr val="128AFF"/>
                </a:solidFill>
                <a:latin typeface="Consolas" panose="020B0609020204030204" pitchFamily="49" charset="0"/>
              </a:rPr>
              <a:t>"Enter grade, -1 to end: "</a:t>
            </a:r>
            <a:r>
              <a:rPr lang="en-US" altLang="en-US" sz="1800" b="1" dirty="0">
                <a:solidFill>
                  <a:srgbClr val="000000"/>
                </a:solidFill>
                <a:latin typeface="Consolas" panose="020B0609020204030204" pitchFamily="49" charset="0"/>
              </a:rPr>
              <a:t> ); </a:t>
            </a:r>
            <a:r>
              <a:rPr lang="en-US" altLang="en-US" sz="1800" b="1" dirty="0">
                <a:solidFill>
                  <a:srgbClr val="00BF00"/>
                </a:solidFill>
                <a:latin typeface="Consolas" panose="020B0609020204030204" pitchFamily="49" charset="0"/>
              </a:rPr>
              <a:t>// prompt for input</a:t>
            </a:r>
            <a:br>
              <a:rPr lang="en-US" altLang="en-US" sz="1800" b="1" dirty="0">
                <a:solidFill>
                  <a:srgbClr val="00BF00"/>
                </a:solidFill>
                <a:latin typeface="Consolas" panose="020B0609020204030204" pitchFamily="49" charset="0"/>
              </a:rPr>
            </a:br>
            <a:r>
              <a:rPr lang="en-US" altLang="en-US" sz="1800" b="1" dirty="0" err="1">
                <a:solidFill>
                  <a:srgbClr val="000000"/>
                </a:solidFill>
                <a:latin typeface="Consolas" panose="020B0609020204030204" pitchFamily="49" charset="0"/>
              </a:rPr>
              <a:t>scanf</a:t>
            </a:r>
            <a:r>
              <a:rPr lang="en-US" altLang="en-US" sz="1800" b="1" dirty="0">
                <a:solidFill>
                  <a:srgbClr val="000000"/>
                </a:solidFill>
                <a:latin typeface="Consolas" panose="020B0609020204030204" pitchFamily="49" charset="0"/>
              </a:rPr>
              <a:t>( </a:t>
            </a:r>
            <a:r>
              <a:rPr lang="en-US" altLang="en-US" sz="1800" b="1" dirty="0">
                <a:solidFill>
                  <a:srgbClr val="128AFF"/>
                </a:solidFill>
                <a:latin typeface="Consolas" panose="020B0609020204030204" pitchFamily="49" charset="0"/>
              </a:rPr>
              <a:t>"%d"</a:t>
            </a:r>
            <a:r>
              <a:rPr lang="en-US" altLang="en-US" sz="1800" b="1" dirty="0">
                <a:solidFill>
                  <a:srgbClr val="000000"/>
                </a:solidFill>
                <a:latin typeface="Consolas" panose="020B0609020204030204" pitchFamily="49" charset="0"/>
              </a:rPr>
              <a:t>, &amp;grade ); </a:t>
            </a:r>
            <a:r>
              <a:rPr lang="en-US" altLang="en-US" sz="1800" b="1" dirty="0">
                <a:solidFill>
                  <a:srgbClr val="00BF00"/>
                </a:solidFill>
                <a:latin typeface="Consolas" panose="020B0609020204030204" pitchFamily="49" charset="0"/>
              </a:rPr>
              <a:t>// read next grade</a:t>
            </a:r>
          </a:p>
          <a:p>
            <a:pPr>
              <a:lnSpc>
                <a:spcPct val="90000"/>
              </a:lnSpc>
              <a:spcBef>
                <a:spcPts val="600"/>
              </a:spcBef>
              <a:spcAft>
                <a:spcPts val="600"/>
              </a:spcAft>
            </a:pPr>
            <a:endParaRPr lang="en-US" altLang="en-US" sz="2400" dirty="0">
              <a:solidFill>
                <a:srgbClr val="000000"/>
              </a:solidFill>
            </a:endParaRPr>
          </a:p>
          <a:p>
            <a:pPr>
              <a:lnSpc>
                <a:spcPct val="90000"/>
              </a:lnSpc>
              <a:spcBef>
                <a:spcPts val="600"/>
              </a:spcBef>
              <a:spcAft>
                <a:spcPts val="600"/>
              </a:spcAft>
            </a:pPr>
            <a:r>
              <a:rPr lang="en-US" altLang="en-US" sz="2400" dirty="0">
                <a:solidFill>
                  <a:srgbClr val="000000"/>
                </a:solidFill>
              </a:rPr>
              <a:t>This would cause an </a:t>
            </a:r>
            <a:r>
              <a:rPr lang="en-US" altLang="en-US" sz="2400" i="1" dirty="0">
                <a:solidFill>
                  <a:srgbClr val="000000"/>
                </a:solidFill>
              </a:rPr>
              <a:t>infinite loop </a:t>
            </a:r>
            <a:r>
              <a:rPr lang="en-US" altLang="en-US" sz="2400" dirty="0">
                <a:solidFill>
                  <a:srgbClr val="000000"/>
                </a:solidFill>
              </a:rPr>
              <a:t>if </a:t>
            </a:r>
            <a:r>
              <a:rPr lang="en-US" altLang="en-US" sz="2400" dirty="0">
                <a:solidFill>
                  <a:srgbClr val="000000"/>
                </a:solidFill>
                <a:latin typeface="Consolas" panose="020B0609020204030204" pitchFamily="49" charset="0"/>
              </a:rPr>
              <a:t>-1</a:t>
            </a:r>
            <a:r>
              <a:rPr lang="en-US" altLang="en-US" sz="2400" dirty="0">
                <a:solidFill>
                  <a:srgbClr val="000000"/>
                </a:solidFill>
              </a:rPr>
              <a:t> is not input as the first grade.</a:t>
            </a:r>
          </a:p>
        </p:txBody>
      </p:sp>
      <p:sp>
        <p:nvSpPr>
          <p:cNvPr id="9728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a:latin typeface="Lucida Sans Unicode" panose="020B0602030504020204" pitchFamily="34" charset="0"/>
                <a:cs typeface="Arial" panose="020B0604020202020204" pitchFamily="34" charset="0"/>
              </a:rPr>
              <a:t>© 2016 Pearson Education, Inc., Hoboken, NJ.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21</a:t>
            </a:fld>
            <a:endParaRPr lang="en-US" altLang="en-US"/>
          </a:p>
        </p:txBody>
      </p:sp>
    </p:spTree>
    <p:extLst>
      <p:ext uri="{BB962C8B-B14F-4D97-AF65-F5344CB8AC3E}">
        <p14:creationId xmlns:p14="http://schemas.microsoft.com/office/powerpoint/2010/main" val="4253403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normAutofit/>
          </a:bodyPr>
          <a:lstStyle/>
          <a:p>
            <a:r>
              <a:rPr lang="en-US" sz="2800" dirty="0">
                <a:solidFill>
                  <a:srgbClr val="3380E6"/>
                </a:solidFill>
                <a:latin typeface="Arial" panose="020B0604020202020204" pitchFamily="34" charset="0"/>
              </a:rPr>
              <a:t>Converting Between Types Explicitly and Implicitly</a:t>
            </a:r>
            <a:br>
              <a:rPr lang="en-US" sz="2800" dirty="0">
                <a:solidFill>
                  <a:srgbClr val="3380E6"/>
                </a:solidFill>
                <a:latin typeface="Arial" panose="020B0604020202020204" pitchFamily="34" charset="0"/>
              </a:rPr>
            </a:br>
            <a:endParaRPr lang="en-US" altLang="en-US" sz="2800" dirty="0">
              <a:solidFill>
                <a:srgbClr val="3380E6"/>
              </a:solidFill>
              <a:latin typeface="Arial" panose="020B0604020202020204" pitchFamily="34" charset="0"/>
            </a:endParaRPr>
          </a:p>
        </p:txBody>
      </p:sp>
      <p:sp>
        <p:nvSpPr>
          <p:cNvPr id="3" name="Text Placeholder 2"/>
          <p:cNvSpPr>
            <a:spLocks noGrp="1"/>
          </p:cNvSpPr>
          <p:nvPr>
            <p:ph type="body" idx="1"/>
          </p:nvPr>
        </p:nvSpPr>
        <p:spPr/>
        <p:txBody>
          <a:bodyPr rtlCol="0">
            <a:normAutofit/>
          </a:bodyPr>
          <a:lstStyle/>
          <a:p>
            <a:pPr>
              <a:lnSpc>
                <a:spcPct val="90000"/>
              </a:lnSpc>
              <a:spcBef>
                <a:spcPts val="600"/>
              </a:spcBef>
              <a:spcAft>
                <a:spcPts val="600"/>
              </a:spcAft>
              <a:defRPr/>
            </a:pPr>
            <a:r>
              <a:rPr lang="en-US" sz="2800" dirty="0">
                <a:solidFill>
                  <a:srgbClr val="000000"/>
                </a:solidFill>
              </a:rPr>
              <a:t>Averages do not always evaluate to integer values.</a:t>
            </a:r>
          </a:p>
          <a:p>
            <a:pPr>
              <a:lnSpc>
                <a:spcPct val="90000"/>
              </a:lnSpc>
              <a:spcBef>
                <a:spcPts val="600"/>
              </a:spcBef>
              <a:spcAft>
                <a:spcPts val="600"/>
              </a:spcAft>
              <a:defRPr/>
            </a:pPr>
            <a:r>
              <a:rPr lang="en-US" sz="2800" dirty="0">
                <a:solidFill>
                  <a:srgbClr val="000000"/>
                </a:solidFill>
              </a:rPr>
              <a:t>Often, an average is a value such as 7.2 or –93.5 that contains a fractional part.</a:t>
            </a:r>
          </a:p>
          <a:p>
            <a:pPr>
              <a:lnSpc>
                <a:spcPct val="90000"/>
              </a:lnSpc>
              <a:spcBef>
                <a:spcPts val="600"/>
              </a:spcBef>
              <a:spcAft>
                <a:spcPts val="600"/>
              </a:spcAft>
              <a:defRPr/>
            </a:pPr>
            <a:r>
              <a:rPr lang="en-US" sz="2800" dirty="0">
                <a:solidFill>
                  <a:srgbClr val="000000"/>
                </a:solidFill>
              </a:rPr>
              <a:t>These values are referred to as floating-point numbers and can be represented by the data type </a:t>
            </a:r>
            <a:r>
              <a:rPr lang="en-US" sz="2800" b="1" dirty="0">
                <a:solidFill>
                  <a:srgbClr val="000000"/>
                </a:solidFill>
                <a:latin typeface="Consolas" panose="020B0609020204030204" pitchFamily="49" charset="0"/>
              </a:rPr>
              <a:t>float</a:t>
            </a:r>
            <a:r>
              <a:rPr lang="en-US" sz="2800" dirty="0">
                <a:solidFill>
                  <a:srgbClr val="000000"/>
                </a:solidFill>
              </a:rPr>
              <a:t>.</a:t>
            </a:r>
          </a:p>
          <a:p>
            <a:pPr>
              <a:lnSpc>
                <a:spcPct val="90000"/>
              </a:lnSpc>
              <a:spcBef>
                <a:spcPts val="600"/>
              </a:spcBef>
              <a:spcAft>
                <a:spcPts val="600"/>
              </a:spcAft>
              <a:defRPr/>
            </a:pPr>
            <a:r>
              <a:rPr lang="en-US" sz="2800" dirty="0">
                <a:solidFill>
                  <a:srgbClr val="000000"/>
                </a:solidFill>
              </a:rPr>
              <a:t>The variable </a:t>
            </a:r>
            <a:r>
              <a:rPr lang="en-US" sz="2800" b="1" dirty="0">
                <a:solidFill>
                  <a:srgbClr val="000000"/>
                </a:solidFill>
                <a:latin typeface="Consolas" panose="020B0609020204030204" pitchFamily="49" charset="0"/>
              </a:rPr>
              <a:t>average</a:t>
            </a:r>
            <a:r>
              <a:rPr lang="en-US" sz="2800" dirty="0">
                <a:solidFill>
                  <a:srgbClr val="000000"/>
                </a:solidFill>
              </a:rPr>
              <a:t> is defined to be of type </a:t>
            </a:r>
            <a:r>
              <a:rPr lang="en-US" sz="2800" b="1" dirty="0">
                <a:solidFill>
                  <a:srgbClr val="000000"/>
                </a:solidFill>
                <a:latin typeface="Consolas" panose="020B0609020204030204" pitchFamily="49" charset="0"/>
              </a:rPr>
              <a:t>float</a:t>
            </a:r>
            <a:r>
              <a:rPr lang="en-US" sz="2800" dirty="0">
                <a:solidFill>
                  <a:srgbClr val="000000"/>
                </a:solidFill>
              </a:rPr>
              <a:t> to capture the fractional result of our calculation.</a:t>
            </a:r>
          </a:p>
          <a:p>
            <a:pPr>
              <a:lnSpc>
                <a:spcPct val="90000"/>
              </a:lnSpc>
              <a:spcBef>
                <a:spcPts val="600"/>
              </a:spcBef>
              <a:spcAft>
                <a:spcPts val="600"/>
              </a:spcAft>
              <a:defRPr/>
            </a:pPr>
            <a:r>
              <a:rPr lang="en-US" sz="2800" dirty="0">
                <a:solidFill>
                  <a:srgbClr val="000000"/>
                </a:solidFill>
              </a:rPr>
              <a:t>However, the result of the calculation </a:t>
            </a:r>
            <a:r>
              <a:rPr lang="en-US" sz="2800" b="1" dirty="0">
                <a:solidFill>
                  <a:srgbClr val="000000"/>
                </a:solidFill>
                <a:latin typeface="Consolas" panose="020B0609020204030204" pitchFamily="49" charset="0"/>
              </a:rPr>
              <a:t>total</a:t>
            </a:r>
            <a:r>
              <a:rPr lang="en-US" sz="2800" b="1" dirty="0">
                <a:solidFill>
                  <a:srgbClr val="000000"/>
                </a:solidFill>
              </a:rPr>
              <a:t> </a:t>
            </a:r>
            <a:r>
              <a:rPr lang="en-US" sz="2800" b="1" dirty="0">
                <a:solidFill>
                  <a:srgbClr val="000000"/>
                </a:solidFill>
                <a:latin typeface="Consolas" panose="020B0609020204030204" pitchFamily="49" charset="0"/>
              </a:rPr>
              <a:t>/</a:t>
            </a:r>
            <a:r>
              <a:rPr lang="en-US" sz="2800" b="1" dirty="0">
                <a:solidFill>
                  <a:srgbClr val="000000"/>
                </a:solidFill>
              </a:rPr>
              <a:t> </a:t>
            </a:r>
            <a:r>
              <a:rPr lang="en-US" sz="2800" b="1" dirty="0">
                <a:solidFill>
                  <a:srgbClr val="000000"/>
                </a:solidFill>
                <a:latin typeface="Consolas" panose="020B0609020204030204" pitchFamily="49" charset="0"/>
              </a:rPr>
              <a:t>counter</a:t>
            </a:r>
            <a:r>
              <a:rPr lang="en-US" sz="2800" b="1" dirty="0">
                <a:solidFill>
                  <a:srgbClr val="000000"/>
                </a:solidFill>
              </a:rPr>
              <a:t> </a:t>
            </a:r>
            <a:r>
              <a:rPr lang="en-US" sz="2800" dirty="0">
                <a:solidFill>
                  <a:srgbClr val="000000"/>
                </a:solidFill>
              </a:rPr>
              <a:t>is an integer because </a:t>
            </a:r>
            <a:r>
              <a:rPr lang="en-US" sz="2800" b="1" dirty="0">
                <a:solidFill>
                  <a:srgbClr val="000000"/>
                </a:solidFill>
                <a:latin typeface="Consolas" panose="020B0609020204030204" pitchFamily="49" charset="0"/>
              </a:rPr>
              <a:t>total</a:t>
            </a:r>
            <a:r>
              <a:rPr lang="en-US" sz="2800" dirty="0">
                <a:solidFill>
                  <a:srgbClr val="000000"/>
                </a:solidFill>
              </a:rPr>
              <a:t> and </a:t>
            </a:r>
            <a:r>
              <a:rPr lang="en-US" sz="2800" b="1" dirty="0">
                <a:solidFill>
                  <a:srgbClr val="000000"/>
                </a:solidFill>
                <a:latin typeface="Consolas" panose="020B0609020204030204" pitchFamily="49" charset="0"/>
              </a:rPr>
              <a:t>counter</a:t>
            </a:r>
            <a:r>
              <a:rPr lang="en-US" sz="2800" dirty="0">
                <a:solidFill>
                  <a:srgbClr val="000000"/>
                </a:solidFill>
              </a:rPr>
              <a:t> are both integer variables.</a:t>
            </a:r>
          </a:p>
        </p:txBody>
      </p:sp>
      <p:sp>
        <p:nvSpPr>
          <p:cNvPr id="993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a:latin typeface="Lucida Sans Unicode" panose="020B0602030504020204" pitchFamily="34" charset="0"/>
                <a:cs typeface="Arial" panose="020B0604020202020204" pitchFamily="34" charset="0"/>
              </a:rPr>
              <a:t>© 2016 Pearson Education, Inc., Hoboken, NJ.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22</a:t>
            </a:fld>
            <a:endParaRPr lang="en-US" altLang="en-US"/>
          </a:p>
        </p:txBody>
      </p:sp>
    </p:spTree>
    <p:extLst>
      <p:ext uri="{BB962C8B-B14F-4D97-AF65-F5344CB8AC3E}">
        <p14:creationId xmlns:p14="http://schemas.microsoft.com/office/powerpoint/2010/main" val="1098737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normAutofit/>
          </a:bodyPr>
          <a:lstStyle/>
          <a:p>
            <a:r>
              <a:rPr lang="en-US" sz="2800" dirty="0">
                <a:solidFill>
                  <a:srgbClr val="3380E6"/>
                </a:solidFill>
                <a:latin typeface="Arial" panose="020B0604020202020204" pitchFamily="34" charset="0"/>
              </a:rPr>
              <a:t>Converting Between Types Explicitly and Implicitly </a:t>
            </a:r>
            <a:r>
              <a:rPr lang="en-US" altLang="en-US" sz="2800" dirty="0">
                <a:solidFill>
                  <a:srgbClr val="3380E6"/>
                </a:solidFill>
                <a:latin typeface="Arial" panose="020B0604020202020204" pitchFamily="34" charset="0"/>
              </a:rPr>
              <a:t>(Cont.)</a:t>
            </a:r>
          </a:p>
        </p:txBody>
      </p:sp>
      <p:sp>
        <p:nvSpPr>
          <p:cNvPr id="100355" name="Text Placeholder 2"/>
          <p:cNvSpPr>
            <a:spLocks noGrp="1"/>
          </p:cNvSpPr>
          <p:nvPr>
            <p:ph type="body" idx="1"/>
          </p:nvPr>
        </p:nvSpPr>
        <p:spPr/>
        <p:txBody>
          <a:bodyPr>
            <a:normAutofit/>
          </a:bodyPr>
          <a:lstStyle/>
          <a:p>
            <a:pPr>
              <a:lnSpc>
                <a:spcPct val="90000"/>
              </a:lnSpc>
              <a:spcAft>
                <a:spcPts val="600"/>
              </a:spcAft>
            </a:pPr>
            <a:r>
              <a:rPr lang="en-US" altLang="en-US" sz="2800" dirty="0">
                <a:solidFill>
                  <a:srgbClr val="000000"/>
                </a:solidFill>
              </a:rPr>
              <a:t>Dividing two integers results in </a:t>
            </a:r>
            <a:r>
              <a:rPr lang="en-US" altLang="en-US" sz="2800" dirty="0">
                <a:solidFill>
                  <a:srgbClr val="0000FF"/>
                </a:solidFill>
              </a:rPr>
              <a:t>integer division</a:t>
            </a:r>
            <a:r>
              <a:rPr lang="en-US" altLang="en-US" sz="2800" dirty="0">
                <a:solidFill>
                  <a:srgbClr val="000000"/>
                </a:solidFill>
              </a:rPr>
              <a:t> in which any fractional part of the calculation is </a:t>
            </a:r>
            <a:r>
              <a:rPr lang="en-US" altLang="en-US" sz="2800" dirty="0">
                <a:solidFill>
                  <a:srgbClr val="0000FF"/>
                </a:solidFill>
              </a:rPr>
              <a:t>truncated</a:t>
            </a:r>
            <a:r>
              <a:rPr lang="en-US" altLang="en-US" sz="2800" dirty="0">
                <a:solidFill>
                  <a:srgbClr val="000000"/>
                </a:solidFill>
              </a:rPr>
              <a:t> (i.e., lost).</a:t>
            </a:r>
          </a:p>
          <a:p>
            <a:pPr>
              <a:lnSpc>
                <a:spcPct val="90000"/>
              </a:lnSpc>
              <a:spcAft>
                <a:spcPts val="600"/>
              </a:spcAft>
            </a:pPr>
            <a:r>
              <a:rPr lang="en-US" altLang="en-US" sz="2800" dirty="0">
                <a:solidFill>
                  <a:srgbClr val="000000"/>
                </a:solidFill>
              </a:rPr>
              <a:t>Because the calculation is performed </a:t>
            </a:r>
            <a:r>
              <a:rPr lang="en-US" altLang="en-US" sz="2800" i="1" dirty="0">
                <a:solidFill>
                  <a:srgbClr val="000000"/>
                </a:solidFill>
              </a:rPr>
              <a:t>first</a:t>
            </a:r>
            <a:r>
              <a:rPr lang="en-US" altLang="en-US" sz="2800" dirty="0">
                <a:solidFill>
                  <a:srgbClr val="000000"/>
                </a:solidFill>
              </a:rPr>
              <a:t>, the fractional part is lost </a:t>
            </a:r>
            <a:r>
              <a:rPr lang="en-US" altLang="en-US" sz="2800" i="1" dirty="0">
                <a:solidFill>
                  <a:srgbClr val="000000"/>
                </a:solidFill>
              </a:rPr>
              <a:t>before</a:t>
            </a:r>
            <a:r>
              <a:rPr lang="en-US" altLang="en-US" sz="2800" dirty="0">
                <a:solidFill>
                  <a:srgbClr val="000000"/>
                </a:solidFill>
              </a:rPr>
              <a:t> the result is assigned to </a:t>
            </a:r>
            <a:r>
              <a:rPr lang="en-US" altLang="en-US" sz="2800" dirty="0">
                <a:solidFill>
                  <a:srgbClr val="000000"/>
                </a:solidFill>
                <a:latin typeface="Consolas" panose="020B0609020204030204" pitchFamily="49" charset="0"/>
              </a:rPr>
              <a:t>average</a:t>
            </a:r>
            <a:r>
              <a:rPr lang="en-US" altLang="en-US" sz="2800" dirty="0">
                <a:solidFill>
                  <a:srgbClr val="000000"/>
                </a:solidFill>
              </a:rPr>
              <a:t>.</a:t>
            </a:r>
          </a:p>
          <a:p>
            <a:pPr>
              <a:lnSpc>
                <a:spcPct val="90000"/>
              </a:lnSpc>
              <a:spcAft>
                <a:spcPts val="600"/>
              </a:spcAft>
            </a:pPr>
            <a:r>
              <a:rPr lang="en-US" altLang="en-US" sz="2800" dirty="0">
                <a:solidFill>
                  <a:srgbClr val="000000"/>
                </a:solidFill>
              </a:rPr>
              <a:t>To produce a floating-point calculation with integer values, we must create temporary values that are floating-point numbers.</a:t>
            </a:r>
          </a:p>
          <a:p>
            <a:pPr>
              <a:lnSpc>
                <a:spcPct val="90000"/>
              </a:lnSpc>
              <a:spcAft>
                <a:spcPts val="600"/>
              </a:spcAft>
            </a:pPr>
            <a:r>
              <a:rPr lang="en-US" altLang="en-US" sz="2800" dirty="0">
                <a:solidFill>
                  <a:srgbClr val="000000"/>
                </a:solidFill>
              </a:rPr>
              <a:t>C provides the unary</a:t>
            </a:r>
            <a:r>
              <a:rPr lang="en-US" altLang="en-US" sz="2800" dirty="0">
                <a:solidFill>
                  <a:srgbClr val="0000FF"/>
                </a:solidFill>
              </a:rPr>
              <a:t> </a:t>
            </a:r>
            <a:r>
              <a:rPr lang="en-US" altLang="en-US" sz="2800" b="1" dirty="0">
                <a:solidFill>
                  <a:srgbClr val="0000FF"/>
                </a:solidFill>
              </a:rPr>
              <a:t>cast operator</a:t>
            </a:r>
            <a:r>
              <a:rPr lang="en-US" altLang="en-US" sz="2800" b="1" dirty="0">
                <a:solidFill>
                  <a:srgbClr val="000000"/>
                </a:solidFill>
              </a:rPr>
              <a:t> </a:t>
            </a:r>
            <a:r>
              <a:rPr lang="en-US" altLang="en-US" sz="2800" dirty="0">
                <a:solidFill>
                  <a:srgbClr val="000000"/>
                </a:solidFill>
              </a:rPr>
              <a:t>to accomplish this task.</a:t>
            </a:r>
          </a:p>
        </p:txBody>
      </p:sp>
      <p:sp>
        <p:nvSpPr>
          <p:cNvPr id="10035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a:latin typeface="Lucida Sans Unicode" panose="020B0602030504020204" pitchFamily="34" charset="0"/>
                <a:cs typeface="Arial" panose="020B0604020202020204" pitchFamily="34" charset="0"/>
              </a:rPr>
              <a:t>© 2016 Pearson Education, Inc., Hoboken, NJ.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23</a:t>
            </a:fld>
            <a:endParaRPr lang="en-US" altLang="en-US"/>
          </a:p>
        </p:txBody>
      </p:sp>
    </p:spTree>
    <p:extLst>
      <p:ext uri="{BB962C8B-B14F-4D97-AF65-F5344CB8AC3E}">
        <p14:creationId xmlns:p14="http://schemas.microsoft.com/office/powerpoint/2010/main" val="2335331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defRPr/>
            </a:pPr>
            <a:r>
              <a:rPr lang="en-US" dirty="0">
                <a:solidFill>
                  <a:srgbClr val="3380E6"/>
                </a:solidFill>
                <a:latin typeface="Arial" panose="020B0604020202020204" pitchFamily="34" charset="0"/>
              </a:rPr>
              <a:t>Converting Between Types Explicitly and Implicitly </a:t>
            </a:r>
            <a:r>
              <a:rPr lang="en-US" dirty="0">
                <a:solidFill>
                  <a:srgbClr val="3380E6"/>
                </a:solidFill>
                <a:latin typeface="Arial"/>
              </a:rPr>
              <a:t>(Cont.)</a:t>
            </a:r>
          </a:p>
        </p:txBody>
      </p:sp>
      <p:sp>
        <p:nvSpPr>
          <p:cNvPr id="101379" name="Text Placeholder 2"/>
          <p:cNvSpPr>
            <a:spLocks noGrp="1"/>
          </p:cNvSpPr>
          <p:nvPr>
            <p:ph type="body" idx="1"/>
          </p:nvPr>
        </p:nvSpPr>
        <p:spPr/>
        <p:txBody>
          <a:bodyPr>
            <a:normAutofit fontScale="92500" lnSpcReduction="20000"/>
          </a:bodyPr>
          <a:lstStyle/>
          <a:p>
            <a:r>
              <a:rPr lang="en-US" altLang="en-US" dirty="0">
                <a:solidFill>
                  <a:srgbClr val="000000"/>
                </a:solidFill>
              </a:rPr>
              <a:t>Line 38</a:t>
            </a:r>
          </a:p>
          <a:p>
            <a:pPr marL="914400" lvl="2" indent="0">
              <a:buNone/>
            </a:pPr>
            <a:r>
              <a:rPr lang="en-US" altLang="en-US" dirty="0">
                <a:solidFill>
                  <a:srgbClr val="000000"/>
                </a:solidFill>
                <a:latin typeface="Consolas" panose="020B0609020204030204" pitchFamily="49" charset="0"/>
              </a:rPr>
              <a:t>average = ( </a:t>
            </a:r>
            <a:r>
              <a:rPr lang="en-US" altLang="en-US" b="1" dirty="0">
                <a:solidFill>
                  <a:srgbClr val="0000FF"/>
                </a:solidFill>
                <a:latin typeface="Consolas" panose="020B0609020204030204" pitchFamily="49" charset="0"/>
              </a:rPr>
              <a:t>float</a:t>
            </a:r>
            <a:r>
              <a:rPr lang="en-US" altLang="en-US" b="1" dirty="0">
                <a:solidFill>
                  <a:srgbClr val="000000"/>
                </a:solidFill>
                <a:latin typeface="Consolas" panose="020B0609020204030204" pitchFamily="49" charset="0"/>
              </a:rPr>
              <a:t> ) total / counter; </a:t>
            </a:r>
          </a:p>
          <a:p>
            <a:r>
              <a:rPr lang="en-US" altLang="en-US" dirty="0">
                <a:solidFill>
                  <a:srgbClr val="000000"/>
                </a:solidFill>
              </a:rPr>
              <a:t>includes the cast operator </a:t>
            </a:r>
            <a:r>
              <a:rPr lang="en-US" altLang="en-US" sz="2400" b="1" dirty="0">
                <a:solidFill>
                  <a:srgbClr val="000000"/>
                </a:solidFill>
                <a:latin typeface="Consolas" panose="020B0609020204030204" pitchFamily="49" charset="0"/>
              </a:rPr>
              <a:t>(float) </a:t>
            </a:r>
            <a:r>
              <a:rPr lang="en-US" altLang="en-US" dirty="0">
                <a:solidFill>
                  <a:srgbClr val="000000"/>
                </a:solidFill>
              </a:rPr>
              <a:t>, which creates a temporary floating-point copy of its operand, </a:t>
            </a:r>
            <a:r>
              <a:rPr lang="en-US" altLang="en-US" sz="2400" dirty="0">
                <a:solidFill>
                  <a:srgbClr val="000000"/>
                </a:solidFill>
                <a:latin typeface="Consolas" panose="020B0609020204030204" pitchFamily="49" charset="0"/>
              </a:rPr>
              <a:t>total</a:t>
            </a:r>
            <a:r>
              <a:rPr lang="en-US" altLang="en-US" dirty="0">
                <a:solidFill>
                  <a:srgbClr val="000000"/>
                </a:solidFill>
              </a:rPr>
              <a:t>.</a:t>
            </a:r>
          </a:p>
          <a:p>
            <a:r>
              <a:rPr lang="en-US" altLang="en-US" dirty="0">
                <a:solidFill>
                  <a:srgbClr val="000000"/>
                </a:solidFill>
              </a:rPr>
              <a:t>The value stored in </a:t>
            </a:r>
            <a:r>
              <a:rPr lang="en-US" altLang="en-US" sz="2400" b="1" dirty="0">
                <a:solidFill>
                  <a:srgbClr val="000000"/>
                </a:solidFill>
                <a:latin typeface="Consolas" panose="020B0609020204030204" pitchFamily="49" charset="0"/>
              </a:rPr>
              <a:t>total</a:t>
            </a:r>
            <a:r>
              <a:rPr lang="en-US" altLang="en-US" sz="2400" dirty="0">
                <a:solidFill>
                  <a:srgbClr val="000000"/>
                </a:solidFill>
              </a:rPr>
              <a:t> </a:t>
            </a:r>
            <a:r>
              <a:rPr lang="en-US" altLang="en-US" dirty="0">
                <a:solidFill>
                  <a:srgbClr val="000000"/>
                </a:solidFill>
              </a:rPr>
              <a:t>is still an integer.</a:t>
            </a:r>
          </a:p>
          <a:p>
            <a:r>
              <a:rPr lang="en-US" altLang="en-US" dirty="0">
                <a:solidFill>
                  <a:srgbClr val="000000"/>
                </a:solidFill>
              </a:rPr>
              <a:t>Using a cast operator in this manner is called </a:t>
            </a:r>
            <a:r>
              <a:rPr lang="en-US" altLang="en-US" dirty="0">
                <a:solidFill>
                  <a:srgbClr val="0000FF"/>
                </a:solidFill>
              </a:rPr>
              <a:t>explicit conversion</a:t>
            </a:r>
            <a:r>
              <a:rPr lang="en-US" altLang="en-US" dirty="0">
                <a:solidFill>
                  <a:srgbClr val="000000"/>
                </a:solidFill>
              </a:rPr>
              <a:t>.</a:t>
            </a:r>
          </a:p>
          <a:p>
            <a:r>
              <a:rPr lang="en-US" altLang="en-US" dirty="0">
                <a:solidFill>
                  <a:srgbClr val="000000"/>
                </a:solidFill>
              </a:rPr>
              <a:t>The calculation now consists of a floating-point value (the temporary </a:t>
            </a:r>
            <a:r>
              <a:rPr lang="en-US" altLang="en-US" sz="2400" dirty="0">
                <a:solidFill>
                  <a:srgbClr val="000000"/>
                </a:solidFill>
                <a:latin typeface="Consolas" panose="020B0609020204030204" pitchFamily="49" charset="0"/>
              </a:rPr>
              <a:t>float</a:t>
            </a:r>
            <a:r>
              <a:rPr lang="en-US" altLang="en-US" sz="2400" dirty="0">
                <a:solidFill>
                  <a:srgbClr val="000000"/>
                </a:solidFill>
              </a:rPr>
              <a:t> </a:t>
            </a:r>
            <a:r>
              <a:rPr lang="en-US" altLang="en-US" dirty="0">
                <a:solidFill>
                  <a:srgbClr val="000000"/>
                </a:solidFill>
              </a:rPr>
              <a:t>version of </a:t>
            </a:r>
            <a:r>
              <a:rPr lang="en-US" altLang="en-US" sz="2400" dirty="0">
                <a:solidFill>
                  <a:srgbClr val="000000"/>
                </a:solidFill>
                <a:latin typeface="Consolas" panose="020B0609020204030204" pitchFamily="49" charset="0"/>
              </a:rPr>
              <a:t>total</a:t>
            </a:r>
            <a:r>
              <a:rPr lang="en-US" altLang="en-US" dirty="0">
                <a:solidFill>
                  <a:srgbClr val="000000"/>
                </a:solidFill>
              </a:rPr>
              <a:t>) divided by the </a:t>
            </a:r>
            <a:r>
              <a:rPr lang="en-US" altLang="en-US" sz="2400" dirty="0">
                <a:solidFill>
                  <a:srgbClr val="000000"/>
                </a:solidFill>
                <a:latin typeface="Consolas" panose="020B0609020204030204" pitchFamily="49" charset="0"/>
              </a:rPr>
              <a:t>unsigned </a:t>
            </a:r>
            <a:r>
              <a:rPr lang="en-US" altLang="en-US" sz="2400" dirty="0" err="1">
                <a:solidFill>
                  <a:srgbClr val="000000"/>
                </a:solidFill>
                <a:latin typeface="Consolas" panose="020B0609020204030204" pitchFamily="49" charset="0"/>
              </a:rPr>
              <a:t>int</a:t>
            </a:r>
            <a:r>
              <a:rPr lang="en-US" altLang="en-US" dirty="0">
                <a:solidFill>
                  <a:srgbClr val="000000"/>
                </a:solidFill>
              </a:rPr>
              <a:t> value stored in </a:t>
            </a:r>
            <a:r>
              <a:rPr lang="en-US" altLang="en-US" sz="2400" dirty="0">
                <a:solidFill>
                  <a:srgbClr val="000000"/>
                </a:solidFill>
                <a:latin typeface="Consolas" panose="020B0609020204030204" pitchFamily="49" charset="0"/>
              </a:rPr>
              <a:t>counter</a:t>
            </a:r>
            <a:r>
              <a:rPr lang="en-US" altLang="en-US" dirty="0">
                <a:solidFill>
                  <a:srgbClr val="000000"/>
                </a:solidFill>
              </a:rPr>
              <a:t>.</a:t>
            </a:r>
          </a:p>
        </p:txBody>
      </p:sp>
      <p:sp>
        <p:nvSpPr>
          <p:cNvPr id="10138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a:latin typeface="Lucida Sans Unicode" panose="020B0602030504020204" pitchFamily="34" charset="0"/>
                <a:cs typeface="Arial" panose="020B0604020202020204" pitchFamily="34" charset="0"/>
              </a:rPr>
              <a:t>© 2016 Pearson Education, Inc., Hoboken, NJ.  All rights reserved.</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24</a:t>
            </a:fld>
            <a:endParaRPr lang="en-US" altLang="en-US"/>
          </a:p>
        </p:txBody>
      </p:sp>
    </p:spTree>
    <p:extLst>
      <p:ext uri="{BB962C8B-B14F-4D97-AF65-F5344CB8AC3E}">
        <p14:creationId xmlns:p14="http://schemas.microsoft.com/office/powerpoint/2010/main" val="2406652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normAutofit/>
          </a:bodyPr>
          <a:lstStyle/>
          <a:p>
            <a:r>
              <a:rPr lang="en-US" sz="2800" dirty="0">
                <a:solidFill>
                  <a:srgbClr val="3380E6"/>
                </a:solidFill>
                <a:latin typeface="Arial" panose="020B0604020202020204" pitchFamily="34" charset="0"/>
              </a:rPr>
              <a:t>Converting Between Types Explicitly and Implicitly </a:t>
            </a:r>
            <a:r>
              <a:rPr lang="en-US" altLang="en-US" sz="2800" dirty="0">
                <a:solidFill>
                  <a:srgbClr val="3380E6"/>
                </a:solidFill>
                <a:latin typeface="Arial" panose="020B0604020202020204" pitchFamily="34" charset="0"/>
              </a:rPr>
              <a:t>(Cont.)</a:t>
            </a:r>
          </a:p>
        </p:txBody>
      </p:sp>
      <p:sp>
        <p:nvSpPr>
          <p:cNvPr id="102403" name="Text Placeholder 2"/>
          <p:cNvSpPr>
            <a:spLocks noGrp="1"/>
          </p:cNvSpPr>
          <p:nvPr>
            <p:ph type="body" idx="1"/>
          </p:nvPr>
        </p:nvSpPr>
        <p:spPr/>
        <p:txBody>
          <a:bodyPr>
            <a:normAutofit/>
          </a:bodyPr>
          <a:lstStyle/>
          <a:p>
            <a:pPr>
              <a:lnSpc>
                <a:spcPct val="90000"/>
              </a:lnSpc>
              <a:spcAft>
                <a:spcPts val="600"/>
              </a:spcAft>
            </a:pPr>
            <a:r>
              <a:rPr lang="en-US" altLang="en-US" sz="2500" dirty="0">
                <a:solidFill>
                  <a:srgbClr val="000000"/>
                </a:solidFill>
              </a:rPr>
              <a:t>C evaluates arithmetic expressions only in which the </a:t>
            </a:r>
            <a:r>
              <a:rPr lang="en-US" altLang="en-US" sz="2500" b="1" dirty="0">
                <a:solidFill>
                  <a:srgbClr val="000000"/>
                </a:solidFill>
              </a:rPr>
              <a:t>data types of the operands are </a:t>
            </a:r>
            <a:r>
              <a:rPr lang="en-US" altLang="en-US" sz="2500" b="1" i="1" dirty="0">
                <a:solidFill>
                  <a:srgbClr val="000000"/>
                </a:solidFill>
              </a:rPr>
              <a:t>identical</a:t>
            </a:r>
            <a:r>
              <a:rPr lang="en-US" altLang="en-US" sz="2500" dirty="0">
                <a:solidFill>
                  <a:srgbClr val="000000"/>
                </a:solidFill>
              </a:rPr>
              <a:t>.</a:t>
            </a:r>
          </a:p>
          <a:p>
            <a:pPr>
              <a:lnSpc>
                <a:spcPct val="90000"/>
              </a:lnSpc>
              <a:spcAft>
                <a:spcPts val="600"/>
              </a:spcAft>
            </a:pPr>
            <a:r>
              <a:rPr lang="en-US" altLang="en-US" sz="2500" dirty="0">
                <a:solidFill>
                  <a:srgbClr val="000000"/>
                </a:solidFill>
              </a:rPr>
              <a:t>To ensure that the operands are of the </a:t>
            </a:r>
            <a:r>
              <a:rPr lang="en-US" altLang="en-US" sz="2500" i="1" dirty="0">
                <a:solidFill>
                  <a:srgbClr val="000000"/>
                </a:solidFill>
              </a:rPr>
              <a:t>same</a:t>
            </a:r>
            <a:r>
              <a:rPr lang="en-US" altLang="en-US" sz="2500" dirty="0">
                <a:solidFill>
                  <a:srgbClr val="000000"/>
                </a:solidFill>
              </a:rPr>
              <a:t> type, the compiler performs an operation called </a:t>
            </a:r>
            <a:r>
              <a:rPr lang="en-US" altLang="en-US" sz="2500" dirty="0">
                <a:solidFill>
                  <a:srgbClr val="0000FF"/>
                </a:solidFill>
              </a:rPr>
              <a:t>implicit conversion</a:t>
            </a:r>
            <a:r>
              <a:rPr lang="en-US" altLang="en-US" sz="2500" dirty="0">
                <a:solidFill>
                  <a:srgbClr val="000000"/>
                </a:solidFill>
              </a:rPr>
              <a:t> on selected operands.</a:t>
            </a:r>
          </a:p>
          <a:p>
            <a:pPr>
              <a:lnSpc>
                <a:spcPct val="90000"/>
              </a:lnSpc>
              <a:spcAft>
                <a:spcPts val="600"/>
              </a:spcAft>
            </a:pPr>
            <a:r>
              <a:rPr lang="en-US" altLang="en-US" sz="2500" dirty="0">
                <a:solidFill>
                  <a:srgbClr val="000000"/>
                </a:solidFill>
              </a:rPr>
              <a:t>For example, in an expression containing the data types </a:t>
            </a:r>
            <a:r>
              <a:rPr lang="en-US" altLang="en-US" sz="2500" dirty="0">
                <a:solidFill>
                  <a:srgbClr val="000000"/>
                </a:solidFill>
                <a:latin typeface="Consolas" panose="020B0609020204030204" pitchFamily="49" charset="0"/>
              </a:rPr>
              <a:t>unsigned </a:t>
            </a:r>
            <a:r>
              <a:rPr lang="en-US" altLang="en-US" sz="2500" dirty="0" err="1">
                <a:solidFill>
                  <a:srgbClr val="000000"/>
                </a:solidFill>
                <a:latin typeface="Consolas" panose="020B0609020204030204" pitchFamily="49" charset="0"/>
              </a:rPr>
              <a:t>int</a:t>
            </a:r>
            <a:r>
              <a:rPr lang="en-US" altLang="en-US" sz="2500" dirty="0">
                <a:solidFill>
                  <a:srgbClr val="000000"/>
                </a:solidFill>
              </a:rPr>
              <a:t> and </a:t>
            </a:r>
            <a:r>
              <a:rPr lang="en-US" altLang="en-US" sz="2500" dirty="0">
                <a:solidFill>
                  <a:srgbClr val="000000"/>
                </a:solidFill>
                <a:latin typeface="Consolas" panose="020B0609020204030204" pitchFamily="49" charset="0"/>
              </a:rPr>
              <a:t>float</a:t>
            </a:r>
            <a:r>
              <a:rPr lang="en-US" altLang="en-US" sz="2500" dirty="0">
                <a:solidFill>
                  <a:srgbClr val="000000"/>
                </a:solidFill>
              </a:rPr>
              <a:t>, copies of </a:t>
            </a:r>
            <a:r>
              <a:rPr lang="en-US" altLang="en-US" sz="2500" dirty="0">
                <a:solidFill>
                  <a:srgbClr val="000000"/>
                </a:solidFill>
                <a:latin typeface="Consolas" panose="020B0609020204030204" pitchFamily="49" charset="0"/>
              </a:rPr>
              <a:t>unsigned </a:t>
            </a:r>
            <a:r>
              <a:rPr lang="en-US" altLang="en-US" sz="2500" dirty="0" err="1">
                <a:solidFill>
                  <a:srgbClr val="000000"/>
                </a:solidFill>
                <a:latin typeface="Consolas" panose="020B0609020204030204" pitchFamily="49" charset="0"/>
              </a:rPr>
              <a:t>int</a:t>
            </a:r>
            <a:r>
              <a:rPr lang="en-US" altLang="en-US" sz="2500" dirty="0">
                <a:solidFill>
                  <a:srgbClr val="000000"/>
                </a:solidFill>
              </a:rPr>
              <a:t> operands are made and converted to </a:t>
            </a:r>
            <a:r>
              <a:rPr lang="en-US" altLang="en-US" sz="2500" dirty="0">
                <a:solidFill>
                  <a:srgbClr val="000000"/>
                </a:solidFill>
                <a:latin typeface="Consolas" panose="020B0609020204030204" pitchFamily="49" charset="0"/>
              </a:rPr>
              <a:t>float</a:t>
            </a:r>
            <a:r>
              <a:rPr lang="en-US" altLang="en-US" sz="2500" dirty="0">
                <a:solidFill>
                  <a:srgbClr val="000000"/>
                </a:solidFill>
              </a:rPr>
              <a:t>.</a:t>
            </a:r>
          </a:p>
          <a:p>
            <a:pPr>
              <a:lnSpc>
                <a:spcPct val="90000"/>
              </a:lnSpc>
              <a:spcAft>
                <a:spcPts val="600"/>
              </a:spcAft>
            </a:pPr>
            <a:r>
              <a:rPr lang="en-US" altLang="en-US" sz="2500" dirty="0">
                <a:solidFill>
                  <a:srgbClr val="000000"/>
                </a:solidFill>
              </a:rPr>
              <a:t>In our example, after a copy of </a:t>
            </a:r>
            <a:r>
              <a:rPr lang="en-US" altLang="en-US" sz="2500" dirty="0">
                <a:solidFill>
                  <a:srgbClr val="000000"/>
                </a:solidFill>
                <a:latin typeface="Consolas" panose="020B0609020204030204" pitchFamily="49" charset="0"/>
              </a:rPr>
              <a:t>counter</a:t>
            </a:r>
            <a:r>
              <a:rPr lang="en-US" altLang="en-US" sz="2500" dirty="0">
                <a:solidFill>
                  <a:srgbClr val="000000"/>
                </a:solidFill>
              </a:rPr>
              <a:t> is made and converted to </a:t>
            </a:r>
            <a:r>
              <a:rPr lang="en-US" altLang="en-US" sz="2500" dirty="0">
                <a:solidFill>
                  <a:srgbClr val="000000"/>
                </a:solidFill>
                <a:latin typeface="Consolas" panose="020B0609020204030204" pitchFamily="49" charset="0"/>
              </a:rPr>
              <a:t>float</a:t>
            </a:r>
            <a:r>
              <a:rPr lang="en-US" altLang="en-US" sz="2500" dirty="0">
                <a:solidFill>
                  <a:srgbClr val="000000"/>
                </a:solidFill>
              </a:rPr>
              <a:t>, the calculation is performed and the result of the floating-point division is assigned to </a:t>
            </a:r>
            <a:r>
              <a:rPr lang="en-US" altLang="en-US" sz="2500" dirty="0">
                <a:solidFill>
                  <a:srgbClr val="000000"/>
                </a:solidFill>
                <a:latin typeface="Consolas" panose="020B0609020204030204" pitchFamily="49" charset="0"/>
              </a:rPr>
              <a:t>average</a:t>
            </a:r>
            <a:r>
              <a:rPr lang="en-US" altLang="en-US" sz="2500" dirty="0">
                <a:solidFill>
                  <a:srgbClr val="000000"/>
                </a:solidFill>
              </a:rPr>
              <a:t>.</a:t>
            </a:r>
          </a:p>
        </p:txBody>
      </p:sp>
      <p:sp>
        <p:nvSpPr>
          <p:cNvPr id="10240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a:latin typeface="Lucida Sans Unicode" panose="020B0602030504020204" pitchFamily="34" charset="0"/>
                <a:cs typeface="Arial" panose="020B0604020202020204" pitchFamily="34" charset="0"/>
              </a:rPr>
              <a:t>© 2016 Pearson Education, Inc., Hoboken, NJ.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25</a:t>
            </a:fld>
            <a:endParaRPr lang="en-US" altLang="en-US"/>
          </a:p>
        </p:txBody>
      </p:sp>
    </p:spTree>
    <p:extLst>
      <p:ext uri="{BB962C8B-B14F-4D97-AF65-F5344CB8AC3E}">
        <p14:creationId xmlns:p14="http://schemas.microsoft.com/office/powerpoint/2010/main" val="3946895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a:xfrm>
            <a:off x="609600" y="274638"/>
            <a:ext cx="10972800" cy="638174"/>
          </a:xfrm>
        </p:spPr>
        <p:txBody>
          <a:bodyPr>
            <a:normAutofit/>
          </a:bodyPr>
          <a:lstStyle/>
          <a:p>
            <a:r>
              <a:rPr lang="en-US" sz="2800" dirty="0">
                <a:solidFill>
                  <a:srgbClr val="3380E6"/>
                </a:solidFill>
                <a:latin typeface="Arial" panose="020B0604020202020204" pitchFamily="34" charset="0"/>
              </a:rPr>
              <a:t>Converting Between Types Explicitly and Implicitly </a:t>
            </a:r>
            <a:r>
              <a:rPr lang="en-US" altLang="en-US" sz="2800" dirty="0">
                <a:solidFill>
                  <a:srgbClr val="3380E6"/>
                </a:solidFill>
                <a:latin typeface="Arial" panose="020B0604020202020204" pitchFamily="34" charset="0"/>
              </a:rPr>
              <a:t>(Cont.)</a:t>
            </a:r>
          </a:p>
        </p:txBody>
      </p:sp>
      <p:sp>
        <p:nvSpPr>
          <p:cNvPr id="103427" name="Text Placeholder 2"/>
          <p:cNvSpPr>
            <a:spLocks noGrp="1"/>
          </p:cNvSpPr>
          <p:nvPr>
            <p:ph type="body" idx="1"/>
          </p:nvPr>
        </p:nvSpPr>
        <p:spPr>
          <a:xfrm>
            <a:off x="609600" y="957262"/>
            <a:ext cx="10972800" cy="5214938"/>
          </a:xfrm>
        </p:spPr>
        <p:txBody>
          <a:bodyPr>
            <a:normAutofit/>
          </a:bodyPr>
          <a:lstStyle/>
          <a:p>
            <a:pPr>
              <a:lnSpc>
                <a:spcPct val="90000"/>
              </a:lnSpc>
              <a:spcAft>
                <a:spcPts val="600"/>
              </a:spcAft>
            </a:pPr>
            <a:r>
              <a:rPr lang="en-US" altLang="en-US" sz="2500" dirty="0">
                <a:solidFill>
                  <a:srgbClr val="000000"/>
                </a:solidFill>
              </a:rPr>
              <a:t>Cast operators are available for </a:t>
            </a:r>
            <a:r>
              <a:rPr lang="en-US" altLang="en-US" sz="2500" i="1" dirty="0">
                <a:solidFill>
                  <a:srgbClr val="000000"/>
                </a:solidFill>
              </a:rPr>
              <a:t>most</a:t>
            </a:r>
            <a:r>
              <a:rPr lang="en-US" altLang="en-US" sz="2500" dirty="0">
                <a:solidFill>
                  <a:srgbClr val="000000"/>
                </a:solidFill>
              </a:rPr>
              <a:t> data types—they’re formed by placing parentheses around a type name.</a:t>
            </a:r>
          </a:p>
          <a:p>
            <a:pPr>
              <a:lnSpc>
                <a:spcPct val="90000"/>
              </a:lnSpc>
              <a:spcAft>
                <a:spcPts val="600"/>
              </a:spcAft>
            </a:pPr>
            <a:r>
              <a:rPr lang="en-US" altLang="en-US" sz="2500" dirty="0">
                <a:solidFill>
                  <a:srgbClr val="000000"/>
                </a:solidFill>
              </a:rPr>
              <a:t>Each cast operator is a </a:t>
            </a:r>
            <a:r>
              <a:rPr lang="en-US" altLang="en-US" sz="2500" dirty="0">
                <a:solidFill>
                  <a:srgbClr val="0000FF"/>
                </a:solidFill>
              </a:rPr>
              <a:t>unary operator</a:t>
            </a:r>
            <a:r>
              <a:rPr lang="en-US" altLang="en-US" sz="2500" dirty="0">
                <a:solidFill>
                  <a:srgbClr val="000000"/>
                </a:solidFill>
              </a:rPr>
              <a:t>, i.e., an operator that takes only one operand.</a:t>
            </a:r>
          </a:p>
          <a:p>
            <a:pPr>
              <a:lnSpc>
                <a:spcPct val="90000"/>
              </a:lnSpc>
              <a:spcAft>
                <a:spcPts val="600"/>
              </a:spcAft>
            </a:pPr>
            <a:r>
              <a:rPr lang="en-US" altLang="en-US" sz="2500" dirty="0">
                <a:solidFill>
                  <a:srgbClr val="000000"/>
                </a:solidFill>
              </a:rPr>
              <a:t>C also supports unary versions of the plus (</a:t>
            </a:r>
            <a:r>
              <a:rPr lang="en-US" altLang="en-US" sz="2500" dirty="0">
                <a:solidFill>
                  <a:srgbClr val="000000"/>
                </a:solidFill>
                <a:latin typeface="Consolas" panose="020B0609020204030204" pitchFamily="49" charset="0"/>
              </a:rPr>
              <a:t>+</a:t>
            </a:r>
            <a:r>
              <a:rPr lang="en-US" altLang="en-US" sz="2500" dirty="0">
                <a:solidFill>
                  <a:srgbClr val="000000"/>
                </a:solidFill>
              </a:rPr>
              <a:t>) and minus </a:t>
            </a:r>
            <a:br>
              <a:rPr lang="en-US" altLang="en-US" sz="2500" dirty="0">
                <a:solidFill>
                  <a:srgbClr val="000000"/>
                </a:solidFill>
              </a:rPr>
            </a:br>
            <a:r>
              <a:rPr lang="en-US" altLang="en-US" sz="2500" dirty="0">
                <a:solidFill>
                  <a:srgbClr val="000000"/>
                </a:solidFill>
              </a:rPr>
              <a:t>(</a:t>
            </a:r>
            <a:r>
              <a:rPr lang="en-US" altLang="en-US" sz="2500" dirty="0">
                <a:solidFill>
                  <a:srgbClr val="000000"/>
                </a:solidFill>
                <a:latin typeface="Consolas" panose="020B0609020204030204" pitchFamily="49" charset="0"/>
              </a:rPr>
              <a:t>-</a:t>
            </a:r>
            <a:r>
              <a:rPr lang="en-US" altLang="en-US" sz="2500" dirty="0">
                <a:solidFill>
                  <a:srgbClr val="000000"/>
                </a:solidFill>
              </a:rPr>
              <a:t>) operators, so you can write expressions such as </a:t>
            </a:r>
            <a:r>
              <a:rPr lang="en-US" altLang="en-US" sz="2500" dirty="0">
                <a:solidFill>
                  <a:srgbClr val="000000"/>
                </a:solidFill>
                <a:latin typeface="Consolas" panose="020B0609020204030204" pitchFamily="49" charset="0"/>
              </a:rPr>
              <a:t>-7</a:t>
            </a:r>
            <a:r>
              <a:rPr lang="en-US" altLang="en-US" sz="2500" dirty="0">
                <a:solidFill>
                  <a:srgbClr val="000000"/>
                </a:solidFill>
              </a:rPr>
              <a:t> or </a:t>
            </a:r>
            <a:r>
              <a:rPr lang="en-US" altLang="en-US" sz="2500" dirty="0">
                <a:solidFill>
                  <a:srgbClr val="000000"/>
                </a:solidFill>
                <a:latin typeface="Consolas" panose="020B0609020204030204" pitchFamily="49" charset="0"/>
              </a:rPr>
              <a:t>+5</a:t>
            </a:r>
            <a:r>
              <a:rPr lang="en-US" altLang="en-US" sz="2500" dirty="0">
                <a:solidFill>
                  <a:srgbClr val="000000"/>
                </a:solidFill>
              </a:rPr>
              <a:t>.</a:t>
            </a:r>
          </a:p>
          <a:p>
            <a:pPr>
              <a:lnSpc>
                <a:spcPct val="90000"/>
              </a:lnSpc>
              <a:spcBef>
                <a:spcPts val="600"/>
              </a:spcBef>
              <a:spcAft>
                <a:spcPts val="600"/>
              </a:spcAft>
              <a:defRPr/>
            </a:pPr>
            <a:r>
              <a:rPr lang="en-US" sz="2500" b="1" dirty="0">
                <a:solidFill>
                  <a:srgbClr val="000000"/>
                </a:solidFill>
              </a:rPr>
              <a:t>Cast operators associate from right to left </a:t>
            </a:r>
            <a:r>
              <a:rPr lang="en-US" sz="2500" dirty="0">
                <a:solidFill>
                  <a:srgbClr val="000000"/>
                </a:solidFill>
              </a:rPr>
              <a:t>and have the same precedence as other unary operators such as unary </a:t>
            </a:r>
            <a:r>
              <a:rPr lang="en-US" sz="2500" dirty="0">
                <a:solidFill>
                  <a:srgbClr val="000000"/>
                </a:solidFill>
                <a:latin typeface="Consolas" panose="020B0609020204030204" pitchFamily="49" charset="0"/>
              </a:rPr>
              <a:t>+</a:t>
            </a:r>
            <a:r>
              <a:rPr lang="en-US" sz="2500" dirty="0">
                <a:solidFill>
                  <a:srgbClr val="000000"/>
                </a:solidFill>
              </a:rPr>
              <a:t> and unary </a:t>
            </a:r>
            <a:r>
              <a:rPr lang="en-US" sz="2500" dirty="0">
                <a:solidFill>
                  <a:srgbClr val="000000"/>
                </a:solidFill>
                <a:latin typeface="Consolas" panose="020B0609020204030204" pitchFamily="49" charset="0"/>
              </a:rPr>
              <a:t>-</a:t>
            </a:r>
            <a:r>
              <a:rPr lang="en-US" sz="2500" dirty="0">
                <a:solidFill>
                  <a:srgbClr val="000000"/>
                </a:solidFill>
              </a:rPr>
              <a:t>.</a:t>
            </a:r>
          </a:p>
          <a:p>
            <a:pPr>
              <a:lnSpc>
                <a:spcPct val="90000"/>
              </a:lnSpc>
              <a:spcBef>
                <a:spcPts val="600"/>
              </a:spcBef>
              <a:spcAft>
                <a:spcPts val="600"/>
              </a:spcAft>
              <a:defRPr/>
            </a:pPr>
            <a:r>
              <a:rPr lang="en-US" sz="2500" dirty="0">
                <a:solidFill>
                  <a:srgbClr val="000000"/>
                </a:solidFill>
              </a:rPr>
              <a:t>This precedence is one level higher than that of the </a:t>
            </a:r>
            <a:r>
              <a:rPr lang="en-US" sz="2500" dirty="0">
                <a:solidFill>
                  <a:srgbClr val="0000FF"/>
                </a:solidFill>
              </a:rPr>
              <a:t>multiplicative operators</a:t>
            </a:r>
            <a:r>
              <a:rPr lang="en-US" sz="2500" dirty="0">
                <a:solidFill>
                  <a:srgbClr val="000000"/>
                </a:solidFill>
              </a:rPr>
              <a:t> </a:t>
            </a:r>
            <a:r>
              <a:rPr lang="en-US" sz="2500" dirty="0">
                <a:solidFill>
                  <a:srgbClr val="0000FF"/>
                </a:solidFill>
                <a:latin typeface="Consolas" panose="020B0609020204030204" pitchFamily="49" charset="0"/>
              </a:rPr>
              <a:t>*</a:t>
            </a:r>
            <a:r>
              <a:rPr lang="en-US" sz="2500" dirty="0">
                <a:solidFill>
                  <a:srgbClr val="000000"/>
                </a:solidFill>
              </a:rPr>
              <a:t>, </a:t>
            </a:r>
            <a:r>
              <a:rPr lang="en-US" sz="2500" dirty="0">
                <a:solidFill>
                  <a:srgbClr val="0000FF"/>
                </a:solidFill>
                <a:latin typeface="Consolas" panose="020B0609020204030204" pitchFamily="49" charset="0"/>
              </a:rPr>
              <a:t>/</a:t>
            </a:r>
            <a:r>
              <a:rPr lang="en-US" sz="2500" dirty="0">
                <a:solidFill>
                  <a:srgbClr val="000000"/>
                </a:solidFill>
              </a:rPr>
              <a:t> and</a:t>
            </a:r>
            <a:r>
              <a:rPr lang="en-US" sz="2500" dirty="0">
                <a:solidFill>
                  <a:srgbClr val="0000FF"/>
                </a:solidFill>
              </a:rPr>
              <a:t> </a:t>
            </a:r>
            <a:r>
              <a:rPr lang="en-US" sz="2500" dirty="0">
                <a:solidFill>
                  <a:srgbClr val="0000FF"/>
                </a:solidFill>
                <a:latin typeface="Consolas" panose="020B0609020204030204" pitchFamily="49" charset="0"/>
              </a:rPr>
              <a:t>%</a:t>
            </a:r>
            <a:r>
              <a:rPr lang="en-US" sz="2500" dirty="0">
                <a:solidFill>
                  <a:srgbClr val="000000"/>
                </a:solidFill>
              </a:rPr>
              <a:t>.</a:t>
            </a:r>
          </a:p>
        </p:txBody>
      </p:sp>
      <p:sp>
        <p:nvSpPr>
          <p:cNvPr id="10342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a:latin typeface="Lucida Sans Unicode" panose="020B0602030504020204" pitchFamily="34" charset="0"/>
                <a:cs typeface="Arial" panose="020B0604020202020204" pitchFamily="34" charset="0"/>
              </a:rPr>
              <a:t>© 2016 Pearson Education, Inc., Hoboken, NJ.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26</a:t>
            </a:fld>
            <a:endParaRPr lang="en-US" altLang="en-US"/>
          </a:p>
        </p:txBody>
      </p:sp>
    </p:spTree>
    <p:extLst>
      <p:ext uri="{BB962C8B-B14F-4D97-AF65-F5344CB8AC3E}">
        <p14:creationId xmlns:p14="http://schemas.microsoft.com/office/powerpoint/2010/main" val="843621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normAutofit/>
          </a:bodyPr>
          <a:lstStyle/>
          <a:p>
            <a:r>
              <a:rPr lang="en-US" sz="2800" dirty="0">
                <a:solidFill>
                  <a:srgbClr val="3380E6"/>
                </a:solidFill>
                <a:latin typeface="Arial" panose="020B0604020202020204" pitchFamily="34" charset="0"/>
              </a:rPr>
              <a:t>Formatting Floating-Point Numbers</a:t>
            </a:r>
            <a:br>
              <a:rPr lang="en-US" sz="2800" b="1" i="1" dirty="0">
                <a:solidFill>
                  <a:srgbClr val="000000"/>
                </a:solidFill>
              </a:rPr>
            </a:br>
            <a:endParaRPr lang="en-US" altLang="en-US" sz="2800" dirty="0">
              <a:solidFill>
                <a:srgbClr val="3380E6"/>
              </a:solidFill>
              <a:latin typeface="Arial" panose="020B0604020202020204" pitchFamily="34" charset="0"/>
            </a:endParaRPr>
          </a:p>
        </p:txBody>
      </p:sp>
      <p:sp>
        <p:nvSpPr>
          <p:cNvPr id="3" name="Text Placeholder 2"/>
          <p:cNvSpPr>
            <a:spLocks noGrp="1"/>
          </p:cNvSpPr>
          <p:nvPr>
            <p:ph type="body" idx="1"/>
          </p:nvPr>
        </p:nvSpPr>
        <p:spPr/>
        <p:txBody>
          <a:bodyPr rtlCol="0">
            <a:normAutofit/>
          </a:bodyPr>
          <a:lstStyle/>
          <a:p>
            <a:pPr>
              <a:lnSpc>
                <a:spcPct val="90000"/>
              </a:lnSpc>
              <a:spcBef>
                <a:spcPts val="600"/>
              </a:spcBef>
              <a:spcAft>
                <a:spcPts val="600"/>
              </a:spcAft>
              <a:defRPr/>
            </a:pPr>
            <a:r>
              <a:rPr lang="en-US" sz="2800" dirty="0">
                <a:solidFill>
                  <a:srgbClr val="000000"/>
                </a:solidFill>
              </a:rPr>
              <a:t>Figure 3.8 uses the </a:t>
            </a:r>
            <a:r>
              <a:rPr lang="en-US" sz="2800" dirty="0">
                <a:solidFill>
                  <a:srgbClr val="000000"/>
                </a:solidFill>
                <a:latin typeface="Consolas" panose="020B0609020204030204" pitchFamily="49" charset="0"/>
              </a:rPr>
              <a:t>printf</a:t>
            </a:r>
            <a:r>
              <a:rPr lang="en-US" sz="2800" dirty="0">
                <a:solidFill>
                  <a:srgbClr val="000000"/>
                </a:solidFill>
              </a:rPr>
              <a:t> conversion specifier </a:t>
            </a:r>
            <a:r>
              <a:rPr lang="en-US" sz="2800" b="1" dirty="0">
                <a:solidFill>
                  <a:srgbClr val="000000"/>
                </a:solidFill>
                <a:latin typeface="Consolas" panose="020B0609020204030204" pitchFamily="49" charset="0"/>
              </a:rPr>
              <a:t>%.2f</a:t>
            </a:r>
            <a:r>
              <a:rPr lang="en-US" sz="2800" b="1" dirty="0">
                <a:solidFill>
                  <a:srgbClr val="000000"/>
                </a:solidFill>
              </a:rPr>
              <a:t> </a:t>
            </a:r>
            <a:r>
              <a:rPr lang="en-US" sz="2800" dirty="0">
                <a:solidFill>
                  <a:srgbClr val="000000"/>
                </a:solidFill>
              </a:rPr>
              <a:t>to print the value of </a:t>
            </a:r>
            <a:r>
              <a:rPr lang="en-US" sz="2800" dirty="0">
                <a:solidFill>
                  <a:srgbClr val="000000"/>
                </a:solidFill>
                <a:latin typeface="Consolas" panose="020B0609020204030204" pitchFamily="49" charset="0"/>
              </a:rPr>
              <a:t>average</a:t>
            </a:r>
            <a:r>
              <a:rPr lang="en-US" sz="2800" dirty="0">
                <a:solidFill>
                  <a:srgbClr val="000000"/>
                </a:solidFill>
              </a:rPr>
              <a:t>.</a:t>
            </a:r>
          </a:p>
          <a:p>
            <a:pPr>
              <a:lnSpc>
                <a:spcPct val="90000"/>
              </a:lnSpc>
              <a:spcBef>
                <a:spcPts val="600"/>
              </a:spcBef>
              <a:spcAft>
                <a:spcPts val="600"/>
              </a:spcAft>
              <a:defRPr/>
            </a:pPr>
            <a:r>
              <a:rPr lang="en-US" sz="2800" dirty="0">
                <a:solidFill>
                  <a:srgbClr val="000000"/>
                </a:solidFill>
              </a:rPr>
              <a:t>The </a:t>
            </a:r>
            <a:r>
              <a:rPr lang="en-US" sz="2800" dirty="0">
                <a:solidFill>
                  <a:srgbClr val="000000"/>
                </a:solidFill>
                <a:latin typeface="Consolas" panose="020B0609020204030204" pitchFamily="49" charset="0"/>
              </a:rPr>
              <a:t>f</a:t>
            </a:r>
            <a:r>
              <a:rPr lang="en-US" sz="2800" dirty="0">
                <a:solidFill>
                  <a:srgbClr val="000000"/>
                </a:solidFill>
              </a:rPr>
              <a:t> specifies that a floating-point value will be printed.</a:t>
            </a:r>
          </a:p>
          <a:p>
            <a:pPr>
              <a:lnSpc>
                <a:spcPct val="90000"/>
              </a:lnSpc>
              <a:spcBef>
                <a:spcPts val="600"/>
              </a:spcBef>
              <a:spcAft>
                <a:spcPts val="600"/>
              </a:spcAft>
              <a:defRPr/>
            </a:pPr>
            <a:r>
              <a:rPr lang="en-US" sz="2800" dirty="0">
                <a:solidFill>
                  <a:srgbClr val="000000"/>
                </a:solidFill>
              </a:rPr>
              <a:t>The </a:t>
            </a:r>
            <a:r>
              <a:rPr lang="en-US" sz="2800" dirty="0">
                <a:solidFill>
                  <a:srgbClr val="000000"/>
                </a:solidFill>
                <a:latin typeface="Consolas" panose="020B0609020204030204" pitchFamily="49" charset="0"/>
              </a:rPr>
              <a:t>.2</a:t>
            </a:r>
            <a:r>
              <a:rPr lang="en-US" sz="2800" dirty="0">
                <a:solidFill>
                  <a:srgbClr val="000000"/>
                </a:solidFill>
              </a:rPr>
              <a:t> is the </a:t>
            </a:r>
            <a:r>
              <a:rPr lang="en-US" sz="2800" dirty="0">
                <a:solidFill>
                  <a:srgbClr val="0000FF"/>
                </a:solidFill>
              </a:rPr>
              <a:t>precision</a:t>
            </a:r>
            <a:r>
              <a:rPr lang="en-US" sz="2800" dirty="0">
                <a:solidFill>
                  <a:srgbClr val="000000"/>
                </a:solidFill>
              </a:rPr>
              <a:t> with which the value will be displayed—with 2 digits to the right of the decimal point.</a:t>
            </a:r>
          </a:p>
        </p:txBody>
      </p:sp>
      <p:sp>
        <p:nvSpPr>
          <p:cNvPr id="10445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a:latin typeface="Lucida Sans Unicode" panose="020B0602030504020204" pitchFamily="34" charset="0"/>
                <a:cs typeface="Arial" panose="020B0604020202020204" pitchFamily="34" charset="0"/>
              </a:rPr>
              <a:t>© 2016 Pearson Education, Inc., Hoboken, NJ.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27</a:t>
            </a:fld>
            <a:endParaRPr lang="en-US" altLang="en-US"/>
          </a:p>
        </p:txBody>
      </p:sp>
    </p:spTree>
    <p:extLst>
      <p:ext uri="{BB962C8B-B14F-4D97-AF65-F5344CB8AC3E}">
        <p14:creationId xmlns:p14="http://schemas.microsoft.com/office/powerpoint/2010/main" val="2512217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normAutofit/>
          </a:bodyPr>
          <a:lstStyle/>
          <a:p>
            <a:r>
              <a:rPr lang="en-US" sz="2800" dirty="0">
                <a:solidFill>
                  <a:srgbClr val="3380E6"/>
                </a:solidFill>
                <a:latin typeface="Arial" panose="020B0604020202020204" pitchFamily="34" charset="0"/>
              </a:rPr>
              <a:t>Formatting Floating-Point Numbers</a:t>
            </a:r>
            <a:r>
              <a:rPr lang="en-US" sz="2800" b="1" i="1" dirty="0">
                <a:solidFill>
                  <a:srgbClr val="000000"/>
                </a:solidFill>
                <a:latin typeface="Arial" panose="020B0604020202020204" pitchFamily="34" charset="0"/>
              </a:rPr>
              <a:t> </a:t>
            </a:r>
            <a:r>
              <a:rPr lang="en-US" altLang="en-US" sz="2800" dirty="0">
                <a:solidFill>
                  <a:srgbClr val="3380E6"/>
                </a:solidFill>
                <a:latin typeface="Arial" panose="020B0604020202020204" pitchFamily="34" charset="0"/>
              </a:rPr>
              <a:t>(Cont.)</a:t>
            </a:r>
          </a:p>
        </p:txBody>
      </p:sp>
      <p:sp>
        <p:nvSpPr>
          <p:cNvPr id="105475" name="Text Placeholder 2"/>
          <p:cNvSpPr>
            <a:spLocks noGrp="1"/>
          </p:cNvSpPr>
          <p:nvPr>
            <p:ph type="body" idx="1"/>
          </p:nvPr>
        </p:nvSpPr>
        <p:spPr/>
        <p:txBody>
          <a:bodyPr/>
          <a:lstStyle/>
          <a:p>
            <a:r>
              <a:rPr lang="en-US" altLang="en-US" sz="2500" dirty="0">
                <a:solidFill>
                  <a:srgbClr val="000000"/>
                </a:solidFill>
              </a:rPr>
              <a:t>If the </a:t>
            </a:r>
            <a:r>
              <a:rPr lang="en-US" altLang="en-US" sz="2500" dirty="0">
                <a:solidFill>
                  <a:srgbClr val="000000"/>
                </a:solidFill>
                <a:latin typeface="Consolas" panose="020B0609020204030204" pitchFamily="49" charset="0"/>
              </a:rPr>
              <a:t>%f</a:t>
            </a:r>
            <a:r>
              <a:rPr lang="en-US" altLang="en-US" sz="2500" dirty="0">
                <a:solidFill>
                  <a:srgbClr val="000000"/>
                </a:solidFill>
              </a:rPr>
              <a:t> conversion specifier is used (without specifying the precision), the </a:t>
            </a:r>
            <a:r>
              <a:rPr lang="en-US" altLang="en-US" sz="2500" dirty="0">
                <a:solidFill>
                  <a:srgbClr val="0000FF"/>
                </a:solidFill>
              </a:rPr>
              <a:t>default precision</a:t>
            </a:r>
            <a:r>
              <a:rPr lang="en-US" altLang="en-US" sz="2500" dirty="0">
                <a:solidFill>
                  <a:srgbClr val="000000"/>
                </a:solidFill>
              </a:rPr>
              <a:t> of 6 is used—exactly as if the conversion specifier </a:t>
            </a:r>
            <a:r>
              <a:rPr lang="en-US" altLang="en-US" sz="2500" dirty="0">
                <a:solidFill>
                  <a:srgbClr val="000000"/>
                </a:solidFill>
                <a:latin typeface="Consolas" panose="020B0609020204030204" pitchFamily="49" charset="0"/>
              </a:rPr>
              <a:t>%.6f</a:t>
            </a:r>
            <a:r>
              <a:rPr lang="en-US" altLang="en-US" sz="2500" dirty="0">
                <a:solidFill>
                  <a:srgbClr val="000000"/>
                </a:solidFill>
              </a:rPr>
              <a:t> had been used.</a:t>
            </a:r>
          </a:p>
          <a:p>
            <a:r>
              <a:rPr lang="en-US" altLang="en-US" sz="2500" dirty="0">
                <a:solidFill>
                  <a:srgbClr val="000000"/>
                </a:solidFill>
              </a:rPr>
              <a:t>When floating-point values are printed with precision, the printed value is </a:t>
            </a:r>
            <a:r>
              <a:rPr lang="en-US" altLang="en-US" sz="2500" dirty="0">
                <a:solidFill>
                  <a:srgbClr val="0000FF"/>
                </a:solidFill>
              </a:rPr>
              <a:t>rounded</a:t>
            </a:r>
            <a:r>
              <a:rPr lang="en-US" altLang="en-US" sz="2500" dirty="0">
                <a:solidFill>
                  <a:srgbClr val="000000"/>
                </a:solidFill>
              </a:rPr>
              <a:t> to the indicated number of decimal positions.</a:t>
            </a:r>
          </a:p>
          <a:p>
            <a:r>
              <a:rPr lang="en-US" altLang="en-US" sz="2500" b="1" dirty="0">
                <a:solidFill>
                  <a:srgbClr val="000000"/>
                </a:solidFill>
              </a:rPr>
              <a:t>The value in memory is unaltered.</a:t>
            </a:r>
          </a:p>
          <a:p>
            <a:r>
              <a:rPr lang="en-US" altLang="en-US" sz="2500" dirty="0">
                <a:solidFill>
                  <a:srgbClr val="000000"/>
                </a:solidFill>
              </a:rPr>
              <a:t>When the following statements are executed, the values 3.45 and 3.4 are printed.</a:t>
            </a:r>
          </a:p>
          <a:p>
            <a:pPr lvl="2"/>
            <a:r>
              <a:rPr lang="en-US" altLang="en-US" sz="1900" dirty="0">
                <a:solidFill>
                  <a:srgbClr val="000000"/>
                </a:solidFill>
                <a:latin typeface="Consolas" panose="020B0609020204030204" pitchFamily="49" charset="0"/>
              </a:rPr>
              <a:t>printf( </a:t>
            </a:r>
            <a:r>
              <a:rPr lang="en-US" altLang="en-US" sz="1900" b="1" dirty="0">
                <a:solidFill>
                  <a:srgbClr val="128AFF"/>
                </a:solidFill>
                <a:latin typeface="Consolas" panose="020B0609020204030204" pitchFamily="49" charset="0"/>
              </a:rPr>
              <a:t>"%.2f\n"</a:t>
            </a:r>
            <a:r>
              <a:rPr lang="en-US" altLang="en-US" sz="1900" b="1" dirty="0">
                <a:solidFill>
                  <a:srgbClr val="000000"/>
                </a:solidFill>
                <a:latin typeface="Consolas" panose="020B0609020204030204" pitchFamily="49" charset="0"/>
              </a:rPr>
              <a:t>, 3.446 ); </a:t>
            </a:r>
            <a:r>
              <a:rPr lang="en-US" altLang="en-US" sz="1900" b="1" dirty="0">
                <a:solidFill>
                  <a:srgbClr val="00BF00"/>
                </a:solidFill>
                <a:latin typeface="Consolas" panose="020B0609020204030204" pitchFamily="49" charset="0"/>
              </a:rPr>
              <a:t>// prints 3.45 </a:t>
            </a:r>
            <a:br>
              <a:rPr lang="en-US" altLang="en-US" sz="1900" b="1" dirty="0">
                <a:solidFill>
                  <a:srgbClr val="00BF00"/>
                </a:solidFill>
                <a:latin typeface="Consolas" panose="020B0609020204030204" pitchFamily="49" charset="0"/>
              </a:rPr>
            </a:br>
            <a:r>
              <a:rPr lang="en-US" altLang="en-US" sz="1900" b="1" dirty="0">
                <a:solidFill>
                  <a:srgbClr val="000000"/>
                </a:solidFill>
                <a:latin typeface="Consolas" panose="020B0609020204030204" pitchFamily="49" charset="0"/>
              </a:rPr>
              <a:t>printf( </a:t>
            </a:r>
            <a:r>
              <a:rPr lang="en-US" altLang="en-US" sz="1900" b="1" dirty="0">
                <a:solidFill>
                  <a:srgbClr val="128AFF"/>
                </a:solidFill>
                <a:latin typeface="Consolas" panose="020B0609020204030204" pitchFamily="49" charset="0"/>
              </a:rPr>
              <a:t>"%.1f\n"</a:t>
            </a:r>
            <a:r>
              <a:rPr lang="en-US" altLang="en-US" sz="1900" b="1" dirty="0">
                <a:solidFill>
                  <a:srgbClr val="000000"/>
                </a:solidFill>
                <a:latin typeface="Consolas" panose="020B0609020204030204" pitchFamily="49" charset="0"/>
              </a:rPr>
              <a:t>, 3.446 ); </a:t>
            </a:r>
            <a:r>
              <a:rPr lang="en-US" altLang="en-US" sz="1900" b="1" dirty="0">
                <a:solidFill>
                  <a:srgbClr val="00BF00"/>
                </a:solidFill>
                <a:latin typeface="Consolas" panose="020B0609020204030204" pitchFamily="49" charset="0"/>
              </a:rPr>
              <a:t>// prints 3.4</a:t>
            </a:r>
          </a:p>
        </p:txBody>
      </p:sp>
      <p:sp>
        <p:nvSpPr>
          <p:cNvPr id="10547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a:latin typeface="Lucida Sans Unicode" panose="020B0602030504020204" pitchFamily="34" charset="0"/>
                <a:cs typeface="Arial" panose="020B0604020202020204" pitchFamily="34" charset="0"/>
              </a:rPr>
              <a:t>© 2016 Pearson Education, Inc., Hoboken, NJ.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28</a:t>
            </a:fld>
            <a:endParaRPr lang="en-US" altLang="en-US"/>
          </a:p>
        </p:txBody>
      </p:sp>
    </p:spTree>
    <p:extLst>
      <p:ext uri="{BB962C8B-B14F-4D97-AF65-F5344CB8AC3E}">
        <p14:creationId xmlns:p14="http://schemas.microsoft.com/office/powerpoint/2010/main" val="1439385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3_Page_3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1"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a:t>© 2016 Pearson Education, Inc., Hoboken, NJ.  All rights reserved.</a:t>
            </a:r>
          </a:p>
        </p:txBody>
      </p:sp>
      <p:sp>
        <p:nvSpPr>
          <p:cNvPr id="4" name="Slide Number Placeholder 3"/>
          <p:cNvSpPr>
            <a:spLocks noGrp="1"/>
          </p:cNvSpPr>
          <p:nvPr>
            <p:ph type="sldNum" sz="quarter" idx="12"/>
          </p:nvPr>
        </p:nvSpPr>
        <p:spPr/>
        <p:txBody>
          <a:bodyPr/>
          <a:lstStyle/>
          <a:p>
            <a:fld id="{D3060705-CD38-4FDE-9CCB-CC2CAF23F9E4}" type="slidenum">
              <a:rPr lang="en-US" smtClean="0"/>
              <a:t>29</a:t>
            </a:fld>
            <a:endParaRPr lang="en-US"/>
          </a:p>
        </p:txBody>
      </p:sp>
      <p:pic>
        <p:nvPicPr>
          <p:cNvPr id="5" name="Picture 4" descr="chtp8_03_Page_33">
            <a:extLst>
              <a:ext uri="{FF2B5EF4-FFF2-40B4-BE49-F238E27FC236}">
                <a16:creationId xmlns:a16="http://schemas.microsoft.com/office/drawing/2014/main" id="{2443DB9E-016E-5B4E-8B29-80CFFDFC4B32}"/>
              </a:ext>
            </a:extLst>
          </p:cNvPr>
          <p:cNvPicPr>
            <a:picLocks noGrp="1" noChangeAspect="1"/>
          </p:cNvPicPr>
          <p:nvPr isPhoto="1"/>
        </p:nvPicPr>
        <p:blipFill>
          <a:blip r:embed="rId3" cstate="print">
            <a:lum/>
            <a:extLst>
              <a:ext uri="{28A0092B-C50C-407E-A947-70E740481C1C}">
                <a14:useLocalDpi xmlns:a14="http://schemas.microsoft.com/office/drawing/2010/main" val="0"/>
              </a:ext>
            </a:extLst>
          </a:blip>
          <a:stretch>
            <a:fillRect/>
          </a:stretch>
        </p:blipFill>
        <p:spPr>
          <a:xfrm>
            <a:off x="1657351" y="1447800"/>
            <a:ext cx="8875713" cy="6858000"/>
          </a:xfrm>
          <a:prstGeom prst="rect">
            <a:avLst/>
          </a:prstGeom>
          <a:noFill/>
          <a:ln>
            <a:noFill/>
          </a:ln>
        </p:spPr>
      </p:pic>
      <p:pic>
        <p:nvPicPr>
          <p:cNvPr id="6" name="Picture 5" descr="chtp8_03_Page_34">
            <a:extLst>
              <a:ext uri="{FF2B5EF4-FFF2-40B4-BE49-F238E27FC236}">
                <a16:creationId xmlns:a16="http://schemas.microsoft.com/office/drawing/2014/main" id="{AFA37185-BAAD-0949-83F5-2CACA2F889BC}"/>
              </a:ext>
            </a:extLst>
          </p:cNvPr>
          <p:cNvPicPr>
            <a:picLocks noGrp="1" noChangeAspect="1"/>
          </p:cNvPicPr>
          <p:nvPr isPhoto="1"/>
        </p:nvPicPr>
        <p:blipFill>
          <a:blip r:embed="rId4" cstate="print">
            <a:lum/>
            <a:extLst>
              <a:ext uri="{28A0092B-C50C-407E-A947-70E740481C1C}">
                <a14:useLocalDpi xmlns:a14="http://schemas.microsoft.com/office/drawing/2010/main" val="0"/>
              </a:ext>
            </a:extLst>
          </a:blip>
          <a:stretch>
            <a:fillRect/>
          </a:stretch>
        </p:blipFill>
        <p:spPr>
          <a:xfrm>
            <a:off x="1657351" y="3109912"/>
            <a:ext cx="8875713" cy="6858000"/>
          </a:xfrm>
          <a:prstGeom prst="rect">
            <a:avLst/>
          </a:prstGeom>
          <a:noFill/>
          <a:ln>
            <a:noFill/>
          </a:ln>
        </p:spPr>
      </p:pic>
    </p:spTree>
    <p:extLst>
      <p:ext uri="{BB962C8B-B14F-4D97-AF65-F5344CB8AC3E}">
        <p14:creationId xmlns:p14="http://schemas.microsoft.com/office/powerpoint/2010/main" val="693023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Arial"/>
              </a:rPr>
              <a:t>Iteration Essentials (Cont.)</a:t>
            </a:r>
          </a:p>
        </p:txBody>
      </p:sp>
      <p:sp>
        <p:nvSpPr>
          <p:cNvPr id="15363" name="Text Placeholder 2"/>
          <p:cNvSpPr>
            <a:spLocks noGrp="1"/>
          </p:cNvSpPr>
          <p:nvPr>
            <p:ph type="body" idx="1"/>
          </p:nvPr>
        </p:nvSpPr>
        <p:spPr/>
        <p:txBody>
          <a:bodyPr>
            <a:normAutofit/>
          </a:bodyPr>
          <a:lstStyle/>
          <a:p>
            <a:pPr eaLnBrk="1" hangingPunct="1"/>
            <a:r>
              <a:rPr lang="en-US" altLang="en-US" sz="2800" dirty="0">
                <a:solidFill>
                  <a:srgbClr val="000000"/>
                </a:solidFill>
              </a:rPr>
              <a:t>In counter-controlled iteration, a </a:t>
            </a:r>
            <a:r>
              <a:rPr lang="en-US" altLang="en-US" sz="2800" dirty="0">
                <a:solidFill>
                  <a:srgbClr val="0000FF"/>
                </a:solidFill>
              </a:rPr>
              <a:t>control variable</a:t>
            </a:r>
            <a:r>
              <a:rPr lang="en-US" altLang="en-US" sz="2800" dirty="0">
                <a:solidFill>
                  <a:srgbClr val="000000"/>
                </a:solidFill>
              </a:rPr>
              <a:t> is used to count the number of iterations.</a:t>
            </a:r>
          </a:p>
          <a:p>
            <a:pPr eaLnBrk="1" hangingPunct="1"/>
            <a:r>
              <a:rPr lang="en-US" altLang="en-US" sz="2800" dirty="0">
                <a:solidFill>
                  <a:srgbClr val="000000"/>
                </a:solidFill>
              </a:rPr>
              <a:t>The control variable is incremented (usually by 1) each time the group of instructions is performed.</a:t>
            </a:r>
          </a:p>
          <a:p>
            <a:pPr eaLnBrk="1" hangingPunct="1"/>
            <a:r>
              <a:rPr lang="en-US" altLang="en-US" sz="2800" dirty="0">
                <a:solidFill>
                  <a:srgbClr val="000000"/>
                </a:solidFill>
              </a:rPr>
              <a:t>When the value of the control variable indicates that the correct number of iterations has been performed, the loop terminates and execution continues with the statement after the iteration statement.</a:t>
            </a:r>
          </a:p>
        </p:txBody>
      </p:sp>
      <p:sp>
        <p:nvSpPr>
          <p:cNvPr id="15364" name="Footer Placeholder 3"/>
          <p:cNvSpPr>
            <a:spLocks noGrp="1"/>
          </p:cNvSpPr>
          <p:nvPr>
            <p:ph type="ftr" sz="quarter" idx="10"/>
          </p:nvPr>
        </p:nvSpPr>
        <p:spPr bwMode="auto">
          <a:xfrm>
            <a:off x="3276600" y="6400801"/>
            <a:ext cx="53340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3</a:t>
            </a:fld>
            <a:endParaRPr lang="en-US" altLang="en-US"/>
          </a:p>
        </p:txBody>
      </p:sp>
    </p:spTree>
    <p:extLst>
      <p:ext uri="{BB962C8B-B14F-4D97-AF65-F5344CB8AC3E}">
        <p14:creationId xmlns:p14="http://schemas.microsoft.com/office/powerpoint/2010/main" val="1028982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normAutofit/>
          </a:bodyPr>
          <a:lstStyle/>
          <a:p>
            <a:r>
              <a:rPr lang="en-US" altLang="en-US" sz="2800" dirty="0">
                <a:solidFill>
                  <a:srgbClr val="3380E6"/>
                </a:solidFill>
                <a:latin typeface="Arial" panose="020B0604020202020204" pitchFamily="34" charset="0"/>
              </a:rPr>
              <a:t>Nested Control Statements</a:t>
            </a:r>
          </a:p>
        </p:txBody>
      </p:sp>
      <p:sp>
        <p:nvSpPr>
          <p:cNvPr id="111619" name="Text Placeholder 2"/>
          <p:cNvSpPr>
            <a:spLocks noGrp="1"/>
          </p:cNvSpPr>
          <p:nvPr>
            <p:ph type="body" idx="1"/>
          </p:nvPr>
        </p:nvSpPr>
        <p:spPr/>
        <p:txBody>
          <a:bodyPr>
            <a:normAutofit/>
          </a:bodyPr>
          <a:lstStyle/>
          <a:p>
            <a:pPr>
              <a:lnSpc>
                <a:spcPct val="90000"/>
              </a:lnSpc>
              <a:spcBef>
                <a:spcPts val="600"/>
              </a:spcBef>
              <a:spcAft>
                <a:spcPts val="600"/>
              </a:spcAft>
            </a:pPr>
            <a:r>
              <a:rPr lang="en-US" altLang="en-US" sz="2800" dirty="0">
                <a:solidFill>
                  <a:srgbClr val="000000"/>
                </a:solidFill>
              </a:rPr>
              <a:t>Let’s work another complete problem.</a:t>
            </a:r>
          </a:p>
          <a:p>
            <a:pPr>
              <a:lnSpc>
                <a:spcPct val="90000"/>
              </a:lnSpc>
              <a:spcBef>
                <a:spcPts val="600"/>
              </a:spcBef>
              <a:spcAft>
                <a:spcPts val="600"/>
              </a:spcAft>
            </a:pPr>
            <a:r>
              <a:rPr lang="en-US" altLang="en-US" sz="2800" dirty="0">
                <a:solidFill>
                  <a:srgbClr val="000000"/>
                </a:solidFill>
              </a:rPr>
              <a:t>We’ve seen that control statements may be stacked on top of one another (in sequence) just as a child stacks building blocks.</a:t>
            </a:r>
          </a:p>
          <a:p>
            <a:pPr>
              <a:lnSpc>
                <a:spcPct val="90000"/>
              </a:lnSpc>
              <a:spcBef>
                <a:spcPts val="600"/>
              </a:spcBef>
              <a:spcAft>
                <a:spcPts val="600"/>
              </a:spcAft>
            </a:pPr>
            <a:r>
              <a:rPr lang="en-US" altLang="en-US" sz="2800" dirty="0">
                <a:solidFill>
                  <a:srgbClr val="000000"/>
                </a:solidFill>
              </a:rPr>
              <a:t>In this case study we’ll see the only other structured way control statements may be connected in C, namely through </a:t>
            </a:r>
            <a:r>
              <a:rPr lang="en-US" altLang="en-US" sz="2800" dirty="0">
                <a:solidFill>
                  <a:srgbClr val="0000FF"/>
                </a:solidFill>
              </a:rPr>
              <a:t>nesting</a:t>
            </a:r>
            <a:r>
              <a:rPr lang="en-US" altLang="en-US" sz="2800" dirty="0">
                <a:solidFill>
                  <a:srgbClr val="000000"/>
                </a:solidFill>
              </a:rPr>
              <a:t> of one control statement within another.</a:t>
            </a:r>
          </a:p>
        </p:txBody>
      </p:sp>
      <p:sp>
        <p:nvSpPr>
          <p:cNvPr id="11162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a:latin typeface="Lucida Sans Unicode" panose="020B0602030504020204" pitchFamily="34" charset="0"/>
                <a:cs typeface="Arial" panose="020B0604020202020204" pitchFamily="34" charset="0"/>
              </a:rPr>
              <a:t>© 2016 Pearson Education, Inc., Hoboken, NJ.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30</a:t>
            </a:fld>
            <a:endParaRPr lang="en-US" altLang="en-US"/>
          </a:p>
        </p:txBody>
      </p:sp>
    </p:spTree>
    <p:extLst>
      <p:ext uri="{BB962C8B-B14F-4D97-AF65-F5344CB8AC3E}">
        <p14:creationId xmlns:p14="http://schemas.microsoft.com/office/powerpoint/2010/main" val="2284681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normAutofit/>
          </a:bodyPr>
          <a:lstStyle/>
          <a:p>
            <a:r>
              <a:rPr lang="en-US" altLang="en-US" sz="2800" dirty="0">
                <a:solidFill>
                  <a:srgbClr val="3380E6"/>
                </a:solidFill>
                <a:latin typeface="Arial" panose="020B0604020202020204" pitchFamily="34" charset="0"/>
              </a:rPr>
              <a:t>Nested Control Statements (Cont.)</a:t>
            </a:r>
          </a:p>
        </p:txBody>
      </p:sp>
      <p:sp>
        <p:nvSpPr>
          <p:cNvPr id="112643" name="Text Placeholder 2"/>
          <p:cNvSpPr>
            <a:spLocks noGrp="1"/>
          </p:cNvSpPr>
          <p:nvPr>
            <p:ph type="body" idx="1"/>
          </p:nvPr>
        </p:nvSpPr>
        <p:spPr/>
        <p:txBody>
          <a:bodyPr>
            <a:normAutofit/>
          </a:bodyPr>
          <a:lstStyle/>
          <a:p>
            <a:pPr>
              <a:lnSpc>
                <a:spcPct val="90000"/>
              </a:lnSpc>
              <a:spcBef>
                <a:spcPts val="600"/>
              </a:spcBef>
              <a:spcAft>
                <a:spcPts val="600"/>
              </a:spcAft>
            </a:pPr>
            <a:r>
              <a:rPr lang="en-US" altLang="en-US" dirty="0">
                <a:solidFill>
                  <a:srgbClr val="000000"/>
                </a:solidFill>
              </a:rPr>
              <a:t>Consider the following problem statement:</a:t>
            </a:r>
          </a:p>
          <a:p>
            <a:pPr lvl="1">
              <a:lnSpc>
                <a:spcPct val="90000"/>
              </a:lnSpc>
              <a:spcBef>
                <a:spcPts val="600"/>
              </a:spcBef>
              <a:spcAft>
                <a:spcPts val="600"/>
              </a:spcAft>
            </a:pPr>
            <a:r>
              <a:rPr lang="en-US" altLang="en-US" dirty="0">
                <a:solidFill>
                  <a:srgbClr val="000000"/>
                </a:solidFill>
              </a:rPr>
              <a:t>A college offers a course that prepares students for the state licensing exam for real estate brokers. Last year, 10 of the students who completed this course took the licensing examination. Naturally, the college wants to know how well its students did on the exam. You’ve been asked to write a program to summarize the results. You’ve been given a list of these 10 students. Next to each name a 1 is written if the student passed the exam and a 2 if the student failed.</a:t>
            </a:r>
          </a:p>
        </p:txBody>
      </p:sp>
      <p:sp>
        <p:nvSpPr>
          <p:cNvPr id="11264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a:latin typeface="Lucida Sans Unicode" panose="020B0602030504020204" pitchFamily="34" charset="0"/>
                <a:cs typeface="Arial" panose="020B0604020202020204" pitchFamily="34" charset="0"/>
              </a:rPr>
              <a:t>© 2016 Pearson Education, Inc., Hoboken, NJ.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31</a:t>
            </a:fld>
            <a:endParaRPr lang="en-US" altLang="en-US"/>
          </a:p>
        </p:txBody>
      </p:sp>
    </p:spTree>
    <p:extLst>
      <p:ext uri="{BB962C8B-B14F-4D97-AF65-F5344CB8AC3E}">
        <p14:creationId xmlns:p14="http://schemas.microsoft.com/office/powerpoint/2010/main" val="1159617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normAutofit/>
          </a:bodyPr>
          <a:lstStyle/>
          <a:p>
            <a:r>
              <a:rPr lang="en-US" altLang="en-US" sz="2800" dirty="0">
                <a:solidFill>
                  <a:srgbClr val="3380E6"/>
                </a:solidFill>
                <a:latin typeface="Arial" panose="020B0604020202020204" pitchFamily="34" charset="0"/>
              </a:rPr>
              <a:t>Nested Control Statements (Cont.)</a:t>
            </a:r>
          </a:p>
        </p:txBody>
      </p:sp>
      <p:sp>
        <p:nvSpPr>
          <p:cNvPr id="113667" name="Text Placeholder 2"/>
          <p:cNvSpPr>
            <a:spLocks noGrp="1"/>
          </p:cNvSpPr>
          <p:nvPr>
            <p:ph type="body" idx="1"/>
          </p:nvPr>
        </p:nvSpPr>
        <p:spPr/>
        <p:txBody>
          <a:bodyPr>
            <a:normAutofit/>
          </a:bodyPr>
          <a:lstStyle/>
          <a:p>
            <a:r>
              <a:rPr lang="en-US" altLang="en-US" sz="2800" dirty="0">
                <a:solidFill>
                  <a:srgbClr val="000000"/>
                </a:solidFill>
              </a:rPr>
              <a:t>Your program should analyze the results of the exam as follows:</a:t>
            </a:r>
          </a:p>
          <a:p>
            <a:pPr lvl="1"/>
            <a:r>
              <a:rPr lang="en-US" altLang="en-US" sz="2400" dirty="0">
                <a:solidFill>
                  <a:srgbClr val="000000"/>
                </a:solidFill>
              </a:rPr>
              <a:t>Input each test result (i.e., a 1 or a 2). Display the prompting message “Enter result” each time the program requests another test result.</a:t>
            </a:r>
          </a:p>
          <a:p>
            <a:pPr lvl="1"/>
            <a:r>
              <a:rPr lang="en-US" altLang="en-US" sz="2400" dirty="0">
                <a:solidFill>
                  <a:srgbClr val="000000"/>
                </a:solidFill>
              </a:rPr>
              <a:t>Count the number of test results of each type.</a:t>
            </a:r>
          </a:p>
          <a:p>
            <a:pPr lvl="1"/>
            <a:r>
              <a:rPr lang="en-US" altLang="en-US" sz="2400" dirty="0">
                <a:solidFill>
                  <a:srgbClr val="000000"/>
                </a:solidFill>
              </a:rPr>
              <a:t>Display a summary of the test results indicating the number of students who passed and the number who failed.</a:t>
            </a:r>
          </a:p>
          <a:p>
            <a:pPr lvl="1"/>
            <a:r>
              <a:rPr lang="en-US" altLang="en-US" sz="2400" dirty="0">
                <a:solidFill>
                  <a:srgbClr val="000000"/>
                </a:solidFill>
              </a:rPr>
              <a:t>If more than eight students passed the exam, print the message “Bonus to instructor!”</a:t>
            </a:r>
          </a:p>
        </p:txBody>
      </p:sp>
      <p:sp>
        <p:nvSpPr>
          <p:cNvPr id="11366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a:latin typeface="Lucida Sans Unicode" panose="020B0602030504020204" pitchFamily="34" charset="0"/>
                <a:cs typeface="Arial" panose="020B0604020202020204" pitchFamily="34" charset="0"/>
              </a:rPr>
              <a:t>© 2016 Pearson Education, Inc., Hoboken, NJ.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32</a:t>
            </a:fld>
            <a:endParaRPr lang="en-US" altLang="en-US"/>
          </a:p>
        </p:txBody>
      </p:sp>
    </p:spTree>
    <p:extLst>
      <p:ext uri="{BB962C8B-B14F-4D97-AF65-F5344CB8AC3E}">
        <p14:creationId xmlns:p14="http://schemas.microsoft.com/office/powerpoint/2010/main" val="2055444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3_Page_3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1"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a:t>© 2016 Pearson Education, Inc., Hoboken, NJ.  All rights reserved.</a:t>
            </a:r>
          </a:p>
        </p:txBody>
      </p:sp>
      <p:sp>
        <p:nvSpPr>
          <p:cNvPr id="4" name="Slide Number Placeholder 3"/>
          <p:cNvSpPr>
            <a:spLocks noGrp="1"/>
          </p:cNvSpPr>
          <p:nvPr>
            <p:ph type="sldNum" sz="quarter" idx="12"/>
          </p:nvPr>
        </p:nvSpPr>
        <p:spPr/>
        <p:txBody>
          <a:bodyPr/>
          <a:lstStyle/>
          <a:p>
            <a:fld id="{D3060705-CD38-4FDE-9CCB-CC2CAF23F9E4}" type="slidenum">
              <a:rPr lang="en-US" smtClean="0"/>
              <a:t>33</a:t>
            </a:fld>
            <a:endParaRPr lang="en-US"/>
          </a:p>
        </p:txBody>
      </p:sp>
    </p:spTree>
    <p:extLst>
      <p:ext uri="{BB962C8B-B14F-4D97-AF65-F5344CB8AC3E}">
        <p14:creationId xmlns:p14="http://schemas.microsoft.com/office/powerpoint/2010/main" val="683416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p:txBody>
          <a:bodyPr>
            <a:normAutofit/>
          </a:bodyPr>
          <a:lstStyle/>
          <a:p>
            <a:r>
              <a:rPr lang="en-US" altLang="en-US" sz="2800" dirty="0">
                <a:solidFill>
                  <a:srgbClr val="3380E6"/>
                </a:solidFill>
                <a:latin typeface="Arial" panose="020B0604020202020204" pitchFamily="34" charset="0"/>
              </a:rPr>
              <a:t>Nested Control Statements (Cont.)</a:t>
            </a:r>
          </a:p>
        </p:txBody>
      </p:sp>
      <p:sp>
        <p:nvSpPr>
          <p:cNvPr id="121859" name="Text Placeholder 2"/>
          <p:cNvSpPr>
            <a:spLocks noGrp="1"/>
          </p:cNvSpPr>
          <p:nvPr>
            <p:ph type="body" idx="1"/>
          </p:nvPr>
        </p:nvSpPr>
        <p:spPr/>
        <p:txBody>
          <a:bodyPr>
            <a:normAutofit/>
          </a:bodyPr>
          <a:lstStyle/>
          <a:p>
            <a:r>
              <a:rPr lang="en-US" altLang="en-US" sz="2800" dirty="0">
                <a:solidFill>
                  <a:srgbClr val="000000"/>
                </a:solidFill>
              </a:rPr>
              <a:t>This pseudocode is sufficiently refined for conversion to C.</a:t>
            </a:r>
          </a:p>
          <a:p>
            <a:r>
              <a:rPr lang="en-US" altLang="en-US" sz="2800" dirty="0">
                <a:solidFill>
                  <a:srgbClr val="000000"/>
                </a:solidFill>
              </a:rPr>
              <a:t>The C program and two sample executions are shown in Fig. 3.10.</a:t>
            </a:r>
          </a:p>
          <a:p>
            <a:r>
              <a:rPr lang="en-US" altLang="en-US" sz="2800" dirty="0">
                <a:solidFill>
                  <a:srgbClr val="000000"/>
                </a:solidFill>
              </a:rPr>
              <a:t>We’ve taken advantage of a feature of C that allows initialization to be incorporated into definitions.</a:t>
            </a:r>
          </a:p>
          <a:p>
            <a:r>
              <a:rPr lang="en-US" altLang="en-US" sz="2800" dirty="0">
                <a:solidFill>
                  <a:srgbClr val="000000"/>
                </a:solidFill>
              </a:rPr>
              <a:t>Such initialization occurs at compile time.</a:t>
            </a:r>
          </a:p>
          <a:p>
            <a:r>
              <a:rPr lang="en-US" altLang="en-US" sz="2800" dirty="0">
                <a:solidFill>
                  <a:srgbClr val="000000"/>
                </a:solidFill>
              </a:rPr>
              <a:t>Also, notice that when you output an </a:t>
            </a:r>
            <a:r>
              <a:rPr lang="en-US" altLang="en-US" sz="2000" dirty="0">
                <a:solidFill>
                  <a:srgbClr val="000000"/>
                </a:solidFill>
                <a:latin typeface="Consolas" panose="020B0609020204030204" pitchFamily="49" charset="0"/>
              </a:rPr>
              <a:t>unsigned </a:t>
            </a:r>
            <a:r>
              <a:rPr lang="en-US" altLang="en-US" sz="2000" dirty="0" err="1">
                <a:solidFill>
                  <a:srgbClr val="000000"/>
                </a:solidFill>
                <a:latin typeface="Consolas" panose="020B0609020204030204" pitchFamily="49" charset="0"/>
              </a:rPr>
              <a:t>int</a:t>
            </a:r>
            <a:r>
              <a:rPr lang="en-US" altLang="en-US" sz="2800" dirty="0">
                <a:solidFill>
                  <a:srgbClr val="000000"/>
                </a:solidFill>
              </a:rPr>
              <a:t> you use the </a:t>
            </a:r>
            <a:r>
              <a:rPr lang="en-US" altLang="en-US" sz="2000" dirty="0">
                <a:solidFill>
                  <a:srgbClr val="000000"/>
                </a:solidFill>
                <a:latin typeface="Consolas" panose="020B0609020204030204" pitchFamily="49" charset="0"/>
              </a:rPr>
              <a:t>%u</a:t>
            </a:r>
            <a:r>
              <a:rPr lang="en-US" altLang="en-US" sz="2800" dirty="0">
                <a:solidFill>
                  <a:srgbClr val="000000"/>
                </a:solidFill>
              </a:rPr>
              <a:t> conversion specifier.</a:t>
            </a:r>
          </a:p>
        </p:txBody>
      </p:sp>
      <p:sp>
        <p:nvSpPr>
          <p:cNvPr id="12186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a:latin typeface="Lucida Sans Unicode" panose="020B0602030504020204" pitchFamily="34" charset="0"/>
                <a:cs typeface="Arial" panose="020B0604020202020204" pitchFamily="34" charset="0"/>
              </a:rPr>
              <a:t>© 2016 Pearson Education, Inc., Hoboken, NJ.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34</a:t>
            </a:fld>
            <a:endParaRPr lang="en-US" altLang="en-US"/>
          </a:p>
        </p:txBody>
      </p:sp>
    </p:spTree>
    <p:extLst>
      <p:ext uri="{BB962C8B-B14F-4D97-AF65-F5344CB8AC3E}">
        <p14:creationId xmlns:p14="http://schemas.microsoft.com/office/powerpoint/2010/main" val="249835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3_Page_3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1"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a:t>© 2016 Pearson Education, Inc., Hoboken, NJ.  All rights reserved.</a:t>
            </a:r>
          </a:p>
        </p:txBody>
      </p:sp>
      <p:sp>
        <p:nvSpPr>
          <p:cNvPr id="4" name="Slide Number Placeholder 3"/>
          <p:cNvSpPr>
            <a:spLocks noGrp="1"/>
          </p:cNvSpPr>
          <p:nvPr>
            <p:ph type="sldNum" sz="quarter" idx="12"/>
          </p:nvPr>
        </p:nvSpPr>
        <p:spPr/>
        <p:txBody>
          <a:bodyPr/>
          <a:lstStyle/>
          <a:p>
            <a:fld id="{D3060705-CD38-4FDE-9CCB-CC2CAF23F9E4}" type="slidenum">
              <a:rPr lang="en-US" smtClean="0"/>
              <a:t>35</a:t>
            </a:fld>
            <a:endParaRPr lang="en-US"/>
          </a:p>
        </p:txBody>
      </p:sp>
    </p:spTree>
    <p:extLst>
      <p:ext uri="{BB962C8B-B14F-4D97-AF65-F5344CB8AC3E}">
        <p14:creationId xmlns:p14="http://schemas.microsoft.com/office/powerpoint/2010/main" val="3363791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3_Page_3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1"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a:t>© 2016 Pearson Education, Inc., Hoboken, NJ.  All rights reserved.</a:t>
            </a:r>
          </a:p>
        </p:txBody>
      </p:sp>
      <p:sp>
        <p:nvSpPr>
          <p:cNvPr id="4" name="Slide Number Placeholder 3"/>
          <p:cNvSpPr>
            <a:spLocks noGrp="1"/>
          </p:cNvSpPr>
          <p:nvPr>
            <p:ph type="sldNum" sz="quarter" idx="12"/>
          </p:nvPr>
        </p:nvSpPr>
        <p:spPr/>
        <p:txBody>
          <a:bodyPr/>
          <a:lstStyle/>
          <a:p>
            <a:fld id="{D3060705-CD38-4FDE-9CCB-CC2CAF23F9E4}" type="slidenum">
              <a:rPr lang="en-US" smtClean="0"/>
              <a:t>36</a:t>
            </a:fld>
            <a:endParaRPr lang="en-US"/>
          </a:p>
        </p:txBody>
      </p:sp>
    </p:spTree>
    <p:extLst>
      <p:ext uri="{BB962C8B-B14F-4D97-AF65-F5344CB8AC3E}">
        <p14:creationId xmlns:p14="http://schemas.microsoft.com/office/powerpoint/2010/main" val="3882304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3_Page_4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1"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a:t>© 2016 Pearson Education, Inc., Hoboken, NJ.  All rights reserved.</a:t>
            </a:r>
          </a:p>
        </p:txBody>
      </p:sp>
      <p:sp>
        <p:nvSpPr>
          <p:cNvPr id="4" name="Slide Number Placeholder 3"/>
          <p:cNvSpPr>
            <a:spLocks noGrp="1"/>
          </p:cNvSpPr>
          <p:nvPr>
            <p:ph type="sldNum" sz="quarter" idx="12"/>
          </p:nvPr>
        </p:nvSpPr>
        <p:spPr/>
        <p:txBody>
          <a:bodyPr/>
          <a:lstStyle/>
          <a:p>
            <a:fld id="{D3060705-CD38-4FDE-9CCB-CC2CAF23F9E4}" type="slidenum">
              <a:rPr lang="en-US" smtClean="0"/>
              <a:t>37</a:t>
            </a:fld>
            <a:endParaRPr lang="en-US"/>
          </a:p>
        </p:txBody>
      </p:sp>
    </p:spTree>
    <p:extLst>
      <p:ext uri="{BB962C8B-B14F-4D97-AF65-F5344CB8AC3E}">
        <p14:creationId xmlns:p14="http://schemas.microsoft.com/office/powerpoint/2010/main" val="40559904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3_Page_4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1"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a:t>© 2016 Pearson Education, Inc., Hoboken, NJ.  All rights reserved.</a:t>
            </a:r>
          </a:p>
        </p:txBody>
      </p:sp>
      <p:sp>
        <p:nvSpPr>
          <p:cNvPr id="4" name="Slide Number Placeholder 3"/>
          <p:cNvSpPr>
            <a:spLocks noGrp="1"/>
          </p:cNvSpPr>
          <p:nvPr>
            <p:ph type="sldNum" sz="quarter" idx="12"/>
          </p:nvPr>
        </p:nvSpPr>
        <p:spPr/>
        <p:txBody>
          <a:bodyPr/>
          <a:lstStyle/>
          <a:p>
            <a:fld id="{D3060705-CD38-4FDE-9CCB-CC2CAF23F9E4}" type="slidenum">
              <a:rPr lang="en-US" smtClean="0"/>
              <a:t>38</a:t>
            </a:fld>
            <a:endParaRPr lang="en-US"/>
          </a:p>
        </p:txBody>
      </p:sp>
    </p:spTree>
    <p:extLst>
      <p:ext uri="{BB962C8B-B14F-4D97-AF65-F5344CB8AC3E}">
        <p14:creationId xmlns:p14="http://schemas.microsoft.com/office/powerpoint/2010/main" val="27091470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Consolas" panose="020B0609020204030204" pitchFamily="49" charset="0"/>
              </a:rPr>
              <a:t>for</a:t>
            </a:r>
            <a:r>
              <a:rPr lang="en-US" dirty="0">
                <a:solidFill>
                  <a:srgbClr val="3380E6"/>
                </a:solidFill>
                <a:latin typeface="Arial"/>
              </a:rPr>
              <a:t> Iteration Statement</a:t>
            </a:r>
          </a:p>
        </p:txBody>
      </p:sp>
      <p:sp>
        <p:nvSpPr>
          <p:cNvPr id="28675" name="Text Placeholder 2"/>
          <p:cNvSpPr>
            <a:spLocks noGrp="1"/>
          </p:cNvSpPr>
          <p:nvPr>
            <p:ph type="body" idx="1"/>
          </p:nvPr>
        </p:nvSpPr>
        <p:spPr/>
        <p:txBody>
          <a:bodyPr/>
          <a:lstStyle/>
          <a:p>
            <a:pPr eaLnBrk="1" hangingPunct="1"/>
            <a:r>
              <a:rPr lang="en-US" altLang="en-US" dirty="0">
                <a:solidFill>
                  <a:srgbClr val="000000"/>
                </a:solidFill>
              </a:rPr>
              <a:t>The </a:t>
            </a:r>
            <a:r>
              <a:rPr lang="en-US" altLang="en-US" dirty="0">
                <a:solidFill>
                  <a:srgbClr val="000000"/>
                </a:solidFill>
                <a:latin typeface="Consolas" panose="020B0609020204030204" pitchFamily="49" charset="0"/>
              </a:rPr>
              <a:t>for</a:t>
            </a:r>
            <a:r>
              <a:rPr lang="en-US" altLang="en-US" dirty="0">
                <a:solidFill>
                  <a:srgbClr val="000000"/>
                </a:solidFill>
              </a:rPr>
              <a:t> iteration statement handles all the details of counter-controlled iteration.</a:t>
            </a:r>
          </a:p>
          <a:p>
            <a:pPr eaLnBrk="1" hangingPunct="1"/>
            <a:r>
              <a:rPr lang="en-US" altLang="en-US" dirty="0">
                <a:solidFill>
                  <a:srgbClr val="000000"/>
                </a:solidFill>
              </a:rPr>
              <a:t>To illustrate its power, let’s rewrite the program of Fig. 4.1.</a:t>
            </a:r>
          </a:p>
          <a:p>
            <a:pPr eaLnBrk="1" hangingPunct="1"/>
            <a:r>
              <a:rPr lang="en-US" altLang="en-US" dirty="0">
                <a:solidFill>
                  <a:srgbClr val="000000"/>
                </a:solidFill>
              </a:rPr>
              <a:t>The result is shown in Fig. 4.2.</a:t>
            </a:r>
          </a:p>
        </p:txBody>
      </p:sp>
      <p:sp>
        <p:nvSpPr>
          <p:cNvPr id="28676"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39</a:t>
            </a:fld>
            <a:endParaRPr lang="en-US" altLang="en-US"/>
          </a:p>
        </p:txBody>
      </p:sp>
    </p:spTree>
    <p:extLst>
      <p:ext uri="{BB962C8B-B14F-4D97-AF65-F5344CB8AC3E}">
        <p14:creationId xmlns:p14="http://schemas.microsoft.com/office/powerpoint/2010/main" val="3070121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Arial"/>
              </a:rPr>
              <a:t>Iteration Essentials (Cont.)</a:t>
            </a:r>
          </a:p>
        </p:txBody>
      </p:sp>
      <p:sp>
        <p:nvSpPr>
          <p:cNvPr id="16387" name="Text Placeholder 2"/>
          <p:cNvSpPr>
            <a:spLocks noGrp="1"/>
          </p:cNvSpPr>
          <p:nvPr>
            <p:ph type="body" idx="1"/>
          </p:nvPr>
        </p:nvSpPr>
        <p:spPr/>
        <p:txBody>
          <a:bodyPr>
            <a:normAutofit/>
          </a:bodyPr>
          <a:lstStyle/>
          <a:p>
            <a:pPr eaLnBrk="1" hangingPunct="1"/>
            <a:r>
              <a:rPr lang="en-US" altLang="en-US" sz="2800" dirty="0">
                <a:solidFill>
                  <a:srgbClr val="000000"/>
                </a:solidFill>
              </a:rPr>
              <a:t>Sentinel values are used to control iteration when:</a:t>
            </a:r>
          </a:p>
          <a:p>
            <a:pPr lvl="1" eaLnBrk="1" hangingPunct="1"/>
            <a:r>
              <a:rPr lang="en-US" altLang="en-US" sz="2400" dirty="0">
                <a:solidFill>
                  <a:srgbClr val="000000"/>
                </a:solidFill>
              </a:rPr>
              <a:t>The </a:t>
            </a:r>
            <a:r>
              <a:rPr lang="en-US" altLang="en-US" sz="2400" b="1" dirty="0">
                <a:solidFill>
                  <a:srgbClr val="000000"/>
                </a:solidFill>
              </a:rPr>
              <a:t>precise number of iterations isn’t known in advance</a:t>
            </a:r>
            <a:r>
              <a:rPr lang="en-US" altLang="en-US" sz="2400" dirty="0">
                <a:solidFill>
                  <a:srgbClr val="000000"/>
                </a:solidFill>
              </a:rPr>
              <a:t>, and</a:t>
            </a:r>
          </a:p>
          <a:p>
            <a:pPr lvl="1" eaLnBrk="1" hangingPunct="1"/>
            <a:r>
              <a:rPr lang="en-US" altLang="en-US" sz="2400" dirty="0">
                <a:solidFill>
                  <a:srgbClr val="000000"/>
                </a:solidFill>
              </a:rPr>
              <a:t>The loop includes statements that obtain data each time the loop is performed.</a:t>
            </a:r>
          </a:p>
          <a:p>
            <a:pPr eaLnBrk="1" hangingPunct="1"/>
            <a:r>
              <a:rPr lang="en-US" altLang="en-US" sz="2800" dirty="0">
                <a:solidFill>
                  <a:srgbClr val="000000"/>
                </a:solidFill>
              </a:rPr>
              <a:t>The sentinel value indicates “end of data.” </a:t>
            </a:r>
          </a:p>
          <a:p>
            <a:pPr eaLnBrk="1" hangingPunct="1"/>
            <a:r>
              <a:rPr lang="en-US" altLang="en-US" sz="2800" dirty="0">
                <a:solidFill>
                  <a:srgbClr val="000000"/>
                </a:solidFill>
              </a:rPr>
              <a:t>The sentinel is entered after all regular data items have been supplied to the program.</a:t>
            </a:r>
          </a:p>
          <a:p>
            <a:pPr eaLnBrk="1" hangingPunct="1"/>
            <a:r>
              <a:rPr lang="en-US" altLang="en-US" sz="2800" b="1" dirty="0">
                <a:solidFill>
                  <a:srgbClr val="000000"/>
                </a:solidFill>
              </a:rPr>
              <a:t>Sentinels must be distinct from regular data items</a:t>
            </a:r>
            <a:r>
              <a:rPr lang="en-US" altLang="en-US" sz="2800" dirty="0">
                <a:solidFill>
                  <a:srgbClr val="000000"/>
                </a:solidFill>
              </a:rPr>
              <a:t>.</a:t>
            </a:r>
          </a:p>
        </p:txBody>
      </p:sp>
      <p:sp>
        <p:nvSpPr>
          <p:cNvPr id="16388" name="Footer Placeholder 3"/>
          <p:cNvSpPr>
            <a:spLocks noGrp="1"/>
          </p:cNvSpPr>
          <p:nvPr>
            <p:ph type="ftr" sz="quarter" idx="10"/>
          </p:nvPr>
        </p:nvSpPr>
        <p:spPr bwMode="auto">
          <a:xfrm>
            <a:off x="3276600" y="6400801"/>
            <a:ext cx="56388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4</a:t>
            </a:fld>
            <a:endParaRPr lang="en-US" altLang="en-US"/>
          </a:p>
        </p:txBody>
      </p:sp>
    </p:spTree>
    <p:extLst>
      <p:ext uri="{BB962C8B-B14F-4D97-AF65-F5344CB8AC3E}">
        <p14:creationId xmlns:p14="http://schemas.microsoft.com/office/powerpoint/2010/main" val="3175158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4_Page_0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1"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a:t>©2016 Pearson Education, Inc., Hoboken, NJ. All rights reserved.</a:t>
            </a:r>
          </a:p>
        </p:txBody>
      </p:sp>
      <p:sp>
        <p:nvSpPr>
          <p:cNvPr id="4" name="Slide Number Placeholder 3"/>
          <p:cNvSpPr>
            <a:spLocks noGrp="1"/>
          </p:cNvSpPr>
          <p:nvPr>
            <p:ph type="sldNum" sz="quarter" idx="12"/>
          </p:nvPr>
        </p:nvSpPr>
        <p:spPr/>
        <p:txBody>
          <a:bodyPr/>
          <a:lstStyle/>
          <a:p>
            <a:fld id="{22D58F13-B884-4489-983E-B4520426EAB5}" type="slidenum">
              <a:rPr lang="en-US" smtClean="0"/>
              <a:t>40</a:t>
            </a:fld>
            <a:endParaRPr lang="en-US"/>
          </a:p>
        </p:txBody>
      </p:sp>
      <p:pic>
        <p:nvPicPr>
          <p:cNvPr id="6" name="Picture 5" descr="A screenshot of a cell phone&#10;&#10;Description automatically generated">
            <a:extLst>
              <a:ext uri="{FF2B5EF4-FFF2-40B4-BE49-F238E27FC236}">
                <a16:creationId xmlns:a16="http://schemas.microsoft.com/office/drawing/2014/main" id="{A5A016A8-ED4C-4141-A752-7DAA7913B9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3907" y="4045226"/>
            <a:ext cx="5162550" cy="2657857"/>
          </a:xfrm>
          <a:prstGeom prst="rect">
            <a:avLst/>
          </a:prstGeom>
        </p:spPr>
      </p:pic>
    </p:spTree>
    <p:extLst>
      <p:ext uri="{BB962C8B-B14F-4D97-AF65-F5344CB8AC3E}">
        <p14:creationId xmlns:p14="http://schemas.microsoft.com/office/powerpoint/2010/main" val="35339428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Consolas" panose="020B0609020204030204" pitchFamily="49" charset="0"/>
              </a:rPr>
              <a:t>for</a:t>
            </a:r>
            <a:r>
              <a:rPr lang="en-US" dirty="0">
                <a:solidFill>
                  <a:srgbClr val="3380E6"/>
                </a:solidFill>
                <a:latin typeface="Arial"/>
              </a:rPr>
              <a:t> Iteration Statement (Cont.)</a:t>
            </a:r>
          </a:p>
        </p:txBody>
      </p:sp>
      <p:sp>
        <p:nvSpPr>
          <p:cNvPr id="30723" name="Text Placeholder 2"/>
          <p:cNvSpPr>
            <a:spLocks noGrp="1"/>
          </p:cNvSpPr>
          <p:nvPr>
            <p:ph type="body" idx="1"/>
          </p:nvPr>
        </p:nvSpPr>
        <p:spPr/>
        <p:txBody>
          <a:bodyPr>
            <a:normAutofit/>
          </a:bodyPr>
          <a:lstStyle/>
          <a:p>
            <a:pPr eaLnBrk="1" hangingPunct="1"/>
            <a:r>
              <a:rPr lang="en-US" altLang="en-US" sz="2400" dirty="0">
                <a:solidFill>
                  <a:srgbClr val="000000"/>
                </a:solidFill>
              </a:rPr>
              <a:t>When the </a:t>
            </a:r>
            <a:r>
              <a:rPr lang="en-US" altLang="en-US" sz="2400" dirty="0">
                <a:solidFill>
                  <a:srgbClr val="000000"/>
                </a:solidFill>
                <a:latin typeface="Consolas" panose="020B0609020204030204" pitchFamily="49" charset="0"/>
              </a:rPr>
              <a:t>for</a:t>
            </a:r>
            <a:r>
              <a:rPr lang="en-US" altLang="en-US" sz="2400" dirty="0">
                <a:solidFill>
                  <a:srgbClr val="000000"/>
                </a:solidFill>
              </a:rPr>
              <a:t> statement begins executing, the control variable </a:t>
            </a:r>
            <a:r>
              <a:rPr lang="en-US" altLang="en-US" sz="2400" dirty="0">
                <a:solidFill>
                  <a:srgbClr val="000000"/>
                </a:solidFill>
                <a:latin typeface="Consolas" panose="020B0609020204030204" pitchFamily="49" charset="0"/>
              </a:rPr>
              <a:t>counter</a:t>
            </a:r>
            <a:r>
              <a:rPr lang="en-US" altLang="en-US" sz="2400" dirty="0">
                <a:solidFill>
                  <a:srgbClr val="000000"/>
                </a:solidFill>
              </a:rPr>
              <a:t> is initialized to </a:t>
            </a:r>
            <a:r>
              <a:rPr lang="en-US" altLang="en-US" sz="2400" dirty="0">
                <a:solidFill>
                  <a:srgbClr val="000000"/>
                </a:solidFill>
                <a:latin typeface="Consolas" panose="020B0609020204030204" pitchFamily="49" charset="0"/>
              </a:rPr>
              <a:t>1</a:t>
            </a:r>
            <a:r>
              <a:rPr lang="en-US" altLang="en-US" sz="2400" dirty="0">
                <a:solidFill>
                  <a:srgbClr val="000000"/>
                </a:solidFill>
              </a:rPr>
              <a:t>.</a:t>
            </a:r>
          </a:p>
          <a:p>
            <a:pPr eaLnBrk="1" hangingPunct="1"/>
            <a:r>
              <a:rPr lang="en-US" altLang="en-US" sz="2400" dirty="0">
                <a:solidFill>
                  <a:srgbClr val="000000"/>
                </a:solidFill>
              </a:rPr>
              <a:t>Then, the loop-continuation condition </a:t>
            </a:r>
            <a:r>
              <a:rPr lang="en-US" altLang="en-US" sz="2400" dirty="0">
                <a:solidFill>
                  <a:srgbClr val="000000"/>
                </a:solidFill>
                <a:latin typeface="Consolas" panose="020B0609020204030204" pitchFamily="49" charset="0"/>
              </a:rPr>
              <a:t>counter</a:t>
            </a:r>
            <a:r>
              <a:rPr lang="en-US" altLang="en-US" sz="2400" dirty="0">
                <a:solidFill>
                  <a:srgbClr val="000000"/>
                </a:solidFill>
              </a:rPr>
              <a:t> </a:t>
            </a:r>
            <a:r>
              <a:rPr lang="en-US" altLang="en-US" sz="2400" dirty="0">
                <a:solidFill>
                  <a:srgbClr val="000000"/>
                </a:solidFill>
                <a:latin typeface="Consolas" panose="020B0609020204030204" pitchFamily="49" charset="0"/>
              </a:rPr>
              <a:t>&lt;=</a:t>
            </a:r>
            <a:r>
              <a:rPr lang="en-US" altLang="en-US" sz="2400" dirty="0">
                <a:solidFill>
                  <a:srgbClr val="000000"/>
                </a:solidFill>
              </a:rPr>
              <a:t> </a:t>
            </a:r>
            <a:r>
              <a:rPr lang="en-US" altLang="en-US" sz="2400" dirty="0">
                <a:solidFill>
                  <a:srgbClr val="000000"/>
                </a:solidFill>
                <a:latin typeface="Consolas" panose="020B0609020204030204" pitchFamily="49" charset="0"/>
              </a:rPr>
              <a:t>10</a:t>
            </a:r>
            <a:r>
              <a:rPr lang="en-US" altLang="en-US" sz="2400" dirty="0">
                <a:solidFill>
                  <a:srgbClr val="000000"/>
                </a:solidFill>
              </a:rPr>
              <a:t> is checked.</a:t>
            </a:r>
          </a:p>
          <a:p>
            <a:pPr eaLnBrk="1" hangingPunct="1"/>
            <a:r>
              <a:rPr lang="en-US" altLang="en-US" sz="2400" dirty="0">
                <a:solidFill>
                  <a:srgbClr val="000000"/>
                </a:solidFill>
              </a:rPr>
              <a:t>Because the initial value of </a:t>
            </a:r>
            <a:r>
              <a:rPr lang="en-US" altLang="en-US" sz="2400" dirty="0">
                <a:solidFill>
                  <a:srgbClr val="000000"/>
                </a:solidFill>
                <a:latin typeface="Consolas" panose="020B0609020204030204" pitchFamily="49" charset="0"/>
              </a:rPr>
              <a:t>counter</a:t>
            </a:r>
            <a:r>
              <a:rPr lang="en-US" altLang="en-US" sz="2400" dirty="0">
                <a:solidFill>
                  <a:srgbClr val="000000"/>
                </a:solidFill>
              </a:rPr>
              <a:t> is </a:t>
            </a:r>
            <a:r>
              <a:rPr lang="en-US" altLang="en-US" sz="2400" dirty="0">
                <a:solidFill>
                  <a:srgbClr val="000000"/>
                </a:solidFill>
                <a:latin typeface="Consolas" panose="020B0609020204030204" pitchFamily="49" charset="0"/>
              </a:rPr>
              <a:t>1</a:t>
            </a:r>
            <a:r>
              <a:rPr lang="en-US" altLang="en-US" sz="2400" dirty="0">
                <a:solidFill>
                  <a:srgbClr val="000000"/>
                </a:solidFill>
              </a:rPr>
              <a:t>, the condition is satisfied, so the </a:t>
            </a:r>
            <a:r>
              <a:rPr lang="en-US" altLang="en-US" sz="2400" dirty="0" err="1">
                <a:solidFill>
                  <a:srgbClr val="000000"/>
                </a:solidFill>
                <a:latin typeface="Consolas" panose="020B0609020204030204" pitchFamily="49" charset="0"/>
              </a:rPr>
              <a:t>printf</a:t>
            </a:r>
            <a:r>
              <a:rPr lang="en-US" altLang="en-US" sz="2400" dirty="0">
                <a:solidFill>
                  <a:srgbClr val="000000"/>
                </a:solidFill>
              </a:rPr>
              <a:t> statement (line 13) prints the value of </a:t>
            </a:r>
            <a:r>
              <a:rPr lang="en-US" altLang="en-US" sz="2400" dirty="0">
                <a:solidFill>
                  <a:srgbClr val="000000"/>
                </a:solidFill>
                <a:latin typeface="Consolas" panose="020B0609020204030204" pitchFamily="49" charset="0"/>
              </a:rPr>
              <a:t>counter</a:t>
            </a:r>
            <a:r>
              <a:rPr lang="en-US" altLang="en-US" sz="2400" dirty="0">
                <a:solidFill>
                  <a:srgbClr val="000000"/>
                </a:solidFill>
              </a:rPr>
              <a:t>, namely </a:t>
            </a:r>
            <a:r>
              <a:rPr lang="en-US" altLang="en-US" sz="2400" dirty="0">
                <a:solidFill>
                  <a:srgbClr val="000000"/>
                </a:solidFill>
                <a:latin typeface="Consolas" panose="020B0609020204030204" pitchFamily="49" charset="0"/>
              </a:rPr>
              <a:t>1</a:t>
            </a:r>
            <a:r>
              <a:rPr lang="en-US" altLang="en-US" sz="2400" dirty="0">
                <a:solidFill>
                  <a:srgbClr val="000000"/>
                </a:solidFill>
              </a:rPr>
              <a:t>.</a:t>
            </a:r>
          </a:p>
          <a:p>
            <a:pPr eaLnBrk="1" hangingPunct="1"/>
            <a:r>
              <a:rPr lang="en-US" altLang="en-US" sz="2400" dirty="0">
                <a:solidFill>
                  <a:srgbClr val="000000"/>
                </a:solidFill>
              </a:rPr>
              <a:t>The control variable </a:t>
            </a:r>
            <a:r>
              <a:rPr lang="en-US" altLang="en-US" sz="2400" dirty="0">
                <a:solidFill>
                  <a:srgbClr val="000000"/>
                </a:solidFill>
                <a:latin typeface="Consolas" panose="020B0609020204030204" pitchFamily="49" charset="0"/>
              </a:rPr>
              <a:t>counter</a:t>
            </a:r>
            <a:r>
              <a:rPr lang="en-US" altLang="en-US" sz="2400" dirty="0">
                <a:solidFill>
                  <a:srgbClr val="000000"/>
                </a:solidFill>
              </a:rPr>
              <a:t> is then incremented by the expression </a:t>
            </a:r>
            <a:r>
              <a:rPr lang="en-US" altLang="en-US" sz="2400" dirty="0">
                <a:solidFill>
                  <a:srgbClr val="000000"/>
                </a:solidFill>
                <a:latin typeface="Consolas" panose="020B0609020204030204" pitchFamily="49" charset="0"/>
              </a:rPr>
              <a:t>++counter</a:t>
            </a:r>
            <a:r>
              <a:rPr lang="en-US" altLang="en-US" sz="2400" dirty="0">
                <a:solidFill>
                  <a:srgbClr val="000000"/>
                </a:solidFill>
              </a:rPr>
              <a:t>, and the loop begins again with the loop-continuation test.</a:t>
            </a:r>
          </a:p>
        </p:txBody>
      </p:sp>
      <p:sp>
        <p:nvSpPr>
          <p:cNvPr id="30724"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41</a:t>
            </a:fld>
            <a:endParaRPr lang="en-US" altLang="en-US"/>
          </a:p>
        </p:txBody>
      </p:sp>
    </p:spTree>
    <p:extLst>
      <p:ext uri="{BB962C8B-B14F-4D97-AF65-F5344CB8AC3E}">
        <p14:creationId xmlns:p14="http://schemas.microsoft.com/office/powerpoint/2010/main" val="898075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Consolas" panose="020B0609020204030204" pitchFamily="49" charset="0"/>
              </a:rPr>
              <a:t>for</a:t>
            </a:r>
            <a:r>
              <a:rPr lang="en-US" dirty="0">
                <a:solidFill>
                  <a:srgbClr val="3380E6"/>
                </a:solidFill>
                <a:latin typeface="Arial"/>
              </a:rPr>
              <a:t> Iteration Statement (Cont.)</a:t>
            </a:r>
          </a:p>
        </p:txBody>
      </p:sp>
      <p:sp>
        <p:nvSpPr>
          <p:cNvPr id="31747" name="Text Placeholder 2"/>
          <p:cNvSpPr>
            <a:spLocks noGrp="1"/>
          </p:cNvSpPr>
          <p:nvPr>
            <p:ph type="body" idx="1"/>
          </p:nvPr>
        </p:nvSpPr>
        <p:spPr/>
        <p:txBody>
          <a:bodyPr/>
          <a:lstStyle/>
          <a:p>
            <a:pPr eaLnBrk="1" hangingPunct="1"/>
            <a:r>
              <a:rPr lang="en-US" altLang="en-US" sz="2500" dirty="0">
                <a:solidFill>
                  <a:srgbClr val="000000"/>
                </a:solidFill>
              </a:rPr>
              <a:t>Because the control variable is now equal to </a:t>
            </a:r>
            <a:r>
              <a:rPr lang="en-US" altLang="en-US" sz="2500" dirty="0">
                <a:solidFill>
                  <a:srgbClr val="000000"/>
                </a:solidFill>
                <a:latin typeface="Consolas" panose="020B0609020204030204" pitchFamily="49" charset="0"/>
              </a:rPr>
              <a:t>2</a:t>
            </a:r>
            <a:r>
              <a:rPr lang="en-US" altLang="en-US" sz="2500" dirty="0">
                <a:solidFill>
                  <a:srgbClr val="000000"/>
                </a:solidFill>
              </a:rPr>
              <a:t>, the final value is not exceeded, so the program performs the </a:t>
            </a:r>
            <a:r>
              <a:rPr lang="en-US" altLang="en-US" sz="2500" dirty="0" err="1">
                <a:solidFill>
                  <a:srgbClr val="000000"/>
                </a:solidFill>
                <a:latin typeface="Consolas" panose="020B0609020204030204" pitchFamily="49" charset="0"/>
              </a:rPr>
              <a:t>printf</a:t>
            </a:r>
            <a:r>
              <a:rPr lang="en-US" altLang="en-US" sz="2500" dirty="0">
                <a:solidFill>
                  <a:srgbClr val="000000"/>
                </a:solidFill>
              </a:rPr>
              <a:t> statement again.</a:t>
            </a:r>
          </a:p>
          <a:p>
            <a:pPr eaLnBrk="1" hangingPunct="1"/>
            <a:r>
              <a:rPr lang="en-US" altLang="en-US" sz="2500" dirty="0">
                <a:solidFill>
                  <a:srgbClr val="000000"/>
                </a:solidFill>
              </a:rPr>
              <a:t>This process continues until the control variable </a:t>
            </a:r>
            <a:r>
              <a:rPr lang="en-US" altLang="en-US" sz="2500" dirty="0">
                <a:solidFill>
                  <a:srgbClr val="000000"/>
                </a:solidFill>
                <a:latin typeface="Consolas" panose="020B0609020204030204" pitchFamily="49" charset="0"/>
              </a:rPr>
              <a:t>counter</a:t>
            </a:r>
            <a:r>
              <a:rPr lang="en-US" altLang="en-US" sz="2500" dirty="0">
                <a:solidFill>
                  <a:srgbClr val="000000"/>
                </a:solidFill>
              </a:rPr>
              <a:t> is incremented to its final value of 11—this causes the loop-continuation test to fail, and iteration terminates.</a:t>
            </a:r>
          </a:p>
          <a:p>
            <a:pPr eaLnBrk="1" hangingPunct="1"/>
            <a:r>
              <a:rPr lang="en-US" altLang="en-US" sz="2500" dirty="0">
                <a:solidFill>
                  <a:srgbClr val="000000"/>
                </a:solidFill>
              </a:rPr>
              <a:t>The program continues by performing the first statement after the </a:t>
            </a:r>
            <a:r>
              <a:rPr lang="en-US" altLang="en-US" sz="2500" dirty="0">
                <a:solidFill>
                  <a:srgbClr val="000000"/>
                </a:solidFill>
                <a:latin typeface="Consolas" panose="020B0609020204030204" pitchFamily="49" charset="0"/>
              </a:rPr>
              <a:t>for</a:t>
            </a:r>
            <a:r>
              <a:rPr lang="en-US" altLang="en-US" sz="2500" dirty="0">
                <a:solidFill>
                  <a:srgbClr val="000000"/>
                </a:solidFill>
              </a:rPr>
              <a:t> statement (in this case, the end of the program). </a:t>
            </a:r>
          </a:p>
        </p:txBody>
      </p:sp>
      <p:sp>
        <p:nvSpPr>
          <p:cNvPr id="31748"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42</a:t>
            </a:fld>
            <a:endParaRPr lang="en-US" altLang="en-US"/>
          </a:p>
        </p:txBody>
      </p:sp>
    </p:spTree>
    <p:extLst>
      <p:ext uri="{BB962C8B-B14F-4D97-AF65-F5344CB8AC3E}">
        <p14:creationId xmlns:p14="http://schemas.microsoft.com/office/powerpoint/2010/main" val="4124099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4_Page_1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1"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a:t>©2016 Pearson Education, Inc., Hoboken, NJ. All rights reserved.</a:t>
            </a:r>
          </a:p>
        </p:txBody>
      </p:sp>
      <p:sp>
        <p:nvSpPr>
          <p:cNvPr id="4" name="Slide Number Placeholder 3"/>
          <p:cNvSpPr>
            <a:spLocks noGrp="1"/>
          </p:cNvSpPr>
          <p:nvPr>
            <p:ph type="sldNum" sz="quarter" idx="12"/>
          </p:nvPr>
        </p:nvSpPr>
        <p:spPr/>
        <p:txBody>
          <a:bodyPr/>
          <a:lstStyle/>
          <a:p>
            <a:fld id="{22D58F13-B884-4489-983E-B4520426EAB5}" type="slidenum">
              <a:rPr lang="en-US" smtClean="0"/>
              <a:t>43</a:t>
            </a:fld>
            <a:endParaRPr lang="en-US"/>
          </a:p>
        </p:txBody>
      </p:sp>
      <p:pic>
        <p:nvPicPr>
          <p:cNvPr id="5" name="Picture 4" descr="chtp8_04_Page_11">
            <a:extLst>
              <a:ext uri="{FF2B5EF4-FFF2-40B4-BE49-F238E27FC236}">
                <a16:creationId xmlns:a16="http://schemas.microsoft.com/office/drawing/2014/main" id="{8FD2F2F0-EAA1-2644-9F1D-51DBDCC4B509}"/>
              </a:ext>
            </a:extLst>
          </p:cNvPr>
          <p:cNvPicPr>
            <a:picLocks noGrp="1" noChangeAspect="1"/>
          </p:cNvPicPr>
          <p:nvPr isPhoto="1"/>
        </p:nvPicPr>
        <p:blipFill>
          <a:blip r:embed="rId3" cstate="print">
            <a:lum/>
            <a:extLst>
              <a:ext uri="{28A0092B-C50C-407E-A947-70E740481C1C}">
                <a14:useLocalDpi xmlns:a14="http://schemas.microsoft.com/office/drawing/2010/main" val="0"/>
              </a:ext>
            </a:extLst>
          </a:blip>
          <a:stretch>
            <a:fillRect/>
          </a:stretch>
        </p:blipFill>
        <p:spPr>
          <a:xfrm>
            <a:off x="1657351" y="4419600"/>
            <a:ext cx="8875713" cy="6858000"/>
          </a:xfrm>
          <a:prstGeom prst="rect">
            <a:avLst/>
          </a:prstGeom>
          <a:noFill/>
          <a:ln>
            <a:noFill/>
          </a:ln>
        </p:spPr>
      </p:pic>
    </p:spTree>
    <p:extLst>
      <p:ext uri="{BB962C8B-B14F-4D97-AF65-F5344CB8AC3E}">
        <p14:creationId xmlns:p14="http://schemas.microsoft.com/office/powerpoint/2010/main" val="16748972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Consolas" panose="020B0609020204030204" pitchFamily="49" charset="0"/>
              </a:rPr>
              <a:t>for</a:t>
            </a:r>
            <a:r>
              <a:rPr lang="en-US" dirty="0">
                <a:solidFill>
                  <a:srgbClr val="3380E6"/>
                </a:solidFill>
                <a:latin typeface="Arial"/>
              </a:rPr>
              <a:t> Iteration Statement (Cont.)</a:t>
            </a:r>
          </a:p>
        </p:txBody>
      </p:sp>
      <p:sp>
        <p:nvSpPr>
          <p:cNvPr id="34819" name="Text Placeholder 2"/>
          <p:cNvSpPr>
            <a:spLocks noGrp="1"/>
          </p:cNvSpPr>
          <p:nvPr>
            <p:ph type="body" idx="1"/>
          </p:nvPr>
        </p:nvSpPr>
        <p:spPr/>
        <p:txBody>
          <a:bodyPr>
            <a:normAutofit/>
          </a:bodyPr>
          <a:lstStyle/>
          <a:p>
            <a:pPr marL="109537" indent="0">
              <a:buNone/>
              <a:defRPr/>
            </a:pPr>
            <a:r>
              <a:rPr lang="en-US" sz="2800" b="1" i="1" dirty="0">
                <a:solidFill>
                  <a:srgbClr val="000000"/>
                </a:solidFill>
              </a:rPr>
              <a:t>Off-By-One Errors</a:t>
            </a:r>
          </a:p>
          <a:p>
            <a:pPr eaLnBrk="1" hangingPunct="1">
              <a:defRPr/>
            </a:pPr>
            <a:r>
              <a:rPr lang="en-US" sz="2800" dirty="0">
                <a:solidFill>
                  <a:srgbClr val="000000"/>
                </a:solidFill>
              </a:rPr>
              <a:t>Notice that Fig. 4.2 uses the loop-continuation condition </a:t>
            </a:r>
            <a:r>
              <a:rPr lang="en-US" sz="2800" dirty="0">
                <a:solidFill>
                  <a:srgbClr val="000000"/>
                </a:solidFill>
                <a:latin typeface="Consolas" panose="020B0609020204030204" pitchFamily="49" charset="0"/>
              </a:rPr>
              <a:t>counter</a:t>
            </a:r>
            <a:r>
              <a:rPr lang="en-US" sz="2800" dirty="0">
                <a:solidFill>
                  <a:srgbClr val="000000"/>
                </a:solidFill>
              </a:rPr>
              <a:t> </a:t>
            </a:r>
            <a:r>
              <a:rPr lang="en-US" sz="2800" dirty="0">
                <a:solidFill>
                  <a:srgbClr val="000000"/>
                </a:solidFill>
                <a:latin typeface="Consolas" panose="020B0609020204030204" pitchFamily="49" charset="0"/>
              </a:rPr>
              <a:t>&lt;=</a:t>
            </a:r>
            <a:r>
              <a:rPr lang="en-US" sz="2800" dirty="0">
                <a:solidFill>
                  <a:srgbClr val="000000"/>
                </a:solidFill>
              </a:rPr>
              <a:t> </a:t>
            </a:r>
            <a:r>
              <a:rPr lang="en-US" sz="2800" dirty="0">
                <a:solidFill>
                  <a:srgbClr val="000000"/>
                </a:solidFill>
                <a:latin typeface="Consolas" panose="020B0609020204030204" pitchFamily="49" charset="0"/>
              </a:rPr>
              <a:t>10</a:t>
            </a:r>
            <a:r>
              <a:rPr lang="en-US" sz="2800" dirty="0">
                <a:solidFill>
                  <a:srgbClr val="000000"/>
                </a:solidFill>
              </a:rPr>
              <a:t>.</a:t>
            </a:r>
          </a:p>
          <a:p>
            <a:pPr eaLnBrk="1" hangingPunct="1">
              <a:defRPr/>
            </a:pPr>
            <a:r>
              <a:rPr lang="en-US" sz="2800" dirty="0">
                <a:solidFill>
                  <a:srgbClr val="000000"/>
                </a:solidFill>
              </a:rPr>
              <a:t>If you incorrectly wrote </a:t>
            </a:r>
            <a:r>
              <a:rPr lang="en-US" sz="2800" dirty="0">
                <a:solidFill>
                  <a:srgbClr val="000000"/>
                </a:solidFill>
                <a:latin typeface="Consolas" panose="020B0609020204030204" pitchFamily="49" charset="0"/>
              </a:rPr>
              <a:t>counter</a:t>
            </a:r>
            <a:r>
              <a:rPr lang="en-US" sz="2800" dirty="0">
                <a:solidFill>
                  <a:srgbClr val="000000"/>
                </a:solidFill>
              </a:rPr>
              <a:t> </a:t>
            </a:r>
            <a:r>
              <a:rPr lang="en-US" sz="2800" dirty="0">
                <a:solidFill>
                  <a:srgbClr val="000000"/>
                </a:solidFill>
                <a:latin typeface="Consolas" panose="020B0609020204030204" pitchFamily="49" charset="0"/>
              </a:rPr>
              <a:t>&lt;</a:t>
            </a:r>
            <a:r>
              <a:rPr lang="en-US" sz="2800" dirty="0">
                <a:solidFill>
                  <a:srgbClr val="000000"/>
                </a:solidFill>
              </a:rPr>
              <a:t> </a:t>
            </a:r>
            <a:r>
              <a:rPr lang="en-US" sz="2800" dirty="0">
                <a:solidFill>
                  <a:srgbClr val="000000"/>
                </a:solidFill>
                <a:latin typeface="Consolas" panose="020B0609020204030204" pitchFamily="49" charset="0"/>
              </a:rPr>
              <a:t>10</a:t>
            </a:r>
            <a:r>
              <a:rPr lang="en-US" sz="2800" dirty="0">
                <a:solidFill>
                  <a:srgbClr val="000000"/>
                </a:solidFill>
              </a:rPr>
              <a:t>, then the loop would be executed only 9 times.</a:t>
            </a:r>
          </a:p>
          <a:p>
            <a:pPr eaLnBrk="1" hangingPunct="1">
              <a:defRPr/>
            </a:pPr>
            <a:r>
              <a:rPr lang="en-US" sz="2800" dirty="0">
                <a:solidFill>
                  <a:srgbClr val="000000"/>
                </a:solidFill>
              </a:rPr>
              <a:t>This is a common logic error called an </a:t>
            </a:r>
            <a:r>
              <a:rPr lang="en-US" sz="2800" dirty="0">
                <a:solidFill>
                  <a:srgbClr val="0000FF"/>
                </a:solidFill>
              </a:rPr>
              <a:t>off-by-one error</a:t>
            </a:r>
            <a:r>
              <a:rPr lang="en-US" sz="2800" dirty="0">
                <a:solidFill>
                  <a:srgbClr val="000000"/>
                </a:solidFill>
              </a:rPr>
              <a:t>.</a:t>
            </a:r>
          </a:p>
        </p:txBody>
      </p:sp>
      <p:sp>
        <p:nvSpPr>
          <p:cNvPr id="34820"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44</a:t>
            </a:fld>
            <a:endParaRPr lang="en-US" altLang="en-US"/>
          </a:p>
        </p:txBody>
      </p:sp>
    </p:spTree>
    <p:extLst>
      <p:ext uri="{BB962C8B-B14F-4D97-AF65-F5344CB8AC3E}">
        <p14:creationId xmlns:p14="http://schemas.microsoft.com/office/powerpoint/2010/main" val="40275028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Consolas" panose="020B0609020204030204" pitchFamily="49" charset="0"/>
              </a:rPr>
              <a:t>for</a:t>
            </a:r>
            <a:r>
              <a:rPr lang="en-US" dirty="0">
                <a:solidFill>
                  <a:srgbClr val="3380E6"/>
                </a:solidFill>
                <a:latin typeface="Arial"/>
              </a:rPr>
              <a:t> Iteration Statement (Cont.)</a:t>
            </a:r>
          </a:p>
        </p:txBody>
      </p:sp>
      <p:sp>
        <p:nvSpPr>
          <p:cNvPr id="3" name="Text Placeholder 2"/>
          <p:cNvSpPr>
            <a:spLocks noGrp="1"/>
          </p:cNvSpPr>
          <p:nvPr>
            <p:ph type="body" idx="1"/>
          </p:nvPr>
        </p:nvSpPr>
        <p:spPr/>
        <p:txBody>
          <a:bodyPr>
            <a:normAutofit/>
          </a:bodyPr>
          <a:lstStyle/>
          <a:p>
            <a:pPr marL="109537" indent="0">
              <a:buNone/>
              <a:defRPr/>
            </a:pPr>
            <a:r>
              <a:rPr lang="en-US" sz="2500" b="1" i="1" dirty="0">
                <a:solidFill>
                  <a:srgbClr val="000000"/>
                </a:solidFill>
              </a:rPr>
              <a:t>Expressions in the </a:t>
            </a:r>
            <a:r>
              <a:rPr lang="en-US" sz="2400" b="1" i="1" dirty="0">
                <a:solidFill>
                  <a:srgbClr val="000000"/>
                </a:solidFill>
                <a:latin typeface="Consolas" panose="020B0609020204030204" pitchFamily="49" charset="0"/>
              </a:rPr>
              <a:t>for</a:t>
            </a:r>
            <a:r>
              <a:rPr lang="en-US" sz="2500" b="1" i="1" dirty="0">
                <a:solidFill>
                  <a:srgbClr val="000000"/>
                </a:solidFill>
              </a:rPr>
              <a:t> Statement’s Header Are Optional</a:t>
            </a:r>
          </a:p>
          <a:p>
            <a:pPr eaLnBrk="1" hangingPunct="1">
              <a:defRPr/>
            </a:pPr>
            <a:r>
              <a:rPr lang="en-US" sz="2500" dirty="0">
                <a:solidFill>
                  <a:srgbClr val="000000"/>
                </a:solidFill>
              </a:rPr>
              <a:t>The three expressions in the </a:t>
            </a:r>
            <a:r>
              <a:rPr lang="en-US" sz="2500" dirty="0">
                <a:solidFill>
                  <a:srgbClr val="000000"/>
                </a:solidFill>
                <a:latin typeface="Consolas" panose="020B0609020204030204" pitchFamily="49" charset="0"/>
              </a:rPr>
              <a:t>for</a:t>
            </a:r>
            <a:r>
              <a:rPr lang="en-US" sz="2500" dirty="0">
                <a:solidFill>
                  <a:srgbClr val="000000"/>
                </a:solidFill>
              </a:rPr>
              <a:t> statement are optional.</a:t>
            </a:r>
          </a:p>
          <a:p>
            <a:pPr eaLnBrk="1" hangingPunct="1">
              <a:defRPr/>
            </a:pPr>
            <a:r>
              <a:rPr lang="en-US" sz="2500" dirty="0">
                <a:solidFill>
                  <a:srgbClr val="000000"/>
                </a:solidFill>
              </a:rPr>
              <a:t>If the </a:t>
            </a:r>
            <a:r>
              <a:rPr lang="en-US" sz="2500" i="1" dirty="0">
                <a:solidFill>
                  <a:srgbClr val="000000"/>
                </a:solidFill>
              </a:rPr>
              <a:t>condition</a:t>
            </a:r>
            <a:r>
              <a:rPr lang="en-US" sz="2500" dirty="0">
                <a:solidFill>
                  <a:srgbClr val="000000"/>
                </a:solidFill>
              </a:rPr>
              <a:t> expression is omitted, C assumes that the condition is true, thus creating an </a:t>
            </a:r>
            <a:r>
              <a:rPr lang="en-US" sz="2500" b="1" dirty="0">
                <a:solidFill>
                  <a:srgbClr val="000000"/>
                </a:solidFill>
              </a:rPr>
              <a:t>infinite loop</a:t>
            </a:r>
            <a:r>
              <a:rPr lang="en-US" sz="2500" dirty="0">
                <a:solidFill>
                  <a:srgbClr val="000000"/>
                </a:solidFill>
              </a:rPr>
              <a:t>.</a:t>
            </a:r>
          </a:p>
          <a:p>
            <a:pPr eaLnBrk="1" hangingPunct="1">
              <a:defRPr/>
            </a:pPr>
            <a:r>
              <a:rPr lang="en-US" sz="2500" dirty="0">
                <a:solidFill>
                  <a:srgbClr val="000000"/>
                </a:solidFill>
              </a:rPr>
              <a:t>You may omit the </a:t>
            </a:r>
            <a:r>
              <a:rPr lang="en-US" sz="2500" i="1" dirty="0">
                <a:solidFill>
                  <a:srgbClr val="000000"/>
                </a:solidFill>
              </a:rPr>
              <a:t>initialization </a:t>
            </a:r>
            <a:r>
              <a:rPr lang="en-US" sz="2500" dirty="0">
                <a:solidFill>
                  <a:srgbClr val="000000"/>
                </a:solidFill>
              </a:rPr>
              <a:t>expression if the control variable is initialized elsewhere in the program.</a:t>
            </a:r>
          </a:p>
          <a:p>
            <a:pPr eaLnBrk="1" hangingPunct="1">
              <a:defRPr/>
            </a:pPr>
            <a:r>
              <a:rPr lang="en-US" sz="2500" dirty="0">
                <a:solidFill>
                  <a:srgbClr val="000000"/>
                </a:solidFill>
              </a:rPr>
              <a:t>The </a:t>
            </a:r>
            <a:r>
              <a:rPr lang="en-US" sz="2500" i="1" dirty="0">
                <a:solidFill>
                  <a:srgbClr val="000000"/>
                </a:solidFill>
              </a:rPr>
              <a:t>increment </a:t>
            </a:r>
            <a:r>
              <a:rPr lang="en-US" sz="2500" dirty="0">
                <a:solidFill>
                  <a:srgbClr val="000000"/>
                </a:solidFill>
              </a:rPr>
              <a:t>may be omitted if it’s calculated by statements in the body of the </a:t>
            </a:r>
            <a:r>
              <a:rPr lang="en-US" sz="2500" dirty="0">
                <a:solidFill>
                  <a:srgbClr val="000000"/>
                </a:solidFill>
                <a:latin typeface="Consolas" panose="020B0609020204030204" pitchFamily="49" charset="0"/>
              </a:rPr>
              <a:t>for</a:t>
            </a:r>
            <a:r>
              <a:rPr lang="en-US" sz="2500" dirty="0">
                <a:solidFill>
                  <a:srgbClr val="000000"/>
                </a:solidFill>
              </a:rPr>
              <a:t> statement or if no increment is needed.</a:t>
            </a:r>
          </a:p>
        </p:txBody>
      </p:sp>
      <p:sp>
        <p:nvSpPr>
          <p:cNvPr id="41988"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4" name="Slide Number Placeholder 3"/>
          <p:cNvSpPr>
            <a:spLocks noGrp="1"/>
          </p:cNvSpPr>
          <p:nvPr>
            <p:ph type="sldNum" sz="quarter" idx="11"/>
          </p:nvPr>
        </p:nvSpPr>
        <p:spPr/>
        <p:txBody>
          <a:bodyPr/>
          <a:lstStyle/>
          <a:p>
            <a:fld id="{4601BD1F-65AF-428F-9666-6A35858789E8}" type="slidenum">
              <a:rPr lang="en-US" altLang="en-US" smtClean="0"/>
              <a:pPr/>
              <a:t>45</a:t>
            </a:fld>
            <a:endParaRPr lang="en-US" altLang="en-US"/>
          </a:p>
        </p:txBody>
      </p:sp>
    </p:spTree>
    <p:extLst>
      <p:ext uri="{BB962C8B-B14F-4D97-AF65-F5344CB8AC3E}">
        <p14:creationId xmlns:p14="http://schemas.microsoft.com/office/powerpoint/2010/main" val="7966578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Consolas" panose="020B0609020204030204" pitchFamily="49" charset="0"/>
              </a:rPr>
              <a:t>for</a:t>
            </a:r>
            <a:r>
              <a:rPr lang="en-US" dirty="0">
                <a:solidFill>
                  <a:srgbClr val="3380E6"/>
                </a:solidFill>
                <a:latin typeface="Arial"/>
              </a:rPr>
              <a:t> Iteration Statement (Cont.)</a:t>
            </a:r>
          </a:p>
        </p:txBody>
      </p:sp>
      <p:sp>
        <p:nvSpPr>
          <p:cNvPr id="3" name="Text Placeholder 2"/>
          <p:cNvSpPr>
            <a:spLocks noGrp="1"/>
          </p:cNvSpPr>
          <p:nvPr>
            <p:ph type="body" idx="1"/>
          </p:nvPr>
        </p:nvSpPr>
        <p:spPr/>
        <p:txBody>
          <a:bodyPr>
            <a:normAutofit fontScale="92500" lnSpcReduction="10000"/>
          </a:bodyPr>
          <a:lstStyle/>
          <a:p>
            <a:pPr marL="109537" indent="0">
              <a:spcBef>
                <a:spcPts val="600"/>
              </a:spcBef>
              <a:spcAft>
                <a:spcPts val="600"/>
              </a:spcAft>
              <a:buNone/>
              <a:defRPr/>
            </a:pPr>
            <a:r>
              <a:rPr lang="en-US" sz="2400" b="1" i="1" dirty="0">
                <a:solidFill>
                  <a:srgbClr val="000000"/>
                </a:solidFill>
              </a:rPr>
              <a:t>Increment Expression Acts Like a Standalone Statement</a:t>
            </a:r>
          </a:p>
          <a:p>
            <a:pPr>
              <a:spcBef>
                <a:spcPts val="600"/>
              </a:spcBef>
              <a:spcAft>
                <a:spcPts val="600"/>
              </a:spcAft>
              <a:defRPr/>
            </a:pPr>
            <a:r>
              <a:rPr lang="en-US" sz="2400" dirty="0">
                <a:solidFill>
                  <a:srgbClr val="000000"/>
                </a:solidFill>
              </a:rPr>
              <a:t>The increment expression in the </a:t>
            </a:r>
            <a:r>
              <a:rPr lang="en-US" sz="2400" dirty="0">
                <a:solidFill>
                  <a:srgbClr val="000000"/>
                </a:solidFill>
                <a:latin typeface="Consolas" panose="020B0609020204030204" pitchFamily="49" charset="0"/>
              </a:rPr>
              <a:t>for</a:t>
            </a:r>
            <a:r>
              <a:rPr lang="en-US" sz="2400" dirty="0">
                <a:solidFill>
                  <a:srgbClr val="000000"/>
                </a:solidFill>
              </a:rPr>
              <a:t> statement acts like a stand-alone C statement at the end of the body of the </a:t>
            </a:r>
            <a:r>
              <a:rPr lang="en-US" sz="2400" dirty="0">
                <a:solidFill>
                  <a:srgbClr val="000000"/>
                </a:solidFill>
                <a:latin typeface="Consolas" panose="020B0609020204030204" pitchFamily="49" charset="0"/>
              </a:rPr>
              <a:t>for</a:t>
            </a:r>
            <a:r>
              <a:rPr lang="en-US" sz="2400" dirty="0">
                <a:solidFill>
                  <a:srgbClr val="000000"/>
                </a:solidFill>
              </a:rPr>
              <a:t>.</a:t>
            </a:r>
          </a:p>
          <a:p>
            <a:pPr>
              <a:spcBef>
                <a:spcPts val="600"/>
              </a:spcBef>
              <a:spcAft>
                <a:spcPts val="600"/>
              </a:spcAft>
              <a:defRPr/>
            </a:pPr>
            <a:r>
              <a:rPr lang="en-US" sz="2300" dirty="0">
                <a:solidFill>
                  <a:srgbClr val="000000"/>
                </a:solidFill>
              </a:rPr>
              <a:t>Therefore, the expressions</a:t>
            </a:r>
          </a:p>
          <a:p>
            <a:pPr lvl="2">
              <a:spcBef>
                <a:spcPts val="600"/>
              </a:spcBef>
              <a:spcAft>
                <a:spcPts val="600"/>
              </a:spcAft>
              <a:buNone/>
              <a:defRPr/>
            </a:pPr>
            <a:r>
              <a:rPr lang="en-US" sz="1800" dirty="0">
                <a:solidFill>
                  <a:srgbClr val="000000"/>
                </a:solidFill>
                <a:latin typeface="Consolas" panose="020B0609020204030204" pitchFamily="49" charset="0"/>
              </a:rPr>
              <a:t>	counter = counter + </a:t>
            </a:r>
            <a:r>
              <a:rPr lang="en-US" sz="1800" b="1" dirty="0">
                <a:solidFill>
                  <a:srgbClr val="128AFF"/>
                </a:solidFill>
                <a:latin typeface="Consolas" panose="020B0609020204030204" pitchFamily="49" charset="0"/>
              </a:rPr>
              <a:t>1</a:t>
            </a:r>
            <a:br>
              <a:rPr lang="en-US" sz="1800" b="1" dirty="0">
                <a:solidFill>
                  <a:srgbClr val="128AFF"/>
                </a:solidFill>
                <a:latin typeface="Consolas" panose="020B0609020204030204" pitchFamily="49" charset="0"/>
              </a:rPr>
            </a:br>
            <a:r>
              <a:rPr lang="en-US" sz="1800" dirty="0">
                <a:solidFill>
                  <a:srgbClr val="000000"/>
                </a:solidFill>
                <a:latin typeface="Consolas" panose="020B0609020204030204" pitchFamily="49" charset="0"/>
              </a:rPr>
              <a:t>counter += </a:t>
            </a:r>
            <a:r>
              <a:rPr lang="en-US" sz="1800" dirty="0">
                <a:solidFill>
                  <a:srgbClr val="128AFF"/>
                </a:solidFill>
                <a:latin typeface="Consolas" panose="020B0609020204030204" pitchFamily="49" charset="0"/>
              </a:rPr>
              <a:t>1</a:t>
            </a:r>
            <a:br>
              <a:rPr lang="en-US" sz="1800" dirty="0">
                <a:solidFill>
                  <a:srgbClr val="128AFF"/>
                </a:solidFill>
                <a:latin typeface="Consolas" panose="020B0609020204030204" pitchFamily="49" charset="0"/>
              </a:rPr>
            </a:br>
            <a:r>
              <a:rPr lang="en-US" sz="1800" dirty="0">
                <a:solidFill>
                  <a:srgbClr val="000000"/>
                </a:solidFill>
                <a:latin typeface="Consolas" panose="020B0609020204030204" pitchFamily="49" charset="0"/>
              </a:rPr>
              <a:t>++counter</a:t>
            </a:r>
            <a:br>
              <a:rPr lang="en-US" sz="1800" b="1" dirty="0">
                <a:solidFill>
                  <a:srgbClr val="000000"/>
                </a:solidFill>
                <a:latin typeface="Consolas" panose="020B0609020204030204" pitchFamily="49" charset="0"/>
              </a:rPr>
            </a:br>
            <a:r>
              <a:rPr lang="en-US" sz="1800" dirty="0" err="1">
                <a:solidFill>
                  <a:srgbClr val="000000"/>
                </a:solidFill>
                <a:latin typeface="Consolas" panose="020B0609020204030204" pitchFamily="49" charset="0"/>
              </a:rPr>
              <a:t>counter</a:t>
            </a:r>
            <a:r>
              <a:rPr lang="en-US" sz="1800" dirty="0">
                <a:solidFill>
                  <a:srgbClr val="000000"/>
                </a:solidFill>
                <a:latin typeface="Consolas" panose="020B0609020204030204" pitchFamily="49" charset="0"/>
              </a:rPr>
              <a:t>++</a:t>
            </a:r>
          </a:p>
          <a:p>
            <a:pPr>
              <a:spcBef>
                <a:spcPts val="600"/>
              </a:spcBef>
              <a:spcAft>
                <a:spcPts val="600"/>
              </a:spcAft>
              <a:buNone/>
              <a:defRPr/>
            </a:pPr>
            <a:r>
              <a:rPr lang="en-US" sz="2300" dirty="0">
                <a:solidFill>
                  <a:srgbClr val="000000"/>
                </a:solidFill>
              </a:rPr>
              <a:t>	are all equivalent in the increment part of the </a:t>
            </a:r>
            <a:r>
              <a:rPr lang="en-US" sz="2300" dirty="0">
                <a:solidFill>
                  <a:srgbClr val="000000"/>
                </a:solidFill>
                <a:latin typeface="Consolas" panose="020B0609020204030204" pitchFamily="49" charset="0"/>
              </a:rPr>
              <a:t>for</a:t>
            </a:r>
            <a:r>
              <a:rPr lang="en-US" sz="2300" dirty="0">
                <a:solidFill>
                  <a:srgbClr val="000000"/>
                </a:solidFill>
              </a:rPr>
              <a:t> statement.</a:t>
            </a:r>
          </a:p>
          <a:p>
            <a:pPr>
              <a:spcBef>
                <a:spcPts val="600"/>
              </a:spcBef>
              <a:spcAft>
                <a:spcPts val="600"/>
              </a:spcAft>
              <a:defRPr/>
            </a:pPr>
            <a:r>
              <a:rPr lang="en-US" sz="2300" dirty="0">
                <a:solidFill>
                  <a:srgbClr val="000000"/>
                </a:solidFill>
              </a:rPr>
              <a:t>Because the variable being </a:t>
            </a:r>
            <a:r>
              <a:rPr lang="en-US" sz="2300" dirty="0" err="1">
                <a:solidFill>
                  <a:srgbClr val="000000"/>
                </a:solidFill>
              </a:rPr>
              <a:t>preincremented</a:t>
            </a:r>
            <a:r>
              <a:rPr lang="en-US" sz="2300" dirty="0">
                <a:solidFill>
                  <a:srgbClr val="000000"/>
                </a:solidFill>
              </a:rPr>
              <a:t> or </a:t>
            </a:r>
            <a:r>
              <a:rPr lang="en-US" sz="2300" dirty="0" err="1">
                <a:solidFill>
                  <a:srgbClr val="000000"/>
                </a:solidFill>
              </a:rPr>
              <a:t>postincremented</a:t>
            </a:r>
            <a:r>
              <a:rPr lang="en-US" sz="2300" dirty="0">
                <a:solidFill>
                  <a:srgbClr val="000000"/>
                </a:solidFill>
              </a:rPr>
              <a:t> here does not appear in a larger expression, both forms of incrementing have the same effect.</a:t>
            </a:r>
          </a:p>
          <a:p>
            <a:pPr>
              <a:spcBef>
                <a:spcPts val="600"/>
              </a:spcBef>
              <a:spcAft>
                <a:spcPts val="600"/>
              </a:spcAft>
              <a:defRPr/>
            </a:pPr>
            <a:r>
              <a:rPr lang="en-US" sz="2300" b="1" dirty="0">
                <a:solidFill>
                  <a:srgbClr val="000000"/>
                </a:solidFill>
              </a:rPr>
              <a:t>The two semicolons in the </a:t>
            </a:r>
            <a:r>
              <a:rPr lang="en-US" sz="2300" b="1" dirty="0">
                <a:solidFill>
                  <a:srgbClr val="000000"/>
                </a:solidFill>
                <a:latin typeface="Consolas" panose="020B0609020204030204" pitchFamily="49" charset="0"/>
              </a:rPr>
              <a:t>for</a:t>
            </a:r>
            <a:r>
              <a:rPr lang="en-US" sz="2300" b="1" dirty="0">
                <a:solidFill>
                  <a:srgbClr val="000000"/>
                </a:solidFill>
              </a:rPr>
              <a:t> statement are required</a:t>
            </a:r>
            <a:r>
              <a:rPr lang="en-US" sz="2300" dirty="0">
                <a:solidFill>
                  <a:srgbClr val="000000"/>
                </a:solidFill>
              </a:rPr>
              <a:t>.</a:t>
            </a:r>
          </a:p>
        </p:txBody>
      </p:sp>
      <p:sp>
        <p:nvSpPr>
          <p:cNvPr id="43012"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4" name="Slide Number Placeholder 3"/>
          <p:cNvSpPr>
            <a:spLocks noGrp="1"/>
          </p:cNvSpPr>
          <p:nvPr>
            <p:ph type="sldNum" sz="quarter" idx="11"/>
          </p:nvPr>
        </p:nvSpPr>
        <p:spPr/>
        <p:txBody>
          <a:bodyPr/>
          <a:lstStyle/>
          <a:p>
            <a:fld id="{4601BD1F-65AF-428F-9666-6A35858789E8}" type="slidenum">
              <a:rPr lang="en-US" altLang="en-US" smtClean="0"/>
              <a:pPr/>
              <a:t>46</a:t>
            </a:fld>
            <a:endParaRPr lang="en-US" altLang="en-US"/>
          </a:p>
        </p:txBody>
      </p:sp>
    </p:spTree>
    <p:extLst>
      <p:ext uri="{BB962C8B-B14F-4D97-AF65-F5344CB8AC3E}">
        <p14:creationId xmlns:p14="http://schemas.microsoft.com/office/powerpoint/2010/main" val="611918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4_Page_1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1"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a:t>©2016 Pearson Education, Inc., Hoboken, NJ. All rights reserved.</a:t>
            </a:r>
          </a:p>
        </p:txBody>
      </p:sp>
      <p:sp>
        <p:nvSpPr>
          <p:cNvPr id="4" name="Slide Number Placeholder 3"/>
          <p:cNvSpPr>
            <a:spLocks noGrp="1"/>
          </p:cNvSpPr>
          <p:nvPr>
            <p:ph type="sldNum" sz="quarter" idx="12"/>
          </p:nvPr>
        </p:nvSpPr>
        <p:spPr/>
        <p:txBody>
          <a:bodyPr/>
          <a:lstStyle/>
          <a:p>
            <a:fld id="{22D58F13-B884-4489-983E-B4520426EAB5}" type="slidenum">
              <a:rPr lang="en-US" smtClean="0"/>
              <a:t>47</a:t>
            </a:fld>
            <a:endParaRPr lang="en-US"/>
          </a:p>
        </p:txBody>
      </p:sp>
      <p:pic>
        <p:nvPicPr>
          <p:cNvPr id="5" name="Picture 4" descr="chtp8_04_Page_15">
            <a:extLst>
              <a:ext uri="{FF2B5EF4-FFF2-40B4-BE49-F238E27FC236}">
                <a16:creationId xmlns:a16="http://schemas.microsoft.com/office/drawing/2014/main" id="{7677BA9C-1871-CF4E-AEF2-623D4E0D8F19}"/>
              </a:ext>
            </a:extLst>
          </p:cNvPr>
          <p:cNvPicPr>
            <a:picLocks noGrp="1" noChangeAspect="1"/>
          </p:cNvPicPr>
          <p:nvPr isPhoto="1"/>
        </p:nvPicPr>
        <p:blipFill>
          <a:blip r:embed="rId3" cstate="print">
            <a:lum/>
            <a:extLst>
              <a:ext uri="{28A0092B-C50C-407E-A947-70E740481C1C}">
                <a14:useLocalDpi xmlns:a14="http://schemas.microsoft.com/office/drawing/2010/main" val="0"/>
              </a:ext>
            </a:extLst>
          </a:blip>
          <a:stretch>
            <a:fillRect/>
          </a:stretch>
        </p:blipFill>
        <p:spPr>
          <a:xfrm>
            <a:off x="1657351" y="1447800"/>
            <a:ext cx="8875713" cy="6858000"/>
          </a:xfrm>
          <a:prstGeom prst="rect">
            <a:avLst/>
          </a:prstGeom>
          <a:noFill/>
          <a:ln>
            <a:noFill/>
          </a:ln>
        </p:spPr>
      </p:pic>
    </p:spTree>
    <p:extLst>
      <p:ext uri="{BB962C8B-B14F-4D97-AF65-F5344CB8AC3E}">
        <p14:creationId xmlns:p14="http://schemas.microsoft.com/office/powerpoint/2010/main" val="18166926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4_Page_0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1"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a:t>©2016 Pearson Education, Inc., Hoboken, NJ. All rights reserved.</a:t>
            </a:r>
          </a:p>
        </p:txBody>
      </p:sp>
      <p:sp>
        <p:nvSpPr>
          <p:cNvPr id="4" name="Slide Number Placeholder 3"/>
          <p:cNvSpPr>
            <a:spLocks noGrp="1"/>
          </p:cNvSpPr>
          <p:nvPr>
            <p:ph type="sldNum" sz="quarter" idx="12"/>
          </p:nvPr>
        </p:nvSpPr>
        <p:spPr/>
        <p:txBody>
          <a:bodyPr/>
          <a:lstStyle/>
          <a:p>
            <a:fld id="{22D58F13-B884-4489-983E-B4520426EAB5}" type="slidenum">
              <a:rPr lang="en-US" smtClean="0"/>
              <a:t>48</a:t>
            </a:fld>
            <a:endParaRPr lang="en-US"/>
          </a:p>
        </p:txBody>
      </p:sp>
      <p:pic>
        <p:nvPicPr>
          <p:cNvPr id="5" name="Picture 4" descr="chtp8_04_Page_06">
            <a:extLst>
              <a:ext uri="{FF2B5EF4-FFF2-40B4-BE49-F238E27FC236}">
                <a16:creationId xmlns:a16="http://schemas.microsoft.com/office/drawing/2014/main" id="{C6F7E198-B9C8-0E44-8EF2-EDB0249450D1}"/>
              </a:ext>
            </a:extLst>
          </p:cNvPr>
          <p:cNvPicPr>
            <a:picLocks noGrp="1" noChangeAspect="1"/>
          </p:cNvPicPr>
          <p:nvPr isPhoto="1"/>
        </p:nvPicPr>
        <p:blipFill>
          <a:blip r:embed="rId3" cstate="print">
            <a:lum/>
            <a:extLst>
              <a:ext uri="{28A0092B-C50C-407E-A947-70E740481C1C}">
                <a14:useLocalDpi xmlns:a14="http://schemas.microsoft.com/office/drawing/2010/main" val="0"/>
              </a:ext>
            </a:extLst>
          </a:blip>
          <a:stretch>
            <a:fillRect/>
          </a:stretch>
        </p:blipFill>
        <p:spPr>
          <a:xfrm>
            <a:off x="1682751" y="2927351"/>
            <a:ext cx="8875713" cy="6858000"/>
          </a:xfrm>
          <a:prstGeom prst="rect">
            <a:avLst/>
          </a:prstGeom>
          <a:noFill/>
          <a:ln>
            <a:noFill/>
          </a:ln>
        </p:spPr>
      </p:pic>
    </p:spTree>
    <p:extLst>
      <p:ext uri="{BB962C8B-B14F-4D97-AF65-F5344CB8AC3E}">
        <p14:creationId xmlns:p14="http://schemas.microsoft.com/office/powerpoint/2010/main" val="27444986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©2016 Pearson Education, Inc., Hoboken, NJ. All rights reserved.</a:t>
            </a:r>
          </a:p>
        </p:txBody>
      </p:sp>
      <p:sp>
        <p:nvSpPr>
          <p:cNvPr id="4" name="Slide Number Placeholder 3"/>
          <p:cNvSpPr>
            <a:spLocks noGrp="1"/>
          </p:cNvSpPr>
          <p:nvPr>
            <p:ph type="sldNum" sz="quarter" idx="12"/>
          </p:nvPr>
        </p:nvSpPr>
        <p:spPr/>
        <p:txBody>
          <a:bodyPr/>
          <a:lstStyle/>
          <a:p>
            <a:fld id="{22D58F13-B884-4489-983E-B4520426EAB5}" type="slidenum">
              <a:rPr lang="en-US" smtClean="0"/>
              <a:t>49</a:t>
            </a:fld>
            <a:endParaRPr lang="en-US"/>
          </a:p>
        </p:txBody>
      </p:sp>
      <p:pic>
        <p:nvPicPr>
          <p:cNvPr id="6" name="Picture 5" descr="chtp8_04_Page_07">
            <a:extLst>
              <a:ext uri="{FF2B5EF4-FFF2-40B4-BE49-F238E27FC236}">
                <a16:creationId xmlns:a16="http://schemas.microsoft.com/office/drawing/2014/main" id="{DD75A2C2-D6C3-0045-9471-1B108264A803}"/>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48880" y="0"/>
            <a:ext cx="8875713" cy="6858000"/>
          </a:xfrm>
          <a:prstGeom prst="rect">
            <a:avLst/>
          </a:prstGeom>
          <a:noFill/>
          <a:ln>
            <a:noFill/>
          </a:ln>
        </p:spPr>
      </p:pic>
      <p:pic>
        <p:nvPicPr>
          <p:cNvPr id="7" name="Picture 6" descr="chtp8_04_Page_08">
            <a:extLst>
              <a:ext uri="{FF2B5EF4-FFF2-40B4-BE49-F238E27FC236}">
                <a16:creationId xmlns:a16="http://schemas.microsoft.com/office/drawing/2014/main" id="{FE3C1A38-52FC-3B4E-B036-C7012489DB7D}"/>
              </a:ext>
            </a:extLst>
          </p:cNvPr>
          <p:cNvPicPr>
            <a:picLocks noGrp="1" noChangeAspect="1"/>
          </p:cNvPicPr>
          <p:nvPr isPhoto="1"/>
        </p:nvPicPr>
        <p:blipFill>
          <a:blip r:embed="rId3" cstate="print">
            <a:lum/>
            <a:extLst>
              <a:ext uri="{28A0092B-C50C-407E-A947-70E740481C1C}">
                <a14:useLocalDpi xmlns:a14="http://schemas.microsoft.com/office/drawing/2010/main" val="0"/>
              </a:ext>
            </a:extLst>
          </a:blip>
          <a:stretch>
            <a:fillRect/>
          </a:stretch>
        </p:blipFill>
        <p:spPr>
          <a:xfrm>
            <a:off x="1648879" y="3292476"/>
            <a:ext cx="8875713" cy="6858000"/>
          </a:xfrm>
          <a:prstGeom prst="rect">
            <a:avLst/>
          </a:prstGeom>
          <a:noFill/>
          <a:ln>
            <a:noFill/>
          </a:ln>
        </p:spPr>
      </p:pic>
    </p:spTree>
    <p:extLst>
      <p:ext uri="{BB962C8B-B14F-4D97-AF65-F5344CB8AC3E}">
        <p14:creationId xmlns:p14="http://schemas.microsoft.com/office/powerpoint/2010/main" val="3555838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Arial"/>
              </a:rPr>
              <a:t>Counter-Controlled Iteration</a:t>
            </a:r>
          </a:p>
        </p:txBody>
      </p:sp>
      <p:sp>
        <p:nvSpPr>
          <p:cNvPr id="17411" name="Text Placeholder 2"/>
          <p:cNvSpPr>
            <a:spLocks noGrp="1"/>
          </p:cNvSpPr>
          <p:nvPr>
            <p:ph type="body" idx="1"/>
          </p:nvPr>
        </p:nvSpPr>
        <p:spPr/>
        <p:txBody>
          <a:bodyPr>
            <a:normAutofit/>
          </a:bodyPr>
          <a:lstStyle/>
          <a:p>
            <a:pPr eaLnBrk="1" hangingPunct="1"/>
            <a:r>
              <a:rPr lang="en-US" altLang="en-US" sz="2800" dirty="0">
                <a:solidFill>
                  <a:srgbClr val="000000"/>
                </a:solidFill>
              </a:rPr>
              <a:t>Counter-controlled iteration requires:</a:t>
            </a:r>
          </a:p>
          <a:p>
            <a:pPr lvl="1" eaLnBrk="1" hangingPunct="1"/>
            <a:r>
              <a:rPr lang="en-US" altLang="en-US" sz="2400" dirty="0">
                <a:solidFill>
                  <a:srgbClr val="000000"/>
                </a:solidFill>
              </a:rPr>
              <a:t>The </a:t>
            </a:r>
            <a:r>
              <a:rPr lang="en-US" altLang="en-US" sz="2400" dirty="0">
                <a:solidFill>
                  <a:srgbClr val="0000FF"/>
                </a:solidFill>
              </a:rPr>
              <a:t>name</a:t>
            </a:r>
            <a:r>
              <a:rPr lang="en-US" altLang="en-US" sz="2400" dirty="0">
                <a:solidFill>
                  <a:srgbClr val="000000"/>
                </a:solidFill>
              </a:rPr>
              <a:t> of a control variable (or loop counter).</a:t>
            </a:r>
          </a:p>
          <a:p>
            <a:pPr lvl="1" eaLnBrk="1" hangingPunct="1"/>
            <a:r>
              <a:rPr lang="en-US" altLang="en-US" sz="2400" dirty="0">
                <a:solidFill>
                  <a:srgbClr val="000000"/>
                </a:solidFill>
              </a:rPr>
              <a:t>The </a:t>
            </a:r>
            <a:r>
              <a:rPr lang="en-US" altLang="en-US" sz="2400" dirty="0">
                <a:solidFill>
                  <a:srgbClr val="0000FF"/>
                </a:solidFill>
              </a:rPr>
              <a:t>initial value</a:t>
            </a:r>
            <a:r>
              <a:rPr lang="en-US" altLang="en-US" sz="2400" dirty="0">
                <a:solidFill>
                  <a:srgbClr val="000000"/>
                </a:solidFill>
              </a:rPr>
              <a:t> of the control variable.</a:t>
            </a:r>
          </a:p>
          <a:p>
            <a:pPr lvl="1" eaLnBrk="1" hangingPunct="1"/>
            <a:r>
              <a:rPr lang="en-US" altLang="en-US" sz="2400" dirty="0">
                <a:solidFill>
                  <a:srgbClr val="000000"/>
                </a:solidFill>
              </a:rPr>
              <a:t>The </a:t>
            </a:r>
            <a:r>
              <a:rPr lang="en-US" altLang="en-US" sz="2400" dirty="0">
                <a:solidFill>
                  <a:srgbClr val="0000FF"/>
                </a:solidFill>
              </a:rPr>
              <a:t>increment</a:t>
            </a:r>
            <a:r>
              <a:rPr lang="en-US" altLang="en-US" sz="2400" dirty="0">
                <a:solidFill>
                  <a:srgbClr val="000000"/>
                </a:solidFill>
              </a:rPr>
              <a:t> (or </a:t>
            </a:r>
            <a:r>
              <a:rPr lang="en-US" altLang="en-US" sz="2400" dirty="0">
                <a:solidFill>
                  <a:srgbClr val="0000FF"/>
                </a:solidFill>
              </a:rPr>
              <a:t>decrement</a:t>
            </a:r>
            <a:r>
              <a:rPr lang="en-US" altLang="en-US" sz="2400" dirty="0">
                <a:solidFill>
                  <a:srgbClr val="000000"/>
                </a:solidFill>
              </a:rPr>
              <a:t>) by which the control variable is modified each time through the loop.</a:t>
            </a:r>
          </a:p>
          <a:p>
            <a:pPr lvl="1" eaLnBrk="1" hangingPunct="1"/>
            <a:r>
              <a:rPr lang="en-US" altLang="en-US" sz="2400" dirty="0">
                <a:solidFill>
                  <a:srgbClr val="000000"/>
                </a:solidFill>
              </a:rPr>
              <a:t>The </a:t>
            </a:r>
            <a:r>
              <a:rPr lang="en-US" altLang="en-US" sz="2400" dirty="0">
                <a:solidFill>
                  <a:srgbClr val="0000FF"/>
                </a:solidFill>
              </a:rPr>
              <a:t>condition</a:t>
            </a:r>
            <a:r>
              <a:rPr lang="en-US" altLang="en-US" sz="2400" dirty="0">
                <a:solidFill>
                  <a:srgbClr val="000000"/>
                </a:solidFill>
              </a:rPr>
              <a:t> that tests for the </a:t>
            </a:r>
            <a:r>
              <a:rPr lang="en-US" altLang="en-US" sz="2400" dirty="0">
                <a:solidFill>
                  <a:srgbClr val="0000FF"/>
                </a:solidFill>
              </a:rPr>
              <a:t>final value</a:t>
            </a:r>
            <a:r>
              <a:rPr lang="en-US" altLang="en-US" sz="2400" dirty="0">
                <a:solidFill>
                  <a:srgbClr val="000000"/>
                </a:solidFill>
              </a:rPr>
              <a:t> of the control variable (i.e., whether looping should continue).</a:t>
            </a:r>
          </a:p>
        </p:txBody>
      </p:sp>
      <p:sp>
        <p:nvSpPr>
          <p:cNvPr id="17412" name="Footer Placeholder 3"/>
          <p:cNvSpPr>
            <a:spLocks noGrp="1"/>
          </p:cNvSpPr>
          <p:nvPr>
            <p:ph type="ftr" sz="quarter" idx="10"/>
          </p:nvPr>
        </p:nvSpPr>
        <p:spPr bwMode="auto">
          <a:xfrm>
            <a:off x="3276600" y="6400801"/>
            <a:ext cx="52578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5</a:t>
            </a:fld>
            <a:endParaRPr lang="en-US" altLang="en-US"/>
          </a:p>
        </p:txBody>
      </p:sp>
    </p:spTree>
    <p:extLst>
      <p:ext uri="{BB962C8B-B14F-4D97-AF65-F5344CB8AC3E}">
        <p14:creationId xmlns:p14="http://schemas.microsoft.com/office/powerpoint/2010/main" val="24855539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solidFill>
                  <a:srgbClr val="3380E6"/>
                </a:solidFill>
                <a:latin typeface="Consolas" panose="020B0609020204030204" pitchFamily="49" charset="0"/>
              </a:rPr>
              <a:t>for</a:t>
            </a:r>
            <a:r>
              <a:rPr lang="en-US" dirty="0">
                <a:solidFill>
                  <a:srgbClr val="3380E6"/>
                </a:solidFill>
                <a:latin typeface="Arial"/>
              </a:rPr>
              <a:t> Statement: Notes and Observations</a:t>
            </a:r>
          </a:p>
        </p:txBody>
      </p:sp>
      <p:sp>
        <p:nvSpPr>
          <p:cNvPr id="45059" name="Text Placeholder 2"/>
          <p:cNvSpPr>
            <a:spLocks noGrp="1"/>
          </p:cNvSpPr>
          <p:nvPr>
            <p:ph type="body" idx="1"/>
          </p:nvPr>
        </p:nvSpPr>
        <p:spPr/>
        <p:txBody>
          <a:bodyPr>
            <a:normAutofit/>
          </a:bodyPr>
          <a:lstStyle/>
          <a:p>
            <a:pPr>
              <a:lnSpc>
                <a:spcPct val="90000"/>
              </a:lnSpc>
              <a:spcBef>
                <a:spcPts val="600"/>
              </a:spcBef>
              <a:spcAft>
                <a:spcPts val="600"/>
              </a:spcAft>
            </a:pPr>
            <a:r>
              <a:rPr lang="en-US" altLang="en-US" sz="2500" dirty="0">
                <a:solidFill>
                  <a:srgbClr val="000000"/>
                </a:solidFill>
              </a:rPr>
              <a:t>The initialization, loop-continuation condition and increment can contain arithmetic expressions. For example, if </a:t>
            </a:r>
            <a:r>
              <a:rPr lang="en-US" altLang="en-US" sz="2500" dirty="0">
                <a:solidFill>
                  <a:srgbClr val="000000"/>
                </a:solidFill>
                <a:latin typeface="Consolas" panose="020B0609020204030204" pitchFamily="49" charset="0"/>
              </a:rPr>
              <a:t>x</a:t>
            </a:r>
            <a:r>
              <a:rPr lang="en-US" altLang="en-US" sz="2500" dirty="0">
                <a:solidFill>
                  <a:srgbClr val="000000"/>
                </a:solidFill>
              </a:rPr>
              <a:t> </a:t>
            </a:r>
            <a:r>
              <a:rPr lang="en-US" altLang="en-US" sz="2500" dirty="0">
                <a:solidFill>
                  <a:srgbClr val="000000"/>
                </a:solidFill>
                <a:latin typeface="Consolas" panose="020B0609020204030204" pitchFamily="49" charset="0"/>
              </a:rPr>
              <a:t>=</a:t>
            </a:r>
            <a:r>
              <a:rPr lang="en-US" altLang="en-US" sz="2500" dirty="0">
                <a:solidFill>
                  <a:srgbClr val="000000"/>
                </a:solidFill>
              </a:rPr>
              <a:t> </a:t>
            </a:r>
            <a:r>
              <a:rPr lang="en-US" altLang="en-US" sz="2500" dirty="0">
                <a:solidFill>
                  <a:srgbClr val="000000"/>
                </a:solidFill>
                <a:latin typeface="Consolas" panose="020B0609020204030204" pitchFamily="49" charset="0"/>
              </a:rPr>
              <a:t>2</a:t>
            </a:r>
            <a:r>
              <a:rPr lang="en-US" altLang="en-US" sz="2500" dirty="0">
                <a:solidFill>
                  <a:srgbClr val="000000"/>
                </a:solidFill>
              </a:rPr>
              <a:t> and </a:t>
            </a:r>
            <a:r>
              <a:rPr lang="en-US" altLang="en-US" sz="2500" dirty="0">
                <a:solidFill>
                  <a:srgbClr val="000000"/>
                </a:solidFill>
                <a:latin typeface="Consolas" panose="020B0609020204030204" pitchFamily="49" charset="0"/>
              </a:rPr>
              <a:t>y</a:t>
            </a:r>
            <a:r>
              <a:rPr lang="en-US" altLang="en-US" sz="2500" dirty="0">
                <a:solidFill>
                  <a:srgbClr val="000000"/>
                </a:solidFill>
              </a:rPr>
              <a:t> </a:t>
            </a:r>
            <a:r>
              <a:rPr lang="en-US" altLang="en-US" sz="2500" dirty="0">
                <a:solidFill>
                  <a:srgbClr val="000000"/>
                </a:solidFill>
                <a:latin typeface="Consolas" panose="020B0609020204030204" pitchFamily="49" charset="0"/>
              </a:rPr>
              <a:t>=</a:t>
            </a:r>
            <a:r>
              <a:rPr lang="en-US" altLang="en-US" sz="2500" dirty="0">
                <a:solidFill>
                  <a:srgbClr val="000000"/>
                </a:solidFill>
              </a:rPr>
              <a:t> </a:t>
            </a:r>
            <a:r>
              <a:rPr lang="en-US" altLang="en-US" sz="2500" dirty="0">
                <a:solidFill>
                  <a:srgbClr val="000000"/>
                </a:solidFill>
                <a:latin typeface="Consolas" panose="020B0609020204030204" pitchFamily="49" charset="0"/>
              </a:rPr>
              <a:t>10</a:t>
            </a:r>
            <a:r>
              <a:rPr lang="en-US" altLang="en-US" sz="2500" dirty="0">
                <a:solidFill>
                  <a:srgbClr val="000000"/>
                </a:solidFill>
              </a:rPr>
              <a:t>, the statement</a:t>
            </a:r>
          </a:p>
          <a:p>
            <a:pPr lvl="2">
              <a:lnSpc>
                <a:spcPct val="90000"/>
              </a:lnSpc>
              <a:spcBef>
                <a:spcPts val="600"/>
              </a:spcBef>
              <a:spcAft>
                <a:spcPts val="600"/>
              </a:spcAft>
              <a:buNone/>
            </a:pPr>
            <a:r>
              <a:rPr lang="es-ES" altLang="en-US" sz="1900" b="1" dirty="0" err="1">
                <a:solidFill>
                  <a:srgbClr val="0000FF"/>
                </a:solidFill>
                <a:latin typeface="Consolas" panose="020B0609020204030204" pitchFamily="49" charset="0"/>
              </a:rPr>
              <a:t>for</a:t>
            </a:r>
            <a:r>
              <a:rPr lang="es-ES" altLang="en-US" sz="1900" b="1" dirty="0">
                <a:solidFill>
                  <a:srgbClr val="000000"/>
                </a:solidFill>
                <a:latin typeface="Consolas" panose="020B0609020204030204" pitchFamily="49" charset="0"/>
              </a:rPr>
              <a:t> (j = x; j &lt;= </a:t>
            </a:r>
            <a:r>
              <a:rPr lang="es-ES" altLang="en-US" sz="1900" b="1" dirty="0">
                <a:solidFill>
                  <a:srgbClr val="128AFF"/>
                </a:solidFill>
                <a:latin typeface="Consolas" panose="020B0609020204030204" pitchFamily="49" charset="0"/>
              </a:rPr>
              <a:t>4</a:t>
            </a:r>
            <a:r>
              <a:rPr lang="es-ES" altLang="en-US" sz="1900" b="1" dirty="0">
                <a:solidFill>
                  <a:srgbClr val="000000"/>
                </a:solidFill>
                <a:latin typeface="Consolas" panose="020B0609020204030204" pitchFamily="49" charset="0"/>
              </a:rPr>
              <a:t> * x * y; j += y / x)</a:t>
            </a:r>
          </a:p>
          <a:p>
            <a:pPr>
              <a:lnSpc>
                <a:spcPct val="90000"/>
              </a:lnSpc>
              <a:spcBef>
                <a:spcPts val="600"/>
              </a:spcBef>
              <a:spcAft>
                <a:spcPts val="600"/>
              </a:spcAft>
              <a:buNone/>
            </a:pPr>
            <a:r>
              <a:rPr lang="en-US" altLang="en-US" sz="2500" dirty="0">
                <a:solidFill>
                  <a:srgbClr val="000000"/>
                </a:solidFill>
              </a:rPr>
              <a:t>	is equivalent to the statement</a:t>
            </a:r>
          </a:p>
          <a:p>
            <a:pPr lvl="2">
              <a:lnSpc>
                <a:spcPct val="90000"/>
              </a:lnSpc>
              <a:spcBef>
                <a:spcPts val="600"/>
              </a:spcBef>
              <a:spcAft>
                <a:spcPts val="600"/>
              </a:spcAft>
              <a:buNone/>
            </a:pPr>
            <a:r>
              <a:rPr lang="en-US" altLang="en-US" sz="1900" b="1" dirty="0">
                <a:solidFill>
                  <a:srgbClr val="0000FF"/>
                </a:solidFill>
                <a:latin typeface="Consolas" panose="020B0609020204030204" pitchFamily="49" charset="0"/>
              </a:rPr>
              <a:t>for</a:t>
            </a:r>
            <a:r>
              <a:rPr lang="en-US" altLang="en-US" sz="1900" b="1" dirty="0">
                <a:solidFill>
                  <a:srgbClr val="000000"/>
                </a:solidFill>
                <a:latin typeface="Consolas" panose="020B0609020204030204" pitchFamily="49" charset="0"/>
              </a:rPr>
              <a:t> (j = </a:t>
            </a:r>
            <a:r>
              <a:rPr lang="en-US" altLang="en-US" sz="1900" b="1" dirty="0">
                <a:solidFill>
                  <a:srgbClr val="128AFF"/>
                </a:solidFill>
                <a:latin typeface="Consolas" panose="020B0609020204030204" pitchFamily="49" charset="0"/>
              </a:rPr>
              <a:t>2</a:t>
            </a:r>
            <a:r>
              <a:rPr lang="en-US" altLang="en-US" sz="1900" b="1" dirty="0">
                <a:solidFill>
                  <a:srgbClr val="000000"/>
                </a:solidFill>
                <a:latin typeface="Consolas" panose="020B0609020204030204" pitchFamily="49" charset="0"/>
              </a:rPr>
              <a:t>; j &lt;= </a:t>
            </a:r>
            <a:r>
              <a:rPr lang="en-US" altLang="en-US" sz="1900" b="1" dirty="0">
                <a:solidFill>
                  <a:srgbClr val="128AFF"/>
                </a:solidFill>
                <a:latin typeface="Consolas" panose="020B0609020204030204" pitchFamily="49" charset="0"/>
              </a:rPr>
              <a:t>80</a:t>
            </a:r>
            <a:r>
              <a:rPr lang="en-US" altLang="en-US" sz="1900" b="1" dirty="0">
                <a:solidFill>
                  <a:srgbClr val="000000"/>
                </a:solidFill>
                <a:latin typeface="Consolas" panose="020B0609020204030204" pitchFamily="49" charset="0"/>
              </a:rPr>
              <a:t>; j += </a:t>
            </a:r>
            <a:r>
              <a:rPr lang="en-US" altLang="en-US" sz="1900" b="1" dirty="0">
                <a:solidFill>
                  <a:srgbClr val="128AFF"/>
                </a:solidFill>
                <a:latin typeface="Consolas" panose="020B0609020204030204" pitchFamily="49" charset="0"/>
              </a:rPr>
              <a:t>5</a:t>
            </a:r>
            <a:r>
              <a:rPr lang="en-US" altLang="en-US" sz="1900" b="1" dirty="0">
                <a:solidFill>
                  <a:srgbClr val="000000"/>
                </a:solidFill>
                <a:latin typeface="Consolas" panose="020B0609020204030204" pitchFamily="49" charset="0"/>
              </a:rPr>
              <a:t>)</a:t>
            </a:r>
          </a:p>
          <a:p>
            <a:pPr>
              <a:lnSpc>
                <a:spcPct val="90000"/>
              </a:lnSpc>
              <a:spcBef>
                <a:spcPts val="600"/>
              </a:spcBef>
              <a:spcAft>
                <a:spcPts val="600"/>
              </a:spcAft>
            </a:pPr>
            <a:r>
              <a:rPr lang="en-US" altLang="en-US" sz="2500" dirty="0">
                <a:solidFill>
                  <a:srgbClr val="000000"/>
                </a:solidFill>
              </a:rPr>
              <a:t>The “increment” may be negative (in which case it’s really a decrement and the loop actually counts downward).</a:t>
            </a:r>
          </a:p>
          <a:p>
            <a:pPr>
              <a:lnSpc>
                <a:spcPct val="90000"/>
              </a:lnSpc>
              <a:spcBef>
                <a:spcPts val="600"/>
              </a:spcBef>
              <a:spcAft>
                <a:spcPts val="600"/>
              </a:spcAft>
            </a:pPr>
            <a:r>
              <a:rPr lang="en-US" altLang="en-US" sz="2500" b="1" dirty="0">
                <a:solidFill>
                  <a:srgbClr val="000000"/>
                </a:solidFill>
              </a:rPr>
              <a:t>If the loop-continuation condition is initially false, the loop body does not execute</a:t>
            </a:r>
            <a:r>
              <a:rPr lang="en-US" altLang="en-US" sz="2500" dirty="0">
                <a:solidFill>
                  <a:srgbClr val="000000"/>
                </a:solidFill>
              </a:rPr>
              <a:t>. Instead, execution proceeds with the statement following the </a:t>
            </a:r>
            <a:r>
              <a:rPr lang="en-US" altLang="en-US" sz="2500" dirty="0">
                <a:solidFill>
                  <a:srgbClr val="000000"/>
                </a:solidFill>
                <a:latin typeface="Consolas" panose="020B0609020204030204" pitchFamily="49" charset="0"/>
              </a:rPr>
              <a:t>for</a:t>
            </a:r>
            <a:r>
              <a:rPr lang="en-US" altLang="en-US" sz="2500" dirty="0">
                <a:solidFill>
                  <a:srgbClr val="000000"/>
                </a:solidFill>
              </a:rPr>
              <a:t> statement.</a:t>
            </a:r>
          </a:p>
        </p:txBody>
      </p:sp>
      <p:sp>
        <p:nvSpPr>
          <p:cNvPr id="46084"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50</a:t>
            </a:fld>
            <a:endParaRPr lang="en-US" altLang="en-US"/>
          </a:p>
        </p:txBody>
      </p:sp>
    </p:spTree>
    <p:extLst>
      <p:ext uri="{BB962C8B-B14F-4D97-AF65-F5344CB8AC3E}">
        <p14:creationId xmlns:p14="http://schemas.microsoft.com/office/powerpoint/2010/main" val="29645416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solidFill>
                  <a:srgbClr val="3380E6"/>
                </a:solidFill>
                <a:latin typeface="Consolas" panose="020B0609020204030204" pitchFamily="49" charset="0"/>
              </a:rPr>
              <a:t>for</a:t>
            </a:r>
            <a:r>
              <a:rPr lang="en-US" dirty="0">
                <a:solidFill>
                  <a:srgbClr val="3380E6"/>
                </a:solidFill>
                <a:latin typeface="Arial"/>
              </a:rPr>
              <a:t> Statement: Notes and Observations (cont.)</a:t>
            </a:r>
          </a:p>
        </p:txBody>
      </p:sp>
      <p:sp>
        <p:nvSpPr>
          <p:cNvPr id="46083" name="Text Placeholder 2"/>
          <p:cNvSpPr>
            <a:spLocks noGrp="1"/>
          </p:cNvSpPr>
          <p:nvPr>
            <p:ph type="body" idx="1"/>
          </p:nvPr>
        </p:nvSpPr>
        <p:spPr/>
        <p:txBody>
          <a:bodyPr>
            <a:normAutofit/>
          </a:bodyPr>
          <a:lstStyle/>
          <a:p>
            <a:pPr>
              <a:lnSpc>
                <a:spcPct val="90000"/>
              </a:lnSpc>
              <a:spcBef>
                <a:spcPts val="600"/>
              </a:spcBef>
              <a:spcAft>
                <a:spcPts val="600"/>
              </a:spcAft>
            </a:pPr>
            <a:r>
              <a:rPr lang="en-US" altLang="en-US" sz="2400" dirty="0">
                <a:solidFill>
                  <a:srgbClr val="000000"/>
                </a:solidFill>
              </a:rPr>
              <a:t>The control variable is frequently printed or used in calculations in the body of a loop, but it need not be. It’s common to use the control variable for controlling iteration while never mentioning it in the body of the loop.</a:t>
            </a:r>
          </a:p>
          <a:p>
            <a:pPr>
              <a:lnSpc>
                <a:spcPct val="90000"/>
              </a:lnSpc>
              <a:spcBef>
                <a:spcPts val="600"/>
              </a:spcBef>
              <a:spcAft>
                <a:spcPts val="600"/>
              </a:spcAft>
            </a:pPr>
            <a:r>
              <a:rPr lang="en-US" altLang="en-US" sz="2400" dirty="0">
                <a:solidFill>
                  <a:srgbClr val="000000"/>
                </a:solidFill>
              </a:rPr>
              <a:t>The </a:t>
            </a:r>
            <a:r>
              <a:rPr lang="en-US" altLang="en-US" sz="2400" dirty="0">
                <a:solidFill>
                  <a:srgbClr val="000000"/>
                </a:solidFill>
                <a:latin typeface="Consolas" panose="020B0609020204030204" pitchFamily="49" charset="0"/>
              </a:rPr>
              <a:t>for</a:t>
            </a:r>
            <a:r>
              <a:rPr lang="en-US" altLang="en-US" sz="2400" dirty="0">
                <a:solidFill>
                  <a:srgbClr val="000000"/>
                </a:solidFill>
              </a:rPr>
              <a:t> statement is flowcharted much like the </a:t>
            </a:r>
            <a:r>
              <a:rPr lang="en-US" altLang="en-US" sz="2400" dirty="0">
                <a:solidFill>
                  <a:srgbClr val="000000"/>
                </a:solidFill>
                <a:latin typeface="Consolas" panose="020B0609020204030204" pitchFamily="49" charset="0"/>
              </a:rPr>
              <a:t>while</a:t>
            </a:r>
            <a:r>
              <a:rPr lang="en-US" altLang="en-US" sz="2400" dirty="0">
                <a:solidFill>
                  <a:srgbClr val="000000"/>
                </a:solidFill>
              </a:rPr>
              <a:t> statement. For example, Fig. 4.4 shows the flowchart of the </a:t>
            </a:r>
            <a:r>
              <a:rPr lang="en-US" altLang="en-US" sz="2400" dirty="0">
                <a:solidFill>
                  <a:srgbClr val="000000"/>
                </a:solidFill>
                <a:latin typeface="Consolas" panose="020B0609020204030204" pitchFamily="49" charset="0"/>
              </a:rPr>
              <a:t>for</a:t>
            </a:r>
            <a:r>
              <a:rPr lang="en-US" altLang="en-US" sz="2400" dirty="0">
                <a:solidFill>
                  <a:srgbClr val="000000"/>
                </a:solidFill>
              </a:rPr>
              <a:t> statement</a:t>
            </a:r>
          </a:p>
          <a:p>
            <a:pPr lvl="2">
              <a:lnSpc>
                <a:spcPct val="90000"/>
              </a:lnSpc>
              <a:spcBef>
                <a:spcPts val="600"/>
              </a:spcBef>
              <a:spcAft>
                <a:spcPts val="600"/>
              </a:spcAft>
              <a:buNone/>
            </a:pPr>
            <a:r>
              <a:rPr lang="en-US" altLang="en-US" sz="1800" b="1" dirty="0">
                <a:solidFill>
                  <a:srgbClr val="0000FF"/>
                </a:solidFill>
                <a:latin typeface="Consolas" panose="020B0609020204030204" pitchFamily="49" charset="0"/>
              </a:rPr>
              <a:t>	for</a:t>
            </a:r>
            <a:r>
              <a:rPr lang="en-US" altLang="en-US" sz="1800" b="1" dirty="0">
                <a:solidFill>
                  <a:srgbClr val="000000"/>
                </a:solidFill>
                <a:latin typeface="Consolas" panose="020B0609020204030204" pitchFamily="49" charset="0"/>
              </a:rPr>
              <a:t> (counter = </a:t>
            </a:r>
            <a:r>
              <a:rPr lang="en-US" altLang="en-US" sz="1800" b="1" dirty="0">
                <a:solidFill>
                  <a:srgbClr val="128AFF"/>
                </a:solidFill>
                <a:latin typeface="Consolas" panose="020B0609020204030204" pitchFamily="49" charset="0"/>
              </a:rPr>
              <a:t>1</a:t>
            </a:r>
            <a:r>
              <a:rPr lang="en-US" altLang="en-US" sz="1800" b="1" dirty="0">
                <a:solidFill>
                  <a:srgbClr val="000000"/>
                </a:solidFill>
                <a:latin typeface="Consolas" panose="020B0609020204030204" pitchFamily="49" charset="0"/>
              </a:rPr>
              <a:t>; counter &lt;= </a:t>
            </a:r>
            <a:r>
              <a:rPr lang="en-US" altLang="en-US" sz="1800" b="1" dirty="0">
                <a:solidFill>
                  <a:srgbClr val="128AFF"/>
                </a:solidFill>
                <a:latin typeface="Consolas" panose="020B0609020204030204" pitchFamily="49" charset="0"/>
              </a:rPr>
              <a:t>10</a:t>
            </a:r>
            <a:r>
              <a:rPr lang="en-US" altLang="en-US" sz="1800" b="1" dirty="0">
                <a:solidFill>
                  <a:srgbClr val="000000"/>
                </a:solidFill>
                <a:latin typeface="Consolas" panose="020B0609020204030204" pitchFamily="49" charset="0"/>
              </a:rPr>
              <a:t>; ++counter)</a:t>
            </a:r>
            <a:br>
              <a:rPr lang="en-US" altLang="en-US" sz="1800" b="1" dirty="0">
                <a:solidFill>
                  <a:srgbClr val="000000"/>
                </a:solidFill>
                <a:latin typeface="Consolas" panose="020B0609020204030204" pitchFamily="49" charset="0"/>
              </a:rPr>
            </a:br>
            <a:r>
              <a:rPr lang="en-US" altLang="en-US" sz="1800" b="1" dirty="0">
                <a:solidFill>
                  <a:srgbClr val="000000"/>
                </a:solidFill>
                <a:latin typeface="Consolas" panose="020B0609020204030204" pitchFamily="49" charset="0"/>
              </a:rPr>
              <a:t>   </a:t>
            </a:r>
            <a:r>
              <a:rPr lang="en-US" altLang="en-US" sz="1800" b="1" dirty="0" err="1">
                <a:solidFill>
                  <a:srgbClr val="000000"/>
                </a:solidFill>
                <a:latin typeface="Consolas" panose="020B0609020204030204" pitchFamily="49" charset="0"/>
              </a:rPr>
              <a:t>printf</a:t>
            </a:r>
            <a:r>
              <a:rPr lang="en-US" altLang="en-US" sz="1800" b="1" dirty="0">
                <a:solidFill>
                  <a:srgbClr val="000000"/>
                </a:solidFill>
                <a:latin typeface="Consolas" panose="020B0609020204030204" pitchFamily="49" charset="0"/>
              </a:rPr>
              <a:t>(</a:t>
            </a:r>
            <a:r>
              <a:rPr lang="en-US" altLang="en-US" sz="1800" b="1" dirty="0">
                <a:solidFill>
                  <a:srgbClr val="128AFF"/>
                </a:solidFill>
                <a:latin typeface="Consolas" panose="020B0609020204030204" pitchFamily="49" charset="0"/>
              </a:rPr>
              <a:t>"%u"</a:t>
            </a:r>
            <a:r>
              <a:rPr lang="en-US" altLang="en-US" sz="1800" b="1" dirty="0">
                <a:solidFill>
                  <a:srgbClr val="000000"/>
                </a:solidFill>
                <a:latin typeface="Consolas" panose="020B0609020204030204" pitchFamily="49" charset="0"/>
              </a:rPr>
              <a:t>, counter);</a:t>
            </a:r>
          </a:p>
          <a:p>
            <a:pPr>
              <a:lnSpc>
                <a:spcPct val="90000"/>
              </a:lnSpc>
              <a:spcBef>
                <a:spcPts val="600"/>
              </a:spcBef>
              <a:spcAft>
                <a:spcPts val="600"/>
              </a:spcAft>
            </a:pPr>
            <a:r>
              <a:rPr lang="en-US" altLang="en-US" sz="2400" dirty="0">
                <a:solidFill>
                  <a:srgbClr val="000000"/>
                </a:solidFill>
              </a:rPr>
              <a:t>This flowchart makes it clear that the initialization occurs only once and that incrementing occurs </a:t>
            </a:r>
            <a:r>
              <a:rPr lang="en-US" altLang="en-US" sz="2400" i="1" dirty="0">
                <a:solidFill>
                  <a:srgbClr val="000000"/>
                </a:solidFill>
              </a:rPr>
              <a:t>after</a:t>
            </a:r>
            <a:r>
              <a:rPr lang="en-US" altLang="en-US" sz="2400" dirty="0">
                <a:solidFill>
                  <a:srgbClr val="000000"/>
                </a:solidFill>
              </a:rPr>
              <a:t> the body statement is performed.</a:t>
            </a:r>
          </a:p>
        </p:txBody>
      </p:sp>
      <p:sp>
        <p:nvSpPr>
          <p:cNvPr id="47108"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51</a:t>
            </a:fld>
            <a:endParaRPr lang="en-US" altLang="en-US"/>
          </a:p>
        </p:txBody>
      </p:sp>
    </p:spTree>
    <p:extLst>
      <p:ext uri="{BB962C8B-B14F-4D97-AF65-F5344CB8AC3E}">
        <p14:creationId xmlns:p14="http://schemas.microsoft.com/office/powerpoint/2010/main" val="13157305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4_Page_1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1"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a:t>©2016 Pearson Education, Inc., Hoboken, NJ. All rights reserved.</a:t>
            </a:r>
          </a:p>
        </p:txBody>
      </p:sp>
      <p:sp>
        <p:nvSpPr>
          <p:cNvPr id="4" name="Slide Number Placeholder 3"/>
          <p:cNvSpPr>
            <a:spLocks noGrp="1"/>
          </p:cNvSpPr>
          <p:nvPr>
            <p:ph type="sldNum" sz="quarter" idx="12"/>
          </p:nvPr>
        </p:nvSpPr>
        <p:spPr/>
        <p:txBody>
          <a:bodyPr/>
          <a:lstStyle/>
          <a:p>
            <a:fld id="{22D58F13-B884-4489-983E-B4520426EAB5}" type="slidenum">
              <a:rPr lang="en-US" smtClean="0"/>
              <a:t>52</a:t>
            </a:fld>
            <a:endParaRPr lang="en-US"/>
          </a:p>
        </p:txBody>
      </p:sp>
      <p:pic>
        <p:nvPicPr>
          <p:cNvPr id="5" name="Picture 4" descr="chtp8_04_Page_16">
            <a:extLst>
              <a:ext uri="{FF2B5EF4-FFF2-40B4-BE49-F238E27FC236}">
                <a16:creationId xmlns:a16="http://schemas.microsoft.com/office/drawing/2014/main" id="{5F2CBAEE-4C0A-DE4E-94CC-4559D9AFA4AF}"/>
              </a:ext>
            </a:extLst>
          </p:cNvPr>
          <p:cNvPicPr>
            <a:picLocks noGrp="1" noChangeAspect="1"/>
          </p:cNvPicPr>
          <p:nvPr isPhoto="1"/>
        </p:nvPicPr>
        <p:blipFill>
          <a:blip r:embed="rId3" cstate="print">
            <a:lum/>
            <a:extLst>
              <a:ext uri="{28A0092B-C50C-407E-A947-70E740481C1C}">
                <a14:useLocalDpi xmlns:a14="http://schemas.microsoft.com/office/drawing/2010/main" val="0"/>
              </a:ext>
            </a:extLst>
          </a:blip>
          <a:stretch>
            <a:fillRect/>
          </a:stretch>
        </p:blipFill>
        <p:spPr>
          <a:xfrm>
            <a:off x="1657350" y="4572000"/>
            <a:ext cx="8875713" cy="6858000"/>
          </a:xfrm>
          <a:prstGeom prst="rect">
            <a:avLst/>
          </a:prstGeom>
          <a:noFill/>
          <a:ln>
            <a:noFill/>
          </a:ln>
        </p:spPr>
      </p:pic>
      <p:pic>
        <p:nvPicPr>
          <p:cNvPr id="8" name="Picture 7">
            <a:extLst>
              <a:ext uri="{FF2B5EF4-FFF2-40B4-BE49-F238E27FC236}">
                <a16:creationId xmlns:a16="http://schemas.microsoft.com/office/drawing/2014/main" id="{B296FFAA-7C08-244E-A813-9320F14807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0550" y="228600"/>
            <a:ext cx="6134100" cy="673100"/>
          </a:xfrm>
          <a:prstGeom prst="rect">
            <a:avLst/>
          </a:prstGeom>
        </p:spPr>
      </p:pic>
    </p:spTree>
    <p:extLst>
      <p:ext uri="{BB962C8B-B14F-4D97-AF65-F5344CB8AC3E}">
        <p14:creationId xmlns:p14="http://schemas.microsoft.com/office/powerpoint/2010/main" val="33526653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solidFill>
                  <a:srgbClr val="3380E6"/>
                </a:solidFill>
                <a:latin typeface="Arial"/>
              </a:rPr>
              <a:t>Examples Using the </a:t>
            </a:r>
            <a:r>
              <a:rPr lang="en-US" dirty="0">
                <a:solidFill>
                  <a:srgbClr val="3380E6"/>
                </a:solidFill>
                <a:latin typeface="Consolas" panose="020B0609020204030204" pitchFamily="49" charset="0"/>
              </a:rPr>
              <a:t>for</a:t>
            </a:r>
            <a:r>
              <a:rPr lang="en-US" dirty="0">
                <a:solidFill>
                  <a:srgbClr val="3380E6"/>
                </a:solidFill>
                <a:latin typeface="Arial"/>
              </a:rPr>
              <a:t> Statement</a:t>
            </a:r>
          </a:p>
        </p:txBody>
      </p:sp>
      <p:sp>
        <p:nvSpPr>
          <p:cNvPr id="49155" name="Text Placeholder 2"/>
          <p:cNvSpPr>
            <a:spLocks noGrp="1"/>
          </p:cNvSpPr>
          <p:nvPr>
            <p:ph type="body" idx="1"/>
          </p:nvPr>
        </p:nvSpPr>
        <p:spPr>
          <a:xfrm>
            <a:off x="1981200" y="1600201"/>
            <a:ext cx="8534400" cy="4525963"/>
          </a:xfrm>
        </p:spPr>
        <p:txBody>
          <a:bodyPr>
            <a:normAutofit fontScale="92500" lnSpcReduction="20000"/>
          </a:bodyPr>
          <a:lstStyle/>
          <a:p>
            <a:pPr>
              <a:lnSpc>
                <a:spcPct val="90000"/>
              </a:lnSpc>
              <a:spcBef>
                <a:spcPts val="600"/>
              </a:spcBef>
              <a:spcAft>
                <a:spcPts val="600"/>
              </a:spcAft>
            </a:pPr>
            <a:r>
              <a:rPr lang="en-US" altLang="en-US" sz="2100" dirty="0">
                <a:solidFill>
                  <a:srgbClr val="000000"/>
                </a:solidFill>
              </a:rPr>
              <a:t>The following examples show methods of varying the control variable in a </a:t>
            </a:r>
            <a:r>
              <a:rPr lang="en-US" altLang="en-US" sz="2100" dirty="0">
                <a:solidFill>
                  <a:srgbClr val="000000"/>
                </a:solidFill>
                <a:latin typeface="Consolas" panose="020B0609020204030204" pitchFamily="49" charset="0"/>
              </a:rPr>
              <a:t>for</a:t>
            </a:r>
            <a:r>
              <a:rPr lang="en-US" altLang="en-US" sz="2100" dirty="0">
                <a:solidFill>
                  <a:srgbClr val="000000"/>
                </a:solidFill>
              </a:rPr>
              <a:t> statement.</a:t>
            </a:r>
          </a:p>
          <a:p>
            <a:pPr lvl="1">
              <a:lnSpc>
                <a:spcPct val="90000"/>
              </a:lnSpc>
              <a:spcBef>
                <a:spcPts val="600"/>
              </a:spcBef>
              <a:spcAft>
                <a:spcPts val="600"/>
              </a:spcAft>
            </a:pPr>
            <a:r>
              <a:rPr lang="en-US" altLang="en-US" sz="1800" dirty="0">
                <a:solidFill>
                  <a:srgbClr val="000000"/>
                </a:solidFill>
              </a:rPr>
              <a:t>Vary the control variable from </a:t>
            </a:r>
            <a:r>
              <a:rPr lang="en-US" altLang="en-US" sz="1800" dirty="0">
                <a:solidFill>
                  <a:srgbClr val="000000"/>
                </a:solidFill>
                <a:latin typeface="Consolas" panose="020B0609020204030204" pitchFamily="49" charset="0"/>
              </a:rPr>
              <a:t>1</a:t>
            </a:r>
            <a:r>
              <a:rPr lang="en-US" altLang="en-US" sz="1800" dirty="0">
                <a:solidFill>
                  <a:srgbClr val="000000"/>
                </a:solidFill>
              </a:rPr>
              <a:t> to </a:t>
            </a:r>
            <a:r>
              <a:rPr lang="en-US" altLang="en-US" sz="1800" dirty="0">
                <a:solidFill>
                  <a:srgbClr val="000000"/>
                </a:solidFill>
                <a:latin typeface="Consolas" panose="020B0609020204030204" pitchFamily="49" charset="0"/>
              </a:rPr>
              <a:t>100</a:t>
            </a:r>
            <a:r>
              <a:rPr lang="en-US" altLang="en-US" sz="1800" dirty="0">
                <a:solidFill>
                  <a:srgbClr val="000000"/>
                </a:solidFill>
              </a:rPr>
              <a:t> in increments of </a:t>
            </a:r>
            <a:r>
              <a:rPr lang="en-US" altLang="en-US" sz="1800" dirty="0">
                <a:solidFill>
                  <a:srgbClr val="000000"/>
                </a:solidFill>
                <a:latin typeface="Consolas" panose="020B0609020204030204" pitchFamily="49" charset="0"/>
              </a:rPr>
              <a:t>1</a:t>
            </a:r>
            <a:r>
              <a:rPr lang="en-US" altLang="en-US" sz="1800" dirty="0">
                <a:solidFill>
                  <a:srgbClr val="000000"/>
                </a:solidFill>
              </a:rPr>
              <a:t>.</a:t>
            </a:r>
          </a:p>
          <a:p>
            <a:pPr lvl="2">
              <a:lnSpc>
                <a:spcPct val="90000"/>
              </a:lnSpc>
              <a:spcBef>
                <a:spcPts val="600"/>
              </a:spcBef>
              <a:spcAft>
                <a:spcPts val="600"/>
              </a:spcAft>
              <a:buNone/>
            </a:pPr>
            <a:r>
              <a:rPr lang="nn-NO" altLang="en-US" sz="1600" b="1" dirty="0">
                <a:solidFill>
                  <a:srgbClr val="0000FF"/>
                </a:solidFill>
                <a:latin typeface="Consolas" panose="020B0609020204030204" pitchFamily="49" charset="0"/>
              </a:rPr>
              <a:t>for</a:t>
            </a:r>
            <a:r>
              <a:rPr lang="nn-NO" altLang="en-US" sz="1600" b="1" dirty="0">
                <a:solidFill>
                  <a:srgbClr val="000000"/>
                </a:solidFill>
                <a:latin typeface="Consolas" panose="020B0609020204030204" pitchFamily="49" charset="0"/>
              </a:rPr>
              <a:t> (i = </a:t>
            </a:r>
            <a:r>
              <a:rPr lang="nn-NO" altLang="en-US" sz="1600" b="1" dirty="0">
                <a:solidFill>
                  <a:srgbClr val="128AFF"/>
                </a:solidFill>
                <a:latin typeface="Consolas" panose="020B0609020204030204" pitchFamily="49" charset="0"/>
              </a:rPr>
              <a:t>1</a:t>
            </a:r>
            <a:r>
              <a:rPr lang="nn-NO" altLang="en-US" sz="1600" b="1" dirty="0">
                <a:solidFill>
                  <a:srgbClr val="000000"/>
                </a:solidFill>
                <a:latin typeface="Consolas" panose="020B0609020204030204" pitchFamily="49" charset="0"/>
              </a:rPr>
              <a:t>; i &lt;= </a:t>
            </a:r>
            <a:r>
              <a:rPr lang="nn-NO" altLang="en-US" sz="1600" b="1" dirty="0">
                <a:solidFill>
                  <a:srgbClr val="128AFF"/>
                </a:solidFill>
                <a:latin typeface="Consolas" panose="020B0609020204030204" pitchFamily="49" charset="0"/>
              </a:rPr>
              <a:t>100</a:t>
            </a:r>
            <a:r>
              <a:rPr lang="nn-NO" altLang="en-US" sz="1600" b="1" dirty="0">
                <a:solidFill>
                  <a:srgbClr val="000000"/>
                </a:solidFill>
                <a:latin typeface="Consolas" panose="020B0609020204030204" pitchFamily="49" charset="0"/>
              </a:rPr>
              <a:t>; ++ i)</a:t>
            </a:r>
          </a:p>
          <a:p>
            <a:pPr lvl="1">
              <a:lnSpc>
                <a:spcPct val="90000"/>
              </a:lnSpc>
              <a:spcBef>
                <a:spcPts val="600"/>
              </a:spcBef>
              <a:spcAft>
                <a:spcPts val="600"/>
              </a:spcAft>
            </a:pPr>
            <a:r>
              <a:rPr lang="en-US" altLang="en-US" sz="1800" dirty="0">
                <a:solidFill>
                  <a:srgbClr val="000000"/>
                </a:solidFill>
              </a:rPr>
              <a:t>Vary the control variable from </a:t>
            </a:r>
            <a:r>
              <a:rPr lang="en-US" altLang="en-US" sz="1800" dirty="0">
                <a:solidFill>
                  <a:srgbClr val="000000"/>
                </a:solidFill>
                <a:latin typeface="Consolas" panose="020B0609020204030204" pitchFamily="49" charset="0"/>
              </a:rPr>
              <a:t>100</a:t>
            </a:r>
            <a:r>
              <a:rPr lang="en-US" altLang="en-US" sz="1800" dirty="0">
                <a:solidFill>
                  <a:srgbClr val="000000"/>
                </a:solidFill>
              </a:rPr>
              <a:t> to </a:t>
            </a:r>
            <a:r>
              <a:rPr lang="en-US" altLang="en-US" sz="1800" dirty="0">
                <a:solidFill>
                  <a:srgbClr val="000000"/>
                </a:solidFill>
                <a:latin typeface="Consolas" panose="020B0609020204030204" pitchFamily="49" charset="0"/>
              </a:rPr>
              <a:t>1</a:t>
            </a:r>
            <a:r>
              <a:rPr lang="en-US" altLang="en-US" sz="1800" dirty="0">
                <a:solidFill>
                  <a:srgbClr val="000000"/>
                </a:solidFill>
              </a:rPr>
              <a:t> in increments of </a:t>
            </a:r>
            <a:r>
              <a:rPr lang="en-US" altLang="en-US" sz="1800" dirty="0">
                <a:solidFill>
                  <a:srgbClr val="000000"/>
                </a:solidFill>
                <a:latin typeface="Consolas" panose="020B0609020204030204" pitchFamily="49" charset="0"/>
              </a:rPr>
              <a:t>-1</a:t>
            </a:r>
            <a:r>
              <a:rPr lang="en-US" altLang="en-US" sz="1800" dirty="0">
                <a:solidFill>
                  <a:srgbClr val="000000"/>
                </a:solidFill>
              </a:rPr>
              <a:t> (decrements of </a:t>
            </a:r>
            <a:r>
              <a:rPr lang="en-US" altLang="en-US" sz="1800" dirty="0">
                <a:solidFill>
                  <a:srgbClr val="000000"/>
                </a:solidFill>
                <a:latin typeface="Consolas" panose="020B0609020204030204" pitchFamily="49" charset="0"/>
              </a:rPr>
              <a:t>1</a:t>
            </a:r>
            <a:r>
              <a:rPr lang="en-US" altLang="en-US" sz="1800" dirty="0">
                <a:solidFill>
                  <a:srgbClr val="000000"/>
                </a:solidFill>
              </a:rPr>
              <a:t>).</a:t>
            </a:r>
          </a:p>
          <a:p>
            <a:pPr lvl="2">
              <a:lnSpc>
                <a:spcPct val="90000"/>
              </a:lnSpc>
              <a:spcBef>
                <a:spcPts val="600"/>
              </a:spcBef>
              <a:spcAft>
                <a:spcPts val="600"/>
              </a:spcAft>
              <a:buNone/>
            </a:pPr>
            <a:r>
              <a:rPr lang="nn-NO" altLang="en-US" sz="1600" b="1" dirty="0">
                <a:solidFill>
                  <a:srgbClr val="0000FF"/>
                </a:solidFill>
                <a:latin typeface="Consolas" panose="020B0609020204030204" pitchFamily="49" charset="0"/>
              </a:rPr>
              <a:t>for</a:t>
            </a:r>
            <a:r>
              <a:rPr lang="nn-NO" altLang="en-US" sz="1600" b="1" dirty="0">
                <a:solidFill>
                  <a:srgbClr val="000000"/>
                </a:solidFill>
                <a:latin typeface="Consolas" panose="020B0609020204030204" pitchFamily="49" charset="0"/>
              </a:rPr>
              <a:t> (i = </a:t>
            </a:r>
            <a:r>
              <a:rPr lang="nn-NO" altLang="en-US" sz="1600" b="1" dirty="0">
                <a:solidFill>
                  <a:srgbClr val="128AFF"/>
                </a:solidFill>
                <a:latin typeface="Consolas" panose="020B0609020204030204" pitchFamily="49" charset="0"/>
              </a:rPr>
              <a:t>100</a:t>
            </a:r>
            <a:r>
              <a:rPr lang="nn-NO" altLang="en-US" sz="1600" b="1" dirty="0">
                <a:solidFill>
                  <a:srgbClr val="000000"/>
                </a:solidFill>
                <a:latin typeface="Consolas" panose="020B0609020204030204" pitchFamily="49" charset="0"/>
              </a:rPr>
              <a:t>; i &gt;= </a:t>
            </a:r>
            <a:r>
              <a:rPr lang="nn-NO" altLang="en-US" sz="1600" b="1" dirty="0">
                <a:solidFill>
                  <a:srgbClr val="128AFF"/>
                </a:solidFill>
                <a:latin typeface="Consolas" panose="020B0609020204030204" pitchFamily="49" charset="0"/>
              </a:rPr>
              <a:t>1</a:t>
            </a:r>
            <a:r>
              <a:rPr lang="nn-NO" altLang="en-US" sz="1600" b="1" dirty="0">
                <a:solidFill>
                  <a:srgbClr val="000000"/>
                </a:solidFill>
                <a:latin typeface="Consolas" panose="020B0609020204030204" pitchFamily="49" charset="0"/>
              </a:rPr>
              <a:t>; --i)</a:t>
            </a:r>
          </a:p>
          <a:p>
            <a:pPr lvl="1">
              <a:lnSpc>
                <a:spcPct val="90000"/>
              </a:lnSpc>
              <a:spcBef>
                <a:spcPts val="600"/>
              </a:spcBef>
              <a:spcAft>
                <a:spcPts val="600"/>
              </a:spcAft>
            </a:pPr>
            <a:r>
              <a:rPr lang="en-US" altLang="en-US" sz="1800" dirty="0">
                <a:solidFill>
                  <a:srgbClr val="000000"/>
                </a:solidFill>
              </a:rPr>
              <a:t>Vary the control variable from </a:t>
            </a:r>
            <a:r>
              <a:rPr lang="en-US" altLang="en-US" sz="1800" dirty="0">
                <a:solidFill>
                  <a:srgbClr val="000000"/>
                </a:solidFill>
                <a:latin typeface="Consolas" panose="020B0609020204030204" pitchFamily="49" charset="0"/>
              </a:rPr>
              <a:t>7</a:t>
            </a:r>
            <a:r>
              <a:rPr lang="en-US" altLang="en-US" sz="1800" dirty="0">
                <a:solidFill>
                  <a:srgbClr val="000000"/>
                </a:solidFill>
              </a:rPr>
              <a:t> to </a:t>
            </a:r>
            <a:r>
              <a:rPr lang="en-US" altLang="en-US" sz="1800" dirty="0">
                <a:solidFill>
                  <a:srgbClr val="000000"/>
                </a:solidFill>
                <a:latin typeface="Consolas" panose="020B0609020204030204" pitchFamily="49" charset="0"/>
              </a:rPr>
              <a:t>77</a:t>
            </a:r>
            <a:r>
              <a:rPr lang="en-US" altLang="en-US" sz="1800" dirty="0">
                <a:solidFill>
                  <a:srgbClr val="000000"/>
                </a:solidFill>
              </a:rPr>
              <a:t> in steps of </a:t>
            </a:r>
            <a:r>
              <a:rPr lang="en-US" altLang="en-US" sz="1800" dirty="0">
                <a:solidFill>
                  <a:srgbClr val="000000"/>
                </a:solidFill>
                <a:latin typeface="Consolas" panose="020B0609020204030204" pitchFamily="49" charset="0"/>
              </a:rPr>
              <a:t>7</a:t>
            </a:r>
            <a:r>
              <a:rPr lang="en-US" altLang="en-US" sz="1800" dirty="0">
                <a:solidFill>
                  <a:srgbClr val="000000"/>
                </a:solidFill>
              </a:rPr>
              <a:t>.</a:t>
            </a:r>
          </a:p>
          <a:p>
            <a:pPr lvl="2">
              <a:lnSpc>
                <a:spcPct val="90000"/>
              </a:lnSpc>
              <a:spcBef>
                <a:spcPts val="600"/>
              </a:spcBef>
              <a:spcAft>
                <a:spcPts val="600"/>
              </a:spcAft>
              <a:buNone/>
            </a:pPr>
            <a:r>
              <a:rPr lang="nn-NO" altLang="en-US" sz="1600" b="1" dirty="0">
                <a:solidFill>
                  <a:srgbClr val="0000FF"/>
                </a:solidFill>
                <a:latin typeface="Consolas" panose="020B0609020204030204" pitchFamily="49" charset="0"/>
              </a:rPr>
              <a:t>for</a:t>
            </a:r>
            <a:r>
              <a:rPr lang="nn-NO" altLang="en-US" sz="1600" b="1" dirty="0">
                <a:solidFill>
                  <a:srgbClr val="000000"/>
                </a:solidFill>
                <a:latin typeface="Consolas" panose="020B0609020204030204" pitchFamily="49" charset="0"/>
              </a:rPr>
              <a:t> (i = </a:t>
            </a:r>
            <a:r>
              <a:rPr lang="nn-NO" altLang="en-US" sz="1600" b="1" dirty="0">
                <a:solidFill>
                  <a:srgbClr val="128AFF"/>
                </a:solidFill>
                <a:latin typeface="Consolas" panose="020B0609020204030204" pitchFamily="49" charset="0"/>
              </a:rPr>
              <a:t>7</a:t>
            </a:r>
            <a:r>
              <a:rPr lang="nn-NO" altLang="en-US" sz="1600" b="1" dirty="0">
                <a:solidFill>
                  <a:srgbClr val="000000"/>
                </a:solidFill>
                <a:latin typeface="Consolas" panose="020B0609020204030204" pitchFamily="49" charset="0"/>
              </a:rPr>
              <a:t>; i &lt;= </a:t>
            </a:r>
            <a:r>
              <a:rPr lang="nn-NO" altLang="en-US" sz="1600" b="1" dirty="0">
                <a:solidFill>
                  <a:srgbClr val="128AFF"/>
                </a:solidFill>
                <a:latin typeface="Consolas" panose="020B0609020204030204" pitchFamily="49" charset="0"/>
              </a:rPr>
              <a:t>77</a:t>
            </a:r>
            <a:r>
              <a:rPr lang="nn-NO" altLang="en-US" sz="1600" b="1" dirty="0">
                <a:solidFill>
                  <a:srgbClr val="000000"/>
                </a:solidFill>
                <a:latin typeface="Consolas" panose="020B0609020204030204" pitchFamily="49" charset="0"/>
              </a:rPr>
              <a:t>; i += </a:t>
            </a:r>
            <a:r>
              <a:rPr lang="nn-NO" altLang="en-US" sz="1600" b="1" dirty="0">
                <a:solidFill>
                  <a:srgbClr val="128AFF"/>
                </a:solidFill>
                <a:latin typeface="Consolas" panose="020B0609020204030204" pitchFamily="49" charset="0"/>
              </a:rPr>
              <a:t>7</a:t>
            </a:r>
            <a:r>
              <a:rPr lang="nn-NO" altLang="en-US" sz="1600" b="1" dirty="0">
                <a:solidFill>
                  <a:srgbClr val="000000"/>
                </a:solidFill>
                <a:latin typeface="Consolas" panose="020B0609020204030204" pitchFamily="49" charset="0"/>
              </a:rPr>
              <a:t>)</a:t>
            </a:r>
          </a:p>
          <a:p>
            <a:pPr lvl="1">
              <a:lnSpc>
                <a:spcPct val="90000"/>
              </a:lnSpc>
              <a:spcBef>
                <a:spcPts val="600"/>
              </a:spcBef>
              <a:spcAft>
                <a:spcPts val="600"/>
              </a:spcAft>
            </a:pPr>
            <a:r>
              <a:rPr lang="en-US" altLang="en-US" sz="1800" dirty="0">
                <a:solidFill>
                  <a:srgbClr val="000000"/>
                </a:solidFill>
              </a:rPr>
              <a:t>Vary the control variable from </a:t>
            </a:r>
            <a:r>
              <a:rPr lang="en-US" altLang="en-US" sz="1800" dirty="0">
                <a:solidFill>
                  <a:srgbClr val="000000"/>
                </a:solidFill>
                <a:latin typeface="Consolas" panose="020B0609020204030204" pitchFamily="49" charset="0"/>
              </a:rPr>
              <a:t>20</a:t>
            </a:r>
            <a:r>
              <a:rPr lang="en-US" altLang="en-US" sz="1800" dirty="0">
                <a:solidFill>
                  <a:srgbClr val="000000"/>
                </a:solidFill>
              </a:rPr>
              <a:t> to </a:t>
            </a:r>
            <a:r>
              <a:rPr lang="en-US" altLang="en-US" sz="1800" dirty="0">
                <a:solidFill>
                  <a:srgbClr val="000000"/>
                </a:solidFill>
                <a:latin typeface="Consolas" panose="020B0609020204030204" pitchFamily="49" charset="0"/>
              </a:rPr>
              <a:t>2</a:t>
            </a:r>
            <a:r>
              <a:rPr lang="en-US" altLang="en-US" sz="1800" dirty="0">
                <a:solidFill>
                  <a:srgbClr val="000000"/>
                </a:solidFill>
              </a:rPr>
              <a:t> in steps of </a:t>
            </a:r>
            <a:r>
              <a:rPr lang="en-US" altLang="en-US" sz="1800" dirty="0">
                <a:solidFill>
                  <a:srgbClr val="000000"/>
                </a:solidFill>
                <a:latin typeface="Consolas" panose="020B0609020204030204" pitchFamily="49" charset="0"/>
              </a:rPr>
              <a:t>-2</a:t>
            </a:r>
            <a:r>
              <a:rPr lang="en-US" altLang="en-US" sz="1800" dirty="0">
                <a:solidFill>
                  <a:srgbClr val="000000"/>
                </a:solidFill>
              </a:rPr>
              <a:t>.</a:t>
            </a:r>
          </a:p>
          <a:p>
            <a:pPr lvl="2">
              <a:lnSpc>
                <a:spcPct val="90000"/>
              </a:lnSpc>
              <a:spcBef>
                <a:spcPts val="600"/>
              </a:spcBef>
              <a:spcAft>
                <a:spcPts val="600"/>
              </a:spcAft>
              <a:buNone/>
            </a:pPr>
            <a:r>
              <a:rPr lang="nn-NO" altLang="en-US" sz="1600" b="1" dirty="0">
                <a:solidFill>
                  <a:srgbClr val="0000FF"/>
                </a:solidFill>
                <a:latin typeface="Consolas" panose="020B0609020204030204" pitchFamily="49" charset="0"/>
              </a:rPr>
              <a:t>for</a:t>
            </a:r>
            <a:r>
              <a:rPr lang="nn-NO" altLang="en-US" sz="1600" b="1" dirty="0">
                <a:solidFill>
                  <a:srgbClr val="000000"/>
                </a:solidFill>
                <a:latin typeface="Consolas" panose="020B0609020204030204" pitchFamily="49" charset="0"/>
              </a:rPr>
              <a:t> (i = </a:t>
            </a:r>
            <a:r>
              <a:rPr lang="nn-NO" altLang="en-US" sz="1600" b="1" dirty="0">
                <a:solidFill>
                  <a:srgbClr val="128AFF"/>
                </a:solidFill>
                <a:latin typeface="Consolas" panose="020B0609020204030204" pitchFamily="49" charset="0"/>
              </a:rPr>
              <a:t>20</a:t>
            </a:r>
            <a:r>
              <a:rPr lang="nn-NO" altLang="en-US" sz="1600" b="1" dirty="0">
                <a:solidFill>
                  <a:srgbClr val="000000"/>
                </a:solidFill>
                <a:latin typeface="Consolas" panose="020B0609020204030204" pitchFamily="49" charset="0"/>
              </a:rPr>
              <a:t>; i &gt;= </a:t>
            </a:r>
            <a:r>
              <a:rPr lang="nn-NO" altLang="en-US" sz="1600" b="1" dirty="0">
                <a:solidFill>
                  <a:srgbClr val="128AFF"/>
                </a:solidFill>
                <a:latin typeface="Consolas" panose="020B0609020204030204" pitchFamily="49" charset="0"/>
              </a:rPr>
              <a:t>2</a:t>
            </a:r>
            <a:r>
              <a:rPr lang="nn-NO" altLang="en-US" sz="1600" b="1" dirty="0">
                <a:solidFill>
                  <a:srgbClr val="000000"/>
                </a:solidFill>
                <a:latin typeface="Consolas" panose="020B0609020204030204" pitchFamily="49" charset="0"/>
              </a:rPr>
              <a:t>; i -= </a:t>
            </a:r>
            <a:r>
              <a:rPr lang="nn-NO" altLang="en-US" sz="1600" b="1" dirty="0">
                <a:solidFill>
                  <a:srgbClr val="128AFF"/>
                </a:solidFill>
                <a:latin typeface="Consolas" panose="020B0609020204030204" pitchFamily="49" charset="0"/>
              </a:rPr>
              <a:t>2</a:t>
            </a:r>
            <a:r>
              <a:rPr lang="nn-NO" altLang="en-US" sz="1600" b="1" dirty="0">
                <a:solidFill>
                  <a:srgbClr val="000000"/>
                </a:solidFill>
                <a:latin typeface="Consolas" panose="020B0609020204030204" pitchFamily="49" charset="0"/>
              </a:rPr>
              <a:t>)</a:t>
            </a:r>
          </a:p>
          <a:p>
            <a:pPr lvl="1">
              <a:lnSpc>
                <a:spcPct val="90000"/>
              </a:lnSpc>
              <a:spcBef>
                <a:spcPts val="600"/>
              </a:spcBef>
              <a:spcAft>
                <a:spcPts val="600"/>
              </a:spcAft>
            </a:pPr>
            <a:r>
              <a:rPr lang="en-US" altLang="en-US" sz="1800" dirty="0">
                <a:solidFill>
                  <a:srgbClr val="000000"/>
                </a:solidFill>
              </a:rPr>
              <a:t>Vary the control variable over the following sequence of values: </a:t>
            </a:r>
            <a:r>
              <a:rPr lang="en-US" altLang="en-US" sz="1800" dirty="0">
                <a:solidFill>
                  <a:srgbClr val="000000"/>
                </a:solidFill>
                <a:latin typeface="Consolas" panose="020B0609020204030204" pitchFamily="49" charset="0"/>
              </a:rPr>
              <a:t>2</a:t>
            </a:r>
            <a:r>
              <a:rPr lang="en-US" altLang="en-US" sz="1800" dirty="0">
                <a:solidFill>
                  <a:srgbClr val="000000"/>
                </a:solidFill>
              </a:rPr>
              <a:t>, </a:t>
            </a:r>
            <a:r>
              <a:rPr lang="en-US" altLang="en-US" sz="1800" dirty="0">
                <a:solidFill>
                  <a:srgbClr val="000000"/>
                </a:solidFill>
                <a:latin typeface="Consolas" panose="020B0609020204030204" pitchFamily="49" charset="0"/>
              </a:rPr>
              <a:t>5</a:t>
            </a:r>
            <a:r>
              <a:rPr lang="en-US" altLang="en-US" sz="1800" dirty="0">
                <a:solidFill>
                  <a:srgbClr val="000000"/>
                </a:solidFill>
              </a:rPr>
              <a:t>, </a:t>
            </a:r>
            <a:r>
              <a:rPr lang="en-US" altLang="en-US" sz="1800" dirty="0">
                <a:solidFill>
                  <a:srgbClr val="000000"/>
                </a:solidFill>
                <a:latin typeface="Consolas" panose="020B0609020204030204" pitchFamily="49" charset="0"/>
              </a:rPr>
              <a:t>8</a:t>
            </a:r>
            <a:r>
              <a:rPr lang="en-US" altLang="en-US" sz="1800" dirty="0">
                <a:solidFill>
                  <a:srgbClr val="000000"/>
                </a:solidFill>
              </a:rPr>
              <a:t>, </a:t>
            </a:r>
            <a:r>
              <a:rPr lang="en-US" altLang="en-US" sz="1800" dirty="0">
                <a:solidFill>
                  <a:srgbClr val="000000"/>
                </a:solidFill>
                <a:latin typeface="Consolas" panose="020B0609020204030204" pitchFamily="49" charset="0"/>
              </a:rPr>
              <a:t>11</a:t>
            </a:r>
            <a:r>
              <a:rPr lang="en-US" altLang="en-US" sz="1800" dirty="0">
                <a:solidFill>
                  <a:srgbClr val="000000"/>
                </a:solidFill>
              </a:rPr>
              <a:t>, </a:t>
            </a:r>
            <a:r>
              <a:rPr lang="en-US" altLang="en-US" sz="1800" dirty="0">
                <a:solidFill>
                  <a:srgbClr val="000000"/>
                </a:solidFill>
                <a:latin typeface="Consolas" panose="020B0609020204030204" pitchFamily="49" charset="0"/>
              </a:rPr>
              <a:t>14</a:t>
            </a:r>
            <a:r>
              <a:rPr lang="en-US" altLang="en-US" sz="1800" dirty="0">
                <a:solidFill>
                  <a:srgbClr val="000000"/>
                </a:solidFill>
              </a:rPr>
              <a:t>, </a:t>
            </a:r>
            <a:r>
              <a:rPr lang="en-US" altLang="en-US" sz="1800" dirty="0">
                <a:solidFill>
                  <a:srgbClr val="000000"/>
                </a:solidFill>
                <a:latin typeface="Consolas" panose="020B0609020204030204" pitchFamily="49" charset="0"/>
              </a:rPr>
              <a:t>17</a:t>
            </a:r>
            <a:r>
              <a:rPr lang="en-US" altLang="en-US" sz="1800" dirty="0">
                <a:solidFill>
                  <a:srgbClr val="000000"/>
                </a:solidFill>
              </a:rPr>
              <a:t>.</a:t>
            </a:r>
          </a:p>
          <a:p>
            <a:pPr lvl="2">
              <a:lnSpc>
                <a:spcPct val="90000"/>
              </a:lnSpc>
              <a:spcBef>
                <a:spcPts val="600"/>
              </a:spcBef>
              <a:spcAft>
                <a:spcPts val="600"/>
              </a:spcAft>
              <a:buNone/>
            </a:pPr>
            <a:r>
              <a:rPr lang="en-US" altLang="en-US" sz="1600" b="1" dirty="0">
                <a:solidFill>
                  <a:srgbClr val="0000FF"/>
                </a:solidFill>
                <a:latin typeface="Consolas" panose="020B0609020204030204" pitchFamily="49" charset="0"/>
              </a:rPr>
              <a:t>for</a:t>
            </a:r>
            <a:r>
              <a:rPr lang="en-US" altLang="en-US" sz="1600" b="1" dirty="0">
                <a:solidFill>
                  <a:srgbClr val="000000"/>
                </a:solidFill>
                <a:latin typeface="Consolas" panose="020B0609020204030204" pitchFamily="49" charset="0"/>
              </a:rPr>
              <a:t> (j = </a:t>
            </a:r>
            <a:r>
              <a:rPr lang="en-US" altLang="en-US" sz="1600" b="1" dirty="0">
                <a:solidFill>
                  <a:srgbClr val="128AFF"/>
                </a:solidFill>
                <a:latin typeface="Consolas" panose="020B0609020204030204" pitchFamily="49" charset="0"/>
              </a:rPr>
              <a:t>2</a:t>
            </a:r>
            <a:r>
              <a:rPr lang="en-US" altLang="en-US" sz="1600" b="1" dirty="0">
                <a:solidFill>
                  <a:srgbClr val="000000"/>
                </a:solidFill>
                <a:latin typeface="Consolas" panose="020B0609020204030204" pitchFamily="49" charset="0"/>
              </a:rPr>
              <a:t>; j &lt;= </a:t>
            </a:r>
            <a:r>
              <a:rPr lang="en-US" altLang="en-US" sz="1600" b="1" dirty="0">
                <a:solidFill>
                  <a:srgbClr val="128AFF"/>
                </a:solidFill>
                <a:latin typeface="Consolas" panose="020B0609020204030204" pitchFamily="49" charset="0"/>
              </a:rPr>
              <a:t>17</a:t>
            </a:r>
            <a:r>
              <a:rPr lang="en-US" altLang="en-US" sz="1600" b="1" dirty="0">
                <a:solidFill>
                  <a:srgbClr val="000000"/>
                </a:solidFill>
                <a:latin typeface="Consolas" panose="020B0609020204030204" pitchFamily="49" charset="0"/>
              </a:rPr>
              <a:t>; j += </a:t>
            </a:r>
            <a:r>
              <a:rPr lang="en-US" altLang="en-US" sz="1600" b="1" dirty="0">
                <a:solidFill>
                  <a:srgbClr val="128AFF"/>
                </a:solidFill>
                <a:latin typeface="Consolas" panose="020B0609020204030204" pitchFamily="49" charset="0"/>
              </a:rPr>
              <a:t>3</a:t>
            </a:r>
            <a:r>
              <a:rPr lang="en-US" altLang="en-US" sz="1600" b="1" dirty="0">
                <a:solidFill>
                  <a:srgbClr val="000000"/>
                </a:solidFill>
                <a:latin typeface="Consolas" panose="020B0609020204030204" pitchFamily="49" charset="0"/>
              </a:rPr>
              <a:t>)</a:t>
            </a:r>
          </a:p>
          <a:p>
            <a:pPr lvl="1">
              <a:lnSpc>
                <a:spcPct val="90000"/>
              </a:lnSpc>
              <a:spcBef>
                <a:spcPts val="600"/>
              </a:spcBef>
              <a:spcAft>
                <a:spcPts val="600"/>
              </a:spcAft>
            </a:pPr>
            <a:r>
              <a:rPr lang="en-US" altLang="en-US" sz="1800" dirty="0">
                <a:solidFill>
                  <a:srgbClr val="000000"/>
                </a:solidFill>
              </a:rPr>
              <a:t>Vary the control variable over the following sequence of values: </a:t>
            </a:r>
            <a:r>
              <a:rPr lang="en-US" altLang="en-US" sz="1800" dirty="0">
                <a:solidFill>
                  <a:srgbClr val="000000"/>
                </a:solidFill>
                <a:latin typeface="Consolas" panose="020B0609020204030204" pitchFamily="49" charset="0"/>
              </a:rPr>
              <a:t>44</a:t>
            </a:r>
            <a:r>
              <a:rPr lang="en-US" altLang="en-US" sz="1800" dirty="0">
                <a:solidFill>
                  <a:srgbClr val="000000"/>
                </a:solidFill>
              </a:rPr>
              <a:t>, </a:t>
            </a:r>
            <a:r>
              <a:rPr lang="en-US" altLang="en-US" sz="1800" dirty="0">
                <a:solidFill>
                  <a:srgbClr val="000000"/>
                </a:solidFill>
                <a:latin typeface="Consolas" panose="020B0609020204030204" pitchFamily="49" charset="0"/>
              </a:rPr>
              <a:t>33</a:t>
            </a:r>
            <a:r>
              <a:rPr lang="en-US" altLang="en-US" sz="1800" dirty="0">
                <a:solidFill>
                  <a:srgbClr val="000000"/>
                </a:solidFill>
              </a:rPr>
              <a:t>, </a:t>
            </a:r>
            <a:r>
              <a:rPr lang="en-US" altLang="en-US" sz="1800" dirty="0">
                <a:solidFill>
                  <a:srgbClr val="000000"/>
                </a:solidFill>
                <a:latin typeface="Consolas" panose="020B0609020204030204" pitchFamily="49" charset="0"/>
              </a:rPr>
              <a:t>22</a:t>
            </a:r>
            <a:r>
              <a:rPr lang="en-US" altLang="en-US" sz="1800" dirty="0">
                <a:solidFill>
                  <a:srgbClr val="000000"/>
                </a:solidFill>
              </a:rPr>
              <a:t>, </a:t>
            </a:r>
            <a:r>
              <a:rPr lang="en-US" altLang="en-US" sz="1800" dirty="0">
                <a:solidFill>
                  <a:srgbClr val="000000"/>
                </a:solidFill>
                <a:latin typeface="Consolas" panose="020B0609020204030204" pitchFamily="49" charset="0"/>
              </a:rPr>
              <a:t>11</a:t>
            </a:r>
            <a:r>
              <a:rPr lang="en-US" altLang="en-US" sz="1800" dirty="0">
                <a:solidFill>
                  <a:srgbClr val="000000"/>
                </a:solidFill>
              </a:rPr>
              <a:t>, </a:t>
            </a:r>
            <a:r>
              <a:rPr lang="en-US" altLang="en-US" sz="1800" dirty="0">
                <a:solidFill>
                  <a:srgbClr val="000000"/>
                </a:solidFill>
                <a:latin typeface="Consolas" panose="020B0609020204030204" pitchFamily="49" charset="0"/>
              </a:rPr>
              <a:t>0</a:t>
            </a:r>
            <a:r>
              <a:rPr lang="en-US" altLang="en-US" sz="1800" dirty="0">
                <a:solidFill>
                  <a:srgbClr val="000000"/>
                </a:solidFill>
              </a:rPr>
              <a:t>.</a:t>
            </a:r>
          </a:p>
          <a:p>
            <a:pPr lvl="2">
              <a:lnSpc>
                <a:spcPct val="90000"/>
              </a:lnSpc>
              <a:spcBef>
                <a:spcPts val="600"/>
              </a:spcBef>
              <a:spcAft>
                <a:spcPts val="600"/>
              </a:spcAft>
              <a:buNone/>
            </a:pPr>
            <a:r>
              <a:rPr lang="en-US" altLang="en-US" sz="1600" b="1" dirty="0">
                <a:solidFill>
                  <a:srgbClr val="0000FF"/>
                </a:solidFill>
                <a:latin typeface="Consolas" panose="020B0609020204030204" pitchFamily="49" charset="0"/>
              </a:rPr>
              <a:t>for</a:t>
            </a:r>
            <a:r>
              <a:rPr lang="en-US" altLang="en-US" sz="1600" b="1" dirty="0">
                <a:solidFill>
                  <a:srgbClr val="000000"/>
                </a:solidFill>
                <a:latin typeface="Consolas" panose="020B0609020204030204" pitchFamily="49" charset="0"/>
              </a:rPr>
              <a:t> (j = </a:t>
            </a:r>
            <a:r>
              <a:rPr lang="en-US" altLang="en-US" sz="1600" b="1" dirty="0">
                <a:solidFill>
                  <a:srgbClr val="128AFF"/>
                </a:solidFill>
                <a:latin typeface="Consolas" panose="020B0609020204030204" pitchFamily="49" charset="0"/>
              </a:rPr>
              <a:t>44</a:t>
            </a:r>
            <a:r>
              <a:rPr lang="en-US" altLang="en-US" sz="1600" b="1" dirty="0">
                <a:solidFill>
                  <a:srgbClr val="000000"/>
                </a:solidFill>
                <a:latin typeface="Consolas" panose="020B0609020204030204" pitchFamily="49" charset="0"/>
              </a:rPr>
              <a:t>; j &gt;= </a:t>
            </a:r>
            <a:r>
              <a:rPr lang="en-US" altLang="en-US" sz="1600" b="1" dirty="0">
                <a:solidFill>
                  <a:srgbClr val="128AFF"/>
                </a:solidFill>
                <a:latin typeface="Consolas" panose="020B0609020204030204" pitchFamily="49" charset="0"/>
              </a:rPr>
              <a:t>0</a:t>
            </a:r>
            <a:r>
              <a:rPr lang="en-US" altLang="en-US" sz="1600" b="1" dirty="0">
                <a:solidFill>
                  <a:srgbClr val="000000"/>
                </a:solidFill>
                <a:latin typeface="Consolas" panose="020B0609020204030204" pitchFamily="49" charset="0"/>
              </a:rPr>
              <a:t>; j -= </a:t>
            </a:r>
            <a:r>
              <a:rPr lang="en-US" altLang="en-US" sz="1600" b="1" dirty="0">
                <a:solidFill>
                  <a:srgbClr val="128AFF"/>
                </a:solidFill>
                <a:latin typeface="Consolas" panose="020B0609020204030204" pitchFamily="49" charset="0"/>
              </a:rPr>
              <a:t>11</a:t>
            </a:r>
            <a:r>
              <a:rPr lang="en-US" altLang="en-US" sz="1600" b="1" dirty="0">
                <a:solidFill>
                  <a:srgbClr val="000000"/>
                </a:solidFill>
                <a:latin typeface="Consolas" panose="020B0609020204030204" pitchFamily="49" charset="0"/>
              </a:rPr>
              <a:t>)</a:t>
            </a:r>
          </a:p>
        </p:txBody>
      </p:sp>
      <p:sp>
        <p:nvSpPr>
          <p:cNvPr id="50180"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53</a:t>
            </a:fld>
            <a:endParaRPr lang="en-US" altLang="en-US"/>
          </a:p>
        </p:txBody>
      </p:sp>
    </p:spTree>
    <p:extLst>
      <p:ext uri="{BB962C8B-B14F-4D97-AF65-F5344CB8AC3E}">
        <p14:creationId xmlns:p14="http://schemas.microsoft.com/office/powerpoint/2010/main" val="3380692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solidFill>
                  <a:srgbClr val="3380E6"/>
                </a:solidFill>
                <a:latin typeface="Arial"/>
              </a:rPr>
              <a:t>Examples Using the </a:t>
            </a:r>
            <a:r>
              <a:rPr lang="en-US" dirty="0">
                <a:solidFill>
                  <a:srgbClr val="3380E6"/>
                </a:solidFill>
                <a:latin typeface="Consolas" panose="020B0609020204030204" pitchFamily="49" charset="0"/>
              </a:rPr>
              <a:t>for</a:t>
            </a:r>
            <a:r>
              <a:rPr lang="en-US" dirty="0">
                <a:solidFill>
                  <a:srgbClr val="3380E6"/>
                </a:solidFill>
                <a:latin typeface="Arial"/>
              </a:rPr>
              <a:t> Statement (Cont.)</a:t>
            </a:r>
          </a:p>
        </p:txBody>
      </p:sp>
      <p:sp>
        <p:nvSpPr>
          <p:cNvPr id="51203" name="Text Placeholder 2"/>
          <p:cNvSpPr>
            <a:spLocks noGrp="1"/>
          </p:cNvSpPr>
          <p:nvPr>
            <p:ph type="body" idx="1"/>
          </p:nvPr>
        </p:nvSpPr>
        <p:spPr>
          <a:xfrm>
            <a:off x="609600" y="1219200"/>
            <a:ext cx="10972800" cy="4525963"/>
          </a:xfrm>
        </p:spPr>
        <p:txBody>
          <a:bodyPr>
            <a:normAutofit/>
          </a:bodyPr>
          <a:lstStyle/>
          <a:p>
            <a:pPr marL="109537" indent="0">
              <a:buNone/>
              <a:defRPr/>
            </a:pPr>
            <a:r>
              <a:rPr lang="en-US" sz="2400" b="1" i="1" dirty="0">
                <a:solidFill>
                  <a:srgbClr val="000000"/>
                </a:solidFill>
              </a:rPr>
              <a:t>Application: Summing the Even Integers from 2 to 100</a:t>
            </a:r>
          </a:p>
          <a:p>
            <a:pPr eaLnBrk="1" hangingPunct="1">
              <a:defRPr/>
            </a:pPr>
            <a:r>
              <a:rPr lang="en-US" sz="2400" dirty="0">
                <a:solidFill>
                  <a:srgbClr val="000000"/>
                </a:solidFill>
              </a:rPr>
              <a:t>Figure 4.5 uses the </a:t>
            </a:r>
            <a:r>
              <a:rPr lang="en-US" sz="2400" dirty="0">
                <a:solidFill>
                  <a:srgbClr val="000000"/>
                </a:solidFill>
                <a:latin typeface="Consolas" panose="020B0609020204030204" pitchFamily="49" charset="0"/>
              </a:rPr>
              <a:t>for</a:t>
            </a:r>
            <a:r>
              <a:rPr lang="en-US" sz="2400" dirty="0">
                <a:solidFill>
                  <a:srgbClr val="000000"/>
                </a:solidFill>
              </a:rPr>
              <a:t> statement to sum all the even integers from </a:t>
            </a:r>
            <a:r>
              <a:rPr lang="en-US" sz="2400" dirty="0">
                <a:solidFill>
                  <a:srgbClr val="000000"/>
                </a:solidFill>
                <a:latin typeface="Consolas" panose="020B0609020204030204" pitchFamily="49" charset="0"/>
              </a:rPr>
              <a:t>2</a:t>
            </a:r>
            <a:r>
              <a:rPr lang="en-US" sz="2400" dirty="0">
                <a:solidFill>
                  <a:srgbClr val="000000"/>
                </a:solidFill>
              </a:rPr>
              <a:t> to </a:t>
            </a:r>
            <a:r>
              <a:rPr lang="en-US" sz="2400" dirty="0">
                <a:solidFill>
                  <a:srgbClr val="000000"/>
                </a:solidFill>
                <a:latin typeface="Consolas" panose="020B0609020204030204" pitchFamily="49" charset="0"/>
              </a:rPr>
              <a:t>100</a:t>
            </a:r>
            <a:r>
              <a:rPr lang="en-US" sz="2400" dirty="0">
                <a:solidFill>
                  <a:srgbClr val="000000"/>
                </a:solidFill>
              </a:rPr>
              <a:t>.</a:t>
            </a:r>
          </a:p>
        </p:txBody>
      </p:sp>
      <p:sp>
        <p:nvSpPr>
          <p:cNvPr id="51204"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54</a:t>
            </a:fld>
            <a:endParaRPr lang="en-US" altLang="en-US"/>
          </a:p>
        </p:txBody>
      </p:sp>
      <p:pic>
        <p:nvPicPr>
          <p:cNvPr id="6" name="Picture 5" descr="chtp8_04_Page_19">
            <a:extLst>
              <a:ext uri="{FF2B5EF4-FFF2-40B4-BE49-F238E27FC236}">
                <a16:creationId xmlns:a16="http://schemas.microsoft.com/office/drawing/2014/main" id="{295DC415-DFA2-1B47-8CB6-CF3F963CA10B}"/>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2369343" y="2057400"/>
            <a:ext cx="7453313" cy="5758954"/>
          </a:xfrm>
          <a:prstGeom prst="rect">
            <a:avLst/>
          </a:prstGeom>
          <a:noFill/>
          <a:ln>
            <a:noFill/>
          </a:ln>
        </p:spPr>
      </p:pic>
    </p:spTree>
    <p:extLst>
      <p:ext uri="{BB962C8B-B14F-4D97-AF65-F5344CB8AC3E}">
        <p14:creationId xmlns:p14="http://schemas.microsoft.com/office/powerpoint/2010/main" val="42377732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Calibri" panose="020F0502020204030204" pitchFamily="34" charset="0"/>
              </a:rPr>
              <a:t>Introduction to Array</a:t>
            </a:r>
          </a:p>
        </p:txBody>
      </p:sp>
      <p:sp>
        <p:nvSpPr>
          <p:cNvPr id="13315" name="Text Placeholder 2"/>
          <p:cNvSpPr>
            <a:spLocks noGrp="1"/>
          </p:cNvSpPr>
          <p:nvPr>
            <p:ph type="body" idx="1"/>
          </p:nvPr>
        </p:nvSpPr>
        <p:spPr/>
        <p:txBody>
          <a:bodyPr>
            <a:normAutofit fontScale="92500" lnSpcReduction="10000"/>
          </a:bodyPr>
          <a:lstStyle/>
          <a:p>
            <a:pPr eaLnBrk="1" hangingPunct="1">
              <a:lnSpc>
                <a:spcPct val="90000"/>
              </a:lnSpc>
            </a:pPr>
            <a:r>
              <a:rPr lang="en-US" altLang="en-US" sz="3600" dirty="0">
                <a:solidFill>
                  <a:srgbClr val="0000FF"/>
                </a:solidFill>
              </a:rPr>
              <a:t>Arrays</a:t>
            </a:r>
            <a:r>
              <a:rPr lang="en-US" altLang="en-US" sz="3600" dirty="0">
                <a:solidFill>
                  <a:srgbClr val="000000"/>
                </a:solidFill>
              </a:rPr>
              <a:t> are data structures consisting of </a:t>
            </a:r>
            <a:r>
              <a:rPr lang="en-US" altLang="en-US" sz="3600" b="1" u="sng" dirty="0">
                <a:solidFill>
                  <a:srgbClr val="000000"/>
                </a:solidFill>
              </a:rPr>
              <a:t>related data items of the same type</a:t>
            </a:r>
            <a:r>
              <a:rPr lang="en-US" altLang="en-US" sz="3600" dirty="0">
                <a:solidFill>
                  <a:srgbClr val="000000"/>
                </a:solidFill>
              </a:rPr>
              <a:t>. </a:t>
            </a:r>
          </a:p>
          <a:p>
            <a:pPr eaLnBrk="1" hangingPunct="1">
              <a:lnSpc>
                <a:spcPct val="90000"/>
              </a:lnSpc>
            </a:pPr>
            <a:r>
              <a:rPr lang="en-US" altLang="en-US" sz="3600" dirty="0">
                <a:solidFill>
                  <a:srgbClr val="000000"/>
                </a:solidFill>
              </a:rPr>
              <a:t>Arrays are “static” entities in that they </a:t>
            </a:r>
            <a:r>
              <a:rPr lang="en-US" altLang="en-US" sz="3600" b="1" u="sng" dirty="0">
                <a:solidFill>
                  <a:srgbClr val="000000"/>
                </a:solidFill>
              </a:rPr>
              <a:t>remain the same size throughout program execution</a:t>
            </a:r>
            <a:r>
              <a:rPr lang="en-US" altLang="en-US" sz="3600" dirty="0">
                <a:solidFill>
                  <a:srgbClr val="000000"/>
                </a:solidFill>
              </a:rPr>
              <a:t>. </a:t>
            </a:r>
          </a:p>
          <a:p>
            <a:r>
              <a:rPr lang="en-US" altLang="en-US" sz="3600" dirty="0">
                <a:solidFill>
                  <a:srgbClr val="000000"/>
                </a:solidFill>
              </a:rPr>
              <a:t>An array is a group of </a:t>
            </a:r>
            <a:r>
              <a:rPr lang="en-US" altLang="en-US" sz="3600" b="1" i="1" dirty="0">
                <a:solidFill>
                  <a:srgbClr val="000000"/>
                </a:solidFill>
              </a:rPr>
              <a:t>contiguous</a:t>
            </a:r>
            <a:r>
              <a:rPr lang="en-US" altLang="en-US" sz="3600" b="1" dirty="0">
                <a:solidFill>
                  <a:srgbClr val="000000"/>
                </a:solidFill>
              </a:rPr>
              <a:t> memory locations that all have the </a:t>
            </a:r>
            <a:r>
              <a:rPr lang="en-US" altLang="en-US" sz="3600" b="1" i="1" dirty="0">
                <a:solidFill>
                  <a:srgbClr val="000000"/>
                </a:solidFill>
              </a:rPr>
              <a:t>same</a:t>
            </a:r>
            <a:r>
              <a:rPr lang="en-US" altLang="en-US" sz="3600" b="1" dirty="0">
                <a:solidFill>
                  <a:srgbClr val="000000"/>
                </a:solidFill>
              </a:rPr>
              <a:t> </a:t>
            </a:r>
            <a:r>
              <a:rPr lang="en-US" altLang="en-US" sz="3600" b="1" i="1" dirty="0">
                <a:solidFill>
                  <a:srgbClr val="000000"/>
                </a:solidFill>
              </a:rPr>
              <a:t>type</a:t>
            </a:r>
            <a:r>
              <a:rPr lang="en-US" altLang="en-US" sz="3600" dirty="0">
                <a:solidFill>
                  <a:srgbClr val="000000"/>
                </a:solidFill>
              </a:rPr>
              <a:t>. </a:t>
            </a:r>
          </a:p>
          <a:p>
            <a:r>
              <a:rPr lang="en-US" altLang="en-US" sz="3600" dirty="0">
                <a:solidFill>
                  <a:srgbClr val="000000"/>
                </a:solidFill>
              </a:rPr>
              <a:t>To refer to a particular location or element in the array, we specify the </a:t>
            </a:r>
            <a:r>
              <a:rPr lang="en-US" altLang="en-US" sz="3600" b="1" dirty="0">
                <a:solidFill>
                  <a:srgbClr val="0000FF"/>
                </a:solidFill>
              </a:rPr>
              <a:t>array’s name </a:t>
            </a:r>
            <a:r>
              <a:rPr lang="en-US" altLang="en-US" sz="3600" dirty="0">
                <a:solidFill>
                  <a:srgbClr val="000000"/>
                </a:solidFill>
              </a:rPr>
              <a:t>and the </a:t>
            </a:r>
            <a:r>
              <a:rPr lang="en-US" altLang="en-US" sz="3600" b="1" dirty="0">
                <a:solidFill>
                  <a:srgbClr val="0000FF"/>
                </a:solidFill>
              </a:rPr>
              <a:t>position number</a:t>
            </a:r>
            <a:r>
              <a:rPr lang="en-US" altLang="en-US" sz="3600" b="1" dirty="0">
                <a:solidFill>
                  <a:srgbClr val="000000"/>
                </a:solidFill>
              </a:rPr>
              <a:t> </a:t>
            </a:r>
            <a:r>
              <a:rPr lang="en-US" altLang="en-US" sz="3600" dirty="0">
                <a:solidFill>
                  <a:srgbClr val="000000"/>
                </a:solidFill>
              </a:rPr>
              <a:t>of the particular element in the array.</a:t>
            </a:r>
          </a:p>
        </p:txBody>
      </p:sp>
      <p:sp>
        <p:nvSpPr>
          <p:cNvPr id="13316" name="Footer Placeholder 3"/>
          <p:cNvSpPr>
            <a:spLocks noGrp="1"/>
          </p:cNvSpPr>
          <p:nvPr>
            <p:ph type="ftr" sz="quarter" idx="1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t>©2016 Pearson Education, Inc., Hoboken, NJ. All rights reserved.</a:t>
            </a:r>
          </a:p>
        </p:txBody>
      </p:sp>
      <p:sp>
        <p:nvSpPr>
          <p:cNvPr id="3" name="Slide Number Placeholder 2"/>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260F9-BB4F-4CE9-AC41-67D1D70293A4}" type="slidenum">
              <a:rPr lang="en-US" altLang="en-US" smtClean="0"/>
              <a:pPr/>
              <a:t>55</a:t>
            </a:fld>
            <a:endParaRPr lang="en-US" altLang="en-US" dirty="0"/>
          </a:p>
        </p:txBody>
      </p:sp>
    </p:spTree>
    <p:extLst>
      <p:ext uri="{BB962C8B-B14F-4D97-AF65-F5344CB8AC3E}">
        <p14:creationId xmlns:p14="http://schemas.microsoft.com/office/powerpoint/2010/main" val="12216168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6_Page_0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0" y="0"/>
            <a:ext cx="8875713" cy="5696607"/>
          </a:xfrm>
          <a:prstGeom prst="rect">
            <a:avLst/>
          </a:prstGeom>
          <a:noFill/>
          <a:ln>
            <a:noFill/>
          </a:ln>
        </p:spPr>
      </p:pic>
      <p:sp>
        <p:nvSpPr>
          <p:cNvPr id="3" name="Footer Placeholder 2"/>
          <p:cNvSpPr>
            <a:spLocks noGrp="1"/>
          </p:cNvSpPr>
          <p:nvPr>
            <p:ph type="ftr" sz="quarter" idx="11"/>
          </p:nvPr>
        </p:nvSpPr>
        <p:spPr>
          <a:xfrm>
            <a:off x="4038599" y="6356350"/>
            <a:ext cx="4692413" cy="365125"/>
          </a:xfrm>
        </p:spPr>
        <p:txBody>
          <a:bodyPr/>
          <a:lstStyle/>
          <a:p>
            <a:r>
              <a:rPr lang="en-US" dirty="0"/>
              <a:t>©2016 Pearson Education, Inc., Hoboken, NJ. All rights reserved.</a:t>
            </a:r>
          </a:p>
        </p:txBody>
      </p:sp>
      <p:sp>
        <p:nvSpPr>
          <p:cNvPr id="4" name="Slide Number Placeholder 3"/>
          <p:cNvSpPr>
            <a:spLocks noGrp="1"/>
          </p:cNvSpPr>
          <p:nvPr>
            <p:ph type="sldNum" sz="quarter" idx="12"/>
          </p:nvPr>
        </p:nvSpPr>
        <p:spPr/>
        <p:txBody>
          <a:bodyPr/>
          <a:lstStyle/>
          <a:p>
            <a:fld id="{C264BADE-5021-4CFA-8714-EDB9776AC128}" type="slidenum">
              <a:rPr lang="en-US" smtClean="0"/>
              <a:t>56</a:t>
            </a:fld>
            <a:endParaRPr lang="en-US"/>
          </a:p>
        </p:txBody>
      </p:sp>
      <p:sp>
        <p:nvSpPr>
          <p:cNvPr id="5" name="Rectangle 4">
            <a:extLst>
              <a:ext uri="{FF2B5EF4-FFF2-40B4-BE49-F238E27FC236}">
                <a16:creationId xmlns:a16="http://schemas.microsoft.com/office/drawing/2014/main" id="{64882245-BC7A-984D-9880-5923FEDAC6A2}"/>
              </a:ext>
            </a:extLst>
          </p:cNvPr>
          <p:cNvSpPr/>
          <p:nvPr/>
        </p:nvSpPr>
        <p:spPr>
          <a:xfrm>
            <a:off x="851338" y="4252054"/>
            <a:ext cx="10668000" cy="1421928"/>
          </a:xfrm>
          <a:prstGeom prst="rect">
            <a:avLst/>
          </a:prstGeom>
        </p:spPr>
        <p:txBody>
          <a:bodyPr wrap="square">
            <a:spAutoFit/>
          </a:bodyPr>
          <a:lstStyle/>
          <a:p>
            <a:pPr marL="285750" indent="-285750">
              <a:lnSpc>
                <a:spcPct val="90000"/>
              </a:lnSpc>
              <a:buFont typeface="Arial" panose="020B0604020202020204" pitchFamily="34" charset="0"/>
              <a:buChar char="•"/>
            </a:pPr>
            <a:r>
              <a:rPr lang="en-US" altLang="en-US" sz="2400" dirty="0">
                <a:solidFill>
                  <a:srgbClr val="000000"/>
                </a:solidFill>
              </a:rPr>
              <a:t>Figure 6.1 shows an integer array called </a:t>
            </a:r>
            <a:r>
              <a:rPr lang="en-US" altLang="en-US" sz="2400" dirty="0">
                <a:solidFill>
                  <a:srgbClr val="000000"/>
                </a:solidFill>
                <a:latin typeface="Consolas" panose="020B0609020204030204" pitchFamily="49" charset="0"/>
              </a:rPr>
              <a:t>c</a:t>
            </a:r>
            <a:r>
              <a:rPr lang="en-US" altLang="en-US" sz="2400" dirty="0">
                <a:solidFill>
                  <a:srgbClr val="000000"/>
                </a:solidFill>
              </a:rPr>
              <a:t>, containing 12 </a:t>
            </a:r>
            <a:r>
              <a:rPr lang="en-US" altLang="en-US" sz="2400" dirty="0">
                <a:solidFill>
                  <a:srgbClr val="0000FF"/>
                </a:solidFill>
              </a:rPr>
              <a:t>elements</a:t>
            </a:r>
            <a:r>
              <a:rPr lang="en-US" altLang="en-US" sz="2400" dirty="0">
                <a:solidFill>
                  <a:srgbClr val="000000"/>
                </a:solidFill>
              </a:rPr>
              <a:t>.</a:t>
            </a:r>
          </a:p>
          <a:p>
            <a:pPr>
              <a:lnSpc>
                <a:spcPct val="90000"/>
              </a:lnSpc>
            </a:pPr>
            <a:r>
              <a:rPr lang="en-US" altLang="en-US" sz="2400" dirty="0">
                <a:solidFill>
                  <a:srgbClr val="000000"/>
                </a:solidFill>
              </a:rPr>
              <a:t> </a:t>
            </a:r>
          </a:p>
          <a:p>
            <a:pPr marL="285750" indent="-285750">
              <a:lnSpc>
                <a:spcPct val="90000"/>
              </a:lnSpc>
              <a:buFont typeface="Arial" panose="020B0604020202020204" pitchFamily="34" charset="0"/>
              <a:buChar char="•"/>
            </a:pPr>
            <a:r>
              <a:rPr lang="en-US" altLang="en-US" sz="2400" dirty="0">
                <a:solidFill>
                  <a:srgbClr val="000000"/>
                </a:solidFill>
              </a:rPr>
              <a:t>Any one of these elements may be referred to by giving the array’s name followed by the </a:t>
            </a:r>
            <a:r>
              <a:rPr lang="en-US" altLang="en-US" sz="2400" i="1" dirty="0">
                <a:solidFill>
                  <a:srgbClr val="000000"/>
                </a:solidFill>
              </a:rPr>
              <a:t>position number</a:t>
            </a:r>
            <a:r>
              <a:rPr lang="en-US" altLang="en-US" sz="2400" dirty="0">
                <a:solidFill>
                  <a:srgbClr val="000000"/>
                </a:solidFill>
              </a:rPr>
              <a:t> of the particular element in square brackets (</a:t>
            </a:r>
            <a:r>
              <a:rPr lang="en-US" altLang="en-US" sz="2400" dirty="0">
                <a:solidFill>
                  <a:srgbClr val="000000"/>
                </a:solidFill>
                <a:latin typeface="Consolas" panose="020B0609020204030204" pitchFamily="49" charset="0"/>
              </a:rPr>
              <a:t>[]</a:t>
            </a:r>
            <a:r>
              <a:rPr lang="en-US" altLang="en-US" sz="2400" dirty="0">
                <a:solidFill>
                  <a:srgbClr val="000000"/>
                </a:solidFill>
              </a:rPr>
              <a:t>). </a:t>
            </a:r>
          </a:p>
        </p:txBody>
      </p:sp>
    </p:spTree>
    <p:extLst>
      <p:ext uri="{BB962C8B-B14F-4D97-AF65-F5344CB8AC3E}">
        <p14:creationId xmlns:p14="http://schemas.microsoft.com/office/powerpoint/2010/main" val="11477611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Calibri" panose="020F0502020204030204" pitchFamily="34" charset="0"/>
              </a:rPr>
              <a:t>Arrays (Cont.)</a:t>
            </a:r>
          </a:p>
        </p:txBody>
      </p:sp>
      <p:sp>
        <p:nvSpPr>
          <p:cNvPr id="16387" name="Text Placeholder 2"/>
          <p:cNvSpPr>
            <a:spLocks noGrp="1"/>
          </p:cNvSpPr>
          <p:nvPr>
            <p:ph type="body" idx="1"/>
          </p:nvPr>
        </p:nvSpPr>
        <p:spPr/>
        <p:txBody>
          <a:bodyPr>
            <a:normAutofit lnSpcReduction="10000"/>
          </a:bodyPr>
          <a:lstStyle/>
          <a:p>
            <a:pPr eaLnBrk="1" hangingPunct="1">
              <a:lnSpc>
                <a:spcPct val="90000"/>
              </a:lnSpc>
            </a:pPr>
            <a:r>
              <a:rPr lang="en-US" altLang="en-US" dirty="0">
                <a:solidFill>
                  <a:srgbClr val="000000"/>
                </a:solidFill>
              </a:rPr>
              <a:t>The </a:t>
            </a:r>
            <a:r>
              <a:rPr lang="en-US" altLang="en-US" b="1" dirty="0">
                <a:solidFill>
                  <a:srgbClr val="000000"/>
                </a:solidFill>
              </a:rPr>
              <a:t>first element </a:t>
            </a:r>
            <a:r>
              <a:rPr lang="en-US" altLang="en-US" dirty="0">
                <a:solidFill>
                  <a:srgbClr val="000000"/>
                </a:solidFill>
              </a:rPr>
              <a:t>in every array is the </a:t>
            </a:r>
            <a:r>
              <a:rPr lang="en-US" altLang="en-US" b="1" dirty="0">
                <a:solidFill>
                  <a:srgbClr val="0000FF"/>
                </a:solidFill>
              </a:rPr>
              <a:t>zero</a:t>
            </a:r>
            <a:r>
              <a:rPr lang="en-US" altLang="en-US" b="1" baseline="30000" dirty="0">
                <a:solidFill>
                  <a:srgbClr val="0000FF"/>
                </a:solidFill>
              </a:rPr>
              <a:t>th</a:t>
            </a:r>
            <a:r>
              <a:rPr lang="en-US" altLang="en-US" b="1" dirty="0">
                <a:solidFill>
                  <a:srgbClr val="0000FF"/>
                </a:solidFill>
              </a:rPr>
              <a:t> element</a:t>
            </a:r>
            <a:r>
              <a:rPr lang="en-US" altLang="en-US" dirty="0">
                <a:solidFill>
                  <a:srgbClr val="000000"/>
                </a:solidFill>
              </a:rPr>
              <a:t>. </a:t>
            </a:r>
          </a:p>
          <a:p>
            <a:pPr eaLnBrk="1" hangingPunct="1">
              <a:lnSpc>
                <a:spcPct val="90000"/>
              </a:lnSpc>
            </a:pPr>
            <a:r>
              <a:rPr lang="en-US" altLang="en-US" dirty="0">
                <a:solidFill>
                  <a:srgbClr val="000000"/>
                </a:solidFill>
              </a:rPr>
              <a:t>An array name, like other identifiers, can contain only letters, digits and underscores and cannot begin with a digit.</a:t>
            </a:r>
          </a:p>
          <a:p>
            <a:r>
              <a:rPr lang="en-US" altLang="en-US" dirty="0">
                <a:solidFill>
                  <a:srgbClr val="000000"/>
                </a:solidFill>
              </a:rPr>
              <a:t>The </a:t>
            </a:r>
            <a:r>
              <a:rPr lang="en-US" altLang="en-US" b="1" dirty="0">
                <a:solidFill>
                  <a:srgbClr val="0432FF"/>
                </a:solidFill>
              </a:rPr>
              <a:t>position number</a:t>
            </a:r>
            <a:r>
              <a:rPr lang="en-US" altLang="en-US" dirty="0">
                <a:solidFill>
                  <a:srgbClr val="000000"/>
                </a:solidFill>
              </a:rPr>
              <a:t> within square brackets is called an </a:t>
            </a:r>
            <a:r>
              <a:rPr lang="en-US" altLang="en-US" dirty="0">
                <a:solidFill>
                  <a:srgbClr val="0000FF"/>
                </a:solidFill>
              </a:rPr>
              <a:t>index</a:t>
            </a:r>
            <a:r>
              <a:rPr lang="en-US" altLang="en-US" dirty="0">
                <a:solidFill>
                  <a:srgbClr val="000000"/>
                </a:solidFill>
              </a:rPr>
              <a:t> or </a:t>
            </a:r>
            <a:r>
              <a:rPr lang="en-US" altLang="en-US" dirty="0">
                <a:solidFill>
                  <a:srgbClr val="0000FF"/>
                </a:solidFill>
              </a:rPr>
              <a:t>subscript</a:t>
            </a:r>
            <a:r>
              <a:rPr lang="en-US" altLang="en-US" dirty="0">
                <a:solidFill>
                  <a:srgbClr val="000000"/>
                </a:solidFill>
              </a:rPr>
              <a:t>. </a:t>
            </a:r>
          </a:p>
          <a:p>
            <a:pPr eaLnBrk="1" hangingPunct="1">
              <a:lnSpc>
                <a:spcPct val="90000"/>
              </a:lnSpc>
            </a:pPr>
            <a:r>
              <a:rPr lang="en-US" altLang="en-US" dirty="0">
                <a:solidFill>
                  <a:srgbClr val="000000"/>
                </a:solidFill>
              </a:rPr>
              <a:t>An </a:t>
            </a:r>
            <a:r>
              <a:rPr lang="en-US" altLang="en-US" b="1" dirty="0">
                <a:solidFill>
                  <a:srgbClr val="0432FF"/>
                </a:solidFill>
              </a:rPr>
              <a:t>index</a:t>
            </a:r>
            <a:r>
              <a:rPr lang="en-US" altLang="en-US" dirty="0">
                <a:solidFill>
                  <a:srgbClr val="000000"/>
                </a:solidFill>
              </a:rPr>
              <a:t> must be an </a:t>
            </a:r>
            <a:r>
              <a:rPr lang="en-US" altLang="en-US" b="1" dirty="0">
                <a:solidFill>
                  <a:srgbClr val="0432FF"/>
                </a:solidFill>
              </a:rPr>
              <a:t>integer</a:t>
            </a:r>
            <a:r>
              <a:rPr lang="en-US" altLang="en-US" dirty="0">
                <a:solidFill>
                  <a:srgbClr val="000000"/>
                </a:solidFill>
              </a:rPr>
              <a:t> or an </a:t>
            </a:r>
            <a:r>
              <a:rPr lang="en-US" altLang="en-US" b="1" dirty="0">
                <a:solidFill>
                  <a:srgbClr val="0432FF"/>
                </a:solidFill>
              </a:rPr>
              <a:t>integer</a:t>
            </a:r>
            <a:r>
              <a:rPr lang="en-US" altLang="en-US" dirty="0">
                <a:solidFill>
                  <a:srgbClr val="000000"/>
                </a:solidFill>
              </a:rPr>
              <a:t> </a:t>
            </a:r>
            <a:r>
              <a:rPr lang="en-US" altLang="en-US" b="1" dirty="0">
                <a:solidFill>
                  <a:srgbClr val="0432FF"/>
                </a:solidFill>
              </a:rPr>
              <a:t>expression</a:t>
            </a:r>
            <a:r>
              <a:rPr lang="en-US" altLang="en-US" dirty="0">
                <a:solidFill>
                  <a:srgbClr val="000000"/>
                </a:solidFill>
              </a:rPr>
              <a:t>. </a:t>
            </a:r>
          </a:p>
          <a:p>
            <a:r>
              <a:rPr lang="en-US" altLang="en-US" dirty="0">
                <a:solidFill>
                  <a:srgbClr val="000000"/>
                </a:solidFill>
              </a:rPr>
              <a:t>For example, if </a:t>
            </a:r>
            <a:r>
              <a:rPr lang="en-US" altLang="en-US" dirty="0">
                <a:solidFill>
                  <a:srgbClr val="000000"/>
                </a:solidFill>
                <a:latin typeface="Consolas" panose="020B0609020204030204" pitchFamily="49" charset="0"/>
              </a:rPr>
              <a:t>a</a:t>
            </a:r>
            <a:r>
              <a:rPr lang="en-US" altLang="en-US" dirty="0">
                <a:solidFill>
                  <a:srgbClr val="000000"/>
                </a:solidFill>
              </a:rPr>
              <a:t> </a:t>
            </a:r>
            <a:r>
              <a:rPr lang="en-US" altLang="en-US" dirty="0">
                <a:solidFill>
                  <a:srgbClr val="000000"/>
                </a:solidFill>
                <a:latin typeface="Consolas" panose="020B0609020204030204" pitchFamily="49" charset="0"/>
              </a:rPr>
              <a:t>=</a:t>
            </a:r>
            <a:r>
              <a:rPr lang="en-US" altLang="en-US" dirty="0">
                <a:solidFill>
                  <a:srgbClr val="000000"/>
                </a:solidFill>
              </a:rPr>
              <a:t> </a:t>
            </a:r>
            <a:r>
              <a:rPr lang="en-US" altLang="en-US" dirty="0">
                <a:solidFill>
                  <a:srgbClr val="000000"/>
                </a:solidFill>
                <a:latin typeface="Consolas" panose="020B0609020204030204" pitchFamily="49" charset="0"/>
              </a:rPr>
              <a:t>5</a:t>
            </a:r>
            <a:r>
              <a:rPr lang="en-US" altLang="en-US" dirty="0">
                <a:solidFill>
                  <a:srgbClr val="000000"/>
                </a:solidFill>
              </a:rPr>
              <a:t> and </a:t>
            </a:r>
            <a:r>
              <a:rPr lang="en-US" altLang="en-US" dirty="0">
                <a:solidFill>
                  <a:srgbClr val="000000"/>
                </a:solidFill>
                <a:latin typeface="Consolas" panose="020B0609020204030204" pitchFamily="49" charset="0"/>
              </a:rPr>
              <a:t>b</a:t>
            </a:r>
            <a:r>
              <a:rPr lang="en-US" altLang="en-US" dirty="0">
                <a:solidFill>
                  <a:srgbClr val="000000"/>
                </a:solidFill>
              </a:rPr>
              <a:t> </a:t>
            </a:r>
            <a:r>
              <a:rPr lang="en-US" altLang="en-US" dirty="0">
                <a:solidFill>
                  <a:srgbClr val="000000"/>
                </a:solidFill>
                <a:latin typeface="Consolas" panose="020B0609020204030204" pitchFamily="49" charset="0"/>
              </a:rPr>
              <a:t>=</a:t>
            </a:r>
            <a:r>
              <a:rPr lang="en-US" altLang="en-US" dirty="0">
                <a:solidFill>
                  <a:srgbClr val="000000"/>
                </a:solidFill>
              </a:rPr>
              <a:t> </a:t>
            </a:r>
            <a:r>
              <a:rPr lang="en-US" altLang="en-US" dirty="0">
                <a:solidFill>
                  <a:srgbClr val="000000"/>
                </a:solidFill>
                <a:latin typeface="Consolas" panose="020B0609020204030204" pitchFamily="49" charset="0"/>
              </a:rPr>
              <a:t>6</a:t>
            </a:r>
            <a:r>
              <a:rPr lang="en-US" altLang="en-US" dirty="0">
                <a:solidFill>
                  <a:srgbClr val="000000"/>
                </a:solidFill>
              </a:rPr>
              <a:t>, then the statement</a:t>
            </a:r>
          </a:p>
          <a:p>
            <a:pPr marL="914400" lvl="2" indent="0">
              <a:buNone/>
            </a:pPr>
            <a:r>
              <a:rPr lang="en-US" altLang="en-US" sz="2800" dirty="0">
                <a:solidFill>
                  <a:srgbClr val="000000"/>
                </a:solidFill>
                <a:latin typeface="Consolas" panose="020B0609020204030204" pitchFamily="49" charset="0"/>
              </a:rPr>
              <a:t>c[a + b] += </a:t>
            </a:r>
            <a:r>
              <a:rPr lang="en-US" altLang="en-US" sz="2800" b="1" dirty="0">
                <a:solidFill>
                  <a:srgbClr val="128AFF"/>
                </a:solidFill>
                <a:latin typeface="Consolas" panose="020B0609020204030204" pitchFamily="49" charset="0"/>
              </a:rPr>
              <a:t>2</a:t>
            </a:r>
            <a:r>
              <a:rPr lang="en-US" altLang="en-US" sz="2800" b="1" dirty="0">
                <a:solidFill>
                  <a:srgbClr val="000000"/>
                </a:solidFill>
                <a:latin typeface="Consolas" panose="020B0609020204030204" pitchFamily="49" charset="0"/>
              </a:rPr>
              <a:t>;</a:t>
            </a:r>
          </a:p>
          <a:p>
            <a:pPr marL="0" indent="0">
              <a:buNone/>
            </a:pPr>
            <a:r>
              <a:rPr lang="en-US" altLang="en-US" dirty="0">
                <a:solidFill>
                  <a:srgbClr val="000000"/>
                </a:solidFill>
              </a:rPr>
              <a:t>   adds 2 to array element </a:t>
            </a:r>
            <a:r>
              <a:rPr lang="en-US" altLang="en-US" dirty="0">
                <a:solidFill>
                  <a:srgbClr val="000000"/>
                </a:solidFill>
                <a:latin typeface="Consolas" panose="020B0609020204030204" pitchFamily="49" charset="0"/>
              </a:rPr>
              <a:t>c[11]</a:t>
            </a:r>
            <a:r>
              <a:rPr lang="en-US" altLang="en-US" dirty="0">
                <a:solidFill>
                  <a:srgbClr val="000000"/>
                </a:solidFill>
              </a:rPr>
              <a:t>. </a:t>
            </a:r>
          </a:p>
        </p:txBody>
      </p:sp>
      <p:sp>
        <p:nvSpPr>
          <p:cNvPr id="15364" name="Footer Placeholder 3"/>
          <p:cNvSpPr>
            <a:spLocks noGrp="1"/>
          </p:cNvSpPr>
          <p:nvPr>
            <p:ph type="ftr" sz="quarter" idx="1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t>©2016 Pearson Education, Inc., Hoboken, NJ. All rights reserved.</a:t>
            </a:r>
          </a:p>
        </p:txBody>
      </p:sp>
      <p:sp>
        <p:nvSpPr>
          <p:cNvPr id="3" name="Slide Number Placeholder 2"/>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260F9-BB4F-4CE9-AC41-67D1D70293A4}" type="slidenum">
              <a:rPr lang="en-US" altLang="en-US" smtClean="0"/>
              <a:pPr/>
              <a:t>57</a:t>
            </a:fld>
            <a:endParaRPr lang="en-US" altLang="en-US" dirty="0"/>
          </a:p>
        </p:txBody>
      </p:sp>
    </p:spTree>
    <p:extLst>
      <p:ext uri="{BB962C8B-B14F-4D97-AF65-F5344CB8AC3E}">
        <p14:creationId xmlns:p14="http://schemas.microsoft.com/office/powerpoint/2010/main" val="3544869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Calibri" panose="020F0502020204030204" pitchFamily="34" charset="0"/>
              </a:rPr>
              <a:t>Defining Arrays</a:t>
            </a:r>
          </a:p>
        </p:txBody>
      </p:sp>
      <p:sp>
        <p:nvSpPr>
          <p:cNvPr id="21507" name="Text Placeholder 2"/>
          <p:cNvSpPr>
            <a:spLocks noGrp="1"/>
          </p:cNvSpPr>
          <p:nvPr>
            <p:ph type="body" idx="1"/>
          </p:nvPr>
        </p:nvSpPr>
        <p:spPr/>
        <p:txBody>
          <a:bodyPr>
            <a:normAutofit/>
          </a:bodyPr>
          <a:lstStyle/>
          <a:p>
            <a:pPr eaLnBrk="1" hangingPunct="1"/>
            <a:r>
              <a:rPr lang="en-US" altLang="en-US" sz="3200" dirty="0">
                <a:solidFill>
                  <a:srgbClr val="000000"/>
                </a:solidFill>
              </a:rPr>
              <a:t>You specify the </a:t>
            </a:r>
            <a:r>
              <a:rPr lang="en-US" altLang="en-US" sz="3200" b="1" dirty="0">
                <a:solidFill>
                  <a:srgbClr val="0432FF"/>
                </a:solidFill>
              </a:rPr>
              <a:t>type of each element and the number of elements </a:t>
            </a:r>
            <a:r>
              <a:rPr lang="en-US" altLang="en-US" sz="3200" dirty="0">
                <a:solidFill>
                  <a:srgbClr val="000000"/>
                </a:solidFill>
              </a:rPr>
              <a:t>each array requires so that the computer may reserve the appropriate amount of memory. </a:t>
            </a:r>
          </a:p>
          <a:p>
            <a:pPr marL="0" indent="0" eaLnBrk="1" hangingPunct="1">
              <a:buNone/>
            </a:pPr>
            <a:endParaRPr lang="en-US" altLang="en-US" sz="3200" dirty="0">
              <a:solidFill>
                <a:srgbClr val="000000"/>
              </a:solidFill>
            </a:endParaRPr>
          </a:p>
          <a:p>
            <a:pPr eaLnBrk="1" hangingPunct="1"/>
            <a:r>
              <a:rPr lang="en-US" altLang="en-US" sz="3200" dirty="0">
                <a:solidFill>
                  <a:srgbClr val="000000"/>
                </a:solidFill>
              </a:rPr>
              <a:t>The following definition reserves 12 elements for integer array </a:t>
            </a:r>
            <a:r>
              <a:rPr lang="en-US" altLang="en-US" sz="3200" dirty="0">
                <a:solidFill>
                  <a:srgbClr val="000000"/>
                </a:solidFill>
                <a:latin typeface="Consolas" panose="020B0609020204030204" pitchFamily="49" charset="0"/>
              </a:rPr>
              <a:t>c</a:t>
            </a:r>
            <a:r>
              <a:rPr lang="en-US" altLang="en-US" sz="3200" dirty="0">
                <a:solidFill>
                  <a:srgbClr val="000000"/>
                </a:solidFill>
              </a:rPr>
              <a:t>, which has indices in the range </a:t>
            </a:r>
            <a:r>
              <a:rPr lang="en-US" altLang="en-US" sz="3200" b="1" dirty="0">
                <a:solidFill>
                  <a:srgbClr val="000000"/>
                </a:solidFill>
              </a:rPr>
              <a:t>0 - 11</a:t>
            </a:r>
            <a:r>
              <a:rPr lang="en-US" altLang="en-US" sz="3200" dirty="0">
                <a:solidFill>
                  <a:srgbClr val="000000"/>
                </a:solidFill>
              </a:rPr>
              <a:t>.</a:t>
            </a:r>
          </a:p>
          <a:p>
            <a:pPr marL="914400" lvl="2" indent="0" eaLnBrk="1" hangingPunct="1">
              <a:buNone/>
            </a:pPr>
            <a:endParaRPr lang="en-US" altLang="en-US" sz="2400" b="1" dirty="0">
              <a:solidFill>
                <a:srgbClr val="0000FF"/>
              </a:solidFill>
              <a:latin typeface="Consolas" panose="020B0609020204030204" pitchFamily="49" charset="0"/>
            </a:endParaRPr>
          </a:p>
          <a:p>
            <a:pPr marL="914400" lvl="2" indent="0" eaLnBrk="1" hangingPunct="1">
              <a:buNone/>
            </a:pPr>
            <a:r>
              <a:rPr lang="en-US" altLang="en-US" sz="2400" b="1" dirty="0">
                <a:solidFill>
                  <a:srgbClr val="0000FF"/>
                </a:solidFill>
                <a:latin typeface="Consolas" panose="020B0609020204030204" pitchFamily="49" charset="0"/>
              </a:rPr>
              <a:t>int</a:t>
            </a:r>
            <a:r>
              <a:rPr lang="en-US" altLang="en-US" sz="2400" b="1" dirty="0">
                <a:solidFill>
                  <a:srgbClr val="000000"/>
                </a:solidFill>
                <a:latin typeface="Consolas" panose="020B0609020204030204" pitchFamily="49" charset="0"/>
              </a:rPr>
              <a:t> c[</a:t>
            </a:r>
            <a:r>
              <a:rPr lang="en-US" altLang="en-US" sz="2400" b="1" dirty="0">
                <a:solidFill>
                  <a:srgbClr val="128AFF"/>
                </a:solidFill>
                <a:latin typeface="Consolas" panose="020B0609020204030204" pitchFamily="49" charset="0"/>
              </a:rPr>
              <a:t>12</a:t>
            </a:r>
            <a:r>
              <a:rPr lang="en-US" altLang="en-US" sz="2400" b="1" dirty="0">
                <a:solidFill>
                  <a:srgbClr val="000000"/>
                </a:solidFill>
                <a:latin typeface="Consolas" panose="020B0609020204030204" pitchFamily="49" charset="0"/>
              </a:rPr>
              <a:t>];</a:t>
            </a:r>
          </a:p>
        </p:txBody>
      </p:sp>
      <p:sp>
        <p:nvSpPr>
          <p:cNvPr id="22532" name="Footer Placeholder 3"/>
          <p:cNvSpPr>
            <a:spLocks noGrp="1"/>
          </p:cNvSpPr>
          <p:nvPr>
            <p:ph type="ftr" sz="quarter" idx="1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t>©2016 Pearson Education, Inc., Hoboken, NJ. All rights reserved.</a:t>
            </a:r>
          </a:p>
        </p:txBody>
      </p:sp>
      <p:sp>
        <p:nvSpPr>
          <p:cNvPr id="3" name="Slide Number Placeholder 2"/>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260F9-BB4F-4CE9-AC41-67D1D70293A4}" type="slidenum">
              <a:rPr lang="en-US" altLang="en-US" smtClean="0"/>
              <a:pPr/>
              <a:t>58</a:t>
            </a:fld>
            <a:endParaRPr lang="en-US" altLang="en-US" dirty="0"/>
          </a:p>
        </p:txBody>
      </p:sp>
    </p:spTree>
    <p:extLst>
      <p:ext uri="{BB962C8B-B14F-4D97-AF65-F5344CB8AC3E}">
        <p14:creationId xmlns:p14="http://schemas.microsoft.com/office/powerpoint/2010/main" val="40872354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Calibri" panose="020F0502020204030204" pitchFamily="34" charset="0"/>
              </a:rPr>
              <a:t>Defining Arrays (Cont.)</a:t>
            </a:r>
          </a:p>
        </p:txBody>
      </p:sp>
      <p:sp>
        <p:nvSpPr>
          <p:cNvPr id="22531" name="Text Placeholder 2"/>
          <p:cNvSpPr>
            <a:spLocks noGrp="1"/>
          </p:cNvSpPr>
          <p:nvPr>
            <p:ph type="body" idx="1"/>
          </p:nvPr>
        </p:nvSpPr>
        <p:spPr>
          <a:xfrm>
            <a:off x="838200" y="1454227"/>
            <a:ext cx="10515600" cy="4722736"/>
          </a:xfrm>
        </p:spPr>
        <p:txBody>
          <a:bodyPr>
            <a:normAutofit lnSpcReduction="10000"/>
          </a:bodyPr>
          <a:lstStyle/>
          <a:p>
            <a:pPr eaLnBrk="1" hangingPunct="1"/>
            <a:r>
              <a:rPr lang="en-US" altLang="en-US" sz="3200" dirty="0">
                <a:solidFill>
                  <a:srgbClr val="000000"/>
                </a:solidFill>
              </a:rPr>
              <a:t>The definition </a:t>
            </a:r>
          </a:p>
          <a:p>
            <a:pPr marL="914400" lvl="2" indent="0" eaLnBrk="1" hangingPunct="1">
              <a:buNone/>
            </a:pPr>
            <a:r>
              <a:rPr lang="en-US" altLang="en-US" sz="2400" b="1" dirty="0" err="1">
                <a:solidFill>
                  <a:srgbClr val="0000FF"/>
                </a:solidFill>
                <a:latin typeface="Consolas" panose="020B0609020204030204" pitchFamily="49" charset="0"/>
              </a:rPr>
              <a:t>int</a:t>
            </a:r>
            <a:r>
              <a:rPr lang="en-US" altLang="en-US" sz="2400" b="1" dirty="0">
                <a:solidFill>
                  <a:srgbClr val="000000"/>
                </a:solidFill>
                <a:latin typeface="Consolas" panose="020B0609020204030204" pitchFamily="49" charset="0"/>
              </a:rPr>
              <a:t> b[</a:t>
            </a:r>
            <a:r>
              <a:rPr lang="en-US" altLang="en-US" sz="2400" b="1" dirty="0">
                <a:solidFill>
                  <a:srgbClr val="128AFF"/>
                </a:solidFill>
                <a:latin typeface="Consolas" panose="020B0609020204030204" pitchFamily="49" charset="0"/>
              </a:rPr>
              <a:t>100</a:t>
            </a:r>
            <a:r>
              <a:rPr lang="en-US" altLang="en-US" sz="2400" b="1" dirty="0">
                <a:solidFill>
                  <a:srgbClr val="000000"/>
                </a:solidFill>
                <a:latin typeface="Consolas" panose="020B0609020204030204" pitchFamily="49" charset="0"/>
              </a:rPr>
              <a:t>], x[</a:t>
            </a:r>
            <a:r>
              <a:rPr lang="en-US" altLang="en-US" sz="2400" b="1" dirty="0">
                <a:solidFill>
                  <a:srgbClr val="128AFF"/>
                </a:solidFill>
                <a:latin typeface="Consolas" panose="020B0609020204030204" pitchFamily="49" charset="0"/>
              </a:rPr>
              <a:t>27</a:t>
            </a:r>
            <a:r>
              <a:rPr lang="en-US" altLang="en-US" sz="2400" b="1" dirty="0">
                <a:solidFill>
                  <a:srgbClr val="000000"/>
                </a:solidFill>
                <a:latin typeface="Consolas" panose="020B0609020204030204" pitchFamily="49" charset="0"/>
              </a:rPr>
              <a:t>];</a:t>
            </a:r>
          </a:p>
          <a:p>
            <a:pPr eaLnBrk="1" hangingPunct="1">
              <a:buFont typeface="Wingdings 3" panose="05040102010807070707" pitchFamily="18" charset="2"/>
              <a:buNone/>
            </a:pPr>
            <a:r>
              <a:rPr lang="en-US" altLang="en-US" sz="3200" dirty="0">
                <a:solidFill>
                  <a:srgbClr val="000000"/>
                </a:solidFill>
              </a:rPr>
              <a:t>	reserves 100 elements for integer array </a:t>
            </a:r>
            <a:r>
              <a:rPr lang="en-US" altLang="en-US" sz="3200" dirty="0">
                <a:solidFill>
                  <a:srgbClr val="000000"/>
                </a:solidFill>
                <a:latin typeface="Consolas" panose="020B0609020204030204" pitchFamily="49" charset="0"/>
              </a:rPr>
              <a:t>b</a:t>
            </a:r>
            <a:r>
              <a:rPr lang="en-US" altLang="en-US" sz="3200" dirty="0">
                <a:solidFill>
                  <a:srgbClr val="000000"/>
                </a:solidFill>
              </a:rPr>
              <a:t> and 27 elements for integer array </a:t>
            </a:r>
            <a:r>
              <a:rPr lang="en-US" altLang="en-US" sz="3200" dirty="0">
                <a:solidFill>
                  <a:srgbClr val="000000"/>
                </a:solidFill>
                <a:latin typeface="Consolas" panose="020B0609020204030204" pitchFamily="49" charset="0"/>
              </a:rPr>
              <a:t>x</a:t>
            </a:r>
            <a:r>
              <a:rPr lang="en-US" altLang="en-US" sz="3200" dirty="0">
                <a:solidFill>
                  <a:srgbClr val="000000"/>
                </a:solidFill>
              </a:rPr>
              <a:t>.</a:t>
            </a:r>
          </a:p>
          <a:p>
            <a:pPr eaLnBrk="1" hangingPunct="1"/>
            <a:r>
              <a:rPr lang="en-US" altLang="en-US" sz="3200" dirty="0">
                <a:solidFill>
                  <a:srgbClr val="000000"/>
                </a:solidFill>
              </a:rPr>
              <a:t>These arrays have indices in the ranges 0 – 99 and 0 – 26, respectively.</a:t>
            </a:r>
          </a:p>
          <a:p>
            <a:pPr eaLnBrk="1" hangingPunct="1"/>
            <a:r>
              <a:rPr lang="en-US" altLang="en-US" sz="3200" dirty="0">
                <a:solidFill>
                  <a:srgbClr val="000000"/>
                </a:solidFill>
              </a:rPr>
              <a:t>Arrays may contain other data types.</a:t>
            </a:r>
          </a:p>
          <a:p>
            <a:r>
              <a:rPr lang="en-US" sz="3200" dirty="0">
                <a:solidFill>
                  <a:srgbClr val="000000"/>
                </a:solidFill>
              </a:rPr>
              <a:t>Like any other variables, </a:t>
            </a:r>
            <a:r>
              <a:rPr lang="en-US" sz="3200" b="1" dirty="0">
                <a:solidFill>
                  <a:srgbClr val="0432FF"/>
                </a:solidFill>
              </a:rPr>
              <a:t>uninitialized array elements contain garbage values</a:t>
            </a:r>
            <a:r>
              <a:rPr lang="en-US" sz="3200" dirty="0">
                <a:solidFill>
                  <a:srgbClr val="000000"/>
                </a:solidFill>
              </a:rPr>
              <a:t>.</a:t>
            </a:r>
          </a:p>
        </p:txBody>
      </p:sp>
      <p:sp>
        <p:nvSpPr>
          <p:cNvPr id="23556" name="Footer Placeholder 3"/>
          <p:cNvSpPr>
            <a:spLocks noGrp="1"/>
          </p:cNvSpPr>
          <p:nvPr>
            <p:ph type="ftr" sz="quarter" idx="1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t>©2016 Pearson Education, Inc., Hoboken, NJ. All rights reserved.</a:t>
            </a:r>
          </a:p>
        </p:txBody>
      </p:sp>
      <p:sp>
        <p:nvSpPr>
          <p:cNvPr id="3" name="Slide Number Placeholder 2"/>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260F9-BB4F-4CE9-AC41-67D1D70293A4}" type="slidenum">
              <a:rPr lang="en-US" altLang="en-US" smtClean="0"/>
              <a:pPr/>
              <a:t>59</a:t>
            </a:fld>
            <a:endParaRPr lang="en-US" altLang="en-US" dirty="0"/>
          </a:p>
        </p:txBody>
      </p:sp>
    </p:spTree>
    <p:extLst>
      <p:ext uri="{BB962C8B-B14F-4D97-AF65-F5344CB8AC3E}">
        <p14:creationId xmlns:p14="http://schemas.microsoft.com/office/powerpoint/2010/main" val="1102746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dirty="0">
                <a:solidFill>
                  <a:srgbClr val="3380E6"/>
                </a:solidFill>
                <a:latin typeface="Arial" panose="020B0604020202020204" pitchFamily="34" charset="0"/>
              </a:rPr>
              <a:t>The </a:t>
            </a:r>
            <a:r>
              <a:rPr lang="en-US" altLang="en-US" dirty="0">
                <a:solidFill>
                  <a:srgbClr val="3380E6"/>
                </a:solidFill>
                <a:latin typeface="Consolas" panose="020B0609020204030204" pitchFamily="49" charset="0"/>
              </a:rPr>
              <a:t>while</a:t>
            </a:r>
            <a:r>
              <a:rPr lang="en-US" altLang="en-US" dirty="0">
                <a:solidFill>
                  <a:srgbClr val="3380E6"/>
                </a:solidFill>
                <a:latin typeface="Arial" panose="020B0604020202020204" pitchFamily="34" charset="0"/>
              </a:rPr>
              <a:t> Iteration Statement</a:t>
            </a:r>
          </a:p>
        </p:txBody>
      </p:sp>
      <p:sp>
        <p:nvSpPr>
          <p:cNvPr id="3" name="Text Placeholder 2"/>
          <p:cNvSpPr>
            <a:spLocks noGrp="1"/>
          </p:cNvSpPr>
          <p:nvPr>
            <p:ph type="body" idx="1"/>
          </p:nvPr>
        </p:nvSpPr>
        <p:spPr/>
        <p:txBody>
          <a:bodyPr rtlCol="0">
            <a:normAutofit fontScale="92500"/>
          </a:bodyPr>
          <a:lstStyle/>
          <a:p>
            <a:pPr>
              <a:lnSpc>
                <a:spcPct val="90000"/>
              </a:lnSpc>
              <a:spcBef>
                <a:spcPts val="600"/>
              </a:spcBef>
              <a:spcAft>
                <a:spcPts val="600"/>
              </a:spcAft>
              <a:defRPr/>
            </a:pPr>
            <a:r>
              <a:rPr lang="en-US" sz="2500" dirty="0">
                <a:solidFill>
                  <a:srgbClr val="000000"/>
                </a:solidFill>
              </a:rPr>
              <a:t>An iteration</a:t>
            </a:r>
            <a:r>
              <a:rPr lang="en-US" sz="2500" dirty="0">
                <a:solidFill>
                  <a:srgbClr val="0000FF"/>
                </a:solidFill>
              </a:rPr>
              <a:t> </a:t>
            </a:r>
            <a:r>
              <a:rPr lang="en-US" sz="2500">
                <a:solidFill>
                  <a:srgbClr val="0000FF"/>
                </a:solidFill>
              </a:rPr>
              <a:t>statement</a:t>
            </a:r>
            <a:r>
              <a:rPr lang="en-US" sz="2500">
                <a:solidFill>
                  <a:srgbClr val="000000"/>
                </a:solidFill>
              </a:rPr>
              <a:t> allows </a:t>
            </a:r>
            <a:r>
              <a:rPr lang="en-US" sz="2500" dirty="0">
                <a:solidFill>
                  <a:srgbClr val="000000"/>
                </a:solidFill>
              </a:rPr>
              <a:t>you to specify that </a:t>
            </a:r>
            <a:r>
              <a:rPr lang="en-US" sz="2500" b="1" dirty="0">
                <a:solidFill>
                  <a:srgbClr val="000000"/>
                </a:solidFill>
              </a:rPr>
              <a:t>an action is to be repeated while some condition remains true</a:t>
            </a:r>
            <a:r>
              <a:rPr lang="en-US" sz="2500" dirty="0">
                <a:solidFill>
                  <a:srgbClr val="000000"/>
                </a:solidFill>
              </a:rPr>
              <a:t>.</a:t>
            </a:r>
          </a:p>
          <a:p>
            <a:pPr>
              <a:lnSpc>
                <a:spcPct val="90000"/>
              </a:lnSpc>
              <a:spcBef>
                <a:spcPts val="600"/>
              </a:spcBef>
              <a:spcAft>
                <a:spcPts val="600"/>
              </a:spcAft>
              <a:defRPr/>
            </a:pPr>
            <a:r>
              <a:rPr lang="en-US" sz="2500" dirty="0">
                <a:solidFill>
                  <a:srgbClr val="000000"/>
                </a:solidFill>
              </a:rPr>
              <a:t>The </a:t>
            </a:r>
            <a:r>
              <a:rPr lang="en-US" sz="2500" dirty="0" err="1">
                <a:solidFill>
                  <a:srgbClr val="000000"/>
                </a:solidFill>
              </a:rPr>
              <a:t>pseudocode</a:t>
            </a:r>
            <a:r>
              <a:rPr lang="en-US" sz="2500" dirty="0">
                <a:solidFill>
                  <a:srgbClr val="000000"/>
                </a:solidFill>
              </a:rPr>
              <a:t> statement</a:t>
            </a:r>
          </a:p>
          <a:p>
            <a:pPr lvl="1">
              <a:lnSpc>
                <a:spcPct val="90000"/>
              </a:lnSpc>
              <a:spcBef>
                <a:spcPts val="600"/>
              </a:spcBef>
              <a:spcAft>
                <a:spcPts val="600"/>
              </a:spcAft>
              <a:defRPr/>
            </a:pPr>
            <a:r>
              <a:rPr lang="en-US" sz="2100" i="1" dirty="0">
                <a:solidFill>
                  <a:srgbClr val="000000"/>
                </a:solidFill>
              </a:rPr>
              <a:t>While there are more items on my shopping list</a:t>
            </a:r>
            <a:br>
              <a:rPr lang="en-US" sz="2100" i="1" dirty="0">
                <a:solidFill>
                  <a:srgbClr val="000000"/>
                </a:solidFill>
              </a:rPr>
            </a:br>
            <a:r>
              <a:rPr lang="en-US" sz="2100" i="1" dirty="0">
                <a:solidFill>
                  <a:srgbClr val="000000"/>
                </a:solidFill>
              </a:rPr>
              <a:t>   Purchase next item and cross it off my list</a:t>
            </a:r>
          </a:p>
          <a:p>
            <a:pPr marL="365125" lvl="1" indent="0">
              <a:lnSpc>
                <a:spcPct val="90000"/>
              </a:lnSpc>
              <a:spcBef>
                <a:spcPts val="600"/>
              </a:spcBef>
              <a:spcAft>
                <a:spcPts val="600"/>
              </a:spcAft>
              <a:buNone/>
              <a:defRPr/>
            </a:pPr>
            <a:r>
              <a:rPr lang="en-US" sz="2500" dirty="0">
                <a:solidFill>
                  <a:srgbClr val="000000"/>
                </a:solidFill>
              </a:rPr>
              <a:t>describes the iteration that occurs during a shopping trip.</a:t>
            </a:r>
          </a:p>
          <a:p>
            <a:pPr>
              <a:lnSpc>
                <a:spcPct val="90000"/>
              </a:lnSpc>
              <a:spcBef>
                <a:spcPts val="600"/>
              </a:spcBef>
              <a:spcAft>
                <a:spcPts val="600"/>
              </a:spcAft>
              <a:defRPr/>
            </a:pPr>
            <a:r>
              <a:rPr lang="en-US" sz="2500" dirty="0">
                <a:solidFill>
                  <a:srgbClr val="000000"/>
                </a:solidFill>
              </a:rPr>
              <a:t>The condition, “there are more items on my shopping list” may be true or false.</a:t>
            </a:r>
          </a:p>
          <a:p>
            <a:pPr>
              <a:lnSpc>
                <a:spcPct val="90000"/>
              </a:lnSpc>
              <a:spcBef>
                <a:spcPts val="600"/>
              </a:spcBef>
              <a:spcAft>
                <a:spcPts val="600"/>
              </a:spcAft>
              <a:defRPr/>
            </a:pPr>
            <a:r>
              <a:rPr lang="en-US" sz="2500" dirty="0">
                <a:solidFill>
                  <a:srgbClr val="000000"/>
                </a:solidFill>
              </a:rPr>
              <a:t>If it’s true, then the action, “Purchase next item and cross it off my list” is performed.</a:t>
            </a:r>
          </a:p>
          <a:p>
            <a:pPr>
              <a:lnSpc>
                <a:spcPct val="90000"/>
              </a:lnSpc>
              <a:spcBef>
                <a:spcPts val="600"/>
              </a:spcBef>
              <a:spcAft>
                <a:spcPts val="600"/>
              </a:spcAft>
              <a:defRPr/>
            </a:pPr>
            <a:r>
              <a:rPr lang="en-US" sz="2500" b="1" dirty="0">
                <a:solidFill>
                  <a:srgbClr val="000000"/>
                </a:solidFill>
              </a:rPr>
              <a:t>This action will be performed repeatedly while the condition remains true.</a:t>
            </a:r>
          </a:p>
        </p:txBody>
      </p:sp>
      <p:sp>
        <p:nvSpPr>
          <p:cNvPr id="5530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a:latin typeface="Lucida Sans Unicode" panose="020B0602030504020204" pitchFamily="34" charset="0"/>
                <a:cs typeface="Arial" panose="020B0604020202020204" pitchFamily="34" charset="0"/>
              </a:rPr>
              <a:t>© 2016 Pearson Education, Inc., Hoboken, NJ.  All rights reserved.</a:t>
            </a:r>
          </a:p>
        </p:txBody>
      </p:sp>
      <p:sp>
        <p:nvSpPr>
          <p:cNvPr id="2" name="Slide Number Placeholder 1"/>
          <p:cNvSpPr>
            <a:spLocks noGrp="1"/>
          </p:cNvSpPr>
          <p:nvPr>
            <p:ph type="sldNum" sz="quarter" idx="11"/>
          </p:nvPr>
        </p:nvSpPr>
        <p:spPr/>
        <p:txBody>
          <a:bodyPr/>
          <a:lstStyle/>
          <a:p>
            <a:fld id="{0F87177B-E4D2-4C60-B0B9-1D8BC384CFEC}" type="slidenum">
              <a:rPr lang="en-US" altLang="en-US" smtClean="0"/>
              <a:pPr/>
              <a:t>6</a:t>
            </a:fld>
            <a:endParaRPr lang="en-US" altLang="en-US"/>
          </a:p>
        </p:txBody>
      </p:sp>
    </p:spTree>
    <p:extLst>
      <p:ext uri="{BB962C8B-B14F-4D97-AF65-F5344CB8AC3E}">
        <p14:creationId xmlns:p14="http://schemas.microsoft.com/office/powerpoint/2010/main" val="34426628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6_Page_0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0" y="0"/>
            <a:ext cx="8875713" cy="6858000"/>
          </a:xfrm>
          <a:prstGeom prst="rect">
            <a:avLst/>
          </a:prstGeom>
          <a:noFill/>
          <a:ln>
            <a:noFill/>
          </a:ln>
        </p:spPr>
      </p:pic>
      <p:sp>
        <p:nvSpPr>
          <p:cNvPr id="3" name="Footer Placeholder 2"/>
          <p:cNvSpPr>
            <a:spLocks noGrp="1"/>
          </p:cNvSpPr>
          <p:nvPr>
            <p:ph type="ftr" sz="quarter" idx="11"/>
          </p:nvPr>
        </p:nvSpPr>
        <p:spPr>
          <a:xfrm>
            <a:off x="4038600" y="6356350"/>
            <a:ext cx="4573354" cy="365125"/>
          </a:xfrm>
        </p:spPr>
        <p:txBody>
          <a:bodyPr/>
          <a:lstStyle/>
          <a:p>
            <a:r>
              <a:rPr lang="en-US" dirty="0"/>
              <a:t>©2016 Pearson Education, Inc., Hoboken, NJ. All rights reserved.</a:t>
            </a:r>
          </a:p>
        </p:txBody>
      </p:sp>
      <p:sp>
        <p:nvSpPr>
          <p:cNvPr id="4" name="Slide Number Placeholder 3"/>
          <p:cNvSpPr>
            <a:spLocks noGrp="1"/>
          </p:cNvSpPr>
          <p:nvPr>
            <p:ph type="sldNum" sz="quarter" idx="12"/>
          </p:nvPr>
        </p:nvSpPr>
        <p:spPr/>
        <p:txBody>
          <a:bodyPr/>
          <a:lstStyle/>
          <a:p>
            <a:fld id="{C264BADE-5021-4CFA-8714-EDB9776AC128}" type="slidenum">
              <a:rPr lang="en-US" smtClean="0"/>
              <a:t>60</a:t>
            </a:fld>
            <a:endParaRPr lang="en-US"/>
          </a:p>
        </p:txBody>
      </p:sp>
    </p:spTree>
    <p:extLst>
      <p:ext uri="{BB962C8B-B14F-4D97-AF65-F5344CB8AC3E}">
        <p14:creationId xmlns:p14="http://schemas.microsoft.com/office/powerpoint/2010/main" val="17501234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6_Page_0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0" y="0"/>
            <a:ext cx="8875713" cy="6858000"/>
          </a:xfrm>
          <a:prstGeom prst="rect">
            <a:avLst/>
          </a:prstGeom>
          <a:noFill/>
          <a:ln>
            <a:noFill/>
          </a:ln>
        </p:spPr>
      </p:pic>
      <p:sp>
        <p:nvSpPr>
          <p:cNvPr id="3" name="Footer Placeholder 2"/>
          <p:cNvSpPr>
            <a:spLocks noGrp="1"/>
          </p:cNvSpPr>
          <p:nvPr>
            <p:ph type="ftr" sz="quarter" idx="11"/>
          </p:nvPr>
        </p:nvSpPr>
        <p:spPr>
          <a:xfrm>
            <a:off x="4038600" y="6356350"/>
            <a:ext cx="4778400" cy="365125"/>
          </a:xfrm>
        </p:spPr>
        <p:txBody>
          <a:bodyPr/>
          <a:lstStyle/>
          <a:p>
            <a:r>
              <a:rPr lang="en-US" dirty="0"/>
              <a:t>©2016 Pearson Education, Inc., Hoboken, NJ. All rights reserved.</a:t>
            </a:r>
          </a:p>
        </p:txBody>
      </p:sp>
      <p:sp>
        <p:nvSpPr>
          <p:cNvPr id="4" name="Slide Number Placeholder 3"/>
          <p:cNvSpPr>
            <a:spLocks noGrp="1"/>
          </p:cNvSpPr>
          <p:nvPr>
            <p:ph type="sldNum" sz="quarter" idx="12"/>
          </p:nvPr>
        </p:nvSpPr>
        <p:spPr/>
        <p:txBody>
          <a:bodyPr/>
          <a:lstStyle/>
          <a:p>
            <a:fld id="{C264BADE-5021-4CFA-8714-EDB9776AC128}" type="slidenum">
              <a:rPr lang="en-US" smtClean="0"/>
              <a:t>61</a:t>
            </a:fld>
            <a:endParaRPr lang="en-US"/>
          </a:p>
        </p:txBody>
      </p:sp>
    </p:spTree>
    <p:extLst>
      <p:ext uri="{BB962C8B-B14F-4D97-AF65-F5344CB8AC3E}">
        <p14:creationId xmlns:p14="http://schemas.microsoft.com/office/powerpoint/2010/main" val="16651202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Calibri" panose="020F0502020204030204" pitchFamily="34" charset="0"/>
              </a:rPr>
              <a:t>Array Examples (Cont.) </a:t>
            </a:r>
          </a:p>
        </p:txBody>
      </p:sp>
      <p:sp>
        <p:nvSpPr>
          <p:cNvPr id="26627" name="Text Placeholder 2"/>
          <p:cNvSpPr>
            <a:spLocks noGrp="1"/>
          </p:cNvSpPr>
          <p:nvPr>
            <p:ph type="body" idx="1"/>
          </p:nvPr>
        </p:nvSpPr>
        <p:spPr/>
        <p:txBody>
          <a:bodyPr>
            <a:normAutofit lnSpcReduction="10000"/>
          </a:bodyPr>
          <a:lstStyle/>
          <a:p>
            <a:pPr eaLnBrk="1" hangingPunct="1"/>
            <a:r>
              <a:rPr lang="en-US" altLang="en-US" dirty="0">
                <a:solidFill>
                  <a:srgbClr val="000000"/>
                </a:solidFill>
              </a:rPr>
              <a:t>Notice that the variable </a:t>
            </a:r>
            <a:r>
              <a:rPr lang="en-US" altLang="en-US" sz="2400" dirty="0" err="1">
                <a:solidFill>
                  <a:srgbClr val="000000"/>
                </a:solidFill>
                <a:latin typeface="Consolas" panose="020B0609020204030204" pitchFamily="49" charset="0"/>
              </a:rPr>
              <a:t>i</a:t>
            </a:r>
            <a:r>
              <a:rPr lang="en-US" altLang="en-US" dirty="0">
                <a:solidFill>
                  <a:srgbClr val="000000"/>
                </a:solidFill>
              </a:rPr>
              <a:t> is declared to be of type </a:t>
            </a:r>
            <a:r>
              <a:rPr lang="en-US" altLang="en-US" sz="2400" b="1" dirty="0" err="1">
                <a:solidFill>
                  <a:srgbClr val="0432FF"/>
                </a:solidFill>
                <a:latin typeface="Consolas" panose="020B0609020204030204" pitchFamily="49" charset="0"/>
              </a:rPr>
              <a:t>size_t</a:t>
            </a:r>
            <a:r>
              <a:rPr lang="en-US" altLang="en-US" dirty="0">
                <a:solidFill>
                  <a:srgbClr val="000000"/>
                </a:solidFill>
              </a:rPr>
              <a:t>, which according to the C standard represents an </a:t>
            </a:r>
            <a:r>
              <a:rPr lang="en-US" altLang="en-US" b="1" dirty="0">
                <a:solidFill>
                  <a:srgbClr val="0432FF"/>
                </a:solidFill>
              </a:rPr>
              <a:t>unsigned integral type</a:t>
            </a:r>
            <a:r>
              <a:rPr lang="en-US" altLang="en-US" dirty="0">
                <a:solidFill>
                  <a:srgbClr val="000000"/>
                </a:solidFill>
              </a:rPr>
              <a:t>. </a:t>
            </a:r>
          </a:p>
          <a:p>
            <a:pPr eaLnBrk="1" hangingPunct="1"/>
            <a:r>
              <a:rPr lang="en-US" altLang="en-US" dirty="0">
                <a:solidFill>
                  <a:srgbClr val="000000"/>
                </a:solidFill>
              </a:rPr>
              <a:t>This type is recommended for any variable that represents an array’s size or an array’s indices. </a:t>
            </a:r>
          </a:p>
          <a:p>
            <a:pPr eaLnBrk="1" hangingPunct="1"/>
            <a:r>
              <a:rPr lang="en-US" altLang="en-US" dirty="0">
                <a:solidFill>
                  <a:srgbClr val="000000"/>
                </a:solidFill>
              </a:rPr>
              <a:t>Type </a:t>
            </a:r>
            <a:r>
              <a:rPr lang="en-US" altLang="en-US" sz="2400" b="1" dirty="0" err="1">
                <a:solidFill>
                  <a:srgbClr val="0432FF"/>
                </a:solidFill>
                <a:latin typeface="Consolas" panose="020B0609020204030204" pitchFamily="49" charset="0"/>
              </a:rPr>
              <a:t>size_t</a:t>
            </a:r>
            <a:r>
              <a:rPr lang="en-US" altLang="en-US" dirty="0">
                <a:solidFill>
                  <a:srgbClr val="000000"/>
                </a:solidFill>
              </a:rPr>
              <a:t> is defined in header </a:t>
            </a:r>
            <a:r>
              <a:rPr lang="en-US" altLang="en-US" sz="2400" b="1" dirty="0">
                <a:solidFill>
                  <a:srgbClr val="0432FF"/>
                </a:solidFill>
                <a:latin typeface="Consolas" panose="020B0609020204030204" pitchFamily="49" charset="0"/>
              </a:rPr>
              <a:t>&lt;</a:t>
            </a:r>
            <a:r>
              <a:rPr lang="en-US" altLang="en-US" sz="2400" b="1" dirty="0" err="1">
                <a:solidFill>
                  <a:srgbClr val="0432FF"/>
                </a:solidFill>
                <a:latin typeface="Consolas" panose="020B0609020204030204" pitchFamily="49" charset="0"/>
              </a:rPr>
              <a:t>stddef.h</a:t>
            </a:r>
            <a:r>
              <a:rPr lang="en-US" altLang="en-US" sz="2400" b="1" dirty="0">
                <a:solidFill>
                  <a:srgbClr val="0432FF"/>
                </a:solidFill>
                <a:latin typeface="Consolas" panose="020B0609020204030204" pitchFamily="49" charset="0"/>
              </a:rPr>
              <a:t>&gt;</a:t>
            </a:r>
            <a:r>
              <a:rPr lang="en-US" altLang="en-US" dirty="0">
                <a:solidFill>
                  <a:srgbClr val="000000"/>
                </a:solidFill>
              </a:rPr>
              <a:t>, which is often included by other headers (such as </a:t>
            </a:r>
            <a:r>
              <a:rPr lang="en-US" altLang="en-US" sz="2400" dirty="0">
                <a:solidFill>
                  <a:srgbClr val="000000"/>
                </a:solidFill>
                <a:latin typeface="Consolas" panose="020B0609020204030204" pitchFamily="49" charset="0"/>
              </a:rPr>
              <a:t>&lt;</a:t>
            </a:r>
            <a:r>
              <a:rPr lang="en-US" altLang="en-US" sz="2400" dirty="0" err="1">
                <a:solidFill>
                  <a:srgbClr val="000000"/>
                </a:solidFill>
                <a:latin typeface="Consolas" panose="020B0609020204030204" pitchFamily="49" charset="0"/>
              </a:rPr>
              <a:t>stdio.h</a:t>
            </a:r>
            <a:r>
              <a:rPr lang="en-US" altLang="en-US" sz="2400" dirty="0">
                <a:solidFill>
                  <a:srgbClr val="000000"/>
                </a:solidFill>
                <a:latin typeface="Consolas" panose="020B0609020204030204" pitchFamily="49" charset="0"/>
              </a:rPr>
              <a:t>&gt;</a:t>
            </a:r>
            <a:r>
              <a:rPr lang="en-US" altLang="en-US" dirty="0">
                <a:solidFill>
                  <a:srgbClr val="000000"/>
                </a:solidFill>
              </a:rPr>
              <a:t>). </a:t>
            </a:r>
          </a:p>
          <a:p>
            <a:pPr eaLnBrk="1" hangingPunct="1"/>
            <a:r>
              <a:rPr lang="en-US" altLang="en-US" dirty="0">
                <a:solidFill>
                  <a:srgbClr val="000000"/>
                </a:solidFill>
              </a:rPr>
              <a:t>[Note: If you attempt to compile Fig. 6.3 and receive errors, simply include </a:t>
            </a:r>
            <a:r>
              <a:rPr lang="en-US" altLang="en-US" sz="2400" dirty="0">
                <a:solidFill>
                  <a:srgbClr val="000000"/>
                </a:solidFill>
                <a:latin typeface="Consolas" panose="020B0609020204030204" pitchFamily="49" charset="0"/>
              </a:rPr>
              <a:t>&lt;</a:t>
            </a:r>
            <a:r>
              <a:rPr lang="en-US" altLang="en-US" sz="2400" dirty="0" err="1">
                <a:solidFill>
                  <a:srgbClr val="000000"/>
                </a:solidFill>
                <a:latin typeface="Consolas" panose="020B0609020204030204" pitchFamily="49" charset="0"/>
              </a:rPr>
              <a:t>stddef.h</a:t>
            </a:r>
            <a:r>
              <a:rPr lang="en-US" altLang="en-US" sz="2400" dirty="0">
                <a:solidFill>
                  <a:srgbClr val="000000"/>
                </a:solidFill>
                <a:latin typeface="Consolas" panose="020B0609020204030204" pitchFamily="49" charset="0"/>
              </a:rPr>
              <a:t>&gt;</a:t>
            </a:r>
            <a:r>
              <a:rPr lang="en-US" altLang="en-US" dirty="0">
                <a:solidFill>
                  <a:srgbClr val="000000"/>
                </a:solidFill>
              </a:rPr>
              <a:t> in your program.]</a:t>
            </a:r>
          </a:p>
        </p:txBody>
      </p:sp>
      <p:sp>
        <p:nvSpPr>
          <p:cNvPr id="27652" name="Footer Placeholder 3"/>
          <p:cNvSpPr>
            <a:spLocks noGrp="1"/>
          </p:cNvSpPr>
          <p:nvPr>
            <p:ph type="ftr" sz="quarter" idx="1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t>©2016 Pearson Education, Inc., Hoboken, NJ. All rights reserved.</a:t>
            </a:r>
          </a:p>
        </p:txBody>
      </p:sp>
      <p:sp>
        <p:nvSpPr>
          <p:cNvPr id="3" name="Slide Number Placeholder 2"/>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260F9-BB4F-4CE9-AC41-67D1D70293A4}" type="slidenum">
              <a:rPr lang="en-US" altLang="en-US" smtClean="0"/>
              <a:pPr/>
              <a:t>62</a:t>
            </a:fld>
            <a:endParaRPr lang="en-US" altLang="en-US" dirty="0"/>
          </a:p>
        </p:txBody>
      </p:sp>
    </p:spTree>
    <p:extLst>
      <p:ext uri="{BB962C8B-B14F-4D97-AF65-F5344CB8AC3E}">
        <p14:creationId xmlns:p14="http://schemas.microsoft.com/office/powerpoint/2010/main" val="21431418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Calibri" panose="020F0502020204030204" pitchFamily="34" charset="0"/>
              </a:rPr>
              <a:t>Array Examples (Cont.) </a:t>
            </a:r>
          </a:p>
        </p:txBody>
      </p:sp>
      <p:sp>
        <p:nvSpPr>
          <p:cNvPr id="27651" name="Text Placeholder 2"/>
          <p:cNvSpPr>
            <a:spLocks noGrp="1"/>
          </p:cNvSpPr>
          <p:nvPr>
            <p:ph type="body" idx="1"/>
          </p:nvPr>
        </p:nvSpPr>
        <p:spPr/>
        <p:txBody>
          <a:bodyPr>
            <a:normAutofit/>
          </a:bodyPr>
          <a:lstStyle/>
          <a:p>
            <a:pPr marL="109537" indent="0">
              <a:buNone/>
              <a:defRPr/>
            </a:pPr>
            <a:r>
              <a:rPr lang="en-US" b="1" i="1" dirty="0">
                <a:solidFill>
                  <a:srgbClr val="000000"/>
                </a:solidFill>
              </a:rPr>
              <a:t>Initializing an Array in a Definition with an Initializer List</a:t>
            </a:r>
          </a:p>
          <a:p>
            <a:pPr eaLnBrk="1" hangingPunct="1">
              <a:defRPr/>
            </a:pPr>
            <a:r>
              <a:rPr lang="en-US" dirty="0">
                <a:solidFill>
                  <a:srgbClr val="000000"/>
                </a:solidFill>
              </a:rPr>
              <a:t>The elements of an array can also be initialized when the array is defined by following the definition with an equals sign and braces, </a:t>
            </a:r>
            <a:r>
              <a:rPr lang="en-US" dirty="0">
                <a:solidFill>
                  <a:srgbClr val="000000"/>
                </a:solidFill>
                <a:latin typeface="Consolas" panose="020B0609020204030204" pitchFamily="49" charset="0"/>
              </a:rPr>
              <a:t>{}</a:t>
            </a:r>
            <a:r>
              <a:rPr lang="en-US" dirty="0">
                <a:solidFill>
                  <a:srgbClr val="000000"/>
                </a:solidFill>
              </a:rPr>
              <a:t>, containing a comma-separated list of </a:t>
            </a:r>
            <a:r>
              <a:rPr lang="en-US" dirty="0">
                <a:solidFill>
                  <a:srgbClr val="0000FF"/>
                </a:solidFill>
              </a:rPr>
              <a:t>array initializers</a:t>
            </a:r>
            <a:r>
              <a:rPr lang="en-US" dirty="0">
                <a:solidFill>
                  <a:srgbClr val="000000"/>
                </a:solidFill>
              </a:rPr>
              <a:t>. </a:t>
            </a:r>
          </a:p>
          <a:p>
            <a:pPr eaLnBrk="1" hangingPunct="1">
              <a:defRPr/>
            </a:pPr>
            <a:r>
              <a:rPr lang="en-US" dirty="0">
                <a:solidFill>
                  <a:srgbClr val="000000"/>
                </a:solidFill>
              </a:rPr>
              <a:t>Figure 6.4 initializes an integer array with five values and prints the array in tabular format.</a:t>
            </a:r>
          </a:p>
        </p:txBody>
      </p:sp>
      <p:sp>
        <p:nvSpPr>
          <p:cNvPr id="27652" name="Footer Placeholder 3"/>
          <p:cNvSpPr>
            <a:spLocks noGrp="1"/>
          </p:cNvSpPr>
          <p:nvPr>
            <p:ph type="ftr" sz="quarter" idx="1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t>©2016 Pearson Education, Inc., Hoboken, NJ. All rights reserved.</a:t>
            </a:r>
          </a:p>
        </p:txBody>
      </p:sp>
      <p:sp>
        <p:nvSpPr>
          <p:cNvPr id="3" name="Slide Number Placeholder 2"/>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260F9-BB4F-4CE9-AC41-67D1D70293A4}" type="slidenum">
              <a:rPr lang="en-US" altLang="en-US" smtClean="0"/>
              <a:pPr/>
              <a:t>63</a:t>
            </a:fld>
            <a:endParaRPr lang="en-US" altLang="en-US" dirty="0"/>
          </a:p>
        </p:txBody>
      </p:sp>
      <p:pic>
        <p:nvPicPr>
          <p:cNvPr id="5" name="Picture 4" descr="A close up of a sign&#13;&#10;&#13;&#10;Description automatically generated">
            <a:extLst>
              <a:ext uri="{FF2B5EF4-FFF2-40B4-BE49-F238E27FC236}">
                <a16:creationId xmlns:a16="http://schemas.microsoft.com/office/drawing/2014/main" id="{F955B31A-BFDD-CC4F-BEAC-329744D77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9541" y="4671192"/>
            <a:ext cx="8632918" cy="930822"/>
          </a:xfrm>
          <a:prstGeom prst="rect">
            <a:avLst/>
          </a:prstGeom>
        </p:spPr>
      </p:pic>
    </p:spTree>
    <p:extLst>
      <p:ext uri="{BB962C8B-B14F-4D97-AF65-F5344CB8AC3E}">
        <p14:creationId xmlns:p14="http://schemas.microsoft.com/office/powerpoint/2010/main" val="16495208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6_Page_0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0" y="0"/>
            <a:ext cx="8875713" cy="6356350"/>
          </a:xfrm>
          <a:prstGeom prst="rect">
            <a:avLst/>
          </a:prstGeom>
          <a:noFill/>
          <a:ln>
            <a:noFill/>
          </a:ln>
        </p:spPr>
      </p:pic>
      <p:sp>
        <p:nvSpPr>
          <p:cNvPr id="3" name="Footer Placeholder 2"/>
          <p:cNvSpPr>
            <a:spLocks noGrp="1"/>
          </p:cNvSpPr>
          <p:nvPr>
            <p:ph type="ftr" sz="quarter" idx="11"/>
          </p:nvPr>
        </p:nvSpPr>
        <p:spPr>
          <a:xfrm>
            <a:off x="4038600" y="6356350"/>
            <a:ext cx="4447680" cy="365125"/>
          </a:xfrm>
        </p:spPr>
        <p:txBody>
          <a:bodyPr/>
          <a:lstStyle/>
          <a:p>
            <a:r>
              <a:rPr lang="en-US" dirty="0"/>
              <a:t>©2016 Pearson Education, Inc., Hoboken, NJ. All rights reserved.</a:t>
            </a:r>
          </a:p>
        </p:txBody>
      </p:sp>
      <p:sp>
        <p:nvSpPr>
          <p:cNvPr id="4" name="Slide Number Placeholder 3"/>
          <p:cNvSpPr>
            <a:spLocks noGrp="1"/>
          </p:cNvSpPr>
          <p:nvPr>
            <p:ph type="sldNum" sz="quarter" idx="12"/>
          </p:nvPr>
        </p:nvSpPr>
        <p:spPr/>
        <p:txBody>
          <a:bodyPr/>
          <a:lstStyle/>
          <a:p>
            <a:fld id="{C264BADE-5021-4CFA-8714-EDB9776AC128}" type="slidenum">
              <a:rPr lang="en-US" smtClean="0"/>
              <a:t>64</a:t>
            </a:fld>
            <a:endParaRPr lang="en-US"/>
          </a:p>
        </p:txBody>
      </p:sp>
      <p:pic>
        <p:nvPicPr>
          <p:cNvPr id="5" name="Picture 4" descr="chtp8_06_Page_10">
            <a:extLst>
              <a:ext uri="{FF2B5EF4-FFF2-40B4-BE49-F238E27FC236}">
                <a16:creationId xmlns:a16="http://schemas.microsoft.com/office/drawing/2014/main" id="{C456450E-069C-A54B-89D4-1F9EDBF059E0}"/>
              </a:ext>
            </a:extLst>
          </p:cNvPr>
          <p:cNvPicPr>
            <a:picLocks noGrp="1" noChangeAspect="1"/>
          </p:cNvPicPr>
          <p:nvPr isPhoto="1"/>
        </p:nvPicPr>
        <p:blipFill>
          <a:blip r:embed="rId3" cstate="print">
            <a:lum/>
            <a:extLst>
              <a:ext uri="{28A0092B-C50C-407E-A947-70E740481C1C}">
                <a14:useLocalDpi xmlns:a14="http://schemas.microsoft.com/office/drawing/2010/main" val="0"/>
              </a:ext>
            </a:extLst>
          </a:blip>
          <a:stretch>
            <a:fillRect/>
          </a:stretch>
        </p:blipFill>
        <p:spPr>
          <a:xfrm>
            <a:off x="2162694" y="4529389"/>
            <a:ext cx="7865023" cy="6077070"/>
          </a:xfrm>
          <a:prstGeom prst="rect">
            <a:avLst/>
          </a:prstGeom>
          <a:noFill/>
          <a:ln>
            <a:noFill/>
          </a:ln>
        </p:spPr>
      </p:pic>
    </p:spTree>
    <p:extLst>
      <p:ext uri="{BB962C8B-B14F-4D97-AF65-F5344CB8AC3E}">
        <p14:creationId xmlns:p14="http://schemas.microsoft.com/office/powerpoint/2010/main" val="7858258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Calibri" panose="020F0502020204030204" pitchFamily="34" charset="0"/>
              </a:rPr>
              <a:t>Array Examples (Cont.) </a:t>
            </a:r>
          </a:p>
        </p:txBody>
      </p:sp>
      <p:sp>
        <p:nvSpPr>
          <p:cNvPr id="30723" name="Text Placeholder 2"/>
          <p:cNvSpPr>
            <a:spLocks noGrp="1"/>
          </p:cNvSpPr>
          <p:nvPr>
            <p:ph type="body" idx="1"/>
          </p:nvPr>
        </p:nvSpPr>
        <p:spPr/>
        <p:txBody>
          <a:bodyPr>
            <a:normAutofit fontScale="92500"/>
          </a:bodyPr>
          <a:lstStyle/>
          <a:p>
            <a:pPr eaLnBrk="1" hangingPunct="1"/>
            <a:r>
              <a:rPr lang="en-US" altLang="en-US" dirty="0">
                <a:solidFill>
                  <a:srgbClr val="000000"/>
                </a:solidFill>
              </a:rPr>
              <a:t>If there are </a:t>
            </a:r>
            <a:r>
              <a:rPr lang="en-US" altLang="en-US" i="1" dirty="0">
                <a:solidFill>
                  <a:srgbClr val="000000"/>
                </a:solidFill>
              </a:rPr>
              <a:t>fewer</a:t>
            </a:r>
            <a:r>
              <a:rPr lang="en-US" altLang="en-US" dirty="0">
                <a:solidFill>
                  <a:srgbClr val="000000"/>
                </a:solidFill>
              </a:rPr>
              <a:t> initializers than elements in the array, </a:t>
            </a:r>
            <a:r>
              <a:rPr lang="en-US" altLang="en-US" b="1" dirty="0">
                <a:solidFill>
                  <a:srgbClr val="0432FF"/>
                </a:solidFill>
              </a:rPr>
              <a:t>the remaining elements are initialized to zero</a:t>
            </a:r>
            <a:r>
              <a:rPr lang="en-US" altLang="en-US" dirty="0">
                <a:solidFill>
                  <a:srgbClr val="000000"/>
                </a:solidFill>
              </a:rPr>
              <a:t>. </a:t>
            </a:r>
          </a:p>
          <a:p>
            <a:pPr eaLnBrk="1" hangingPunct="1"/>
            <a:r>
              <a:rPr lang="en-US" altLang="en-US" dirty="0">
                <a:solidFill>
                  <a:srgbClr val="000000"/>
                </a:solidFill>
              </a:rPr>
              <a:t>For example, the elements of the array </a:t>
            </a:r>
            <a:r>
              <a:rPr lang="en-US" altLang="en-US" dirty="0">
                <a:solidFill>
                  <a:srgbClr val="000000"/>
                </a:solidFill>
                <a:latin typeface="Consolas" panose="020B0609020204030204" pitchFamily="49" charset="0"/>
              </a:rPr>
              <a:t>n</a:t>
            </a:r>
            <a:r>
              <a:rPr lang="en-US" altLang="en-US" dirty="0">
                <a:solidFill>
                  <a:srgbClr val="000000"/>
                </a:solidFill>
              </a:rPr>
              <a:t> in Fig. 6.3 could have been initialized to zero as follows: </a:t>
            </a:r>
          </a:p>
          <a:p>
            <a:pPr marL="630238" lvl="2" indent="0">
              <a:buNone/>
            </a:pPr>
            <a:r>
              <a:rPr lang="en-US" altLang="en-US" dirty="0">
                <a:solidFill>
                  <a:srgbClr val="000000"/>
                </a:solidFill>
                <a:latin typeface="Consolas" panose="020B0609020204030204" pitchFamily="49" charset="0"/>
              </a:rPr>
              <a:t>// initializes entire array to zeros</a:t>
            </a:r>
            <a:endParaRPr lang="en-US" altLang="en-US" dirty="0">
              <a:solidFill>
                <a:srgbClr val="0000FF"/>
              </a:solidFill>
              <a:latin typeface="Consolas" panose="020B0609020204030204" pitchFamily="49" charset="0"/>
            </a:endParaRPr>
          </a:p>
          <a:p>
            <a:pPr marL="630238" lvl="2" indent="0">
              <a:buNone/>
            </a:pPr>
            <a:r>
              <a:rPr lang="en-US" altLang="en-US" b="1" dirty="0" err="1">
                <a:solidFill>
                  <a:srgbClr val="0000FF"/>
                </a:solidFill>
                <a:latin typeface="Consolas" panose="020B0609020204030204" pitchFamily="49" charset="0"/>
              </a:rPr>
              <a:t>int</a:t>
            </a:r>
            <a:r>
              <a:rPr lang="en-US" altLang="en-US" b="1" dirty="0">
                <a:solidFill>
                  <a:srgbClr val="000000"/>
                </a:solidFill>
                <a:latin typeface="Consolas" panose="020B0609020204030204" pitchFamily="49" charset="0"/>
              </a:rPr>
              <a:t> n[</a:t>
            </a:r>
            <a:r>
              <a:rPr lang="en-US" altLang="en-US" b="1" dirty="0">
                <a:solidFill>
                  <a:srgbClr val="128AFF"/>
                </a:solidFill>
                <a:latin typeface="Consolas" panose="020B0609020204030204" pitchFamily="49" charset="0"/>
              </a:rPr>
              <a:t>10</a:t>
            </a:r>
            <a:r>
              <a:rPr lang="en-US" altLang="en-US" b="1" dirty="0">
                <a:solidFill>
                  <a:srgbClr val="000000"/>
                </a:solidFill>
                <a:latin typeface="Consolas" panose="020B0609020204030204" pitchFamily="49" charset="0"/>
              </a:rPr>
              <a:t>] = {</a:t>
            </a:r>
            <a:r>
              <a:rPr lang="en-US" altLang="en-US" b="1" dirty="0">
                <a:solidFill>
                  <a:srgbClr val="128AFF"/>
                </a:solidFill>
                <a:latin typeface="Consolas" panose="020B0609020204030204" pitchFamily="49" charset="0"/>
              </a:rPr>
              <a:t>0</a:t>
            </a:r>
            <a:r>
              <a:rPr lang="en-US" altLang="en-US" b="1" dirty="0">
                <a:solidFill>
                  <a:srgbClr val="000000"/>
                </a:solidFill>
                <a:latin typeface="Consolas" panose="020B0609020204030204" pitchFamily="49" charset="0"/>
              </a:rPr>
              <a:t>}; </a:t>
            </a:r>
          </a:p>
          <a:p>
            <a:pPr eaLnBrk="1" hangingPunct="1"/>
            <a:r>
              <a:rPr lang="en-US" altLang="en-US" dirty="0">
                <a:solidFill>
                  <a:srgbClr val="000000"/>
                </a:solidFill>
              </a:rPr>
              <a:t>This </a:t>
            </a:r>
            <a:r>
              <a:rPr lang="en-US" altLang="en-US" i="1" dirty="0">
                <a:solidFill>
                  <a:srgbClr val="000000"/>
                </a:solidFill>
              </a:rPr>
              <a:t>explicitly</a:t>
            </a:r>
            <a:r>
              <a:rPr lang="en-US" altLang="en-US" dirty="0">
                <a:solidFill>
                  <a:srgbClr val="000000"/>
                </a:solidFill>
              </a:rPr>
              <a:t> initializes the first element to zero and initializes the remaining nine elements to zero because there are fewer initializers than there are elements in the array. </a:t>
            </a:r>
          </a:p>
        </p:txBody>
      </p:sp>
      <p:sp>
        <p:nvSpPr>
          <p:cNvPr id="30724" name="Footer Placeholder 3"/>
          <p:cNvSpPr>
            <a:spLocks noGrp="1"/>
          </p:cNvSpPr>
          <p:nvPr>
            <p:ph type="ftr" sz="quarter" idx="1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t>©2016 Pearson Education, Inc., Hoboken, NJ. All rights reserved.</a:t>
            </a:r>
          </a:p>
        </p:txBody>
      </p:sp>
      <p:sp>
        <p:nvSpPr>
          <p:cNvPr id="3" name="Slide Number Placeholder 2"/>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260F9-BB4F-4CE9-AC41-67D1D70293A4}" type="slidenum">
              <a:rPr lang="en-US" altLang="en-US" smtClean="0"/>
              <a:pPr/>
              <a:t>65</a:t>
            </a:fld>
            <a:endParaRPr lang="en-US" altLang="en-US" dirty="0"/>
          </a:p>
        </p:txBody>
      </p:sp>
    </p:spTree>
    <p:extLst>
      <p:ext uri="{BB962C8B-B14F-4D97-AF65-F5344CB8AC3E}">
        <p14:creationId xmlns:p14="http://schemas.microsoft.com/office/powerpoint/2010/main" val="25814156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Calibri" panose="020F0502020204030204" pitchFamily="34" charset="0"/>
              </a:rPr>
              <a:t>Array Examples (Cont.) </a:t>
            </a:r>
          </a:p>
        </p:txBody>
      </p:sp>
      <p:sp>
        <p:nvSpPr>
          <p:cNvPr id="31747" name="Text Placeholder 2"/>
          <p:cNvSpPr>
            <a:spLocks noGrp="1"/>
          </p:cNvSpPr>
          <p:nvPr>
            <p:ph type="body" idx="1"/>
          </p:nvPr>
        </p:nvSpPr>
        <p:spPr/>
        <p:txBody>
          <a:bodyPr>
            <a:normAutofit/>
          </a:bodyPr>
          <a:lstStyle/>
          <a:p>
            <a:pPr eaLnBrk="1" hangingPunct="1"/>
            <a:r>
              <a:rPr lang="en-US" altLang="en-US" sz="3600" dirty="0">
                <a:solidFill>
                  <a:srgbClr val="000000"/>
                </a:solidFill>
              </a:rPr>
              <a:t>It’s important to remember that </a:t>
            </a:r>
            <a:r>
              <a:rPr lang="en-US" altLang="en-US" sz="3600" b="1" u="sng" dirty="0">
                <a:solidFill>
                  <a:srgbClr val="0432FF"/>
                </a:solidFill>
              </a:rPr>
              <a:t>arrays are not automatically initialized to zero</a:t>
            </a:r>
            <a:r>
              <a:rPr lang="en-US" altLang="en-US" sz="3600" dirty="0">
                <a:solidFill>
                  <a:srgbClr val="000000"/>
                </a:solidFill>
              </a:rPr>
              <a:t>. </a:t>
            </a:r>
          </a:p>
          <a:p>
            <a:pPr marL="0" indent="0" eaLnBrk="1" hangingPunct="1">
              <a:buNone/>
            </a:pPr>
            <a:endParaRPr lang="en-US" altLang="en-US" sz="3600" dirty="0">
              <a:solidFill>
                <a:srgbClr val="000000"/>
              </a:solidFill>
            </a:endParaRPr>
          </a:p>
          <a:p>
            <a:pPr eaLnBrk="1" hangingPunct="1"/>
            <a:r>
              <a:rPr lang="en-US" altLang="en-US" sz="3600" dirty="0">
                <a:solidFill>
                  <a:srgbClr val="000000"/>
                </a:solidFill>
              </a:rPr>
              <a:t>You must at least initialize the first element to zero for the remaining elements to be automatically zeroed. </a:t>
            </a:r>
          </a:p>
        </p:txBody>
      </p:sp>
      <p:sp>
        <p:nvSpPr>
          <p:cNvPr id="31748" name="Footer Placeholder 3"/>
          <p:cNvSpPr>
            <a:spLocks noGrp="1"/>
          </p:cNvSpPr>
          <p:nvPr>
            <p:ph type="ftr" sz="quarter" idx="1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t>©2016 Pearson Education, Inc., Hoboken, NJ. All rights reserved.</a:t>
            </a:r>
          </a:p>
        </p:txBody>
      </p:sp>
      <p:sp>
        <p:nvSpPr>
          <p:cNvPr id="3" name="Slide Number Placeholder 2"/>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260F9-BB4F-4CE9-AC41-67D1D70293A4}" type="slidenum">
              <a:rPr lang="en-US" altLang="en-US" smtClean="0"/>
              <a:pPr/>
              <a:t>66</a:t>
            </a:fld>
            <a:endParaRPr lang="en-US" altLang="en-US" dirty="0"/>
          </a:p>
        </p:txBody>
      </p:sp>
    </p:spTree>
    <p:extLst>
      <p:ext uri="{BB962C8B-B14F-4D97-AF65-F5344CB8AC3E}">
        <p14:creationId xmlns:p14="http://schemas.microsoft.com/office/powerpoint/2010/main" val="7573704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Calibri" panose="020F0502020204030204" pitchFamily="34" charset="0"/>
              </a:rPr>
              <a:t>Array Examples (Cont.) </a:t>
            </a:r>
          </a:p>
        </p:txBody>
      </p:sp>
      <p:sp>
        <p:nvSpPr>
          <p:cNvPr id="33795" name="Text Placeholder 2"/>
          <p:cNvSpPr>
            <a:spLocks noGrp="1"/>
          </p:cNvSpPr>
          <p:nvPr>
            <p:ph type="body" idx="1"/>
          </p:nvPr>
        </p:nvSpPr>
        <p:spPr>
          <a:xfrm>
            <a:off x="838200" y="1587062"/>
            <a:ext cx="10515600" cy="4589901"/>
          </a:xfrm>
        </p:spPr>
        <p:txBody>
          <a:bodyPr>
            <a:normAutofit fontScale="92500" lnSpcReduction="20000"/>
          </a:bodyPr>
          <a:lstStyle/>
          <a:p>
            <a:pPr eaLnBrk="1" hangingPunct="1"/>
            <a:r>
              <a:rPr lang="en-US" altLang="en-US" dirty="0">
                <a:solidFill>
                  <a:srgbClr val="000000"/>
                </a:solidFill>
              </a:rPr>
              <a:t>The array definition </a:t>
            </a:r>
          </a:p>
          <a:p>
            <a:pPr lvl="2" eaLnBrk="1" hangingPunct="1"/>
            <a:r>
              <a:rPr lang="pt-BR" altLang="en-US" b="1" dirty="0">
                <a:solidFill>
                  <a:srgbClr val="0000FF"/>
                </a:solidFill>
                <a:latin typeface="Consolas" panose="020B0609020204030204" pitchFamily="49" charset="0"/>
              </a:rPr>
              <a:t>int</a:t>
            </a:r>
            <a:r>
              <a:rPr lang="pt-BR" altLang="en-US" b="1" dirty="0">
                <a:solidFill>
                  <a:srgbClr val="000000"/>
                </a:solidFill>
                <a:latin typeface="Consolas" panose="020B0609020204030204" pitchFamily="49" charset="0"/>
              </a:rPr>
              <a:t> n[</a:t>
            </a:r>
            <a:r>
              <a:rPr lang="pt-BR" altLang="en-US" b="1" dirty="0">
                <a:solidFill>
                  <a:srgbClr val="128AFF"/>
                </a:solidFill>
                <a:latin typeface="Consolas" panose="020B0609020204030204" pitchFamily="49" charset="0"/>
              </a:rPr>
              <a:t>5</a:t>
            </a:r>
            <a:r>
              <a:rPr lang="pt-BR" altLang="en-US" b="1" dirty="0">
                <a:solidFill>
                  <a:srgbClr val="000000"/>
                </a:solidFill>
                <a:latin typeface="Consolas" panose="020B0609020204030204" pitchFamily="49" charset="0"/>
              </a:rPr>
              <a:t>] = {</a:t>
            </a:r>
            <a:r>
              <a:rPr lang="pt-BR" altLang="en-US" b="1" dirty="0">
                <a:solidFill>
                  <a:srgbClr val="128AFF"/>
                </a:solidFill>
                <a:latin typeface="Consolas" panose="020B0609020204030204" pitchFamily="49" charset="0"/>
              </a:rPr>
              <a:t>32</a:t>
            </a:r>
            <a:r>
              <a:rPr lang="pt-BR" altLang="en-US" b="1" dirty="0">
                <a:solidFill>
                  <a:srgbClr val="000000"/>
                </a:solidFill>
                <a:latin typeface="Consolas" panose="020B0609020204030204" pitchFamily="49" charset="0"/>
              </a:rPr>
              <a:t>, </a:t>
            </a:r>
            <a:r>
              <a:rPr lang="pt-BR" altLang="en-US" b="1" dirty="0">
                <a:solidFill>
                  <a:srgbClr val="128AFF"/>
                </a:solidFill>
                <a:latin typeface="Consolas" panose="020B0609020204030204" pitchFamily="49" charset="0"/>
              </a:rPr>
              <a:t>27</a:t>
            </a:r>
            <a:r>
              <a:rPr lang="pt-BR" altLang="en-US" b="1" dirty="0">
                <a:solidFill>
                  <a:srgbClr val="000000"/>
                </a:solidFill>
                <a:latin typeface="Consolas" panose="020B0609020204030204" pitchFamily="49" charset="0"/>
              </a:rPr>
              <a:t>, </a:t>
            </a:r>
            <a:r>
              <a:rPr lang="pt-BR" altLang="en-US" b="1" dirty="0">
                <a:solidFill>
                  <a:srgbClr val="128AFF"/>
                </a:solidFill>
                <a:latin typeface="Consolas" panose="020B0609020204030204" pitchFamily="49" charset="0"/>
              </a:rPr>
              <a:t>64</a:t>
            </a:r>
            <a:r>
              <a:rPr lang="pt-BR" altLang="en-US" b="1" dirty="0">
                <a:solidFill>
                  <a:srgbClr val="000000"/>
                </a:solidFill>
                <a:latin typeface="Consolas" panose="020B0609020204030204" pitchFamily="49" charset="0"/>
              </a:rPr>
              <a:t>, </a:t>
            </a:r>
            <a:r>
              <a:rPr lang="pt-BR" altLang="en-US" b="1" dirty="0">
                <a:solidFill>
                  <a:srgbClr val="128AFF"/>
                </a:solidFill>
                <a:latin typeface="Consolas" panose="020B0609020204030204" pitchFamily="49" charset="0"/>
              </a:rPr>
              <a:t>18</a:t>
            </a:r>
            <a:r>
              <a:rPr lang="pt-BR" altLang="en-US" b="1" dirty="0">
                <a:solidFill>
                  <a:srgbClr val="000000"/>
                </a:solidFill>
                <a:latin typeface="Consolas" panose="020B0609020204030204" pitchFamily="49" charset="0"/>
              </a:rPr>
              <a:t>, </a:t>
            </a:r>
            <a:r>
              <a:rPr lang="pt-BR" altLang="en-US" b="1" dirty="0">
                <a:solidFill>
                  <a:srgbClr val="128AFF"/>
                </a:solidFill>
                <a:latin typeface="Consolas" panose="020B0609020204030204" pitchFamily="49" charset="0"/>
              </a:rPr>
              <a:t>95</a:t>
            </a:r>
            <a:r>
              <a:rPr lang="pt-BR" altLang="en-US" b="1" dirty="0">
                <a:solidFill>
                  <a:srgbClr val="000000"/>
                </a:solidFill>
                <a:latin typeface="Consolas" panose="020B0609020204030204" pitchFamily="49" charset="0"/>
              </a:rPr>
              <a:t>, </a:t>
            </a:r>
            <a:r>
              <a:rPr lang="pt-BR" altLang="en-US" b="1" dirty="0">
                <a:solidFill>
                  <a:srgbClr val="128AFF"/>
                </a:solidFill>
                <a:latin typeface="Consolas" panose="020B0609020204030204" pitchFamily="49" charset="0"/>
              </a:rPr>
              <a:t>14</a:t>
            </a:r>
            <a:r>
              <a:rPr lang="pt-BR" altLang="en-US" b="1" dirty="0">
                <a:solidFill>
                  <a:srgbClr val="000000"/>
                </a:solidFill>
                <a:latin typeface="Consolas" panose="020B0609020204030204" pitchFamily="49" charset="0"/>
              </a:rPr>
              <a:t>}; </a:t>
            </a:r>
          </a:p>
          <a:p>
            <a:pPr eaLnBrk="1" hangingPunct="1">
              <a:buFont typeface="Wingdings 3" panose="05040102010807070707" pitchFamily="18" charset="2"/>
              <a:buNone/>
            </a:pPr>
            <a:r>
              <a:rPr lang="en-US" altLang="en-US" dirty="0">
                <a:solidFill>
                  <a:srgbClr val="000000"/>
                </a:solidFill>
              </a:rPr>
              <a:t>	causes a syntax error because there are six initializers and </a:t>
            </a:r>
            <a:r>
              <a:rPr lang="en-US" altLang="en-US" i="1" dirty="0">
                <a:solidFill>
                  <a:srgbClr val="000000"/>
                </a:solidFill>
              </a:rPr>
              <a:t>only</a:t>
            </a:r>
            <a:r>
              <a:rPr lang="en-US" altLang="en-US" dirty="0">
                <a:solidFill>
                  <a:srgbClr val="000000"/>
                </a:solidFill>
              </a:rPr>
              <a:t> five array elements.</a:t>
            </a:r>
          </a:p>
          <a:p>
            <a:r>
              <a:rPr lang="en-US" altLang="en-US" dirty="0">
                <a:solidFill>
                  <a:srgbClr val="000000"/>
                </a:solidFill>
              </a:rPr>
              <a:t>If the array size is </a:t>
            </a:r>
            <a:r>
              <a:rPr lang="en-US" altLang="en-US" i="1" dirty="0">
                <a:solidFill>
                  <a:srgbClr val="000000"/>
                </a:solidFill>
              </a:rPr>
              <a:t>omitted</a:t>
            </a:r>
            <a:r>
              <a:rPr lang="en-US" altLang="en-US" dirty="0">
                <a:solidFill>
                  <a:srgbClr val="000000"/>
                </a:solidFill>
              </a:rPr>
              <a:t> from a definition with an initializer list, the number of elements in the array will be the number of elements in the initializer list. </a:t>
            </a:r>
          </a:p>
          <a:p>
            <a:r>
              <a:rPr lang="en-US" altLang="en-US" dirty="0">
                <a:solidFill>
                  <a:srgbClr val="000000"/>
                </a:solidFill>
              </a:rPr>
              <a:t>For example, </a:t>
            </a:r>
          </a:p>
          <a:p>
            <a:pPr marL="914400" lvl="2" indent="0">
              <a:buNone/>
            </a:pPr>
            <a:r>
              <a:rPr lang="pt-BR" altLang="en-US" b="1" dirty="0">
                <a:solidFill>
                  <a:srgbClr val="0000FF"/>
                </a:solidFill>
                <a:latin typeface="Consolas" panose="020B0609020204030204" pitchFamily="49" charset="0"/>
              </a:rPr>
              <a:t>int</a:t>
            </a:r>
            <a:r>
              <a:rPr lang="pt-BR" altLang="en-US" b="1" dirty="0">
                <a:solidFill>
                  <a:srgbClr val="000000"/>
                </a:solidFill>
                <a:latin typeface="Consolas" panose="020B0609020204030204" pitchFamily="49" charset="0"/>
              </a:rPr>
              <a:t> </a:t>
            </a:r>
            <a:r>
              <a:rPr lang="pt-BR" altLang="en-US" b="1" dirty="0" err="1">
                <a:solidFill>
                  <a:srgbClr val="000000"/>
                </a:solidFill>
                <a:latin typeface="Consolas" panose="020B0609020204030204" pitchFamily="49" charset="0"/>
              </a:rPr>
              <a:t>n</a:t>
            </a:r>
            <a:r>
              <a:rPr lang="pt-BR" altLang="en-US" b="1" dirty="0">
                <a:solidFill>
                  <a:srgbClr val="000000"/>
                </a:solidFill>
                <a:latin typeface="Consolas" panose="020B0609020204030204" pitchFamily="49" charset="0"/>
              </a:rPr>
              <a:t>[] = {</a:t>
            </a:r>
            <a:r>
              <a:rPr lang="pt-BR" altLang="en-US" b="1" dirty="0">
                <a:solidFill>
                  <a:srgbClr val="128AFF"/>
                </a:solidFill>
                <a:latin typeface="Consolas" panose="020B0609020204030204" pitchFamily="49" charset="0"/>
              </a:rPr>
              <a:t>1</a:t>
            </a:r>
            <a:r>
              <a:rPr lang="pt-BR" altLang="en-US" b="1" dirty="0">
                <a:solidFill>
                  <a:srgbClr val="000000"/>
                </a:solidFill>
                <a:latin typeface="Consolas" panose="020B0609020204030204" pitchFamily="49" charset="0"/>
              </a:rPr>
              <a:t>, </a:t>
            </a:r>
            <a:r>
              <a:rPr lang="pt-BR" altLang="en-US" b="1" dirty="0">
                <a:solidFill>
                  <a:srgbClr val="128AFF"/>
                </a:solidFill>
                <a:latin typeface="Consolas" panose="020B0609020204030204" pitchFamily="49" charset="0"/>
              </a:rPr>
              <a:t>2</a:t>
            </a:r>
            <a:r>
              <a:rPr lang="pt-BR" altLang="en-US" b="1" dirty="0">
                <a:solidFill>
                  <a:srgbClr val="000000"/>
                </a:solidFill>
                <a:latin typeface="Consolas" panose="020B0609020204030204" pitchFamily="49" charset="0"/>
              </a:rPr>
              <a:t>, </a:t>
            </a:r>
            <a:r>
              <a:rPr lang="pt-BR" altLang="en-US" b="1" dirty="0">
                <a:solidFill>
                  <a:srgbClr val="128AFF"/>
                </a:solidFill>
                <a:latin typeface="Consolas" panose="020B0609020204030204" pitchFamily="49" charset="0"/>
              </a:rPr>
              <a:t>3</a:t>
            </a:r>
            <a:r>
              <a:rPr lang="pt-BR" altLang="en-US" b="1" dirty="0">
                <a:solidFill>
                  <a:srgbClr val="000000"/>
                </a:solidFill>
                <a:latin typeface="Consolas" panose="020B0609020204030204" pitchFamily="49" charset="0"/>
              </a:rPr>
              <a:t>, </a:t>
            </a:r>
            <a:r>
              <a:rPr lang="pt-BR" altLang="en-US" b="1" dirty="0">
                <a:solidFill>
                  <a:srgbClr val="128AFF"/>
                </a:solidFill>
                <a:latin typeface="Consolas" panose="020B0609020204030204" pitchFamily="49" charset="0"/>
              </a:rPr>
              <a:t>4</a:t>
            </a:r>
            <a:r>
              <a:rPr lang="pt-BR" altLang="en-US" b="1" dirty="0">
                <a:solidFill>
                  <a:srgbClr val="000000"/>
                </a:solidFill>
                <a:latin typeface="Consolas" panose="020B0609020204030204" pitchFamily="49" charset="0"/>
              </a:rPr>
              <a:t>, </a:t>
            </a:r>
            <a:r>
              <a:rPr lang="pt-BR" altLang="en-US" b="1" dirty="0">
                <a:solidFill>
                  <a:srgbClr val="128AFF"/>
                </a:solidFill>
                <a:latin typeface="Consolas" panose="020B0609020204030204" pitchFamily="49" charset="0"/>
              </a:rPr>
              <a:t>5</a:t>
            </a:r>
            <a:r>
              <a:rPr lang="pt-BR" altLang="en-US" b="1" dirty="0">
                <a:solidFill>
                  <a:srgbClr val="000000"/>
                </a:solidFill>
                <a:latin typeface="Consolas" panose="020B0609020204030204" pitchFamily="49" charset="0"/>
              </a:rPr>
              <a:t>};</a:t>
            </a:r>
          </a:p>
          <a:p>
            <a:pPr>
              <a:buNone/>
            </a:pPr>
            <a:r>
              <a:rPr lang="en-US" altLang="en-US" dirty="0">
                <a:solidFill>
                  <a:srgbClr val="000000"/>
                </a:solidFill>
              </a:rPr>
              <a:t>	would create a five-element array initialized with the indicated values. </a:t>
            </a:r>
          </a:p>
        </p:txBody>
      </p:sp>
      <p:sp>
        <p:nvSpPr>
          <p:cNvPr id="33796" name="Footer Placeholder 3"/>
          <p:cNvSpPr>
            <a:spLocks noGrp="1"/>
          </p:cNvSpPr>
          <p:nvPr>
            <p:ph type="ftr" sz="quarter" idx="1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t>©2016 Pearson Education, Inc., Hoboken, NJ. All rights reserved.</a:t>
            </a:r>
          </a:p>
        </p:txBody>
      </p:sp>
      <p:sp>
        <p:nvSpPr>
          <p:cNvPr id="3" name="Slide Number Placeholder 2"/>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260F9-BB4F-4CE9-AC41-67D1D70293A4}" type="slidenum">
              <a:rPr lang="en-US" altLang="en-US" smtClean="0"/>
              <a:pPr/>
              <a:t>67</a:t>
            </a:fld>
            <a:endParaRPr lang="en-US" altLang="en-US" dirty="0"/>
          </a:p>
        </p:txBody>
      </p:sp>
    </p:spTree>
    <p:extLst>
      <p:ext uri="{BB962C8B-B14F-4D97-AF65-F5344CB8AC3E}">
        <p14:creationId xmlns:p14="http://schemas.microsoft.com/office/powerpoint/2010/main" val="24995062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Consolas" panose="020B0609020204030204" pitchFamily="49" charset="0"/>
              </a:rPr>
              <a:t>for</a:t>
            </a:r>
            <a:r>
              <a:rPr lang="en-US" dirty="0">
                <a:solidFill>
                  <a:srgbClr val="3380E6"/>
                </a:solidFill>
                <a:latin typeface="Arial"/>
              </a:rPr>
              <a:t> Iteration Statement (Cont.)</a:t>
            </a:r>
          </a:p>
        </p:txBody>
      </p:sp>
      <p:sp>
        <p:nvSpPr>
          <p:cNvPr id="38915" name="Text Placeholder 2"/>
          <p:cNvSpPr>
            <a:spLocks noGrp="1"/>
          </p:cNvSpPr>
          <p:nvPr>
            <p:ph type="body" idx="1"/>
          </p:nvPr>
        </p:nvSpPr>
        <p:spPr/>
        <p:txBody>
          <a:bodyPr>
            <a:normAutofit lnSpcReduction="10000"/>
          </a:bodyPr>
          <a:lstStyle/>
          <a:p>
            <a:pPr marL="109537" indent="0">
              <a:buNone/>
              <a:defRPr/>
            </a:pPr>
            <a:r>
              <a:rPr lang="en-US" b="1" i="1" dirty="0">
                <a:solidFill>
                  <a:srgbClr val="000000"/>
                </a:solidFill>
              </a:rPr>
              <a:t>Comma-Separated Lists of Expressions</a:t>
            </a:r>
          </a:p>
          <a:p>
            <a:pPr eaLnBrk="1" hangingPunct="1">
              <a:defRPr/>
            </a:pPr>
            <a:r>
              <a:rPr lang="en-US" dirty="0">
                <a:solidFill>
                  <a:srgbClr val="000000"/>
                </a:solidFill>
              </a:rPr>
              <a:t>Often, the </a:t>
            </a:r>
            <a:r>
              <a:rPr lang="en-US" i="1" dirty="0">
                <a:solidFill>
                  <a:srgbClr val="000000"/>
                </a:solidFill>
              </a:rPr>
              <a:t>initialization </a:t>
            </a:r>
            <a:r>
              <a:rPr lang="en-US" dirty="0">
                <a:solidFill>
                  <a:srgbClr val="000000"/>
                </a:solidFill>
              </a:rPr>
              <a:t>and</a:t>
            </a:r>
            <a:r>
              <a:rPr lang="en-US" i="1" dirty="0">
                <a:solidFill>
                  <a:srgbClr val="000000"/>
                </a:solidFill>
              </a:rPr>
              <a:t> increment </a:t>
            </a:r>
            <a:r>
              <a:rPr lang="en-US" dirty="0">
                <a:solidFill>
                  <a:srgbClr val="000000"/>
                </a:solidFill>
              </a:rPr>
              <a:t>expressions are comma-separated lists of expressions.</a:t>
            </a:r>
          </a:p>
          <a:p>
            <a:pPr eaLnBrk="1" hangingPunct="1">
              <a:defRPr/>
            </a:pPr>
            <a:r>
              <a:rPr lang="en-US" dirty="0">
                <a:solidFill>
                  <a:srgbClr val="000000"/>
                </a:solidFill>
              </a:rPr>
              <a:t>The commas as used here are actually </a:t>
            </a:r>
            <a:r>
              <a:rPr lang="en-US" dirty="0">
                <a:solidFill>
                  <a:srgbClr val="0000FF"/>
                </a:solidFill>
              </a:rPr>
              <a:t>comma operators</a:t>
            </a:r>
            <a:r>
              <a:rPr lang="en-US" dirty="0">
                <a:solidFill>
                  <a:srgbClr val="000000"/>
                </a:solidFill>
              </a:rPr>
              <a:t> that guarantee that lists of expressions evaluate from left to right.</a:t>
            </a:r>
          </a:p>
          <a:p>
            <a:pPr eaLnBrk="1" hangingPunct="1">
              <a:defRPr/>
            </a:pPr>
            <a:r>
              <a:rPr lang="en-US" dirty="0">
                <a:solidFill>
                  <a:srgbClr val="000000"/>
                </a:solidFill>
              </a:rPr>
              <a:t>The value and type of a comma-separated list of expressions are the value and type of the rightmost expression in the list.</a:t>
            </a:r>
          </a:p>
        </p:txBody>
      </p:sp>
      <p:sp>
        <p:nvSpPr>
          <p:cNvPr id="38916"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68</a:t>
            </a:fld>
            <a:endParaRPr lang="en-US" altLang="en-US"/>
          </a:p>
        </p:txBody>
      </p:sp>
    </p:spTree>
    <p:extLst>
      <p:ext uri="{BB962C8B-B14F-4D97-AF65-F5344CB8AC3E}">
        <p14:creationId xmlns:p14="http://schemas.microsoft.com/office/powerpoint/2010/main" val="25233599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Consolas" panose="020B0609020204030204" pitchFamily="49" charset="0"/>
              </a:rPr>
              <a:t>for</a:t>
            </a:r>
            <a:r>
              <a:rPr lang="en-US" dirty="0">
                <a:solidFill>
                  <a:srgbClr val="3380E6"/>
                </a:solidFill>
                <a:latin typeface="Arial"/>
              </a:rPr>
              <a:t> Iteration Statement (Cont.)</a:t>
            </a:r>
          </a:p>
        </p:txBody>
      </p:sp>
      <p:sp>
        <p:nvSpPr>
          <p:cNvPr id="38915" name="Text Placeholder 2"/>
          <p:cNvSpPr>
            <a:spLocks noGrp="1"/>
          </p:cNvSpPr>
          <p:nvPr>
            <p:ph type="body" idx="1"/>
          </p:nvPr>
        </p:nvSpPr>
        <p:spPr/>
        <p:txBody>
          <a:bodyPr/>
          <a:lstStyle/>
          <a:p>
            <a:pPr eaLnBrk="1" hangingPunct="1"/>
            <a:r>
              <a:rPr lang="en-US" altLang="en-US" dirty="0">
                <a:solidFill>
                  <a:srgbClr val="000000"/>
                </a:solidFill>
              </a:rPr>
              <a:t>The comma operator is most often used in the </a:t>
            </a:r>
            <a:r>
              <a:rPr lang="en-US" altLang="en-US" dirty="0">
                <a:solidFill>
                  <a:srgbClr val="000000"/>
                </a:solidFill>
                <a:latin typeface="Consolas" panose="020B0609020204030204" pitchFamily="49" charset="0"/>
              </a:rPr>
              <a:t>for</a:t>
            </a:r>
            <a:r>
              <a:rPr lang="en-US" altLang="en-US" dirty="0">
                <a:solidFill>
                  <a:srgbClr val="000000"/>
                </a:solidFill>
              </a:rPr>
              <a:t> statement.</a:t>
            </a:r>
          </a:p>
          <a:p>
            <a:pPr eaLnBrk="1" hangingPunct="1"/>
            <a:r>
              <a:rPr lang="en-US" altLang="en-US" dirty="0">
                <a:solidFill>
                  <a:srgbClr val="000000"/>
                </a:solidFill>
              </a:rPr>
              <a:t>Its primary use is to enable you to use multiple initialization and/or multiple increment expressions.</a:t>
            </a:r>
          </a:p>
          <a:p>
            <a:pPr eaLnBrk="1" hangingPunct="1"/>
            <a:r>
              <a:rPr lang="en-US" altLang="en-US" dirty="0">
                <a:solidFill>
                  <a:srgbClr val="000000"/>
                </a:solidFill>
              </a:rPr>
              <a:t>For example, there may be two control variables in a single </a:t>
            </a:r>
            <a:r>
              <a:rPr lang="en-US" altLang="en-US" dirty="0">
                <a:solidFill>
                  <a:srgbClr val="000000"/>
                </a:solidFill>
                <a:latin typeface="Consolas" panose="020B0609020204030204" pitchFamily="49" charset="0"/>
              </a:rPr>
              <a:t>for</a:t>
            </a:r>
            <a:r>
              <a:rPr lang="en-US" altLang="en-US" dirty="0">
                <a:solidFill>
                  <a:srgbClr val="000000"/>
                </a:solidFill>
              </a:rPr>
              <a:t> statement that must be initialized and incremented.</a:t>
            </a:r>
          </a:p>
        </p:txBody>
      </p:sp>
      <p:sp>
        <p:nvSpPr>
          <p:cNvPr id="39940"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69</a:t>
            </a:fld>
            <a:endParaRPr lang="en-US" altLang="en-US"/>
          </a:p>
        </p:txBody>
      </p:sp>
    </p:spTree>
    <p:extLst>
      <p:ext uri="{BB962C8B-B14F-4D97-AF65-F5344CB8AC3E}">
        <p14:creationId xmlns:p14="http://schemas.microsoft.com/office/powerpoint/2010/main" val="3611559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a:solidFill>
                  <a:srgbClr val="3380E6"/>
                </a:solidFill>
                <a:latin typeface="Arial"/>
              </a:rPr>
              <a:t>The </a:t>
            </a:r>
            <a:r>
              <a:rPr lang="en-US" dirty="0">
                <a:solidFill>
                  <a:srgbClr val="3380E6"/>
                </a:solidFill>
                <a:latin typeface="Consolas" panose="020B0609020204030204" pitchFamily="49" charset="0"/>
              </a:rPr>
              <a:t>while</a:t>
            </a:r>
            <a:r>
              <a:rPr lang="en-US" dirty="0">
                <a:solidFill>
                  <a:srgbClr val="3380E6"/>
                </a:solidFill>
                <a:latin typeface="Arial"/>
              </a:rPr>
              <a:t> Iteration Statement (Cont.)</a:t>
            </a:r>
          </a:p>
        </p:txBody>
      </p:sp>
      <p:sp>
        <p:nvSpPr>
          <p:cNvPr id="60419" name="Text Placeholder 2"/>
          <p:cNvSpPr>
            <a:spLocks noGrp="1"/>
          </p:cNvSpPr>
          <p:nvPr>
            <p:ph type="body" idx="1"/>
          </p:nvPr>
        </p:nvSpPr>
        <p:spPr/>
        <p:txBody>
          <a:bodyPr rtlCol="0">
            <a:normAutofit lnSpcReduction="10000"/>
          </a:bodyPr>
          <a:lstStyle/>
          <a:p>
            <a:pPr>
              <a:defRPr/>
            </a:pPr>
            <a:r>
              <a:rPr lang="en-US" altLang="en-US" dirty="0">
                <a:solidFill>
                  <a:srgbClr val="000000"/>
                </a:solidFill>
              </a:rPr>
              <a:t>The statement(s) contained in the </a:t>
            </a:r>
            <a:r>
              <a:rPr lang="en-US" altLang="en-US" i="1" dirty="0">
                <a:solidFill>
                  <a:srgbClr val="000000"/>
                </a:solidFill>
              </a:rPr>
              <a:t>while </a:t>
            </a:r>
            <a:r>
              <a:rPr lang="en-US" altLang="en-US" dirty="0">
                <a:solidFill>
                  <a:srgbClr val="000000"/>
                </a:solidFill>
              </a:rPr>
              <a:t>iteration statement constitute the body of the while.</a:t>
            </a:r>
          </a:p>
          <a:p>
            <a:pPr>
              <a:defRPr/>
            </a:pPr>
            <a:r>
              <a:rPr lang="en-US" altLang="en-US" dirty="0">
                <a:solidFill>
                  <a:srgbClr val="000000"/>
                </a:solidFill>
              </a:rPr>
              <a:t>The </a:t>
            </a:r>
            <a:r>
              <a:rPr lang="en-US" altLang="en-US" i="1" dirty="0">
                <a:solidFill>
                  <a:srgbClr val="000000"/>
                </a:solidFill>
              </a:rPr>
              <a:t>while </a:t>
            </a:r>
            <a:r>
              <a:rPr lang="en-US" altLang="en-US" dirty="0">
                <a:solidFill>
                  <a:srgbClr val="000000"/>
                </a:solidFill>
              </a:rPr>
              <a:t>statement body may be a single statement or a compound statement</a:t>
            </a:r>
            <a:r>
              <a:rPr lang="en-US" altLang="en-US" i="1" dirty="0">
                <a:solidFill>
                  <a:srgbClr val="000000"/>
                </a:solidFill>
              </a:rPr>
              <a:t>. </a:t>
            </a:r>
          </a:p>
          <a:p>
            <a:pPr>
              <a:defRPr/>
            </a:pPr>
            <a:r>
              <a:rPr lang="en-US" altLang="en-US" dirty="0">
                <a:solidFill>
                  <a:srgbClr val="000000"/>
                </a:solidFill>
              </a:rPr>
              <a:t>Eventually, the condition will become false (when the last item on the shopping list has been purchased and crossed off the list).</a:t>
            </a:r>
          </a:p>
          <a:p>
            <a:pPr>
              <a:defRPr/>
            </a:pPr>
            <a:r>
              <a:rPr lang="en-US" altLang="en-US" dirty="0">
                <a:solidFill>
                  <a:srgbClr val="000000"/>
                </a:solidFill>
              </a:rPr>
              <a:t>At this point, the iteration terminates, and the first code statement </a:t>
            </a:r>
            <a:r>
              <a:rPr lang="en-US" altLang="en-US" i="1" dirty="0">
                <a:solidFill>
                  <a:srgbClr val="000000"/>
                </a:solidFill>
              </a:rPr>
              <a:t>after</a:t>
            </a:r>
            <a:r>
              <a:rPr lang="en-US" altLang="en-US" dirty="0">
                <a:solidFill>
                  <a:srgbClr val="000000"/>
                </a:solidFill>
              </a:rPr>
              <a:t> the iteration structure is executed.</a:t>
            </a:r>
          </a:p>
        </p:txBody>
      </p:sp>
      <p:sp>
        <p:nvSpPr>
          <p:cNvPr id="5632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a:latin typeface="Lucida Sans Unicode" panose="020B0602030504020204" pitchFamily="34" charset="0"/>
                <a:cs typeface="Arial" panose="020B0604020202020204" pitchFamily="34" charset="0"/>
              </a:rPr>
              <a:t>© 2016 Pearson Education, Inc., Hoboken, NJ.  All rights reserved.</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7</a:t>
            </a:fld>
            <a:endParaRPr lang="en-US" altLang="en-US"/>
          </a:p>
        </p:txBody>
      </p:sp>
    </p:spTree>
    <p:extLst>
      <p:ext uri="{BB962C8B-B14F-4D97-AF65-F5344CB8AC3E}">
        <p14:creationId xmlns:p14="http://schemas.microsoft.com/office/powerpoint/2010/main" val="15196073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solidFill>
                  <a:srgbClr val="3380E6"/>
                </a:solidFill>
                <a:latin typeface="Arial"/>
              </a:rPr>
              <a:t>Examples Using the </a:t>
            </a:r>
            <a:r>
              <a:rPr lang="en-US" dirty="0">
                <a:solidFill>
                  <a:srgbClr val="3380E6"/>
                </a:solidFill>
                <a:latin typeface="Consolas" panose="020B0609020204030204" pitchFamily="49" charset="0"/>
              </a:rPr>
              <a:t>for</a:t>
            </a:r>
            <a:r>
              <a:rPr lang="en-US" dirty="0">
                <a:solidFill>
                  <a:srgbClr val="3380E6"/>
                </a:solidFill>
                <a:latin typeface="Arial"/>
              </a:rPr>
              <a:t> Statement (Cont.)</a:t>
            </a:r>
          </a:p>
        </p:txBody>
      </p:sp>
      <p:sp>
        <p:nvSpPr>
          <p:cNvPr id="52227" name="Text Placeholder 2"/>
          <p:cNvSpPr>
            <a:spLocks noGrp="1"/>
          </p:cNvSpPr>
          <p:nvPr>
            <p:ph type="body" idx="1"/>
          </p:nvPr>
        </p:nvSpPr>
        <p:spPr/>
        <p:txBody>
          <a:bodyPr>
            <a:normAutofit/>
          </a:bodyPr>
          <a:lstStyle/>
          <a:p>
            <a:pPr eaLnBrk="1" hangingPunct="1"/>
            <a:r>
              <a:rPr lang="en-US" altLang="en-US" sz="2800" dirty="0">
                <a:solidFill>
                  <a:srgbClr val="000000"/>
                </a:solidFill>
              </a:rPr>
              <a:t>The body of the </a:t>
            </a:r>
            <a:r>
              <a:rPr lang="en-US" altLang="en-US" sz="2800" dirty="0">
                <a:solidFill>
                  <a:srgbClr val="000000"/>
                </a:solidFill>
                <a:latin typeface="Consolas" panose="020B0609020204030204" pitchFamily="49" charset="0"/>
              </a:rPr>
              <a:t>for</a:t>
            </a:r>
            <a:r>
              <a:rPr lang="en-US" altLang="en-US" sz="2800" dirty="0">
                <a:solidFill>
                  <a:srgbClr val="000000"/>
                </a:solidFill>
              </a:rPr>
              <a:t> statement in Fig. 4.5 could actually be merged into the rightmost portion of the </a:t>
            </a:r>
            <a:r>
              <a:rPr lang="en-US" altLang="en-US" sz="2800" dirty="0">
                <a:solidFill>
                  <a:srgbClr val="000000"/>
                </a:solidFill>
                <a:latin typeface="Consolas" panose="020B0609020204030204" pitchFamily="49" charset="0"/>
              </a:rPr>
              <a:t>for</a:t>
            </a:r>
            <a:r>
              <a:rPr lang="en-US" altLang="en-US" sz="2800" dirty="0">
                <a:solidFill>
                  <a:srgbClr val="000000"/>
                </a:solidFill>
              </a:rPr>
              <a:t> header by using the comma operator as follows:</a:t>
            </a:r>
          </a:p>
          <a:p>
            <a:pPr lvl="2" eaLnBrk="1" hangingPunct="1">
              <a:buFont typeface="Wingdings 2" panose="05020102010507070707" pitchFamily="18" charset="2"/>
              <a:buNone/>
            </a:pPr>
            <a:r>
              <a:rPr lang="en-US" altLang="en-US" sz="2800" b="1" dirty="0">
                <a:solidFill>
                  <a:srgbClr val="0000FF"/>
                </a:solidFill>
                <a:latin typeface="Consolas" panose="020B0609020204030204" pitchFamily="49" charset="0"/>
              </a:rPr>
              <a:t>	</a:t>
            </a:r>
            <a:r>
              <a:rPr lang="en-US" altLang="en-US" sz="1600" b="1" dirty="0">
                <a:solidFill>
                  <a:srgbClr val="0000FF"/>
                </a:solidFill>
                <a:latin typeface="Consolas" panose="020B0609020204030204" pitchFamily="49" charset="0"/>
              </a:rPr>
              <a:t>for</a:t>
            </a:r>
            <a:r>
              <a:rPr lang="en-US" altLang="en-US" sz="1600" b="1" dirty="0">
                <a:solidFill>
                  <a:srgbClr val="000000"/>
                </a:solidFill>
                <a:latin typeface="Consolas" panose="020B0609020204030204" pitchFamily="49" charset="0"/>
              </a:rPr>
              <a:t> (number = </a:t>
            </a:r>
            <a:r>
              <a:rPr lang="en-US" altLang="en-US" sz="1600" b="1" dirty="0">
                <a:solidFill>
                  <a:srgbClr val="128AFF"/>
                </a:solidFill>
                <a:latin typeface="Consolas" panose="020B0609020204030204" pitchFamily="49" charset="0"/>
              </a:rPr>
              <a:t>2</a:t>
            </a:r>
            <a:r>
              <a:rPr lang="en-US" altLang="en-US" sz="1600" b="1" dirty="0">
                <a:solidFill>
                  <a:srgbClr val="000000"/>
                </a:solidFill>
                <a:latin typeface="Consolas" panose="020B0609020204030204" pitchFamily="49" charset="0"/>
              </a:rPr>
              <a:t>; number &lt;= </a:t>
            </a:r>
            <a:r>
              <a:rPr lang="en-US" altLang="en-US" sz="1600" b="1" dirty="0">
                <a:solidFill>
                  <a:srgbClr val="128AFF"/>
                </a:solidFill>
                <a:latin typeface="Consolas" panose="020B0609020204030204" pitchFamily="49" charset="0"/>
              </a:rPr>
              <a:t>100</a:t>
            </a:r>
            <a:r>
              <a:rPr lang="en-US" altLang="en-US" sz="1600" b="1" dirty="0">
                <a:solidFill>
                  <a:srgbClr val="000000"/>
                </a:solidFill>
                <a:latin typeface="Consolas" panose="020B0609020204030204" pitchFamily="49" charset="0"/>
              </a:rPr>
              <a:t>; sum += number, number += </a:t>
            </a:r>
            <a:r>
              <a:rPr lang="en-US" altLang="en-US" sz="1600" b="1" dirty="0">
                <a:solidFill>
                  <a:srgbClr val="128AFF"/>
                </a:solidFill>
                <a:latin typeface="Consolas" panose="020B0609020204030204" pitchFamily="49" charset="0"/>
              </a:rPr>
              <a:t>2</a:t>
            </a:r>
            <a:r>
              <a:rPr lang="en-US" altLang="en-US" sz="1600" b="1" dirty="0">
                <a:solidFill>
                  <a:srgbClr val="000000"/>
                </a:solidFill>
                <a:latin typeface="Consolas" panose="020B0609020204030204" pitchFamily="49" charset="0"/>
              </a:rPr>
              <a:t>)</a:t>
            </a:r>
            <a:br>
              <a:rPr lang="en-US" altLang="en-US" sz="1600" b="1" dirty="0">
                <a:solidFill>
                  <a:srgbClr val="000000"/>
                </a:solidFill>
                <a:latin typeface="Consolas" panose="020B0609020204030204" pitchFamily="49" charset="0"/>
              </a:rPr>
            </a:br>
            <a:r>
              <a:rPr lang="en-US" altLang="en-US" sz="1600" b="1" dirty="0">
                <a:solidFill>
                  <a:srgbClr val="000000"/>
                </a:solidFill>
                <a:latin typeface="Consolas" panose="020B0609020204030204" pitchFamily="49" charset="0"/>
              </a:rPr>
              <a:t>   ; </a:t>
            </a:r>
            <a:r>
              <a:rPr lang="en-US" altLang="en-US" sz="1600" b="1" dirty="0">
                <a:solidFill>
                  <a:srgbClr val="00BF00"/>
                </a:solidFill>
                <a:latin typeface="Consolas" panose="020B0609020204030204" pitchFamily="49" charset="0"/>
              </a:rPr>
              <a:t>// empty statement </a:t>
            </a:r>
          </a:p>
          <a:p>
            <a:pPr eaLnBrk="1" hangingPunct="1"/>
            <a:r>
              <a:rPr lang="en-US" altLang="en-US" sz="2800" dirty="0">
                <a:solidFill>
                  <a:srgbClr val="000000"/>
                </a:solidFill>
              </a:rPr>
              <a:t>The initialization </a:t>
            </a:r>
            <a:r>
              <a:rPr lang="en-US" altLang="en-US" sz="2800" dirty="0">
                <a:solidFill>
                  <a:srgbClr val="000000"/>
                </a:solidFill>
                <a:latin typeface="Consolas" panose="020B0609020204030204" pitchFamily="49" charset="0"/>
              </a:rPr>
              <a:t>sum</a:t>
            </a:r>
            <a:r>
              <a:rPr lang="en-US" altLang="en-US" sz="2800" dirty="0">
                <a:solidFill>
                  <a:srgbClr val="000000"/>
                </a:solidFill>
              </a:rPr>
              <a:t> </a:t>
            </a:r>
            <a:r>
              <a:rPr lang="en-US" altLang="en-US" sz="2800" dirty="0">
                <a:solidFill>
                  <a:srgbClr val="000000"/>
                </a:solidFill>
                <a:latin typeface="Consolas" panose="020B0609020204030204" pitchFamily="49" charset="0"/>
              </a:rPr>
              <a:t>=</a:t>
            </a:r>
            <a:r>
              <a:rPr lang="en-US" altLang="en-US" sz="2800" dirty="0">
                <a:solidFill>
                  <a:srgbClr val="000000"/>
                </a:solidFill>
              </a:rPr>
              <a:t> </a:t>
            </a:r>
            <a:r>
              <a:rPr lang="en-US" altLang="en-US" sz="2800" dirty="0">
                <a:solidFill>
                  <a:srgbClr val="000000"/>
                </a:solidFill>
                <a:latin typeface="Consolas" panose="020B0609020204030204" pitchFamily="49" charset="0"/>
              </a:rPr>
              <a:t>0</a:t>
            </a:r>
            <a:r>
              <a:rPr lang="en-US" altLang="en-US" sz="2800" dirty="0">
                <a:solidFill>
                  <a:srgbClr val="000000"/>
                </a:solidFill>
              </a:rPr>
              <a:t> could also be merged into the initialization section of the </a:t>
            </a:r>
            <a:r>
              <a:rPr lang="en-US" altLang="en-US" sz="2800" dirty="0">
                <a:solidFill>
                  <a:srgbClr val="000000"/>
                </a:solidFill>
                <a:latin typeface="Consolas" panose="020B0609020204030204" pitchFamily="49" charset="0"/>
              </a:rPr>
              <a:t>for</a:t>
            </a:r>
            <a:r>
              <a:rPr lang="en-US" altLang="en-US" sz="2800" dirty="0">
                <a:solidFill>
                  <a:srgbClr val="000000"/>
                </a:solidFill>
              </a:rPr>
              <a:t>.</a:t>
            </a:r>
          </a:p>
        </p:txBody>
      </p:sp>
      <p:sp>
        <p:nvSpPr>
          <p:cNvPr id="53252"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70</a:t>
            </a:fld>
            <a:endParaRPr lang="en-US" altLang="en-US"/>
          </a:p>
        </p:txBody>
      </p:sp>
      <p:pic>
        <p:nvPicPr>
          <p:cNvPr id="5" name="Picture 4">
            <a:extLst>
              <a:ext uri="{FF2B5EF4-FFF2-40B4-BE49-F238E27FC236}">
                <a16:creationId xmlns:a16="http://schemas.microsoft.com/office/drawing/2014/main" id="{F295F629-DB9C-5040-A77C-214E36C33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429" y="5029200"/>
            <a:ext cx="7697142" cy="858839"/>
          </a:xfrm>
          <a:prstGeom prst="rect">
            <a:avLst/>
          </a:prstGeom>
        </p:spPr>
      </p:pic>
    </p:spTree>
    <p:extLst>
      <p:ext uri="{BB962C8B-B14F-4D97-AF65-F5344CB8AC3E}">
        <p14:creationId xmlns:p14="http://schemas.microsoft.com/office/powerpoint/2010/main" val="41151740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solidFill>
                  <a:srgbClr val="3380E6"/>
                </a:solidFill>
                <a:latin typeface="Arial"/>
              </a:rPr>
              <a:t>Examples Using the </a:t>
            </a:r>
            <a:r>
              <a:rPr lang="en-US" dirty="0">
                <a:solidFill>
                  <a:srgbClr val="3380E6"/>
                </a:solidFill>
                <a:latin typeface="Consolas" panose="020B0609020204030204" pitchFamily="49" charset="0"/>
              </a:rPr>
              <a:t>for</a:t>
            </a:r>
            <a:r>
              <a:rPr lang="en-US" dirty="0">
                <a:solidFill>
                  <a:srgbClr val="3380E6"/>
                </a:solidFill>
                <a:latin typeface="Arial"/>
              </a:rPr>
              <a:t> Statement (Cont.)</a:t>
            </a:r>
          </a:p>
        </p:txBody>
      </p:sp>
      <p:sp>
        <p:nvSpPr>
          <p:cNvPr id="3" name="Text Placeholder 2"/>
          <p:cNvSpPr>
            <a:spLocks noGrp="1"/>
          </p:cNvSpPr>
          <p:nvPr>
            <p:ph type="body" idx="1"/>
          </p:nvPr>
        </p:nvSpPr>
        <p:spPr/>
        <p:txBody>
          <a:bodyPr>
            <a:normAutofit fontScale="92500" lnSpcReduction="10000"/>
          </a:bodyPr>
          <a:lstStyle/>
          <a:p>
            <a:pPr marL="109537" indent="0">
              <a:spcBef>
                <a:spcPts val="600"/>
              </a:spcBef>
              <a:spcAft>
                <a:spcPts val="600"/>
              </a:spcAft>
              <a:buNone/>
              <a:defRPr/>
            </a:pPr>
            <a:r>
              <a:rPr lang="en-US" sz="2000" b="1" i="1" dirty="0">
                <a:solidFill>
                  <a:srgbClr val="000000"/>
                </a:solidFill>
              </a:rPr>
              <a:t>Application: Compound-Interest Calculations</a:t>
            </a:r>
          </a:p>
          <a:p>
            <a:pPr>
              <a:spcBef>
                <a:spcPts val="600"/>
              </a:spcBef>
              <a:spcAft>
                <a:spcPts val="600"/>
              </a:spcAft>
              <a:defRPr/>
            </a:pPr>
            <a:r>
              <a:rPr lang="en-US" sz="2000" dirty="0">
                <a:solidFill>
                  <a:srgbClr val="000000"/>
                </a:solidFill>
              </a:rPr>
              <a:t>Consider the following problem statement: </a:t>
            </a:r>
          </a:p>
          <a:p>
            <a:pPr lvl="1">
              <a:spcBef>
                <a:spcPts val="600"/>
              </a:spcBef>
              <a:spcAft>
                <a:spcPts val="600"/>
              </a:spcAft>
              <a:defRPr/>
            </a:pPr>
            <a:r>
              <a:rPr lang="en-US" sz="1800" dirty="0">
                <a:solidFill>
                  <a:srgbClr val="000000"/>
                </a:solidFill>
              </a:rPr>
              <a:t>A person invests $1000.00 in a savings account yielding 5% interest. Assuming that all interest is left on deposit in the account, calculate and print the amount of money in the account at the end of each year for 10 years. Use the following formula for determining these amounts:</a:t>
            </a:r>
          </a:p>
          <a:p>
            <a:pPr lvl="2">
              <a:spcBef>
                <a:spcPts val="600"/>
              </a:spcBef>
              <a:spcAft>
                <a:spcPts val="600"/>
              </a:spcAft>
              <a:buNone/>
              <a:defRPr/>
            </a:pPr>
            <a:r>
              <a:rPr lang="en-US" sz="1600" i="1" dirty="0">
                <a:solidFill>
                  <a:srgbClr val="000000"/>
                </a:solidFill>
              </a:rPr>
              <a:t>	a = p(1 + r)</a:t>
            </a:r>
            <a:r>
              <a:rPr lang="en-US" sz="1600" i="1" baseline="30000" dirty="0">
                <a:solidFill>
                  <a:srgbClr val="000000"/>
                </a:solidFill>
              </a:rPr>
              <a:t>n</a:t>
            </a:r>
          </a:p>
          <a:p>
            <a:pPr lvl="1">
              <a:spcBef>
                <a:spcPts val="600"/>
              </a:spcBef>
              <a:spcAft>
                <a:spcPts val="600"/>
              </a:spcAft>
              <a:buNone/>
              <a:defRPr/>
            </a:pPr>
            <a:r>
              <a:rPr lang="en-US" sz="1800" dirty="0">
                <a:solidFill>
                  <a:srgbClr val="000000"/>
                </a:solidFill>
              </a:rPr>
              <a:t>	where</a:t>
            </a:r>
          </a:p>
          <a:p>
            <a:pPr lvl="2">
              <a:spcBef>
                <a:spcPts val="600"/>
              </a:spcBef>
              <a:spcAft>
                <a:spcPts val="600"/>
              </a:spcAft>
              <a:buNone/>
              <a:defRPr/>
            </a:pPr>
            <a:r>
              <a:rPr lang="en-US" sz="1600" dirty="0">
                <a:solidFill>
                  <a:srgbClr val="000000"/>
                </a:solidFill>
              </a:rPr>
              <a:t>	p is the original amount invested (i.e., the principal)</a:t>
            </a:r>
            <a:br>
              <a:rPr lang="en-US" sz="1600" dirty="0">
                <a:solidFill>
                  <a:srgbClr val="000000"/>
                </a:solidFill>
              </a:rPr>
            </a:br>
            <a:r>
              <a:rPr lang="en-US" sz="1600" dirty="0">
                <a:solidFill>
                  <a:srgbClr val="000000"/>
                </a:solidFill>
              </a:rPr>
              <a:t>r is the annual interest rate</a:t>
            </a:r>
            <a:br>
              <a:rPr lang="en-US" sz="1600" dirty="0">
                <a:solidFill>
                  <a:srgbClr val="000000"/>
                </a:solidFill>
              </a:rPr>
            </a:br>
            <a:r>
              <a:rPr lang="en-US" sz="1600" dirty="0">
                <a:solidFill>
                  <a:srgbClr val="000000"/>
                </a:solidFill>
              </a:rPr>
              <a:t>n is the number of years</a:t>
            </a:r>
            <a:br>
              <a:rPr lang="en-US" sz="1600" dirty="0">
                <a:solidFill>
                  <a:srgbClr val="000000"/>
                </a:solidFill>
              </a:rPr>
            </a:br>
            <a:r>
              <a:rPr lang="en-US" sz="1600" dirty="0">
                <a:solidFill>
                  <a:srgbClr val="000000"/>
                </a:solidFill>
              </a:rPr>
              <a:t>a is the amount on deposit at the end of the n</a:t>
            </a:r>
            <a:r>
              <a:rPr lang="en-US" sz="1600" baseline="30000" dirty="0">
                <a:solidFill>
                  <a:srgbClr val="000000"/>
                </a:solidFill>
              </a:rPr>
              <a:t>th</a:t>
            </a:r>
            <a:r>
              <a:rPr lang="en-US" sz="1600" dirty="0">
                <a:solidFill>
                  <a:srgbClr val="000000"/>
                </a:solidFill>
              </a:rPr>
              <a:t> year.</a:t>
            </a:r>
          </a:p>
          <a:p>
            <a:pPr>
              <a:spcBef>
                <a:spcPts val="600"/>
              </a:spcBef>
              <a:spcAft>
                <a:spcPts val="600"/>
              </a:spcAft>
              <a:defRPr/>
            </a:pPr>
            <a:r>
              <a:rPr lang="en-US" sz="2000" dirty="0">
                <a:solidFill>
                  <a:srgbClr val="000000"/>
                </a:solidFill>
              </a:rPr>
              <a:t>This problem involves a loop that performs the indicated calculation for each of the 10 years the money remains on deposit.</a:t>
            </a:r>
          </a:p>
          <a:p>
            <a:pPr>
              <a:spcBef>
                <a:spcPts val="600"/>
              </a:spcBef>
              <a:spcAft>
                <a:spcPts val="600"/>
              </a:spcAft>
              <a:defRPr/>
            </a:pPr>
            <a:r>
              <a:rPr lang="en-US" sz="2000" dirty="0">
                <a:solidFill>
                  <a:srgbClr val="000000"/>
                </a:solidFill>
              </a:rPr>
              <a:t>The solution is shown in Fig. 4.6.</a:t>
            </a:r>
          </a:p>
        </p:txBody>
      </p:sp>
      <p:sp>
        <p:nvSpPr>
          <p:cNvPr id="56324"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4" name="Slide Number Placeholder 3"/>
          <p:cNvSpPr>
            <a:spLocks noGrp="1"/>
          </p:cNvSpPr>
          <p:nvPr>
            <p:ph type="sldNum" sz="quarter" idx="11"/>
          </p:nvPr>
        </p:nvSpPr>
        <p:spPr/>
        <p:txBody>
          <a:bodyPr/>
          <a:lstStyle/>
          <a:p>
            <a:fld id="{4601BD1F-65AF-428F-9666-6A35858789E8}" type="slidenum">
              <a:rPr lang="en-US" altLang="en-US" smtClean="0"/>
              <a:pPr/>
              <a:t>71</a:t>
            </a:fld>
            <a:endParaRPr lang="en-US" altLang="en-US"/>
          </a:p>
        </p:txBody>
      </p:sp>
    </p:spTree>
    <p:extLst>
      <p:ext uri="{BB962C8B-B14F-4D97-AF65-F5344CB8AC3E}">
        <p14:creationId xmlns:p14="http://schemas.microsoft.com/office/powerpoint/2010/main" val="40129648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4_Page_2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1"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a:t>©2016 Pearson Education, Inc., Hoboken, NJ. All rights reserved.</a:t>
            </a:r>
          </a:p>
        </p:txBody>
      </p:sp>
      <p:sp>
        <p:nvSpPr>
          <p:cNvPr id="4" name="Slide Number Placeholder 3"/>
          <p:cNvSpPr>
            <a:spLocks noGrp="1"/>
          </p:cNvSpPr>
          <p:nvPr>
            <p:ph type="sldNum" sz="quarter" idx="12"/>
          </p:nvPr>
        </p:nvSpPr>
        <p:spPr/>
        <p:txBody>
          <a:bodyPr/>
          <a:lstStyle/>
          <a:p>
            <a:fld id="{22D58F13-B884-4489-983E-B4520426EAB5}" type="slidenum">
              <a:rPr lang="en-US" smtClean="0"/>
              <a:t>72</a:t>
            </a:fld>
            <a:endParaRPr lang="en-US"/>
          </a:p>
        </p:txBody>
      </p:sp>
    </p:spTree>
    <p:extLst>
      <p:ext uri="{BB962C8B-B14F-4D97-AF65-F5344CB8AC3E}">
        <p14:creationId xmlns:p14="http://schemas.microsoft.com/office/powerpoint/2010/main" val="38317904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4_Page_2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1"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a:t>©2016 Pearson Education, Inc., Hoboken, NJ. All rights reserved.</a:t>
            </a:r>
          </a:p>
        </p:txBody>
      </p:sp>
      <p:sp>
        <p:nvSpPr>
          <p:cNvPr id="4" name="Slide Number Placeholder 3"/>
          <p:cNvSpPr>
            <a:spLocks noGrp="1"/>
          </p:cNvSpPr>
          <p:nvPr>
            <p:ph type="sldNum" sz="quarter" idx="12"/>
          </p:nvPr>
        </p:nvSpPr>
        <p:spPr/>
        <p:txBody>
          <a:bodyPr/>
          <a:lstStyle/>
          <a:p>
            <a:fld id="{22D58F13-B884-4489-983E-B4520426EAB5}" type="slidenum">
              <a:rPr lang="en-US" smtClean="0"/>
              <a:t>73</a:t>
            </a:fld>
            <a:endParaRPr lang="en-US"/>
          </a:p>
        </p:txBody>
      </p:sp>
    </p:spTree>
    <p:extLst>
      <p:ext uri="{BB962C8B-B14F-4D97-AF65-F5344CB8AC3E}">
        <p14:creationId xmlns:p14="http://schemas.microsoft.com/office/powerpoint/2010/main" val="19922941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solidFill>
                  <a:srgbClr val="3380E6"/>
                </a:solidFill>
                <a:latin typeface="Arial"/>
              </a:rPr>
              <a:t>Examples Using the </a:t>
            </a:r>
            <a:r>
              <a:rPr lang="en-US" dirty="0">
                <a:solidFill>
                  <a:srgbClr val="3380E6"/>
                </a:solidFill>
                <a:latin typeface="Consolas" panose="020B0609020204030204" pitchFamily="49" charset="0"/>
              </a:rPr>
              <a:t>for</a:t>
            </a:r>
            <a:r>
              <a:rPr lang="en-US" dirty="0">
                <a:solidFill>
                  <a:srgbClr val="3380E6"/>
                </a:solidFill>
                <a:latin typeface="Arial"/>
              </a:rPr>
              <a:t> Statement (Cont.)</a:t>
            </a:r>
          </a:p>
        </p:txBody>
      </p:sp>
      <p:sp>
        <p:nvSpPr>
          <p:cNvPr id="59395" name="Text Placeholder 2"/>
          <p:cNvSpPr>
            <a:spLocks noGrp="1"/>
          </p:cNvSpPr>
          <p:nvPr>
            <p:ph type="body" idx="1"/>
          </p:nvPr>
        </p:nvSpPr>
        <p:spPr/>
        <p:txBody>
          <a:bodyPr>
            <a:normAutofit fontScale="92500" lnSpcReduction="10000"/>
          </a:bodyPr>
          <a:lstStyle/>
          <a:p>
            <a:pPr eaLnBrk="1" hangingPunct="1"/>
            <a:r>
              <a:rPr lang="en-US" altLang="en-US" dirty="0">
                <a:solidFill>
                  <a:srgbClr val="000000"/>
                </a:solidFill>
              </a:rPr>
              <a:t>The header </a:t>
            </a:r>
            <a:r>
              <a:rPr lang="en-US" altLang="en-US" dirty="0">
                <a:solidFill>
                  <a:srgbClr val="000000"/>
                </a:solidFill>
                <a:latin typeface="Consolas" panose="020B0609020204030204" pitchFamily="49" charset="0"/>
              </a:rPr>
              <a:t>&lt;</a:t>
            </a:r>
            <a:r>
              <a:rPr lang="en-US" altLang="en-US" dirty="0" err="1">
                <a:solidFill>
                  <a:srgbClr val="000000"/>
                </a:solidFill>
                <a:latin typeface="Consolas" panose="020B0609020204030204" pitchFamily="49" charset="0"/>
              </a:rPr>
              <a:t>math.h</a:t>
            </a:r>
            <a:r>
              <a:rPr lang="en-US" altLang="en-US" dirty="0">
                <a:solidFill>
                  <a:srgbClr val="000000"/>
                </a:solidFill>
                <a:latin typeface="Consolas" panose="020B0609020204030204" pitchFamily="49" charset="0"/>
              </a:rPr>
              <a:t>&gt;</a:t>
            </a:r>
            <a:r>
              <a:rPr lang="en-US" altLang="en-US" dirty="0">
                <a:solidFill>
                  <a:srgbClr val="000000"/>
                </a:solidFill>
              </a:rPr>
              <a:t> (line 4) should be included whenever a math function such as </a:t>
            </a:r>
            <a:r>
              <a:rPr lang="en-US" altLang="en-US" dirty="0">
                <a:solidFill>
                  <a:srgbClr val="000000"/>
                </a:solidFill>
                <a:latin typeface="Consolas" panose="020B0609020204030204" pitchFamily="49" charset="0"/>
              </a:rPr>
              <a:t>pow</a:t>
            </a:r>
            <a:r>
              <a:rPr lang="en-US" altLang="en-US" dirty="0">
                <a:solidFill>
                  <a:srgbClr val="000000"/>
                </a:solidFill>
              </a:rPr>
              <a:t> is used.</a:t>
            </a:r>
          </a:p>
          <a:p>
            <a:pPr eaLnBrk="1" hangingPunct="1"/>
            <a:r>
              <a:rPr lang="en-US" altLang="en-US" dirty="0">
                <a:solidFill>
                  <a:srgbClr val="000000"/>
                </a:solidFill>
              </a:rPr>
              <a:t>Actually, this program would malfunction without the inclusion of </a:t>
            </a:r>
            <a:r>
              <a:rPr lang="en-US" altLang="en-US" dirty="0" err="1">
                <a:solidFill>
                  <a:srgbClr val="000000"/>
                </a:solidFill>
                <a:latin typeface="Consolas" panose="020B0609020204030204" pitchFamily="49" charset="0"/>
              </a:rPr>
              <a:t>math.h</a:t>
            </a:r>
            <a:r>
              <a:rPr lang="en-US" altLang="en-US" dirty="0">
                <a:solidFill>
                  <a:srgbClr val="000000"/>
                </a:solidFill>
              </a:rPr>
              <a:t>, as the linker would be unable to find the </a:t>
            </a:r>
            <a:r>
              <a:rPr lang="en-US" altLang="en-US" dirty="0">
                <a:solidFill>
                  <a:srgbClr val="000000"/>
                </a:solidFill>
                <a:latin typeface="Consolas" panose="020B0609020204030204" pitchFamily="49" charset="0"/>
              </a:rPr>
              <a:t>pow</a:t>
            </a:r>
            <a:r>
              <a:rPr lang="en-US" altLang="en-US" dirty="0">
                <a:solidFill>
                  <a:srgbClr val="000000"/>
                </a:solidFill>
              </a:rPr>
              <a:t> function. </a:t>
            </a:r>
          </a:p>
          <a:p>
            <a:pPr eaLnBrk="1" hangingPunct="1"/>
            <a:r>
              <a:rPr lang="en-US" altLang="en-US" dirty="0">
                <a:solidFill>
                  <a:srgbClr val="000000"/>
                </a:solidFill>
              </a:rPr>
              <a:t>Function </a:t>
            </a:r>
            <a:r>
              <a:rPr lang="en-US" altLang="en-US" dirty="0">
                <a:solidFill>
                  <a:srgbClr val="0000FF"/>
                </a:solidFill>
                <a:latin typeface="Consolas" panose="020B0609020204030204" pitchFamily="49" charset="0"/>
              </a:rPr>
              <a:t>pow</a:t>
            </a:r>
            <a:r>
              <a:rPr lang="en-US" altLang="en-US" dirty="0">
                <a:solidFill>
                  <a:srgbClr val="0000FF"/>
                </a:solidFill>
              </a:rPr>
              <a:t> </a:t>
            </a:r>
            <a:r>
              <a:rPr lang="en-US" altLang="en-US" dirty="0">
                <a:solidFill>
                  <a:srgbClr val="000000"/>
                </a:solidFill>
              </a:rPr>
              <a:t>requires </a:t>
            </a:r>
            <a:r>
              <a:rPr lang="en-US" altLang="en-US" b="1" u="sng" dirty="0">
                <a:solidFill>
                  <a:srgbClr val="000000"/>
                </a:solidFill>
              </a:rPr>
              <a:t>two </a:t>
            </a:r>
            <a:r>
              <a:rPr lang="en-US" altLang="en-US" b="1" u="sng" dirty="0">
                <a:solidFill>
                  <a:srgbClr val="000000"/>
                </a:solidFill>
                <a:latin typeface="Consolas" panose="020B0609020204030204" pitchFamily="49" charset="0"/>
              </a:rPr>
              <a:t>double</a:t>
            </a:r>
            <a:r>
              <a:rPr lang="en-US" altLang="en-US" b="1" u="sng" dirty="0">
                <a:solidFill>
                  <a:srgbClr val="000000"/>
                </a:solidFill>
              </a:rPr>
              <a:t> arguments</a:t>
            </a:r>
            <a:r>
              <a:rPr lang="en-US" altLang="en-US" dirty="0">
                <a:solidFill>
                  <a:srgbClr val="000000"/>
                </a:solidFill>
              </a:rPr>
              <a:t>, but variable </a:t>
            </a:r>
            <a:r>
              <a:rPr lang="en-US" altLang="en-US" dirty="0">
                <a:solidFill>
                  <a:srgbClr val="000000"/>
                </a:solidFill>
                <a:latin typeface="Consolas" panose="020B0609020204030204" pitchFamily="49" charset="0"/>
              </a:rPr>
              <a:t>year</a:t>
            </a:r>
            <a:r>
              <a:rPr lang="en-US" altLang="en-US" dirty="0">
                <a:solidFill>
                  <a:srgbClr val="000000"/>
                </a:solidFill>
              </a:rPr>
              <a:t> is an integer.</a:t>
            </a:r>
          </a:p>
          <a:p>
            <a:pPr eaLnBrk="1" hangingPunct="1"/>
            <a:r>
              <a:rPr lang="en-US" altLang="en-US" dirty="0">
                <a:solidFill>
                  <a:srgbClr val="000000"/>
                </a:solidFill>
              </a:rPr>
              <a:t>The </a:t>
            </a:r>
            <a:r>
              <a:rPr lang="en-US" altLang="en-US" dirty="0" err="1">
                <a:solidFill>
                  <a:srgbClr val="000000"/>
                </a:solidFill>
                <a:latin typeface="Consolas" panose="020B0609020204030204" pitchFamily="49" charset="0"/>
              </a:rPr>
              <a:t>math.h</a:t>
            </a:r>
            <a:r>
              <a:rPr lang="en-US" altLang="en-US" dirty="0">
                <a:solidFill>
                  <a:srgbClr val="000000"/>
                </a:solidFill>
              </a:rPr>
              <a:t> file includes information that tells the compiler to convert the value of </a:t>
            </a:r>
            <a:r>
              <a:rPr lang="en-US" altLang="en-US" dirty="0">
                <a:solidFill>
                  <a:srgbClr val="000000"/>
                </a:solidFill>
                <a:latin typeface="Consolas" panose="020B0609020204030204" pitchFamily="49" charset="0"/>
              </a:rPr>
              <a:t>year</a:t>
            </a:r>
            <a:r>
              <a:rPr lang="en-US" altLang="en-US" dirty="0">
                <a:solidFill>
                  <a:srgbClr val="000000"/>
                </a:solidFill>
              </a:rPr>
              <a:t> to a temporary </a:t>
            </a:r>
            <a:r>
              <a:rPr lang="en-US" altLang="en-US" dirty="0">
                <a:solidFill>
                  <a:srgbClr val="000000"/>
                </a:solidFill>
                <a:latin typeface="Consolas" panose="020B0609020204030204" pitchFamily="49" charset="0"/>
              </a:rPr>
              <a:t>double</a:t>
            </a:r>
            <a:r>
              <a:rPr lang="en-US" altLang="en-US" dirty="0">
                <a:solidFill>
                  <a:srgbClr val="000000"/>
                </a:solidFill>
              </a:rPr>
              <a:t> representation </a:t>
            </a:r>
            <a:r>
              <a:rPr lang="en-US" altLang="en-US" i="1" dirty="0">
                <a:solidFill>
                  <a:srgbClr val="000000"/>
                </a:solidFill>
              </a:rPr>
              <a:t>before</a:t>
            </a:r>
            <a:r>
              <a:rPr lang="en-US" altLang="en-US" dirty="0">
                <a:solidFill>
                  <a:srgbClr val="000000"/>
                </a:solidFill>
              </a:rPr>
              <a:t> calling the function.</a:t>
            </a:r>
          </a:p>
        </p:txBody>
      </p:sp>
      <p:sp>
        <p:nvSpPr>
          <p:cNvPr id="60420"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74</a:t>
            </a:fld>
            <a:endParaRPr lang="en-US" altLang="en-US"/>
          </a:p>
        </p:txBody>
      </p:sp>
    </p:spTree>
    <p:extLst>
      <p:ext uri="{BB962C8B-B14F-4D97-AF65-F5344CB8AC3E}">
        <p14:creationId xmlns:p14="http://schemas.microsoft.com/office/powerpoint/2010/main" val="36870188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4_Page_2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8143" y="144780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a:t>©2016 Pearson Education, Inc., Hoboken, NJ. All rights reserved.</a:t>
            </a:r>
          </a:p>
        </p:txBody>
      </p:sp>
      <p:sp>
        <p:nvSpPr>
          <p:cNvPr id="4" name="Slide Number Placeholder 3"/>
          <p:cNvSpPr>
            <a:spLocks noGrp="1"/>
          </p:cNvSpPr>
          <p:nvPr>
            <p:ph type="sldNum" sz="quarter" idx="12"/>
          </p:nvPr>
        </p:nvSpPr>
        <p:spPr/>
        <p:txBody>
          <a:bodyPr/>
          <a:lstStyle/>
          <a:p>
            <a:fld id="{22D58F13-B884-4489-983E-B4520426EAB5}" type="slidenum">
              <a:rPr lang="en-US" smtClean="0"/>
              <a:t>75</a:t>
            </a:fld>
            <a:endParaRPr lang="en-US"/>
          </a:p>
        </p:txBody>
      </p:sp>
      <p:sp>
        <p:nvSpPr>
          <p:cNvPr id="5" name="Rectangle 4">
            <a:extLst>
              <a:ext uri="{FF2B5EF4-FFF2-40B4-BE49-F238E27FC236}">
                <a16:creationId xmlns:a16="http://schemas.microsoft.com/office/drawing/2014/main" id="{4D2F22FA-5230-6D4C-A286-C2647F34D5F7}"/>
              </a:ext>
            </a:extLst>
          </p:cNvPr>
          <p:cNvSpPr/>
          <p:nvPr/>
        </p:nvSpPr>
        <p:spPr>
          <a:xfrm>
            <a:off x="2057400" y="457200"/>
            <a:ext cx="7696200" cy="584775"/>
          </a:xfrm>
          <a:prstGeom prst="rect">
            <a:avLst/>
          </a:prstGeom>
        </p:spPr>
        <p:txBody>
          <a:bodyPr wrap="square">
            <a:spAutoFit/>
          </a:bodyPr>
          <a:lstStyle/>
          <a:p>
            <a:pPr algn="ctr"/>
            <a:r>
              <a:rPr lang="en-US" sz="3200" dirty="0" err="1">
                <a:solidFill>
                  <a:srgbClr val="3380E6"/>
                </a:solidFill>
                <a:latin typeface="Arial"/>
              </a:rPr>
              <a:t>getchar</a:t>
            </a:r>
            <a:r>
              <a:rPr lang="en-US" sz="3200" dirty="0">
                <a:solidFill>
                  <a:srgbClr val="3380E6"/>
                </a:solidFill>
                <a:latin typeface="Arial"/>
              </a:rPr>
              <a:t>() function and EOF</a:t>
            </a:r>
            <a:endParaRPr lang="en-US" sz="3200" dirty="0"/>
          </a:p>
        </p:txBody>
      </p:sp>
    </p:spTree>
    <p:extLst>
      <p:ext uri="{BB962C8B-B14F-4D97-AF65-F5344CB8AC3E}">
        <p14:creationId xmlns:p14="http://schemas.microsoft.com/office/powerpoint/2010/main" val="18348326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4_Page_2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1"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a:t>©2016 Pearson Education, Inc., Hoboken, NJ. All rights reserved.</a:t>
            </a:r>
          </a:p>
        </p:txBody>
      </p:sp>
      <p:sp>
        <p:nvSpPr>
          <p:cNvPr id="4" name="Slide Number Placeholder 3"/>
          <p:cNvSpPr>
            <a:spLocks noGrp="1"/>
          </p:cNvSpPr>
          <p:nvPr>
            <p:ph type="sldNum" sz="quarter" idx="12"/>
          </p:nvPr>
        </p:nvSpPr>
        <p:spPr/>
        <p:txBody>
          <a:bodyPr/>
          <a:lstStyle/>
          <a:p>
            <a:fld id="{22D58F13-B884-4489-983E-B4520426EAB5}" type="slidenum">
              <a:rPr lang="en-US" smtClean="0"/>
              <a:t>76</a:t>
            </a:fld>
            <a:endParaRPr lang="en-US"/>
          </a:p>
        </p:txBody>
      </p:sp>
    </p:spTree>
    <p:extLst>
      <p:ext uri="{BB962C8B-B14F-4D97-AF65-F5344CB8AC3E}">
        <p14:creationId xmlns:p14="http://schemas.microsoft.com/office/powerpoint/2010/main" val="11267663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4_Page_2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1"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a:t>©2016 Pearson Education, Inc., Hoboken, NJ. All rights reserved.</a:t>
            </a:r>
          </a:p>
        </p:txBody>
      </p:sp>
      <p:sp>
        <p:nvSpPr>
          <p:cNvPr id="4" name="Slide Number Placeholder 3"/>
          <p:cNvSpPr>
            <a:spLocks noGrp="1"/>
          </p:cNvSpPr>
          <p:nvPr>
            <p:ph type="sldNum" sz="quarter" idx="12"/>
          </p:nvPr>
        </p:nvSpPr>
        <p:spPr/>
        <p:txBody>
          <a:bodyPr/>
          <a:lstStyle/>
          <a:p>
            <a:fld id="{22D58F13-B884-4489-983E-B4520426EAB5}" type="slidenum">
              <a:rPr lang="en-US" smtClean="0"/>
              <a:t>77</a:t>
            </a:fld>
            <a:endParaRPr lang="en-US"/>
          </a:p>
        </p:txBody>
      </p:sp>
    </p:spTree>
    <p:extLst>
      <p:ext uri="{BB962C8B-B14F-4D97-AF65-F5344CB8AC3E}">
        <p14:creationId xmlns:p14="http://schemas.microsoft.com/office/powerpoint/2010/main" val="41068904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4_Page_2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1"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a:t>©2016 Pearson Education, Inc., Hoboken, NJ. All rights reserved.</a:t>
            </a:r>
          </a:p>
        </p:txBody>
      </p:sp>
      <p:sp>
        <p:nvSpPr>
          <p:cNvPr id="4" name="Slide Number Placeholder 3"/>
          <p:cNvSpPr>
            <a:spLocks noGrp="1"/>
          </p:cNvSpPr>
          <p:nvPr>
            <p:ph type="sldNum" sz="quarter" idx="12"/>
          </p:nvPr>
        </p:nvSpPr>
        <p:spPr/>
        <p:txBody>
          <a:bodyPr/>
          <a:lstStyle/>
          <a:p>
            <a:fld id="{22D58F13-B884-4489-983E-B4520426EAB5}" type="slidenum">
              <a:rPr lang="en-US" smtClean="0"/>
              <a:t>78</a:t>
            </a:fld>
            <a:endParaRPr lang="en-US"/>
          </a:p>
        </p:txBody>
      </p:sp>
    </p:spTree>
    <p:extLst>
      <p:ext uri="{BB962C8B-B14F-4D97-AF65-F5344CB8AC3E}">
        <p14:creationId xmlns:p14="http://schemas.microsoft.com/office/powerpoint/2010/main" val="17982060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rgbClr val="3380E6"/>
                </a:solidFill>
                <a:latin typeface="Arial"/>
              </a:rPr>
              <a:t>getchar</a:t>
            </a:r>
            <a:r>
              <a:rPr lang="en-US" dirty="0">
                <a:solidFill>
                  <a:srgbClr val="3380E6"/>
                </a:solidFill>
                <a:latin typeface="Arial"/>
              </a:rPr>
              <a:t>() function and EOF</a:t>
            </a:r>
            <a:endParaRPr lang="en-US" dirty="0"/>
          </a:p>
        </p:txBody>
      </p:sp>
      <p:sp>
        <p:nvSpPr>
          <p:cNvPr id="3" name="Text Placeholder 2"/>
          <p:cNvSpPr>
            <a:spLocks noGrp="1"/>
          </p:cNvSpPr>
          <p:nvPr>
            <p:ph type="body" idx="1"/>
          </p:nvPr>
        </p:nvSpPr>
        <p:spPr/>
        <p:txBody>
          <a:bodyPr>
            <a:normAutofit/>
          </a:bodyPr>
          <a:lstStyle/>
          <a:p>
            <a:pPr marL="109537" indent="0">
              <a:lnSpc>
                <a:spcPct val="90000"/>
              </a:lnSpc>
              <a:spcBef>
                <a:spcPts val="600"/>
              </a:spcBef>
              <a:spcAft>
                <a:spcPts val="600"/>
              </a:spcAft>
              <a:buNone/>
              <a:defRPr/>
            </a:pPr>
            <a:r>
              <a:rPr lang="en-US" sz="2000" b="1" i="1" dirty="0">
                <a:solidFill>
                  <a:srgbClr val="000000"/>
                </a:solidFill>
              </a:rPr>
              <a:t>Reading Character Input</a:t>
            </a:r>
          </a:p>
          <a:p>
            <a:pPr>
              <a:lnSpc>
                <a:spcPct val="90000"/>
              </a:lnSpc>
              <a:spcBef>
                <a:spcPts val="600"/>
              </a:spcBef>
              <a:spcAft>
                <a:spcPts val="600"/>
              </a:spcAft>
              <a:defRPr/>
            </a:pPr>
            <a:r>
              <a:rPr lang="en-US" sz="2000" dirty="0">
                <a:solidFill>
                  <a:srgbClr val="000000"/>
                </a:solidFill>
              </a:rPr>
              <a:t>In the program, the user enters letter grades for a class.</a:t>
            </a:r>
          </a:p>
          <a:p>
            <a:pPr>
              <a:lnSpc>
                <a:spcPct val="90000"/>
              </a:lnSpc>
              <a:spcBef>
                <a:spcPts val="600"/>
              </a:spcBef>
              <a:spcAft>
                <a:spcPts val="600"/>
              </a:spcAft>
              <a:defRPr/>
            </a:pPr>
            <a:r>
              <a:rPr lang="en-US" sz="2000" dirty="0">
                <a:solidFill>
                  <a:srgbClr val="000000"/>
                </a:solidFill>
              </a:rPr>
              <a:t>In the </a:t>
            </a:r>
            <a:r>
              <a:rPr lang="en-US" sz="2000" dirty="0">
                <a:solidFill>
                  <a:srgbClr val="000000"/>
                </a:solidFill>
                <a:latin typeface="Consolas" panose="020B0609020204030204" pitchFamily="49" charset="0"/>
              </a:rPr>
              <a:t>while</a:t>
            </a:r>
            <a:r>
              <a:rPr lang="en-US" sz="2000" dirty="0">
                <a:solidFill>
                  <a:srgbClr val="000000"/>
                </a:solidFill>
              </a:rPr>
              <a:t> header (line 18),</a:t>
            </a:r>
          </a:p>
          <a:p>
            <a:pPr marL="914400" lvl="2" indent="0">
              <a:lnSpc>
                <a:spcPct val="90000"/>
              </a:lnSpc>
              <a:spcBef>
                <a:spcPts val="600"/>
              </a:spcBef>
              <a:spcAft>
                <a:spcPts val="600"/>
              </a:spcAft>
              <a:buNone/>
              <a:defRPr/>
            </a:pPr>
            <a:r>
              <a:rPr lang="en-US" sz="1600" b="1" dirty="0">
                <a:solidFill>
                  <a:srgbClr val="0000FF"/>
                </a:solidFill>
                <a:latin typeface="Consolas" panose="020B0609020204030204" pitchFamily="49" charset="0"/>
              </a:rPr>
              <a:t>while</a:t>
            </a:r>
            <a:r>
              <a:rPr lang="en-US" sz="1600" b="1" dirty="0">
                <a:solidFill>
                  <a:srgbClr val="000000"/>
                </a:solidFill>
                <a:latin typeface="Consolas" panose="020B0609020204030204" pitchFamily="49" charset="0"/>
              </a:rPr>
              <a:t> ((grade = </a:t>
            </a:r>
            <a:r>
              <a:rPr lang="en-US" sz="1600" b="1" dirty="0" err="1">
                <a:solidFill>
                  <a:srgbClr val="000000"/>
                </a:solidFill>
                <a:latin typeface="Consolas" panose="020B0609020204030204" pitchFamily="49" charset="0"/>
              </a:rPr>
              <a:t>getchar</a:t>
            </a:r>
            <a:r>
              <a:rPr lang="en-US" sz="1600" b="1" dirty="0">
                <a:solidFill>
                  <a:srgbClr val="000000"/>
                </a:solidFill>
                <a:latin typeface="Consolas" panose="020B0609020204030204" pitchFamily="49" charset="0"/>
              </a:rPr>
              <a:t>()) != </a:t>
            </a:r>
            <a:r>
              <a:rPr lang="en-US" sz="1600" b="1" dirty="0">
                <a:solidFill>
                  <a:srgbClr val="128AFF"/>
                </a:solidFill>
                <a:latin typeface="Consolas" panose="020B0609020204030204" pitchFamily="49" charset="0"/>
              </a:rPr>
              <a:t>EOF</a:t>
            </a:r>
            <a:r>
              <a:rPr lang="en-US" sz="1600" b="1" dirty="0">
                <a:solidFill>
                  <a:srgbClr val="000000"/>
                </a:solidFill>
                <a:latin typeface="Consolas" panose="020B0609020204030204" pitchFamily="49" charset="0"/>
              </a:rPr>
              <a:t>)</a:t>
            </a:r>
          </a:p>
          <a:p>
            <a:pPr>
              <a:lnSpc>
                <a:spcPct val="90000"/>
              </a:lnSpc>
              <a:spcBef>
                <a:spcPts val="600"/>
              </a:spcBef>
              <a:spcAft>
                <a:spcPts val="600"/>
              </a:spcAft>
              <a:defRPr/>
            </a:pPr>
            <a:r>
              <a:rPr lang="en-US" sz="2000" dirty="0">
                <a:solidFill>
                  <a:srgbClr val="000000"/>
                </a:solidFill>
              </a:rPr>
              <a:t>the parenthesized assignment </a:t>
            </a:r>
            <a:r>
              <a:rPr lang="en-US" sz="2000" dirty="0">
                <a:solidFill>
                  <a:srgbClr val="000000"/>
                </a:solidFill>
                <a:latin typeface="Consolas" panose="020B0609020204030204" pitchFamily="49" charset="0"/>
              </a:rPr>
              <a:t>(grade</a:t>
            </a:r>
            <a:r>
              <a:rPr lang="en-US" sz="2000" dirty="0">
                <a:solidFill>
                  <a:srgbClr val="000000"/>
                </a:solidFill>
              </a:rPr>
              <a:t> </a:t>
            </a:r>
            <a:r>
              <a:rPr lang="en-US" sz="2000" dirty="0">
                <a:solidFill>
                  <a:srgbClr val="000000"/>
                </a:solidFill>
                <a:latin typeface="Consolas" panose="020B0609020204030204" pitchFamily="49" charset="0"/>
              </a:rPr>
              <a:t>=</a:t>
            </a:r>
            <a:r>
              <a:rPr lang="en-US" sz="2000" dirty="0">
                <a:solidFill>
                  <a:srgbClr val="000000"/>
                </a:solidFill>
              </a:rPr>
              <a:t> </a:t>
            </a:r>
            <a:r>
              <a:rPr lang="en-US" sz="2000" dirty="0" err="1">
                <a:solidFill>
                  <a:srgbClr val="000000"/>
                </a:solidFill>
                <a:latin typeface="Consolas" panose="020B0609020204030204" pitchFamily="49" charset="0"/>
              </a:rPr>
              <a:t>getchar</a:t>
            </a:r>
            <a:r>
              <a:rPr lang="en-US" sz="2000" dirty="0">
                <a:solidFill>
                  <a:srgbClr val="000000"/>
                </a:solidFill>
                <a:latin typeface="Consolas" panose="020B0609020204030204" pitchFamily="49" charset="0"/>
              </a:rPr>
              <a:t>())</a:t>
            </a:r>
            <a:r>
              <a:rPr lang="en-US" sz="2000" dirty="0">
                <a:solidFill>
                  <a:srgbClr val="000000"/>
                </a:solidFill>
              </a:rPr>
              <a:t> executes first.</a:t>
            </a:r>
          </a:p>
          <a:p>
            <a:pPr>
              <a:lnSpc>
                <a:spcPct val="90000"/>
              </a:lnSpc>
              <a:spcBef>
                <a:spcPts val="600"/>
              </a:spcBef>
              <a:spcAft>
                <a:spcPts val="600"/>
              </a:spcAft>
              <a:defRPr/>
            </a:pPr>
            <a:r>
              <a:rPr lang="en-US" sz="2000" dirty="0">
                <a:solidFill>
                  <a:srgbClr val="000000"/>
                </a:solidFill>
              </a:rPr>
              <a:t>The </a:t>
            </a:r>
            <a:r>
              <a:rPr lang="en-US" sz="2000" dirty="0" err="1">
                <a:solidFill>
                  <a:srgbClr val="000000"/>
                </a:solidFill>
                <a:latin typeface="Consolas" panose="020B0609020204030204" pitchFamily="49" charset="0"/>
              </a:rPr>
              <a:t>getchar</a:t>
            </a:r>
            <a:r>
              <a:rPr lang="en-US" sz="2000" dirty="0">
                <a:solidFill>
                  <a:srgbClr val="000000"/>
                </a:solidFill>
              </a:rPr>
              <a:t> function (from </a:t>
            </a:r>
            <a:r>
              <a:rPr lang="en-US" sz="2000" dirty="0">
                <a:solidFill>
                  <a:srgbClr val="000000"/>
                </a:solidFill>
                <a:latin typeface="Consolas" panose="020B0609020204030204" pitchFamily="49" charset="0"/>
              </a:rPr>
              <a:t>&lt;</a:t>
            </a:r>
            <a:r>
              <a:rPr lang="en-US" sz="2000" dirty="0" err="1">
                <a:solidFill>
                  <a:srgbClr val="000000"/>
                </a:solidFill>
                <a:latin typeface="Consolas" panose="020B0609020204030204" pitchFamily="49" charset="0"/>
              </a:rPr>
              <a:t>stdio.h</a:t>
            </a:r>
            <a:r>
              <a:rPr lang="en-US" sz="2000" dirty="0">
                <a:solidFill>
                  <a:srgbClr val="000000"/>
                </a:solidFill>
                <a:latin typeface="Consolas" panose="020B0609020204030204" pitchFamily="49" charset="0"/>
              </a:rPr>
              <a:t>&gt;</a:t>
            </a:r>
            <a:r>
              <a:rPr lang="en-US" sz="2000" dirty="0">
                <a:solidFill>
                  <a:srgbClr val="000000"/>
                </a:solidFill>
              </a:rPr>
              <a:t>) reads one character from the keyboard and returns as an </a:t>
            </a:r>
            <a:r>
              <a:rPr lang="en-US" sz="2000" dirty="0" err="1">
                <a:solidFill>
                  <a:srgbClr val="000000"/>
                </a:solidFill>
                <a:latin typeface="Consolas" panose="020B0609020204030204" pitchFamily="49" charset="0"/>
                <a:cs typeface="Consolas" panose="020B0609020204030204" pitchFamily="49" charset="0"/>
              </a:rPr>
              <a:t>int</a:t>
            </a:r>
            <a:r>
              <a:rPr lang="en-US" sz="2000" dirty="0">
                <a:solidFill>
                  <a:srgbClr val="000000"/>
                </a:solidFill>
              </a:rPr>
              <a:t> the character that the user entered.</a:t>
            </a:r>
          </a:p>
          <a:p>
            <a:pPr>
              <a:lnSpc>
                <a:spcPct val="90000"/>
              </a:lnSpc>
              <a:spcBef>
                <a:spcPts val="600"/>
              </a:spcBef>
              <a:spcAft>
                <a:spcPts val="600"/>
              </a:spcAft>
              <a:defRPr/>
            </a:pPr>
            <a:r>
              <a:rPr lang="en-US" sz="2000" dirty="0">
                <a:solidFill>
                  <a:srgbClr val="000000"/>
                </a:solidFill>
              </a:rPr>
              <a:t>Characters are normally stored in variables of type </a:t>
            </a:r>
            <a:r>
              <a:rPr lang="en-US" sz="2000" dirty="0">
                <a:solidFill>
                  <a:srgbClr val="0000FF"/>
                </a:solidFill>
                <a:latin typeface="Consolas" panose="020B0609020204030204" pitchFamily="49" charset="0"/>
              </a:rPr>
              <a:t>char</a:t>
            </a:r>
            <a:r>
              <a:rPr lang="en-US" sz="2000" dirty="0">
                <a:solidFill>
                  <a:srgbClr val="000000"/>
                </a:solidFill>
              </a:rPr>
              <a:t>.</a:t>
            </a:r>
          </a:p>
          <a:p>
            <a:pPr>
              <a:lnSpc>
                <a:spcPct val="90000"/>
              </a:lnSpc>
              <a:spcBef>
                <a:spcPts val="600"/>
              </a:spcBef>
              <a:spcAft>
                <a:spcPts val="600"/>
              </a:spcAft>
              <a:defRPr/>
            </a:pPr>
            <a:r>
              <a:rPr lang="en-US" sz="2000" dirty="0">
                <a:solidFill>
                  <a:srgbClr val="000000"/>
                </a:solidFill>
              </a:rPr>
              <a:t>However, an important feature of C is that characters can be stored in any integer data type because they’re usually represented as one-byte integers in the computer.</a:t>
            </a:r>
          </a:p>
        </p:txBody>
      </p:sp>
      <p:sp>
        <p:nvSpPr>
          <p:cNvPr id="73732"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4" name="Slide Number Placeholder 3"/>
          <p:cNvSpPr>
            <a:spLocks noGrp="1"/>
          </p:cNvSpPr>
          <p:nvPr>
            <p:ph type="sldNum" sz="quarter" idx="11"/>
          </p:nvPr>
        </p:nvSpPr>
        <p:spPr/>
        <p:txBody>
          <a:bodyPr/>
          <a:lstStyle/>
          <a:p>
            <a:fld id="{4601BD1F-65AF-428F-9666-6A35858789E8}" type="slidenum">
              <a:rPr lang="en-US" altLang="en-US" smtClean="0"/>
              <a:pPr/>
              <a:t>79</a:t>
            </a:fld>
            <a:endParaRPr lang="en-US" altLang="en-US"/>
          </a:p>
        </p:txBody>
      </p:sp>
    </p:spTree>
    <p:extLst>
      <p:ext uri="{BB962C8B-B14F-4D97-AF65-F5344CB8AC3E}">
        <p14:creationId xmlns:p14="http://schemas.microsoft.com/office/powerpoint/2010/main" val="4173794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a:solidFill>
                  <a:srgbClr val="3380E6"/>
                </a:solidFill>
                <a:latin typeface="Arial"/>
              </a:rPr>
              <a:t>The </a:t>
            </a:r>
            <a:r>
              <a:rPr lang="en-US" dirty="0">
                <a:solidFill>
                  <a:srgbClr val="3380E6"/>
                </a:solidFill>
                <a:latin typeface="Consolas" panose="020B0609020204030204" pitchFamily="49" charset="0"/>
              </a:rPr>
              <a:t>while</a:t>
            </a:r>
            <a:r>
              <a:rPr lang="en-US" dirty="0">
                <a:solidFill>
                  <a:srgbClr val="3380E6"/>
                </a:solidFill>
                <a:latin typeface="Arial"/>
              </a:rPr>
              <a:t> Iteration Statement (Cont.)</a:t>
            </a:r>
          </a:p>
        </p:txBody>
      </p:sp>
      <p:sp>
        <p:nvSpPr>
          <p:cNvPr id="63491" name="Text Placeholder 2"/>
          <p:cNvSpPr>
            <a:spLocks noGrp="1"/>
          </p:cNvSpPr>
          <p:nvPr>
            <p:ph type="body" idx="1"/>
          </p:nvPr>
        </p:nvSpPr>
        <p:spPr/>
        <p:txBody>
          <a:bodyPr rtlCol="0">
            <a:normAutofit lnSpcReduction="10000"/>
          </a:bodyPr>
          <a:lstStyle/>
          <a:p>
            <a:pPr>
              <a:spcAft>
                <a:spcPts val="600"/>
              </a:spcAft>
              <a:defRPr/>
            </a:pPr>
            <a:r>
              <a:rPr lang="en-US" altLang="en-US" sz="2500" dirty="0">
                <a:solidFill>
                  <a:srgbClr val="000000"/>
                </a:solidFill>
              </a:rPr>
              <a:t>As an example of a </a:t>
            </a:r>
            <a:r>
              <a:rPr lang="en-US" altLang="en-US" sz="2500" dirty="0">
                <a:solidFill>
                  <a:srgbClr val="0000FF"/>
                </a:solidFill>
                <a:latin typeface="Consolas" panose="020B0609020204030204" pitchFamily="49" charset="0"/>
              </a:rPr>
              <a:t>while</a:t>
            </a:r>
            <a:r>
              <a:rPr lang="en-US" altLang="en-US" sz="2500" dirty="0">
                <a:solidFill>
                  <a:srgbClr val="000000"/>
                </a:solidFill>
              </a:rPr>
              <a:t> statement, consider a program segment designed to find the first power of 3 larger than 100.</a:t>
            </a:r>
          </a:p>
          <a:p>
            <a:pPr>
              <a:spcAft>
                <a:spcPts val="600"/>
              </a:spcAft>
              <a:defRPr/>
            </a:pPr>
            <a:r>
              <a:rPr lang="en-US" altLang="en-US" sz="2500" dirty="0">
                <a:solidFill>
                  <a:srgbClr val="000000"/>
                </a:solidFill>
              </a:rPr>
              <a:t>Suppose the integer variable </a:t>
            </a:r>
            <a:r>
              <a:rPr lang="en-US" altLang="en-US" sz="2500" dirty="0">
                <a:solidFill>
                  <a:srgbClr val="000000"/>
                </a:solidFill>
                <a:latin typeface="Consolas" panose="020B0609020204030204" pitchFamily="49" charset="0"/>
              </a:rPr>
              <a:t>product</a:t>
            </a:r>
            <a:r>
              <a:rPr lang="en-US" altLang="en-US" sz="2500" dirty="0">
                <a:solidFill>
                  <a:srgbClr val="000000"/>
                </a:solidFill>
              </a:rPr>
              <a:t> has been initialized to 3.</a:t>
            </a:r>
          </a:p>
          <a:p>
            <a:pPr>
              <a:spcAft>
                <a:spcPts val="600"/>
              </a:spcAft>
              <a:defRPr/>
            </a:pPr>
            <a:r>
              <a:rPr lang="en-US" altLang="en-US" sz="2500" dirty="0">
                <a:solidFill>
                  <a:srgbClr val="000000"/>
                </a:solidFill>
              </a:rPr>
              <a:t>When the following </a:t>
            </a:r>
            <a:r>
              <a:rPr lang="en-US" altLang="en-US" sz="2500" dirty="0">
                <a:solidFill>
                  <a:srgbClr val="000000"/>
                </a:solidFill>
                <a:latin typeface="Consolas" panose="020B0609020204030204" pitchFamily="49" charset="0"/>
              </a:rPr>
              <a:t>while</a:t>
            </a:r>
            <a:r>
              <a:rPr lang="en-US" altLang="en-US" sz="2500" dirty="0">
                <a:solidFill>
                  <a:srgbClr val="000000"/>
                </a:solidFill>
              </a:rPr>
              <a:t> iteration statement finishes executing, </a:t>
            </a:r>
            <a:r>
              <a:rPr lang="en-US" altLang="en-US" sz="2500" dirty="0">
                <a:solidFill>
                  <a:srgbClr val="000000"/>
                </a:solidFill>
                <a:latin typeface="Consolas" panose="020B0609020204030204" pitchFamily="49" charset="0"/>
              </a:rPr>
              <a:t>product</a:t>
            </a:r>
            <a:r>
              <a:rPr lang="en-US" altLang="en-US" sz="2500" dirty="0">
                <a:solidFill>
                  <a:srgbClr val="000000"/>
                </a:solidFill>
              </a:rPr>
              <a:t> will contain the desired answer:</a:t>
            </a:r>
          </a:p>
          <a:p>
            <a:pPr marL="630238" lvl="2" indent="0">
              <a:spcAft>
                <a:spcPts val="600"/>
              </a:spcAft>
              <a:buNone/>
              <a:defRPr/>
            </a:pPr>
            <a:r>
              <a:rPr lang="en-US" altLang="en-US" sz="1900" b="1" dirty="0">
                <a:solidFill>
                  <a:srgbClr val="000000"/>
                </a:solidFill>
                <a:latin typeface="Consolas" panose="020B0609020204030204" pitchFamily="49" charset="0"/>
              </a:rPr>
              <a:t>product</a:t>
            </a:r>
            <a:r>
              <a:rPr lang="en-US" altLang="en-US" sz="1900" dirty="0">
                <a:solidFill>
                  <a:srgbClr val="000000"/>
                </a:solidFill>
                <a:latin typeface="Consolas" panose="020B0609020204030204" pitchFamily="49" charset="0"/>
              </a:rPr>
              <a:t> = </a:t>
            </a:r>
            <a:r>
              <a:rPr lang="en-US" altLang="en-US" sz="1900" b="1" dirty="0">
                <a:solidFill>
                  <a:srgbClr val="128AFF"/>
                </a:solidFill>
                <a:latin typeface="Consolas" panose="020B0609020204030204" pitchFamily="49" charset="0"/>
              </a:rPr>
              <a:t>3</a:t>
            </a:r>
            <a:r>
              <a:rPr lang="en-US" altLang="en-US" sz="1900" b="1" dirty="0">
                <a:solidFill>
                  <a:srgbClr val="000000"/>
                </a:solidFill>
                <a:latin typeface="Consolas" panose="020B0609020204030204" pitchFamily="49" charset="0"/>
              </a:rPr>
              <a:t>;</a:t>
            </a:r>
          </a:p>
          <a:p>
            <a:pPr marL="630238" lvl="2" indent="0">
              <a:spcAft>
                <a:spcPts val="600"/>
              </a:spcAft>
              <a:buNone/>
              <a:defRPr/>
            </a:pPr>
            <a:r>
              <a:rPr lang="en-US" altLang="en-US" sz="1900" b="1" dirty="0">
                <a:solidFill>
                  <a:srgbClr val="0000FF"/>
                </a:solidFill>
                <a:latin typeface="Consolas" panose="020B0609020204030204" pitchFamily="49" charset="0"/>
              </a:rPr>
              <a:t>while</a:t>
            </a:r>
            <a:r>
              <a:rPr lang="en-US" altLang="en-US" sz="1900" b="1" dirty="0">
                <a:solidFill>
                  <a:srgbClr val="000000"/>
                </a:solidFill>
                <a:latin typeface="Consolas" panose="020B0609020204030204" pitchFamily="49" charset="0"/>
              </a:rPr>
              <a:t> ( product &lt;= </a:t>
            </a:r>
            <a:r>
              <a:rPr lang="en-US" altLang="en-US" sz="1900" b="1" dirty="0">
                <a:solidFill>
                  <a:srgbClr val="128AFF"/>
                </a:solidFill>
                <a:latin typeface="Consolas" panose="020B0609020204030204" pitchFamily="49" charset="0"/>
              </a:rPr>
              <a:t>100</a:t>
            </a:r>
            <a:r>
              <a:rPr lang="en-US" altLang="en-US" sz="1900" b="1" dirty="0">
                <a:solidFill>
                  <a:srgbClr val="000000"/>
                </a:solidFill>
                <a:latin typeface="Consolas" panose="020B0609020204030204" pitchFamily="49" charset="0"/>
              </a:rPr>
              <a:t> ) {</a:t>
            </a:r>
            <a:br>
              <a:rPr lang="en-US" altLang="en-US" sz="1900" b="1" dirty="0">
                <a:solidFill>
                  <a:srgbClr val="000000"/>
                </a:solidFill>
                <a:latin typeface="Consolas" panose="020B0609020204030204" pitchFamily="49" charset="0"/>
              </a:rPr>
            </a:br>
            <a:r>
              <a:rPr lang="en-US" altLang="en-US" sz="1900" b="1" dirty="0">
                <a:solidFill>
                  <a:srgbClr val="000000"/>
                </a:solidFill>
                <a:latin typeface="Consolas" panose="020B0609020204030204" pitchFamily="49" charset="0"/>
              </a:rPr>
              <a:t>   product = </a:t>
            </a:r>
            <a:r>
              <a:rPr lang="en-US" altLang="en-US" sz="1900" b="1" dirty="0">
                <a:solidFill>
                  <a:srgbClr val="128AFF"/>
                </a:solidFill>
                <a:latin typeface="Consolas" panose="020B0609020204030204" pitchFamily="49" charset="0"/>
              </a:rPr>
              <a:t>3</a:t>
            </a:r>
            <a:r>
              <a:rPr lang="en-US" altLang="en-US" sz="1900" b="1" dirty="0">
                <a:solidFill>
                  <a:srgbClr val="000000"/>
                </a:solidFill>
                <a:latin typeface="Consolas" panose="020B0609020204030204" pitchFamily="49" charset="0"/>
              </a:rPr>
              <a:t> * product;</a:t>
            </a:r>
            <a:br>
              <a:rPr lang="en-US" altLang="en-US" sz="1900" b="1" dirty="0">
                <a:solidFill>
                  <a:srgbClr val="000000"/>
                </a:solidFill>
                <a:latin typeface="Consolas" panose="020B0609020204030204" pitchFamily="49" charset="0"/>
              </a:rPr>
            </a:br>
            <a:r>
              <a:rPr lang="en-US" altLang="en-US" sz="1900" b="1" dirty="0">
                <a:solidFill>
                  <a:srgbClr val="000000"/>
                </a:solidFill>
                <a:latin typeface="Consolas" panose="020B0609020204030204" pitchFamily="49" charset="0"/>
              </a:rPr>
              <a:t>}</a:t>
            </a:r>
            <a:r>
              <a:rPr lang="en-US" altLang="en-US" sz="1900" b="1" dirty="0">
                <a:solidFill>
                  <a:srgbClr val="00BF00"/>
                </a:solidFill>
                <a:latin typeface="Consolas" panose="020B0609020204030204" pitchFamily="49" charset="0"/>
              </a:rPr>
              <a:t> // end while</a:t>
            </a:r>
          </a:p>
          <a:p>
            <a:pPr>
              <a:spcAft>
                <a:spcPts val="600"/>
              </a:spcAft>
              <a:defRPr/>
            </a:pPr>
            <a:r>
              <a:rPr lang="en-US" altLang="en-US" sz="2500" dirty="0">
                <a:solidFill>
                  <a:srgbClr val="000000"/>
                </a:solidFill>
              </a:rPr>
              <a:t>The flowchart of Fig. 3.4 illustrates the flow of control in the </a:t>
            </a:r>
            <a:r>
              <a:rPr lang="en-US" altLang="en-US" sz="2500" dirty="0">
                <a:solidFill>
                  <a:srgbClr val="000000"/>
                </a:solidFill>
                <a:latin typeface="Consolas" panose="020B0609020204030204" pitchFamily="49" charset="0"/>
              </a:rPr>
              <a:t>while</a:t>
            </a:r>
            <a:r>
              <a:rPr lang="en-US" altLang="en-US" sz="2500" dirty="0">
                <a:solidFill>
                  <a:srgbClr val="000000"/>
                </a:solidFill>
              </a:rPr>
              <a:t> iteration statement.</a:t>
            </a:r>
          </a:p>
        </p:txBody>
      </p:sp>
      <p:sp>
        <p:nvSpPr>
          <p:cNvPr id="5939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mbria" panose="02040503050406030204" pitchFamily="18" charset="0"/>
              </a:defRPr>
            </a:lvl1pPr>
            <a:lvl2pPr marL="742950" indent="-285750">
              <a:spcBef>
                <a:spcPct val="20000"/>
              </a:spcBef>
              <a:buFont typeface="Arial" panose="020B0604020202020204" pitchFamily="34" charset="0"/>
              <a:buChar char="–"/>
              <a:defRPr sz="2800">
                <a:solidFill>
                  <a:schemeClr val="tx1"/>
                </a:solidFill>
                <a:latin typeface="Cambria" panose="02040503050406030204" pitchFamily="18" charset="0"/>
              </a:defRPr>
            </a:lvl2pPr>
            <a:lvl3pPr marL="1143000" indent="-228600">
              <a:spcBef>
                <a:spcPct val="20000"/>
              </a:spcBef>
              <a:buFont typeface="Arial" panose="020B0604020202020204" pitchFamily="34" charset="0"/>
              <a:buChar char="•"/>
              <a:defRPr sz="2400">
                <a:solidFill>
                  <a:schemeClr val="tx1"/>
                </a:solidFill>
                <a:latin typeface="Cambria" panose="02040503050406030204" pitchFamily="18" charset="0"/>
              </a:defRPr>
            </a:lvl3pPr>
            <a:lvl4pPr marL="1600200" indent="-228600">
              <a:spcBef>
                <a:spcPct val="20000"/>
              </a:spcBef>
              <a:buFont typeface="Arial" panose="020B0604020202020204" pitchFamily="34" charset="0"/>
              <a:buChar char="–"/>
              <a:defRPr sz="2000">
                <a:solidFill>
                  <a:schemeClr val="tx1"/>
                </a:solidFill>
                <a:latin typeface="Cambria" panose="02040503050406030204" pitchFamily="18" charset="0"/>
              </a:defRPr>
            </a:lvl4pPr>
            <a:lvl5pPr marL="2057400" indent="-228600">
              <a:spcBef>
                <a:spcPct val="20000"/>
              </a:spcBef>
              <a:buFont typeface="Arial" panose="020B0604020202020204" pitchFamily="34" charset="0"/>
              <a:buChar char="»"/>
              <a:defRPr sz="2000">
                <a:solidFill>
                  <a:schemeClr val="tx1"/>
                </a:solidFill>
                <a:latin typeface="Cambria" panose="02040503050406030204" pitchFamily="18"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mbria" panose="02040503050406030204" pitchFamily="18" charset="0"/>
              </a:defRPr>
            </a:lvl9pPr>
          </a:lstStyle>
          <a:p>
            <a:pPr>
              <a:spcBef>
                <a:spcPct val="0"/>
              </a:spcBef>
              <a:buFontTx/>
              <a:buNone/>
            </a:pPr>
            <a:r>
              <a:rPr lang="en-US" altLang="en-US" sz="1200">
                <a:latin typeface="Lucida Sans Unicode" panose="020B0602030504020204" pitchFamily="34" charset="0"/>
                <a:cs typeface="Arial" panose="020B0604020202020204" pitchFamily="34" charset="0"/>
              </a:rPr>
              <a:t>© 2016 Pearson Education, Inc., Hoboken, NJ.  All rights reserved.</a:t>
            </a:r>
          </a:p>
        </p:txBody>
      </p:sp>
      <p:sp>
        <p:nvSpPr>
          <p:cNvPr id="3" name="Slide Number Placeholder 2"/>
          <p:cNvSpPr>
            <a:spLocks noGrp="1"/>
          </p:cNvSpPr>
          <p:nvPr>
            <p:ph type="sldNum" sz="quarter" idx="11"/>
          </p:nvPr>
        </p:nvSpPr>
        <p:spPr/>
        <p:txBody>
          <a:bodyPr/>
          <a:lstStyle/>
          <a:p>
            <a:fld id="{0F87177B-E4D2-4C60-B0B9-1D8BC384CFEC}" type="slidenum">
              <a:rPr lang="en-US" altLang="en-US" smtClean="0"/>
              <a:pPr/>
              <a:t>8</a:t>
            </a:fld>
            <a:endParaRPr lang="en-US" altLang="en-US"/>
          </a:p>
        </p:txBody>
      </p:sp>
    </p:spTree>
    <p:extLst>
      <p:ext uri="{BB962C8B-B14F-4D97-AF65-F5344CB8AC3E}">
        <p14:creationId xmlns:p14="http://schemas.microsoft.com/office/powerpoint/2010/main" val="33650188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solidFill>
                  <a:srgbClr val="3380E6"/>
                </a:solidFill>
                <a:latin typeface="Arial"/>
              </a:rPr>
              <a:t>EOF</a:t>
            </a:r>
          </a:p>
        </p:txBody>
      </p:sp>
      <p:sp>
        <p:nvSpPr>
          <p:cNvPr id="3" name="Text Placeholder 2"/>
          <p:cNvSpPr>
            <a:spLocks noGrp="1"/>
          </p:cNvSpPr>
          <p:nvPr>
            <p:ph type="body" idx="1"/>
          </p:nvPr>
        </p:nvSpPr>
        <p:spPr/>
        <p:txBody>
          <a:bodyPr>
            <a:normAutofit/>
          </a:bodyPr>
          <a:lstStyle/>
          <a:p>
            <a:pPr marL="109537" indent="0">
              <a:lnSpc>
                <a:spcPct val="90000"/>
              </a:lnSpc>
              <a:buNone/>
              <a:defRPr/>
            </a:pPr>
            <a:r>
              <a:rPr lang="en-US" sz="2400" b="1" i="1" dirty="0">
                <a:solidFill>
                  <a:srgbClr val="000000"/>
                </a:solidFill>
              </a:rPr>
              <a:t>Entering the </a:t>
            </a:r>
            <a:r>
              <a:rPr lang="en-US" sz="2400" b="1" i="1" dirty="0">
                <a:solidFill>
                  <a:srgbClr val="000000"/>
                </a:solidFill>
                <a:latin typeface="Consolas" panose="020B0609020204030204" pitchFamily="49" charset="0"/>
              </a:rPr>
              <a:t>EOF</a:t>
            </a:r>
            <a:r>
              <a:rPr lang="en-US" sz="2400" b="1" i="1" dirty="0">
                <a:solidFill>
                  <a:srgbClr val="000000"/>
                </a:solidFill>
              </a:rPr>
              <a:t> Indicator</a:t>
            </a:r>
          </a:p>
          <a:p>
            <a:pPr eaLnBrk="1" hangingPunct="1">
              <a:lnSpc>
                <a:spcPct val="90000"/>
              </a:lnSpc>
              <a:defRPr/>
            </a:pPr>
            <a:r>
              <a:rPr lang="en-US" sz="2400" dirty="0">
                <a:solidFill>
                  <a:srgbClr val="000000"/>
                </a:solidFill>
              </a:rPr>
              <a:t>On Linux/UNIX/Mac OS X systems, the </a:t>
            </a:r>
            <a:r>
              <a:rPr lang="en-US" sz="2400" dirty="0">
                <a:solidFill>
                  <a:srgbClr val="000000"/>
                </a:solidFill>
                <a:latin typeface="Consolas" panose="020B0609020204030204" pitchFamily="49" charset="0"/>
              </a:rPr>
              <a:t>EOF</a:t>
            </a:r>
            <a:r>
              <a:rPr lang="en-US" sz="2400" dirty="0">
                <a:solidFill>
                  <a:srgbClr val="000000"/>
                </a:solidFill>
              </a:rPr>
              <a:t> indicator is entered by typing </a:t>
            </a:r>
          </a:p>
          <a:p>
            <a:pPr lvl="2" eaLnBrk="1" hangingPunct="1">
              <a:lnSpc>
                <a:spcPct val="90000"/>
              </a:lnSpc>
              <a:buFont typeface="Wingdings 2" panose="05020102010507070707" pitchFamily="18" charset="2"/>
              <a:buNone/>
              <a:defRPr/>
            </a:pPr>
            <a:r>
              <a:rPr lang="en-US" sz="1800" i="1" dirty="0">
                <a:solidFill>
                  <a:srgbClr val="000000"/>
                </a:solidFill>
                <a:latin typeface="Consolas" panose="020B0609020204030204" pitchFamily="49" charset="0"/>
              </a:rPr>
              <a:t>&lt;Ctrl&gt;  d</a:t>
            </a:r>
          </a:p>
          <a:p>
            <a:pPr marL="0" indent="0">
              <a:lnSpc>
                <a:spcPct val="90000"/>
              </a:lnSpc>
              <a:buNone/>
              <a:defRPr/>
            </a:pPr>
            <a:r>
              <a:rPr lang="en-US" sz="2400" dirty="0">
                <a:solidFill>
                  <a:srgbClr val="000000"/>
                </a:solidFill>
              </a:rPr>
              <a:t>     on a line by itself.</a:t>
            </a:r>
          </a:p>
          <a:p>
            <a:pPr eaLnBrk="1" hangingPunct="1">
              <a:lnSpc>
                <a:spcPct val="90000"/>
              </a:lnSpc>
              <a:defRPr/>
            </a:pPr>
            <a:r>
              <a:rPr lang="en-US" sz="2400" dirty="0">
                <a:solidFill>
                  <a:srgbClr val="000000"/>
                </a:solidFill>
              </a:rPr>
              <a:t>This notation </a:t>
            </a:r>
            <a:r>
              <a:rPr lang="en-US" sz="2400" i="1" dirty="0">
                <a:solidFill>
                  <a:srgbClr val="000000"/>
                </a:solidFill>
              </a:rPr>
              <a:t>&lt;Ctrl&gt; d </a:t>
            </a:r>
            <a:r>
              <a:rPr lang="en-US" sz="2400" dirty="0">
                <a:solidFill>
                  <a:srgbClr val="000000"/>
                </a:solidFill>
              </a:rPr>
              <a:t>means to press the </a:t>
            </a:r>
            <a:r>
              <a:rPr lang="en-US" sz="2400" i="1" dirty="0">
                <a:solidFill>
                  <a:srgbClr val="000000"/>
                </a:solidFill>
              </a:rPr>
              <a:t>Enter</a:t>
            </a:r>
            <a:r>
              <a:rPr lang="en-US" sz="2400" dirty="0">
                <a:solidFill>
                  <a:srgbClr val="000000"/>
                </a:solidFill>
              </a:rPr>
              <a:t> key then simultaneously press both </a:t>
            </a:r>
            <a:r>
              <a:rPr lang="en-US" sz="2400" i="1" dirty="0">
                <a:solidFill>
                  <a:srgbClr val="000000"/>
                </a:solidFill>
              </a:rPr>
              <a:t>Ctrl</a:t>
            </a:r>
            <a:r>
              <a:rPr lang="en-US" sz="2400" dirty="0">
                <a:solidFill>
                  <a:srgbClr val="000000"/>
                </a:solidFill>
              </a:rPr>
              <a:t> and </a:t>
            </a:r>
            <a:r>
              <a:rPr lang="en-US" sz="2400" i="1" dirty="0">
                <a:solidFill>
                  <a:srgbClr val="000000"/>
                </a:solidFill>
              </a:rPr>
              <a:t>d</a:t>
            </a:r>
            <a:r>
              <a:rPr lang="en-US" sz="2400" dirty="0">
                <a:solidFill>
                  <a:srgbClr val="000000"/>
                </a:solidFill>
              </a:rPr>
              <a:t>.</a:t>
            </a:r>
          </a:p>
          <a:p>
            <a:pPr eaLnBrk="1" hangingPunct="1">
              <a:lnSpc>
                <a:spcPct val="90000"/>
              </a:lnSpc>
              <a:defRPr/>
            </a:pPr>
            <a:r>
              <a:rPr lang="en-US" sz="2400" dirty="0">
                <a:solidFill>
                  <a:srgbClr val="000000"/>
                </a:solidFill>
              </a:rPr>
              <a:t>On other systems, such as Microsoft Windows, the </a:t>
            </a:r>
            <a:r>
              <a:rPr lang="en-US" sz="2400" dirty="0">
                <a:solidFill>
                  <a:srgbClr val="000000"/>
                </a:solidFill>
                <a:latin typeface="Consolas" panose="020B0609020204030204" pitchFamily="49" charset="0"/>
              </a:rPr>
              <a:t>EOF</a:t>
            </a:r>
            <a:r>
              <a:rPr lang="en-US" sz="2400" dirty="0">
                <a:solidFill>
                  <a:srgbClr val="000000"/>
                </a:solidFill>
              </a:rPr>
              <a:t> indicator can be entered by typing </a:t>
            </a:r>
          </a:p>
          <a:p>
            <a:pPr lvl="2" eaLnBrk="1" hangingPunct="1">
              <a:lnSpc>
                <a:spcPct val="90000"/>
              </a:lnSpc>
              <a:buFont typeface="Wingdings 2" panose="05020102010507070707" pitchFamily="18" charset="2"/>
              <a:buNone/>
              <a:defRPr/>
            </a:pPr>
            <a:r>
              <a:rPr lang="en-US" sz="1800" i="1" dirty="0">
                <a:solidFill>
                  <a:srgbClr val="000000"/>
                </a:solidFill>
                <a:latin typeface="Consolas" panose="020B0609020204030204" pitchFamily="49" charset="0"/>
              </a:rPr>
              <a:t>&lt;Ctrl&gt;  z</a:t>
            </a:r>
          </a:p>
          <a:p>
            <a:pPr eaLnBrk="1" hangingPunct="1">
              <a:lnSpc>
                <a:spcPct val="90000"/>
              </a:lnSpc>
              <a:defRPr/>
            </a:pPr>
            <a:r>
              <a:rPr lang="en-US" sz="2400" dirty="0">
                <a:solidFill>
                  <a:srgbClr val="000000"/>
                </a:solidFill>
              </a:rPr>
              <a:t>You may also need to press </a:t>
            </a:r>
            <a:r>
              <a:rPr lang="en-US" sz="2400" i="1" dirty="0">
                <a:solidFill>
                  <a:srgbClr val="000000"/>
                </a:solidFill>
              </a:rPr>
              <a:t>Enter </a:t>
            </a:r>
            <a:r>
              <a:rPr lang="en-US" sz="2400" dirty="0">
                <a:solidFill>
                  <a:srgbClr val="000000"/>
                </a:solidFill>
              </a:rPr>
              <a:t>on Windows</a:t>
            </a:r>
            <a:r>
              <a:rPr lang="en-US" sz="2400" i="1" dirty="0">
                <a:solidFill>
                  <a:srgbClr val="000000"/>
                </a:solidFill>
              </a:rPr>
              <a:t>.</a:t>
            </a:r>
          </a:p>
        </p:txBody>
      </p:sp>
      <p:sp>
        <p:nvSpPr>
          <p:cNvPr id="80900"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4" name="Slide Number Placeholder 3"/>
          <p:cNvSpPr>
            <a:spLocks noGrp="1"/>
          </p:cNvSpPr>
          <p:nvPr>
            <p:ph type="sldNum" sz="quarter" idx="11"/>
          </p:nvPr>
        </p:nvSpPr>
        <p:spPr/>
        <p:txBody>
          <a:bodyPr/>
          <a:lstStyle/>
          <a:p>
            <a:fld id="{4601BD1F-65AF-428F-9666-6A35858789E8}" type="slidenum">
              <a:rPr lang="en-US" altLang="en-US" smtClean="0"/>
              <a:pPr/>
              <a:t>80</a:t>
            </a:fld>
            <a:endParaRPr lang="en-US" altLang="en-US"/>
          </a:p>
        </p:txBody>
      </p:sp>
    </p:spTree>
    <p:extLst>
      <p:ext uri="{BB962C8B-B14F-4D97-AF65-F5344CB8AC3E}">
        <p14:creationId xmlns:p14="http://schemas.microsoft.com/office/powerpoint/2010/main" val="29299777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Consolas" panose="020B0609020204030204" pitchFamily="49" charset="0"/>
              </a:rPr>
              <a:t>do</a:t>
            </a:r>
            <a:r>
              <a:rPr lang="en-US" dirty="0">
                <a:solidFill>
                  <a:srgbClr val="3380E6"/>
                </a:solidFill>
                <a:latin typeface="Arial"/>
              </a:rPr>
              <a:t>…</a:t>
            </a:r>
            <a:r>
              <a:rPr lang="en-US" dirty="0">
                <a:solidFill>
                  <a:srgbClr val="3380E6"/>
                </a:solidFill>
                <a:latin typeface="Consolas" panose="020B0609020204030204" pitchFamily="49" charset="0"/>
              </a:rPr>
              <a:t>while</a:t>
            </a:r>
            <a:r>
              <a:rPr lang="en-US" dirty="0">
                <a:solidFill>
                  <a:srgbClr val="3380E6"/>
                </a:solidFill>
                <a:latin typeface="Arial"/>
              </a:rPr>
              <a:t> Iteration Statement</a:t>
            </a:r>
          </a:p>
        </p:txBody>
      </p:sp>
      <p:sp>
        <p:nvSpPr>
          <p:cNvPr id="99331" name="Text Placeholder 2"/>
          <p:cNvSpPr>
            <a:spLocks noGrp="1"/>
          </p:cNvSpPr>
          <p:nvPr>
            <p:ph type="body" idx="1"/>
          </p:nvPr>
        </p:nvSpPr>
        <p:spPr/>
        <p:txBody>
          <a:bodyPr>
            <a:normAutofit/>
          </a:bodyPr>
          <a:lstStyle/>
          <a:p>
            <a:pPr eaLnBrk="1" hangingPunct="1"/>
            <a:r>
              <a:rPr lang="en-US" altLang="en-US" sz="2400" dirty="0">
                <a:solidFill>
                  <a:srgbClr val="000000"/>
                </a:solidFill>
              </a:rPr>
              <a:t>The </a:t>
            </a:r>
            <a:r>
              <a:rPr lang="en-US" altLang="en-US" sz="2400" dirty="0">
                <a:solidFill>
                  <a:srgbClr val="000000"/>
                </a:solidFill>
                <a:latin typeface="Consolas" panose="020B0609020204030204" pitchFamily="49" charset="0"/>
              </a:rPr>
              <a:t>do</a:t>
            </a:r>
            <a:r>
              <a:rPr lang="en-US" altLang="en-US" sz="2400" dirty="0">
                <a:solidFill>
                  <a:srgbClr val="000000"/>
                </a:solidFill>
              </a:rPr>
              <a:t>…</a:t>
            </a:r>
            <a:r>
              <a:rPr lang="en-US" altLang="en-US" sz="2400" dirty="0">
                <a:solidFill>
                  <a:srgbClr val="000000"/>
                </a:solidFill>
                <a:latin typeface="Consolas" panose="020B0609020204030204" pitchFamily="49" charset="0"/>
              </a:rPr>
              <a:t>while</a:t>
            </a:r>
            <a:r>
              <a:rPr lang="en-US" altLang="en-US" sz="2400" dirty="0">
                <a:solidFill>
                  <a:srgbClr val="000000"/>
                </a:solidFill>
              </a:rPr>
              <a:t> iteration statement is similar to the </a:t>
            </a:r>
            <a:r>
              <a:rPr lang="en-US" altLang="en-US" sz="2400" dirty="0">
                <a:solidFill>
                  <a:srgbClr val="000000"/>
                </a:solidFill>
                <a:latin typeface="Consolas" panose="020B0609020204030204" pitchFamily="49" charset="0"/>
              </a:rPr>
              <a:t>while</a:t>
            </a:r>
            <a:r>
              <a:rPr lang="en-US" altLang="en-US" sz="2400" dirty="0">
                <a:solidFill>
                  <a:srgbClr val="000000"/>
                </a:solidFill>
              </a:rPr>
              <a:t> statement.</a:t>
            </a:r>
          </a:p>
          <a:p>
            <a:pPr eaLnBrk="1" hangingPunct="1"/>
            <a:r>
              <a:rPr lang="en-US" altLang="en-US" sz="2400" dirty="0">
                <a:solidFill>
                  <a:srgbClr val="000000"/>
                </a:solidFill>
              </a:rPr>
              <a:t>In the </a:t>
            </a:r>
            <a:r>
              <a:rPr lang="en-US" altLang="en-US" sz="2400" dirty="0">
                <a:solidFill>
                  <a:srgbClr val="000000"/>
                </a:solidFill>
                <a:latin typeface="Consolas" panose="020B0609020204030204" pitchFamily="49" charset="0"/>
              </a:rPr>
              <a:t>while</a:t>
            </a:r>
            <a:r>
              <a:rPr lang="en-US" altLang="en-US" sz="2400" dirty="0">
                <a:solidFill>
                  <a:srgbClr val="000000"/>
                </a:solidFill>
              </a:rPr>
              <a:t> statement, the loop-continuation condition is tested at the beginning of the loop before the body of the loop is performed.</a:t>
            </a:r>
          </a:p>
          <a:p>
            <a:pPr eaLnBrk="1" hangingPunct="1"/>
            <a:r>
              <a:rPr lang="en-US" altLang="en-US" sz="2400" dirty="0">
                <a:solidFill>
                  <a:srgbClr val="000000"/>
                </a:solidFill>
              </a:rPr>
              <a:t>The </a:t>
            </a:r>
            <a:r>
              <a:rPr lang="en-US" altLang="en-US" sz="2400" dirty="0">
                <a:solidFill>
                  <a:srgbClr val="000000"/>
                </a:solidFill>
                <a:latin typeface="Consolas" panose="020B0609020204030204" pitchFamily="49" charset="0"/>
              </a:rPr>
              <a:t>do</a:t>
            </a:r>
            <a:r>
              <a:rPr lang="en-US" altLang="en-US" sz="2400" dirty="0">
                <a:solidFill>
                  <a:srgbClr val="000000"/>
                </a:solidFill>
              </a:rPr>
              <a:t>…</a:t>
            </a:r>
            <a:r>
              <a:rPr lang="en-US" altLang="en-US" sz="2400" dirty="0">
                <a:solidFill>
                  <a:srgbClr val="000000"/>
                </a:solidFill>
                <a:latin typeface="Consolas" panose="020B0609020204030204" pitchFamily="49" charset="0"/>
              </a:rPr>
              <a:t>while</a:t>
            </a:r>
            <a:r>
              <a:rPr lang="en-US" altLang="en-US" sz="2400" dirty="0">
                <a:solidFill>
                  <a:srgbClr val="000000"/>
                </a:solidFill>
              </a:rPr>
              <a:t> statement </a:t>
            </a:r>
            <a:r>
              <a:rPr lang="en-US" altLang="en-US" sz="2400" b="1" u="sng" dirty="0">
                <a:solidFill>
                  <a:srgbClr val="000000"/>
                </a:solidFill>
              </a:rPr>
              <a:t>tests the loop-continuation condition </a:t>
            </a:r>
            <a:r>
              <a:rPr lang="en-US" altLang="en-US" sz="2400" b="1" i="1" u="sng" dirty="0">
                <a:solidFill>
                  <a:srgbClr val="000000"/>
                </a:solidFill>
              </a:rPr>
              <a:t>after </a:t>
            </a:r>
            <a:r>
              <a:rPr lang="en-US" altLang="en-US" sz="2400" b="1" u="sng" dirty="0">
                <a:solidFill>
                  <a:srgbClr val="000000"/>
                </a:solidFill>
              </a:rPr>
              <a:t>the loop body is performed</a:t>
            </a:r>
            <a:r>
              <a:rPr lang="en-US" altLang="en-US" sz="2400" i="1" dirty="0">
                <a:solidFill>
                  <a:srgbClr val="000000"/>
                </a:solidFill>
              </a:rPr>
              <a:t>.</a:t>
            </a:r>
          </a:p>
          <a:p>
            <a:pPr eaLnBrk="1" hangingPunct="1"/>
            <a:r>
              <a:rPr lang="en-US" altLang="en-US" sz="2400" dirty="0">
                <a:solidFill>
                  <a:srgbClr val="000000"/>
                </a:solidFill>
              </a:rPr>
              <a:t>Therefore, the </a:t>
            </a:r>
            <a:r>
              <a:rPr lang="en-US" altLang="en-US" sz="2400" b="1" u="sng" dirty="0">
                <a:solidFill>
                  <a:srgbClr val="000000"/>
                </a:solidFill>
              </a:rPr>
              <a:t>loop body will be executed at least once</a:t>
            </a:r>
            <a:r>
              <a:rPr lang="en-US" altLang="en-US" sz="2400" dirty="0">
                <a:solidFill>
                  <a:srgbClr val="000000"/>
                </a:solidFill>
              </a:rPr>
              <a:t>.</a:t>
            </a:r>
          </a:p>
          <a:p>
            <a:pPr eaLnBrk="1" hangingPunct="1"/>
            <a:r>
              <a:rPr lang="en-US" altLang="en-US" sz="2400" dirty="0">
                <a:solidFill>
                  <a:srgbClr val="000000"/>
                </a:solidFill>
              </a:rPr>
              <a:t>When a </a:t>
            </a:r>
            <a:r>
              <a:rPr lang="en-US" altLang="en-US" sz="2400" dirty="0">
                <a:solidFill>
                  <a:srgbClr val="000000"/>
                </a:solidFill>
                <a:latin typeface="Consolas" panose="020B0609020204030204" pitchFamily="49" charset="0"/>
              </a:rPr>
              <a:t>do</a:t>
            </a:r>
            <a:r>
              <a:rPr lang="en-US" altLang="en-US" sz="2400" dirty="0">
                <a:solidFill>
                  <a:srgbClr val="000000"/>
                </a:solidFill>
              </a:rPr>
              <a:t>…</a:t>
            </a:r>
            <a:r>
              <a:rPr lang="en-US" altLang="en-US" sz="2400" dirty="0">
                <a:solidFill>
                  <a:srgbClr val="000000"/>
                </a:solidFill>
                <a:latin typeface="Consolas" panose="020B0609020204030204" pitchFamily="49" charset="0"/>
              </a:rPr>
              <a:t>while</a:t>
            </a:r>
            <a:r>
              <a:rPr lang="en-US" altLang="en-US" sz="2400" dirty="0">
                <a:solidFill>
                  <a:srgbClr val="000000"/>
                </a:solidFill>
              </a:rPr>
              <a:t> terminates, execution continues with the statement after the </a:t>
            </a:r>
            <a:r>
              <a:rPr lang="en-US" altLang="en-US" sz="2400" dirty="0">
                <a:solidFill>
                  <a:srgbClr val="000000"/>
                </a:solidFill>
                <a:latin typeface="Consolas" panose="020B0609020204030204" pitchFamily="49" charset="0"/>
              </a:rPr>
              <a:t>while</a:t>
            </a:r>
            <a:r>
              <a:rPr lang="en-US" altLang="en-US" sz="2400" dirty="0">
                <a:solidFill>
                  <a:srgbClr val="000000"/>
                </a:solidFill>
              </a:rPr>
              <a:t> clause.</a:t>
            </a:r>
          </a:p>
        </p:txBody>
      </p:sp>
      <p:sp>
        <p:nvSpPr>
          <p:cNvPr id="98308"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81</a:t>
            </a:fld>
            <a:endParaRPr lang="en-US" altLang="en-US"/>
          </a:p>
        </p:txBody>
      </p:sp>
    </p:spTree>
    <p:extLst>
      <p:ext uri="{BB962C8B-B14F-4D97-AF65-F5344CB8AC3E}">
        <p14:creationId xmlns:p14="http://schemas.microsoft.com/office/powerpoint/2010/main" val="39112909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solidFill>
                  <a:srgbClr val="3380E6"/>
                </a:solidFill>
                <a:latin typeface="Consolas" panose="020B0609020204030204" pitchFamily="49" charset="0"/>
              </a:rPr>
              <a:t>do</a:t>
            </a:r>
            <a:r>
              <a:rPr lang="en-US" dirty="0">
                <a:solidFill>
                  <a:srgbClr val="3380E6"/>
                </a:solidFill>
                <a:latin typeface="Arial"/>
              </a:rPr>
              <a:t>…</a:t>
            </a:r>
            <a:r>
              <a:rPr lang="en-US" dirty="0">
                <a:solidFill>
                  <a:srgbClr val="3380E6"/>
                </a:solidFill>
                <a:latin typeface="Consolas" panose="020B0609020204030204" pitchFamily="49" charset="0"/>
              </a:rPr>
              <a:t>while</a:t>
            </a:r>
            <a:r>
              <a:rPr lang="en-US" dirty="0">
                <a:solidFill>
                  <a:srgbClr val="3380E6"/>
                </a:solidFill>
                <a:latin typeface="Arial"/>
              </a:rPr>
              <a:t> Iteration Statement (Cont.)</a:t>
            </a:r>
          </a:p>
        </p:txBody>
      </p:sp>
      <p:sp>
        <p:nvSpPr>
          <p:cNvPr id="100355" name="Text Placeholder 2"/>
          <p:cNvSpPr>
            <a:spLocks noGrp="1"/>
          </p:cNvSpPr>
          <p:nvPr>
            <p:ph type="body" idx="1"/>
          </p:nvPr>
        </p:nvSpPr>
        <p:spPr/>
        <p:txBody>
          <a:bodyPr>
            <a:normAutofit/>
          </a:bodyPr>
          <a:lstStyle/>
          <a:p>
            <a:pPr eaLnBrk="1" hangingPunct="1"/>
            <a:r>
              <a:rPr lang="en-US" altLang="en-US" sz="2800" dirty="0">
                <a:solidFill>
                  <a:srgbClr val="000000"/>
                </a:solidFill>
              </a:rPr>
              <a:t>It’s not necessary to use braces in the </a:t>
            </a:r>
            <a:r>
              <a:rPr lang="en-US" altLang="en-US" sz="2800" dirty="0">
                <a:solidFill>
                  <a:srgbClr val="000000"/>
                </a:solidFill>
                <a:latin typeface="Consolas" panose="020B0609020204030204" pitchFamily="49" charset="0"/>
              </a:rPr>
              <a:t>do</a:t>
            </a:r>
            <a:r>
              <a:rPr lang="en-US" altLang="en-US" sz="2800" dirty="0">
                <a:solidFill>
                  <a:srgbClr val="000000"/>
                </a:solidFill>
              </a:rPr>
              <a:t>…</a:t>
            </a:r>
            <a:r>
              <a:rPr lang="en-US" altLang="en-US" sz="2800" dirty="0">
                <a:solidFill>
                  <a:srgbClr val="000000"/>
                </a:solidFill>
                <a:latin typeface="Consolas" panose="020B0609020204030204" pitchFamily="49" charset="0"/>
              </a:rPr>
              <a:t>while</a:t>
            </a:r>
            <a:r>
              <a:rPr lang="en-US" altLang="en-US" sz="2800" dirty="0">
                <a:solidFill>
                  <a:srgbClr val="000000"/>
                </a:solidFill>
              </a:rPr>
              <a:t> statement if there’s only one statement in the body.</a:t>
            </a:r>
          </a:p>
          <a:p>
            <a:pPr eaLnBrk="1" hangingPunct="1"/>
            <a:r>
              <a:rPr lang="en-US" altLang="en-US" sz="2800" dirty="0">
                <a:solidFill>
                  <a:srgbClr val="000000"/>
                </a:solidFill>
              </a:rPr>
              <a:t>However, the braces are usually included to avoid confusion between the </a:t>
            </a:r>
            <a:r>
              <a:rPr lang="en-US" altLang="en-US" sz="2800" dirty="0">
                <a:solidFill>
                  <a:srgbClr val="000000"/>
                </a:solidFill>
                <a:latin typeface="Consolas" panose="020B0609020204030204" pitchFamily="49" charset="0"/>
              </a:rPr>
              <a:t>while</a:t>
            </a:r>
            <a:r>
              <a:rPr lang="en-US" altLang="en-US" sz="2800" dirty="0">
                <a:solidFill>
                  <a:srgbClr val="000000"/>
                </a:solidFill>
              </a:rPr>
              <a:t> and </a:t>
            </a:r>
            <a:r>
              <a:rPr lang="en-US" altLang="en-US" sz="2800" dirty="0">
                <a:solidFill>
                  <a:srgbClr val="000000"/>
                </a:solidFill>
                <a:latin typeface="Consolas" panose="020B0609020204030204" pitchFamily="49" charset="0"/>
              </a:rPr>
              <a:t>do</a:t>
            </a:r>
            <a:r>
              <a:rPr lang="en-US" altLang="en-US" sz="2800" dirty="0">
                <a:solidFill>
                  <a:srgbClr val="000000"/>
                </a:solidFill>
              </a:rPr>
              <a:t>…</a:t>
            </a:r>
            <a:r>
              <a:rPr lang="en-US" altLang="en-US" sz="2800" dirty="0">
                <a:solidFill>
                  <a:srgbClr val="000000"/>
                </a:solidFill>
                <a:latin typeface="Consolas" panose="020B0609020204030204" pitchFamily="49" charset="0"/>
              </a:rPr>
              <a:t>while</a:t>
            </a:r>
            <a:r>
              <a:rPr lang="en-US" altLang="en-US" sz="2800" dirty="0">
                <a:solidFill>
                  <a:srgbClr val="000000"/>
                </a:solidFill>
              </a:rPr>
              <a:t> statements.</a:t>
            </a:r>
          </a:p>
        </p:txBody>
      </p:sp>
      <p:sp>
        <p:nvSpPr>
          <p:cNvPr id="99332"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82</a:t>
            </a:fld>
            <a:endParaRPr lang="en-US" altLang="en-US"/>
          </a:p>
        </p:txBody>
      </p:sp>
    </p:spTree>
    <p:extLst>
      <p:ext uri="{BB962C8B-B14F-4D97-AF65-F5344CB8AC3E}">
        <p14:creationId xmlns:p14="http://schemas.microsoft.com/office/powerpoint/2010/main" val="37298528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solidFill>
                  <a:srgbClr val="3380E6"/>
                </a:solidFill>
                <a:latin typeface="Consolas" panose="020B0609020204030204" pitchFamily="49" charset="0"/>
              </a:rPr>
              <a:t>do</a:t>
            </a:r>
            <a:r>
              <a:rPr lang="en-US" dirty="0">
                <a:solidFill>
                  <a:srgbClr val="3380E6"/>
                </a:solidFill>
                <a:latin typeface="Arial"/>
              </a:rPr>
              <a:t>…</a:t>
            </a:r>
            <a:r>
              <a:rPr lang="en-US" dirty="0">
                <a:solidFill>
                  <a:srgbClr val="3380E6"/>
                </a:solidFill>
                <a:latin typeface="Consolas" panose="020B0609020204030204" pitchFamily="49" charset="0"/>
              </a:rPr>
              <a:t>while</a:t>
            </a:r>
            <a:r>
              <a:rPr lang="en-US" dirty="0">
                <a:solidFill>
                  <a:srgbClr val="3380E6"/>
                </a:solidFill>
                <a:latin typeface="Arial"/>
              </a:rPr>
              <a:t> Iteration Statement (Cont.)</a:t>
            </a:r>
          </a:p>
        </p:txBody>
      </p:sp>
      <p:sp>
        <p:nvSpPr>
          <p:cNvPr id="101379" name="Text Placeholder 2"/>
          <p:cNvSpPr>
            <a:spLocks noGrp="1"/>
          </p:cNvSpPr>
          <p:nvPr>
            <p:ph type="body" idx="1"/>
          </p:nvPr>
        </p:nvSpPr>
        <p:spPr/>
        <p:txBody>
          <a:bodyPr>
            <a:normAutofit fontScale="92500" lnSpcReduction="20000"/>
          </a:bodyPr>
          <a:lstStyle/>
          <a:p>
            <a:pPr>
              <a:spcBef>
                <a:spcPts val="600"/>
              </a:spcBef>
              <a:spcAft>
                <a:spcPts val="600"/>
              </a:spcAft>
            </a:pPr>
            <a:r>
              <a:rPr lang="en-US" altLang="en-US" sz="2800" dirty="0">
                <a:solidFill>
                  <a:srgbClr val="000000"/>
                </a:solidFill>
              </a:rPr>
              <a:t>A </a:t>
            </a:r>
            <a:r>
              <a:rPr lang="en-US" altLang="en-US" sz="2800" dirty="0">
                <a:solidFill>
                  <a:srgbClr val="000000"/>
                </a:solidFill>
                <a:latin typeface="Consolas" panose="020B0609020204030204" pitchFamily="49" charset="0"/>
              </a:rPr>
              <a:t>do</a:t>
            </a:r>
            <a:r>
              <a:rPr lang="en-US" altLang="en-US" sz="2800" dirty="0">
                <a:solidFill>
                  <a:srgbClr val="000000"/>
                </a:solidFill>
              </a:rPr>
              <a:t>…</a:t>
            </a:r>
            <a:r>
              <a:rPr lang="en-US" altLang="en-US" sz="2800" dirty="0">
                <a:solidFill>
                  <a:srgbClr val="000000"/>
                </a:solidFill>
                <a:latin typeface="Consolas" panose="020B0609020204030204" pitchFamily="49" charset="0"/>
              </a:rPr>
              <a:t>while</a:t>
            </a:r>
            <a:r>
              <a:rPr lang="en-US" altLang="en-US" sz="2800" dirty="0">
                <a:solidFill>
                  <a:srgbClr val="000000"/>
                </a:solidFill>
              </a:rPr>
              <a:t> with no braces around the single-statement body appears as </a:t>
            </a:r>
          </a:p>
          <a:p>
            <a:pPr lvl="2">
              <a:spcBef>
                <a:spcPts val="600"/>
              </a:spcBef>
              <a:spcAft>
                <a:spcPts val="600"/>
              </a:spcAft>
              <a:buNone/>
            </a:pPr>
            <a:r>
              <a:rPr lang="en-US" altLang="en-US" sz="2000" b="1" dirty="0">
                <a:solidFill>
                  <a:srgbClr val="0000FF"/>
                </a:solidFill>
                <a:latin typeface="Consolas" panose="020B0609020204030204" pitchFamily="49" charset="0"/>
              </a:rPr>
              <a:t>	</a:t>
            </a:r>
            <a:r>
              <a:rPr lang="en-US" altLang="en-US" sz="2000" dirty="0">
                <a:solidFill>
                  <a:srgbClr val="0000FF"/>
                </a:solidFill>
                <a:latin typeface="Consolas" panose="020B0609020204030204" pitchFamily="49" charset="0"/>
              </a:rPr>
              <a:t>do</a:t>
            </a:r>
            <a:r>
              <a:rPr lang="en-US" altLang="en-US" sz="2000" dirty="0">
                <a:solidFill>
                  <a:srgbClr val="000000"/>
                </a:solidFill>
                <a:latin typeface="Consolas" panose="020B0609020204030204" pitchFamily="49" charset="0"/>
              </a:rPr>
              <a:t> </a:t>
            </a:r>
            <a:br>
              <a:rPr lang="en-US" altLang="en-US" sz="2000" dirty="0">
                <a:solidFill>
                  <a:srgbClr val="000000"/>
                </a:solidFill>
                <a:latin typeface="Consolas" panose="020B0609020204030204" pitchFamily="49" charset="0"/>
              </a:rPr>
            </a:br>
            <a:r>
              <a:rPr lang="en-US" altLang="en-US" sz="2000" dirty="0">
                <a:solidFill>
                  <a:srgbClr val="000000"/>
                </a:solidFill>
                <a:latin typeface="Consolas" panose="020B0609020204030204" pitchFamily="49" charset="0"/>
              </a:rPr>
              <a:t>   </a:t>
            </a:r>
            <a:r>
              <a:rPr lang="en-US" altLang="en-US" sz="2000" i="1" dirty="0">
                <a:solidFill>
                  <a:srgbClr val="000000"/>
                </a:solidFill>
              </a:rPr>
              <a:t>statement</a:t>
            </a:r>
            <a:br>
              <a:rPr lang="en-US" altLang="en-US" sz="2000" dirty="0">
                <a:solidFill>
                  <a:srgbClr val="000000"/>
                </a:solidFill>
              </a:rPr>
            </a:br>
            <a:r>
              <a:rPr lang="en-US" altLang="en-US" sz="2000" dirty="0">
                <a:solidFill>
                  <a:srgbClr val="0000FF"/>
                </a:solidFill>
                <a:latin typeface="Consolas" panose="020B0609020204030204" pitchFamily="49" charset="0"/>
              </a:rPr>
              <a:t>while </a:t>
            </a:r>
            <a:r>
              <a:rPr lang="en-US" altLang="en-US" sz="2000" dirty="0">
                <a:solidFill>
                  <a:srgbClr val="000000"/>
                </a:solidFill>
                <a:latin typeface="Consolas" panose="020B0609020204030204" pitchFamily="49" charset="0"/>
              </a:rPr>
              <a:t>(</a:t>
            </a:r>
            <a:r>
              <a:rPr lang="en-US" altLang="en-US" sz="2000" i="1" dirty="0">
                <a:solidFill>
                  <a:srgbClr val="000000"/>
                </a:solidFill>
              </a:rPr>
              <a:t>condition</a:t>
            </a:r>
            <a:r>
              <a:rPr lang="en-US" altLang="en-US" sz="2000" dirty="0">
                <a:solidFill>
                  <a:srgbClr val="000000"/>
                </a:solidFill>
                <a:latin typeface="Times" pitchFamily="50" charset="0"/>
              </a:rPr>
              <a:t>)</a:t>
            </a:r>
            <a:r>
              <a:rPr lang="en-US" altLang="en-US" sz="2000" dirty="0">
                <a:solidFill>
                  <a:srgbClr val="000000"/>
                </a:solidFill>
                <a:latin typeface="Consolas" panose="020B0609020204030204" pitchFamily="49" charset="0"/>
              </a:rPr>
              <a:t>;</a:t>
            </a:r>
          </a:p>
          <a:p>
            <a:pPr marL="0" indent="0">
              <a:spcBef>
                <a:spcPts val="600"/>
              </a:spcBef>
              <a:spcAft>
                <a:spcPts val="600"/>
              </a:spcAft>
              <a:buNone/>
            </a:pPr>
            <a:r>
              <a:rPr lang="en-US" altLang="en-US" sz="2800" dirty="0">
                <a:solidFill>
                  <a:srgbClr val="000000"/>
                </a:solidFill>
              </a:rPr>
              <a:t>    which can be confusing.</a:t>
            </a:r>
          </a:p>
          <a:p>
            <a:pPr>
              <a:spcBef>
                <a:spcPts val="600"/>
              </a:spcBef>
              <a:spcAft>
                <a:spcPts val="600"/>
              </a:spcAft>
            </a:pPr>
            <a:r>
              <a:rPr lang="en-US" altLang="en-US" sz="2800" dirty="0">
                <a:solidFill>
                  <a:srgbClr val="000000"/>
                </a:solidFill>
              </a:rPr>
              <a:t>The last line—</a:t>
            </a:r>
            <a:r>
              <a:rPr lang="en-US" altLang="en-US" sz="2800" dirty="0">
                <a:solidFill>
                  <a:srgbClr val="000000"/>
                </a:solidFill>
                <a:latin typeface="Consolas" panose="020B0609020204030204" pitchFamily="49" charset="0"/>
              </a:rPr>
              <a:t>while(</a:t>
            </a:r>
            <a:r>
              <a:rPr lang="en-US" altLang="en-US" sz="2800" i="1" dirty="0">
                <a:solidFill>
                  <a:srgbClr val="000000"/>
                </a:solidFill>
              </a:rPr>
              <a:t>condition)</a:t>
            </a:r>
            <a:r>
              <a:rPr lang="en-US" altLang="en-US" sz="2800" dirty="0">
                <a:solidFill>
                  <a:srgbClr val="000000"/>
                </a:solidFill>
                <a:latin typeface="Consolas" panose="020B0609020204030204" pitchFamily="49" charset="0"/>
              </a:rPr>
              <a:t>;</a:t>
            </a:r>
            <a:r>
              <a:rPr lang="en-US" altLang="en-US" sz="2800" dirty="0">
                <a:solidFill>
                  <a:srgbClr val="000000"/>
                </a:solidFill>
              </a:rPr>
              <a:t>—may be misinterpreted as a </a:t>
            </a:r>
            <a:r>
              <a:rPr lang="en-US" altLang="en-US" sz="2800" dirty="0">
                <a:solidFill>
                  <a:srgbClr val="000000"/>
                </a:solidFill>
                <a:latin typeface="Consolas" panose="020B0609020204030204" pitchFamily="49" charset="0"/>
              </a:rPr>
              <a:t>while</a:t>
            </a:r>
            <a:r>
              <a:rPr lang="en-US" altLang="en-US" sz="2800" dirty="0">
                <a:solidFill>
                  <a:srgbClr val="000000"/>
                </a:solidFill>
              </a:rPr>
              <a:t> statement containing an empty statement.</a:t>
            </a:r>
          </a:p>
          <a:p>
            <a:pPr>
              <a:spcBef>
                <a:spcPts val="600"/>
              </a:spcBef>
              <a:spcAft>
                <a:spcPts val="600"/>
              </a:spcAft>
            </a:pPr>
            <a:r>
              <a:rPr lang="en-US" altLang="en-US" sz="2800" dirty="0">
                <a:solidFill>
                  <a:srgbClr val="000000"/>
                </a:solidFill>
              </a:rPr>
              <a:t>Thus, to avoid confusion, the </a:t>
            </a:r>
            <a:r>
              <a:rPr lang="en-US" altLang="en-US" sz="2800" dirty="0">
                <a:solidFill>
                  <a:srgbClr val="000000"/>
                </a:solidFill>
                <a:latin typeface="Consolas" panose="020B0609020204030204" pitchFamily="49" charset="0"/>
              </a:rPr>
              <a:t>do</a:t>
            </a:r>
            <a:r>
              <a:rPr lang="en-US" altLang="en-US" sz="2800" dirty="0">
                <a:solidFill>
                  <a:srgbClr val="000000"/>
                </a:solidFill>
              </a:rPr>
              <a:t>…</a:t>
            </a:r>
            <a:r>
              <a:rPr lang="en-US" altLang="en-US" sz="2800" dirty="0">
                <a:solidFill>
                  <a:srgbClr val="000000"/>
                </a:solidFill>
                <a:latin typeface="Consolas" panose="020B0609020204030204" pitchFamily="49" charset="0"/>
              </a:rPr>
              <a:t>while</a:t>
            </a:r>
            <a:r>
              <a:rPr lang="en-US" altLang="en-US" sz="2800" dirty="0">
                <a:solidFill>
                  <a:srgbClr val="000000"/>
                </a:solidFill>
              </a:rPr>
              <a:t> with one statement is often written as follows:</a:t>
            </a:r>
          </a:p>
          <a:p>
            <a:pPr lvl="2">
              <a:spcBef>
                <a:spcPts val="600"/>
              </a:spcBef>
              <a:spcAft>
                <a:spcPts val="600"/>
              </a:spcAft>
              <a:buNone/>
            </a:pPr>
            <a:r>
              <a:rPr lang="en-US" altLang="en-US" sz="2800" b="1" dirty="0">
                <a:solidFill>
                  <a:srgbClr val="0000FF"/>
                </a:solidFill>
                <a:latin typeface="Consolas" panose="020B0609020204030204" pitchFamily="49" charset="0"/>
              </a:rPr>
              <a:t>	</a:t>
            </a:r>
            <a:r>
              <a:rPr lang="en-US" altLang="en-US" sz="2100" dirty="0">
                <a:solidFill>
                  <a:srgbClr val="0000FF"/>
                </a:solidFill>
                <a:latin typeface="Consolas" panose="020B0609020204030204" pitchFamily="49" charset="0"/>
              </a:rPr>
              <a:t>do </a:t>
            </a:r>
            <a:r>
              <a:rPr lang="en-US" altLang="en-US" sz="2100" dirty="0">
                <a:solidFill>
                  <a:srgbClr val="000000"/>
                </a:solidFill>
                <a:latin typeface="Consolas" panose="020B0609020204030204" pitchFamily="49" charset="0"/>
              </a:rPr>
              <a:t>{</a:t>
            </a:r>
            <a:br>
              <a:rPr lang="en-US" altLang="en-US" sz="2100" dirty="0">
                <a:solidFill>
                  <a:srgbClr val="0000FF"/>
                </a:solidFill>
                <a:latin typeface="Consolas" panose="020B0609020204030204" pitchFamily="49" charset="0"/>
              </a:rPr>
            </a:br>
            <a:r>
              <a:rPr lang="en-US" altLang="en-US" sz="2100" dirty="0">
                <a:solidFill>
                  <a:srgbClr val="0000FF"/>
                </a:solidFill>
                <a:latin typeface="Consolas" panose="020B0609020204030204" pitchFamily="49" charset="0"/>
              </a:rPr>
              <a:t>   </a:t>
            </a:r>
            <a:r>
              <a:rPr lang="en-US" altLang="en-US" sz="2100" i="1" dirty="0">
                <a:solidFill>
                  <a:srgbClr val="000000"/>
                </a:solidFill>
              </a:rPr>
              <a:t>statement</a:t>
            </a:r>
            <a:br>
              <a:rPr lang="en-US" altLang="en-US" sz="2100" dirty="0">
                <a:solidFill>
                  <a:srgbClr val="0000FF"/>
                </a:solidFill>
                <a:latin typeface="Consolas" panose="020B0609020204030204" pitchFamily="49" charset="0"/>
              </a:rPr>
            </a:br>
            <a:r>
              <a:rPr lang="en-US" altLang="en-US" sz="2100" dirty="0">
                <a:solidFill>
                  <a:srgbClr val="000000"/>
                </a:solidFill>
                <a:latin typeface="Consolas" panose="020B0609020204030204" pitchFamily="49" charset="0"/>
              </a:rPr>
              <a:t>}</a:t>
            </a:r>
            <a:r>
              <a:rPr lang="en-US" altLang="en-US" sz="2100" dirty="0">
                <a:solidFill>
                  <a:srgbClr val="0000FF"/>
                </a:solidFill>
                <a:latin typeface="Consolas" panose="020B0609020204030204" pitchFamily="49" charset="0"/>
              </a:rPr>
              <a:t> while </a:t>
            </a:r>
            <a:r>
              <a:rPr lang="en-US" altLang="en-US" sz="2100" dirty="0">
                <a:solidFill>
                  <a:srgbClr val="000000"/>
                </a:solidFill>
                <a:latin typeface="Consolas" panose="020B0609020204030204" pitchFamily="49" charset="0"/>
              </a:rPr>
              <a:t>(</a:t>
            </a:r>
            <a:r>
              <a:rPr lang="en-US" altLang="en-US" sz="2100" i="1" dirty="0">
                <a:solidFill>
                  <a:srgbClr val="000000"/>
                </a:solidFill>
              </a:rPr>
              <a:t>condition</a:t>
            </a:r>
            <a:r>
              <a:rPr lang="en-US" altLang="en-US" sz="2100" dirty="0">
                <a:solidFill>
                  <a:srgbClr val="000000"/>
                </a:solidFill>
                <a:latin typeface="Consolas" panose="020B0609020204030204" pitchFamily="49" charset="0"/>
              </a:rPr>
              <a:t>)</a:t>
            </a:r>
            <a:r>
              <a:rPr lang="en-US" altLang="en-US" sz="2100" i="1" dirty="0">
                <a:solidFill>
                  <a:srgbClr val="000000"/>
                </a:solidFill>
              </a:rPr>
              <a:t>;</a:t>
            </a:r>
          </a:p>
        </p:txBody>
      </p:sp>
      <p:sp>
        <p:nvSpPr>
          <p:cNvPr id="100356"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83</a:t>
            </a:fld>
            <a:endParaRPr lang="en-US" altLang="en-US"/>
          </a:p>
        </p:txBody>
      </p:sp>
    </p:spTree>
    <p:extLst>
      <p:ext uri="{BB962C8B-B14F-4D97-AF65-F5344CB8AC3E}">
        <p14:creationId xmlns:p14="http://schemas.microsoft.com/office/powerpoint/2010/main" val="34023451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4_Page_3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1"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a:t>©2016 Pearson Education, Inc., Hoboken, NJ. All rights reserved.</a:t>
            </a:r>
          </a:p>
        </p:txBody>
      </p:sp>
      <p:sp>
        <p:nvSpPr>
          <p:cNvPr id="4" name="Slide Number Placeholder 3"/>
          <p:cNvSpPr>
            <a:spLocks noGrp="1"/>
          </p:cNvSpPr>
          <p:nvPr>
            <p:ph type="sldNum" sz="quarter" idx="12"/>
          </p:nvPr>
        </p:nvSpPr>
        <p:spPr/>
        <p:txBody>
          <a:bodyPr/>
          <a:lstStyle/>
          <a:p>
            <a:fld id="{22D58F13-B884-4489-983E-B4520426EAB5}" type="slidenum">
              <a:rPr lang="en-US" smtClean="0"/>
              <a:t>84</a:t>
            </a:fld>
            <a:endParaRPr lang="en-US"/>
          </a:p>
        </p:txBody>
      </p:sp>
    </p:spTree>
    <p:extLst>
      <p:ext uri="{BB962C8B-B14F-4D97-AF65-F5344CB8AC3E}">
        <p14:creationId xmlns:p14="http://schemas.microsoft.com/office/powerpoint/2010/main" val="17710442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4_Page_3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1"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a:t>©2016 Pearson Education, Inc., Hoboken, NJ. All rights reserved.</a:t>
            </a:r>
          </a:p>
        </p:txBody>
      </p:sp>
      <p:sp>
        <p:nvSpPr>
          <p:cNvPr id="4" name="Slide Number Placeholder 3"/>
          <p:cNvSpPr>
            <a:spLocks noGrp="1"/>
          </p:cNvSpPr>
          <p:nvPr>
            <p:ph type="sldNum" sz="quarter" idx="12"/>
          </p:nvPr>
        </p:nvSpPr>
        <p:spPr/>
        <p:txBody>
          <a:bodyPr/>
          <a:lstStyle/>
          <a:p>
            <a:fld id="{22D58F13-B884-4489-983E-B4520426EAB5}" type="slidenum">
              <a:rPr lang="en-US" smtClean="0"/>
              <a:t>85</a:t>
            </a:fld>
            <a:endParaRPr lang="en-US"/>
          </a:p>
        </p:txBody>
      </p:sp>
    </p:spTree>
    <p:extLst>
      <p:ext uri="{BB962C8B-B14F-4D97-AF65-F5344CB8AC3E}">
        <p14:creationId xmlns:p14="http://schemas.microsoft.com/office/powerpoint/2010/main" val="9279669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solidFill>
                  <a:srgbClr val="3380E6"/>
                </a:solidFill>
                <a:latin typeface="Consolas" panose="020B0609020204030204" pitchFamily="49" charset="0"/>
              </a:rPr>
              <a:t>break</a:t>
            </a:r>
            <a:r>
              <a:rPr lang="en-US" dirty="0">
                <a:solidFill>
                  <a:srgbClr val="3380E6"/>
                </a:solidFill>
                <a:latin typeface="Arial"/>
              </a:rPr>
              <a:t> and </a:t>
            </a:r>
            <a:r>
              <a:rPr lang="en-US" dirty="0">
                <a:solidFill>
                  <a:srgbClr val="3380E6"/>
                </a:solidFill>
                <a:latin typeface="Consolas" panose="020B0609020204030204" pitchFamily="49" charset="0"/>
              </a:rPr>
              <a:t>continue</a:t>
            </a:r>
            <a:r>
              <a:rPr lang="en-US" dirty="0">
                <a:solidFill>
                  <a:srgbClr val="3380E6"/>
                </a:solidFill>
                <a:latin typeface="Arial"/>
              </a:rPr>
              <a:t> Statements</a:t>
            </a:r>
          </a:p>
        </p:txBody>
      </p:sp>
      <p:sp>
        <p:nvSpPr>
          <p:cNvPr id="107523" name="Text Placeholder 2"/>
          <p:cNvSpPr>
            <a:spLocks noGrp="1"/>
          </p:cNvSpPr>
          <p:nvPr>
            <p:ph type="body" idx="1"/>
          </p:nvPr>
        </p:nvSpPr>
        <p:spPr/>
        <p:txBody>
          <a:bodyPr>
            <a:normAutofit/>
          </a:bodyPr>
          <a:lstStyle/>
          <a:p>
            <a:pPr eaLnBrk="1" hangingPunct="1">
              <a:defRPr/>
            </a:pPr>
            <a:r>
              <a:rPr lang="en-US" dirty="0">
                <a:solidFill>
                  <a:srgbClr val="000000"/>
                </a:solidFill>
              </a:rPr>
              <a:t>The </a:t>
            </a:r>
            <a:r>
              <a:rPr lang="en-US" b="1" dirty="0">
                <a:solidFill>
                  <a:srgbClr val="000000"/>
                </a:solidFill>
                <a:latin typeface="Consolas" panose="020B0609020204030204" pitchFamily="49" charset="0"/>
              </a:rPr>
              <a:t>break</a:t>
            </a:r>
            <a:r>
              <a:rPr lang="en-US" dirty="0">
                <a:solidFill>
                  <a:srgbClr val="000000"/>
                </a:solidFill>
              </a:rPr>
              <a:t> and </a:t>
            </a:r>
            <a:r>
              <a:rPr lang="en-US" b="1" dirty="0">
                <a:solidFill>
                  <a:srgbClr val="000000"/>
                </a:solidFill>
                <a:latin typeface="Consolas" panose="020B0609020204030204" pitchFamily="49" charset="0"/>
              </a:rPr>
              <a:t>continue</a:t>
            </a:r>
            <a:r>
              <a:rPr lang="en-US" dirty="0">
                <a:solidFill>
                  <a:srgbClr val="000000"/>
                </a:solidFill>
              </a:rPr>
              <a:t> statements are used to </a:t>
            </a:r>
            <a:r>
              <a:rPr lang="en-US" b="1" dirty="0">
                <a:solidFill>
                  <a:srgbClr val="000000"/>
                </a:solidFill>
              </a:rPr>
              <a:t>alter the flow of control</a:t>
            </a:r>
            <a:r>
              <a:rPr lang="en-US" dirty="0">
                <a:solidFill>
                  <a:srgbClr val="000000"/>
                </a:solidFill>
              </a:rPr>
              <a:t>.</a:t>
            </a:r>
          </a:p>
          <a:p>
            <a:pPr eaLnBrk="1" hangingPunct="1">
              <a:defRPr/>
            </a:pPr>
            <a:r>
              <a:rPr lang="en-US" dirty="0">
                <a:solidFill>
                  <a:srgbClr val="000000"/>
                </a:solidFill>
              </a:rPr>
              <a:t>The </a:t>
            </a:r>
            <a:r>
              <a:rPr lang="en-US" b="1" dirty="0">
                <a:solidFill>
                  <a:srgbClr val="000000"/>
                </a:solidFill>
                <a:latin typeface="Consolas" panose="020B0609020204030204" pitchFamily="49" charset="0"/>
              </a:rPr>
              <a:t>break</a:t>
            </a:r>
            <a:r>
              <a:rPr lang="en-US" dirty="0">
                <a:solidFill>
                  <a:srgbClr val="000000"/>
                </a:solidFill>
              </a:rPr>
              <a:t> statement, when executed in a </a:t>
            </a:r>
            <a:r>
              <a:rPr lang="en-US" dirty="0">
                <a:solidFill>
                  <a:srgbClr val="000000"/>
                </a:solidFill>
                <a:latin typeface="Consolas" panose="020B0609020204030204" pitchFamily="49" charset="0"/>
              </a:rPr>
              <a:t>while</a:t>
            </a:r>
            <a:r>
              <a:rPr lang="en-US" dirty="0">
                <a:solidFill>
                  <a:srgbClr val="000000"/>
                </a:solidFill>
              </a:rPr>
              <a:t>, </a:t>
            </a:r>
            <a:r>
              <a:rPr lang="en-US" dirty="0">
                <a:solidFill>
                  <a:srgbClr val="000000"/>
                </a:solidFill>
                <a:latin typeface="Consolas" panose="020B0609020204030204" pitchFamily="49" charset="0"/>
              </a:rPr>
              <a:t>for</a:t>
            </a:r>
            <a:r>
              <a:rPr lang="en-US" dirty="0">
                <a:solidFill>
                  <a:srgbClr val="000000"/>
                </a:solidFill>
              </a:rPr>
              <a:t>, </a:t>
            </a:r>
            <a:r>
              <a:rPr lang="en-US" dirty="0">
                <a:solidFill>
                  <a:srgbClr val="000000"/>
                </a:solidFill>
                <a:latin typeface="Consolas" panose="020B0609020204030204" pitchFamily="49" charset="0"/>
              </a:rPr>
              <a:t>do</a:t>
            </a:r>
            <a:r>
              <a:rPr lang="en-US" dirty="0">
                <a:solidFill>
                  <a:srgbClr val="000000"/>
                </a:solidFill>
              </a:rPr>
              <a:t>…</a:t>
            </a:r>
            <a:r>
              <a:rPr lang="en-US" dirty="0">
                <a:solidFill>
                  <a:srgbClr val="000000"/>
                </a:solidFill>
                <a:latin typeface="Consolas" panose="020B0609020204030204" pitchFamily="49" charset="0"/>
              </a:rPr>
              <a:t>while</a:t>
            </a:r>
            <a:r>
              <a:rPr lang="en-US" dirty="0">
                <a:solidFill>
                  <a:srgbClr val="000000"/>
                </a:solidFill>
              </a:rPr>
              <a:t> or </a:t>
            </a:r>
            <a:r>
              <a:rPr lang="en-US" dirty="0">
                <a:solidFill>
                  <a:srgbClr val="000000"/>
                </a:solidFill>
                <a:latin typeface="Consolas" panose="020B0609020204030204" pitchFamily="49" charset="0"/>
              </a:rPr>
              <a:t>switch</a:t>
            </a:r>
            <a:r>
              <a:rPr lang="en-US" dirty="0">
                <a:solidFill>
                  <a:srgbClr val="000000"/>
                </a:solidFill>
              </a:rPr>
              <a:t> statement, causes an </a:t>
            </a:r>
            <a:r>
              <a:rPr lang="en-US" b="1" u="sng" dirty="0">
                <a:solidFill>
                  <a:srgbClr val="000000"/>
                </a:solidFill>
              </a:rPr>
              <a:t>immediate exit </a:t>
            </a:r>
            <a:r>
              <a:rPr lang="en-US" b="1" dirty="0">
                <a:solidFill>
                  <a:srgbClr val="000000"/>
                </a:solidFill>
              </a:rPr>
              <a:t>from that statement</a:t>
            </a:r>
            <a:r>
              <a:rPr lang="en-US" dirty="0">
                <a:solidFill>
                  <a:srgbClr val="000000"/>
                </a:solidFill>
              </a:rPr>
              <a:t>.</a:t>
            </a:r>
          </a:p>
          <a:p>
            <a:pPr eaLnBrk="1" hangingPunct="1">
              <a:defRPr/>
            </a:pPr>
            <a:r>
              <a:rPr lang="en-US" dirty="0">
                <a:solidFill>
                  <a:srgbClr val="000000"/>
                </a:solidFill>
              </a:rPr>
              <a:t>Program execution continues with the next statement.</a:t>
            </a:r>
          </a:p>
          <a:p>
            <a:pPr eaLnBrk="1" hangingPunct="1">
              <a:defRPr/>
            </a:pPr>
            <a:r>
              <a:rPr lang="en-US" dirty="0">
                <a:solidFill>
                  <a:srgbClr val="000000"/>
                </a:solidFill>
              </a:rPr>
              <a:t>Common uses of the </a:t>
            </a:r>
            <a:r>
              <a:rPr lang="en-US" dirty="0">
                <a:solidFill>
                  <a:srgbClr val="000000"/>
                </a:solidFill>
                <a:latin typeface="Consolas" panose="020B0609020204030204" pitchFamily="49" charset="0"/>
              </a:rPr>
              <a:t>break</a:t>
            </a:r>
            <a:r>
              <a:rPr lang="en-US" dirty="0">
                <a:solidFill>
                  <a:srgbClr val="000000"/>
                </a:solidFill>
              </a:rPr>
              <a:t> statement are to escape early from a loop or to skip the remainder of a </a:t>
            </a:r>
            <a:r>
              <a:rPr lang="en-US" dirty="0">
                <a:solidFill>
                  <a:srgbClr val="000000"/>
                </a:solidFill>
                <a:latin typeface="Consolas" panose="020B0609020204030204" pitchFamily="49" charset="0"/>
              </a:rPr>
              <a:t>switch</a:t>
            </a:r>
            <a:r>
              <a:rPr lang="en-US" dirty="0">
                <a:solidFill>
                  <a:srgbClr val="000000"/>
                </a:solidFill>
              </a:rPr>
              <a:t> statement</a:t>
            </a:r>
          </a:p>
        </p:txBody>
      </p:sp>
      <p:sp>
        <p:nvSpPr>
          <p:cNvPr id="107524"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86</a:t>
            </a:fld>
            <a:endParaRPr lang="en-US" altLang="en-US"/>
          </a:p>
        </p:txBody>
      </p:sp>
    </p:spTree>
    <p:extLst>
      <p:ext uri="{BB962C8B-B14F-4D97-AF65-F5344CB8AC3E}">
        <p14:creationId xmlns:p14="http://schemas.microsoft.com/office/powerpoint/2010/main" val="34563678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solidFill>
                  <a:srgbClr val="3380E6"/>
                </a:solidFill>
                <a:latin typeface="Consolas" panose="020B0609020204030204" pitchFamily="49" charset="0"/>
              </a:rPr>
              <a:t>break</a:t>
            </a:r>
            <a:r>
              <a:rPr lang="en-US" dirty="0">
                <a:solidFill>
                  <a:srgbClr val="3380E6"/>
                </a:solidFill>
                <a:latin typeface="Arial"/>
              </a:rPr>
              <a:t> and </a:t>
            </a:r>
            <a:r>
              <a:rPr lang="en-US" dirty="0">
                <a:solidFill>
                  <a:srgbClr val="3380E6"/>
                </a:solidFill>
                <a:latin typeface="Consolas" panose="020B0609020204030204" pitchFamily="49" charset="0"/>
              </a:rPr>
              <a:t>continue</a:t>
            </a:r>
            <a:r>
              <a:rPr lang="en-US" dirty="0">
                <a:solidFill>
                  <a:srgbClr val="3380E6"/>
                </a:solidFill>
                <a:latin typeface="Arial"/>
              </a:rPr>
              <a:t> Statements (Cont.)</a:t>
            </a:r>
          </a:p>
        </p:txBody>
      </p:sp>
      <p:sp>
        <p:nvSpPr>
          <p:cNvPr id="109571" name="Text Placeholder 2"/>
          <p:cNvSpPr>
            <a:spLocks noGrp="1"/>
          </p:cNvSpPr>
          <p:nvPr>
            <p:ph type="body" idx="1"/>
          </p:nvPr>
        </p:nvSpPr>
        <p:spPr/>
        <p:txBody>
          <a:bodyPr/>
          <a:lstStyle/>
          <a:p>
            <a:pPr eaLnBrk="1" hangingPunct="1"/>
            <a:r>
              <a:rPr lang="en-US" altLang="en-US" dirty="0">
                <a:solidFill>
                  <a:srgbClr val="000000"/>
                </a:solidFill>
              </a:rPr>
              <a:t>Figure 4.11 demonstrates the break statement in a </a:t>
            </a:r>
            <a:r>
              <a:rPr lang="en-US" altLang="en-US" dirty="0">
                <a:solidFill>
                  <a:srgbClr val="000000"/>
                </a:solidFill>
                <a:latin typeface="Consolas" panose="020B0609020204030204" pitchFamily="49" charset="0"/>
              </a:rPr>
              <a:t>for</a:t>
            </a:r>
            <a:r>
              <a:rPr lang="en-US" altLang="en-US" dirty="0">
                <a:solidFill>
                  <a:srgbClr val="000000"/>
                </a:solidFill>
              </a:rPr>
              <a:t> iteration statement.</a:t>
            </a:r>
          </a:p>
          <a:p>
            <a:pPr eaLnBrk="1" hangingPunct="1"/>
            <a:r>
              <a:rPr lang="en-US" altLang="en-US" dirty="0">
                <a:solidFill>
                  <a:srgbClr val="000000"/>
                </a:solidFill>
              </a:rPr>
              <a:t>When the </a:t>
            </a:r>
            <a:r>
              <a:rPr lang="en-US" altLang="en-US" dirty="0">
                <a:solidFill>
                  <a:srgbClr val="000000"/>
                </a:solidFill>
                <a:latin typeface="Consolas" panose="020B0609020204030204" pitchFamily="49" charset="0"/>
              </a:rPr>
              <a:t>if</a:t>
            </a:r>
            <a:r>
              <a:rPr lang="en-US" altLang="en-US" dirty="0">
                <a:solidFill>
                  <a:srgbClr val="000000"/>
                </a:solidFill>
              </a:rPr>
              <a:t> statement detects that </a:t>
            </a:r>
            <a:r>
              <a:rPr lang="en-US" altLang="en-US" dirty="0">
                <a:solidFill>
                  <a:srgbClr val="000000"/>
                </a:solidFill>
                <a:latin typeface="Consolas" panose="020B0609020204030204" pitchFamily="49" charset="0"/>
              </a:rPr>
              <a:t>x</a:t>
            </a:r>
            <a:r>
              <a:rPr lang="en-US" altLang="en-US" dirty="0">
                <a:solidFill>
                  <a:srgbClr val="000000"/>
                </a:solidFill>
              </a:rPr>
              <a:t> has become </a:t>
            </a:r>
            <a:r>
              <a:rPr lang="en-US" altLang="en-US" dirty="0">
                <a:solidFill>
                  <a:srgbClr val="000000"/>
                </a:solidFill>
                <a:latin typeface="Consolas" panose="020B0609020204030204" pitchFamily="49" charset="0"/>
              </a:rPr>
              <a:t>5</a:t>
            </a:r>
            <a:r>
              <a:rPr lang="en-US" altLang="en-US" dirty="0">
                <a:solidFill>
                  <a:srgbClr val="000000"/>
                </a:solidFill>
              </a:rPr>
              <a:t>, </a:t>
            </a:r>
            <a:r>
              <a:rPr lang="en-US" altLang="en-US" dirty="0">
                <a:solidFill>
                  <a:srgbClr val="000000"/>
                </a:solidFill>
                <a:latin typeface="Consolas" panose="020B0609020204030204" pitchFamily="49" charset="0"/>
              </a:rPr>
              <a:t>break</a:t>
            </a:r>
            <a:r>
              <a:rPr lang="en-US" altLang="en-US" dirty="0">
                <a:solidFill>
                  <a:srgbClr val="000000"/>
                </a:solidFill>
              </a:rPr>
              <a:t> is executed.</a:t>
            </a:r>
          </a:p>
          <a:p>
            <a:pPr eaLnBrk="1" hangingPunct="1"/>
            <a:r>
              <a:rPr lang="en-US" altLang="en-US" dirty="0">
                <a:solidFill>
                  <a:srgbClr val="000000"/>
                </a:solidFill>
              </a:rPr>
              <a:t>This terminates the </a:t>
            </a:r>
            <a:r>
              <a:rPr lang="en-US" altLang="en-US" dirty="0">
                <a:solidFill>
                  <a:srgbClr val="000000"/>
                </a:solidFill>
                <a:latin typeface="Consolas" panose="020B0609020204030204" pitchFamily="49" charset="0"/>
              </a:rPr>
              <a:t>for</a:t>
            </a:r>
            <a:r>
              <a:rPr lang="en-US" altLang="en-US" dirty="0">
                <a:solidFill>
                  <a:srgbClr val="000000"/>
                </a:solidFill>
              </a:rPr>
              <a:t> statement, and the program continues with the </a:t>
            </a:r>
            <a:r>
              <a:rPr lang="en-US" altLang="en-US" dirty="0" err="1">
                <a:solidFill>
                  <a:srgbClr val="000000"/>
                </a:solidFill>
                <a:latin typeface="Consolas" panose="020B0609020204030204" pitchFamily="49" charset="0"/>
              </a:rPr>
              <a:t>printf</a:t>
            </a:r>
            <a:r>
              <a:rPr lang="en-US" altLang="en-US" dirty="0">
                <a:solidFill>
                  <a:srgbClr val="000000"/>
                </a:solidFill>
              </a:rPr>
              <a:t> after the </a:t>
            </a:r>
            <a:r>
              <a:rPr lang="en-US" altLang="en-US" dirty="0">
                <a:solidFill>
                  <a:srgbClr val="000000"/>
                </a:solidFill>
                <a:latin typeface="Consolas" panose="020B0609020204030204" pitchFamily="49" charset="0"/>
              </a:rPr>
              <a:t>for</a:t>
            </a:r>
            <a:r>
              <a:rPr lang="en-US" altLang="en-US" dirty="0">
                <a:solidFill>
                  <a:srgbClr val="000000"/>
                </a:solidFill>
              </a:rPr>
              <a:t>.</a:t>
            </a:r>
          </a:p>
          <a:p>
            <a:pPr eaLnBrk="1" hangingPunct="1"/>
            <a:r>
              <a:rPr lang="en-US" altLang="en-US" dirty="0">
                <a:solidFill>
                  <a:srgbClr val="000000"/>
                </a:solidFill>
              </a:rPr>
              <a:t>The loop fully executes only four times.</a:t>
            </a:r>
          </a:p>
        </p:txBody>
      </p:sp>
      <p:sp>
        <p:nvSpPr>
          <p:cNvPr id="108548"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87</a:t>
            </a:fld>
            <a:endParaRPr lang="en-US" altLang="en-US"/>
          </a:p>
        </p:txBody>
      </p:sp>
    </p:spTree>
    <p:extLst>
      <p:ext uri="{BB962C8B-B14F-4D97-AF65-F5344CB8AC3E}">
        <p14:creationId xmlns:p14="http://schemas.microsoft.com/office/powerpoint/2010/main" val="16812982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4_Page_3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1"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a:t>©2016 Pearson Education, Inc., Hoboken, NJ. All rights reserved.</a:t>
            </a:r>
          </a:p>
        </p:txBody>
      </p:sp>
      <p:sp>
        <p:nvSpPr>
          <p:cNvPr id="4" name="Slide Number Placeholder 3"/>
          <p:cNvSpPr>
            <a:spLocks noGrp="1"/>
          </p:cNvSpPr>
          <p:nvPr>
            <p:ph type="sldNum" sz="quarter" idx="12"/>
          </p:nvPr>
        </p:nvSpPr>
        <p:spPr/>
        <p:txBody>
          <a:bodyPr/>
          <a:lstStyle/>
          <a:p>
            <a:fld id="{22D58F13-B884-4489-983E-B4520426EAB5}" type="slidenum">
              <a:rPr lang="en-US" smtClean="0"/>
              <a:t>88</a:t>
            </a:fld>
            <a:endParaRPr lang="en-US"/>
          </a:p>
        </p:txBody>
      </p:sp>
    </p:spTree>
    <p:extLst>
      <p:ext uri="{BB962C8B-B14F-4D97-AF65-F5344CB8AC3E}">
        <p14:creationId xmlns:p14="http://schemas.microsoft.com/office/powerpoint/2010/main" val="41306932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solidFill>
                  <a:srgbClr val="3380E6"/>
                </a:solidFill>
                <a:latin typeface="Consolas" panose="020B0609020204030204" pitchFamily="49" charset="0"/>
              </a:rPr>
              <a:t>break</a:t>
            </a:r>
            <a:r>
              <a:rPr lang="en-US" dirty="0">
                <a:solidFill>
                  <a:srgbClr val="3380E6"/>
                </a:solidFill>
                <a:latin typeface="Arial"/>
              </a:rPr>
              <a:t> and </a:t>
            </a:r>
            <a:r>
              <a:rPr lang="en-US" dirty="0">
                <a:solidFill>
                  <a:srgbClr val="3380E6"/>
                </a:solidFill>
                <a:latin typeface="Consolas" panose="020B0609020204030204" pitchFamily="49" charset="0"/>
              </a:rPr>
              <a:t>continue</a:t>
            </a:r>
            <a:r>
              <a:rPr lang="en-US" dirty="0">
                <a:solidFill>
                  <a:srgbClr val="3380E6"/>
                </a:solidFill>
                <a:latin typeface="Arial"/>
              </a:rPr>
              <a:t> Statements (Cont.)</a:t>
            </a:r>
          </a:p>
        </p:txBody>
      </p:sp>
      <p:sp>
        <p:nvSpPr>
          <p:cNvPr id="111619" name="Text Placeholder 2"/>
          <p:cNvSpPr>
            <a:spLocks noGrp="1"/>
          </p:cNvSpPr>
          <p:nvPr>
            <p:ph type="body" idx="1"/>
          </p:nvPr>
        </p:nvSpPr>
        <p:spPr/>
        <p:txBody>
          <a:bodyPr>
            <a:normAutofit/>
          </a:bodyPr>
          <a:lstStyle/>
          <a:p>
            <a:pPr>
              <a:lnSpc>
                <a:spcPct val="110000"/>
              </a:lnSpc>
              <a:spcBef>
                <a:spcPts val="600"/>
              </a:spcBef>
              <a:spcAft>
                <a:spcPts val="600"/>
              </a:spcAft>
              <a:defRPr/>
            </a:pPr>
            <a:r>
              <a:rPr lang="en-US" sz="2400" dirty="0">
                <a:solidFill>
                  <a:srgbClr val="000000"/>
                </a:solidFill>
              </a:rPr>
              <a:t>The </a:t>
            </a:r>
            <a:r>
              <a:rPr lang="en-US" sz="2400" dirty="0">
                <a:solidFill>
                  <a:srgbClr val="000000"/>
                </a:solidFill>
                <a:latin typeface="Consolas" panose="020B0609020204030204" pitchFamily="49" charset="0"/>
              </a:rPr>
              <a:t>continue</a:t>
            </a:r>
            <a:r>
              <a:rPr lang="en-US" sz="2400" dirty="0">
                <a:solidFill>
                  <a:srgbClr val="000000"/>
                </a:solidFill>
              </a:rPr>
              <a:t> statement, when executed in a </a:t>
            </a:r>
            <a:r>
              <a:rPr lang="en-US" sz="2400" dirty="0">
                <a:solidFill>
                  <a:srgbClr val="000000"/>
                </a:solidFill>
                <a:latin typeface="Consolas" panose="020B0609020204030204" pitchFamily="49" charset="0"/>
              </a:rPr>
              <a:t>while</a:t>
            </a:r>
            <a:r>
              <a:rPr lang="en-US" sz="2400" dirty="0">
                <a:solidFill>
                  <a:srgbClr val="000000"/>
                </a:solidFill>
              </a:rPr>
              <a:t>, </a:t>
            </a:r>
            <a:r>
              <a:rPr lang="en-US" sz="2400" dirty="0">
                <a:solidFill>
                  <a:srgbClr val="000000"/>
                </a:solidFill>
                <a:latin typeface="Consolas" panose="020B0609020204030204" pitchFamily="49" charset="0"/>
              </a:rPr>
              <a:t>for</a:t>
            </a:r>
            <a:r>
              <a:rPr lang="en-US" sz="2400" dirty="0">
                <a:solidFill>
                  <a:srgbClr val="000000"/>
                </a:solidFill>
              </a:rPr>
              <a:t> or </a:t>
            </a:r>
            <a:r>
              <a:rPr lang="en-US" sz="2400" dirty="0">
                <a:solidFill>
                  <a:srgbClr val="000000"/>
                </a:solidFill>
                <a:latin typeface="Consolas" panose="020B0609020204030204" pitchFamily="49" charset="0"/>
              </a:rPr>
              <a:t>do</a:t>
            </a:r>
            <a:r>
              <a:rPr lang="en-US" sz="2400" dirty="0">
                <a:solidFill>
                  <a:srgbClr val="000000"/>
                </a:solidFill>
              </a:rPr>
              <a:t>…</a:t>
            </a:r>
            <a:r>
              <a:rPr lang="en-US" sz="2400" dirty="0">
                <a:solidFill>
                  <a:srgbClr val="000000"/>
                </a:solidFill>
                <a:latin typeface="Consolas" panose="020B0609020204030204" pitchFamily="49" charset="0"/>
              </a:rPr>
              <a:t>while</a:t>
            </a:r>
            <a:r>
              <a:rPr lang="en-US" sz="2400" dirty="0">
                <a:solidFill>
                  <a:srgbClr val="000000"/>
                </a:solidFill>
              </a:rPr>
              <a:t> statement, </a:t>
            </a:r>
            <a:r>
              <a:rPr lang="en-US" sz="2400" b="1" dirty="0">
                <a:solidFill>
                  <a:srgbClr val="000000"/>
                </a:solidFill>
              </a:rPr>
              <a:t>skips the remaining statements in the body of that control statement and </a:t>
            </a:r>
            <a:r>
              <a:rPr lang="en-US" sz="2400" b="1" u="sng" dirty="0">
                <a:solidFill>
                  <a:srgbClr val="000000"/>
                </a:solidFill>
              </a:rPr>
              <a:t>performs the next iteration of the loop</a:t>
            </a:r>
            <a:r>
              <a:rPr lang="en-US" sz="2400" dirty="0">
                <a:solidFill>
                  <a:srgbClr val="000000"/>
                </a:solidFill>
              </a:rPr>
              <a:t>.</a:t>
            </a:r>
          </a:p>
          <a:p>
            <a:pPr>
              <a:lnSpc>
                <a:spcPct val="110000"/>
              </a:lnSpc>
              <a:spcBef>
                <a:spcPts val="600"/>
              </a:spcBef>
              <a:spcAft>
                <a:spcPts val="600"/>
              </a:spcAft>
              <a:defRPr/>
            </a:pPr>
            <a:r>
              <a:rPr lang="en-US" sz="2400" dirty="0">
                <a:solidFill>
                  <a:srgbClr val="000000"/>
                </a:solidFill>
              </a:rPr>
              <a:t>In </a:t>
            </a:r>
            <a:r>
              <a:rPr lang="en-US" sz="2400" dirty="0">
                <a:solidFill>
                  <a:srgbClr val="000000"/>
                </a:solidFill>
                <a:latin typeface="Consolas" panose="020B0609020204030204" pitchFamily="49" charset="0"/>
              </a:rPr>
              <a:t>while</a:t>
            </a:r>
            <a:r>
              <a:rPr lang="en-US" sz="2400" dirty="0">
                <a:solidFill>
                  <a:srgbClr val="000000"/>
                </a:solidFill>
              </a:rPr>
              <a:t> and </a:t>
            </a:r>
            <a:r>
              <a:rPr lang="en-US" sz="2400" dirty="0">
                <a:solidFill>
                  <a:srgbClr val="000000"/>
                </a:solidFill>
                <a:latin typeface="Consolas" panose="020B0609020204030204" pitchFamily="49" charset="0"/>
              </a:rPr>
              <a:t>do</a:t>
            </a:r>
            <a:r>
              <a:rPr lang="en-US" sz="2400" dirty="0">
                <a:solidFill>
                  <a:srgbClr val="000000"/>
                </a:solidFill>
              </a:rPr>
              <a:t>…</a:t>
            </a:r>
            <a:r>
              <a:rPr lang="en-US" sz="2400" dirty="0">
                <a:solidFill>
                  <a:srgbClr val="000000"/>
                </a:solidFill>
                <a:latin typeface="Consolas" panose="020B0609020204030204" pitchFamily="49" charset="0"/>
              </a:rPr>
              <a:t>while</a:t>
            </a:r>
            <a:r>
              <a:rPr lang="en-US" sz="2400" dirty="0">
                <a:solidFill>
                  <a:srgbClr val="000000"/>
                </a:solidFill>
              </a:rPr>
              <a:t> statements, the loop-continuation test is evaluated immediately </a:t>
            </a:r>
            <a:r>
              <a:rPr lang="en-US" sz="2400" i="1" dirty="0">
                <a:solidFill>
                  <a:srgbClr val="000000"/>
                </a:solidFill>
              </a:rPr>
              <a:t>after</a:t>
            </a:r>
            <a:r>
              <a:rPr lang="en-US" sz="2400" dirty="0">
                <a:solidFill>
                  <a:srgbClr val="000000"/>
                </a:solidFill>
              </a:rPr>
              <a:t> the </a:t>
            </a:r>
            <a:r>
              <a:rPr lang="en-US" sz="2400" dirty="0">
                <a:solidFill>
                  <a:srgbClr val="000000"/>
                </a:solidFill>
                <a:latin typeface="Consolas" panose="020B0609020204030204" pitchFamily="49" charset="0"/>
              </a:rPr>
              <a:t>continue</a:t>
            </a:r>
            <a:r>
              <a:rPr lang="en-US" sz="2400" dirty="0">
                <a:solidFill>
                  <a:srgbClr val="000000"/>
                </a:solidFill>
              </a:rPr>
              <a:t> statement is executed.</a:t>
            </a:r>
          </a:p>
          <a:p>
            <a:pPr>
              <a:lnSpc>
                <a:spcPct val="110000"/>
              </a:lnSpc>
              <a:spcBef>
                <a:spcPts val="600"/>
              </a:spcBef>
              <a:spcAft>
                <a:spcPts val="600"/>
              </a:spcAft>
              <a:defRPr/>
            </a:pPr>
            <a:r>
              <a:rPr lang="en-US" sz="2400" dirty="0">
                <a:solidFill>
                  <a:srgbClr val="000000"/>
                </a:solidFill>
              </a:rPr>
              <a:t>In the </a:t>
            </a:r>
            <a:r>
              <a:rPr lang="en-US" sz="2400" dirty="0">
                <a:solidFill>
                  <a:srgbClr val="000000"/>
                </a:solidFill>
                <a:latin typeface="Consolas" panose="020B0609020204030204" pitchFamily="49" charset="0"/>
              </a:rPr>
              <a:t>for</a:t>
            </a:r>
            <a:r>
              <a:rPr lang="en-US" sz="2400" dirty="0">
                <a:solidFill>
                  <a:srgbClr val="000000"/>
                </a:solidFill>
              </a:rPr>
              <a:t> statement, the increment expression is executed, then the loop-continuation test is evaluated.</a:t>
            </a:r>
          </a:p>
          <a:p>
            <a:pPr>
              <a:lnSpc>
                <a:spcPct val="110000"/>
              </a:lnSpc>
              <a:spcBef>
                <a:spcPts val="600"/>
              </a:spcBef>
              <a:spcAft>
                <a:spcPts val="600"/>
              </a:spcAft>
              <a:defRPr/>
            </a:pPr>
            <a:r>
              <a:rPr lang="en-US" altLang="en-US" sz="2400" dirty="0">
                <a:solidFill>
                  <a:srgbClr val="000000"/>
                </a:solidFill>
              </a:rPr>
              <a:t>Figure 4.12 uses the </a:t>
            </a:r>
            <a:r>
              <a:rPr lang="en-US" altLang="en-US" sz="2400" dirty="0">
                <a:solidFill>
                  <a:srgbClr val="000000"/>
                </a:solidFill>
                <a:latin typeface="Consolas" panose="020B0609020204030204" pitchFamily="49" charset="0"/>
              </a:rPr>
              <a:t>continue</a:t>
            </a:r>
            <a:r>
              <a:rPr lang="en-US" altLang="en-US" sz="2400" dirty="0">
                <a:solidFill>
                  <a:srgbClr val="000000"/>
                </a:solidFill>
              </a:rPr>
              <a:t> statement in a </a:t>
            </a:r>
            <a:r>
              <a:rPr lang="en-US" altLang="en-US" sz="2400" dirty="0">
                <a:solidFill>
                  <a:srgbClr val="000000"/>
                </a:solidFill>
                <a:latin typeface="Consolas" panose="020B0609020204030204" pitchFamily="49" charset="0"/>
              </a:rPr>
              <a:t>for</a:t>
            </a:r>
            <a:r>
              <a:rPr lang="en-US" altLang="en-US" sz="2400" dirty="0">
                <a:solidFill>
                  <a:srgbClr val="000000"/>
                </a:solidFill>
              </a:rPr>
              <a:t> statement to skip the </a:t>
            </a:r>
            <a:r>
              <a:rPr lang="en-US" altLang="en-US" sz="2400" dirty="0" err="1">
                <a:solidFill>
                  <a:srgbClr val="000000"/>
                </a:solidFill>
                <a:latin typeface="Consolas" panose="020B0609020204030204" pitchFamily="49" charset="0"/>
              </a:rPr>
              <a:t>printf</a:t>
            </a:r>
            <a:r>
              <a:rPr lang="en-US" altLang="en-US" sz="2400" dirty="0">
                <a:solidFill>
                  <a:srgbClr val="000000"/>
                </a:solidFill>
              </a:rPr>
              <a:t> statement and begin the next iteration of the loop.</a:t>
            </a:r>
          </a:p>
        </p:txBody>
      </p:sp>
      <p:sp>
        <p:nvSpPr>
          <p:cNvPr id="111620"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89</a:t>
            </a:fld>
            <a:endParaRPr lang="en-US" altLang="en-US"/>
          </a:p>
        </p:txBody>
      </p:sp>
    </p:spTree>
    <p:extLst>
      <p:ext uri="{BB962C8B-B14F-4D97-AF65-F5344CB8AC3E}">
        <p14:creationId xmlns:p14="http://schemas.microsoft.com/office/powerpoint/2010/main" val="4244638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3_Page_1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721262" y="1143000"/>
            <a:ext cx="10749475" cy="8305800"/>
          </a:xfrm>
          <a:prstGeom prst="rect">
            <a:avLst/>
          </a:prstGeom>
          <a:noFill/>
          <a:ln>
            <a:noFill/>
          </a:ln>
        </p:spPr>
      </p:pic>
      <p:sp>
        <p:nvSpPr>
          <p:cNvPr id="3" name="Footer Placeholder 2"/>
          <p:cNvSpPr>
            <a:spLocks noGrp="1"/>
          </p:cNvSpPr>
          <p:nvPr>
            <p:ph type="ftr" sz="quarter" idx="11"/>
          </p:nvPr>
        </p:nvSpPr>
        <p:spPr/>
        <p:txBody>
          <a:bodyPr/>
          <a:lstStyle/>
          <a:p>
            <a:r>
              <a:rPr lang="en-US"/>
              <a:t>© 2016 Pearson Education, Inc., Hoboken, NJ.  All rights reserved.</a:t>
            </a:r>
          </a:p>
        </p:txBody>
      </p:sp>
      <p:sp>
        <p:nvSpPr>
          <p:cNvPr id="4" name="Slide Number Placeholder 3"/>
          <p:cNvSpPr>
            <a:spLocks noGrp="1"/>
          </p:cNvSpPr>
          <p:nvPr>
            <p:ph type="sldNum" sz="quarter" idx="12"/>
          </p:nvPr>
        </p:nvSpPr>
        <p:spPr/>
        <p:txBody>
          <a:bodyPr/>
          <a:lstStyle/>
          <a:p>
            <a:fld id="{D3060705-CD38-4FDE-9CCB-CC2CAF23F9E4}" type="slidenum">
              <a:rPr lang="en-US" smtClean="0"/>
              <a:t>9</a:t>
            </a:fld>
            <a:endParaRPr lang="en-US"/>
          </a:p>
        </p:txBody>
      </p:sp>
    </p:spTree>
    <p:extLst>
      <p:ext uri="{BB962C8B-B14F-4D97-AF65-F5344CB8AC3E}">
        <p14:creationId xmlns:p14="http://schemas.microsoft.com/office/powerpoint/2010/main" val="394882875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4_Page_4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1"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a:t>©2016 Pearson Education, Inc., Hoboken, NJ. All rights reserved.</a:t>
            </a:r>
          </a:p>
        </p:txBody>
      </p:sp>
      <p:sp>
        <p:nvSpPr>
          <p:cNvPr id="4" name="Slide Number Placeholder 3"/>
          <p:cNvSpPr>
            <a:spLocks noGrp="1"/>
          </p:cNvSpPr>
          <p:nvPr>
            <p:ph type="sldNum" sz="quarter" idx="12"/>
          </p:nvPr>
        </p:nvSpPr>
        <p:spPr/>
        <p:txBody>
          <a:bodyPr/>
          <a:lstStyle/>
          <a:p>
            <a:fld id="{22D58F13-B884-4489-983E-B4520426EAB5}" type="slidenum">
              <a:rPr lang="en-US" smtClean="0"/>
              <a:t>90</a:t>
            </a:fld>
            <a:endParaRPr lang="en-US"/>
          </a:p>
        </p:txBody>
      </p:sp>
    </p:spTree>
    <p:extLst>
      <p:ext uri="{BB962C8B-B14F-4D97-AF65-F5344CB8AC3E}">
        <p14:creationId xmlns:p14="http://schemas.microsoft.com/office/powerpoint/2010/main" val="7305306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Arial"/>
              </a:rPr>
              <a:t>Logical Operators</a:t>
            </a:r>
          </a:p>
        </p:txBody>
      </p:sp>
      <p:sp>
        <p:nvSpPr>
          <p:cNvPr id="119811" name="Text Placeholder 2"/>
          <p:cNvSpPr>
            <a:spLocks noGrp="1"/>
          </p:cNvSpPr>
          <p:nvPr>
            <p:ph type="body" idx="1"/>
          </p:nvPr>
        </p:nvSpPr>
        <p:spPr/>
        <p:txBody>
          <a:bodyPr>
            <a:normAutofit/>
          </a:bodyPr>
          <a:lstStyle/>
          <a:p>
            <a:pPr eaLnBrk="1" hangingPunct="1"/>
            <a:r>
              <a:rPr lang="en-US" altLang="en-US" sz="2800" dirty="0">
                <a:solidFill>
                  <a:srgbClr val="000000"/>
                </a:solidFill>
              </a:rPr>
              <a:t>C provides </a:t>
            </a:r>
            <a:r>
              <a:rPr lang="en-US" altLang="en-US" sz="2800" i="1" dirty="0">
                <a:solidFill>
                  <a:srgbClr val="000000"/>
                </a:solidFill>
              </a:rPr>
              <a:t>logical operators </a:t>
            </a:r>
            <a:r>
              <a:rPr lang="en-US" altLang="en-US" sz="2800" dirty="0">
                <a:solidFill>
                  <a:srgbClr val="000000"/>
                </a:solidFill>
              </a:rPr>
              <a:t>that can be used to form more complex conditions by combining simple conditions.</a:t>
            </a:r>
          </a:p>
          <a:p>
            <a:pPr eaLnBrk="1" hangingPunct="1"/>
            <a:r>
              <a:rPr lang="en-US" altLang="en-US" sz="2800" dirty="0">
                <a:solidFill>
                  <a:srgbClr val="000000"/>
                </a:solidFill>
              </a:rPr>
              <a:t>The logical operators are </a:t>
            </a:r>
          </a:p>
          <a:p>
            <a:pPr marL="0" indent="0">
              <a:buNone/>
            </a:pPr>
            <a:r>
              <a:rPr lang="en-US" altLang="en-US" sz="2800" dirty="0">
                <a:solidFill>
                  <a:srgbClr val="000000"/>
                </a:solidFill>
              </a:rPr>
              <a:t>	</a:t>
            </a:r>
            <a:r>
              <a:rPr lang="en-US" altLang="en-US" sz="2800" dirty="0">
                <a:solidFill>
                  <a:srgbClr val="0000FF"/>
                </a:solidFill>
              </a:rPr>
              <a:t>&amp;&amp; (logical AND)</a:t>
            </a:r>
            <a:endParaRPr lang="en-US" altLang="en-US" sz="2800" dirty="0">
              <a:solidFill>
                <a:srgbClr val="000000"/>
              </a:solidFill>
            </a:endParaRPr>
          </a:p>
          <a:p>
            <a:pPr marL="0" indent="0">
              <a:buNone/>
            </a:pPr>
            <a:r>
              <a:rPr lang="en-US" altLang="en-US" sz="2800" dirty="0">
                <a:solidFill>
                  <a:srgbClr val="000000"/>
                </a:solidFill>
                <a:latin typeface="Consolas" panose="020B0609020204030204" pitchFamily="49" charset="0"/>
              </a:rPr>
              <a:t>	</a:t>
            </a:r>
            <a:r>
              <a:rPr lang="en-US" altLang="en-US" sz="2800" dirty="0">
                <a:solidFill>
                  <a:srgbClr val="0000FF"/>
                </a:solidFill>
                <a:latin typeface="Consolas" panose="020B0609020204030204" pitchFamily="49" charset="0"/>
              </a:rPr>
              <a:t>||</a:t>
            </a:r>
            <a:r>
              <a:rPr lang="en-US" altLang="en-US" sz="2800" dirty="0">
                <a:solidFill>
                  <a:srgbClr val="000000"/>
                </a:solidFill>
              </a:rPr>
              <a:t> </a:t>
            </a:r>
            <a:r>
              <a:rPr lang="en-US" altLang="en-US" sz="2800" dirty="0">
                <a:solidFill>
                  <a:srgbClr val="0000FF"/>
                </a:solidFill>
              </a:rPr>
              <a:t>(logical OR)</a:t>
            </a:r>
            <a:endParaRPr lang="en-US" altLang="en-US" sz="2800" dirty="0">
              <a:solidFill>
                <a:srgbClr val="000000"/>
              </a:solidFill>
            </a:endParaRPr>
          </a:p>
          <a:p>
            <a:pPr marL="0" indent="0">
              <a:buNone/>
            </a:pPr>
            <a:r>
              <a:rPr lang="en-US" altLang="en-US" sz="2800" dirty="0">
                <a:solidFill>
                  <a:srgbClr val="000000"/>
                </a:solidFill>
                <a:latin typeface="Consolas" panose="020B0609020204030204" pitchFamily="49" charset="0"/>
              </a:rPr>
              <a:t>	</a:t>
            </a:r>
            <a:r>
              <a:rPr lang="en-US" altLang="en-US" sz="2800" dirty="0">
                <a:solidFill>
                  <a:srgbClr val="0000FF"/>
                </a:solidFill>
                <a:latin typeface="Consolas" panose="020B0609020204030204" pitchFamily="49" charset="0"/>
              </a:rPr>
              <a:t>!</a:t>
            </a:r>
            <a:r>
              <a:rPr lang="en-US" altLang="en-US" sz="2800" dirty="0">
                <a:solidFill>
                  <a:srgbClr val="000000"/>
                </a:solidFill>
              </a:rPr>
              <a:t> (</a:t>
            </a:r>
            <a:r>
              <a:rPr lang="en-US" altLang="en-US" sz="2800" dirty="0">
                <a:solidFill>
                  <a:srgbClr val="0000FF"/>
                </a:solidFill>
              </a:rPr>
              <a:t>logical NOT</a:t>
            </a:r>
            <a:r>
              <a:rPr lang="en-US" altLang="en-US" sz="2800" dirty="0">
                <a:solidFill>
                  <a:srgbClr val="000000"/>
                </a:solidFill>
              </a:rPr>
              <a:t> also called </a:t>
            </a:r>
            <a:r>
              <a:rPr lang="en-US" altLang="en-US" sz="2800" dirty="0">
                <a:solidFill>
                  <a:srgbClr val="0000FF"/>
                </a:solidFill>
              </a:rPr>
              <a:t>logical negation</a:t>
            </a:r>
            <a:r>
              <a:rPr lang="en-US" altLang="en-US" sz="2800" dirty="0">
                <a:solidFill>
                  <a:srgbClr val="000000"/>
                </a:solidFill>
              </a:rPr>
              <a:t>)</a:t>
            </a:r>
          </a:p>
        </p:txBody>
      </p:sp>
      <p:sp>
        <p:nvSpPr>
          <p:cNvPr id="118788"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91</a:t>
            </a:fld>
            <a:endParaRPr lang="en-US" altLang="en-US"/>
          </a:p>
        </p:txBody>
      </p:sp>
    </p:spTree>
    <p:extLst>
      <p:ext uri="{BB962C8B-B14F-4D97-AF65-F5344CB8AC3E}">
        <p14:creationId xmlns:p14="http://schemas.microsoft.com/office/powerpoint/2010/main" val="146689618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Arial"/>
              </a:rPr>
              <a:t>Logical Operators (Cont.)</a:t>
            </a:r>
          </a:p>
        </p:txBody>
      </p:sp>
      <p:sp>
        <p:nvSpPr>
          <p:cNvPr id="3" name="Text Placeholder 2"/>
          <p:cNvSpPr>
            <a:spLocks noGrp="1"/>
          </p:cNvSpPr>
          <p:nvPr>
            <p:ph type="body" idx="1"/>
          </p:nvPr>
        </p:nvSpPr>
        <p:spPr/>
        <p:txBody>
          <a:bodyPr>
            <a:normAutofit/>
          </a:bodyPr>
          <a:lstStyle/>
          <a:p>
            <a:pPr marL="109537" indent="0">
              <a:spcBef>
                <a:spcPts val="600"/>
              </a:spcBef>
              <a:spcAft>
                <a:spcPts val="600"/>
              </a:spcAft>
              <a:buNone/>
              <a:defRPr/>
            </a:pPr>
            <a:r>
              <a:rPr lang="en-US" sz="2000" b="1" i="1" dirty="0">
                <a:solidFill>
                  <a:srgbClr val="000000"/>
                </a:solidFill>
              </a:rPr>
              <a:t>Logical AND (</a:t>
            </a:r>
            <a:r>
              <a:rPr lang="en-US" sz="1800" b="1" i="1" dirty="0">
                <a:solidFill>
                  <a:srgbClr val="000000"/>
                </a:solidFill>
                <a:latin typeface="Consolas" panose="020B0609020204030204" pitchFamily="49" charset="0"/>
              </a:rPr>
              <a:t>&amp;&amp;</a:t>
            </a:r>
            <a:r>
              <a:rPr lang="en-US" sz="2000" b="1" i="1" dirty="0">
                <a:solidFill>
                  <a:srgbClr val="000000"/>
                </a:solidFill>
              </a:rPr>
              <a:t>) Operator</a:t>
            </a:r>
          </a:p>
          <a:p>
            <a:pPr>
              <a:spcBef>
                <a:spcPts val="600"/>
              </a:spcBef>
              <a:spcAft>
                <a:spcPts val="600"/>
              </a:spcAft>
              <a:defRPr/>
            </a:pPr>
            <a:r>
              <a:rPr lang="en-US" sz="2000" dirty="0">
                <a:solidFill>
                  <a:srgbClr val="000000"/>
                </a:solidFill>
              </a:rPr>
              <a:t>Suppose we wish to ensure that </a:t>
            </a:r>
            <a:r>
              <a:rPr lang="en-US" sz="2000" b="1" dirty="0">
                <a:solidFill>
                  <a:srgbClr val="000000"/>
                </a:solidFill>
              </a:rPr>
              <a:t>two conditions are both true </a:t>
            </a:r>
            <a:r>
              <a:rPr lang="en-US" sz="2000" dirty="0">
                <a:solidFill>
                  <a:srgbClr val="000000"/>
                </a:solidFill>
              </a:rPr>
              <a:t>before we choose a certain path of execution.</a:t>
            </a:r>
          </a:p>
          <a:p>
            <a:pPr>
              <a:spcBef>
                <a:spcPts val="600"/>
              </a:spcBef>
              <a:spcAft>
                <a:spcPts val="600"/>
              </a:spcAft>
              <a:defRPr/>
            </a:pPr>
            <a:r>
              <a:rPr lang="en-US" sz="2000" dirty="0">
                <a:solidFill>
                  <a:srgbClr val="000000"/>
                </a:solidFill>
              </a:rPr>
              <a:t>In this case, we can use the logical operator </a:t>
            </a:r>
            <a:r>
              <a:rPr lang="en-US" sz="2000" dirty="0">
                <a:solidFill>
                  <a:srgbClr val="000000"/>
                </a:solidFill>
                <a:latin typeface="Consolas" panose="020B0609020204030204" pitchFamily="49" charset="0"/>
              </a:rPr>
              <a:t>&amp;&amp;</a:t>
            </a:r>
            <a:r>
              <a:rPr lang="en-US" sz="2000" dirty="0">
                <a:solidFill>
                  <a:srgbClr val="000000"/>
                </a:solidFill>
              </a:rPr>
              <a:t> as follows:</a:t>
            </a:r>
          </a:p>
          <a:p>
            <a:pPr lvl="2">
              <a:spcBef>
                <a:spcPts val="600"/>
              </a:spcBef>
              <a:spcAft>
                <a:spcPts val="600"/>
              </a:spcAft>
              <a:buNone/>
              <a:defRPr/>
            </a:pPr>
            <a:r>
              <a:rPr lang="en-US" sz="1600" b="1" dirty="0">
                <a:solidFill>
                  <a:srgbClr val="0000FF"/>
                </a:solidFill>
                <a:latin typeface="Consolas" panose="020B0609020204030204" pitchFamily="49" charset="0"/>
              </a:rPr>
              <a:t>if</a:t>
            </a:r>
            <a:r>
              <a:rPr lang="en-US" sz="1600" b="1" dirty="0">
                <a:solidFill>
                  <a:srgbClr val="000000"/>
                </a:solidFill>
                <a:latin typeface="Consolas" panose="020B0609020204030204" pitchFamily="49" charset="0"/>
              </a:rPr>
              <a:t> (gender == </a:t>
            </a:r>
            <a:r>
              <a:rPr lang="en-US" sz="1600" b="1" dirty="0">
                <a:solidFill>
                  <a:srgbClr val="128AFF"/>
                </a:solidFill>
                <a:latin typeface="Consolas" panose="020B0609020204030204" pitchFamily="49" charset="0"/>
              </a:rPr>
              <a:t>1</a:t>
            </a:r>
            <a:r>
              <a:rPr lang="en-US" sz="1600" b="1" dirty="0">
                <a:solidFill>
                  <a:srgbClr val="000000"/>
                </a:solidFill>
                <a:latin typeface="Consolas" panose="020B0609020204030204" pitchFamily="49" charset="0"/>
              </a:rPr>
              <a:t> &amp;&amp; age &gt;= </a:t>
            </a:r>
            <a:r>
              <a:rPr lang="en-US" sz="1600" b="1" dirty="0">
                <a:solidFill>
                  <a:srgbClr val="128AFF"/>
                </a:solidFill>
                <a:latin typeface="Consolas" panose="020B0609020204030204" pitchFamily="49" charset="0"/>
              </a:rPr>
              <a:t>65</a:t>
            </a:r>
            <a:r>
              <a:rPr lang="en-US" sz="1600" b="1" dirty="0">
                <a:solidFill>
                  <a:srgbClr val="000000"/>
                </a:solidFill>
                <a:latin typeface="Consolas" panose="020B0609020204030204" pitchFamily="49" charset="0"/>
              </a:rPr>
              <a:t>)</a:t>
            </a:r>
            <a:br>
              <a:rPr lang="en-US" sz="1600" b="1" dirty="0">
                <a:solidFill>
                  <a:srgbClr val="000000"/>
                </a:solidFill>
                <a:latin typeface="Consolas" panose="020B0609020204030204" pitchFamily="49" charset="0"/>
              </a:rPr>
            </a:b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seniorFemales</a:t>
            </a:r>
            <a:r>
              <a:rPr lang="en-US" sz="1600" b="1" dirty="0">
                <a:solidFill>
                  <a:srgbClr val="000000"/>
                </a:solidFill>
                <a:latin typeface="Consolas" panose="020B0609020204030204" pitchFamily="49" charset="0"/>
              </a:rPr>
              <a:t>;</a:t>
            </a:r>
          </a:p>
          <a:p>
            <a:pPr>
              <a:spcBef>
                <a:spcPts val="600"/>
              </a:spcBef>
              <a:spcAft>
                <a:spcPts val="600"/>
              </a:spcAft>
              <a:defRPr/>
            </a:pPr>
            <a:r>
              <a:rPr lang="en-US" sz="2000" dirty="0">
                <a:solidFill>
                  <a:srgbClr val="000000"/>
                </a:solidFill>
              </a:rPr>
              <a:t>This </a:t>
            </a:r>
            <a:r>
              <a:rPr lang="en-US" sz="2000" dirty="0">
                <a:solidFill>
                  <a:srgbClr val="000000"/>
                </a:solidFill>
                <a:latin typeface="Consolas" panose="020B0609020204030204" pitchFamily="49" charset="0"/>
              </a:rPr>
              <a:t>if</a:t>
            </a:r>
            <a:r>
              <a:rPr lang="en-US" sz="2000" dirty="0">
                <a:solidFill>
                  <a:srgbClr val="000000"/>
                </a:solidFill>
              </a:rPr>
              <a:t> statement contains </a:t>
            </a:r>
            <a:r>
              <a:rPr lang="en-US" sz="2000" i="1" dirty="0">
                <a:solidFill>
                  <a:srgbClr val="000000"/>
                </a:solidFill>
              </a:rPr>
              <a:t>two</a:t>
            </a:r>
            <a:r>
              <a:rPr lang="en-US" sz="2000" dirty="0">
                <a:solidFill>
                  <a:srgbClr val="000000"/>
                </a:solidFill>
              </a:rPr>
              <a:t> simple conditions.</a:t>
            </a:r>
          </a:p>
          <a:p>
            <a:pPr>
              <a:spcBef>
                <a:spcPts val="600"/>
              </a:spcBef>
              <a:spcAft>
                <a:spcPts val="600"/>
              </a:spcAft>
              <a:defRPr/>
            </a:pPr>
            <a:r>
              <a:rPr lang="en-US" sz="2000" dirty="0">
                <a:solidFill>
                  <a:srgbClr val="000000"/>
                </a:solidFill>
              </a:rPr>
              <a:t>The condition </a:t>
            </a:r>
            <a:r>
              <a:rPr lang="en-US" sz="2000" dirty="0">
                <a:solidFill>
                  <a:srgbClr val="000000"/>
                </a:solidFill>
                <a:latin typeface="Consolas" panose="020B0609020204030204" pitchFamily="49" charset="0"/>
              </a:rPr>
              <a:t>gender</a:t>
            </a:r>
            <a:r>
              <a:rPr lang="en-US" sz="2000" dirty="0">
                <a:solidFill>
                  <a:srgbClr val="000000"/>
                </a:solidFill>
              </a:rPr>
              <a:t> </a:t>
            </a:r>
            <a:r>
              <a:rPr lang="en-US" sz="2000" dirty="0">
                <a:solidFill>
                  <a:srgbClr val="000000"/>
                </a:solidFill>
                <a:latin typeface="Consolas" panose="020B0609020204030204" pitchFamily="49" charset="0"/>
              </a:rPr>
              <a:t>==</a:t>
            </a:r>
            <a:r>
              <a:rPr lang="en-US" sz="2000" dirty="0">
                <a:solidFill>
                  <a:srgbClr val="000000"/>
                </a:solidFill>
              </a:rPr>
              <a:t> </a:t>
            </a:r>
            <a:r>
              <a:rPr lang="en-US" sz="2000" dirty="0">
                <a:solidFill>
                  <a:srgbClr val="000000"/>
                </a:solidFill>
                <a:latin typeface="Consolas" panose="020B0609020204030204" pitchFamily="49" charset="0"/>
              </a:rPr>
              <a:t>1</a:t>
            </a:r>
            <a:r>
              <a:rPr lang="en-US" sz="2000" dirty="0">
                <a:solidFill>
                  <a:srgbClr val="000000"/>
                </a:solidFill>
              </a:rPr>
              <a:t> might be evaluated, for example, to determine if a person is a female.</a:t>
            </a:r>
          </a:p>
          <a:p>
            <a:pPr>
              <a:spcBef>
                <a:spcPts val="600"/>
              </a:spcBef>
              <a:spcAft>
                <a:spcPts val="600"/>
              </a:spcAft>
              <a:defRPr/>
            </a:pPr>
            <a:r>
              <a:rPr lang="en-US" sz="2000" dirty="0">
                <a:solidFill>
                  <a:srgbClr val="000000"/>
                </a:solidFill>
              </a:rPr>
              <a:t>The condition </a:t>
            </a:r>
            <a:r>
              <a:rPr lang="en-US" sz="2000" dirty="0">
                <a:solidFill>
                  <a:srgbClr val="000000"/>
                </a:solidFill>
                <a:latin typeface="Consolas" panose="020B0609020204030204" pitchFamily="49" charset="0"/>
              </a:rPr>
              <a:t>age</a:t>
            </a:r>
            <a:r>
              <a:rPr lang="en-US" sz="2000" dirty="0">
                <a:solidFill>
                  <a:srgbClr val="000000"/>
                </a:solidFill>
              </a:rPr>
              <a:t> </a:t>
            </a:r>
            <a:r>
              <a:rPr lang="en-US" sz="2000" dirty="0">
                <a:solidFill>
                  <a:srgbClr val="000000"/>
                </a:solidFill>
                <a:latin typeface="Consolas" panose="020B0609020204030204" pitchFamily="49" charset="0"/>
              </a:rPr>
              <a:t>&gt;=</a:t>
            </a:r>
            <a:r>
              <a:rPr lang="en-US" sz="2000" dirty="0">
                <a:solidFill>
                  <a:srgbClr val="000000"/>
                </a:solidFill>
              </a:rPr>
              <a:t> </a:t>
            </a:r>
            <a:r>
              <a:rPr lang="en-US" sz="2000" dirty="0">
                <a:solidFill>
                  <a:srgbClr val="000000"/>
                </a:solidFill>
                <a:latin typeface="Consolas" panose="020B0609020204030204" pitchFamily="49" charset="0"/>
              </a:rPr>
              <a:t>65</a:t>
            </a:r>
            <a:r>
              <a:rPr lang="en-US" sz="2000" dirty="0">
                <a:solidFill>
                  <a:srgbClr val="000000"/>
                </a:solidFill>
              </a:rPr>
              <a:t> is evaluated to determine whether a person is a senior citizen.</a:t>
            </a:r>
          </a:p>
          <a:p>
            <a:pPr>
              <a:spcBef>
                <a:spcPts val="600"/>
              </a:spcBef>
              <a:spcAft>
                <a:spcPts val="600"/>
              </a:spcAft>
              <a:defRPr/>
            </a:pPr>
            <a:r>
              <a:rPr lang="en-US" sz="2000" dirty="0">
                <a:solidFill>
                  <a:srgbClr val="000000"/>
                </a:solidFill>
              </a:rPr>
              <a:t>The two simple conditions are evaluated first because the </a:t>
            </a:r>
            <a:r>
              <a:rPr lang="en-US" sz="2000" b="1" dirty="0">
                <a:solidFill>
                  <a:srgbClr val="000000"/>
                </a:solidFill>
              </a:rPr>
              <a:t>precedencies of </a:t>
            </a:r>
            <a:r>
              <a:rPr lang="en-US" sz="2000" b="1" dirty="0">
                <a:solidFill>
                  <a:srgbClr val="000000"/>
                </a:solidFill>
                <a:latin typeface="Consolas" panose="020B0609020204030204" pitchFamily="49" charset="0"/>
              </a:rPr>
              <a:t>==</a:t>
            </a:r>
            <a:r>
              <a:rPr lang="en-US" sz="2000" b="1" dirty="0">
                <a:solidFill>
                  <a:srgbClr val="000000"/>
                </a:solidFill>
              </a:rPr>
              <a:t> and </a:t>
            </a:r>
            <a:r>
              <a:rPr lang="en-US" sz="2000" b="1" dirty="0">
                <a:solidFill>
                  <a:srgbClr val="000000"/>
                </a:solidFill>
                <a:latin typeface="Consolas" panose="020B0609020204030204" pitchFamily="49" charset="0"/>
              </a:rPr>
              <a:t>&gt;=</a:t>
            </a:r>
            <a:r>
              <a:rPr lang="en-US" sz="2000" b="1" dirty="0">
                <a:solidFill>
                  <a:srgbClr val="000000"/>
                </a:solidFill>
              </a:rPr>
              <a:t> are both </a:t>
            </a:r>
            <a:r>
              <a:rPr lang="en-US" sz="2000" b="1" i="1" dirty="0">
                <a:solidFill>
                  <a:srgbClr val="000000"/>
                </a:solidFill>
              </a:rPr>
              <a:t>higher</a:t>
            </a:r>
            <a:r>
              <a:rPr lang="en-US" sz="2000" b="1" dirty="0">
                <a:solidFill>
                  <a:srgbClr val="000000"/>
                </a:solidFill>
              </a:rPr>
              <a:t> than the precedence of </a:t>
            </a:r>
            <a:r>
              <a:rPr lang="en-US" sz="2000" b="1" dirty="0">
                <a:solidFill>
                  <a:srgbClr val="000000"/>
                </a:solidFill>
                <a:latin typeface="Consolas" panose="020B0609020204030204" pitchFamily="49" charset="0"/>
              </a:rPr>
              <a:t>&amp;&amp;</a:t>
            </a:r>
            <a:r>
              <a:rPr lang="en-US" sz="2000" dirty="0">
                <a:solidFill>
                  <a:srgbClr val="000000"/>
                </a:solidFill>
              </a:rPr>
              <a:t>.</a:t>
            </a:r>
          </a:p>
        </p:txBody>
      </p:sp>
      <p:sp>
        <p:nvSpPr>
          <p:cNvPr id="119812"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4" name="Slide Number Placeholder 3"/>
          <p:cNvSpPr>
            <a:spLocks noGrp="1"/>
          </p:cNvSpPr>
          <p:nvPr>
            <p:ph type="sldNum" sz="quarter" idx="11"/>
          </p:nvPr>
        </p:nvSpPr>
        <p:spPr/>
        <p:txBody>
          <a:bodyPr/>
          <a:lstStyle/>
          <a:p>
            <a:fld id="{4601BD1F-65AF-428F-9666-6A35858789E8}" type="slidenum">
              <a:rPr lang="en-US" altLang="en-US" smtClean="0"/>
              <a:pPr/>
              <a:t>92</a:t>
            </a:fld>
            <a:endParaRPr lang="en-US" altLang="en-US"/>
          </a:p>
        </p:txBody>
      </p:sp>
    </p:spTree>
    <p:extLst>
      <p:ext uri="{BB962C8B-B14F-4D97-AF65-F5344CB8AC3E}">
        <p14:creationId xmlns:p14="http://schemas.microsoft.com/office/powerpoint/2010/main" val="24566266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Arial"/>
              </a:rPr>
              <a:t>Logical Operators (Cont.)</a:t>
            </a:r>
          </a:p>
        </p:txBody>
      </p:sp>
      <p:sp>
        <p:nvSpPr>
          <p:cNvPr id="3" name="Text Placeholder 2"/>
          <p:cNvSpPr>
            <a:spLocks noGrp="1"/>
          </p:cNvSpPr>
          <p:nvPr>
            <p:ph type="body" idx="1"/>
          </p:nvPr>
        </p:nvSpPr>
        <p:spPr/>
        <p:txBody>
          <a:bodyPr>
            <a:normAutofit/>
          </a:bodyPr>
          <a:lstStyle/>
          <a:p>
            <a:pPr>
              <a:lnSpc>
                <a:spcPct val="90000"/>
              </a:lnSpc>
              <a:spcBef>
                <a:spcPts val="600"/>
              </a:spcBef>
              <a:spcAft>
                <a:spcPts val="600"/>
              </a:spcAft>
              <a:defRPr/>
            </a:pPr>
            <a:r>
              <a:rPr lang="en-US" sz="2800" dirty="0">
                <a:solidFill>
                  <a:srgbClr val="000000"/>
                </a:solidFill>
              </a:rPr>
              <a:t>The </a:t>
            </a:r>
            <a:r>
              <a:rPr lang="en-US" sz="2800" dirty="0">
                <a:solidFill>
                  <a:srgbClr val="000000"/>
                </a:solidFill>
                <a:latin typeface="Consolas" panose="020B0609020204030204" pitchFamily="49" charset="0"/>
              </a:rPr>
              <a:t>if</a:t>
            </a:r>
            <a:r>
              <a:rPr lang="en-US" sz="2800" dirty="0">
                <a:solidFill>
                  <a:srgbClr val="000000"/>
                </a:solidFill>
              </a:rPr>
              <a:t> statement then considers the combined condition</a:t>
            </a:r>
          </a:p>
          <a:p>
            <a:pPr lvl="2">
              <a:lnSpc>
                <a:spcPct val="90000"/>
              </a:lnSpc>
              <a:spcBef>
                <a:spcPts val="600"/>
              </a:spcBef>
              <a:spcAft>
                <a:spcPts val="600"/>
              </a:spcAft>
              <a:buNone/>
              <a:defRPr/>
            </a:pPr>
            <a:r>
              <a:rPr lang="en-US" sz="2000" dirty="0">
                <a:solidFill>
                  <a:srgbClr val="000000"/>
                </a:solidFill>
                <a:latin typeface="Consolas" panose="020B0609020204030204" pitchFamily="49" charset="0"/>
              </a:rPr>
              <a:t>gender == </a:t>
            </a:r>
            <a:r>
              <a:rPr lang="en-US" sz="2000" b="1" dirty="0">
                <a:solidFill>
                  <a:srgbClr val="128AFF"/>
                </a:solidFill>
                <a:latin typeface="Consolas" panose="020B0609020204030204" pitchFamily="49" charset="0"/>
              </a:rPr>
              <a:t>1</a:t>
            </a:r>
            <a:r>
              <a:rPr lang="en-US" sz="2000" b="1" dirty="0">
                <a:solidFill>
                  <a:srgbClr val="000000"/>
                </a:solidFill>
                <a:latin typeface="Consolas" panose="020B0609020204030204" pitchFamily="49" charset="0"/>
              </a:rPr>
              <a:t> &amp;&amp; age &gt;= </a:t>
            </a:r>
            <a:r>
              <a:rPr lang="en-US" sz="2000" b="1" dirty="0">
                <a:solidFill>
                  <a:srgbClr val="128AFF"/>
                </a:solidFill>
                <a:latin typeface="Consolas" panose="020B0609020204030204" pitchFamily="49" charset="0"/>
              </a:rPr>
              <a:t>65</a:t>
            </a:r>
          </a:p>
          <a:p>
            <a:pPr marL="603250" lvl="2" indent="0">
              <a:lnSpc>
                <a:spcPct val="90000"/>
              </a:lnSpc>
              <a:spcBef>
                <a:spcPts val="600"/>
              </a:spcBef>
              <a:spcAft>
                <a:spcPts val="600"/>
              </a:spcAft>
              <a:buNone/>
              <a:defRPr/>
            </a:pPr>
            <a:r>
              <a:rPr lang="en-US" dirty="0">
                <a:solidFill>
                  <a:srgbClr val="000000"/>
                </a:solidFill>
              </a:rPr>
              <a:t>Which is </a:t>
            </a:r>
            <a:r>
              <a:rPr lang="en-US" i="1" dirty="0">
                <a:solidFill>
                  <a:srgbClr val="000000"/>
                </a:solidFill>
              </a:rPr>
              <a:t>true</a:t>
            </a:r>
            <a:r>
              <a:rPr lang="en-US" dirty="0">
                <a:solidFill>
                  <a:srgbClr val="000000"/>
                </a:solidFill>
              </a:rPr>
              <a:t> if and only if </a:t>
            </a:r>
            <a:r>
              <a:rPr lang="en-US" i="1" dirty="0">
                <a:solidFill>
                  <a:srgbClr val="000000"/>
                </a:solidFill>
              </a:rPr>
              <a:t>both</a:t>
            </a:r>
            <a:r>
              <a:rPr lang="en-US" dirty="0">
                <a:solidFill>
                  <a:srgbClr val="000000"/>
                </a:solidFill>
              </a:rPr>
              <a:t> of the simple conditions are </a:t>
            </a:r>
            <a:r>
              <a:rPr lang="en-US" i="1" dirty="0">
                <a:solidFill>
                  <a:srgbClr val="000000"/>
                </a:solidFill>
              </a:rPr>
              <a:t>true</a:t>
            </a:r>
            <a:r>
              <a:rPr lang="en-US" dirty="0">
                <a:solidFill>
                  <a:srgbClr val="000000"/>
                </a:solidFill>
              </a:rPr>
              <a:t>.</a:t>
            </a:r>
          </a:p>
          <a:p>
            <a:pPr>
              <a:lnSpc>
                <a:spcPct val="90000"/>
              </a:lnSpc>
              <a:spcBef>
                <a:spcPts val="600"/>
              </a:spcBef>
              <a:spcAft>
                <a:spcPts val="600"/>
              </a:spcAft>
              <a:defRPr/>
            </a:pPr>
            <a:r>
              <a:rPr lang="en-US" sz="2800" dirty="0">
                <a:solidFill>
                  <a:srgbClr val="000000"/>
                </a:solidFill>
              </a:rPr>
              <a:t>Finally, if this combined condition is true, then the count of </a:t>
            </a:r>
            <a:r>
              <a:rPr lang="en-US" sz="2800" dirty="0" err="1">
                <a:solidFill>
                  <a:srgbClr val="000000"/>
                </a:solidFill>
                <a:latin typeface="Consolas" panose="020B0609020204030204" pitchFamily="49" charset="0"/>
              </a:rPr>
              <a:t>seniorFemales</a:t>
            </a:r>
            <a:r>
              <a:rPr lang="en-US" sz="2800" dirty="0">
                <a:solidFill>
                  <a:srgbClr val="000000"/>
                </a:solidFill>
              </a:rPr>
              <a:t> is incremented by </a:t>
            </a:r>
            <a:r>
              <a:rPr lang="en-US" sz="2800" dirty="0">
                <a:solidFill>
                  <a:srgbClr val="000000"/>
                </a:solidFill>
                <a:latin typeface="Consolas" panose="020B0609020204030204" pitchFamily="49" charset="0"/>
              </a:rPr>
              <a:t>1</a:t>
            </a:r>
            <a:r>
              <a:rPr lang="en-US" sz="2800" dirty="0">
                <a:solidFill>
                  <a:srgbClr val="000000"/>
                </a:solidFill>
              </a:rPr>
              <a:t>.</a:t>
            </a:r>
          </a:p>
          <a:p>
            <a:pPr>
              <a:lnSpc>
                <a:spcPct val="90000"/>
              </a:lnSpc>
              <a:spcBef>
                <a:spcPts val="600"/>
              </a:spcBef>
              <a:spcAft>
                <a:spcPts val="600"/>
              </a:spcAft>
              <a:defRPr/>
            </a:pPr>
            <a:r>
              <a:rPr lang="en-US" sz="2800" dirty="0">
                <a:solidFill>
                  <a:srgbClr val="000000"/>
                </a:solidFill>
              </a:rPr>
              <a:t>If </a:t>
            </a:r>
            <a:r>
              <a:rPr lang="en-US" sz="2800" i="1" dirty="0">
                <a:solidFill>
                  <a:srgbClr val="000000"/>
                </a:solidFill>
              </a:rPr>
              <a:t>either</a:t>
            </a:r>
            <a:r>
              <a:rPr lang="en-US" sz="2800" dirty="0">
                <a:solidFill>
                  <a:srgbClr val="000000"/>
                </a:solidFill>
              </a:rPr>
              <a:t> or </a:t>
            </a:r>
            <a:r>
              <a:rPr lang="en-US" sz="2800" i="1" dirty="0">
                <a:solidFill>
                  <a:srgbClr val="000000"/>
                </a:solidFill>
              </a:rPr>
              <a:t>both</a:t>
            </a:r>
            <a:r>
              <a:rPr lang="en-US" sz="2800" dirty="0">
                <a:solidFill>
                  <a:srgbClr val="000000"/>
                </a:solidFill>
              </a:rPr>
              <a:t> of the simple conditions are false, then the program skips the incrementing and proceeds to the statement following the </a:t>
            </a:r>
            <a:r>
              <a:rPr lang="en-US" sz="2800" dirty="0">
                <a:solidFill>
                  <a:srgbClr val="000000"/>
                </a:solidFill>
                <a:latin typeface="Consolas" panose="020B0609020204030204" pitchFamily="49" charset="0"/>
              </a:rPr>
              <a:t>if</a:t>
            </a:r>
            <a:r>
              <a:rPr lang="en-US" sz="2800" dirty="0">
                <a:solidFill>
                  <a:srgbClr val="000000"/>
                </a:solidFill>
              </a:rPr>
              <a:t>. </a:t>
            </a:r>
          </a:p>
          <a:p>
            <a:pPr>
              <a:lnSpc>
                <a:spcPct val="90000"/>
              </a:lnSpc>
              <a:spcBef>
                <a:spcPts val="600"/>
              </a:spcBef>
              <a:spcAft>
                <a:spcPts val="600"/>
              </a:spcAft>
              <a:defRPr/>
            </a:pPr>
            <a:r>
              <a:rPr lang="en-US" sz="2800" dirty="0">
                <a:solidFill>
                  <a:srgbClr val="000000"/>
                </a:solidFill>
              </a:rPr>
              <a:t>Figure 4.13 summarizes the </a:t>
            </a:r>
            <a:r>
              <a:rPr lang="en-US" sz="2800" dirty="0">
                <a:solidFill>
                  <a:srgbClr val="0000FF"/>
                </a:solidFill>
              </a:rPr>
              <a:t>&amp;&amp; operator</a:t>
            </a:r>
            <a:r>
              <a:rPr lang="en-US" sz="2800" dirty="0">
                <a:solidFill>
                  <a:srgbClr val="000000"/>
                </a:solidFill>
              </a:rPr>
              <a:t>.</a:t>
            </a:r>
          </a:p>
        </p:txBody>
      </p:sp>
      <p:sp>
        <p:nvSpPr>
          <p:cNvPr id="120836"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4" name="Slide Number Placeholder 3"/>
          <p:cNvSpPr>
            <a:spLocks noGrp="1"/>
          </p:cNvSpPr>
          <p:nvPr>
            <p:ph type="sldNum" sz="quarter" idx="11"/>
          </p:nvPr>
        </p:nvSpPr>
        <p:spPr/>
        <p:txBody>
          <a:bodyPr/>
          <a:lstStyle/>
          <a:p>
            <a:fld id="{4601BD1F-65AF-428F-9666-6A35858789E8}" type="slidenum">
              <a:rPr lang="en-US" altLang="en-US" smtClean="0"/>
              <a:pPr/>
              <a:t>93</a:t>
            </a:fld>
            <a:endParaRPr lang="en-US" altLang="en-US"/>
          </a:p>
        </p:txBody>
      </p:sp>
    </p:spTree>
    <p:extLst>
      <p:ext uri="{BB962C8B-B14F-4D97-AF65-F5344CB8AC3E}">
        <p14:creationId xmlns:p14="http://schemas.microsoft.com/office/powerpoint/2010/main" val="9878087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4_Page_4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1"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a:t>©2016 Pearson Education, Inc., Hoboken, NJ. All rights reserved.</a:t>
            </a:r>
          </a:p>
        </p:txBody>
      </p:sp>
      <p:sp>
        <p:nvSpPr>
          <p:cNvPr id="4" name="Slide Number Placeholder 3"/>
          <p:cNvSpPr>
            <a:spLocks noGrp="1"/>
          </p:cNvSpPr>
          <p:nvPr>
            <p:ph type="sldNum" sz="quarter" idx="12"/>
          </p:nvPr>
        </p:nvSpPr>
        <p:spPr/>
        <p:txBody>
          <a:bodyPr/>
          <a:lstStyle/>
          <a:p>
            <a:fld id="{22D58F13-B884-4489-983E-B4520426EAB5}" type="slidenum">
              <a:rPr lang="en-US" smtClean="0"/>
              <a:t>94</a:t>
            </a:fld>
            <a:endParaRPr lang="en-US"/>
          </a:p>
        </p:txBody>
      </p:sp>
    </p:spTree>
    <p:extLst>
      <p:ext uri="{BB962C8B-B14F-4D97-AF65-F5344CB8AC3E}">
        <p14:creationId xmlns:p14="http://schemas.microsoft.com/office/powerpoint/2010/main" val="36800930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Arial"/>
              </a:rPr>
              <a:t>Logical Operators (Cont.)</a:t>
            </a:r>
          </a:p>
        </p:txBody>
      </p:sp>
      <p:sp>
        <p:nvSpPr>
          <p:cNvPr id="3" name="Text Placeholder 2"/>
          <p:cNvSpPr>
            <a:spLocks noGrp="1"/>
          </p:cNvSpPr>
          <p:nvPr>
            <p:ph type="body" idx="1"/>
          </p:nvPr>
        </p:nvSpPr>
        <p:spPr/>
        <p:txBody>
          <a:bodyPr>
            <a:normAutofit fontScale="92500" lnSpcReduction="20000"/>
          </a:bodyPr>
          <a:lstStyle/>
          <a:p>
            <a:pPr marL="109537" indent="0">
              <a:lnSpc>
                <a:spcPct val="110000"/>
              </a:lnSpc>
              <a:spcBef>
                <a:spcPts val="600"/>
              </a:spcBef>
              <a:spcAft>
                <a:spcPts val="600"/>
              </a:spcAft>
              <a:buNone/>
              <a:defRPr/>
            </a:pPr>
            <a:r>
              <a:rPr lang="en-US" sz="2500" b="1" i="1" dirty="0">
                <a:solidFill>
                  <a:srgbClr val="000000"/>
                </a:solidFill>
              </a:rPr>
              <a:t>Logical OR (</a:t>
            </a:r>
            <a:r>
              <a:rPr lang="en-US" sz="2400" b="1" i="1" dirty="0">
                <a:solidFill>
                  <a:srgbClr val="000000"/>
                </a:solidFill>
                <a:latin typeface="Consolas" panose="020B0609020204030204" pitchFamily="49" charset="0"/>
              </a:rPr>
              <a:t>||</a:t>
            </a:r>
            <a:r>
              <a:rPr lang="en-US" sz="2500" b="1" i="1" dirty="0">
                <a:solidFill>
                  <a:srgbClr val="000000"/>
                </a:solidFill>
              </a:rPr>
              <a:t>) Operator</a:t>
            </a:r>
          </a:p>
          <a:p>
            <a:pPr>
              <a:lnSpc>
                <a:spcPct val="110000"/>
              </a:lnSpc>
              <a:spcBef>
                <a:spcPts val="600"/>
              </a:spcBef>
              <a:spcAft>
                <a:spcPts val="600"/>
              </a:spcAft>
              <a:defRPr/>
            </a:pPr>
            <a:r>
              <a:rPr lang="en-US" sz="2500" dirty="0">
                <a:solidFill>
                  <a:srgbClr val="000000"/>
                </a:solidFill>
              </a:rPr>
              <a:t>Now let’s consider the </a:t>
            </a:r>
            <a:r>
              <a:rPr lang="en-US" sz="2500" dirty="0">
                <a:solidFill>
                  <a:srgbClr val="000000"/>
                </a:solidFill>
                <a:latin typeface="Consolas" panose="020B0609020204030204" pitchFamily="49" charset="0"/>
              </a:rPr>
              <a:t>||</a:t>
            </a:r>
            <a:r>
              <a:rPr lang="en-US" sz="2500" dirty="0">
                <a:solidFill>
                  <a:srgbClr val="000000"/>
                </a:solidFill>
              </a:rPr>
              <a:t> (logical OR) operator.</a:t>
            </a:r>
          </a:p>
          <a:p>
            <a:pPr>
              <a:lnSpc>
                <a:spcPct val="110000"/>
              </a:lnSpc>
              <a:spcBef>
                <a:spcPts val="600"/>
              </a:spcBef>
              <a:spcAft>
                <a:spcPts val="600"/>
              </a:spcAft>
              <a:defRPr/>
            </a:pPr>
            <a:r>
              <a:rPr lang="en-US" sz="2500" dirty="0">
                <a:solidFill>
                  <a:srgbClr val="000000"/>
                </a:solidFill>
              </a:rPr>
              <a:t>Suppose we wish to ensure at some point in a program that </a:t>
            </a:r>
            <a:r>
              <a:rPr lang="en-US" sz="2500" i="1" dirty="0">
                <a:solidFill>
                  <a:srgbClr val="000000"/>
                </a:solidFill>
              </a:rPr>
              <a:t>either or both </a:t>
            </a:r>
            <a:r>
              <a:rPr lang="en-US" sz="2500" dirty="0">
                <a:solidFill>
                  <a:srgbClr val="000000"/>
                </a:solidFill>
              </a:rPr>
              <a:t>of two conditions are </a:t>
            </a:r>
            <a:r>
              <a:rPr lang="en-US" sz="2500" i="1" dirty="0">
                <a:solidFill>
                  <a:srgbClr val="000000"/>
                </a:solidFill>
              </a:rPr>
              <a:t>true </a:t>
            </a:r>
            <a:r>
              <a:rPr lang="en-US" sz="2500" dirty="0">
                <a:solidFill>
                  <a:srgbClr val="000000"/>
                </a:solidFill>
              </a:rPr>
              <a:t>before we choose a certain path of execution.</a:t>
            </a:r>
          </a:p>
          <a:p>
            <a:pPr>
              <a:lnSpc>
                <a:spcPct val="110000"/>
              </a:lnSpc>
              <a:spcBef>
                <a:spcPts val="600"/>
              </a:spcBef>
              <a:spcAft>
                <a:spcPts val="600"/>
              </a:spcAft>
              <a:defRPr/>
            </a:pPr>
            <a:r>
              <a:rPr lang="en-US" sz="2500" dirty="0">
                <a:solidFill>
                  <a:srgbClr val="000000"/>
                </a:solidFill>
              </a:rPr>
              <a:t>In this case, we use the </a:t>
            </a:r>
            <a:r>
              <a:rPr lang="en-US" sz="2500" dirty="0">
                <a:solidFill>
                  <a:srgbClr val="000000"/>
                </a:solidFill>
                <a:latin typeface="Consolas" panose="020B0609020204030204" pitchFamily="49" charset="0"/>
              </a:rPr>
              <a:t>||</a:t>
            </a:r>
            <a:r>
              <a:rPr lang="en-US" sz="2500" dirty="0">
                <a:solidFill>
                  <a:srgbClr val="000000"/>
                </a:solidFill>
              </a:rPr>
              <a:t> operator as in the following program segment</a:t>
            </a:r>
          </a:p>
          <a:p>
            <a:pPr lvl="2">
              <a:lnSpc>
                <a:spcPct val="110000"/>
              </a:lnSpc>
              <a:spcBef>
                <a:spcPts val="600"/>
              </a:spcBef>
              <a:spcAft>
                <a:spcPts val="600"/>
              </a:spcAft>
              <a:buNone/>
              <a:defRPr/>
            </a:pPr>
            <a:r>
              <a:rPr lang="en-US" sz="1900" b="1" dirty="0">
                <a:solidFill>
                  <a:srgbClr val="0000FF"/>
                </a:solidFill>
                <a:latin typeface="Consolas" panose="020B0609020204030204" pitchFamily="49" charset="0"/>
              </a:rPr>
              <a:t>if</a:t>
            </a:r>
            <a:r>
              <a:rPr lang="en-US" sz="1900" b="1" dirty="0">
                <a:solidFill>
                  <a:srgbClr val="000000"/>
                </a:solidFill>
                <a:latin typeface="Consolas" panose="020B0609020204030204" pitchFamily="49" charset="0"/>
              </a:rPr>
              <a:t> (</a:t>
            </a:r>
            <a:r>
              <a:rPr lang="en-US" sz="1900" b="1" dirty="0" err="1">
                <a:solidFill>
                  <a:srgbClr val="000000"/>
                </a:solidFill>
                <a:latin typeface="Consolas" panose="020B0609020204030204" pitchFamily="49" charset="0"/>
              </a:rPr>
              <a:t>semesterAverage</a:t>
            </a:r>
            <a:r>
              <a:rPr lang="en-US" sz="1900" b="1" dirty="0">
                <a:solidFill>
                  <a:srgbClr val="000000"/>
                </a:solidFill>
                <a:latin typeface="Consolas" panose="020B0609020204030204" pitchFamily="49" charset="0"/>
              </a:rPr>
              <a:t> &gt;= </a:t>
            </a:r>
            <a:r>
              <a:rPr lang="en-US" sz="1900" b="1" dirty="0">
                <a:solidFill>
                  <a:srgbClr val="128AFF"/>
                </a:solidFill>
                <a:latin typeface="Consolas" panose="020B0609020204030204" pitchFamily="49" charset="0"/>
              </a:rPr>
              <a:t>90</a:t>
            </a:r>
            <a:r>
              <a:rPr lang="en-US" sz="1900" b="1" dirty="0">
                <a:solidFill>
                  <a:srgbClr val="000000"/>
                </a:solidFill>
                <a:latin typeface="Consolas" panose="020B0609020204030204" pitchFamily="49" charset="0"/>
              </a:rPr>
              <a:t> || </a:t>
            </a:r>
            <a:r>
              <a:rPr lang="en-US" sz="1900" b="1" dirty="0" err="1">
                <a:solidFill>
                  <a:srgbClr val="000000"/>
                </a:solidFill>
                <a:latin typeface="Consolas" panose="020B0609020204030204" pitchFamily="49" charset="0"/>
              </a:rPr>
              <a:t>finalExam</a:t>
            </a:r>
            <a:r>
              <a:rPr lang="en-US" sz="1900" b="1" dirty="0">
                <a:solidFill>
                  <a:srgbClr val="000000"/>
                </a:solidFill>
                <a:latin typeface="Consolas" panose="020B0609020204030204" pitchFamily="49" charset="0"/>
              </a:rPr>
              <a:t> &gt;= </a:t>
            </a:r>
            <a:r>
              <a:rPr lang="en-US" sz="1900" b="1" dirty="0">
                <a:solidFill>
                  <a:srgbClr val="128AFF"/>
                </a:solidFill>
                <a:latin typeface="Consolas" panose="020B0609020204030204" pitchFamily="49" charset="0"/>
              </a:rPr>
              <a:t>90</a:t>
            </a:r>
            <a:r>
              <a:rPr lang="en-US" sz="1900" b="1" dirty="0">
                <a:solidFill>
                  <a:srgbClr val="000000"/>
                </a:solidFill>
                <a:latin typeface="Consolas" panose="020B0609020204030204" pitchFamily="49" charset="0"/>
              </a:rPr>
              <a:t>)</a:t>
            </a:r>
            <a:br>
              <a:rPr lang="en-US" sz="1900" b="1" dirty="0">
                <a:solidFill>
                  <a:srgbClr val="000000"/>
                </a:solidFill>
                <a:latin typeface="Consolas" panose="020B0609020204030204" pitchFamily="49" charset="0"/>
              </a:rPr>
            </a:br>
            <a:r>
              <a:rPr lang="en-US" sz="1900" b="1" dirty="0">
                <a:solidFill>
                  <a:srgbClr val="000000"/>
                </a:solidFill>
                <a:latin typeface="Consolas" panose="020B0609020204030204" pitchFamily="49" charset="0"/>
              </a:rPr>
              <a:t> </a:t>
            </a:r>
            <a:r>
              <a:rPr lang="en-US" sz="1900" b="1" dirty="0" err="1">
                <a:solidFill>
                  <a:srgbClr val="000000"/>
                </a:solidFill>
                <a:latin typeface="Consolas" panose="020B0609020204030204" pitchFamily="49" charset="0"/>
              </a:rPr>
              <a:t>printf</a:t>
            </a:r>
            <a:r>
              <a:rPr lang="en-US" sz="1900" b="1" dirty="0">
                <a:solidFill>
                  <a:srgbClr val="000000"/>
                </a:solidFill>
                <a:latin typeface="Consolas" panose="020B0609020204030204" pitchFamily="49" charset="0"/>
              </a:rPr>
              <a:t>(</a:t>
            </a:r>
            <a:r>
              <a:rPr lang="en-US" sz="1900" b="1" dirty="0">
                <a:solidFill>
                  <a:srgbClr val="128AFF"/>
                </a:solidFill>
                <a:latin typeface="Consolas" panose="020B0609020204030204" pitchFamily="49" charset="0"/>
              </a:rPr>
              <a:t>"Student grade is A"</a:t>
            </a:r>
            <a:r>
              <a:rPr lang="en-US" sz="1900" b="1" dirty="0">
                <a:solidFill>
                  <a:srgbClr val="000000"/>
                </a:solidFill>
                <a:latin typeface="Consolas" panose="020B0609020204030204" pitchFamily="49" charset="0"/>
              </a:rPr>
              <a:t>);:</a:t>
            </a:r>
          </a:p>
          <a:p>
            <a:pPr>
              <a:lnSpc>
                <a:spcPct val="110000"/>
              </a:lnSpc>
              <a:spcBef>
                <a:spcPts val="600"/>
              </a:spcBef>
              <a:spcAft>
                <a:spcPts val="600"/>
              </a:spcAft>
              <a:defRPr/>
            </a:pPr>
            <a:r>
              <a:rPr lang="en-US" sz="2500" dirty="0">
                <a:solidFill>
                  <a:srgbClr val="000000"/>
                </a:solidFill>
              </a:rPr>
              <a:t>This statement also contains two simple conditions.</a:t>
            </a:r>
          </a:p>
          <a:p>
            <a:pPr>
              <a:lnSpc>
                <a:spcPct val="110000"/>
              </a:lnSpc>
              <a:spcBef>
                <a:spcPts val="600"/>
              </a:spcBef>
              <a:spcAft>
                <a:spcPts val="600"/>
              </a:spcAft>
              <a:defRPr/>
            </a:pPr>
            <a:r>
              <a:rPr lang="en-US" sz="2500" dirty="0">
                <a:solidFill>
                  <a:srgbClr val="000000"/>
                </a:solidFill>
              </a:rPr>
              <a:t>The condition </a:t>
            </a:r>
            <a:r>
              <a:rPr lang="en-US" sz="2500" dirty="0" err="1">
                <a:solidFill>
                  <a:srgbClr val="000000"/>
                </a:solidFill>
                <a:latin typeface="Consolas" panose="020B0609020204030204" pitchFamily="49" charset="0"/>
              </a:rPr>
              <a:t>semesterAverage</a:t>
            </a:r>
            <a:r>
              <a:rPr lang="en-US" sz="2500" dirty="0">
                <a:solidFill>
                  <a:srgbClr val="000000"/>
                </a:solidFill>
              </a:rPr>
              <a:t> </a:t>
            </a:r>
            <a:r>
              <a:rPr lang="en-US" sz="2500" dirty="0">
                <a:solidFill>
                  <a:srgbClr val="000000"/>
                </a:solidFill>
                <a:latin typeface="Consolas" panose="020B0609020204030204" pitchFamily="49" charset="0"/>
              </a:rPr>
              <a:t>&gt;=</a:t>
            </a:r>
            <a:r>
              <a:rPr lang="en-US" sz="2500" dirty="0">
                <a:solidFill>
                  <a:srgbClr val="000000"/>
                </a:solidFill>
              </a:rPr>
              <a:t> </a:t>
            </a:r>
            <a:r>
              <a:rPr lang="en-US" sz="2500" dirty="0">
                <a:solidFill>
                  <a:srgbClr val="000000"/>
                </a:solidFill>
                <a:latin typeface="Consolas" panose="020B0609020204030204" pitchFamily="49" charset="0"/>
              </a:rPr>
              <a:t>90</a:t>
            </a:r>
            <a:r>
              <a:rPr lang="en-US" sz="2500" dirty="0">
                <a:solidFill>
                  <a:srgbClr val="000000"/>
                </a:solidFill>
              </a:rPr>
              <a:t> is evaluated to determine whether the student deserves an “A” in the course because of a solid performance throughout the semester.</a:t>
            </a:r>
          </a:p>
        </p:txBody>
      </p:sp>
      <p:sp>
        <p:nvSpPr>
          <p:cNvPr id="123908"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4" name="Slide Number Placeholder 3"/>
          <p:cNvSpPr>
            <a:spLocks noGrp="1"/>
          </p:cNvSpPr>
          <p:nvPr>
            <p:ph type="sldNum" sz="quarter" idx="11"/>
          </p:nvPr>
        </p:nvSpPr>
        <p:spPr/>
        <p:txBody>
          <a:bodyPr/>
          <a:lstStyle/>
          <a:p>
            <a:fld id="{4601BD1F-65AF-428F-9666-6A35858789E8}" type="slidenum">
              <a:rPr lang="en-US" altLang="en-US" smtClean="0"/>
              <a:pPr/>
              <a:t>95</a:t>
            </a:fld>
            <a:endParaRPr lang="en-US" altLang="en-US"/>
          </a:p>
        </p:txBody>
      </p:sp>
    </p:spTree>
    <p:extLst>
      <p:ext uri="{BB962C8B-B14F-4D97-AF65-F5344CB8AC3E}">
        <p14:creationId xmlns:p14="http://schemas.microsoft.com/office/powerpoint/2010/main" val="4081481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Arial"/>
              </a:rPr>
              <a:t>Logical Operators (Cont.)</a:t>
            </a:r>
          </a:p>
        </p:txBody>
      </p:sp>
      <p:sp>
        <p:nvSpPr>
          <p:cNvPr id="125955" name="Text Placeholder 2"/>
          <p:cNvSpPr>
            <a:spLocks noGrp="1"/>
          </p:cNvSpPr>
          <p:nvPr>
            <p:ph type="body" idx="1"/>
          </p:nvPr>
        </p:nvSpPr>
        <p:spPr/>
        <p:txBody>
          <a:bodyPr>
            <a:normAutofit/>
          </a:bodyPr>
          <a:lstStyle/>
          <a:p>
            <a:pPr>
              <a:lnSpc>
                <a:spcPct val="90000"/>
              </a:lnSpc>
              <a:spcBef>
                <a:spcPts val="600"/>
              </a:spcBef>
              <a:spcAft>
                <a:spcPts val="600"/>
              </a:spcAft>
            </a:pPr>
            <a:r>
              <a:rPr lang="en-US" altLang="en-US" sz="2500" dirty="0">
                <a:solidFill>
                  <a:srgbClr val="000000"/>
                </a:solidFill>
              </a:rPr>
              <a:t>The condition </a:t>
            </a:r>
            <a:r>
              <a:rPr lang="en-US" altLang="en-US" sz="2500" dirty="0" err="1">
                <a:solidFill>
                  <a:srgbClr val="000000"/>
                </a:solidFill>
                <a:latin typeface="Consolas" panose="020B0609020204030204" pitchFamily="49" charset="0"/>
              </a:rPr>
              <a:t>finalExam</a:t>
            </a:r>
            <a:r>
              <a:rPr lang="en-US" altLang="en-US" sz="2500" dirty="0">
                <a:solidFill>
                  <a:srgbClr val="000000"/>
                </a:solidFill>
              </a:rPr>
              <a:t> </a:t>
            </a:r>
            <a:r>
              <a:rPr lang="en-US" altLang="en-US" sz="2500" dirty="0">
                <a:solidFill>
                  <a:srgbClr val="000000"/>
                </a:solidFill>
                <a:latin typeface="Consolas" panose="020B0609020204030204" pitchFamily="49" charset="0"/>
              </a:rPr>
              <a:t>&gt;=</a:t>
            </a:r>
            <a:r>
              <a:rPr lang="en-US" altLang="en-US" sz="2500" dirty="0">
                <a:solidFill>
                  <a:srgbClr val="000000"/>
                </a:solidFill>
              </a:rPr>
              <a:t> </a:t>
            </a:r>
            <a:r>
              <a:rPr lang="en-US" altLang="en-US" sz="2500" dirty="0">
                <a:solidFill>
                  <a:srgbClr val="000000"/>
                </a:solidFill>
                <a:latin typeface="Consolas" panose="020B0609020204030204" pitchFamily="49" charset="0"/>
              </a:rPr>
              <a:t>90</a:t>
            </a:r>
            <a:r>
              <a:rPr lang="en-US" altLang="en-US" sz="2500" dirty="0">
                <a:solidFill>
                  <a:srgbClr val="000000"/>
                </a:solidFill>
              </a:rPr>
              <a:t> is evaluated to determine whether the student deserves an “A” in the course because of an outstanding performance on the final exam.</a:t>
            </a:r>
          </a:p>
          <a:p>
            <a:pPr>
              <a:lnSpc>
                <a:spcPct val="90000"/>
              </a:lnSpc>
              <a:spcBef>
                <a:spcPts val="600"/>
              </a:spcBef>
              <a:spcAft>
                <a:spcPts val="600"/>
              </a:spcAft>
            </a:pPr>
            <a:r>
              <a:rPr lang="en-US" altLang="en-US" sz="2500" dirty="0">
                <a:solidFill>
                  <a:srgbClr val="000000"/>
                </a:solidFill>
              </a:rPr>
              <a:t>The </a:t>
            </a:r>
            <a:r>
              <a:rPr lang="en-US" altLang="en-US" sz="2500" dirty="0">
                <a:solidFill>
                  <a:srgbClr val="000000"/>
                </a:solidFill>
                <a:latin typeface="Consolas" panose="020B0609020204030204" pitchFamily="49" charset="0"/>
              </a:rPr>
              <a:t>if</a:t>
            </a:r>
            <a:r>
              <a:rPr lang="en-US" altLang="en-US" sz="2500" dirty="0">
                <a:solidFill>
                  <a:srgbClr val="000000"/>
                </a:solidFill>
              </a:rPr>
              <a:t> statement then considers the combined condition</a:t>
            </a:r>
          </a:p>
          <a:p>
            <a:pPr lvl="2">
              <a:lnSpc>
                <a:spcPct val="90000"/>
              </a:lnSpc>
              <a:spcBef>
                <a:spcPts val="600"/>
              </a:spcBef>
              <a:spcAft>
                <a:spcPts val="600"/>
              </a:spcAft>
              <a:buNone/>
            </a:pPr>
            <a:r>
              <a:rPr lang="en-US" altLang="en-US" sz="1900" dirty="0" err="1">
                <a:solidFill>
                  <a:srgbClr val="000000"/>
                </a:solidFill>
                <a:latin typeface="Consolas" panose="020B0609020204030204" pitchFamily="49" charset="0"/>
              </a:rPr>
              <a:t>semesterAverage</a:t>
            </a:r>
            <a:r>
              <a:rPr lang="en-US" altLang="en-US" sz="1900" dirty="0">
                <a:solidFill>
                  <a:srgbClr val="000000"/>
                </a:solidFill>
                <a:latin typeface="Consolas" panose="020B0609020204030204" pitchFamily="49" charset="0"/>
              </a:rPr>
              <a:t> &gt;= </a:t>
            </a:r>
            <a:r>
              <a:rPr lang="en-US" altLang="en-US" sz="1900" b="1" dirty="0">
                <a:solidFill>
                  <a:srgbClr val="128AFF"/>
                </a:solidFill>
                <a:latin typeface="Consolas" panose="020B0609020204030204" pitchFamily="49" charset="0"/>
              </a:rPr>
              <a:t>90</a:t>
            </a:r>
            <a:r>
              <a:rPr lang="en-US" altLang="en-US" sz="1900" b="1" dirty="0">
                <a:solidFill>
                  <a:srgbClr val="000000"/>
                </a:solidFill>
                <a:latin typeface="Consolas" panose="020B0609020204030204" pitchFamily="49" charset="0"/>
              </a:rPr>
              <a:t> || </a:t>
            </a:r>
            <a:r>
              <a:rPr lang="en-US" altLang="en-US" sz="1900" b="1" dirty="0" err="1">
                <a:solidFill>
                  <a:srgbClr val="000000"/>
                </a:solidFill>
                <a:latin typeface="Consolas" panose="020B0609020204030204" pitchFamily="49" charset="0"/>
              </a:rPr>
              <a:t>finalExam</a:t>
            </a:r>
            <a:r>
              <a:rPr lang="en-US" altLang="en-US" sz="1900" b="1" dirty="0">
                <a:solidFill>
                  <a:srgbClr val="000000"/>
                </a:solidFill>
                <a:latin typeface="Consolas" panose="020B0609020204030204" pitchFamily="49" charset="0"/>
              </a:rPr>
              <a:t> &gt;= </a:t>
            </a:r>
            <a:r>
              <a:rPr lang="en-US" altLang="en-US" sz="1900" b="1" dirty="0">
                <a:solidFill>
                  <a:srgbClr val="128AFF"/>
                </a:solidFill>
                <a:latin typeface="Consolas" panose="020B0609020204030204" pitchFamily="49" charset="0"/>
              </a:rPr>
              <a:t>90</a:t>
            </a:r>
          </a:p>
          <a:p>
            <a:pPr marL="363538" indent="0">
              <a:lnSpc>
                <a:spcPct val="90000"/>
              </a:lnSpc>
              <a:spcBef>
                <a:spcPts val="600"/>
              </a:spcBef>
              <a:spcAft>
                <a:spcPts val="600"/>
              </a:spcAft>
              <a:buNone/>
            </a:pPr>
            <a:r>
              <a:rPr lang="en-US" altLang="en-US" sz="2500" dirty="0">
                <a:solidFill>
                  <a:srgbClr val="000000"/>
                </a:solidFill>
              </a:rPr>
              <a:t>and awards the student an “A” if </a:t>
            </a:r>
            <a:r>
              <a:rPr lang="en-US" altLang="en-US" sz="2500" i="1" dirty="0">
                <a:solidFill>
                  <a:srgbClr val="000000"/>
                </a:solidFill>
              </a:rPr>
              <a:t>either or both </a:t>
            </a:r>
            <a:r>
              <a:rPr lang="en-US" altLang="en-US" sz="2500" dirty="0">
                <a:solidFill>
                  <a:srgbClr val="000000"/>
                </a:solidFill>
              </a:rPr>
              <a:t>of the simple conditions are </a:t>
            </a:r>
            <a:r>
              <a:rPr lang="en-US" altLang="en-US" sz="2500" i="1" dirty="0">
                <a:solidFill>
                  <a:srgbClr val="000000"/>
                </a:solidFill>
              </a:rPr>
              <a:t>true</a:t>
            </a:r>
            <a:r>
              <a:rPr lang="en-US" altLang="en-US" sz="2500" dirty="0">
                <a:solidFill>
                  <a:srgbClr val="000000"/>
                </a:solidFill>
              </a:rPr>
              <a:t>.</a:t>
            </a:r>
          </a:p>
          <a:p>
            <a:pPr>
              <a:lnSpc>
                <a:spcPct val="90000"/>
              </a:lnSpc>
              <a:spcBef>
                <a:spcPts val="600"/>
              </a:spcBef>
              <a:spcAft>
                <a:spcPts val="600"/>
              </a:spcAft>
            </a:pPr>
            <a:r>
              <a:rPr lang="en-US" altLang="en-US" sz="2500" dirty="0">
                <a:solidFill>
                  <a:srgbClr val="000000"/>
                </a:solidFill>
              </a:rPr>
              <a:t>The message “</a:t>
            </a:r>
            <a:r>
              <a:rPr lang="en-US" altLang="en-US" sz="2500" dirty="0">
                <a:solidFill>
                  <a:srgbClr val="000000"/>
                </a:solidFill>
                <a:latin typeface="Consolas" panose="020B0609020204030204" pitchFamily="49" charset="0"/>
              </a:rPr>
              <a:t>Student</a:t>
            </a:r>
            <a:r>
              <a:rPr lang="en-US" altLang="en-US" sz="2500" dirty="0">
                <a:solidFill>
                  <a:srgbClr val="000000"/>
                </a:solidFill>
              </a:rPr>
              <a:t> </a:t>
            </a:r>
            <a:r>
              <a:rPr lang="en-US" altLang="en-US" sz="2500" dirty="0">
                <a:solidFill>
                  <a:srgbClr val="000000"/>
                </a:solidFill>
                <a:latin typeface="Consolas" panose="020B0609020204030204" pitchFamily="49" charset="0"/>
              </a:rPr>
              <a:t>grade</a:t>
            </a:r>
            <a:r>
              <a:rPr lang="en-US" altLang="en-US" sz="2500" dirty="0">
                <a:solidFill>
                  <a:srgbClr val="000000"/>
                </a:solidFill>
              </a:rPr>
              <a:t> </a:t>
            </a:r>
            <a:r>
              <a:rPr lang="en-US" altLang="en-US" sz="2500" dirty="0">
                <a:solidFill>
                  <a:srgbClr val="000000"/>
                </a:solidFill>
                <a:latin typeface="Consolas" panose="020B0609020204030204" pitchFamily="49" charset="0"/>
              </a:rPr>
              <a:t>is</a:t>
            </a:r>
            <a:r>
              <a:rPr lang="en-US" altLang="en-US" sz="2500" dirty="0">
                <a:solidFill>
                  <a:srgbClr val="000000"/>
                </a:solidFill>
              </a:rPr>
              <a:t> </a:t>
            </a:r>
            <a:r>
              <a:rPr lang="en-US" altLang="en-US" sz="2500" dirty="0">
                <a:solidFill>
                  <a:srgbClr val="000000"/>
                </a:solidFill>
                <a:latin typeface="Consolas" panose="020B0609020204030204" pitchFamily="49" charset="0"/>
              </a:rPr>
              <a:t>A</a:t>
            </a:r>
            <a:r>
              <a:rPr lang="en-US" altLang="en-US" sz="2500" dirty="0">
                <a:solidFill>
                  <a:srgbClr val="000000"/>
                </a:solidFill>
              </a:rPr>
              <a:t>” is </a:t>
            </a:r>
            <a:r>
              <a:rPr lang="en-US" altLang="en-US" sz="2500" i="1" dirty="0">
                <a:solidFill>
                  <a:srgbClr val="000000"/>
                </a:solidFill>
              </a:rPr>
              <a:t>not</a:t>
            </a:r>
            <a:r>
              <a:rPr lang="en-US" altLang="en-US" sz="2500" dirty="0">
                <a:solidFill>
                  <a:srgbClr val="000000"/>
                </a:solidFill>
              </a:rPr>
              <a:t> printed </a:t>
            </a:r>
            <a:r>
              <a:rPr lang="en-US" altLang="en-US" sz="2500" b="1" dirty="0">
                <a:solidFill>
                  <a:srgbClr val="000000"/>
                </a:solidFill>
              </a:rPr>
              <a:t>only when </a:t>
            </a:r>
            <a:r>
              <a:rPr lang="en-US" altLang="en-US" sz="2500" b="1" i="1" dirty="0">
                <a:solidFill>
                  <a:srgbClr val="000000"/>
                </a:solidFill>
              </a:rPr>
              <a:t>both</a:t>
            </a:r>
            <a:r>
              <a:rPr lang="en-US" altLang="en-US" sz="2500" b="1" dirty="0">
                <a:solidFill>
                  <a:srgbClr val="000000"/>
                </a:solidFill>
              </a:rPr>
              <a:t> of the simple conditions are </a:t>
            </a:r>
            <a:r>
              <a:rPr lang="en-US" altLang="en-US" sz="2500" b="1" i="1" dirty="0">
                <a:solidFill>
                  <a:srgbClr val="000000"/>
                </a:solidFill>
              </a:rPr>
              <a:t>false</a:t>
            </a:r>
            <a:r>
              <a:rPr lang="en-US" altLang="en-US" sz="2500" b="1" dirty="0">
                <a:solidFill>
                  <a:srgbClr val="000000"/>
                </a:solidFill>
              </a:rPr>
              <a:t> (zero)</a:t>
            </a:r>
            <a:r>
              <a:rPr lang="en-US" altLang="en-US" sz="2500" dirty="0">
                <a:solidFill>
                  <a:srgbClr val="000000"/>
                </a:solidFill>
              </a:rPr>
              <a:t>.</a:t>
            </a:r>
          </a:p>
          <a:p>
            <a:pPr>
              <a:lnSpc>
                <a:spcPct val="90000"/>
              </a:lnSpc>
              <a:spcBef>
                <a:spcPts val="600"/>
              </a:spcBef>
              <a:spcAft>
                <a:spcPts val="600"/>
              </a:spcAft>
            </a:pPr>
            <a:r>
              <a:rPr lang="en-US" altLang="en-US" sz="2500" dirty="0">
                <a:solidFill>
                  <a:srgbClr val="000000"/>
                </a:solidFill>
              </a:rPr>
              <a:t>Figure 4.14 is a truth table for the logical OR operator (</a:t>
            </a:r>
            <a:r>
              <a:rPr lang="en-US" altLang="en-US" sz="2500" dirty="0">
                <a:solidFill>
                  <a:srgbClr val="000000"/>
                </a:solidFill>
                <a:latin typeface="Consolas" panose="020B0609020204030204" pitchFamily="49" charset="0"/>
              </a:rPr>
              <a:t>||</a:t>
            </a:r>
            <a:r>
              <a:rPr lang="en-US" altLang="en-US" sz="2500" dirty="0">
                <a:solidFill>
                  <a:srgbClr val="000000"/>
                </a:solidFill>
              </a:rPr>
              <a:t>).</a:t>
            </a:r>
          </a:p>
        </p:txBody>
      </p:sp>
      <p:sp>
        <p:nvSpPr>
          <p:cNvPr id="124932"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96</a:t>
            </a:fld>
            <a:endParaRPr lang="en-US" altLang="en-US"/>
          </a:p>
        </p:txBody>
      </p:sp>
    </p:spTree>
    <p:extLst>
      <p:ext uri="{BB962C8B-B14F-4D97-AF65-F5344CB8AC3E}">
        <p14:creationId xmlns:p14="http://schemas.microsoft.com/office/powerpoint/2010/main" val="399589414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04_Page_4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57351" y="0"/>
            <a:ext cx="8875713" cy="6858000"/>
          </a:xfrm>
          <a:prstGeom prst="rect">
            <a:avLst/>
          </a:prstGeom>
          <a:noFill/>
          <a:ln>
            <a:noFill/>
          </a:ln>
        </p:spPr>
      </p:pic>
      <p:sp>
        <p:nvSpPr>
          <p:cNvPr id="3" name="Footer Placeholder 2"/>
          <p:cNvSpPr>
            <a:spLocks noGrp="1"/>
          </p:cNvSpPr>
          <p:nvPr>
            <p:ph type="ftr" sz="quarter" idx="11"/>
          </p:nvPr>
        </p:nvSpPr>
        <p:spPr/>
        <p:txBody>
          <a:bodyPr/>
          <a:lstStyle/>
          <a:p>
            <a:r>
              <a:rPr lang="en-US"/>
              <a:t>©2016 Pearson Education, Inc., Hoboken, NJ. All rights reserved.</a:t>
            </a:r>
          </a:p>
        </p:txBody>
      </p:sp>
      <p:sp>
        <p:nvSpPr>
          <p:cNvPr id="4" name="Slide Number Placeholder 3"/>
          <p:cNvSpPr>
            <a:spLocks noGrp="1"/>
          </p:cNvSpPr>
          <p:nvPr>
            <p:ph type="sldNum" sz="quarter" idx="12"/>
          </p:nvPr>
        </p:nvSpPr>
        <p:spPr/>
        <p:txBody>
          <a:bodyPr/>
          <a:lstStyle/>
          <a:p>
            <a:fld id="{22D58F13-B884-4489-983E-B4520426EAB5}" type="slidenum">
              <a:rPr lang="en-US" smtClean="0"/>
              <a:t>97</a:t>
            </a:fld>
            <a:endParaRPr lang="en-US"/>
          </a:p>
        </p:txBody>
      </p:sp>
    </p:spTree>
    <p:extLst>
      <p:ext uri="{BB962C8B-B14F-4D97-AF65-F5344CB8AC3E}">
        <p14:creationId xmlns:p14="http://schemas.microsoft.com/office/powerpoint/2010/main" val="3922739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Arial"/>
              </a:rPr>
              <a:t>Logical Operators (Cont.)</a:t>
            </a:r>
          </a:p>
        </p:txBody>
      </p:sp>
      <p:sp>
        <p:nvSpPr>
          <p:cNvPr id="128003" name="Text Placeholder 2"/>
          <p:cNvSpPr>
            <a:spLocks noGrp="1"/>
          </p:cNvSpPr>
          <p:nvPr>
            <p:ph type="body" idx="1"/>
          </p:nvPr>
        </p:nvSpPr>
        <p:spPr/>
        <p:txBody>
          <a:bodyPr>
            <a:normAutofit/>
          </a:bodyPr>
          <a:lstStyle/>
          <a:p>
            <a:pPr>
              <a:spcAft>
                <a:spcPts val="600"/>
              </a:spcAft>
            </a:pPr>
            <a:r>
              <a:rPr lang="en-US" altLang="en-US" sz="2500" b="1" dirty="0">
                <a:solidFill>
                  <a:srgbClr val="000000"/>
                </a:solidFill>
              </a:rPr>
              <a:t>The </a:t>
            </a:r>
            <a:r>
              <a:rPr lang="en-US" altLang="en-US" sz="2500" b="1" dirty="0">
                <a:solidFill>
                  <a:srgbClr val="000000"/>
                </a:solidFill>
                <a:latin typeface="Consolas" panose="020B0609020204030204" pitchFamily="49" charset="0"/>
              </a:rPr>
              <a:t>&amp;&amp;</a:t>
            </a:r>
            <a:r>
              <a:rPr lang="en-US" altLang="en-US" sz="2500" b="1" dirty="0">
                <a:solidFill>
                  <a:srgbClr val="000000"/>
                </a:solidFill>
              </a:rPr>
              <a:t> operator has a higher precedence than </a:t>
            </a:r>
            <a:r>
              <a:rPr lang="en-US" altLang="en-US" sz="2500" b="1" dirty="0">
                <a:solidFill>
                  <a:srgbClr val="000000"/>
                </a:solidFill>
                <a:latin typeface="Consolas" panose="020B0609020204030204" pitchFamily="49" charset="0"/>
              </a:rPr>
              <a:t>||</a:t>
            </a:r>
            <a:r>
              <a:rPr lang="en-US" altLang="en-US" sz="2500" dirty="0">
                <a:solidFill>
                  <a:srgbClr val="000000"/>
                </a:solidFill>
              </a:rPr>
              <a:t>.</a:t>
            </a:r>
          </a:p>
          <a:p>
            <a:pPr>
              <a:spcAft>
                <a:spcPts val="600"/>
              </a:spcAft>
            </a:pPr>
            <a:r>
              <a:rPr lang="en-US" altLang="en-US" sz="2500" dirty="0">
                <a:solidFill>
                  <a:srgbClr val="000000"/>
                </a:solidFill>
              </a:rPr>
              <a:t>Both operators associate from left to right.</a:t>
            </a:r>
          </a:p>
          <a:p>
            <a:pPr>
              <a:spcAft>
                <a:spcPts val="600"/>
              </a:spcAft>
            </a:pPr>
            <a:r>
              <a:rPr lang="en-US" altLang="en-US" sz="2500" dirty="0">
                <a:solidFill>
                  <a:srgbClr val="000000"/>
                </a:solidFill>
              </a:rPr>
              <a:t>Thus, evaluation of the condition </a:t>
            </a:r>
          </a:p>
          <a:p>
            <a:pPr lvl="2">
              <a:spcAft>
                <a:spcPts val="600"/>
              </a:spcAft>
              <a:buNone/>
            </a:pPr>
            <a:r>
              <a:rPr lang="en-US" altLang="en-US" sz="1900" dirty="0">
                <a:solidFill>
                  <a:srgbClr val="000000"/>
                </a:solidFill>
                <a:latin typeface="Consolas" panose="020B0609020204030204" pitchFamily="49" charset="0"/>
              </a:rPr>
              <a:t>gender == </a:t>
            </a:r>
            <a:r>
              <a:rPr lang="en-US" altLang="en-US" sz="1900" b="1" dirty="0">
                <a:solidFill>
                  <a:srgbClr val="128AFF"/>
                </a:solidFill>
                <a:latin typeface="Consolas" panose="020B0609020204030204" pitchFamily="49" charset="0"/>
              </a:rPr>
              <a:t>1</a:t>
            </a:r>
            <a:r>
              <a:rPr lang="en-US" altLang="en-US" sz="1900" b="1" dirty="0">
                <a:solidFill>
                  <a:srgbClr val="000000"/>
                </a:solidFill>
                <a:latin typeface="Consolas" panose="020B0609020204030204" pitchFamily="49" charset="0"/>
              </a:rPr>
              <a:t> &amp;&amp; age &gt;= </a:t>
            </a:r>
            <a:r>
              <a:rPr lang="en-US" altLang="en-US" sz="1900" b="1" dirty="0">
                <a:solidFill>
                  <a:srgbClr val="128AFF"/>
                </a:solidFill>
                <a:latin typeface="Consolas" panose="020B0609020204030204" pitchFamily="49" charset="0"/>
              </a:rPr>
              <a:t>65</a:t>
            </a:r>
          </a:p>
          <a:p>
            <a:pPr marL="363538" indent="0">
              <a:spcAft>
                <a:spcPts val="600"/>
              </a:spcAft>
              <a:buNone/>
            </a:pPr>
            <a:r>
              <a:rPr lang="en-US" altLang="en-US" sz="2500" dirty="0">
                <a:solidFill>
                  <a:srgbClr val="000000"/>
                </a:solidFill>
              </a:rPr>
              <a:t>will stop if </a:t>
            </a:r>
            <a:r>
              <a:rPr lang="en-US" altLang="en-US" sz="2500" dirty="0">
                <a:solidFill>
                  <a:srgbClr val="000000"/>
                </a:solidFill>
                <a:latin typeface="Consolas" panose="020B0609020204030204" pitchFamily="49" charset="0"/>
              </a:rPr>
              <a:t>gender</a:t>
            </a:r>
            <a:r>
              <a:rPr lang="en-US" altLang="en-US" sz="2500" dirty="0">
                <a:solidFill>
                  <a:srgbClr val="000000"/>
                </a:solidFill>
              </a:rPr>
              <a:t> is not equal to </a:t>
            </a:r>
            <a:r>
              <a:rPr lang="en-US" altLang="en-US" sz="2500" dirty="0">
                <a:solidFill>
                  <a:srgbClr val="000000"/>
                </a:solidFill>
                <a:latin typeface="Consolas" panose="020B0609020204030204" pitchFamily="49" charset="0"/>
              </a:rPr>
              <a:t>1</a:t>
            </a:r>
            <a:r>
              <a:rPr lang="en-US" altLang="en-US" sz="2500" dirty="0">
                <a:solidFill>
                  <a:srgbClr val="000000"/>
                </a:solidFill>
              </a:rPr>
              <a:t> (i.e., the entire expression is false), and continue if </a:t>
            </a:r>
            <a:r>
              <a:rPr lang="en-US" altLang="en-US" sz="2500" dirty="0">
                <a:solidFill>
                  <a:srgbClr val="000000"/>
                </a:solidFill>
                <a:latin typeface="Consolas" panose="020B0609020204030204" pitchFamily="49" charset="0"/>
              </a:rPr>
              <a:t>gender</a:t>
            </a:r>
            <a:r>
              <a:rPr lang="en-US" altLang="en-US" sz="2500" dirty="0">
                <a:solidFill>
                  <a:srgbClr val="000000"/>
                </a:solidFill>
              </a:rPr>
              <a:t> is equal to </a:t>
            </a:r>
            <a:r>
              <a:rPr lang="en-US" altLang="en-US" sz="2500" dirty="0">
                <a:solidFill>
                  <a:srgbClr val="000000"/>
                </a:solidFill>
                <a:latin typeface="Consolas" panose="020B0609020204030204" pitchFamily="49" charset="0"/>
              </a:rPr>
              <a:t>1</a:t>
            </a:r>
            <a:r>
              <a:rPr lang="en-US" altLang="en-US" sz="2500" dirty="0">
                <a:solidFill>
                  <a:srgbClr val="000000"/>
                </a:solidFill>
              </a:rPr>
              <a:t> (i.e., the entire expression could still be true if </a:t>
            </a:r>
            <a:r>
              <a:rPr lang="en-US" altLang="en-US" sz="2500" dirty="0">
                <a:solidFill>
                  <a:srgbClr val="000000"/>
                </a:solidFill>
                <a:latin typeface="Consolas" panose="020B0609020204030204" pitchFamily="49" charset="0"/>
              </a:rPr>
              <a:t>age</a:t>
            </a:r>
            <a:r>
              <a:rPr lang="en-US" altLang="en-US" sz="2500" dirty="0">
                <a:solidFill>
                  <a:srgbClr val="000000"/>
                </a:solidFill>
              </a:rPr>
              <a:t> </a:t>
            </a:r>
            <a:r>
              <a:rPr lang="en-US" altLang="en-US" sz="2500" dirty="0">
                <a:solidFill>
                  <a:srgbClr val="000000"/>
                </a:solidFill>
                <a:latin typeface="Consolas" panose="020B0609020204030204" pitchFamily="49" charset="0"/>
              </a:rPr>
              <a:t>&gt;=</a:t>
            </a:r>
            <a:r>
              <a:rPr lang="en-US" altLang="en-US" sz="2500" dirty="0">
                <a:solidFill>
                  <a:srgbClr val="000000"/>
                </a:solidFill>
              </a:rPr>
              <a:t> </a:t>
            </a:r>
            <a:r>
              <a:rPr lang="en-US" altLang="en-US" sz="2500" dirty="0">
                <a:solidFill>
                  <a:srgbClr val="000000"/>
                </a:solidFill>
                <a:latin typeface="Consolas" panose="020B0609020204030204" pitchFamily="49" charset="0"/>
              </a:rPr>
              <a:t>65</a:t>
            </a:r>
            <a:r>
              <a:rPr lang="en-US" altLang="en-US" sz="2500" dirty="0">
                <a:solidFill>
                  <a:srgbClr val="000000"/>
                </a:solidFill>
              </a:rPr>
              <a:t>).</a:t>
            </a:r>
          </a:p>
          <a:p>
            <a:pPr>
              <a:spcAft>
                <a:spcPts val="600"/>
              </a:spcAft>
            </a:pPr>
            <a:r>
              <a:rPr lang="en-US" altLang="en-US" sz="2500" dirty="0">
                <a:solidFill>
                  <a:srgbClr val="000000"/>
                </a:solidFill>
              </a:rPr>
              <a:t>This performance feature for the evaluation of logical AND </a:t>
            </a:r>
            <a:r>
              <a:rPr lang="en-US" altLang="en-US" sz="2500" dirty="0" err="1">
                <a:solidFill>
                  <a:srgbClr val="000000"/>
                </a:solidFill>
              </a:rPr>
              <a:t>and</a:t>
            </a:r>
            <a:r>
              <a:rPr lang="en-US" altLang="en-US" sz="2500" dirty="0">
                <a:solidFill>
                  <a:srgbClr val="000000"/>
                </a:solidFill>
              </a:rPr>
              <a:t> logical OR expressions is called </a:t>
            </a:r>
            <a:r>
              <a:rPr lang="en-US" altLang="en-US" sz="2500" b="1" dirty="0">
                <a:solidFill>
                  <a:srgbClr val="0000FF"/>
                </a:solidFill>
              </a:rPr>
              <a:t>short-circuit evaluation</a:t>
            </a:r>
            <a:r>
              <a:rPr lang="en-US" altLang="en-US" sz="2500" dirty="0">
                <a:solidFill>
                  <a:srgbClr val="000000"/>
                </a:solidFill>
              </a:rPr>
              <a:t>.</a:t>
            </a:r>
          </a:p>
        </p:txBody>
      </p:sp>
      <p:sp>
        <p:nvSpPr>
          <p:cNvPr id="126980"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3" name="Slide Number Placeholder 2"/>
          <p:cNvSpPr>
            <a:spLocks noGrp="1"/>
          </p:cNvSpPr>
          <p:nvPr>
            <p:ph type="sldNum" sz="quarter" idx="11"/>
          </p:nvPr>
        </p:nvSpPr>
        <p:spPr/>
        <p:txBody>
          <a:bodyPr/>
          <a:lstStyle/>
          <a:p>
            <a:fld id="{4601BD1F-65AF-428F-9666-6A35858789E8}" type="slidenum">
              <a:rPr lang="en-US" altLang="en-US" smtClean="0"/>
              <a:pPr/>
              <a:t>98</a:t>
            </a:fld>
            <a:endParaRPr lang="en-US" altLang="en-US"/>
          </a:p>
        </p:txBody>
      </p:sp>
    </p:spTree>
    <p:extLst>
      <p:ext uri="{BB962C8B-B14F-4D97-AF65-F5344CB8AC3E}">
        <p14:creationId xmlns:p14="http://schemas.microsoft.com/office/powerpoint/2010/main" val="206092862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380E6"/>
                </a:solidFill>
                <a:latin typeface="Arial"/>
              </a:rPr>
              <a:t>Logical Operators (Cont.)</a:t>
            </a:r>
          </a:p>
        </p:txBody>
      </p:sp>
      <p:sp>
        <p:nvSpPr>
          <p:cNvPr id="3" name="Text Placeholder 2"/>
          <p:cNvSpPr>
            <a:spLocks noGrp="1"/>
          </p:cNvSpPr>
          <p:nvPr>
            <p:ph type="body" idx="1"/>
          </p:nvPr>
        </p:nvSpPr>
        <p:spPr/>
        <p:txBody>
          <a:bodyPr>
            <a:normAutofit lnSpcReduction="10000"/>
          </a:bodyPr>
          <a:lstStyle/>
          <a:p>
            <a:pPr marL="109537" indent="0">
              <a:spcBef>
                <a:spcPts val="600"/>
              </a:spcBef>
              <a:spcAft>
                <a:spcPts val="600"/>
              </a:spcAft>
              <a:buNone/>
              <a:defRPr/>
            </a:pPr>
            <a:r>
              <a:rPr lang="en-US" sz="2100" b="1" i="1" dirty="0">
                <a:solidFill>
                  <a:srgbClr val="000000"/>
                </a:solidFill>
              </a:rPr>
              <a:t>Logical Negation (</a:t>
            </a:r>
            <a:r>
              <a:rPr lang="en-US" sz="2100" b="1" i="1" dirty="0">
                <a:solidFill>
                  <a:srgbClr val="000000"/>
                </a:solidFill>
                <a:latin typeface="Consolas" panose="020B0609020204030204" pitchFamily="49" charset="0"/>
              </a:rPr>
              <a:t>!</a:t>
            </a:r>
            <a:r>
              <a:rPr lang="en-US" sz="2100" b="1" i="1" dirty="0">
                <a:solidFill>
                  <a:srgbClr val="000000"/>
                </a:solidFill>
              </a:rPr>
              <a:t>) Operator</a:t>
            </a:r>
          </a:p>
          <a:p>
            <a:pPr>
              <a:spcBef>
                <a:spcPts val="600"/>
              </a:spcBef>
              <a:spcAft>
                <a:spcPts val="600"/>
              </a:spcAft>
              <a:defRPr/>
            </a:pPr>
            <a:r>
              <a:rPr lang="en-US" sz="2100" dirty="0">
                <a:solidFill>
                  <a:srgbClr val="000000"/>
                </a:solidFill>
              </a:rPr>
              <a:t>C provides </a:t>
            </a:r>
            <a:r>
              <a:rPr lang="en-US" sz="2100" dirty="0">
                <a:solidFill>
                  <a:srgbClr val="000000"/>
                </a:solidFill>
                <a:latin typeface="Consolas" panose="020B0609020204030204" pitchFamily="49" charset="0"/>
              </a:rPr>
              <a:t>!</a:t>
            </a:r>
            <a:r>
              <a:rPr lang="en-US" sz="2100" dirty="0">
                <a:solidFill>
                  <a:srgbClr val="000000"/>
                </a:solidFill>
              </a:rPr>
              <a:t> (logical negation) to enable you to “reverse” the meaning of a condition.</a:t>
            </a:r>
          </a:p>
          <a:p>
            <a:pPr>
              <a:spcBef>
                <a:spcPts val="600"/>
              </a:spcBef>
              <a:spcAft>
                <a:spcPts val="600"/>
              </a:spcAft>
              <a:defRPr/>
            </a:pPr>
            <a:r>
              <a:rPr lang="en-US" sz="2100" dirty="0">
                <a:solidFill>
                  <a:srgbClr val="000000"/>
                </a:solidFill>
              </a:rPr>
              <a:t>The logical negation operator has only a single condition as an operand (and is therefore a unary operator).</a:t>
            </a:r>
          </a:p>
          <a:p>
            <a:pPr>
              <a:spcBef>
                <a:spcPts val="600"/>
              </a:spcBef>
              <a:spcAft>
                <a:spcPts val="600"/>
              </a:spcAft>
              <a:defRPr/>
            </a:pPr>
            <a:r>
              <a:rPr lang="en-US" sz="2100" dirty="0">
                <a:solidFill>
                  <a:srgbClr val="000000"/>
                </a:solidFill>
              </a:rPr>
              <a:t>Placed before a condition when we’re interested in choosing a path of execution if the original condition (without the logical negation operator) is false, such as in the following program segment:</a:t>
            </a:r>
          </a:p>
          <a:p>
            <a:pPr lvl="2">
              <a:spcBef>
                <a:spcPts val="600"/>
              </a:spcBef>
              <a:spcAft>
                <a:spcPts val="600"/>
              </a:spcAft>
              <a:buNone/>
              <a:defRPr/>
            </a:pPr>
            <a:r>
              <a:rPr lang="en-US" sz="1600" b="1" dirty="0">
                <a:solidFill>
                  <a:srgbClr val="0000FF"/>
                </a:solidFill>
                <a:latin typeface="Consolas" panose="020B0609020204030204" pitchFamily="49" charset="0"/>
              </a:rPr>
              <a:t>if</a:t>
            </a:r>
            <a:r>
              <a:rPr lang="en-US" sz="1600" b="1" dirty="0">
                <a:solidFill>
                  <a:srgbClr val="000000"/>
                </a:solidFill>
                <a:latin typeface="Consolas" panose="020B0609020204030204" pitchFamily="49" charset="0"/>
              </a:rPr>
              <a:t> (!(grade == </a:t>
            </a:r>
            <a:r>
              <a:rPr lang="en-US" sz="1600" b="1" dirty="0" err="1">
                <a:solidFill>
                  <a:srgbClr val="000000"/>
                </a:solidFill>
                <a:latin typeface="Consolas" panose="020B0609020204030204" pitchFamily="49" charset="0"/>
              </a:rPr>
              <a:t>sentinelValue</a:t>
            </a:r>
            <a:r>
              <a:rPr lang="en-US" sz="1600" b="1" dirty="0">
                <a:solidFill>
                  <a:srgbClr val="000000"/>
                </a:solidFill>
                <a:latin typeface="Consolas" panose="020B0609020204030204" pitchFamily="49" charset="0"/>
              </a:rPr>
              <a:t>))</a:t>
            </a:r>
            <a:br>
              <a:rPr lang="en-US" sz="1600" b="1" dirty="0">
                <a:solidFill>
                  <a:srgbClr val="000000"/>
                </a:solidFill>
                <a:latin typeface="Consolas" panose="020B0609020204030204" pitchFamily="49" charset="0"/>
              </a:rPr>
            </a:b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printf</a:t>
            </a:r>
            <a:r>
              <a:rPr lang="en-US" sz="1600" b="1" dirty="0">
                <a:solidFill>
                  <a:srgbClr val="000000"/>
                </a:solidFill>
                <a:latin typeface="Consolas" panose="020B0609020204030204" pitchFamily="49" charset="0"/>
              </a:rPr>
              <a:t>(</a:t>
            </a:r>
            <a:r>
              <a:rPr lang="en-US" sz="1600" b="1" dirty="0">
                <a:solidFill>
                  <a:srgbClr val="128AFF"/>
                </a:solidFill>
                <a:latin typeface="Consolas" panose="020B0609020204030204" pitchFamily="49" charset="0"/>
              </a:rPr>
              <a:t>"The next grade is %f\n"</a:t>
            </a:r>
            <a:r>
              <a:rPr lang="en-US" sz="1600" b="1" dirty="0">
                <a:solidFill>
                  <a:srgbClr val="000000"/>
                </a:solidFill>
                <a:latin typeface="Consolas" panose="020B0609020204030204" pitchFamily="49" charset="0"/>
              </a:rPr>
              <a:t>, grade);</a:t>
            </a:r>
          </a:p>
          <a:p>
            <a:pPr>
              <a:spcBef>
                <a:spcPts val="600"/>
              </a:spcBef>
              <a:spcAft>
                <a:spcPts val="600"/>
              </a:spcAft>
              <a:defRPr/>
            </a:pPr>
            <a:r>
              <a:rPr lang="en-US" sz="2100" dirty="0">
                <a:solidFill>
                  <a:srgbClr val="000000"/>
                </a:solidFill>
              </a:rPr>
              <a:t>The parentheses around the condition </a:t>
            </a:r>
            <a:r>
              <a:rPr lang="en-US" sz="2100" dirty="0">
                <a:solidFill>
                  <a:srgbClr val="000000"/>
                </a:solidFill>
                <a:latin typeface="Consolas" panose="020B0609020204030204" pitchFamily="49" charset="0"/>
              </a:rPr>
              <a:t>grade</a:t>
            </a:r>
            <a:r>
              <a:rPr lang="en-US" sz="2100" dirty="0">
                <a:solidFill>
                  <a:srgbClr val="000000"/>
                </a:solidFill>
              </a:rPr>
              <a:t> </a:t>
            </a:r>
            <a:r>
              <a:rPr lang="en-US" sz="2100" dirty="0">
                <a:solidFill>
                  <a:srgbClr val="000000"/>
                </a:solidFill>
                <a:latin typeface="Consolas" panose="020B0609020204030204" pitchFamily="49" charset="0"/>
              </a:rPr>
              <a:t>==</a:t>
            </a:r>
            <a:r>
              <a:rPr lang="en-US" sz="2100" dirty="0">
                <a:solidFill>
                  <a:srgbClr val="000000"/>
                </a:solidFill>
              </a:rPr>
              <a:t> </a:t>
            </a:r>
            <a:r>
              <a:rPr lang="en-US" sz="2100" dirty="0" err="1">
                <a:solidFill>
                  <a:srgbClr val="000000"/>
                </a:solidFill>
                <a:latin typeface="Consolas" panose="020B0609020204030204" pitchFamily="49" charset="0"/>
              </a:rPr>
              <a:t>sentinelValue</a:t>
            </a:r>
            <a:r>
              <a:rPr lang="en-US" sz="2100" dirty="0">
                <a:solidFill>
                  <a:srgbClr val="000000"/>
                </a:solidFill>
              </a:rPr>
              <a:t> are needed because the </a:t>
            </a:r>
            <a:r>
              <a:rPr lang="en-US" sz="2100" b="1" dirty="0">
                <a:solidFill>
                  <a:srgbClr val="000000"/>
                </a:solidFill>
              </a:rPr>
              <a:t>logical negation operator has a higher precedence than the equality operator</a:t>
            </a:r>
            <a:r>
              <a:rPr lang="en-US" sz="2100" dirty="0">
                <a:solidFill>
                  <a:srgbClr val="000000"/>
                </a:solidFill>
              </a:rPr>
              <a:t>.</a:t>
            </a:r>
          </a:p>
          <a:p>
            <a:pPr>
              <a:spcBef>
                <a:spcPts val="600"/>
              </a:spcBef>
              <a:spcAft>
                <a:spcPts val="600"/>
              </a:spcAft>
              <a:defRPr/>
            </a:pPr>
            <a:r>
              <a:rPr lang="en-US" sz="2100" dirty="0">
                <a:solidFill>
                  <a:srgbClr val="000000"/>
                </a:solidFill>
              </a:rPr>
              <a:t>Figure 4.15 is a truth table for the logical negation operator.</a:t>
            </a:r>
          </a:p>
        </p:txBody>
      </p:sp>
      <p:sp>
        <p:nvSpPr>
          <p:cNvPr id="129028"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a:t>©2016 Pearson Education, Inc., Hoboken, NJ. All rights reserved.</a:t>
            </a:r>
          </a:p>
        </p:txBody>
      </p:sp>
      <p:sp>
        <p:nvSpPr>
          <p:cNvPr id="4" name="Slide Number Placeholder 3"/>
          <p:cNvSpPr>
            <a:spLocks noGrp="1"/>
          </p:cNvSpPr>
          <p:nvPr>
            <p:ph type="sldNum" sz="quarter" idx="11"/>
          </p:nvPr>
        </p:nvSpPr>
        <p:spPr/>
        <p:txBody>
          <a:bodyPr/>
          <a:lstStyle/>
          <a:p>
            <a:fld id="{4601BD1F-65AF-428F-9666-6A35858789E8}" type="slidenum">
              <a:rPr lang="en-US" altLang="en-US" smtClean="0"/>
              <a:pPr/>
              <a:t>99</a:t>
            </a:fld>
            <a:endParaRPr lang="en-US" altLang="en-US"/>
          </a:p>
        </p:txBody>
      </p:sp>
    </p:spTree>
    <p:extLst>
      <p:ext uri="{BB962C8B-B14F-4D97-AF65-F5344CB8AC3E}">
        <p14:creationId xmlns:p14="http://schemas.microsoft.com/office/powerpoint/2010/main" val="20817646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2"/>
  <p:tag name="MMPROD_UIDATA" val="&lt;database version=&quot;9.0&quot;&gt;&lt;object type=&quot;1&quot; unique_id=&quot;10001&quot;&gt;&lt;object type=&quot;2&quot; unique_id=&quot;10970&quot;&gt;&lt;object type=&quot;3&quot; unique_id=&quot;10972&quot;&gt;&lt;property id=&quot;20148&quot; value=&quot;5&quot;/&gt;&lt;property id=&quot;20300&quot; value=&quot;Slide 2&quot;/&gt;&lt;property id=&quot;20307&quot; value=&quot;258&quot;/&gt;&lt;/object&gt;&lt;object type=&quot;3&quot; unique_id=&quot;10973&quot;&gt;&lt;property id=&quot;20148&quot; value=&quot;5&quot;/&gt;&lt;property id=&quot;20300&quot; value=&quot;Slide 3&quot;/&gt;&lt;property id=&quot;20307&quot; value=&quot;259&quot;/&gt;&lt;/object&gt;&lt;object type=&quot;3&quot; unique_id=&quot;10974&quot;&gt;&lt;property id=&quot;20148&quot; value=&quot;5&quot;/&gt;&lt;property id=&quot;20300&quot; value=&quot;Slide 10&quot;/&gt;&lt;property id=&quot;20307&quot; value=&quot;260&quot;/&gt;&lt;/object&gt;&lt;object type=&quot;3&quot; unique_id=&quot;10975&quot;&gt;&lt;property id=&quot;20148&quot; value=&quot;5&quot;/&gt;&lt;property id=&quot;20300&quot; value=&quot;Slide 14&quot;/&gt;&lt;property id=&quot;20307&quot; value=&quot;261&quot;/&gt;&lt;/object&gt;&lt;object type=&quot;3&quot; unique_id=&quot;10976&quot;&gt;&lt;property id=&quot;20148&quot; value=&quot;5&quot;/&gt;&lt;property id=&quot;20300&quot; value=&quot;Slide 15&quot;/&gt;&lt;property id=&quot;20307&quot; value=&quot;262&quot;/&gt;&lt;/object&gt;&lt;object type=&quot;3&quot; unique_id=&quot;10977&quot;&gt;&lt;property id=&quot;20148&quot; value=&quot;5&quot;/&gt;&lt;property id=&quot;20300&quot; value=&quot;Slide 16&quot;/&gt;&lt;property id=&quot;20307&quot; value=&quot;263&quot;/&gt;&lt;/object&gt;&lt;object type=&quot;3&quot; unique_id=&quot;10978&quot;&gt;&lt;property id=&quot;20148&quot; value=&quot;5&quot;/&gt;&lt;property id=&quot;20300&quot; value=&quot;Slide 17&quot;/&gt;&lt;property id=&quot;20307&quot; value=&quot;264&quot;/&gt;&lt;/object&gt;&lt;object type=&quot;3&quot; unique_id=&quot;10979&quot;&gt;&lt;property id=&quot;20148&quot; value=&quot;5&quot;/&gt;&lt;property id=&quot;20300&quot; value=&quot;Slide 19&quot;/&gt;&lt;property id=&quot;20307&quot; value=&quot;265&quot;/&gt;&lt;/object&gt;&lt;object type=&quot;3&quot; unique_id=&quot;10980&quot;&gt;&lt;property id=&quot;20148&quot; value=&quot;5&quot;/&gt;&lt;property id=&quot;20300&quot; value=&quot;Slide 23&quot;/&gt;&lt;property id=&quot;20307&quot; value=&quot;266&quot;/&gt;&lt;/object&gt;&lt;object type=&quot;3&quot; unique_id=&quot;10981&quot;&gt;&lt;property id=&quot;20148&quot; value=&quot;5&quot;/&gt;&lt;property id=&quot;20300&quot; value=&quot;Slide 24&quot;/&gt;&lt;property id=&quot;20307&quot; value=&quot;267&quot;/&gt;&lt;/object&gt;&lt;object type=&quot;3&quot; unique_id=&quot;10982&quot;&gt;&lt;property id=&quot;20148&quot; value=&quot;5&quot;/&gt;&lt;property id=&quot;20300&quot; value=&quot;Slide 26&quot;/&gt;&lt;property id=&quot;20307&quot; value=&quot;268&quot;/&gt;&lt;/object&gt;&lt;object type=&quot;3&quot; unique_id=&quot;10983&quot;&gt;&lt;property id=&quot;20148&quot; value=&quot;5&quot;/&gt;&lt;property id=&quot;20300&quot; value=&quot;Slide 30&quot;/&gt;&lt;property id=&quot;20307&quot; value=&quot;269&quot;/&gt;&lt;/object&gt;&lt;object type=&quot;3&quot; unique_id=&quot;10984&quot;&gt;&lt;property id=&quot;20148&quot; value=&quot;5&quot;/&gt;&lt;property id=&quot;20300&quot; value=&quot;Slide 33&quot;/&gt;&lt;property id=&quot;20307&quot; value=&quot;270&quot;/&gt;&lt;/object&gt;&lt;object type=&quot;3&quot; unique_id=&quot;10985&quot;&gt;&lt;property id=&quot;20148&quot; value=&quot;5&quot;/&gt;&lt;property id=&quot;20300&quot; value=&quot;Slide 34&quot;/&gt;&lt;property id=&quot;20307&quot; value=&quot;271&quot;/&gt;&lt;/object&gt;&lt;object type=&quot;3&quot; unique_id=&quot;10986&quot;&gt;&lt;property id=&quot;20148&quot; value=&quot;5&quot;/&gt;&lt;property id=&quot;20300&quot; value=&quot;Slide 37&quot;/&gt;&lt;property id=&quot;20307&quot; value=&quot;272&quot;/&gt;&lt;/object&gt;&lt;object type=&quot;3&quot; unique_id=&quot;10987&quot;&gt;&lt;property id=&quot;20148&quot; value=&quot;5&quot;/&gt;&lt;property id=&quot;20300&quot; value=&quot;Slide 38&quot;/&gt;&lt;property id=&quot;20307&quot; value=&quot;273&quot;/&gt;&lt;/object&gt;&lt;object type=&quot;3&quot; unique_id=&quot;10988&quot;&gt;&lt;property id=&quot;20148&quot; value=&quot;5&quot;/&gt;&lt;property id=&quot;20300&quot; value=&quot;Slide 40&quot;/&gt;&lt;property id=&quot;20307&quot; value=&quot;274&quot;/&gt;&lt;/object&gt;&lt;object type=&quot;3&quot; unique_id=&quot;10989&quot;&gt;&lt;property id=&quot;20148&quot; value=&quot;5&quot;/&gt;&lt;property id=&quot;20300&quot; value=&quot;Slide 42&quot;/&gt;&lt;property id=&quot;20307&quot; value=&quot;275&quot;/&gt;&lt;/object&gt;&lt;object type=&quot;3&quot; unique_id=&quot;10990&quot;&gt;&lt;property id=&quot;20148&quot; value=&quot;5&quot;/&gt;&lt;property id=&quot;20300&quot; value=&quot;Slide 45&quot;/&gt;&lt;property id=&quot;20307&quot; value=&quot;276&quot;/&gt;&lt;/object&gt;&lt;object type=&quot;3&quot; unique_id=&quot;10991&quot;&gt;&lt;property id=&quot;20148&quot; value=&quot;5&quot;/&gt;&lt;property id=&quot;20300&quot; value=&quot;Slide 46&quot;/&gt;&lt;property id=&quot;20307&quot; value=&quot;277&quot;/&gt;&lt;/object&gt;&lt;object type=&quot;3&quot; unique_id=&quot;10992&quot;&gt;&lt;property id=&quot;20148&quot; value=&quot;5&quot;/&gt;&lt;property id=&quot;20300&quot; value=&quot;Slide 51&quot;/&gt;&lt;property id=&quot;20307&quot; value=&quot;278&quot;/&gt;&lt;/object&gt;&lt;object type=&quot;3&quot; unique_id=&quot;10993&quot;&gt;&lt;property id=&quot;20148&quot; value=&quot;5&quot;/&gt;&lt;property id=&quot;20300&quot; value=&quot;Slide 52&quot;/&gt;&lt;property id=&quot;20307&quot; value=&quot;279&quot;/&gt;&lt;/object&gt;&lt;object type=&quot;3&quot; unique_id=&quot;10994&quot;&gt;&lt;property id=&quot;20148&quot; value=&quot;5&quot;/&gt;&lt;property id=&quot;20300&quot; value=&quot;Slide 58&quot;/&gt;&lt;property id=&quot;20307&quot; value=&quot;280&quot;/&gt;&lt;/object&gt;&lt;object type=&quot;3&quot; unique_id=&quot;10995&quot;&gt;&lt;property id=&quot;20148&quot; value=&quot;5&quot;/&gt;&lt;property id=&quot;20300&quot; value=&quot;Slide 59&quot;/&gt;&lt;property id=&quot;20307&quot; value=&quot;281&quot;/&gt;&lt;/object&gt;&lt;object type=&quot;3&quot; unique_id=&quot;10996&quot;&gt;&lt;property id=&quot;20148&quot; value=&quot;5&quot;/&gt;&lt;property id=&quot;20300&quot; value=&quot;Slide 60&quot;/&gt;&lt;property id=&quot;20307&quot; value=&quot;282&quot;/&gt;&lt;/object&gt;&lt;object type=&quot;3&quot; unique_id=&quot;10997&quot;&gt;&lt;property id=&quot;20148&quot; value=&quot;5&quot;/&gt;&lt;property id=&quot;20300&quot; value=&quot;Slide 61&quot;/&gt;&lt;property id=&quot;20307&quot; value=&quot;283&quot;/&gt;&lt;/object&gt;&lt;object type=&quot;3&quot; unique_id=&quot;10998&quot;&gt;&lt;property id=&quot;20148&quot; value=&quot;5&quot;/&gt;&lt;property id=&quot;20300&quot; value=&quot;Slide 62&quot;/&gt;&lt;property id=&quot;20307&quot; value=&quot;284&quot;/&gt;&lt;/object&gt;&lt;object type=&quot;3&quot; unique_id=&quot;10999&quot;&gt;&lt;property id=&quot;20148&quot; value=&quot;5&quot;/&gt;&lt;property id=&quot;20300&quot; value=&quot;Slide 68&quot;/&gt;&lt;property id=&quot;20307&quot; value=&quot;285&quot;/&gt;&lt;/object&gt;&lt;object type=&quot;3&quot; unique_id=&quot;11000&quot;&gt;&lt;property id=&quot;20148&quot; value=&quot;5&quot;/&gt;&lt;property id=&quot;20300&quot; value=&quot;Slide 69&quot;/&gt;&lt;property id=&quot;20307&quot; value=&quot;286&quot;/&gt;&lt;/object&gt;&lt;object type=&quot;3&quot; unique_id=&quot;11001&quot;&gt;&lt;property id=&quot;20148&quot; value=&quot;5&quot;/&gt;&lt;property id=&quot;20300&quot; value=&quot;Slide 76&quot;/&gt;&lt;property id=&quot;20307&quot; value=&quot;287&quot;/&gt;&lt;/object&gt;&lt;object type=&quot;3&quot; unique_id=&quot;11002&quot;&gt;&lt;property id=&quot;20148&quot; value=&quot;5&quot;/&gt;&lt;property id=&quot;20300&quot; value=&quot;Slide 77&quot;/&gt;&lt;property id=&quot;20307&quot; value=&quot;288&quot;/&gt;&lt;/object&gt;&lt;object type=&quot;3&quot; unique_id=&quot;11003&quot;&gt;&lt;property id=&quot;20148&quot; value=&quot;5&quot;/&gt;&lt;property id=&quot;20300&quot; value=&quot;Slide 78&quot;/&gt;&lt;property id=&quot;20307&quot; value=&quot;289&quot;/&gt;&lt;/object&gt;&lt;object type=&quot;3&quot; unique_id=&quot;11004&quot;&gt;&lt;property id=&quot;20148&quot; value=&quot;5&quot;/&gt;&lt;property id=&quot;20300&quot; value=&quot;Slide 79&quot;/&gt;&lt;property id=&quot;20307&quot; value=&quot;290&quot;/&gt;&lt;/object&gt;&lt;object type=&quot;3&quot; unique_id=&quot;11005&quot;&gt;&lt;property id=&quot;20148&quot; value=&quot;5&quot;/&gt;&lt;property id=&quot;20300&quot; value=&quot;Slide 80&quot;/&gt;&lt;property id=&quot;20307&quot; value=&quot;291&quot;/&gt;&lt;/object&gt;&lt;object type=&quot;3&quot; unique_id=&quot;11006&quot;&gt;&lt;property id=&quot;20148&quot; value=&quot;5&quot;/&gt;&lt;property id=&quot;20300&quot; value=&quot;Slide 83&quot;/&gt;&lt;property id=&quot;20307&quot; value=&quot;292&quot;/&gt;&lt;/object&gt;&lt;object type=&quot;3&quot; unique_id=&quot;11007&quot;&gt;&lt;property id=&quot;20148&quot; value=&quot;5&quot;/&gt;&lt;property id=&quot;20300&quot; value=&quot;Slide 93&quot;/&gt;&lt;property id=&quot;20307&quot; value=&quot;293&quot;/&gt;&lt;/object&gt;&lt;object type=&quot;3&quot; unique_id=&quot;11008&quot;&gt;&lt;property id=&quot;20148&quot; value=&quot;5&quot;/&gt;&lt;property id=&quot;20300&quot; value=&quot;Slide 95&quot;/&gt;&lt;property id=&quot;20307&quot; value=&quot;294&quot;/&gt;&lt;/object&gt;&lt;object type=&quot;3&quot; unique_id=&quot;11009&quot;&gt;&lt;property id=&quot;20148&quot; value=&quot;5&quot;/&gt;&lt;property id=&quot;20300&quot; value=&quot;Slide 98&quot;/&gt;&lt;property id=&quot;20307&quot; value=&quot;295&quot;/&gt;&lt;/object&gt;&lt;object type=&quot;3&quot; unique_id=&quot;11010&quot;&gt;&lt;property id=&quot;20148&quot; value=&quot;5&quot;/&gt;&lt;property id=&quot;20300&quot; value=&quot;Slide 100&quot;/&gt;&lt;property id=&quot;20307&quot; value=&quot;296&quot;/&gt;&lt;/object&gt;&lt;object type=&quot;3&quot; unique_id=&quot;11011&quot;&gt;&lt;property id=&quot;20148&quot; value=&quot;5&quot;/&gt;&lt;property id=&quot;20300&quot; value=&quot;Slide 101&quot;/&gt;&lt;property id=&quot;20307&quot; value=&quot;297&quot;/&gt;&lt;/object&gt;&lt;object type=&quot;3&quot; unique_id=&quot;11012&quot;&gt;&lt;property id=&quot;20148&quot; value=&quot;5&quot;/&gt;&lt;property id=&quot;20300&quot; value=&quot;Slide 102&quot;/&gt;&lt;property id=&quot;20307&quot; value=&quot;298&quot;/&gt;&lt;/object&gt;&lt;object type=&quot;3&quot; unique_id=&quot;11013&quot;&gt;&lt;property id=&quot;20148&quot; value=&quot;5&quot;/&gt;&lt;property id=&quot;20300&quot; value=&quot;Slide 103&quot;/&gt;&lt;property id=&quot;20307&quot; value=&quot;299&quot;/&gt;&lt;/object&gt;&lt;object type=&quot;3&quot; unique_id=&quot;11014&quot;&gt;&lt;property id=&quot;20148&quot; value=&quot;5&quot;/&gt;&lt;property id=&quot;20300&quot; value=&quot;Slide 108&quot;/&gt;&lt;property id=&quot;20307&quot; value=&quot;300&quot;/&gt;&lt;/object&gt;&lt;object type=&quot;3&quot; unique_id=&quot;11015&quot;&gt;&lt;property id=&quot;20148&quot; value=&quot;5&quot;/&gt;&lt;property id=&quot;20300&quot; value=&quot;Slide 111&quot;/&gt;&lt;property id=&quot;20307&quot; value=&quot;301&quot;/&gt;&lt;/object&gt;&lt;object type=&quot;3&quot; unique_id=&quot;11016&quot;&gt;&lt;property id=&quot;20148&quot; value=&quot;5&quot;/&gt;&lt;property id=&quot;20300&quot; value=&quot;Slide 113&quot;/&gt;&lt;property id=&quot;20307&quot; value=&quot;302&quot;/&gt;&lt;/object&gt;&lt;object type=&quot;3&quot; unique_id=&quot;11017&quot;&gt;&lt;property id=&quot;20148&quot; value=&quot;5&quot;/&gt;&lt;property id=&quot;20300&quot; value=&quot;Slide 115&quot;/&gt;&lt;property id=&quot;20307&quot; value=&quot;303&quot;/&gt;&lt;/object&gt;&lt;object type=&quot;3&quot; unique_id=&quot;11018&quot;&gt;&lt;property id=&quot;20148&quot; value=&quot;5&quot;/&gt;&lt;property id=&quot;20300&quot; value=&quot;Slide 118&quot;/&gt;&lt;property id=&quot;20307&quot; value=&quot;304&quot;/&gt;&lt;/object&gt;&lt;object type=&quot;3&quot; unique_id=&quot;11019&quot;&gt;&lt;property id=&quot;20148&quot; value=&quot;5&quot;/&gt;&lt;property id=&quot;20300&quot; value=&quot;Slide 125&quot;/&gt;&lt;property id=&quot;20307&quot; value=&quot;305&quot;/&gt;&lt;/object&gt;&lt;object type=&quot;3&quot; unique_id=&quot;11020&quot;&gt;&lt;property id=&quot;20148&quot; value=&quot;5&quot;/&gt;&lt;property id=&quot;20300&quot; value=&quot;Slide 128&quot;/&gt;&lt;property id=&quot;20307&quot; value=&quot;306&quot;/&gt;&lt;/object&gt;&lt;object type=&quot;3&quot; unique_id=&quot;11021&quot;&gt;&lt;property id=&quot;20148&quot; value=&quot;5&quot;/&gt;&lt;property id=&quot;20300&quot; value=&quot;Slide 131&quot;/&gt;&lt;property id=&quot;20307&quot; value=&quot;307&quot;/&gt;&lt;/object&gt;&lt;object type=&quot;3&quot; unique_id=&quot;11022&quot;&gt;&lt;property id=&quot;20148&quot; value=&quot;5&quot;/&gt;&lt;property id=&quot;20300&quot; value=&quot;Slide 133&quot;/&gt;&lt;property id=&quot;20307&quot; value=&quot;308&quot;/&gt;&lt;/object&gt;&lt;object type=&quot;3&quot; unique_id=&quot;11023&quot;&gt;&lt;property id=&quot;20148&quot; value=&quot;5&quot;/&gt;&lt;property id=&quot;20300&quot; value=&quot;Slide 136&quot;/&gt;&lt;property id=&quot;20307&quot; value=&quot;309&quot;/&gt;&lt;/object&gt;&lt;object type=&quot;3&quot; unique_id=&quot;11024&quot;&gt;&lt;property id=&quot;20148&quot; value=&quot;5&quot;/&gt;&lt;property id=&quot;20300&quot; value=&quot;Slide 137&quot;/&gt;&lt;property id=&quot;20307&quot; value=&quot;310&quot;/&gt;&lt;/object&gt;&lt;object type=&quot;3&quot; unique_id=&quot;11025&quot;&gt;&lt;property id=&quot;20148&quot; value=&quot;5&quot;/&gt;&lt;property id=&quot;20300&quot; value=&quot;Slide 138&quot;/&gt;&lt;property id=&quot;20307&quot; value=&quot;311&quot;/&gt;&lt;/object&gt;&lt;object type=&quot;3&quot; unique_id=&quot;11026&quot;&gt;&lt;property id=&quot;20148&quot; value=&quot;5&quot;/&gt;&lt;property id=&quot;20300&quot; value=&quot;Slide 140&quot;/&gt;&lt;property id=&quot;20307&quot; value=&quot;312&quot;/&gt;&lt;/object&gt;&lt;object type=&quot;3&quot; unique_id=&quot;11027&quot;&gt;&lt;property id=&quot;20148&quot; value=&quot;5&quot;/&gt;&lt;property id=&quot;20300&quot; value=&quot;Slide 142&quot;/&gt;&lt;property id=&quot;20307&quot; value=&quot;313&quot;/&gt;&lt;/object&gt;&lt;object type=&quot;3&quot; unique_id=&quot;11028&quot;&gt;&lt;property id=&quot;20148&quot; value=&quot;5&quot;/&gt;&lt;property id=&quot;20300&quot; value=&quot;Slide 145&quot;/&gt;&lt;property id=&quot;20307&quot; value=&quot;314&quot;/&gt;&lt;/object&gt;&lt;object type=&quot;3&quot; unique_id=&quot;11029&quot;&gt;&lt;property id=&quot;20148&quot; value=&quot;5&quot;/&gt;&lt;property id=&quot;20300&quot; value=&quot;Slide 147&quot;/&gt;&lt;property id=&quot;20307&quot; value=&quot;315&quot;/&gt;&lt;/object&gt;&lt;object type=&quot;3&quot; unique_id=&quot;11030&quot;&gt;&lt;property id=&quot;20148&quot; value=&quot;5&quot;/&gt;&lt;property id=&quot;20300&quot; value=&quot;Slide 159&quot;/&gt;&lt;property id=&quot;20307&quot; value=&quot;316&quot;/&gt;&lt;/object&gt;&lt;object type=&quot;3&quot; unique_id=&quot;23846&quot;&gt;&lt;property id=&quot;20148&quot; value=&quot;5&quot;/&gt;&lt;property id=&quot;20300&quot; value=&quot;Slide 1 - &amp;quot;Chapter 4 C Program Control&amp;quot;&quot;/&gt;&lt;property id=&quot;20307&quot; value=&quot;317&quot;/&gt;&lt;/object&gt;&lt;object type=&quot;3&quot; unique_id=&quot;23847&quot;&gt;&lt;property id=&quot;20148&quot; value=&quot;5&quot;/&gt;&lt;property id=&quot;20300&quot; value=&quot;Slide 4 - &amp;quot;4.1  Introduction&amp;quot;&quot;/&gt;&lt;property id=&quot;20307&quot; value=&quot;318&quot;/&gt;&lt;/object&gt;&lt;object type=&quot;3&quot; unique_id=&quot;23848&quot;&gt;&lt;property id=&quot;20148&quot; value=&quot;5&quot;/&gt;&lt;property id=&quot;20300&quot; value=&quot;Slide 5 - &amp;quot;4.2  Iteration Essentials&amp;quot;&quot;/&gt;&lt;property id=&quot;20307&quot; value=&quot;319&quot;/&gt;&lt;/object&gt;&lt;object type=&quot;3&quot; unique_id=&quot;23849&quot;&gt;&lt;property id=&quot;20148&quot; value=&quot;5&quot;/&gt;&lt;property id=&quot;20300&quot; value=&quot;Slide 6 - &amp;quot;4.2  Iteration Essentials (Cont.)&amp;quot;&quot;/&gt;&lt;property id=&quot;20307&quot; value=&quot;320&quot;/&gt;&lt;/object&gt;&lt;object type=&quot;3&quot; unique_id=&quot;23850&quot;&gt;&lt;property id=&quot;20148&quot; value=&quot;5&quot;/&gt;&lt;property id=&quot;20300&quot; value=&quot;Slide 7 - &amp;quot;4.2  Iteration Essentials (Cont.)&amp;quot;&quot;/&gt;&lt;property id=&quot;20307&quot; value=&quot;321&quot;/&gt;&lt;/object&gt;&lt;object type=&quot;3&quot; unique_id=&quot;23851&quot;&gt;&lt;property id=&quot;20148&quot; value=&quot;5&quot;/&gt;&lt;property id=&quot;20300&quot; value=&quot;Slide 8 - &amp;quot;4.3  Counter-Controlled Iteration&amp;quot;&quot;/&gt;&lt;property id=&quot;20307&quot; value=&quot;322&quot;/&gt;&lt;/object&gt;&lt;object type=&quot;3&quot; unique_id=&quot;23852&quot;&gt;&lt;property id=&quot;20148&quot; value=&quot;5&quot;/&gt;&lt;property id=&quot;20300&quot; value=&quot;Slide 9 - &amp;quot;4.3  Counter-Controlled Iteration (Cont.)&amp;quot;&quot;/&gt;&lt;property id=&quot;20307&quot; value=&quot;323&quot;/&gt;&lt;/object&gt;&lt;object type=&quot;3&quot; unique_id=&quot;23853&quot;&gt;&lt;property id=&quot;20148&quot; value=&quot;5&quot;/&gt;&lt;property id=&quot;20300&quot; value=&quot;Slide 11 - &amp;quot;4.3  Counter-Controlled Iteration (Cont.)&amp;quot;&quot;/&gt;&lt;property id=&quot;20307&quot; value=&quot;324&quot;/&gt;&lt;/object&gt;&lt;object type=&quot;3&quot; unique_id=&quot;23854&quot;&gt;&lt;property id=&quot;20148&quot; value=&quot;5&quot;/&gt;&lt;property id=&quot;20300&quot; value=&quot;Slide 12 - &amp;quot;4.3  Counter-Controlled Iteration (Cont.)&amp;quot;&quot;/&gt;&lt;property id=&quot;20307&quot; value=&quot;325&quot;/&gt;&lt;/object&gt;&lt;object type=&quot;3&quot; unique_id=&quot;23855&quot;&gt;&lt;property id=&quot;20148&quot; value=&quot;5&quot;/&gt;&lt;property id=&quot;20300&quot; value=&quot;Slide 13 - &amp;quot;4.3  Counter-Controlled Iteration (Cont.)&amp;quot;&quot;/&gt;&lt;property id=&quot;20307&quot; value=&quot;326&quot;/&gt;&lt;/object&gt;&lt;object type=&quot;3&quot; unique_id=&quot;23856&quot;&gt;&lt;property id=&quot;20148&quot; value=&quot;5&quot;/&gt;&lt;property id=&quot;20300&quot; value=&quot;Slide 18 - &amp;quot;4.4  for Iteration Statement&amp;quot;&quot;/&gt;&lt;property id=&quot;20307&quot; value=&quot;327&quot;/&gt;&lt;/object&gt;&lt;object type=&quot;3&quot; unique_id=&quot;23857&quot;&gt;&lt;property id=&quot;20148&quot; value=&quot;5&quot;/&gt;&lt;property id=&quot;20300&quot; value=&quot;Slide 20 - &amp;quot;4.4  for Iteration Statement (Cont.)&amp;quot;&quot;/&gt;&lt;property id=&quot;20307&quot; value=&quot;328&quot;/&gt;&lt;/object&gt;&lt;object type=&quot;3&quot; unique_id=&quot;23858&quot;&gt;&lt;property id=&quot;20148&quot; value=&quot;5&quot;/&gt;&lt;property id=&quot;20300&quot; value=&quot;Slide 21 - &amp;quot;4.4  for Iteration Statement (Cont.)&amp;quot;&quot;/&gt;&lt;property id=&quot;20307&quot; value=&quot;329&quot;/&gt;&lt;/object&gt;&lt;object type=&quot;3&quot; unique_id=&quot;23859&quot;&gt;&lt;property id=&quot;20148&quot; value=&quot;5&quot;/&gt;&lt;property id=&quot;20300&quot; value=&quot;Slide 22 - &amp;quot;4.4  for Iteration Statement (Cont.)&amp;quot;&quot;/&gt;&lt;property id=&quot;20307&quot; value=&quot;330&quot;/&gt;&lt;/object&gt;&lt;object type=&quot;3&quot; unique_id=&quot;23860&quot;&gt;&lt;property id=&quot;20148&quot; value=&quot;5&quot;/&gt;&lt;property id=&quot;20300&quot; value=&quot;Slide 25 - &amp;quot;4.4  for Iteration Statement (Cont.)&amp;quot;&quot;/&gt;&lt;property id=&quot;20307&quot; value=&quot;331&quot;/&gt;&lt;/object&gt;&lt;object type=&quot;3&quot; unique_id=&quot;23861&quot;&gt;&lt;property id=&quot;20148&quot; value=&quot;5&quot;/&gt;&lt;property id=&quot;20300&quot; value=&quot;Slide 27 - &amp;quot;4.4  for Iteration Statement (Cont.)&amp;quot;&quot;/&gt;&lt;property id=&quot;20307&quot; value=&quot;332&quot;/&gt;&lt;/object&gt;&lt;object type=&quot;3&quot; unique_id=&quot;23862&quot;&gt;&lt;property id=&quot;20148&quot; value=&quot;5&quot;/&gt;&lt;property id=&quot;20300&quot; value=&quot;Slide 28 - &amp;quot;4.4  for Iteration Statement (Cont.)&amp;quot;&quot;/&gt;&lt;property id=&quot;20307&quot; value=&quot;333&quot;/&gt;&lt;/object&gt;&lt;object type=&quot;3&quot; unique_id=&quot;23863&quot;&gt;&lt;property id=&quot;20148&quot; value=&quot;5&quot;/&gt;&lt;property id=&quot;20300&quot; value=&quot;Slide 29 - &amp;quot;4.4  for Iteration Statement (Cont.)&amp;quot;&quot;/&gt;&lt;property id=&quot;20307&quot; value=&quot;334&quot;/&gt;&lt;/object&gt;&lt;object type=&quot;3&quot; unique_id=&quot;23864&quot;&gt;&lt;property id=&quot;20148&quot; value=&quot;5&quot;/&gt;&lt;property id=&quot;20300&quot; value=&quot;Slide 31 - &amp;quot;4.4  for Iteration Statement (Cont.)&amp;quot;&quot;/&gt;&lt;property id=&quot;20307&quot; value=&quot;335&quot;/&gt;&lt;/object&gt;&lt;object type=&quot;3&quot; unique_id=&quot;23865&quot;&gt;&lt;property id=&quot;20148&quot; value=&quot;5&quot;/&gt;&lt;property id=&quot;20300&quot; value=&quot;Slide 32 - &amp;quot;4.4  for Iteration Statement (Cont.)&amp;quot;&quot;/&gt;&lt;property id=&quot;20307&quot; value=&quot;336&quot;/&gt;&lt;/object&gt;&lt;object type=&quot;3&quot; unique_id=&quot;23866&quot;&gt;&lt;property id=&quot;20148&quot; value=&quot;5&quot;/&gt;&lt;property id=&quot;20300&quot; value=&quot;Slide 35 - &amp;quot;4.5  for Statement: Notes and Observations&amp;quot;&quot;/&gt;&lt;property id=&quot;20307&quot; value=&quot;337&quot;/&gt;&lt;/object&gt;&lt;object type=&quot;3&quot; unique_id=&quot;23867&quot;&gt;&lt;property id=&quot;20148&quot; value=&quot;5&quot;/&gt;&lt;property id=&quot;20300&quot; value=&quot;Slide 36 - &amp;quot;4.5  for Statement: Notes and Observations (cont.)&amp;quot;&quot;/&gt;&lt;property id=&quot;20307&quot; value=&quot;338&quot;/&gt;&lt;/object&gt;&lt;object type=&quot;3&quot; unique_id=&quot;23868&quot;&gt;&lt;property id=&quot;20148&quot; value=&quot;5&quot;/&gt;&lt;property id=&quot;20300&quot; value=&quot;Slide 39 - &amp;quot;4.6  Examples Using the for Statement&amp;quot;&quot;/&gt;&lt;property id=&quot;20307&quot; value=&quot;339&quot;/&gt;&lt;/object&gt;&lt;object type=&quot;3&quot; unique_id=&quot;23869&quot;&gt;&lt;property id=&quot;20148&quot; value=&quot;5&quot;/&gt;&lt;property id=&quot;20300&quot; value=&quot;Slide 41 - &amp;quot;4.6  Examples Using the for Statement (Cont.)&amp;quot;&quot;/&gt;&lt;property id=&quot;20307&quot; value=&quot;340&quot;/&gt;&lt;/object&gt;&lt;object type=&quot;3&quot; unique_id=&quot;23870&quot;&gt;&lt;property id=&quot;20148&quot; value=&quot;5&quot;/&gt;&lt;property id=&quot;20300&quot; value=&quot;Slide 43 - &amp;quot;4.6  Examples Using the for Statement (Cont.)&amp;quot;&quot;/&gt;&lt;property id=&quot;20307&quot; value=&quot;341&quot;/&gt;&lt;/object&gt;&lt;object type=&quot;3&quot; unique_id=&quot;23871&quot;&gt;&lt;property id=&quot;20148&quot; value=&quot;5&quot;/&gt;&lt;property id=&quot;20300&quot; value=&quot;Slide 44 - &amp;quot;4.6  Examples Using the for Statement (Cont.)&amp;quot;&quot;/&gt;&lt;property id=&quot;20307&quot; value=&quot;342&quot;/&gt;&lt;/object&gt;&lt;object type=&quot;3&quot; unique_id=&quot;23872&quot;&gt;&lt;property id=&quot;20148&quot; value=&quot;5&quot;/&gt;&lt;property id=&quot;20300&quot; value=&quot;Slide 47 - &amp;quot;4.6  Examples Using the for Statement (Cont.)&amp;quot;&quot;/&gt;&lt;property id=&quot;20307&quot; value=&quot;343&quot;/&gt;&lt;/object&gt;&lt;object type=&quot;3&quot; unique_id=&quot;23873&quot;&gt;&lt;property id=&quot;20148&quot; value=&quot;5&quot;/&gt;&lt;property id=&quot;20300&quot; value=&quot;Slide 48 - &amp;quot;4.6  Examples Using the for Statement (Cont.)&amp;quot;&quot;/&gt;&lt;property id=&quot;20307&quot; value=&quot;344&quot;/&gt;&lt;/object&gt;&lt;object type=&quot;3&quot; unique_id=&quot;23874&quot;&gt;&lt;property id=&quot;20148&quot; value=&quot;5&quot;/&gt;&lt;property id=&quot;20300&quot; value=&quot;Slide 49 - &amp;quot;4.6  Examples Using the for Statement (Cont.)&amp;quot;&quot;/&gt;&lt;property id=&quot;20307&quot; value=&quot;345&quot;/&gt;&lt;/object&gt;&lt;object type=&quot;3&quot; unique_id=&quot;23875&quot;&gt;&lt;property id=&quot;20148&quot; value=&quot;5&quot;/&gt;&lt;property id=&quot;20300&quot; value=&quot;Slide 50 - &amp;quot;4.6  Examples Using the for Statement (Cont.)&amp;quot;&quot;/&gt;&lt;property id=&quot;20307&quot; value=&quot;346&quot;/&gt;&lt;/object&gt;&lt;object type=&quot;3&quot; unique_id=&quot;23876&quot;&gt;&lt;property id=&quot;20148&quot; value=&quot;5&quot;/&gt;&lt;property id=&quot;20300&quot; value=&quot;Slide 53 - &amp;quot;4.6  Examples Using the for Statement (Cont.)&amp;quot;&quot;/&gt;&lt;property id=&quot;20307&quot; value=&quot;347&quot;/&gt;&lt;/object&gt;&lt;object type=&quot;3&quot; unique_id=&quot;23877&quot;&gt;&lt;property id=&quot;20148&quot; value=&quot;5&quot;/&gt;&lt;property id=&quot;20300&quot; value=&quot;Slide 54 - &amp;quot;4.6  Examples Using the for Statement (Cont.)&amp;quot;&quot;/&gt;&lt;property id=&quot;20307&quot; value=&quot;348&quot;/&gt;&lt;/object&gt;&lt;object type=&quot;3&quot; unique_id=&quot;23878&quot;&gt;&lt;property id=&quot;20148&quot; value=&quot;5&quot;/&gt;&lt;property id=&quot;20300&quot; value=&quot;Slide 55 - &amp;quot;4.6  Examples Using the for Statement (Cont.)&amp;quot;&quot;/&gt;&lt;property id=&quot;20307&quot; value=&quot;349&quot;/&gt;&lt;/object&gt;&lt;object type=&quot;3&quot; unique_id=&quot;23879&quot;&gt;&lt;property id=&quot;20148&quot; value=&quot;5&quot;/&gt;&lt;property id=&quot;20300&quot; value=&quot;Slide 56 - &amp;quot;4.6  Examples Using the for Statement (Cont.)&amp;quot;&quot;/&gt;&lt;property id=&quot;20307&quot; value=&quot;350&quot;/&gt;&lt;/object&gt;&lt;object type=&quot;3&quot; unique_id=&quot;23880&quot;&gt;&lt;property id=&quot;20148&quot; value=&quot;5&quot;/&gt;&lt;property id=&quot;20300&quot; value=&quot;Slide 57 - &amp;quot;4.7  switch Multiple-Selection Statement&amp;quot;&quot;/&gt;&lt;property id=&quot;20307&quot; value=&quot;351&quot;/&gt;&lt;/object&gt;&lt;object type=&quot;3&quot; unique_id=&quot;23881&quot;&gt;&lt;property id=&quot;20148&quot; value=&quot;5&quot;/&gt;&lt;property id=&quot;20300&quot; value=&quot;Slide 63 - &amp;quot;4.7  switch Multiple-Selection Statement (Cont.)&amp;quot;&quot;/&gt;&lt;property id=&quot;20307&quot; value=&quot;352&quot;/&gt;&lt;/object&gt;&lt;object type=&quot;3&quot; unique_id=&quot;23882&quot;&gt;&lt;property id=&quot;20148&quot; value=&quot;5&quot;/&gt;&lt;property id=&quot;20300&quot; value=&quot;Slide 64 - &amp;quot;4.7  switch Multiple-Selection Statement (Cont.)&amp;quot;&quot;/&gt;&lt;property id=&quot;20307&quot; value=&quot;353&quot;/&gt;&lt;/object&gt;&lt;object type=&quot;3&quot; unique_id=&quot;23883&quot;&gt;&lt;property id=&quot;20148&quot; value=&quot;5&quot;/&gt;&lt;property id=&quot;20300&quot; value=&quot;Slide 65 - &amp;quot;4.7  switch Multiple-Selection Statement (Cont.)&amp;quot;&quot;/&gt;&lt;property id=&quot;20307&quot; value=&quot;354&quot;/&gt;&lt;/object&gt;&lt;object type=&quot;3&quot; unique_id=&quot;23884&quot;&gt;&lt;property id=&quot;20148&quot; value=&quot;5&quot;/&gt;&lt;property id=&quot;20300&quot; value=&quot;Slide 66 - &amp;quot;4.7  switch Multiple-Selection Statement (Cont.)&amp;quot;&quot;/&gt;&lt;property id=&quot;20307&quot; value=&quot;355&quot;/&gt;&lt;/object&gt;&lt;object type=&quot;3&quot; unique_id=&quot;23885&quot;&gt;&lt;property id=&quot;20148&quot; value=&quot;5&quot;/&gt;&lt;property id=&quot;20300&quot; value=&quot;Slide 67 - &amp;quot;4.7  switch Multiple-Selection Statement (Cont.)&amp;quot;&quot;/&gt;&lt;property id=&quot;20307&quot; value=&quot;356&quot;/&gt;&lt;/object&gt;&lt;object type=&quot;3&quot; unique_id=&quot;23886&quot;&gt;&lt;property id=&quot;20148&quot; value=&quot;5&quot;/&gt;&lt;property id=&quot;20300&quot; value=&quot;Slide 70 - &amp;quot;4.7  switch Multiple-Selection Statement (Cont.)&amp;quot;&quot;/&gt;&lt;property id=&quot;20307&quot; value=&quot;357&quot;/&gt;&lt;/object&gt;&lt;object type=&quot;3&quot; unique_id=&quot;23887&quot;&gt;&lt;property id=&quot;20148&quot; value=&quot;5&quot;/&gt;&lt;property id=&quot;20300&quot; value=&quot;Slide 71 - &amp;quot;4.7  switch Multiple-Selection Statement (Cont.)&amp;quot;&quot;/&gt;&lt;property id=&quot;20307&quot; value=&quot;358&quot;/&gt;&lt;/object&gt;&lt;object type=&quot;3&quot; unique_id=&quot;23888&quot;&gt;&lt;property id=&quot;20148&quot; value=&quot;5&quot;/&gt;&lt;property id=&quot;20300&quot; value=&quot;Slide 72 - &amp;quot;4.7  switch Multiple-Selection Statement (Cont.)&amp;quot;&quot;/&gt;&lt;property id=&quot;20307&quot; value=&quot;359&quot;/&gt;&lt;/object&gt;&lt;object type=&quot;3&quot; unique_id=&quot;23889&quot;&gt;&lt;property id=&quot;20148&quot; value=&quot;5&quot;/&gt;&lt;property id=&quot;20300&quot; value=&quot;Slide 73 - &amp;quot;4.7  switch Multiple-Selection Statement (Cont.)&amp;quot;&quot;/&gt;&lt;property id=&quot;20307&quot; value=&quot;360&quot;/&gt;&lt;/object&gt;&lt;object type=&quot;3&quot; unique_id=&quot;23890&quot;&gt;&lt;property id=&quot;20148&quot; value=&quot;5&quot;/&gt;&lt;property id=&quot;20300&quot; value=&quot;Slide 74 - &amp;quot;4.7  switch Multiple-Selection Statement (Cont.)&amp;quot;&quot;/&gt;&lt;property id=&quot;20307&quot; value=&quot;361&quot;/&gt;&lt;/object&gt;&lt;object type=&quot;3&quot; unique_id=&quot;23891&quot;&gt;&lt;property id=&quot;20148&quot; value=&quot;5&quot;/&gt;&lt;property id=&quot;20300&quot; value=&quot;Slide 75 - &amp;quot;4.7  switch Multiple-Selection Statement (Cont.)&amp;quot;&quot;/&gt;&lt;property id=&quot;20307&quot; value=&quot;362&quot;/&gt;&lt;/object&gt;&lt;object type=&quot;3&quot; unique_id=&quot;23892&quot;&gt;&lt;property id=&quot;20148&quot; value=&quot;5&quot;/&gt;&lt;property id=&quot;20300&quot; value=&quot;Slide 81 - &amp;quot;4.7  switch Multiple-Selection Statement (Cont.)&amp;quot;&quot;/&gt;&lt;property id=&quot;20307&quot; value=&quot;363&quot;/&gt;&lt;/object&gt;&lt;object type=&quot;3&quot; unique_id=&quot;23893&quot;&gt;&lt;property id=&quot;20148&quot; value=&quot;5&quot;/&gt;&lt;property id=&quot;20300&quot; value=&quot;Slide 82 - &amp;quot;4.7  switch Multiple-Selection Statement (Cont.)&amp;quot;&quot;/&gt;&lt;property id=&quot;20307&quot; value=&quot;364&quot;/&gt;&lt;/object&gt;&lt;object type=&quot;3&quot; unique_id=&quot;23894&quot;&gt;&lt;property id=&quot;20148&quot; value=&quot;5&quot;/&gt;&lt;property id=&quot;20300&quot; value=&quot;Slide 84 - &amp;quot;4.7  switch Multiple-Selection Statement (Cont.)&amp;quot;&quot;/&gt;&lt;property id=&quot;20307&quot; value=&quot;365&quot;/&gt;&lt;/object&gt;&lt;object type=&quot;3&quot; unique_id=&quot;23895&quot;&gt;&lt;property id=&quot;20148&quot; value=&quot;5&quot;/&gt;&lt;property id=&quot;20300&quot; value=&quot;Slide 85 - &amp;quot;4.7  switch Multiple-Selection Statement (Cont.)&amp;quot;&quot;/&gt;&lt;property id=&quot;20307&quot; value=&quot;366&quot;/&gt;&lt;/object&gt;&lt;object type=&quot;3&quot; unique_id=&quot;23896&quot;&gt;&lt;property id=&quot;20148&quot; value=&quot;5&quot;/&gt;&lt;property id=&quot;20300&quot; value=&quot;Slide 86 - &amp;quot;4.7  switch Multiple-Selection Statement (Cont.)&amp;quot;&quot;/&gt;&lt;property id=&quot;20307&quot; value=&quot;367&quot;/&gt;&lt;/object&gt;&lt;object type=&quot;3&quot; unique_id=&quot;23897&quot;&gt;&lt;property id=&quot;20148&quot; value=&quot;5&quot;/&gt;&lt;property id=&quot;20300&quot; value=&quot;Slide 87 - &amp;quot;4.7  switch Multiple-Selection Statement (Cont.)&amp;quot;&quot;/&gt;&lt;property id=&quot;20307&quot; value=&quot;368&quot;/&gt;&lt;/object&gt;&lt;object type=&quot;3&quot; unique_id=&quot;23898&quot;&gt;&lt;property id=&quot;20148&quot; value=&quot;5&quot;/&gt;&lt;property id=&quot;20300&quot; value=&quot;Slide 88 - &amp;quot;4.7  switch Multiple-Selection Statement (Cont.)&amp;quot;&quot;/&gt;&lt;property id=&quot;20307&quot; value=&quot;369&quot;/&gt;&lt;/object&gt;&lt;object type=&quot;3&quot; unique_id=&quot;23899&quot;&gt;&lt;property id=&quot;20148&quot; value=&quot;5&quot;/&gt;&lt;property id=&quot;20300&quot; value=&quot;Slide 89 - &amp;quot;4.8  do…while Iteration Statement&amp;quot;&quot;/&gt;&lt;property id=&quot;20307&quot; value=&quot;370&quot;/&gt;&lt;/object&gt;&lt;object type=&quot;3&quot; unique_id=&quot;23900&quot;&gt;&lt;property id=&quot;20148&quot; value=&quot;5&quot;/&gt;&lt;property id=&quot;20300&quot; value=&quot;Slide 90 - &amp;quot;4.8  do…while Iteration Statement (Cont.)&amp;quot;&quot;/&gt;&lt;property id=&quot;20307&quot; value=&quot;371&quot;/&gt;&lt;/object&gt;&lt;object type=&quot;3&quot; unique_id=&quot;23901&quot;&gt;&lt;property id=&quot;20148&quot; value=&quot;5&quot;/&gt;&lt;property id=&quot;20300&quot; value=&quot;Slide 91 - &amp;quot;4.8  do…while Iteration Statement (Cont.)&amp;quot;&quot;/&gt;&lt;property id=&quot;20307&quot; value=&quot;372&quot;/&gt;&lt;/object&gt;&lt;object type=&quot;3&quot; unique_id=&quot;23902&quot;&gt;&lt;property id=&quot;20148&quot; value=&quot;5&quot;/&gt;&lt;property id=&quot;20300&quot; value=&quot;Slide 92 - &amp;quot;4.8  do…while Iteration Statement (Cont.)&amp;quot;&quot;/&gt;&lt;property id=&quot;20307&quot; value=&quot;373&quot;/&gt;&lt;/object&gt;&lt;object type=&quot;3&quot; unique_id=&quot;23903&quot;&gt;&lt;property id=&quot;20148&quot; value=&quot;5&quot;/&gt;&lt;property id=&quot;20300&quot; value=&quot;Slide 94 - &amp;quot;4.8  do…while Iteration Statement (Cont.)&amp;quot;&quot;/&gt;&lt;property id=&quot;20307&quot; value=&quot;374&quot;/&gt;&lt;/object&gt;&lt;object type=&quot;3&quot; unique_id=&quot;23904&quot;&gt;&lt;property id=&quot;20148&quot; value=&quot;5&quot;/&gt;&lt;property id=&quot;20300&quot; value=&quot;Slide 96 - &amp;quot;4.9  break and continue Statements&amp;quot;&quot;/&gt;&lt;property id=&quot;20307&quot; value=&quot;375&quot;/&gt;&lt;/object&gt;&lt;object type=&quot;3&quot; unique_id=&quot;23905&quot;&gt;&lt;property id=&quot;20148&quot; value=&quot;5&quot;/&gt;&lt;property id=&quot;20300&quot; value=&quot;Slide 97 - &amp;quot;4.9  break and continue Statements (Cont.)&amp;quot;&quot;/&gt;&lt;property id=&quot;20307&quot; value=&quot;376&quot;/&gt;&lt;/object&gt;&lt;object type=&quot;3&quot; unique_id=&quot;23906&quot;&gt;&lt;property id=&quot;20148&quot; value=&quot;5&quot;/&gt;&lt;property id=&quot;20300&quot; value=&quot;Slide 99 - &amp;quot;4.9  break and continue Statements (Cont.)&amp;quot;&quot;/&gt;&lt;property id=&quot;20307&quot; value=&quot;377&quot;/&gt;&lt;/object&gt;&lt;object type=&quot;3&quot; unique_id=&quot;23908&quot;&gt;&lt;property id=&quot;20148&quot; value=&quot;5&quot;/&gt;&lt;property id=&quot;20300&quot; value=&quot;Slide 104 - &amp;quot;4.10  Logical Operators&amp;quot;&quot;/&gt;&lt;property id=&quot;20307&quot; value=&quot;379&quot;/&gt;&lt;/object&gt;&lt;object type=&quot;3&quot; unique_id=&quot;23909&quot;&gt;&lt;property id=&quot;20148&quot; value=&quot;5&quot;/&gt;&lt;property id=&quot;20300&quot; value=&quot;Slide 105 - &amp;quot;4.10  Logical Operators (Cont.)&amp;quot;&quot;/&gt;&lt;property id=&quot;20307&quot; value=&quot;380&quot;/&gt;&lt;/object&gt;&lt;object type=&quot;3&quot; unique_id=&quot;23910&quot;&gt;&lt;property id=&quot;20148&quot; value=&quot;5&quot;/&gt;&lt;property id=&quot;20300&quot; value=&quot;Slide 106 - &amp;quot;4.10  Logical Operators (Cont.)&amp;quot;&quot;/&gt;&lt;property id=&quot;20307&quot; value=&quot;381&quot;/&gt;&lt;/object&gt;&lt;object type=&quot;3&quot; unique_id=&quot;23911&quot;&gt;&lt;property id=&quot;20148&quot; value=&quot;5&quot;/&gt;&lt;property id=&quot;20300&quot; value=&quot;Slide 107 - &amp;quot;4.10  Logical Operators (Cont.)&amp;quot;&quot;/&gt;&lt;property id=&quot;20307&quot; value=&quot;382&quot;/&gt;&lt;/object&gt;&lt;object type=&quot;3&quot; unique_id=&quot;23912&quot;&gt;&lt;property id=&quot;20148&quot; value=&quot;5&quot;/&gt;&lt;property id=&quot;20300&quot; value=&quot;Slide 109 - &amp;quot;4.10  Logical Operators (Cont.)&amp;quot;&quot;/&gt;&lt;property id=&quot;20307&quot; value=&quot;383&quot;/&gt;&lt;/object&gt;&lt;object type=&quot;3&quot; unique_id=&quot;23913&quot;&gt;&lt;property id=&quot;20148&quot; value=&quot;5&quot;/&gt;&lt;property id=&quot;20300&quot; value=&quot;Slide 110 - &amp;quot;4.10  Logical Operators (Cont.)&amp;quot;&quot;/&gt;&lt;property id=&quot;20307&quot; value=&quot;384&quot;/&gt;&lt;/object&gt;&lt;object type=&quot;3&quot; unique_id=&quot;23914&quot;&gt;&lt;property id=&quot;20148&quot; value=&quot;5&quot;/&gt;&lt;property id=&quot;20300&quot; value=&quot;Slide 112 - &amp;quot;4.10  Logical Operators (Cont.)&amp;quot;&quot;/&gt;&lt;property id=&quot;20307&quot; value=&quot;385&quot;/&gt;&lt;/object&gt;&lt;object type=&quot;3&quot; unique_id=&quot;23915&quot;&gt;&lt;property id=&quot;20148&quot; value=&quot;5&quot;/&gt;&lt;property id=&quot;20300&quot; value=&quot;Slide 114 - &amp;quot;4.10  Logical Operators (Cont.)&amp;quot;&quot;/&gt;&lt;property id=&quot;20307&quot; value=&quot;386&quot;/&gt;&lt;/object&gt;&lt;object type=&quot;3&quot; unique_id=&quot;23916&quot;&gt;&lt;property id=&quot;20148&quot; value=&quot;5&quot;/&gt;&lt;property id=&quot;20300&quot; value=&quot;Slide 116 - &amp;quot;4.10  Logical Operators (Cont.)&amp;quot;&quot;/&gt;&lt;property id=&quot;20307&quot; value=&quot;387&quot;/&gt;&lt;/object&gt;&lt;object type=&quot;3&quot; unique_id=&quot;23917&quot;&gt;&lt;property id=&quot;20148&quot; value=&quot;5&quot;/&gt;&lt;property id=&quot;20300&quot; value=&quot;Slide 117 - &amp;quot;4.10  Logical Operators (Cont.)&amp;quot;&quot;/&gt;&lt;property id=&quot;20307&quot; value=&quot;388&quot;/&gt;&lt;/object&gt;&lt;object type=&quot;3&quot; unique_id=&quot;23918&quot;&gt;&lt;property id=&quot;20148&quot; value=&quot;5&quot;/&gt;&lt;property id=&quot;20300&quot; value=&quot;Slide 119 - &amp;quot;4.10  Logical Operators (Cont.)&amp;quot;&quot;/&gt;&lt;property id=&quot;20307&quot; value=&quot;389&quot;/&gt;&lt;/object&gt;&lt;object type=&quot;3&quot; unique_id=&quot;23919&quot;&gt;&lt;property id=&quot;20148&quot; value=&quot;5&quot;/&gt;&lt;property id=&quot;20300&quot; value=&quot;Slide 120 - &amp;quot;4.10  Logical Operators (Cont.)&amp;quot;&quot;/&gt;&lt;property id=&quot;20307&quot; value=&quot;390&quot;/&gt;&lt;/object&gt;&lt;object type=&quot;3&quot; unique_id=&quot;23920&quot;&gt;&lt;property id=&quot;20148&quot; value=&quot;5&quot;/&gt;&lt;property id=&quot;20300&quot; value=&quot;Slide 121 - &amp;quot;4.11  Confusing Equality (==) and Assignment (=) Operators&amp;quot;&quot;/&gt;&lt;property id=&quot;20307&quot; value=&quot;391&quot;/&gt;&lt;/object&gt;&lt;object type=&quot;3&quot; unique_id=&quot;23921&quot;&gt;&lt;property id=&quot;20148&quot; value=&quot;5&quot;/&gt;&lt;property id=&quot;20300&quot; value=&quot;Slide 122 - &amp;quot;4.11  Confusing Equality (==) and Assignment (=) Operators (Cont.)&amp;quot;&quot;/&gt;&lt;property id=&quot;20307&quot; value=&quot;392&quot;/&gt;&lt;/object&gt;&lt;object type=&quot;3&quot; unique_id=&quot;23922&quot;&gt;&lt;property id=&quot;20148&quot; value=&quot;5&quot;/&gt;&lt;property id=&quot;20300&quot; value=&quot;Slide 123 - &amp;quot;4.11  Confusing Equality (==) and Assignment (=) Operators (Cont.)&amp;quot;&quot;/&gt;&lt;property id=&quot;20307&quot; value=&quot;393&quot;/&gt;&lt;/object&gt;&lt;object type=&quot;3&quot; unique_id=&quot;23923&quot;&gt;&lt;property id=&quot;20148&quot; value=&quot;5&quot;/&gt;&lt;property id=&quot;20300&quot; value=&quot;Slide 124 - &amp;quot;4.11  Confusing Equality (==) and Assignment (=) Operators (Cont.)&amp;quot;&quot;/&gt;&lt;property id=&quot;20307&quot; value=&quot;394&quot;/&gt;&lt;/object&gt;&lt;object type=&quot;3&quot; unique_id=&quot;23924&quot;&gt;&lt;property id=&quot;20148&quot; value=&quot;5&quot;/&gt;&lt;property id=&quot;20300&quot; value=&quot;Slide 126 - &amp;quot;4.11  Confusing Equality (==) and Assignment (=) Operators (Cont.)&amp;quot;&quot;/&gt;&lt;property id=&quot;20307&quot; value=&quot;395&quot;/&gt;&lt;/object&gt;&lt;object type=&quot;3&quot; unique_id=&quot;23925&quot;&gt;&lt;property id=&quot;20148&quot; value=&quot;5&quot;/&gt;&lt;property id=&quot;20300&quot; value=&quot;Slide 127 - &amp;quot;4.11  Confusing Equality (==) and Assignment (=) Operators (Cont.)&amp;quot;&quot;/&gt;&lt;property id=&quot;20307&quot; value=&quot;396&quot;/&gt;&lt;/object&gt;&lt;object type=&quot;3&quot; unique_id=&quot;23926&quot;&gt;&lt;property id=&quot;20148&quot; value=&quot;5&quot;/&gt;&lt;property id=&quot;20300&quot; value=&quot;Slide 129 - &amp;quot;4.11  Confusing Equality (==) and Assignment (=) Operators (Cont.)&amp;quot;&quot;/&gt;&lt;property id=&quot;20307&quot; value=&quot;397&quot;/&gt;&lt;/object&gt;&lt;object type=&quot;3&quot; unique_id=&quot;23927&quot;&gt;&lt;property id=&quot;20148&quot; value=&quot;5&quot;/&gt;&lt;property id=&quot;20300&quot; value=&quot;Slide 130 - &amp;quot;4.11  Confusing Equality (==) and Assignment (=) Operators (Cont.)&amp;quot;&quot;/&gt;&lt;property id=&quot;20307&quot; value=&quot;398&quot;/&gt;&lt;/object&gt;&lt;object type=&quot;3&quot; unique_id=&quot;23928&quot;&gt;&lt;property id=&quot;20148&quot; value=&quot;5&quot;/&gt;&lt;property id=&quot;20300&quot; value=&quot;Slide 132 - &amp;quot;4.12  Structured Programming Summary&amp;quot;&quot;/&gt;&lt;property id=&quot;20307&quot; value=&quot;399&quot;/&gt;&lt;/object&gt;&lt;object type=&quot;3&quot; unique_id=&quot;23929&quot;&gt;&lt;property id=&quot;20148&quot; value=&quot;5&quot;/&gt;&lt;property id=&quot;20300&quot; value=&quot;Slide 134 - &amp;quot;4.12  Structured Programming Summary (Cont.)&amp;quot;&quot;/&gt;&lt;property id=&quot;20307&quot; value=&quot;400&quot;/&gt;&lt;/object&gt;&lt;object type=&quot;3&quot; unique_id=&quot;23930&quot;&gt;&lt;property id=&quot;20148&quot; value=&quot;5&quot;/&gt;&lt;property id=&quot;20300&quot; value=&quot;Slide 135 - &amp;quot;4.12  Structured Programming Summary (Cont.)&amp;quot;&quot;/&gt;&lt;property id=&quot;20307&quot; value=&quot;401&quot;/&gt;&lt;/object&gt;&lt;object type=&quot;3&quot; unique_id=&quot;23931&quot;&gt;&lt;property id=&quot;20148&quot; value=&quot;5&quot;/&gt;&lt;property id=&quot;20300&quot; value=&quot;Slide 139 - &amp;quot;4.12  Structured Programming Summary (Cont.)&amp;quot;&quot;/&gt;&lt;property id=&quot;20307&quot; value=&quot;402&quot;/&gt;&lt;/object&gt;&lt;object type=&quot;3&quot; unique_id=&quot;23932&quot;&gt;&lt;property id=&quot;20148&quot; value=&quot;5&quot;/&gt;&lt;property id=&quot;20300&quot; value=&quot;Slide 141 - &amp;quot;4.12  Structured Programming Summary (Cont.)&amp;quot;&quot;/&gt;&lt;property id=&quot;20307&quot; value=&quot;403&quot;/&gt;&lt;/object&gt;&lt;object type=&quot;3&quot; unique_id=&quot;23933&quot;&gt;&lt;property id=&quot;20148&quot; value=&quot;5&quot;/&gt;&lt;property id=&quot;20300&quot; value=&quot;Slide 143 - &amp;quot;4.12  Structured Programming Summary (Cont.)&amp;quot;&quot;/&gt;&lt;property id=&quot;20307&quot; value=&quot;404&quot;/&gt;&lt;/object&gt;&lt;object type=&quot;3&quot; unique_id=&quot;23934&quot;&gt;&lt;property id=&quot;20148&quot; value=&quot;5&quot;/&gt;&lt;property id=&quot;20300&quot; value=&quot;Slide 144 - &amp;quot;4.12  Structured Programming Summary (Cont.)&amp;quot;&quot;/&gt;&lt;property id=&quot;20307&quot; value=&quot;405&quot;/&gt;&lt;/object&gt;&lt;object type=&quot;3&quot; unique_id=&quot;23935&quot;&gt;&lt;property id=&quot;20148&quot; value=&quot;5&quot;/&gt;&lt;property id=&quot;20300&quot; value=&quot;Slide 146 - &amp;quot;4.12  Structured Programming Summary (Cont.)&amp;quot;&quot;/&gt;&lt;property id=&quot;20307&quot; value=&quot;406&quot;/&gt;&lt;/object&gt;&lt;object type=&quot;3&quot; unique_id=&quot;23936&quot;&gt;&lt;property id=&quot;20148&quot; value=&quot;5&quot;/&gt;&lt;property id=&quot;20300&quot; value=&quot;Slide 148 - &amp;quot;4.12  Structured Programming Summary (Cont.)&amp;quot;&quot;/&gt;&lt;property id=&quot;20307&quot; value=&quot;407&quot;/&gt;&lt;/object&gt;&lt;object type=&quot;3&quot; unique_id=&quot;23937&quot;&gt;&lt;property id=&quot;20148&quot; value=&quot;5&quot;/&gt;&lt;property id=&quot;20300&quot; value=&quot;Slide 149 - &amp;quot;4.12  Structured Programming Summary (Cont.)&amp;quot;&quot;/&gt;&lt;property id=&quot;20307&quot; value=&quot;408&quot;/&gt;&lt;/object&gt;&lt;object type=&quot;3&quot; unique_id=&quot;23938&quot;&gt;&lt;property id=&quot;20148&quot; value=&quot;5&quot;/&gt;&lt;property id=&quot;20300&quot; value=&quot;Slide 150 - &amp;quot;4.12  Structured Programming Summary (Cont.)&amp;quot;&quot;/&gt;&lt;property id=&quot;20307&quot; value=&quot;409&quot;/&gt;&lt;/object&gt;&lt;object type=&quot;3&quot; unique_id=&quot;23939&quot;&gt;&lt;property id=&quot;20148&quot; value=&quot;5&quot;/&gt;&lt;property id=&quot;20300&quot; value=&quot;Slide 151 - &amp;quot;4.12  Structured Programming Summary (Cont.)&amp;quot;&quot;/&gt;&lt;property id=&quot;20307&quot; value=&quot;410&quot;/&gt;&lt;/object&gt;&lt;object type=&quot;3&quot; unique_id=&quot;23940&quot;&gt;&lt;property id=&quot;20148&quot; value=&quot;5&quot;/&gt;&lt;property id=&quot;20300&quot; value=&quot;Slide 152 - &amp;quot;4.13  Secure C Programming&amp;quot;&quot;/&gt;&lt;property id=&quot;20307&quot; value=&quot;411&quot;/&gt;&lt;/object&gt;&lt;object type=&quot;3&quot; unique_id=&quot;23941&quot;&gt;&lt;property id=&quot;20148&quot; value=&quot;5&quot;/&gt;&lt;property id=&quot;20300&quot; value=&quot;Slide 153 - &amp;quot;4.13  Secure C Programming (Cont.)&amp;quot;&quot;/&gt;&lt;property id=&quot;20307&quot; value=&quot;412&quot;/&gt;&lt;/object&gt;&lt;object type=&quot;3&quot; unique_id=&quot;23942&quot;&gt;&lt;property id=&quot;20148&quot; value=&quot;5&quot;/&gt;&lt;property id=&quot;20300&quot; value=&quot;Slide 154 - &amp;quot;4.13  Secure C Programming (Cont.)&amp;quot;&quot;/&gt;&lt;property id=&quot;20307&quot; value=&quot;413&quot;/&gt;&lt;/object&gt;&lt;object type=&quot;3&quot; unique_id=&quot;23943&quot;&gt;&lt;property id=&quot;20148&quot; value=&quot;5&quot;/&gt;&lt;property id=&quot;20300&quot; value=&quot;Slide 155 - &amp;quot;4.13  Secure C Programming (Cont.)&amp;quot;&quot;/&gt;&lt;property id=&quot;20307&quot; value=&quot;414&quot;/&gt;&lt;/object&gt;&lt;object type=&quot;3&quot; unique_id=&quot;23944&quot;&gt;&lt;property id=&quot;20148&quot; value=&quot;5&quot;/&gt;&lt;property id=&quot;20300&quot; value=&quot;Slide 156 - &amp;quot;4.13  Secure C Programming (Cont.)&amp;quot;&quot;/&gt;&lt;property id=&quot;20307&quot; value=&quot;415&quot;/&gt;&lt;/object&gt;&lt;object type=&quot;3&quot; unique_id=&quot;23945&quot;&gt;&lt;property id=&quot;20148&quot; value=&quot;5&quot;/&gt;&lt;property id=&quot;20300&quot; value=&quot;Slide 157 - &amp;quot;4.13  Secure C Programming (Cont.)&amp;quot;&quot;/&gt;&lt;property id=&quot;20307&quot; value=&quot;416&quot;/&gt;&lt;/object&gt;&lt;object type=&quot;3&quot; unique_id=&quot;23946&quot;&gt;&lt;property id=&quot;20148&quot; value=&quot;5&quot;/&gt;&lt;property id=&quot;20300&quot; value=&quot;Slide 158 - &amp;quot;4.13  Secure C Programming (Cont.)&amp;quot;&quot;/&gt;&lt;property id=&quot;20307&quot; value=&quot;417&quot;/&gt;&lt;/object&gt;&lt;/object&gt;&lt;object type=&quot;8&quot; unique_id=&quot;11092&quot;&gt;&lt;/object&gt;&lt;/object&gt;&lt;/database&gt;"/>
  <p:tag name="SECTOMILLISECCONVERTED" val="1"/>
</p:tagLst>
</file>

<file path=ppt/theme/theme1.xml><?xml version="1.0" encoding="utf-8"?>
<a:theme xmlns:a="http://schemas.openxmlformats.org/drawingml/2006/main" name="chtp8_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chtp8_03</Template>
  <TotalTime>12251</TotalTime>
  <Words>6577</Words>
  <Application>Microsoft Macintosh PowerPoint</Application>
  <PresentationFormat>Widescreen</PresentationFormat>
  <Paragraphs>643</Paragraphs>
  <Slides>108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108</vt:i4>
      </vt:variant>
    </vt:vector>
  </HeadingPairs>
  <TitlesOfParts>
    <vt:vector size="119" baseType="lpstr">
      <vt:lpstr>Arial</vt:lpstr>
      <vt:lpstr>Calibri</vt:lpstr>
      <vt:lpstr>Cambria</vt:lpstr>
      <vt:lpstr>Consolas</vt:lpstr>
      <vt:lpstr>Goudy Sans Medium</vt:lpstr>
      <vt:lpstr>Lucida Sans Unicode</vt:lpstr>
      <vt:lpstr>Times</vt:lpstr>
      <vt:lpstr>Times New Roman</vt:lpstr>
      <vt:lpstr>Wingdings 2</vt:lpstr>
      <vt:lpstr>Wingdings 3</vt:lpstr>
      <vt:lpstr>chtp8_03</vt:lpstr>
      <vt:lpstr>Chapter 4 C Program Control</vt:lpstr>
      <vt:lpstr>Iteration Essentials</vt:lpstr>
      <vt:lpstr>Iteration Essentials (Cont.)</vt:lpstr>
      <vt:lpstr>Iteration Essentials (Cont.)</vt:lpstr>
      <vt:lpstr>Counter-Controlled Iteration</vt:lpstr>
      <vt:lpstr>The while Iteration Statement</vt:lpstr>
      <vt:lpstr>The while Iteration Statement (Cont.)</vt:lpstr>
      <vt:lpstr>The while Iteration Statement (Cont.)</vt:lpstr>
      <vt:lpstr>PowerPoint Presentation</vt:lpstr>
      <vt:lpstr>Counter-Controlled Iteration</vt:lpstr>
      <vt:lpstr>PowerPoint Presentation</vt:lpstr>
      <vt:lpstr>PowerPoint Presentation</vt:lpstr>
      <vt:lpstr>Counter-Controlled Iteration (Cont.)</vt:lpstr>
      <vt:lpstr>Sentinel-Controlled Iteration</vt:lpstr>
      <vt:lpstr>Sentinel-Controlled Iteration (Cont.)</vt:lpstr>
      <vt:lpstr>Sentinel-Controlled Iteration (Cont.)</vt:lpstr>
      <vt:lpstr>Sentinel-Controlled Iteration (Cont.)</vt:lpstr>
      <vt:lpstr>PowerPoint Presentation</vt:lpstr>
      <vt:lpstr>PowerPoint Presentation</vt:lpstr>
      <vt:lpstr>PowerPoint Presentation</vt:lpstr>
      <vt:lpstr>Sentinel-Controlled Iteration (Cont.)</vt:lpstr>
      <vt:lpstr>Converting Between Types Explicitly and Implicitly </vt:lpstr>
      <vt:lpstr>Converting Between Types Explicitly and Implicitly (Cont.)</vt:lpstr>
      <vt:lpstr>Converting Between Types Explicitly and Implicitly (Cont.)</vt:lpstr>
      <vt:lpstr>Converting Between Types Explicitly and Implicitly (Cont.)</vt:lpstr>
      <vt:lpstr>Converting Between Types Explicitly and Implicitly (Cont.)</vt:lpstr>
      <vt:lpstr>Formatting Floating-Point Numbers </vt:lpstr>
      <vt:lpstr>Formatting Floating-Point Numbers (Cont.)</vt:lpstr>
      <vt:lpstr>PowerPoint Presentation</vt:lpstr>
      <vt:lpstr>Nested Control Statements</vt:lpstr>
      <vt:lpstr>Nested Control Statements (Cont.)</vt:lpstr>
      <vt:lpstr>Nested Control Statements (Cont.)</vt:lpstr>
      <vt:lpstr>PowerPoint Presentation</vt:lpstr>
      <vt:lpstr>Nested Control Statements (Cont.)</vt:lpstr>
      <vt:lpstr>PowerPoint Presentation</vt:lpstr>
      <vt:lpstr>PowerPoint Presentation</vt:lpstr>
      <vt:lpstr>PowerPoint Presentation</vt:lpstr>
      <vt:lpstr>PowerPoint Presentation</vt:lpstr>
      <vt:lpstr>for Iteration Statement</vt:lpstr>
      <vt:lpstr>PowerPoint Presentation</vt:lpstr>
      <vt:lpstr>for Iteration Statement (Cont.)</vt:lpstr>
      <vt:lpstr>for Iteration Statement (Cont.)</vt:lpstr>
      <vt:lpstr>PowerPoint Presentation</vt:lpstr>
      <vt:lpstr>for Iteration Statement (Cont.)</vt:lpstr>
      <vt:lpstr>for Iteration Statement (Cont.)</vt:lpstr>
      <vt:lpstr>for Iteration Statement (Cont.)</vt:lpstr>
      <vt:lpstr>PowerPoint Presentation</vt:lpstr>
      <vt:lpstr>PowerPoint Presentation</vt:lpstr>
      <vt:lpstr>PowerPoint Presentation</vt:lpstr>
      <vt:lpstr>for Statement: Notes and Observations</vt:lpstr>
      <vt:lpstr>for Statement: Notes and Observations (cont.)</vt:lpstr>
      <vt:lpstr>PowerPoint Presentation</vt:lpstr>
      <vt:lpstr>Examples Using the for Statement</vt:lpstr>
      <vt:lpstr>Examples Using the for Statement (Cont.)</vt:lpstr>
      <vt:lpstr>Introduction to Array</vt:lpstr>
      <vt:lpstr>PowerPoint Presentation</vt:lpstr>
      <vt:lpstr>Arrays (Cont.)</vt:lpstr>
      <vt:lpstr>Defining Arrays</vt:lpstr>
      <vt:lpstr>Defining Arrays (Cont.)</vt:lpstr>
      <vt:lpstr>PowerPoint Presentation</vt:lpstr>
      <vt:lpstr>PowerPoint Presentation</vt:lpstr>
      <vt:lpstr>Array Examples (Cont.) </vt:lpstr>
      <vt:lpstr>Array Examples (Cont.) </vt:lpstr>
      <vt:lpstr>PowerPoint Presentation</vt:lpstr>
      <vt:lpstr>Array Examples (Cont.) </vt:lpstr>
      <vt:lpstr>Array Examples (Cont.) </vt:lpstr>
      <vt:lpstr>Array Examples (Cont.) </vt:lpstr>
      <vt:lpstr>for Iteration Statement (Cont.)</vt:lpstr>
      <vt:lpstr>for Iteration Statement (Cont.)</vt:lpstr>
      <vt:lpstr>Examples Using the for Statement (Cont.)</vt:lpstr>
      <vt:lpstr>Examples Using the for Statement (Cont.)</vt:lpstr>
      <vt:lpstr>PowerPoint Presentation</vt:lpstr>
      <vt:lpstr>PowerPoint Presentation</vt:lpstr>
      <vt:lpstr>Examples Using the for Statement (Cont.)</vt:lpstr>
      <vt:lpstr>PowerPoint Presentation</vt:lpstr>
      <vt:lpstr>PowerPoint Presentation</vt:lpstr>
      <vt:lpstr>PowerPoint Presentation</vt:lpstr>
      <vt:lpstr>PowerPoint Presentation</vt:lpstr>
      <vt:lpstr>getchar() function and EOF</vt:lpstr>
      <vt:lpstr>EOF</vt:lpstr>
      <vt:lpstr>do…while Iteration Statement</vt:lpstr>
      <vt:lpstr>do…while Iteration Statement (Cont.)</vt:lpstr>
      <vt:lpstr>do…while Iteration Statement (Cont.)</vt:lpstr>
      <vt:lpstr>PowerPoint Presentation</vt:lpstr>
      <vt:lpstr>PowerPoint Presentation</vt:lpstr>
      <vt:lpstr>break and continue Statements</vt:lpstr>
      <vt:lpstr>break and continue Statements (Cont.)</vt:lpstr>
      <vt:lpstr>PowerPoint Presentation</vt:lpstr>
      <vt:lpstr>break and continue Statements (Cont.)</vt:lpstr>
      <vt:lpstr>PowerPoint Presentation</vt:lpstr>
      <vt:lpstr>Logical Operators</vt:lpstr>
      <vt:lpstr>Logical Operators (Cont.)</vt:lpstr>
      <vt:lpstr>Logical Operators (Cont.)</vt:lpstr>
      <vt:lpstr>PowerPoint Presentation</vt:lpstr>
      <vt:lpstr>Logical Operators (Cont.)</vt:lpstr>
      <vt:lpstr>Logical Operators (Cont.)</vt:lpstr>
      <vt:lpstr>PowerPoint Presentation</vt:lpstr>
      <vt:lpstr>Logical Operators (Cont.)</vt:lpstr>
      <vt:lpstr>Logical Operators (Cont.)</vt:lpstr>
      <vt:lpstr>PowerPoint Presentation</vt:lpstr>
      <vt:lpstr>Logical Operators (Cont.)</vt:lpstr>
      <vt:lpstr>PowerPoint Presentation</vt:lpstr>
      <vt:lpstr>Logical Operators (Cont.)</vt:lpstr>
      <vt:lpstr>Secure C Programming</vt:lpstr>
      <vt:lpstr>Secure C Programming (Cont.)</vt:lpstr>
      <vt:lpstr>Secure C Programming (Cont.)</vt:lpstr>
      <vt:lpstr>Secure C Programming (Cont.)</vt:lpstr>
      <vt:lpstr>Secure C Programming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Saeed Samet</cp:lastModifiedBy>
  <cp:revision>50</cp:revision>
  <dcterms:created xsi:type="dcterms:W3CDTF">2015-04-27T18:44:25Z</dcterms:created>
  <dcterms:modified xsi:type="dcterms:W3CDTF">2019-10-08T15:45:11Z</dcterms:modified>
</cp:coreProperties>
</file>