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Lato"/>
      <p:regular r:id="rId34"/>
      <p:bold r:id="rId35"/>
      <p:italic r:id="rId36"/>
      <p:boldItalic r:id="rId37"/>
    </p:embeddedFont>
    <p:embeddedFont>
      <p:font typeface="Comfortaa"/>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39" Type="http://schemas.openxmlformats.org/officeDocument/2006/relationships/font" Target="fonts/Comfortaa-bold.fntdata"/><Relationship Id="rId16" Type="http://schemas.openxmlformats.org/officeDocument/2006/relationships/slide" Target="slides/slide11.xml"/><Relationship Id="rId38" Type="http://schemas.openxmlformats.org/officeDocument/2006/relationships/font" Target="fonts/Comforta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um.academica.ca/forum/current-students-covid19"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it.ly/2WziavY"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open?id=1B8MvyE5ar2pSHkjyBMd4xYeZ2HE2jNcDLZR75a0xQ6E" TargetMode="External"/><Relationship Id="rId3" Type="http://schemas.openxmlformats.org/officeDocument/2006/relationships/hyperlink" Target="https://www.koganpage.com/product/evidence-informed-learning-design-9781789661415"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abyrinthsociety.org/about-labyrinths" TargetMode="External"/><Relationship Id="rId3" Type="http://schemas.openxmlformats.org/officeDocument/2006/relationships/hyperlink" Target="https://brocku.ca/brock-news/2019/05/new-labyrinth-to-provide-space-for-reflection/" TargetMode="External"/><Relationship Id="rId4" Type="http://schemas.openxmlformats.org/officeDocument/2006/relationships/hyperlink" Target="https://brocku.ca/pedagogical-innovation/resources/the-brock-university-labyrinth/" TargetMode="External"/><Relationship Id="rId5" Type="http://schemas.openxmlformats.org/officeDocument/2006/relationships/hyperlink" Target="https://echo360.ca/media/c43e56ea-e08c-4f8a-be66-7075247d9f0b/public"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dlet.com/nfujita/5izlkcgcx6eoxs23"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dlet.com/nfujita/5izlkcgcx6eoxs23"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854644c1e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54644c1e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C4043"/>
                </a:solidFill>
                <a:highlight>
                  <a:srgbClr val="FFFFFF"/>
                </a:highlight>
                <a:latin typeface="Roboto"/>
                <a:ea typeface="Roboto"/>
                <a:cs typeface="Roboto"/>
                <a:sym typeface="Roboto"/>
              </a:rPr>
              <a:t>Check participants can hear, type something in the chat, raise hand etc. Also a reminder they should be in Google Chrome</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rPr>
              <a:t>Adapted from Nick Baker’s slide</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75ff02d3b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75ff02d3b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75ff02d3b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75ff02d3b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Adapted from Nick Baker’s slide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75ff02d3b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75ff02d3b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Adapted from Nick Baker’s slide</a:t>
            </a:r>
            <a:endParaRPr/>
          </a:p>
          <a:p>
            <a:pPr indent="0" lvl="0" marL="0" rtl="0" algn="l">
              <a:spcBef>
                <a:spcPts val="0"/>
              </a:spcBef>
              <a:spcAft>
                <a:spcPts val="0"/>
              </a:spcAft>
              <a:buNone/>
            </a:pPr>
            <a:r>
              <a:rPr lang="en"/>
              <a:t>Prior to COVID-19, only half of all surveyed students had participated in any form of online or distance education (50%), a figure that was slightly higher among university students than college students (53% vs 44%). In short, the move to online learning this term was the first experience many students, especially college students, had with online education.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Students’ concerns about taking classes online are largely related to whether they feel they can learn online and whether their institution will be able to provide the same quality of education online. Many students say they are concerned about staying focused or motivated (72%), the quality of learning they will receive (64%), staying on top of course readings and assignments (56%), understanding course content (49%), and communicating with their instructors (37%).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these concerns didn’t differ greatly between college and university students, we noticed a marked difference between those who had participated in online learning in the past and those who had not.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75ff02d3b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75ff02d3b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https://forum.academica.ca/forum/current-students-covid19</a:t>
            </a:r>
            <a:endParaRPr/>
          </a:p>
          <a:p>
            <a:pPr indent="0" lvl="0" marL="0" rtl="0" algn="l">
              <a:spcBef>
                <a:spcPts val="0"/>
              </a:spcBef>
              <a:spcAft>
                <a:spcPts val="0"/>
              </a:spcAft>
              <a:buClr>
                <a:schemeClr val="dk1"/>
              </a:buClr>
              <a:buSzPts val="1100"/>
              <a:buFont typeface="Arial"/>
              <a:buNone/>
            </a:pPr>
            <a:r>
              <a:rPr lang="en">
                <a:solidFill>
                  <a:schemeClr val="dk1"/>
                </a:solidFill>
              </a:rPr>
              <a:t>Adapted from Nick Baker’s slide</a:t>
            </a:r>
            <a:endParaRPr b="1"/>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768cef55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768cef55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borrowed from OOL Teams, need to find source; coffee cup holder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768cef55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768cef55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Adapted from Nick Baker’s slide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75ff02d3b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75ff02d3b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75ff02d3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75ff02d3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75ff02d3b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75ff02d3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Paul Kirschner’s (2020) slide  </a:t>
            </a:r>
            <a:r>
              <a:rPr lang="en" u="sng">
                <a:solidFill>
                  <a:schemeClr val="hlink"/>
                </a:solidFill>
                <a:hlinkClick r:id="rId2"/>
              </a:rPr>
              <a:t>https://bit.ly/2WziavY</a:t>
            </a:r>
            <a:r>
              <a:rPr lang="en"/>
              <a:t> </a:t>
            </a:r>
            <a:endParaRPr/>
          </a:p>
          <a:p>
            <a:pPr indent="0" lvl="0" marL="0" rtl="0" algn="l">
              <a:spcBef>
                <a:spcPts val="0"/>
              </a:spcBef>
              <a:spcAft>
                <a:spcPts val="0"/>
              </a:spcAft>
              <a:buNone/>
            </a:pPr>
            <a:r>
              <a:rPr lang="en"/>
              <a:t>Watch his Youtube, he is HUGE in educational psychology and one of my mentors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75ff02d3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75ff02d3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5222ec84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5222ec84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Another example of first slide, copy &amp; pasted from ETE19</a:t>
            </a:r>
            <a:endParaRPr>
              <a:solidFill>
                <a:schemeClr val="dk1"/>
              </a:solidFill>
            </a:endParaRPr>
          </a:p>
          <a:p>
            <a:pPr indent="0" lvl="0" marL="0" rtl="0" algn="l">
              <a:spcBef>
                <a:spcPts val="0"/>
              </a:spcBef>
              <a:spcAft>
                <a:spcPts val="0"/>
              </a:spcAft>
              <a:buNone/>
            </a:pPr>
            <a:r>
              <a:rPr lang="en">
                <a:solidFill>
                  <a:schemeClr val="dk1"/>
                </a:solidFill>
              </a:rPr>
              <a:t>Enter in poll</a:t>
            </a:r>
            <a:endParaRPr>
              <a:solidFill>
                <a:schemeClr val="dk1"/>
              </a:solidFill>
            </a:endParaRPr>
          </a:p>
          <a:p>
            <a:pPr indent="0" lvl="0" marL="0" rtl="0" algn="l">
              <a:spcBef>
                <a:spcPts val="0"/>
              </a:spcBef>
              <a:spcAft>
                <a:spcPts val="0"/>
              </a:spcAft>
              <a:buNone/>
            </a:pPr>
            <a:r>
              <a:rPr lang="en"/>
              <a:t>How are you, really?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Fine</a:t>
            </a:r>
            <a:endParaRPr/>
          </a:p>
          <a:p>
            <a:pPr indent="0" lvl="0" marL="0" rtl="0" algn="l">
              <a:spcBef>
                <a:spcPts val="0"/>
              </a:spcBef>
              <a:spcAft>
                <a:spcPts val="0"/>
              </a:spcAft>
              <a:buNone/>
            </a:pPr>
            <a:r>
              <a:rPr lang="en"/>
              <a:t>Good</a:t>
            </a:r>
            <a:endParaRPr/>
          </a:p>
          <a:p>
            <a:pPr indent="0" lvl="0" marL="0" rtl="0" algn="l">
              <a:spcBef>
                <a:spcPts val="0"/>
              </a:spcBef>
              <a:spcAft>
                <a:spcPts val="0"/>
              </a:spcAft>
              <a:buNone/>
            </a:pPr>
            <a:r>
              <a:rPr lang="en"/>
              <a:t>So-so</a:t>
            </a:r>
            <a:endParaRPr/>
          </a:p>
          <a:p>
            <a:pPr indent="0" lvl="0" marL="0" rtl="0" algn="l">
              <a:spcBef>
                <a:spcPts val="0"/>
              </a:spcBef>
              <a:spcAft>
                <a:spcPts val="0"/>
              </a:spcAft>
              <a:buNone/>
            </a:pPr>
            <a:r>
              <a:rPr lang="en"/>
              <a:t>Meh</a:t>
            </a:r>
            <a:endParaRPr/>
          </a:p>
          <a:p>
            <a:pPr indent="0" lvl="0" marL="0" rtl="0" algn="l">
              <a:spcBef>
                <a:spcPts val="0"/>
              </a:spcBef>
              <a:spcAft>
                <a:spcPts val="0"/>
              </a:spcAft>
              <a:buNone/>
            </a:pPr>
            <a:r>
              <a:rPr lang="en"/>
              <a:t>Awful</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75ff02d3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75ff02d3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 scanner app for assessments (by Nobuko &amp; Nick; handout for students and faculty) </a:t>
            </a:r>
            <a:r>
              <a:rPr lang="en" u="sng">
                <a:solidFill>
                  <a:schemeClr val="hlink"/>
                </a:solidFill>
                <a:hlinkClick r:id="rId2"/>
              </a:rPr>
              <a:t>https://drive.google.com/open?id=1B8MvyE5ar2pSHkjyBMd4xYeZ2HE2jNcDLZR75a0xQ6E</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Highly recommend this book </a:t>
            </a:r>
            <a:r>
              <a:rPr lang="en" u="sng">
                <a:solidFill>
                  <a:schemeClr val="hlink"/>
                </a:solidFill>
                <a:hlinkClick r:id="rId3"/>
              </a:rPr>
              <a:t>https://www.koganpage.com/product/evidence-informed-learning-design-9781789661415</a:t>
            </a:r>
            <a:r>
              <a:rPr lang="en"/>
              <a:t> for LDs, IDs</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768cef55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768cef55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768cef55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768cef55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75ff02d3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75ff02d3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75ff02d3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75ff02d3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54644c1e9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54644c1e9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students to use the whiteboard tools to trace their way to the centre of the labyrinth. This one is a classical 7 circuit labyrinth, approx. 4000 years old. Adapted from diagram by Lars Howlett for the Labyrinth Society </a:t>
            </a:r>
            <a:r>
              <a:rPr lang="en" u="sng">
                <a:solidFill>
                  <a:schemeClr val="hlink"/>
                </a:solidFill>
                <a:hlinkClick r:id="rId2"/>
              </a:rPr>
              <a:t>https://labyrinthsociety.org/about-labyrinths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Example of an activity that online  teachers can use to help students focus and prepare themselves for an online live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Labyrinth is an international image, and suitable for all students regardless of the faiths they practice, or cultures and communities of which they are members.</a:t>
            </a:r>
            <a:endParaRPr/>
          </a:p>
          <a:p>
            <a:pPr indent="0" lvl="0" marL="0" rtl="0" algn="l">
              <a:spcBef>
                <a:spcPts val="0"/>
              </a:spcBef>
              <a:spcAft>
                <a:spcPts val="0"/>
              </a:spcAft>
              <a:buNone/>
            </a:pPr>
            <a:r>
              <a:rPr lang="en"/>
              <a:t>(Sellers and Moss, 2016)</a:t>
            </a:r>
            <a:br>
              <a:rPr lang="en"/>
            </a:br>
            <a:endParaRPr/>
          </a:p>
          <a:p>
            <a:pPr indent="0" lvl="0" marL="0" rtl="0" algn="l">
              <a:spcBef>
                <a:spcPts val="0"/>
              </a:spcBef>
              <a:spcAft>
                <a:spcPts val="0"/>
              </a:spcAft>
              <a:buNone/>
            </a:pPr>
            <a:r>
              <a:rPr lang="en"/>
              <a:t>Brock U has a physical one, see photo at </a:t>
            </a:r>
            <a:r>
              <a:rPr lang="en" u="sng">
                <a:solidFill>
                  <a:schemeClr val="hlink"/>
                </a:solidFill>
                <a:hlinkClick r:id="rId3"/>
              </a:rPr>
              <a:t>https://brocku.ca/brock-news/2019/05/new-labyrinth-to-provide-space-for-reflection/</a:t>
            </a:r>
            <a:endParaRPr/>
          </a:p>
          <a:p>
            <a:pPr indent="0" lvl="0" marL="0" rtl="0" algn="l">
              <a:spcBef>
                <a:spcPts val="0"/>
              </a:spcBef>
              <a:spcAft>
                <a:spcPts val="0"/>
              </a:spcAft>
              <a:buNone/>
            </a:pPr>
            <a:r>
              <a:rPr lang="en"/>
              <a:t>And resources </a:t>
            </a:r>
            <a:r>
              <a:rPr lang="en" u="sng">
                <a:solidFill>
                  <a:schemeClr val="hlink"/>
                </a:solidFill>
                <a:hlinkClick r:id="rId4"/>
              </a:rPr>
              <a:t>https://brocku.ca/pedagogical-innovation/resources/the-brock-university-labyrinth/</a:t>
            </a:r>
            <a:r>
              <a:rPr b="1" lang="en"/>
              <a:t> </a:t>
            </a:r>
            <a:r>
              <a:rPr lang="en"/>
              <a:t>including </a:t>
            </a:r>
            <a:endParaRPr/>
          </a:p>
          <a:p>
            <a:pPr indent="0" lvl="0" marL="0" rtl="0" algn="l">
              <a:spcBef>
                <a:spcPts val="0"/>
              </a:spcBef>
              <a:spcAft>
                <a:spcPts val="0"/>
              </a:spcAft>
              <a:buNone/>
            </a:pPr>
            <a:r>
              <a:rPr lang="en"/>
              <a:t>Jill Grose’s video for drawing a labyrinth  </a:t>
            </a:r>
            <a:r>
              <a:rPr lang="en" u="sng">
                <a:solidFill>
                  <a:schemeClr val="hlink"/>
                </a:solidFill>
                <a:hlinkClick r:id="rId5"/>
              </a:rPr>
              <a:t>https://echo360.ca/media/c43e56ea-e08c-4f8a-be66-7075247d9f0b/public</a:t>
            </a:r>
            <a:r>
              <a:rPr lang="en"/>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 slides adapted from Nick &amp; Nobuko’s Odette workshop slides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75ff02d3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75ff02d3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75ff02d3b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75ff02d3b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Paste in chat </a:t>
            </a:r>
            <a:r>
              <a:rPr lang="en" u="sng">
                <a:solidFill>
                  <a:schemeClr val="hlink"/>
                </a:solidFill>
                <a:hlinkClick r:id="rId2"/>
              </a:rPr>
              <a:t>https://padlet.com/nfujita/5izlkcgcx6eoxs23</a:t>
            </a:r>
            <a:r>
              <a:rPr lang="e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5222ec84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5222ec84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ETE19, copy &amp; paste wrecked formatting</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900">
                <a:solidFill>
                  <a:schemeClr val="dk2"/>
                </a:solidFill>
                <a:highlight>
                  <a:srgbClr val="EDEBE9"/>
                </a:highlight>
                <a:latin typeface="Times New Roman"/>
                <a:ea typeface="Times New Roman"/>
                <a:cs typeface="Times New Roman"/>
                <a:sym typeface="Times New Roman"/>
              </a:rPr>
              <a:t>nline Learning</a:t>
            </a:r>
            <a:endParaRPr sz="1900">
              <a:solidFill>
                <a:schemeClr val="dk2"/>
              </a:solidFill>
              <a:highlight>
                <a:srgbClr val="EDEBE9"/>
              </a:highlight>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100"/>
              <a:buFont typeface="Arial"/>
              <a:buNone/>
            </a:pPr>
            <a:r>
              <a:t/>
            </a:r>
            <a:endParaRPr sz="1900">
              <a:solidFill>
                <a:schemeClr val="dk2"/>
              </a:solidFill>
              <a:highlight>
                <a:srgbClr val="EDEBE9"/>
              </a:highlight>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100"/>
              <a:buFont typeface="Arial"/>
              <a:buNone/>
            </a:pPr>
            <a:r>
              <a:rPr lang="en" sz="1900">
                <a:solidFill>
                  <a:schemeClr val="dk2"/>
                </a:solidFill>
                <a:highlight>
                  <a:srgbClr val="EDEBE9"/>
                </a:highlight>
                <a:latin typeface="Times New Roman"/>
                <a:ea typeface="Times New Roman"/>
                <a:cs typeface="Times New Roman"/>
                <a:sym typeface="Times New Roman"/>
              </a:rPr>
              <a:t>Online Learning Specialist​</a:t>
            </a:r>
            <a:endParaRPr sz="1900">
              <a:solidFill>
                <a:schemeClr val="dk2"/>
              </a:solidFill>
              <a:highlight>
                <a:srgbClr val="EDEBE9"/>
              </a:highlight>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100"/>
              <a:buFont typeface="Arial"/>
              <a:buNone/>
            </a:pPr>
            <a:r>
              <a:rPr lang="en" sz="1900">
                <a:solidFill>
                  <a:schemeClr val="dk2"/>
                </a:solidFill>
                <a:highlight>
                  <a:srgbClr val="EDEBE9"/>
                </a:highlight>
                <a:latin typeface="Times New Roman"/>
                <a:ea typeface="Times New Roman"/>
                <a:cs typeface="Times New Roman"/>
                <a:sym typeface="Times New Roman"/>
              </a:rPr>
              <a:t>Educational Developer​</a:t>
            </a:r>
            <a:endParaRPr sz="1900">
              <a:solidFill>
                <a:schemeClr val="dk2"/>
              </a:solidFill>
              <a:highlight>
                <a:srgbClr val="EDEBE9"/>
              </a:highlight>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100"/>
              <a:buFont typeface="Arial"/>
              <a:buNone/>
            </a:pPr>
            <a:r>
              <a:rPr lang="en" sz="1900">
                <a:solidFill>
                  <a:schemeClr val="dk2"/>
                </a:solidFill>
                <a:highlight>
                  <a:srgbClr val="EDEBE9"/>
                </a:highlight>
                <a:latin typeface="Times New Roman"/>
                <a:ea typeface="Times New Roman"/>
                <a:cs typeface="Times New Roman"/>
                <a:sym typeface="Times New Roman"/>
              </a:rPr>
              <a:t>Educational Researcher​</a:t>
            </a:r>
            <a:endParaRPr sz="1900">
              <a:solidFill>
                <a:schemeClr val="dk2"/>
              </a:solidFill>
              <a:highlight>
                <a:srgbClr val="EDEBE9"/>
              </a:highlight>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100"/>
              <a:buFont typeface="Arial"/>
              <a:buNone/>
            </a:pPr>
            <a:r>
              <a:rPr lang="en" sz="1900">
                <a:solidFill>
                  <a:schemeClr val="dk2"/>
                </a:solidFill>
                <a:highlight>
                  <a:srgbClr val="EDEBE9"/>
                </a:highlight>
                <a:latin typeface="Times New Roman"/>
                <a:ea typeface="Times New Roman"/>
                <a:cs typeface="Times New Roman"/>
                <a:sym typeface="Times New Roman"/>
              </a:rPr>
              <a:t>Learning Scientist​</a:t>
            </a:r>
            <a:endParaRPr sz="1900">
              <a:solidFill>
                <a:schemeClr val="dk2"/>
              </a:solidFill>
              <a:highlight>
                <a:srgbClr val="EDEBE9"/>
              </a:highlight>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100"/>
              <a:buFont typeface="Arial"/>
              <a:buNone/>
            </a:pPr>
            <a:r>
              <a:rPr lang="en" sz="1900">
                <a:solidFill>
                  <a:schemeClr val="dk2"/>
                </a:solidFill>
                <a:highlight>
                  <a:srgbClr val="EDEBE9"/>
                </a:highlight>
                <a:latin typeface="Times New Roman"/>
                <a:ea typeface="Times New Roman"/>
                <a:cs typeface="Times New Roman"/>
                <a:sym typeface="Times New Roman"/>
              </a:rPr>
              <a:t>Mother and spouse​</a:t>
            </a:r>
            <a:endParaRPr sz="1900">
              <a:solidFill>
                <a:schemeClr val="dk2"/>
              </a:solidFill>
              <a:highlight>
                <a:srgbClr val="EDEBE9"/>
              </a:highlight>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100"/>
              <a:buFont typeface="Arial"/>
              <a:buNone/>
            </a:pPr>
            <a:r>
              <a:t/>
            </a:r>
            <a:endParaRPr sz="1900">
              <a:solidFill>
                <a:schemeClr val="dk2"/>
              </a:solidFill>
              <a:highlight>
                <a:srgbClr val="EDEBE9"/>
              </a:highlight>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100"/>
              <a:buFont typeface="Arial"/>
              <a:buNone/>
            </a:pPr>
            <a:r>
              <a:rPr lang="en" sz="1900">
                <a:solidFill>
                  <a:schemeClr val="dk2"/>
                </a:solidFill>
                <a:highlight>
                  <a:srgbClr val="EDEBE9"/>
                </a:highlight>
                <a:latin typeface="Times New Roman"/>
                <a:ea typeface="Times New Roman"/>
                <a:cs typeface="Times New Roman"/>
                <a:sym typeface="Times New Roman"/>
              </a:rPr>
              <a:t>Horsewoman </a:t>
            </a:r>
            <a:endParaRPr sz="1900">
              <a:solidFill>
                <a:schemeClr val="dk2"/>
              </a:solidFill>
              <a:highlight>
                <a:srgbClr val="EDEBE9"/>
              </a:highlight>
              <a:latin typeface="Times New Roman"/>
              <a:ea typeface="Times New Roman"/>
              <a:cs typeface="Times New Roman"/>
              <a:sym typeface="Times New Roman"/>
            </a:endParaRPr>
          </a:p>
          <a:p>
            <a:pPr indent="0" lvl="0" marL="0" rtl="0" algn="l">
              <a:spcBef>
                <a:spcPts val="16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768cef55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768cef55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Adapted from Nick Baker’s slide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5222ec84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5222ec84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Paste in chat </a:t>
            </a:r>
            <a:r>
              <a:rPr lang="en" u="sng">
                <a:solidFill>
                  <a:schemeClr val="hlink"/>
                </a:solidFill>
                <a:hlinkClick r:id="rId2"/>
              </a:rPr>
              <a:t>https://padlet.com/nfujita/5izlkcgcx6eoxs23</a:t>
            </a:r>
            <a:r>
              <a:rPr lang="en"/>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hyperlink" Target="http://creativecommons.org/licenses/by/4.0/" TargetMode="External"/><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modelelearning.com/2018/08/28/communities-of-inquiry-coi-teaching-presence/" TargetMode="Externa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hyperlink" Target="https://forum.academica.ca/forum/current-students-covid19"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hyperlink" Target="https://forum.academica.ca/forum/current-students-covid19"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hyperlink" Target="https://bit.ly/2WziavY"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researchgate.net/publication/222474115_Critical_Inquiry_in_a_Text-Based_Environment_Computer_Conferencing_in_Higher_Educ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112200" y="-60250"/>
            <a:ext cx="891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latin typeface="Lato"/>
                <a:ea typeface="Lato"/>
                <a:cs typeface="Lato"/>
                <a:sym typeface="Lato"/>
              </a:rPr>
              <a:t>Welcome to the Virtual Classroom</a:t>
            </a:r>
            <a:br>
              <a:rPr lang="en" sz="2700">
                <a:latin typeface="Lato"/>
                <a:ea typeface="Lato"/>
                <a:cs typeface="Lato"/>
                <a:sym typeface="Lato"/>
              </a:rPr>
            </a:br>
            <a:endParaRPr b="1" sz="2700">
              <a:latin typeface="Lato"/>
              <a:ea typeface="Lato"/>
              <a:cs typeface="Lato"/>
              <a:sym typeface="Lato"/>
            </a:endParaRPr>
          </a:p>
        </p:txBody>
      </p:sp>
      <p:pic>
        <p:nvPicPr>
          <p:cNvPr id="55" name="Google Shape;55;p13"/>
          <p:cNvPicPr preferRelativeResize="0"/>
          <p:nvPr/>
        </p:nvPicPr>
        <p:blipFill>
          <a:blip r:embed="rId3">
            <a:alphaModFix/>
          </a:blip>
          <a:stretch>
            <a:fillRect/>
          </a:stretch>
        </p:blipFill>
        <p:spPr>
          <a:xfrm>
            <a:off x="353150" y="3338563"/>
            <a:ext cx="3371850" cy="1171575"/>
          </a:xfrm>
          <a:prstGeom prst="rect">
            <a:avLst/>
          </a:prstGeom>
          <a:noFill/>
          <a:ln>
            <a:noFill/>
          </a:ln>
        </p:spPr>
      </p:pic>
      <p:grpSp>
        <p:nvGrpSpPr>
          <p:cNvPr id="56" name="Google Shape;56;p13"/>
          <p:cNvGrpSpPr/>
          <p:nvPr/>
        </p:nvGrpSpPr>
        <p:grpSpPr>
          <a:xfrm>
            <a:off x="353138" y="2086975"/>
            <a:ext cx="3154813" cy="581025"/>
            <a:chOff x="342863" y="1297463"/>
            <a:chExt cx="3154813" cy="581025"/>
          </a:xfrm>
        </p:grpSpPr>
        <p:pic>
          <p:nvPicPr>
            <p:cNvPr id="57" name="Google Shape;57;p13"/>
            <p:cNvPicPr preferRelativeResize="0"/>
            <p:nvPr/>
          </p:nvPicPr>
          <p:blipFill>
            <a:blip r:embed="rId4">
              <a:alphaModFix/>
            </a:blip>
            <a:stretch>
              <a:fillRect/>
            </a:stretch>
          </p:blipFill>
          <p:spPr>
            <a:xfrm>
              <a:off x="342863" y="1297463"/>
              <a:ext cx="676275" cy="581025"/>
            </a:xfrm>
            <a:prstGeom prst="rect">
              <a:avLst/>
            </a:prstGeom>
            <a:noFill/>
            <a:ln>
              <a:noFill/>
            </a:ln>
          </p:spPr>
        </p:pic>
        <p:sp>
          <p:nvSpPr>
            <p:cNvPr id="58" name="Google Shape;58;p13"/>
            <p:cNvSpPr txBox="1"/>
            <p:nvPr/>
          </p:nvSpPr>
          <p:spPr>
            <a:xfrm>
              <a:off x="1476575" y="1297475"/>
              <a:ext cx="2021100" cy="4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Click to open chat and other controls</a:t>
              </a:r>
              <a:endParaRPr>
                <a:latin typeface="Lato"/>
                <a:ea typeface="Lato"/>
                <a:cs typeface="Lato"/>
                <a:sym typeface="Lato"/>
              </a:endParaRPr>
            </a:p>
          </p:txBody>
        </p:sp>
      </p:grpSp>
      <p:cxnSp>
        <p:nvCxnSpPr>
          <p:cNvPr id="59" name="Google Shape;59;p13"/>
          <p:cNvCxnSpPr>
            <a:endCxn id="57" idx="3"/>
          </p:cNvCxnSpPr>
          <p:nvPr/>
        </p:nvCxnSpPr>
        <p:spPr>
          <a:xfrm flipH="1">
            <a:off x="1029413" y="2316588"/>
            <a:ext cx="457500" cy="60900"/>
          </a:xfrm>
          <a:prstGeom prst="straightConnector1">
            <a:avLst/>
          </a:prstGeom>
          <a:noFill/>
          <a:ln cap="flat" cmpd="sng" w="28575">
            <a:solidFill>
              <a:schemeClr val="dk2"/>
            </a:solidFill>
            <a:prstDash val="solid"/>
            <a:round/>
            <a:headEnd len="med" w="med" type="none"/>
            <a:tailEnd len="med" w="med" type="stealth"/>
          </a:ln>
        </p:spPr>
      </p:cxnSp>
      <p:pic>
        <p:nvPicPr>
          <p:cNvPr id="60" name="Google Shape;60;p13"/>
          <p:cNvPicPr preferRelativeResize="0"/>
          <p:nvPr/>
        </p:nvPicPr>
        <p:blipFill rotWithShape="1">
          <a:blip r:embed="rId5">
            <a:alphaModFix/>
          </a:blip>
          <a:srcRect b="78495" l="0" r="0" t="0"/>
          <a:stretch/>
        </p:blipFill>
        <p:spPr>
          <a:xfrm>
            <a:off x="6215225" y="747063"/>
            <a:ext cx="2683625" cy="950925"/>
          </a:xfrm>
          <a:prstGeom prst="rect">
            <a:avLst/>
          </a:prstGeom>
          <a:noFill/>
          <a:ln>
            <a:noFill/>
          </a:ln>
        </p:spPr>
      </p:pic>
      <p:sp>
        <p:nvSpPr>
          <p:cNvPr id="61" name="Google Shape;61;p13"/>
          <p:cNvSpPr txBox="1"/>
          <p:nvPr/>
        </p:nvSpPr>
        <p:spPr>
          <a:xfrm>
            <a:off x="1564900" y="4146063"/>
            <a:ext cx="2008200" cy="2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Using the whiteboard</a:t>
            </a:r>
            <a:endParaRPr>
              <a:latin typeface="Lato"/>
              <a:ea typeface="Lato"/>
              <a:cs typeface="Lato"/>
              <a:sym typeface="Lato"/>
            </a:endParaRPr>
          </a:p>
        </p:txBody>
      </p:sp>
      <p:sp>
        <p:nvSpPr>
          <p:cNvPr id="62" name="Google Shape;62;p13"/>
          <p:cNvSpPr txBox="1"/>
          <p:nvPr/>
        </p:nvSpPr>
        <p:spPr>
          <a:xfrm>
            <a:off x="4832963" y="1298338"/>
            <a:ext cx="994500" cy="4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Chat</a:t>
            </a:r>
            <a:endParaRPr/>
          </a:p>
        </p:txBody>
      </p:sp>
      <p:cxnSp>
        <p:nvCxnSpPr>
          <p:cNvPr id="63" name="Google Shape;63;p13"/>
          <p:cNvCxnSpPr/>
          <p:nvPr/>
        </p:nvCxnSpPr>
        <p:spPr>
          <a:xfrm>
            <a:off x="5308550" y="1595338"/>
            <a:ext cx="754200" cy="573600"/>
          </a:xfrm>
          <a:prstGeom prst="straightConnector1">
            <a:avLst/>
          </a:prstGeom>
          <a:noFill/>
          <a:ln cap="flat" cmpd="sng" w="28575">
            <a:solidFill>
              <a:schemeClr val="dk2"/>
            </a:solidFill>
            <a:prstDash val="solid"/>
            <a:round/>
            <a:headEnd len="med" w="med" type="none"/>
            <a:tailEnd len="med" w="med" type="stealth"/>
          </a:ln>
        </p:spPr>
      </p:cxnSp>
      <p:pic>
        <p:nvPicPr>
          <p:cNvPr id="64" name="Google Shape;64;p13"/>
          <p:cNvPicPr preferRelativeResize="0"/>
          <p:nvPr/>
        </p:nvPicPr>
        <p:blipFill>
          <a:blip r:embed="rId6">
            <a:alphaModFix/>
          </a:blip>
          <a:stretch>
            <a:fillRect/>
          </a:stretch>
        </p:blipFill>
        <p:spPr>
          <a:xfrm>
            <a:off x="4832975" y="3526400"/>
            <a:ext cx="2158959" cy="795888"/>
          </a:xfrm>
          <a:prstGeom prst="rect">
            <a:avLst/>
          </a:prstGeom>
          <a:noFill/>
          <a:ln>
            <a:noFill/>
          </a:ln>
        </p:spPr>
      </p:pic>
      <p:sp>
        <p:nvSpPr>
          <p:cNvPr id="65" name="Google Shape;65;p13"/>
          <p:cNvSpPr txBox="1"/>
          <p:nvPr/>
        </p:nvSpPr>
        <p:spPr>
          <a:xfrm>
            <a:off x="7060025" y="3369850"/>
            <a:ext cx="1964700" cy="1386900"/>
          </a:xfrm>
          <a:prstGeom prst="rect">
            <a:avLst/>
          </a:prstGeom>
          <a:noFill/>
          <a:ln>
            <a:noFill/>
          </a:ln>
        </p:spPr>
        <p:txBody>
          <a:bodyPr anchorCtr="0" anchor="t" bIns="365750" lIns="91425" spcFirstLastPara="1" rIns="91425" wrap="square" tIns="91425">
            <a:noAutofit/>
          </a:bodyPr>
          <a:lstStyle/>
          <a:p>
            <a:pPr indent="0" lvl="0" marL="0" rtl="0" algn="l">
              <a:lnSpc>
                <a:spcPct val="115000"/>
              </a:lnSpc>
              <a:spcBef>
                <a:spcPts val="0"/>
              </a:spcBef>
              <a:spcAft>
                <a:spcPts val="0"/>
              </a:spcAft>
              <a:buNone/>
            </a:pPr>
            <a:r>
              <a:rPr lang="en">
                <a:latin typeface="Lato"/>
                <a:ea typeface="Lato"/>
                <a:cs typeface="Lato"/>
                <a:sym typeface="Lato"/>
              </a:rPr>
              <a:t>Session controls: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Settings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Mic</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Camera</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Raise hand</a:t>
            </a:r>
            <a:endParaRPr>
              <a:latin typeface="Lato"/>
              <a:ea typeface="Lato"/>
              <a:cs typeface="Lato"/>
              <a:sym typeface="Lato"/>
            </a:endParaRPr>
          </a:p>
        </p:txBody>
      </p:sp>
      <p:pic>
        <p:nvPicPr>
          <p:cNvPr id="66" name="Google Shape;66;p13"/>
          <p:cNvPicPr preferRelativeResize="0"/>
          <p:nvPr/>
        </p:nvPicPr>
        <p:blipFill rotWithShape="1">
          <a:blip r:embed="rId5">
            <a:alphaModFix/>
          </a:blip>
          <a:srcRect b="0" l="0" r="0" t="74954"/>
          <a:stretch/>
        </p:blipFill>
        <p:spPr>
          <a:xfrm>
            <a:off x="6215213" y="1595338"/>
            <a:ext cx="2683625" cy="1107475"/>
          </a:xfrm>
          <a:prstGeom prst="rect">
            <a:avLst/>
          </a:prstGeom>
          <a:noFill/>
          <a:ln>
            <a:noFill/>
          </a:ln>
        </p:spPr>
      </p:pic>
      <p:cxnSp>
        <p:nvCxnSpPr>
          <p:cNvPr id="67" name="Google Shape;67;p13"/>
          <p:cNvCxnSpPr/>
          <p:nvPr/>
        </p:nvCxnSpPr>
        <p:spPr>
          <a:xfrm>
            <a:off x="5431888" y="1387588"/>
            <a:ext cx="1208400" cy="413400"/>
          </a:xfrm>
          <a:prstGeom prst="straightConnector1">
            <a:avLst/>
          </a:prstGeom>
          <a:noFill/>
          <a:ln cap="flat" cmpd="sng" w="28575">
            <a:solidFill>
              <a:schemeClr val="dk2"/>
            </a:solidFill>
            <a:prstDash val="solid"/>
            <a:round/>
            <a:headEnd len="med" w="med" type="none"/>
            <a:tailEnd len="med" w="med" type="stealth"/>
          </a:ln>
        </p:spPr>
      </p:cxnSp>
      <p:sp>
        <p:nvSpPr>
          <p:cNvPr id="68" name="Google Shape;68;p13"/>
          <p:cNvSpPr/>
          <p:nvPr/>
        </p:nvSpPr>
        <p:spPr>
          <a:xfrm>
            <a:off x="202025" y="2892275"/>
            <a:ext cx="3938400" cy="1774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202025" y="1801188"/>
            <a:ext cx="3938400" cy="95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4605500" y="2978025"/>
            <a:ext cx="4419300" cy="1774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4605500" y="581725"/>
            <a:ext cx="4419300" cy="2170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 name="Google Shape;72;p13"/>
          <p:cNvPicPr preferRelativeResize="0"/>
          <p:nvPr/>
        </p:nvPicPr>
        <p:blipFill>
          <a:blip r:embed="rId7">
            <a:alphaModFix/>
          </a:blip>
          <a:stretch>
            <a:fillRect/>
          </a:stretch>
        </p:blipFill>
        <p:spPr>
          <a:xfrm>
            <a:off x="398725" y="815300"/>
            <a:ext cx="754200" cy="754200"/>
          </a:xfrm>
          <a:prstGeom prst="rect">
            <a:avLst/>
          </a:prstGeom>
          <a:noFill/>
          <a:ln>
            <a:noFill/>
          </a:ln>
        </p:spPr>
      </p:pic>
      <p:sp>
        <p:nvSpPr>
          <p:cNvPr id="73" name="Google Shape;73;p13"/>
          <p:cNvSpPr txBox="1"/>
          <p:nvPr/>
        </p:nvSpPr>
        <p:spPr>
          <a:xfrm>
            <a:off x="1312900" y="746988"/>
            <a:ext cx="2512200" cy="9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Use Google Chrome </a:t>
            </a:r>
            <a:br>
              <a:rPr lang="en">
                <a:latin typeface="Lato"/>
                <a:ea typeface="Lato"/>
                <a:cs typeface="Lato"/>
                <a:sym typeface="Lato"/>
              </a:rPr>
            </a:br>
            <a:r>
              <a:rPr lang="en">
                <a:latin typeface="Lato"/>
                <a:ea typeface="Lato"/>
                <a:cs typeface="Lato"/>
                <a:sym typeface="Lato"/>
              </a:rPr>
              <a:t>NOT Internet Explorer, Safari, etc.</a:t>
            </a:r>
            <a:endParaRPr>
              <a:latin typeface="Lato"/>
              <a:ea typeface="Lato"/>
              <a:cs typeface="Lato"/>
              <a:sym typeface="Lato"/>
            </a:endParaRPr>
          </a:p>
        </p:txBody>
      </p:sp>
      <p:sp>
        <p:nvSpPr>
          <p:cNvPr id="74" name="Google Shape;74;p13"/>
          <p:cNvSpPr/>
          <p:nvPr/>
        </p:nvSpPr>
        <p:spPr>
          <a:xfrm>
            <a:off x="202025" y="581725"/>
            <a:ext cx="3938400" cy="1003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 name="Google Shape;75;p13"/>
          <p:cNvPicPr preferRelativeResize="0"/>
          <p:nvPr/>
        </p:nvPicPr>
        <p:blipFill>
          <a:blip r:embed="rId8">
            <a:alphaModFix/>
          </a:blip>
          <a:stretch>
            <a:fillRect/>
          </a:stretch>
        </p:blipFill>
        <p:spPr>
          <a:xfrm>
            <a:off x="202025" y="4775300"/>
            <a:ext cx="842886" cy="297000"/>
          </a:xfrm>
          <a:prstGeom prst="rect">
            <a:avLst/>
          </a:prstGeom>
          <a:noFill/>
          <a:ln>
            <a:noFill/>
          </a:ln>
        </p:spPr>
      </p:pic>
      <p:sp>
        <p:nvSpPr>
          <p:cNvPr id="76" name="Google Shape;76;p13"/>
          <p:cNvSpPr txBox="1"/>
          <p:nvPr/>
        </p:nvSpPr>
        <p:spPr>
          <a:xfrm>
            <a:off x="1111100" y="4752225"/>
            <a:ext cx="4084800" cy="4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latin typeface="Lato"/>
                <a:ea typeface="Lato"/>
                <a:cs typeface="Lato"/>
                <a:sym typeface="Lato"/>
              </a:rPr>
              <a:t>Welcome to Virtual Classroom</a:t>
            </a:r>
            <a:r>
              <a:rPr lang="en" sz="900">
                <a:latin typeface="Lato"/>
                <a:ea typeface="Lato"/>
                <a:cs typeface="Lato"/>
                <a:sym typeface="Lato"/>
              </a:rPr>
              <a:t> by Nick Baker &amp; Nobuko Fujita </a:t>
            </a:r>
            <a:br>
              <a:rPr lang="en" sz="900">
                <a:latin typeface="Lato"/>
                <a:ea typeface="Lato"/>
                <a:cs typeface="Lato"/>
                <a:sym typeface="Lato"/>
              </a:rPr>
            </a:br>
            <a:r>
              <a:rPr lang="en" sz="900">
                <a:latin typeface="Lato"/>
                <a:ea typeface="Lato"/>
                <a:cs typeface="Lato"/>
                <a:sym typeface="Lato"/>
              </a:rPr>
              <a:t>is  licensed under a </a:t>
            </a:r>
            <a:r>
              <a:rPr lang="en" sz="900" u="sng">
                <a:solidFill>
                  <a:schemeClr val="hlink"/>
                </a:solidFill>
                <a:latin typeface="Lato"/>
                <a:ea typeface="Lato"/>
                <a:cs typeface="Lato"/>
                <a:sym typeface="Lato"/>
                <a:hlinkClick r:id="rId9"/>
              </a:rPr>
              <a:t>Creative Commons Attribution 4.0 International License. </a:t>
            </a:r>
            <a:endParaRPr sz="9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22"/>
          <p:cNvPicPr preferRelativeResize="0"/>
          <p:nvPr/>
        </p:nvPicPr>
        <p:blipFill rotWithShape="1">
          <a:blip r:embed="rId3">
            <a:alphaModFix/>
          </a:blip>
          <a:srcRect b="0" l="46980" r="0" t="0"/>
          <a:stretch/>
        </p:blipFill>
        <p:spPr>
          <a:xfrm>
            <a:off x="2749150" y="1019550"/>
            <a:ext cx="3887150" cy="4123950"/>
          </a:xfrm>
          <a:prstGeom prst="rect">
            <a:avLst/>
          </a:prstGeom>
          <a:noFill/>
          <a:ln>
            <a:noFill/>
          </a:ln>
        </p:spPr>
      </p:pic>
      <p:sp>
        <p:nvSpPr>
          <p:cNvPr id="138" name="Google Shape;138;p22"/>
          <p:cNvSpPr txBox="1"/>
          <p:nvPr>
            <p:ph type="title"/>
          </p:nvPr>
        </p:nvSpPr>
        <p:spPr>
          <a:xfrm>
            <a:off x="311700" y="1019550"/>
            <a:ext cx="8520600" cy="841800"/>
          </a:xfrm>
          <a:prstGeom prst="rect">
            <a:avLst/>
          </a:prstGeom>
        </p:spPr>
        <p:txBody>
          <a:bodyPr anchorCtr="0" anchor="ctr" bIns="91425" lIns="91425" spcFirstLastPara="1" rIns="91425" wrap="square" tIns="91425">
            <a:noAutofit/>
          </a:bodyPr>
          <a:lstStyle/>
          <a:p>
            <a:pPr indent="-457200" lvl="0" marL="457200" rtl="0" algn="ctr">
              <a:spcBef>
                <a:spcPts val="0"/>
              </a:spcBef>
              <a:spcAft>
                <a:spcPts val="0"/>
              </a:spcAft>
              <a:buSzPts val="3600"/>
              <a:buFont typeface="Lato"/>
              <a:buAutoNum type="arabicPeriod"/>
            </a:pPr>
            <a:r>
              <a:rPr lang="en">
                <a:latin typeface="Lato"/>
                <a:ea typeface="Lato"/>
                <a:cs typeface="Lato"/>
                <a:sym typeface="Lato"/>
              </a:rPr>
              <a:t>Community of Learners</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3"/>
          <p:cNvSpPr txBox="1"/>
          <p:nvPr>
            <p:ph idx="1" type="body"/>
          </p:nvPr>
        </p:nvSpPr>
        <p:spPr>
          <a:xfrm>
            <a:off x="311700" y="293275"/>
            <a:ext cx="4099800" cy="42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Community of Inquiry Model </a:t>
            </a:r>
            <a:endParaRPr b="1"/>
          </a:p>
          <a:p>
            <a:pPr indent="0" lvl="0" marL="0" rtl="0" algn="l">
              <a:spcBef>
                <a:spcPts val="1600"/>
              </a:spcBef>
              <a:spcAft>
                <a:spcPts val="0"/>
              </a:spcAft>
              <a:buNone/>
            </a:pPr>
            <a:r>
              <a:rPr lang="en" sz="1400"/>
              <a:t>(Garrison, Anderson and Archer, 2000)</a:t>
            </a:r>
            <a:endParaRPr sz="1400"/>
          </a:p>
          <a:p>
            <a:pPr indent="0" lvl="0" marL="0" rtl="0" algn="l">
              <a:spcBef>
                <a:spcPts val="1600"/>
              </a:spcBef>
              <a:spcAft>
                <a:spcPts val="1600"/>
              </a:spcAft>
              <a:buNone/>
            </a:pPr>
            <a:r>
              <a:t/>
            </a:r>
            <a:endParaRPr/>
          </a:p>
        </p:txBody>
      </p:sp>
      <p:sp>
        <p:nvSpPr>
          <p:cNvPr id="144" name="Google Shape;144;p23"/>
          <p:cNvSpPr txBox="1"/>
          <p:nvPr/>
        </p:nvSpPr>
        <p:spPr>
          <a:xfrm>
            <a:off x="311700" y="4292575"/>
            <a:ext cx="3591300" cy="85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Image: Broda, 2018 </a:t>
            </a:r>
            <a:r>
              <a:rPr lang="en" sz="1100" u="sng">
                <a:solidFill>
                  <a:schemeClr val="hlink"/>
                </a:solidFill>
                <a:hlinkClick r:id="rId3"/>
              </a:rPr>
              <a:t>https://modelelearning.com/2018/08/28/communities-of-inquiry-coi-teaching-presence/</a:t>
            </a:r>
            <a:endParaRPr/>
          </a:p>
        </p:txBody>
      </p:sp>
      <p:pic>
        <p:nvPicPr>
          <p:cNvPr id="145" name="Google Shape;145;p23"/>
          <p:cNvPicPr preferRelativeResize="0"/>
          <p:nvPr/>
        </p:nvPicPr>
        <p:blipFill rotWithShape="1">
          <a:blip r:embed="rId4">
            <a:alphaModFix/>
          </a:blip>
          <a:srcRect b="5702" l="7318" r="6482" t="7507"/>
          <a:stretch/>
        </p:blipFill>
        <p:spPr>
          <a:xfrm>
            <a:off x="3905047" y="0"/>
            <a:ext cx="5200728"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4"/>
          <p:cNvSpPr txBox="1"/>
          <p:nvPr>
            <p:ph idx="1" type="body"/>
          </p:nvPr>
        </p:nvSpPr>
        <p:spPr>
          <a:xfrm>
            <a:off x="262575" y="92675"/>
            <a:ext cx="2765100" cy="238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800">
                <a:latin typeface="Lato"/>
                <a:ea typeface="Lato"/>
                <a:cs typeface="Lato"/>
                <a:sym typeface="Lato"/>
              </a:rPr>
              <a:t>Key student concerns </a:t>
            </a:r>
            <a:r>
              <a:rPr lang="en" sz="2800">
                <a:latin typeface="Lato"/>
                <a:ea typeface="Lato"/>
                <a:cs typeface="Lato"/>
                <a:sym typeface="Lato"/>
              </a:rPr>
              <a:t>f</a:t>
            </a:r>
            <a:r>
              <a:rPr lang="en" sz="2800">
                <a:latin typeface="Lato"/>
                <a:ea typeface="Lato"/>
                <a:cs typeface="Lato"/>
                <a:sym typeface="Lato"/>
              </a:rPr>
              <a:t>or</a:t>
            </a:r>
            <a:br>
              <a:rPr lang="en" sz="2800">
                <a:latin typeface="Lato"/>
                <a:ea typeface="Lato"/>
                <a:cs typeface="Lato"/>
                <a:sym typeface="Lato"/>
              </a:rPr>
            </a:br>
            <a:r>
              <a:rPr lang="en" sz="2800">
                <a:latin typeface="Lato"/>
                <a:ea typeface="Lato"/>
                <a:cs typeface="Lato"/>
                <a:sym typeface="Lato"/>
              </a:rPr>
              <a:t>online learning </a:t>
            </a:r>
            <a:br>
              <a:rPr lang="en" sz="2800">
                <a:latin typeface="Lato"/>
                <a:ea typeface="Lato"/>
                <a:cs typeface="Lato"/>
                <a:sym typeface="Lato"/>
              </a:rPr>
            </a:br>
            <a:r>
              <a:rPr lang="en" sz="2800">
                <a:latin typeface="Lato"/>
                <a:ea typeface="Lato"/>
                <a:cs typeface="Lato"/>
                <a:sym typeface="Lato"/>
              </a:rPr>
              <a:t>in </a:t>
            </a:r>
            <a:r>
              <a:rPr lang="en" sz="2800">
                <a:latin typeface="Lato"/>
                <a:ea typeface="Lato"/>
                <a:cs typeface="Lato"/>
                <a:sym typeface="Lato"/>
              </a:rPr>
              <a:t>Fall 2020</a:t>
            </a:r>
            <a:endParaRPr sz="2800">
              <a:latin typeface="Lato"/>
              <a:ea typeface="Lato"/>
              <a:cs typeface="Lato"/>
              <a:sym typeface="Lato"/>
            </a:endParaRPr>
          </a:p>
        </p:txBody>
      </p:sp>
      <p:pic>
        <p:nvPicPr>
          <p:cNvPr id="151" name="Google Shape;151;p24"/>
          <p:cNvPicPr preferRelativeResize="0"/>
          <p:nvPr/>
        </p:nvPicPr>
        <p:blipFill>
          <a:blip r:embed="rId3">
            <a:alphaModFix/>
          </a:blip>
          <a:stretch>
            <a:fillRect/>
          </a:stretch>
        </p:blipFill>
        <p:spPr>
          <a:xfrm>
            <a:off x="2469975" y="-77225"/>
            <a:ext cx="6767025" cy="5440674"/>
          </a:xfrm>
          <a:prstGeom prst="rect">
            <a:avLst/>
          </a:prstGeom>
          <a:noFill/>
          <a:ln>
            <a:noFill/>
          </a:ln>
        </p:spPr>
      </p:pic>
      <p:sp>
        <p:nvSpPr>
          <p:cNvPr id="152" name="Google Shape;152;p24"/>
          <p:cNvSpPr txBox="1"/>
          <p:nvPr/>
        </p:nvSpPr>
        <p:spPr>
          <a:xfrm>
            <a:off x="0" y="4634825"/>
            <a:ext cx="39237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Source: Academica, 2020 </a:t>
            </a:r>
            <a:r>
              <a:rPr lang="en" sz="1100" u="sng">
                <a:solidFill>
                  <a:schemeClr val="hlink"/>
                </a:solidFill>
                <a:latin typeface="Lato"/>
                <a:ea typeface="Lato"/>
                <a:cs typeface="Lato"/>
                <a:sym typeface="Lato"/>
                <a:hlinkClick r:id="rId4"/>
              </a:rPr>
              <a:t>https://forum.academica.ca/forum/current-students-covid19</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Google Shape;157;p25"/>
          <p:cNvPicPr preferRelativeResize="0"/>
          <p:nvPr/>
        </p:nvPicPr>
        <p:blipFill>
          <a:blip r:embed="rId3">
            <a:alphaModFix/>
          </a:blip>
          <a:stretch>
            <a:fillRect/>
          </a:stretch>
        </p:blipFill>
        <p:spPr>
          <a:xfrm>
            <a:off x="1373306" y="0"/>
            <a:ext cx="6397388" cy="5143500"/>
          </a:xfrm>
          <a:prstGeom prst="rect">
            <a:avLst/>
          </a:prstGeom>
          <a:noFill/>
          <a:ln>
            <a:noFill/>
          </a:ln>
        </p:spPr>
      </p:pic>
      <p:sp>
        <p:nvSpPr>
          <p:cNvPr id="158" name="Google Shape;158;p25"/>
          <p:cNvSpPr txBox="1"/>
          <p:nvPr/>
        </p:nvSpPr>
        <p:spPr>
          <a:xfrm>
            <a:off x="0" y="4634825"/>
            <a:ext cx="39876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Source: Academica, 2020 </a:t>
            </a:r>
            <a:r>
              <a:rPr lang="en" sz="1100" u="sng">
                <a:solidFill>
                  <a:schemeClr val="hlink"/>
                </a:solidFill>
                <a:latin typeface="Lato"/>
                <a:ea typeface="Lato"/>
                <a:cs typeface="Lato"/>
                <a:sym typeface="Lato"/>
                <a:hlinkClick r:id="rId4"/>
              </a:rPr>
              <a:t>https://forum.academica.ca/forum/current-students-covid19</a:t>
            </a:r>
            <a:endParaRPr>
              <a:latin typeface="Lato"/>
              <a:ea typeface="Lato"/>
              <a:cs typeface="Lato"/>
              <a:sym typeface="Lato"/>
            </a:endParaRPr>
          </a:p>
        </p:txBody>
      </p:sp>
      <p:sp>
        <p:nvSpPr>
          <p:cNvPr id="159" name="Google Shape;159;p25"/>
          <p:cNvSpPr/>
          <p:nvPr/>
        </p:nvSpPr>
        <p:spPr>
          <a:xfrm>
            <a:off x="1584375" y="1882775"/>
            <a:ext cx="6084900" cy="350100"/>
          </a:xfrm>
          <a:prstGeom prst="rect">
            <a:avLst/>
          </a:prstGeom>
          <a:no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p:nvPr/>
        </p:nvSpPr>
        <p:spPr>
          <a:xfrm>
            <a:off x="1705475" y="3163575"/>
            <a:ext cx="4890900" cy="4134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a:off x="1584375" y="3640275"/>
            <a:ext cx="6084900" cy="350100"/>
          </a:xfrm>
          <a:prstGeom prst="rect">
            <a:avLst/>
          </a:prstGeom>
          <a:no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 name="Google Shape;162;p25"/>
          <p:cNvCxnSpPr>
            <a:stCxn id="159" idx="1"/>
            <a:endCxn id="161" idx="1"/>
          </p:cNvCxnSpPr>
          <p:nvPr/>
        </p:nvCxnSpPr>
        <p:spPr>
          <a:xfrm>
            <a:off x="1584375" y="2057825"/>
            <a:ext cx="600" cy="1757400"/>
          </a:xfrm>
          <a:prstGeom prst="bentConnector3">
            <a:avLst>
              <a:gd fmla="val -39687500" name="adj1"/>
            </a:avLst>
          </a:prstGeom>
          <a:noFill/>
          <a:ln cap="flat" cmpd="sng" w="9525">
            <a:solidFill>
              <a:schemeClr val="dk2"/>
            </a:solidFill>
            <a:prstDash val="solid"/>
            <a:round/>
            <a:headEnd len="med" w="med" type="none"/>
            <a:tailEnd len="med" w="med" type="none"/>
          </a:ln>
        </p:spPr>
      </p:cxnSp>
      <p:sp>
        <p:nvSpPr>
          <p:cNvPr id="163" name="Google Shape;163;p25"/>
          <p:cNvSpPr txBox="1"/>
          <p:nvPr/>
        </p:nvSpPr>
        <p:spPr>
          <a:xfrm>
            <a:off x="229650" y="2359775"/>
            <a:ext cx="9987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Teacher Presence</a:t>
            </a:r>
            <a:r>
              <a:rPr lang="en"/>
              <a:t> </a:t>
            </a:r>
            <a:endParaRPr/>
          </a:p>
        </p:txBody>
      </p:sp>
      <p:sp>
        <p:nvSpPr>
          <p:cNvPr id="164" name="Google Shape;164;p25"/>
          <p:cNvSpPr txBox="1"/>
          <p:nvPr/>
        </p:nvSpPr>
        <p:spPr>
          <a:xfrm>
            <a:off x="1584375" y="568350"/>
            <a:ext cx="6084900" cy="350100"/>
          </a:xfrm>
          <a:prstGeom prst="rect">
            <a:avLst/>
          </a:prstGeom>
          <a:noFill/>
          <a:ln cap="flat" cmpd="sng" w="28575">
            <a:solidFill>
              <a:srgbClr val="0000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txBox="1"/>
          <p:nvPr/>
        </p:nvSpPr>
        <p:spPr>
          <a:xfrm>
            <a:off x="1584375" y="1411125"/>
            <a:ext cx="6084900" cy="413400"/>
          </a:xfrm>
          <a:prstGeom prst="rect">
            <a:avLst/>
          </a:prstGeom>
          <a:noFill/>
          <a:ln cap="flat" cmpd="sng" w="28575">
            <a:solidFill>
              <a:srgbClr val="0000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a:off x="1584375" y="994650"/>
            <a:ext cx="6084900" cy="350100"/>
          </a:xfrm>
          <a:prstGeom prst="rect">
            <a:avLst/>
          </a:prstGeom>
          <a:no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 name="Google Shape;167;p25"/>
          <p:cNvCxnSpPr>
            <a:stCxn id="166" idx="1"/>
            <a:endCxn id="159" idx="1"/>
          </p:cNvCxnSpPr>
          <p:nvPr/>
        </p:nvCxnSpPr>
        <p:spPr>
          <a:xfrm>
            <a:off x="1584375" y="1169700"/>
            <a:ext cx="600" cy="8880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68" name="Google Shape;168;p25"/>
          <p:cNvCxnSpPr>
            <a:stCxn id="164" idx="3"/>
            <a:endCxn id="165" idx="3"/>
          </p:cNvCxnSpPr>
          <p:nvPr/>
        </p:nvCxnSpPr>
        <p:spPr>
          <a:xfrm>
            <a:off x="7669275" y="743400"/>
            <a:ext cx="600" cy="874500"/>
          </a:xfrm>
          <a:prstGeom prst="bentConnector3">
            <a:avLst>
              <a:gd fmla="val 39687500" name="adj1"/>
            </a:avLst>
          </a:prstGeom>
          <a:noFill/>
          <a:ln cap="flat" cmpd="sng" w="9525">
            <a:solidFill>
              <a:schemeClr val="dk2"/>
            </a:solidFill>
            <a:prstDash val="solid"/>
            <a:round/>
            <a:headEnd len="med" w="med" type="none"/>
            <a:tailEnd len="med" w="med" type="none"/>
          </a:ln>
        </p:spPr>
      </p:cxnSp>
      <p:sp>
        <p:nvSpPr>
          <p:cNvPr id="169" name="Google Shape;169;p25"/>
          <p:cNvSpPr txBox="1"/>
          <p:nvPr/>
        </p:nvSpPr>
        <p:spPr>
          <a:xfrm>
            <a:off x="8062850" y="819600"/>
            <a:ext cx="9987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Cognitive Presence </a:t>
            </a:r>
            <a:endParaRPr>
              <a:latin typeface="Lato"/>
              <a:ea typeface="Lato"/>
              <a:cs typeface="Lato"/>
              <a:sym typeface="Lato"/>
            </a:endParaRPr>
          </a:p>
        </p:txBody>
      </p:sp>
      <p:sp>
        <p:nvSpPr>
          <p:cNvPr id="170" name="Google Shape;170;p25"/>
          <p:cNvSpPr txBox="1"/>
          <p:nvPr/>
        </p:nvSpPr>
        <p:spPr>
          <a:xfrm>
            <a:off x="1584375" y="2319000"/>
            <a:ext cx="6084900" cy="350100"/>
          </a:xfrm>
          <a:prstGeom prst="rect">
            <a:avLst/>
          </a:prstGeom>
          <a:noFill/>
          <a:ln cap="flat" cmpd="sng" w="28575">
            <a:solidFill>
              <a:srgbClr val="38761D"/>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txBox="1"/>
          <p:nvPr/>
        </p:nvSpPr>
        <p:spPr>
          <a:xfrm>
            <a:off x="1584375" y="2761525"/>
            <a:ext cx="6084900" cy="350100"/>
          </a:xfrm>
          <a:prstGeom prst="rect">
            <a:avLst/>
          </a:prstGeom>
          <a:noFill/>
          <a:ln cap="flat" cmpd="sng" w="28575">
            <a:solidFill>
              <a:srgbClr val="38761D"/>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172" name="Google Shape;172;p25"/>
          <p:cNvCxnSpPr>
            <a:stCxn id="170" idx="3"/>
            <a:endCxn id="171" idx="3"/>
          </p:cNvCxnSpPr>
          <p:nvPr/>
        </p:nvCxnSpPr>
        <p:spPr>
          <a:xfrm>
            <a:off x="7669275" y="2494050"/>
            <a:ext cx="600" cy="442500"/>
          </a:xfrm>
          <a:prstGeom prst="bentConnector3">
            <a:avLst>
              <a:gd fmla="val 39687500" name="adj1"/>
            </a:avLst>
          </a:prstGeom>
          <a:noFill/>
          <a:ln cap="flat" cmpd="sng" w="9525">
            <a:solidFill>
              <a:schemeClr val="dk2"/>
            </a:solidFill>
            <a:prstDash val="solid"/>
            <a:round/>
            <a:headEnd len="med" w="med" type="none"/>
            <a:tailEnd len="med" w="med" type="none"/>
          </a:ln>
        </p:spPr>
      </p:cxnSp>
      <p:sp>
        <p:nvSpPr>
          <p:cNvPr id="173" name="Google Shape;173;p25"/>
          <p:cNvSpPr txBox="1"/>
          <p:nvPr/>
        </p:nvSpPr>
        <p:spPr>
          <a:xfrm>
            <a:off x="8025300" y="2365200"/>
            <a:ext cx="9987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Social  Presence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Remember: </a:t>
            </a:r>
            <a:br>
              <a:rPr lang="en">
                <a:latin typeface="Lato"/>
                <a:ea typeface="Lato"/>
                <a:cs typeface="Lato"/>
                <a:sym typeface="Lato"/>
              </a:rPr>
            </a:br>
            <a:r>
              <a:rPr lang="en">
                <a:latin typeface="Lato"/>
                <a:ea typeface="Lato"/>
                <a:cs typeface="Lato"/>
                <a:sym typeface="Lato"/>
              </a:rPr>
              <a:t>Students may </a:t>
            </a:r>
            <a:br>
              <a:rPr lang="en">
                <a:latin typeface="Lato"/>
                <a:ea typeface="Lato"/>
                <a:cs typeface="Lato"/>
                <a:sym typeface="Lato"/>
              </a:rPr>
            </a:br>
            <a:r>
              <a:rPr lang="en">
                <a:latin typeface="Lato"/>
                <a:ea typeface="Lato"/>
                <a:cs typeface="Lato"/>
                <a:sym typeface="Lato"/>
              </a:rPr>
              <a:t>not have great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computer  or</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network</a:t>
            </a:r>
            <a:br>
              <a:rPr lang="en">
                <a:latin typeface="Lato"/>
                <a:ea typeface="Lato"/>
                <a:cs typeface="Lato"/>
                <a:sym typeface="Lato"/>
              </a:rPr>
            </a:br>
            <a:endParaRPr>
              <a:latin typeface="Lato"/>
              <a:ea typeface="Lato"/>
              <a:cs typeface="Lato"/>
              <a:sym typeface="Lato"/>
            </a:endParaRPr>
          </a:p>
        </p:txBody>
      </p:sp>
      <p:pic>
        <p:nvPicPr>
          <p:cNvPr id="179" name="Google Shape;179;p26"/>
          <p:cNvPicPr preferRelativeResize="0"/>
          <p:nvPr/>
        </p:nvPicPr>
        <p:blipFill>
          <a:blip r:embed="rId3">
            <a:alphaModFix/>
          </a:blip>
          <a:stretch>
            <a:fillRect/>
          </a:stretch>
        </p:blipFill>
        <p:spPr>
          <a:xfrm>
            <a:off x="5787375" y="111700"/>
            <a:ext cx="3356625" cy="5031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Asynchronous 			   vs		Synchronous</a:t>
            </a:r>
            <a:endParaRPr>
              <a:latin typeface="Lato"/>
              <a:ea typeface="Lato"/>
              <a:cs typeface="Lato"/>
              <a:sym typeface="Lato"/>
            </a:endParaRPr>
          </a:p>
        </p:txBody>
      </p:sp>
      <p:sp>
        <p:nvSpPr>
          <p:cNvPr id="185" name="Google Shape;185;p27"/>
          <p:cNvSpPr txBox="1"/>
          <p:nvPr>
            <p:ph idx="1" type="body"/>
          </p:nvPr>
        </p:nvSpPr>
        <p:spPr>
          <a:xfrm>
            <a:off x="311700" y="1152475"/>
            <a:ext cx="3999900" cy="3769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Announcements, email, messages, discussion forums</a:t>
            </a:r>
            <a:endParaRPr b="1" sz="1800">
              <a:latin typeface="Lato"/>
              <a:ea typeface="Lato"/>
              <a:cs typeface="Lato"/>
              <a:sym typeface="Lato"/>
            </a:endParaRPr>
          </a:p>
          <a:p>
            <a:pPr indent="0" lvl="0" marL="0" rtl="0" algn="l">
              <a:spcBef>
                <a:spcPts val="1600"/>
              </a:spcBef>
              <a:spcAft>
                <a:spcPts val="0"/>
              </a:spcAft>
              <a:buNone/>
            </a:pPr>
            <a:r>
              <a:rPr lang="en" sz="1800">
                <a:latin typeface="Lato"/>
                <a:ea typeface="Lato"/>
                <a:cs typeface="Lato"/>
                <a:sym typeface="Lato"/>
              </a:rPr>
              <a:t>Low bandwidth</a:t>
            </a:r>
            <a:endParaRPr sz="1800">
              <a:latin typeface="Lato"/>
              <a:ea typeface="Lato"/>
              <a:cs typeface="Lato"/>
              <a:sym typeface="Lato"/>
            </a:endParaRPr>
          </a:p>
          <a:p>
            <a:pPr indent="0" lvl="0" marL="0" rtl="0" algn="l">
              <a:spcBef>
                <a:spcPts val="1600"/>
              </a:spcBef>
              <a:spcAft>
                <a:spcPts val="0"/>
              </a:spcAft>
              <a:buNone/>
            </a:pPr>
            <a:r>
              <a:rPr lang="en" sz="1800">
                <a:latin typeface="Lato"/>
                <a:ea typeface="Lato"/>
                <a:cs typeface="Lato"/>
                <a:sym typeface="Lato"/>
              </a:rPr>
              <a:t>Work at own pace </a:t>
            </a:r>
            <a:endParaRPr sz="1800">
              <a:latin typeface="Lato"/>
              <a:ea typeface="Lato"/>
              <a:cs typeface="Lato"/>
              <a:sym typeface="Lato"/>
            </a:endParaRPr>
          </a:p>
          <a:p>
            <a:pPr indent="0" lvl="0" marL="0" rtl="0" algn="l">
              <a:spcBef>
                <a:spcPts val="1600"/>
              </a:spcBef>
              <a:spcAft>
                <a:spcPts val="0"/>
              </a:spcAft>
              <a:buNone/>
            </a:pPr>
            <a:r>
              <a:rPr lang="en" sz="1800">
                <a:latin typeface="Lato"/>
                <a:ea typeface="Lato"/>
                <a:cs typeface="Lato"/>
                <a:sym typeface="Lato"/>
              </a:rPr>
              <a:t>Low pressure</a:t>
            </a:r>
            <a:endParaRPr sz="1800">
              <a:latin typeface="Lato"/>
              <a:ea typeface="Lato"/>
              <a:cs typeface="Lato"/>
              <a:sym typeface="Lato"/>
            </a:endParaRPr>
          </a:p>
          <a:p>
            <a:pPr indent="0" lvl="0" marL="0" rtl="0" algn="l">
              <a:spcBef>
                <a:spcPts val="1600"/>
              </a:spcBef>
              <a:spcAft>
                <a:spcPts val="1600"/>
              </a:spcAft>
              <a:buNone/>
            </a:pPr>
            <a:r>
              <a:rPr b="1" lang="en" sz="1800">
                <a:latin typeface="Lato"/>
                <a:ea typeface="Lato"/>
                <a:cs typeface="Lato"/>
                <a:sym typeface="Lato"/>
              </a:rPr>
              <a:t>Good for</a:t>
            </a:r>
            <a:r>
              <a:rPr lang="en" sz="1800">
                <a:latin typeface="Lato"/>
                <a:ea typeface="Lato"/>
                <a:cs typeface="Lato"/>
                <a:sym typeface="Lato"/>
              </a:rPr>
              <a:t> collaboration, communication,  in different time zones, working, parenting, sick, rural and remote, poor internet access </a:t>
            </a:r>
            <a:endParaRPr sz="1800">
              <a:latin typeface="Lato"/>
              <a:ea typeface="Lato"/>
              <a:cs typeface="Lato"/>
              <a:sym typeface="Lato"/>
            </a:endParaRPr>
          </a:p>
        </p:txBody>
      </p:sp>
      <p:sp>
        <p:nvSpPr>
          <p:cNvPr id="186" name="Google Shape;186;p27"/>
          <p:cNvSpPr txBox="1"/>
          <p:nvPr>
            <p:ph idx="2" type="body"/>
          </p:nvPr>
        </p:nvSpPr>
        <p:spPr>
          <a:xfrm>
            <a:off x="4832400" y="1152475"/>
            <a:ext cx="3999900" cy="3769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Virtual classroom, MS Teams</a:t>
            </a:r>
            <a:endParaRPr b="1" sz="1800">
              <a:latin typeface="Lato"/>
              <a:ea typeface="Lato"/>
              <a:cs typeface="Lato"/>
              <a:sym typeface="Lato"/>
            </a:endParaRPr>
          </a:p>
          <a:p>
            <a:pPr indent="0" lvl="0" marL="0" rtl="0" algn="l">
              <a:spcBef>
                <a:spcPts val="1600"/>
              </a:spcBef>
              <a:spcAft>
                <a:spcPts val="0"/>
              </a:spcAft>
              <a:buNone/>
            </a:pPr>
            <a:r>
              <a:rPr lang="en" sz="1800">
                <a:latin typeface="Lato"/>
                <a:ea typeface="Lato"/>
                <a:cs typeface="Lato"/>
                <a:sym typeface="Lato"/>
              </a:rPr>
              <a:t>High bandwidth required</a:t>
            </a:r>
            <a:endParaRPr sz="1800">
              <a:latin typeface="Lato"/>
              <a:ea typeface="Lato"/>
              <a:cs typeface="Lato"/>
              <a:sym typeface="Lato"/>
            </a:endParaRPr>
          </a:p>
          <a:p>
            <a:pPr indent="0" lvl="0" marL="0" rtl="0" algn="l">
              <a:spcBef>
                <a:spcPts val="1600"/>
              </a:spcBef>
              <a:spcAft>
                <a:spcPts val="0"/>
              </a:spcAft>
              <a:buNone/>
            </a:pPr>
            <a:r>
              <a:rPr lang="en" sz="1800">
                <a:latin typeface="Lato"/>
                <a:ea typeface="Lato"/>
                <a:cs typeface="Lato"/>
                <a:sym typeface="Lato"/>
              </a:rPr>
              <a:t>Everyone has to be available at the same time</a:t>
            </a:r>
            <a:endParaRPr sz="1800">
              <a:latin typeface="Lato"/>
              <a:ea typeface="Lato"/>
              <a:cs typeface="Lato"/>
              <a:sym typeface="Lato"/>
            </a:endParaRPr>
          </a:p>
          <a:p>
            <a:pPr indent="0" lvl="0" marL="0" rtl="0" algn="l">
              <a:spcBef>
                <a:spcPts val="1600"/>
              </a:spcBef>
              <a:spcAft>
                <a:spcPts val="0"/>
              </a:spcAft>
              <a:buNone/>
            </a:pPr>
            <a:r>
              <a:rPr lang="en" sz="1800">
                <a:latin typeface="Lato"/>
                <a:ea typeface="Lato"/>
                <a:cs typeface="Lato"/>
                <a:sym typeface="Lato"/>
              </a:rPr>
              <a:t>High pressure</a:t>
            </a:r>
            <a:endParaRPr sz="1800">
              <a:latin typeface="Lato"/>
              <a:ea typeface="Lato"/>
              <a:cs typeface="Lato"/>
              <a:sym typeface="Lato"/>
            </a:endParaRPr>
          </a:p>
          <a:p>
            <a:pPr indent="0" lvl="0" marL="0" rtl="0" algn="l">
              <a:spcBef>
                <a:spcPts val="1600"/>
              </a:spcBef>
              <a:spcAft>
                <a:spcPts val="1600"/>
              </a:spcAft>
              <a:buNone/>
            </a:pPr>
            <a:r>
              <a:rPr b="1" lang="en" sz="1800">
                <a:latin typeface="Lato"/>
                <a:ea typeface="Lato"/>
                <a:cs typeface="Lato"/>
                <a:sym typeface="Lato"/>
              </a:rPr>
              <a:t>Good for</a:t>
            </a:r>
            <a:r>
              <a:rPr lang="en" sz="1800">
                <a:latin typeface="Lato"/>
                <a:ea typeface="Lato"/>
                <a:cs typeface="Lato"/>
                <a:sym typeface="Lato"/>
              </a:rPr>
              <a:t> real-time collaboration,  demonstrating complex concepts, software, dialogue</a:t>
            </a:r>
            <a:endParaRPr sz="18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 Engaging online students</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latin typeface="Lato"/>
                <a:ea typeface="Lato"/>
                <a:cs typeface="Lato"/>
                <a:sym typeface="Lato"/>
              </a:rPr>
              <a:t>What is quality teaching?</a:t>
            </a:r>
            <a:endParaRPr sz="3400">
              <a:latin typeface="Lato"/>
              <a:ea typeface="Lato"/>
              <a:cs typeface="Lato"/>
              <a:sym typeface="Lato"/>
            </a:endParaRPr>
          </a:p>
        </p:txBody>
      </p:sp>
      <p:sp>
        <p:nvSpPr>
          <p:cNvPr id="197" name="Google Shape;197;p29"/>
          <p:cNvSpPr txBox="1"/>
          <p:nvPr/>
        </p:nvSpPr>
        <p:spPr>
          <a:xfrm>
            <a:off x="7377625" y="161825"/>
            <a:ext cx="16179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Write on me</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id="202" name="Google Shape;202;p30"/>
          <p:cNvPicPr preferRelativeResize="0"/>
          <p:nvPr/>
        </p:nvPicPr>
        <p:blipFill rotWithShape="1">
          <a:blip r:embed="rId3">
            <a:alphaModFix/>
          </a:blip>
          <a:srcRect b="10193" l="0" r="0" t="0"/>
          <a:stretch/>
        </p:blipFill>
        <p:spPr>
          <a:xfrm>
            <a:off x="200575" y="0"/>
            <a:ext cx="8943424" cy="4617950"/>
          </a:xfrm>
          <a:prstGeom prst="rect">
            <a:avLst/>
          </a:prstGeom>
          <a:noFill/>
          <a:ln>
            <a:noFill/>
          </a:ln>
        </p:spPr>
      </p:pic>
      <p:sp>
        <p:nvSpPr>
          <p:cNvPr id="203" name="Google Shape;203;p30"/>
          <p:cNvSpPr txBox="1"/>
          <p:nvPr/>
        </p:nvSpPr>
        <p:spPr>
          <a:xfrm>
            <a:off x="571725" y="4617950"/>
            <a:ext cx="17148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Lato"/>
                <a:ea typeface="Lato"/>
                <a:cs typeface="Lato"/>
                <a:sym typeface="Lato"/>
                <a:hlinkClick r:id="rId4"/>
              </a:rPr>
              <a:t>https://bit.ly/2WziavY</a:t>
            </a:r>
            <a:endParaRPr sz="11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latin typeface="Lato"/>
                <a:ea typeface="Lato"/>
                <a:cs typeface="Lato"/>
                <a:sym typeface="Lato"/>
              </a:rPr>
              <a:t>Course Content</a:t>
            </a:r>
            <a:endParaRPr sz="3400">
              <a:latin typeface="Lato"/>
              <a:ea typeface="Lato"/>
              <a:cs typeface="Lato"/>
              <a:sym typeface="Lato"/>
            </a:endParaRPr>
          </a:p>
        </p:txBody>
      </p:sp>
      <p:sp>
        <p:nvSpPr>
          <p:cNvPr id="209" name="Google Shape;20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-beyond PowerPoint lectures (pre-recorded or live)</a:t>
            </a:r>
            <a:endParaRPr sz="2800">
              <a:latin typeface="Lato"/>
              <a:ea typeface="Lato"/>
              <a:cs typeface="Lato"/>
              <a:sym typeface="Lato"/>
            </a:endParaRPr>
          </a:p>
          <a:p>
            <a:pPr indent="0" lvl="0" marL="0" rtl="0" algn="l">
              <a:spcBef>
                <a:spcPts val="1600"/>
              </a:spcBef>
              <a:spcAft>
                <a:spcPts val="0"/>
              </a:spcAft>
              <a:buNone/>
            </a:pPr>
            <a:r>
              <a:rPr lang="en" sz="2800">
                <a:latin typeface="Lato"/>
                <a:ea typeface="Lato"/>
                <a:cs typeface="Lato"/>
                <a:sym typeface="Lato"/>
              </a:rPr>
              <a:t>- open textbooks and OER</a:t>
            </a:r>
            <a:endParaRPr sz="2800">
              <a:latin typeface="Lato"/>
              <a:ea typeface="Lato"/>
              <a:cs typeface="Lato"/>
              <a:sym typeface="Lato"/>
            </a:endParaRPr>
          </a:p>
          <a:p>
            <a:pPr indent="0" lvl="0" marL="0" rtl="0" algn="l">
              <a:spcBef>
                <a:spcPts val="1600"/>
              </a:spcBef>
              <a:spcAft>
                <a:spcPts val="0"/>
              </a:spcAft>
              <a:buNone/>
            </a:pPr>
            <a:r>
              <a:t/>
            </a:r>
            <a:endParaRPr sz="2800">
              <a:latin typeface="Lato"/>
              <a:ea typeface="Lato"/>
              <a:cs typeface="Lato"/>
              <a:sym typeface="Lato"/>
            </a:endParaRPr>
          </a:p>
          <a:p>
            <a:pPr indent="0" lvl="0" marL="0" rtl="0" algn="l">
              <a:spcBef>
                <a:spcPts val="1600"/>
              </a:spcBef>
              <a:spcAft>
                <a:spcPts val="0"/>
              </a:spcAft>
              <a:buNone/>
            </a:pPr>
            <a:r>
              <a:t/>
            </a:r>
            <a:endParaRPr sz="2800">
              <a:latin typeface="Lato"/>
              <a:ea typeface="Lato"/>
              <a:cs typeface="Lato"/>
              <a:sym typeface="Lato"/>
            </a:endParaRPr>
          </a:p>
          <a:p>
            <a:pPr indent="0" lvl="0" marL="0" rtl="0" algn="l">
              <a:spcBef>
                <a:spcPts val="1600"/>
              </a:spcBef>
              <a:spcAft>
                <a:spcPts val="0"/>
              </a:spcAft>
              <a:buNone/>
            </a:pPr>
            <a:r>
              <a:rPr lang="en" sz="2800">
                <a:latin typeface="Lato"/>
                <a:ea typeface="Lato"/>
                <a:cs typeface="Lato"/>
                <a:sym typeface="Lato"/>
              </a:rPr>
              <a:t> </a:t>
            </a:r>
            <a:endParaRPr sz="2800">
              <a:latin typeface="Lato"/>
              <a:ea typeface="Lato"/>
              <a:cs typeface="Lato"/>
              <a:sym typeface="Lato"/>
            </a:endParaRPr>
          </a:p>
          <a:p>
            <a:pPr indent="0" lvl="0" marL="0" rtl="0" algn="l">
              <a:spcBef>
                <a:spcPts val="1600"/>
              </a:spcBef>
              <a:spcAft>
                <a:spcPts val="1600"/>
              </a:spcAft>
              <a:buNone/>
            </a:pPr>
            <a:r>
              <a:t/>
            </a:r>
            <a:endParaRPr sz="28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4"/>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2" name="Google Shape;82;p14"/>
          <p:cNvSpPr txBox="1"/>
          <p:nvPr/>
        </p:nvSpPr>
        <p:spPr>
          <a:xfrm>
            <a:off x="4950300" y="821450"/>
            <a:ext cx="3691800" cy="369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dk2"/>
                </a:solidFill>
                <a:highlight>
                  <a:srgbClr val="EDEBE9"/>
                </a:highlight>
                <a:latin typeface="Times New Roman"/>
                <a:ea typeface="Times New Roman"/>
                <a:cs typeface="Times New Roman"/>
                <a:sym typeface="Times New Roman"/>
              </a:rPr>
              <a:t>Click on…</a:t>
            </a:r>
            <a:r>
              <a:rPr lang="en" sz="1900">
                <a:solidFill>
                  <a:schemeClr val="dk1"/>
                </a:solidFill>
                <a:highlight>
                  <a:srgbClr val="EDEBE9"/>
                </a:highlight>
                <a:latin typeface="Times New Roman"/>
                <a:ea typeface="Times New Roman"/>
                <a:cs typeface="Times New Roman"/>
                <a:sym typeface="Times New Roman"/>
              </a:rPr>
              <a:t>​</a:t>
            </a:r>
            <a:endParaRPr sz="1900">
              <a:solidFill>
                <a:schemeClr val="dk1"/>
              </a:solidFill>
              <a:highlight>
                <a:srgbClr val="EDEBE9"/>
              </a:highlight>
              <a:latin typeface="Times New Roman"/>
              <a:ea typeface="Times New Roman"/>
              <a:cs typeface="Times New Roman"/>
              <a:sym typeface="Times New Roman"/>
            </a:endParaRPr>
          </a:p>
          <a:p>
            <a:pPr indent="-327025" lvl="0" marL="698500" rtl="0" algn="l">
              <a:lnSpc>
                <a:spcPct val="115000"/>
              </a:lnSpc>
              <a:spcBef>
                <a:spcPts val="0"/>
              </a:spcBef>
              <a:spcAft>
                <a:spcPts val="0"/>
              </a:spcAft>
              <a:buClr>
                <a:schemeClr val="dk1"/>
              </a:buClr>
              <a:buSzPts val="1550"/>
              <a:buFont typeface="Arial"/>
              <a:buChar char="●"/>
            </a:pPr>
            <a:r>
              <a:rPr lang="en" sz="1900">
                <a:solidFill>
                  <a:schemeClr val="dk2"/>
                </a:solidFill>
                <a:highlight>
                  <a:srgbClr val="EDEBE9"/>
                </a:highlight>
                <a:latin typeface="Times New Roman"/>
                <a:ea typeface="Times New Roman"/>
                <a:cs typeface="Times New Roman"/>
                <a:sym typeface="Times New Roman"/>
              </a:rPr>
              <a:t>Purple arrows at bottom right </a:t>
            </a:r>
            <a:r>
              <a:rPr lang="en" sz="1900">
                <a:solidFill>
                  <a:schemeClr val="dk1"/>
                </a:solidFill>
                <a:highlight>
                  <a:srgbClr val="EDEBE9"/>
                </a:highlight>
                <a:latin typeface="Times New Roman"/>
                <a:ea typeface="Times New Roman"/>
                <a:cs typeface="Times New Roman"/>
                <a:sym typeface="Times New Roman"/>
              </a:rPr>
              <a:t>​</a:t>
            </a:r>
            <a:endParaRPr sz="1900">
              <a:solidFill>
                <a:schemeClr val="dk1"/>
              </a:solidFill>
              <a:highlight>
                <a:srgbClr val="EDEBE9"/>
              </a:highlight>
              <a:latin typeface="Times New Roman"/>
              <a:ea typeface="Times New Roman"/>
              <a:cs typeface="Times New Roman"/>
              <a:sym typeface="Times New Roman"/>
            </a:endParaRPr>
          </a:p>
          <a:p>
            <a:pPr indent="-327025" lvl="0" marL="698500" rtl="0" algn="l">
              <a:lnSpc>
                <a:spcPct val="115000"/>
              </a:lnSpc>
              <a:spcBef>
                <a:spcPts val="0"/>
              </a:spcBef>
              <a:spcAft>
                <a:spcPts val="0"/>
              </a:spcAft>
              <a:buClr>
                <a:schemeClr val="dk1"/>
              </a:buClr>
              <a:buSzPts val="1550"/>
              <a:buFont typeface="Arial"/>
              <a:buChar char="●"/>
            </a:pPr>
            <a:r>
              <a:rPr lang="en" sz="1900">
                <a:solidFill>
                  <a:schemeClr val="dk2"/>
                </a:solidFill>
                <a:highlight>
                  <a:srgbClr val="EDEBE9"/>
                </a:highlight>
                <a:latin typeface="Times New Roman"/>
                <a:ea typeface="Times New Roman"/>
                <a:cs typeface="Times New Roman"/>
                <a:sym typeface="Times New Roman"/>
              </a:rPr>
              <a:t>Settings (gear)</a:t>
            </a:r>
            <a:r>
              <a:rPr lang="en" sz="1900">
                <a:solidFill>
                  <a:schemeClr val="dk1"/>
                </a:solidFill>
                <a:highlight>
                  <a:srgbClr val="EDEBE9"/>
                </a:highlight>
                <a:latin typeface="Times New Roman"/>
                <a:ea typeface="Times New Roman"/>
                <a:cs typeface="Times New Roman"/>
                <a:sym typeface="Times New Roman"/>
              </a:rPr>
              <a:t>​</a:t>
            </a:r>
            <a:endParaRPr sz="1900">
              <a:solidFill>
                <a:schemeClr val="dk1"/>
              </a:solidFill>
              <a:highlight>
                <a:srgbClr val="EDEBE9"/>
              </a:highlight>
              <a:latin typeface="Times New Roman"/>
              <a:ea typeface="Times New Roman"/>
              <a:cs typeface="Times New Roman"/>
              <a:sym typeface="Times New Roman"/>
            </a:endParaRPr>
          </a:p>
          <a:p>
            <a:pPr indent="-327025" lvl="0" marL="698500" rtl="0" algn="l">
              <a:lnSpc>
                <a:spcPct val="115000"/>
              </a:lnSpc>
              <a:spcBef>
                <a:spcPts val="0"/>
              </a:spcBef>
              <a:spcAft>
                <a:spcPts val="0"/>
              </a:spcAft>
              <a:buClr>
                <a:schemeClr val="dk1"/>
              </a:buClr>
              <a:buSzPts val="1550"/>
              <a:buFont typeface="Arial"/>
              <a:buChar char="●"/>
            </a:pPr>
            <a:r>
              <a:rPr lang="en" sz="1900">
                <a:solidFill>
                  <a:schemeClr val="dk2"/>
                </a:solidFill>
                <a:highlight>
                  <a:srgbClr val="EDEBE9"/>
                </a:highlight>
                <a:latin typeface="Times New Roman"/>
                <a:ea typeface="Times New Roman"/>
                <a:cs typeface="Times New Roman"/>
                <a:sym typeface="Times New Roman"/>
              </a:rPr>
              <a:t>Set up your camera and microphone</a:t>
            </a:r>
            <a:endParaRPr sz="1900">
              <a:solidFill>
                <a:schemeClr val="dk2"/>
              </a:solidFill>
              <a:highlight>
                <a:srgbClr val="EDEBE9"/>
              </a:highlight>
              <a:latin typeface="Times New Roman"/>
              <a:ea typeface="Times New Roman"/>
              <a:cs typeface="Times New Roman"/>
              <a:sym typeface="Times New Roman"/>
            </a:endParaRPr>
          </a:p>
        </p:txBody>
      </p:sp>
      <p:pic>
        <p:nvPicPr>
          <p:cNvPr id="83" name="Google Shape;83;p14"/>
          <p:cNvPicPr preferRelativeResize="0"/>
          <p:nvPr/>
        </p:nvPicPr>
        <p:blipFill>
          <a:blip r:embed="rId3">
            <a:alphaModFix/>
          </a:blip>
          <a:stretch>
            <a:fillRect/>
          </a:stretch>
        </p:blipFill>
        <p:spPr>
          <a:xfrm>
            <a:off x="1599650" y="718850"/>
            <a:ext cx="1705150" cy="4223775"/>
          </a:xfrm>
          <a:prstGeom prst="rect">
            <a:avLst/>
          </a:prstGeom>
          <a:noFill/>
          <a:ln>
            <a:noFill/>
          </a:ln>
        </p:spPr>
      </p:pic>
      <p:sp>
        <p:nvSpPr>
          <p:cNvPr id="84" name="Google Shape;84;p14"/>
          <p:cNvSpPr txBox="1"/>
          <p:nvPr/>
        </p:nvSpPr>
        <p:spPr>
          <a:xfrm>
            <a:off x="304800" y="107175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5" name="Google Shape;85;p14"/>
          <p:cNvSpPr txBox="1"/>
          <p:nvPr/>
        </p:nvSpPr>
        <p:spPr>
          <a:xfrm>
            <a:off x="0" y="0"/>
            <a:ext cx="8642100" cy="8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50">
                <a:solidFill>
                  <a:srgbClr val="6076B4"/>
                </a:solidFill>
                <a:latin typeface="Times New Roman"/>
                <a:ea typeface="Times New Roman"/>
                <a:cs typeface="Times New Roman"/>
                <a:sym typeface="Times New Roman"/>
              </a:rPr>
              <a:t>Audio/Video Check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latin typeface="Lato"/>
                <a:ea typeface="Lato"/>
                <a:cs typeface="Lato"/>
                <a:sym typeface="Lato"/>
              </a:rPr>
              <a:t>6 Effective Learning Strategies</a:t>
            </a:r>
            <a:endParaRPr sz="3400">
              <a:latin typeface="Lato"/>
              <a:ea typeface="Lato"/>
              <a:cs typeface="Lato"/>
              <a:sym typeface="Lato"/>
            </a:endParaRPr>
          </a:p>
        </p:txBody>
      </p:sp>
      <p:pic>
        <p:nvPicPr>
          <p:cNvPr id="215" name="Google Shape;215;p32"/>
          <p:cNvPicPr preferRelativeResize="0"/>
          <p:nvPr/>
        </p:nvPicPr>
        <p:blipFill>
          <a:blip r:embed="rId3">
            <a:alphaModFix/>
          </a:blip>
          <a:stretch>
            <a:fillRect/>
          </a:stretch>
        </p:blipFill>
        <p:spPr>
          <a:xfrm>
            <a:off x="3442150" y="1017725"/>
            <a:ext cx="5390149" cy="4158800"/>
          </a:xfrm>
          <a:prstGeom prst="rect">
            <a:avLst/>
          </a:prstGeom>
          <a:noFill/>
          <a:ln>
            <a:noFill/>
          </a:ln>
        </p:spPr>
      </p:pic>
      <p:sp>
        <p:nvSpPr>
          <p:cNvPr id="216" name="Google Shape;216;p32"/>
          <p:cNvSpPr txBox="1"/>
          <p:nvPr/>
        </p:nvSpPr>
        <p:spPr>
          <a:xfrm>
            <a:off x="0" y="4332350"/>
            <a:ext cx="3272400" cy="8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(Source: Neelen &amp; Kirschner, 2020, p. 59)</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3</a:t>
            </a:r>
            <a:r>
              <a:rPr lang="en">
                <a:latin typeface="Lato"/>
                <a:ea typeface="Lato"/>
                <a:cs typeface="Lato"/>
                <a:sym typeface="Lato"/>
              </a:rPr>
              <a:t>. Assessments</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latin typeface="Lato"/>
                <a:ea typeface="Lato"/>
                <a:cs typeface="Lato"/>
                <a:sym typeface="Lato"/>
              </a:rPr>
              <a:t>What online assignments will you use?</a:t>
            </a:r>
            <a:endParaRPr sz="3400">
              <a:latin typeface="Lato"/>
              <a:ea typeface="Lato"/>
              <a:cs typeface="Lato"/>
              <a:sym typeface="Lato"/>
            </a:endParaRPr>
          </a:p>
        </p:txBody>
      </p:sp>
      <p:sp>
        <p:nvSpPr>
          <p:cNvPr id="227" name="Google Shape;227;p34"/>
          <p:cNvSpPr txBox="1"/>
          <p:nvPr/>
        </p:nvSpPr>
        <p:spPr>
          <a:xfrm>
            <a:off x="7377625" y="161825"/>
            <a:ext cx="16179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Write on me</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latin typeface="Lato"/>
                <a:ea typeface="Lato"/>
                <a:cs typeface="Lato"/>
                <a:sym typeface="Lato"/>
              </a:rPr>
              <a:t>Contact </a:t>
            </a:r>
            <a:endParaRPr sz="3400">
              <a:latin typeface="Lato"/>
              <a:ea typeface="Lato"/>
              <a:cs typeface="Lato"/>
              <a:sym typeface="Lato"/>
            </a:endParaRPr>
          </a:p>
        </p:txBody>
      </p:sp>
      <p:sp>
        <p:nvSpPr>
          <p:cNvPr id="233" name="Google Shape;23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Nobuko Fujita, PhD</a:t>
            </a:r>
            <a:br>
              <a:rPr lang="en" sz="2800">
                <a:latin typeface="Lato"/>
                <a:ea typeface="Lato"/>
                <a:cs typeface="Lato"/>
                <a:sym typeface="Lato"/>
              </a:rPr>
            </a:br>
            <a:r>
              <a:rPr lang="en" sz="2800">
                <a:latin typeface="Lato"/>
                <a:ea typeface="Lato"/>
                <a:cs typeface="Lato"/>
                <a:sym typeface="Lato"/>
              </a:rPr>
              <a:t>Learning Specialist </a:t>
            </a:r>
            <a:endParaRPr sz="2800">
              <a:latin typeface="Lato"/>
              <a:ea typeface="Lato"/>
              <a:cs typeface="Lato"/>
              <a:sym typeface="Lato"/>
            </a:endParaRPr>
          </a:p>
          <a:p>
            <a:pPr indent="0" lvl="0" marL="457200" rtl="0" algn="l">
              <a:spcBef>
                <a:spcPts val="1600"/>
              </a:spcBef>
              <a:spcAft>
                <a:spcPts val="0"/>
              </a:spcAft>
              <a:buNone/>
            </a:pPr>
            <a:r>
              <a:rPr lang="en" sz="2800">
                <a:latin typeface="Lato"/>
                <a:ea typeface="Lato"/>
                <a:cs typeface="Lato"/>
                <a:sym typeface="Lato"/>
              </a:rPr>
              <a:t>nfujita@uwindsor.ca</a:t>
            </a:r>
            <a:endParaRPr sz="2800">
              <a:latin typeface="Lato"/>
              <a:ea typeface="Lato"/>
              <a:cs typeface="Lato"/>
              <a:sym typeface="Lato"/>
            </a:endParaRPr>
          </a:p>
          <a:p>
            <a:pPr indent="0" lvl="0" marL="457200" rtl="0" algn="l">
              <a:spcBef>
                <a:spcPts val="1600"/>
              </a:spcBef>
              <a:spcAft>
                <a:spcPts val="1600"/>
              </a:spcAft>
              <a:buNone/>
            </a:pPr>
            <a:r>
              <a:rPr lang="en" sz="2800">
                <a:latin typeface="Lato"/>
                <a:ea typeface="Lato"/>
                <a:cs typeface="Lato"/>
                <a:sym typeface="Lato"/>
              </a:rPr>
              <a:t>        @nobukofujita</a:t>
            </a:r>
            <a:endParaRPr sz="2800">
              <a:latin typeface="Lato"/>
              <a:ea typeface="Lato"/>
              <a:cs typeface="Lato"/>
              <a:sym typeface="Lato"/>
            </a:endParaRPr>
          </a:p>
        </p:txBody>
      </p:sp>
      <p:pic>
        <p:nvPicPr>
          <p:cNvPr id="234" name="Google Shape;234;p35"/>
          <p:cNvPicPr preferRelativeResize="0"/>
          <p:nvPr/>
        </p:nvPicPr>
        <p:blipFill>
          <a:blip r:embed="rId3">
            <a:alphaModFix/>
          </a:blip>
          <a:stretch>
            <a:fillRect/>
          </a:stretch>
        </p:blipFill>
        <p:spPr>
          <a:xfrm>
            <a:off x="769175" y="3036925"/>
            <a:ext cx="672900" cy="672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latin typeface="Lato"/>
                <a:ea typeface="Lato"/>
                <a:cs typeface="Lato"/>
                <a:sym typeface="Lato"/>
              </a:rPr>
              <a:t>References</a:t>
            </a:r>
            <a:endParaRPr sz="3400">
              <a:latin typeface="Lato"/>
              <a:ea typeface="Lato"/>
              <a:cs typeface="Lato"/>
              <a:sym typeface="Lato"/>
            </a:endParaRPr>
          </a:p>
        </p:txBody>
      </p:sp>
      <p:sp>
        <p:nvSpPr>
          <p:cNvPr id="240" name="Google Shape;240;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Garrison, D. R., Anderson, T., &amp; Archer, W. (2000). Critical inquiry in a text-based environment: Computer conferencing in higher education. </a:t>
            </a:r>
            <a:r>
              <a:rPr i="1" lang="en">
                <a:latin typeface="Lato"/>
                <a:ea typeface="Lato"/>
                <a:cs typeface="Lato"/>
                <a:sym typeface="Lato"/>
              </a:rPr>
              <a:t>The Internet and Higher Education, 2</a:t>
            </a:r>
            <a:r>
              <a:rPr lang="en">
                <a:latin typeface="Lato"/>
                <a:ea typeface="Lato"/>
                <a:cs typeface="Lato"/>
                <a:sym typeface="Lato"/>
              </a:rPr>
              <a:t>(2-3), 1-19. Retrieved from </a:t>
            </a:r>
            <a:r>
              <a:rPr lang="en" u="sng">
                <a:solidFill>
                  <a:schemeClr val="hlink"/>
                </a:solidFill>
                <a:latin typeface="Lato"/>
                <a:ea typeface="Lato"/>
                <a:cs typeface="Lato"/>
                <a:sym typeface="Lato"/>
                <a:hlinkClick r:id="rId3"/>
              </a:rPr>
              <a:t>https://www.researchgate.net/publication/222474115_Critical_Inquiry_in_a_Text-Based_Environment_Computer_Conferencing_in_Higher_Education</a:t>
            </a:r>
            <a:endParaRPr>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a:p>
            <a:pPr indent="0" lvl="0" marL="0" rtl="0" algn="l">
              <a:spcBef>
                <a:spcPts val="1600"/>
              </a:spcBef>
              <a:spcAft>
                <a:spcPts val="0"/>
              </a:spcAft>
              <a:buNone/>
            </a:pPr>
            <a:r>
              <a:t/>
            </a:r>
            <a:endParaRPr sz="2800">
              <a:latin typeface="Lato"/>
              <a:ea typeface="Lato"/>
              <a:cs typeface="Lato"/>
              <a:sym typeface="Lato"/>
            </a:endParaRPr>
          </a:p>
          <a:p>
            <a:pPr indent="0" lvl="0" marL="0" rtl="0" algn="l">
              <a:spcBef>
                <a:spcPts val="1600"/>
              </a:spcBef>
              <a:spcAft>
                <a:spcPts val="1600"/>
              </a:spcAft>
              <a:buNone/>
            </a:pPr>
            <a:r>
              <a:t/>
            </a:r>
            <a:endParaRPr sz="2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Google Shape;90;p15"/>
          <p:cNvPicPr preferRelativeResize="0"/>
          <p:nvPr/>
        </p:nvPicPr>
        <p:blipFill>
          <a:blip r:embed="rId3">
            <a:alphaModFix/>
          </a:blip>
          <a:stretch>
            <a:fillRect/>
          </a:stretch>
        </p:blipFill>
        <p:spPr>
          <a:xfrm>
            <a:off x="1559767" y="0"/>
            <a:ext cx="6326483" cy="5143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Building Learning Community Online</a:t>
            </a:r>
            <a:endParaRPr>
              <a:latin typeface="Lato"/>
              <a:ea typeface="Lato"/>
              <a:cs typeface="Lato"/>
              <a:sym typeface="Lato"/>
            </a:endParaRPr>
          </a:p>
        </p:txBody>
      </p:sp>
      <p:sp>
        <p:nvSpPr>
          <p:cNvPr id="96" name="Google Shape;96;p16"/>
          <p:cNvSpPr txBox="1"/>
          <p:nvPr>
            <p:ph idx="1" type="subTitle"/>
          </p:nvPr>
        </p:nvSpPr>
        <p:spPr>
          <a:xfrm>
            <a:off x="444500" y="3152775"/>
            <a:ext cx="8520600" cy="113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Nobuko Fujita, PhD</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p:txBody>
      </p:sp>
      <p:pic>
        <p:nvPicPr>
          <p:cNvPr id="97" name="Google Shape;97;p16"/>
          <p:cNvPicPr preferRelativeResize="0"/>
          <p:nvPr/>
        </p:nvPicPr>
        <p:blipFill>
          <a:blip r:embed="rId3">
            <a:alphaModFix/>
          </a:blip>
          <a:stretch>
            <a:fillRect/>
          </a:stretch>
        </p:blipFill>
        <p:spPr>
          <a:xfrm>
            <a:off x="6974375" y="3152775"/>
            <a:ext cx="1990725" cy="1990725"/>
          </a:xfrm>
          <a:prstGeom prst="rect">
            <a:avLst/>
          </a:prstGeom>
          <a:noFill/>
          <a:ln>
            <a:noFill/>
          </a:ln>
        </p:spPr>
      </p:pic>
      <p:pic>
        <p:nvPicPr>
          <p:cNvPr id="98" name="Google Shape;98;p16"/>
          <p:cNvPicPr preferRelativeResize="0"/>
          <p:nvPr/>
        </p:nvPicPr>
        <p:blipFill>
          <a:blip r:embed="rId4">
            <a:alphaModFix/>
          </a:blip>
          <a:stretch>
            <a:fillRect/>
          </a:stretch>
        </p:blipFill>
        <p:spPr>
          <a:xfrm>
            <a:off x="204173" y="4645674"/>
            <a:ext cx="1074214" cy="378499"/>
          </a:xfrm>
          <a:prstGeom prst="rect">
            <a:avLst/>
          </a:prstGeom>
          <a:noFill/>
          <a:ln>
            <a:noFill/>
          </a:ln>
        </p:spPr>
      </p:pic>
      <p:sp>
        <p:nvSpPr>
          <p:cNvPr id="99" name="Google Shape;99;p16"/>
          <p:cNvSpPr txBox="1"/>
          <p:nvPr/>
        </p:nvSpPr>
        <p:spPr>
          <a:xfrm>
            <a:off x="2123555" y="4290075"/>
            <a:ext cx="46494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t>Slides will be available in the </a:t>
            </a:r>
            <a:endParaRPr sz="1700"/>
          </a:p>
          <a:p>
            <a:pPr indent="0" lvl="0" marL="0" rtl="0" algn="ctr">
              <a:spcBef>
                <a:spcPts val="0"/>
              </a:spcBef>
              <a:spcAft>
                <a:spcPts val="0"/>
              </a:spcAft>
              <a:buNone/>
            </a:pPr>
            <a:r>
              <a:rPr b="1" lang="en" sz="1700"/>
              <a:t>Online Course Design Lab</a:t>
            </a:r>
            <a:endParaRPr b="1" sz="1700"/>
          </a:p>
          <a:p>
            <a:pPr indent="0" lvl="0" marL="0" rtl="0" algn="ctr">
              <a:spcBef>
                <a:spcPts val="0"/>
              </a:spcBef>
              <a:spcAft>
                <a:spcPts val="0"/>
              </a:spcAft>
              <a:buNone/>
            </a:pPr>
            <a:r>
              <a:rPr lang="en" sz="1700"/>
              <a:t>Blackboard organization site</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latin typeface="Lato"/>
                <a:ea typeface="Lato"/>
                <a:cs typeface="Lato"/>
                <a:sym typeface="Lato"/>
              </a:rPr>
              <a:t>Overview</a:t>
            </a:r>
            <a:endParaRPr sz="3400">
              <a:latin typeface="Lato"/>
              <a:ea typeface="Lato"/>
              <a:cs typeface="Lato"/>
              <a:sym typeface="Lato"/>
            </a:endParaRPr>
          </a:p>
        </p:txBody>
      </p:sp>
      <p:sp>
        <p:nvSpPr>
          <p:cNvPr id="105" name="Google Shape;10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Lato"/>
              <a:buAutoNum type="arabicPeriod"/>
            </a:pPr>
            <a:r>
              <a:rPr lang="en" sz="2800">
                <a:latin typeface="Lato"/>
                <a:ea typeface="Lato"/>
                <a:cs typeface="Lato"/>
                <a:sym typeface="Lato"/>
              </a:rPr>
              <a:t>Community of learners </a:t>
            </a:r>
            <a:endParaRPr sz="2800">
              <a:latin typeface="Lato"/>
              <a:ea typeface="Lato"/>
              <a:cs typeface="Lato"/>
              <a:sym typeface="Lato"/>
            </a:endParaRPr>
          </a:p>
          <a:p>
            <a:pPr indent="-406400" lvl="0" marL="457200" rtl="0" algn="l">
              <a:spcBef>
                <a:spcPts val="0"/>
              </a:spcBef>
              <a:spcAft>
                <a:spcPts val="0"/>
              </a:spcAft>
              <a:buSzPts val="2800"/>
              <a:buFont typeface="Lato"/>
              <a:buAutoNum type="arabicPeriod"/>
            </a:pPr>
            <a:r>
              <a:rPr lang="en" sz="2800">
                <a:latin typeface="Lato"/>
                <a:ea typeface="Lato"/>
                <a:cs typeface="Lato"/>
                <a:sym typeface="Lato"/>
              </a:rPr>
              <a:t>Engaging online students in </a:t>
            </a:r>
            <a:r>
              <a:rPr lang="en" sz="2800">
                <a:latin typeface="Lato"/>
                <a:ea typeface="Lato"/>
                <a:cs typeface="Lato"/>
                <a:sym typeface="Lato"/>
              </a:rPr>
              <a:t>learning activities</a:t>
            </a:r>
            <a:endParaRPr sz="2800">
              <a:latin typeface="Lato"/>
              <a:ea typeface="Lato"/>
              <a:cs typeface="Lato"/>
              <a:sym typeface="Lato"/>
            </a:endParaRPr>
          </a:p>
          <a:p>
            <a:pPr indent="-406400" lvl="0" marL="457200" rtl="0" algn="l">
              <a:spcBef>
                <a:spcPts val="0"/>
              </a:spcBef>
              <a:spcAft>
                <a:spcPts val="0"/>
              </a:spcAft>
              <a:buSzPts val="2800"/>
              <a:buFont typeface="Lato"/>
              <a:buAutoNum type="arabicPeriod"/>
            </a:pPr>
            <a:r>
              <a:rPr lang="en" sz="2800">
                <a:latin typeface="Lato"/>
                <a:ea typeface="Lato"/>
                <a:cs typeface="Lato"/>
                <a:sym typeface="Lato"/>
              </a:rPr>
              <a:t>Assignments</a:t>
            </a:r>
            <a:endParaRPr sz="2800">
              <a:latin typeface="Lato"/>
              <a:ea typeface="Lato"/>
              <a:cs typeface="Lato"/>
              <a:sym typeface="Lato"/>
            </a:endParaRPr>
          </a:p>
          <a:p>
            <a:pPr indent="-406400" lvl="0" marL="457200" rtl="0" algn="l">
              <a:spcBef>
                <a:spcPts val="0"/>
              </a:spcBef>
              <a:spcAft>
                <a:spcPts val="0"/>
              </a:spcAft>
              <a:buSzPts val="2800"/>
              <a:buFont typeface="Lato"/>
              <a:buAutoNum type="arabicPeriod"/>
            </a:pPr>
            <a:r>
              <a:rPr lang="en" sz="2800">
                <a:latin typeface="Lato"/>
                <a:ea typeface="Lato"/>
                <a:cs typeface="Lato"/>
                <a:sym typeface="Lato"/>
              </a:rPr>
              <a:t>Questions</a:t>
            </a:r>
            <a:endParaRPr sz="28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latin typeface="Lato"/>
                <a:ea typeface="Lato"/>
                <a:cs typeface="Lato"/>
                <a:sym typeface="Lato"/>
              </a:rPr>
              <a:t>Icebreaker Activity</a:t>
            </a:r>
            <a:endParaRPr sz="3400">
              <a:latin typeface="Lato"/>
              <a:ea typeface="Lato"/>
              <a:cs typeface="Lato"/>
              <a:sym typeface="Lato"/>
            </a:endParaRPr>
          </a:p>
        </p:txBody>
      </p:sp>
      <p:sp>
        <p:nvSpPr>
          <p:cNvPr id="111" name="Google Shape;11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Lato"/>
              <a:buChar char="-"/>
            </a:pPr>
            <a:r>
              <a:rPr lang="en" sz="2800">
                <a:latin typeface="Lato"/>
                <a:ea typeface="Lato"/>
                <a:cs typeface="Lato"/>
                <a:sym typeface="Lato"/>
              </a:rPr>
              <a:t>To introduce you to the instructor, to the technology, and the workshop</a:t>
            </a:r>
            <a:br>
              <a:rPr lang="en" sz="2800">
                <a:latin typeface="Lato"/>
                <a:ea typeface="Lato"/>
                <a:cs typeface="Lato"/>
                <a:sym typeface="Lato"/>
              </a:rPr>
            </a:br>
            <a:endParaRPr sz="2800">
              <a:latin typeface="Lato"/>
              <a:ea typeface="Lato"/>
              <a:cs typeface="Lato"/>
              <a:sym typeface="Lato"/>
            </a:endParaRPr>
          </a:p>
          <a:p>
            <a:pPr indent="0" lvl="0" marL="457200" rtl="0" algn="l">
              <a:spcBef>
                <a:spcPts val="1600"/>
              </a:spcBef>
              <a:spcAft>
                <a:spcPts val="1600"/>
              </a:spcAft>
              <a:buNone/>
            </a:pPr>
            <a:r>
              <a:t/>
            </a:r>
            <a:endParaRPr sz="28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latin typeface="Lato"/>
                <a:ea typeface="Lato"/>
                <a:cs typeface="Lato"/>
                <a:sym typeface="Lato"/>
              </a:rPr>
              <a:t>Who am I?</a:t>
            </a:r>
            <a:endParaRPr sz="3400">
              <a:latin typeface="Lato"/>
              <a:ea typeface="Lato"/>
              <a:cs typeface="Lato"/>
              <a:sym typeface="Lato"/>
            </a:endParaRPr>
          </a:p>
        </p:txBody>
      </p:sp>
      <p:sp>
        <p:nvSpPr>
          <p:cNvPr id="117" name="Google Shape;117;p19"/>
          <p:cNvSpPr txBox="1"/>
          <p:nvPr>
            <p:ph idx="1" type="body"/>
          </p:nvPr>
        </p:nvSpPr>
        <p:spPr>
          <a:xfrm>
            <a:off x="6495650" y="401088"/>
            <a:ext cx="2579400" cy="456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Lato"/>
                <a:ea typeface="Lato"/>
                <a:cs typeface="Lato"/>
                <a:sym typeface="Lato"/>
              </a:rPr>
              <a:t>Online learning specialist</a:t>
            </a:r>
            <a:endParaRPr sz="2300">
              <a:latin typeface="Lato"/>
              <a:ea typeface="Lato"/>
              <a:cs typeface="Lato"/>
              <a:sym typeface="Lato"/>
            </a:endParaRPr>
          </a:p>
          <a:p>
            <a:pPr indent="0" lvl="0" marL="0" rtl="0" algn="l">
              <a:spcBef>
                <a:spcPts val="1600"/>
              </a:spcBef>
              <a:spcAft>
                <a:spcPts val="0"/>
              </a:spcAft>
              <a:buNone/>
            </a:pPr>
            <a:r>
              <a:rPr lang="en" sz="2300">
                <a:latin typeface="Lato"/>
                <a:ea typeface="Lato"/>
                <a:cs typeface="Lato"/>
                <a:sym typeface="Lato"/>
              </a:rPr>
              <a:t>Educational developer</a:t>
            </a:r>
            <a:endParaRPr sz="2300">
              <a:latin typeface="Lato"/>
              <a:ea typeface="Lato"/>
              <a:cs typeface="Lato"/>
              <a:sym typeface="Lato"/>
            </a:endParaRPr>
          </a:p>
          <a:p>
            <a:pPr indent="0" lvl="0" marL="0" rtl="0" algn="l">
              <a:spcBef>
                <a:spcPts val="1600"/>
              </a:spcBef>
              <a:spcAft>
                <a:spcPts val="0"/>
              </a:spcAft>
              <a:buNone/>
            </a:pPr>
            <a:r>
              <a:rPr lang="en" sz="2300">
                <a:latin typeface="Lato"/>
                <a:ea typeface="Lato"/>
                <a:cs typeface="Lato"/>
                <a:sym typeface="Lato"/>
              </a:rPr>
              <a:t>Educational researcher</a:t>
            </a:r>
            <a:endParaRPr sz="2300">
              <a:latin typeface="Lato"/>
              <a:ea typeface="Lato"/>
              <a:cs typeface="Lato"/>
              <a:sym typeface="Lato"/>
            </a:endParaRPr>
          </a:p>
          <a:p>
            <a:pPr indent="0" lvl="0" marL="0" rtl="0" algn="l">
              <a:spcBef>
                <a:spcPts val="1600"/>
              </a:spcBef>
              <a:spcAft>
                <a:spcPts val="0"/>
              </a:spcAft>
              <a:buNone/>
            </a:pPr>
            <a:r>
              <a:rPr lang="en" sz="2300">
                <a:latin typeface="Lato"/>
                <a:ea typeface="Lato"/>
                <a:cs typeface="Lato"/>
                <a:sym typeface="Lato"/>
              </a:rPr>
              <a:t>Learning scientist</a:t>
            </a:r>
            <a:endParaRPr sz="2300">
              <a:latin typeface="Lato"/>
              <a:ea typeface="Lato"/>
              <a:cs typeface="Lato"/>
              <a:sym typeface="Lato"/>
            </a:endParaRPr>
          </a:p>
          <a:p>
            <a:pPr indent="0" lvl="0" marL="0" rtl="0" algn="l">
              <a:spcBef>
                <a:spcPts val="1600"/>
              </a:spcBef>
              <a:spcAft>
                <a:spcPts val="1600"/>
              </a:spcAft>
              <a:buNone/>
            </a:pPr>
            <a:r>
              <a:rPr lang="en" sz="2300">
                <a:latin typeface="Lato"/>
                <a:ea typeface="Lato"/>
                <a:cs typeface="Lato"/>
                <a:sym typeface="Lato"/>
              </a:rPr>
              <a:t>Academic spouse</a:t>
            </a:r>
            <a:br>
              <a:rPr lang="en" sz="2300">
                <a:latin typeface="Lato"/>
                <a:ea typeface="Lato"/>
                <a:cs typeface="Lato"/>
                <a:sym typeface="Lato"/>
              </a:rPr>
            </a:br>
            <a:r>
              <a:rPr lang="en" sz="2300">
                <a:latin typeface="Lato"/>
                <a:ea typeface="Lato"/>
                <a:cs typeface="Lato"/>
                <a:sym typeface="Lato"/>
              </a:rPr>
              <a:t>&amp; mother</a:t>
            </a:r>
            <a:br>
              <a:rPr lang="en" sz="2300">
                <a:latin typeface="Lato"/>
                <a:ea typeface="Lato"/>
                <a:cs typeface="Lato"/>
                <a:sym typeface="Lato"/>
              </a:rPr>
            </a:br>
            <a:endParaRPr sz="2300">
              <a:latin typeface="Lato"/>
              <a:ea typeface="Lato"/>
              <a:cs typeface="Lato"/>
              <a:sym typeface="Lato"/>
            </a:endParaRPr>
          </a:p>
        </p:txBody>
      </p:sp>
      <p:pic>
        <p:nvPicPr>
          <p:cNvPr id="118" name="Google Shape;118;p19"/>
          <p:cNvPicPr preferRelativeResize="0"/>
          <p:nvPr/>
        </p:nvPicPr>
        <p:blipFill>
          <a:blip r:embed="rId3">
            <a:alphaModFix/>
          </a:blip>
          <a:stretch>
            <a:fillRect/>
          </a:stretch>
        </p:blipFill>
        <p:spPr>
          <a:xfrm>
            <a:off x="174225" y="1152475"/>
            <a:ext cx="2792125" cy="3155875"/>
          </a:xfrm>
          <a:prstGeom prst="rect">
            <a:avLst/>
          </a:prstGeom>
          <a:noFill/>
          <a:ln>
            <a:noFill/>
          </a:ln>
        </p:spPr>
      </p:pic>
      <p:pic>
        <p:nvPicPr>
          <p:cNvPr id="119" name="Google Shape;119;p19"/>
          <p:cNvPicPr preferRelativeResize="0"/>
          <p:nvPr/>
        </p:nvPicPr>
        <p:blipFill>
          <a:blip r:embed="rId4">
            <a:alphaModFix/>
          </a:blip>
          <a:stretch>
            <a:fillRect/>
          </a:stretch>
        </p:blipFill>
        <p:spPr>
          <a:xfrm>
            <a:off x="3072000" y="682638"/>
            <a:ext cx="3245850" cy="43211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Google Shape;124;p20"/>
          <p:cNvPicPr preferRelativeResize="0"/>
          <p:nvPr/>
        </p:nvPicPr>
        <p:blipFill>
          <a:blip r:embed="rId3">
            <a:alphaModFix/>
          </a:blip>
          <a:stretch>
            <a:fillRect/>
          </a:stretch>
        </p:blipFill>
        <p:spPr>
          <a:xfrm>
            <a:off x="152400" y="152400"/>
            <a:ext cx="8839198" cy="4717151"/>
          </a:xfrm>
          <a:prstGeom prst="rect">
            <a:avLst/>
          </a:prstGeom>
          <a:noFill/>
          <a:ln>
            <a:noFill/>
          </a:ln>
        </p:spPr>
      </p:pic>
      <p:sp>
        <p:nvSpPr>
          <p:cNvPr id="125" name="Google Shape;125;p20"/>
          <p:cNvSpPr txBox="1"/>
          <p:nvPr/>
        </p:nvSpPr>
        <p:spPr>
          <a:xfrm rot="-2198909">
            <a:off x="3558024" y="2175818"/>
            <a:ext cx="5465201" cy="957967"/>
          </a:xfrm>
          <a:prstGeom prst="rect">
            <a:avLst/>
          </a:prstGeom>
          <a:solidFill>
            <a:srgbClr val="EFEFE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omfortaa"/>
                <a:ea typeface="Comfortaa"/>
                <a:cs typeface="Comfortaa"/>
                <a:sym typeface="Comfortaa"/>
              </a:rPr>
              <a:t>Asynchronous communication &amp; learning</a:t>
            </a:r>
            <a:endParaRPr b="1" sz="2400">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latin typeface="Lato"/>
                <a:ea typeface="Lato"/>
                <a:cs typeface="Lato"/>
                <a:sym typeface="Lato"/>
              </a:rPr>
              <a:t>Icebreaker Activity</a:t>
            </a:r>
            <a:endParaRPr sz="3400">
              <a:latin typeface="Lato"/>
              <a:ea typeface="Lato"/>
              <a:cs typeface="Lato"/>
              <a:sym typeface="Lato"/>
            </a:endParaRPr>
          </a:p>
        </p:txBody>
      </p:sp>
      <p:sp>
        <p:nvSpPr>
          <p:cNvPr id="131" name="Google Shape;13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Lato"/>
              <a:buChar char="-"/>
            </a:pPr>
            <a:r>
              <a:rPr lang="en" sz="2800">
                <a:latin typeface="Lato"/>
                <a:ea typeface="Lato"/>
                <a:cs typeface="Lato"/>
                <a:sym typeface="Lato"/>
              </a:rPr>
              <a:t>To introduce you to the instructor, to the technology, and the workshop</a:t>
            </a:r>
            <a:br>
              <a:rPr lang="en" sz="2800">
                <a:latin typeface="Lato"/>
                <a:ea typeface="Lato"/>
                <a:cs typeface="Lato"/>
                <a:sym typeface="Lato"/>
              </a:rPr>
            </a:br>
            <a:endParaRPr sz="2800">
              <a:latin typeface="Lato"/>
              <a:ea typeface="Lato"/>
              <a:cs typeface="Lato"/>
              <a:sym typeface="Lato"/>
            </a:endParaRPr>
          </a:p>
          <a:p>
            <a:pPr indent="-406400" lvl="0" marL="457200" rtl="0" algn="l">
              <a:spcBef>
                <a:spcPts val="0"/>
              </a:spcBef>
              <a:spcAft>
                <a:spcPts val="0"/>
              </a:spcAft>
              <a:buSzPts val="2800"/>
              <a:buFont typeface="Lato"/>
              <a:buChar char="-"/>
            </a:pPr>
            <a:r>
              <a:rPr lang="en" sz="2800">
                <a:latin typeface="Lato"/>
                <a:ea typeface="Lato"/>
                <a:cs typeface="Lato"/>
                <a:sym typeface="Lato"/>
              </a:rPr>
              <a:t>Click on link in the chat to open </a:t>
            </a:r>
            <a:br>
              <a:rPr lang="en" sz="2800">
                <a:latin typeface="Lato"/>
                <a:ea typeface="Lato"/>
                <a:cs typeface="Lato"/>
                <a:sym typeface="Lato"/>
              </a:rPr>
            </a:br>
            <a:r>
              <a:rPr lang="en" sz="2800">
                <a:latin typeface="Lato"/>
                <a:ea typeface="Lato"/>
                <a:cs typeface="Lato"/>
                <a:sym typeface="Lato"/>
              </a:rPr>
              <a:t>a</a:t>
            </a:r>
            <a:r>
              <a:rPr lang="en" sz="2800">
                <a:latin typeface="Lato"/>
                <a:ea typeface="Lato"/>
                <a:cs typeface="Lato"/>
                <a:sym typeface="Lato"/>
              </a:rPr>
              <a:t> Padlet (opens in another Chrome </a:t>
            </a:r>
            <a:br>
              <a:rPr lang="en" sz="2800">
                <a:latin typeface="Lato"/>
                <a:ea typeface="Lato"/>
                <a:cs typeface="Lato"/>
                <a:sym typeface="Lato"/>
              </a:rPr>
            </a:br>
            <a:r>
              <a:rPr lang="en" sz="2800">
                <a:latin typeface="Lato"/>
                <a:ea typeface="Lato"/>
                <a:cs typeface="Lato"/>
                <a:sym typeface="Lato"/>
              </a:rPr>
              <a:t>tab)</a:t>
            </a:r>
            <a:endParaRPr sz="2800">
              <a:latin typeface="Lato"/>
              <a:ea typeface="Lato"/>
              <a:cs typeface="Lato"/>
              <a:sym typeface="Lato"/>
            </a:endParaRPr>
          </a:p>
          <a:p>
            <a:pPr indent="0" lvl="0" marL="457200" rtl="0" algn="l">
              <a:spcBef>
                <a:spcPts val="1600"/>
              </a:spcBef>
              <a:spcAft>
                <a:spcPts val="1600"/>
              </a:spcAft>
              <a:buNone/>
            </a:pPr>
            <a:r>
              <a:rPr lang="en" sz="2800">
                <a:latin typeface="Lato"/>
                <a:ea typeface="Lato"/>
                <a:cs typeface="Lato"/>
                <a:sym typeface="Lato"/>
              </a:rPr>
              <a:t> </a:t>
            </a:r>
            <a:endParaRPr sz="2800">
              <a:latin typeface="Lato"/>
              <a:ea typeface="Lato"/>
              <a:cs typeface="Lato"/>
              <a:sym typeface="Lato"/>
            </a:endParaRPr>
          </a:p>
        </p:txBody>
      </p:sp>
      <p:pic>
        <p:nvPicPr>
          <p:cNvPr id="132" name="Google Shape;132;p21"/>
          <p:cNvPicPr preferRelativeResize="0"/>
          <p:nvPr/>
        </p:nvPicPr>
        <p:blipFill>
          <a:blip r:embed="rId3">
            <a:alphaModFix/>
          </a:blip>
          <a:stretch>
            <a:fillRect/>
          </a:stretch>
        </p:blipFill>
        <p:spPr>
          <a:xfrm>
            <a:off x="6286500" y="2286000"/>
            <a:ext cx="2857500" cy="285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