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687" r:id="rId2"/>
  </p:sldMasterIdLst>
  <p:notesMasterIdLst>
    <p:notesMasterId r:id="rId43"/>
  </p:notesMasterIdLst>
  <p:handoutMasterIdLst>
    <p:handoutMasterId r:id="rId44"/>
  </p:handoutMasterIdLst>
  <p:sldIdLst>
    <p:sldId id="307" r:id="rId3"/>
    <p:sldId id="260" r:id="rId4"/>
    <p:sldId id="263" r:id="rId5"/>
    <p:sldId id="264" r:id="rId6"/>
    <p:sldId id="30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7" r:id="rId16"/>
    <p:sldId id="298" r:id="rId17"/>
    <p:sldId id="308" r:id="rId18"/>
    <p:sldId id="299" r:id="rId19"/>
    <p:sldId id="274" r:id="rId20"/>
    <p:sldId id="275" r:id="rId21"/>
    <p:sldId id="276" r:id="rId22"/>
    <p:sldId id="311" r:id="rId23"/>
    <p:sldId id="312" r:id="rId24"/>
    <p:sldId id="279" r:id="rId25"/>
    <p:sldId id="313" r:id="rId26"/>
    <p:sldId id="281" r:id="rId27"/>
    <p:sldId id="314" r:id="rId28"/>
    <p:sldId id="315" r:id="rId29"/>
    <p:sldId id="316" r:id="rId30"/>
    <p:sldId id="285" r:id="rId31"/>
    <p:sldId id="317" r:id="rId32"/>
    <p:sldId id="286" r:id="rId33"/>
    <p:sldId id="302" r:id="rId34"/>
    <p:sldId id="287" r:id="rId35"/>
    <p:sldId id="288" r:id="rId36"/>
    <p:sldId id="310" r:id="rId37"/>
    <p:sldId id="303" r:id="rId38"/>
    <p:sldId id="293" r:id="rId39"/>
    <p:sldId id="305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3333CC"/>
    <a:srgbClr val="339966"/>
    <a:srgbClr val="F4ECC6"/>
    <a:srgbClr val="F0D27E"/>
    <a:srgbClr val="F0EC7E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3629" autoAdjust="0"/>
  </p:normalViewPr>
  <p:slideViewPr>
    <p:cSldViewPr snapToObjects="1" showGuides="1">
      <p:cViewPr varScale="1">
        <p:scale>
          <a:sx n="118" d="100"/>
          <a:sy n="118" d="100"/>
        </p:scale>
        <p:origin x="1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4F0D605-683F-4336-814F-FC0286A9992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35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115DCD2-C33D-451E-8D76-C81E4740C2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172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5DCD2-C33D-451E-8D76-C81E4740C2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5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27BEA94D-2CE2-4550-859A-39DD3C0AFC13}" type="slidenum">
              <a:rPr lang="en-CA" sz="1200" b="0" smtClean="0"/>
              <a:pPr eaLnBrk="1" hangingPunct="1"/>
              <a:t>11</a:t>
            </a:fld>
            <a:endParaRPr lang="en-CA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9397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41082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DB0A5818-C20E-407C-B690-137EF450B497}" type="slidenum">
              <a:rPr lang="en-CA" sz="1200" b="0" smtClean="0"/>
              <a:pPr eaLnBrk="1" hangingPunct="1"/>
              <a:t>12</a:t>
            </a:fld>
            <a:endParaRPr lang="en-CA" sz="12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0421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34629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D195C3D9-23F5-46B3-B863-AD9017AFF339}" type="slidenum">
              <a:rPr lang="en-CA" sz="1200" b="0" smtClean="0"/>
              <a:pPr eaLnBrk="1" hangingPunct="1"/>
              <a:t>13</a:t>
            </a:fld>
            <a:endParaRPr lang="en-CA" sz="1200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144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47046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pitchFamily="1" charset="-128"/>
              </a:rPr>
              <a:t>Table 1.2, p. 15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7DC72F8F-6712-40EB-BF2C-74702657D197}" type="slidenum">
              <a:rPr lang="en-CA" sz="1200" b="0" smtClean="0"/>
              <a:pPr eaLnBrk="1" hangingPunct="1"/>
              <a:t>14</a:t>
            </a:fld>
            <a:endParaRPr lang="en-CA" sz="1200" b="0"/>
          </a:p>
        </p:txBody>
      </p:sp>
      <p:sp>
        <p:nvSpPr>
          <p:cNvPr id="6246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09956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Figure 1.4, p. 16</a:t>
            </a:r>
          </a:p>
          <a:p>
            <a:endParaRPr lang="en-CA" dirty="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  <a:p>
            <a:endParaRPr lang="en-US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9A124C86-317D-456A-B485-7E911E125970}" type="slidenum">
              <a:rPr lang="en-CA" sz="1200" b="0" smtClean="0"/>
              <a:pPr eaLnBrk="1" hangingPunct="1"/>
              <a:t>15</a:t>
            </a:fld>
            <a:endParaRPr lang="en-CA" sz="1200" b="0"/>
          </a:p>
        </p:txBody>
      </p:sp>
      <p:sp>
        <p:nvSpPr>
          <p:cNvPr id="6349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721248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pitchFamily="1" charset="-128"/>
              </a:rPr>
              <a:t>Figure 1.3, p. 16</a:t>
            </a:r>
          </a:p>
          <a:p>
            <a:endParaRPr lang="en-US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BCA2EA6E-228B-4521-B159-247977B44A8C}" type="slidenum">
              <a:rPr lang="en-CA" sz="1200" b="0" smtClean="0"/>
              <a:pPr eaLnBrk="1" hangingPunct="1"/>
              <a:t>16</a:t>
            </a:fld>
            <a:endParaRPr lang="en-CA" sz="1200" b="0"/>
          </a:p>
        </p:txBody>
      </p:sp>
      <p:sp>
        <p:nvSpPr>
          <p:cNvPr id="64517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058271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3022853D-3FE5-4B94-85E5-26D2947EFC00}" type="slidenum">
              <a:rPr lang="en-CA" sz="1200" b="0" smtClean="0"/>
              <a:pPr eaLnBrk="1" hangingPunct="1"/>
              <a:t>17</a:t>
            </a:fld>
            <a:endParaRPr lang="en-CA" sz="1200" b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5541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16597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EBF0529C-E08A-47D7-9402-29D392134490}" type="slidenum">
              <a:rPr lang="en-CA" sz="1200" b="0" smtClean="0"/>
              <a:pPr eaLnBrk="1" hangingPunct="1"/>
              <a:t>18</a:t>
            </a:fld>
            <a:endParaRPr lang="en-CA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</a:rPr>
              <a:t>Figure 1.5, p. 17</a:t>
            </a:r>
          </a:p>
          <a:p>
            <a:r>
              <a:rPr lang="en-CA" dirty="0">
                <a:latin typeface="Times New Roman" pitchFamily="18" charset="0"/>
                <a:ea typeface="ＭＳ Ｐゴシック" pitchFamily="1" charset="-128"/>
              </a:rPr>
              <a:t>A bar chart in which the bars are ordered from largest to smallest</a:t>
            </a:r>
          </a:p>
          <a:p>
            <a:pPr eaLnBrk="1" hangingPunct="1"/>
            <a:endParaRPr lang="en-CA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6656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75383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7119B145-7CE2-4A04-A78E-E11CD60172AE}" type="slidenum">
              <a:rPr lang="en-CA" sz="1200" b="0" smtClean="0"/>
              <a:pPr eaLnBrk="1" hangingPunct="1"/>
              <a:t>19</a:t>
            </a:fld>
            <a:endParaRPr lang="en-CA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endParaRPr lang="en-CA" dirty="0">
              <a:latin typeface="Times New Roman" charset="0"/>
              <a:cs typeface="+mn-cs"/>
            </a:endParaRPr>
          </a:p>
        </p:txBody>
      </p:sp>
      <p:sp>
        <p:nvSpPr>
          <p:cNvPr id="6758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93882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E2435AF3-B017-4D35-806B-0EA6EAD19842}" type="slidenum">
              <a:rPr lang="en-CA" sz="1200" b="0" smtClean="0"/>
              <a:pPr eaLnBrk="1" hangingPunct="1"/>
              <a:t>20</a:t>
            </a:fld>
            <a:endParaRPr lang="en-CA" sz="1200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Figure 1.8, p. 22</a:t>
            </a:r>
          </a:p>
          <a:p>
            <a:pPr>
              <a:defRPr/>
            </a:pPr>
            <a:r>
              <a:rPr lang="en-CA" dirty="0"/>
              <a:t>Notice the </a:t>
            </a:r>
            <a:r>
              <a:rPr lang="en-US" dirty="0"/>
              <a:t>marked difference in the vertical scales of the two graphs. </a:t>
            </a:r>
            <a:r>
              <a:rPr lang="en-US" i="1" dirty="0"/>
              <a:t>Shrinking </a:t>
            </a:r>
            <a:r>
              <a:rPr lang="en-US" dirty="0"/>
              <a:t>the scale on the vertical axis causes large changes to appear small, and vice versa. </a:t>
            </a:r>
            <a:endParaRPr lang="en-CA" dirty="0">
              <a:latin typeface="Times New Roman" charset="0"/>
              <a:cs typeface="+mn-cs"/>
            </a:endParaRPr>
          </a:p>
        </p:txBody>
      </p:sp>
      <p:sp>
        <p:nvSpPr>
          <p:cNvPr id="686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47394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75B4D7A9-1E50-4185-9C4A-43C5B5D9B27E}" type="slidenum">
              <a:rPr lang="en-CA" sz="1200" b="0" smtClean="0"/>
              <a:pPr eaLnBrk="1" hangingPunct="1"/>
              <a:t>2</a:t>
            </a:fld>
            <a:endParaRPr lang="en-CA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120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389749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5DCD2-C33D-451E-8D76-C81E4740C22F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860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7DB455A0-B43C-4608-8EDD-FADCC673A170}" type="slidenum">
              <a:rPr lang="en-CA" sz="1200" b="0" smtClean="0"/>
              <a:pPr eaLnBrk="1" hangingPunct="1"/>
              <a:t>23</a:t>
            </a:fld>
            <a:endParaRPr lang="en-CA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7168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256501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5DCD2-C33D-451E-8D76-C81E4740C22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908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A803FB18-FA0D-4085-86E3-A76AB44D178B}" type="slidenum">
              <a:rPr lang="en-CA" sz="1200" b="0" smtClean="0"/>
              <a:pPr eaLnBrk="1" hangingPunct="1"/>
              <a:t>25</a:t>
            </a:fld>
            <a:endParaRPr lang="en-CA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7373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334692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2014 Nelson Education Ltd.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5DCD2-C33D-451E-8D76-C81E4740C22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85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5C72DB92-64E8-4D84-BB59-D03C6185B866}" type="slidenum">
              <a:rPr lang="en-CA" sz="1200" b="0" smtClean="0"/>
              <a:pPr eaLnBrk="1" hangingPunct="1"/>
              <a:t>29</a:t>
            </a:fld>
            <a:endParaRPr lang="en-CA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7782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3087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36919BB0-4A94-4150-B02D-01B752992135}" type="slidenum">
              <a:rPr lang="en-CA" sz="1200" b="0" smtClean="0"/>
              <a:pPr eaLnBrk="1" hangingPunct="1"/>
              <a:t>31</a:t>
            </a:fld>
            <a:endParaRPr lang="en-CA" sz="12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7885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53938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500B2242-512A-4743-8E09-74E9D645C239}" type="slidenum">
              <a:rPr lang="en-CA" sz="1200" b="0" smtClean="0"/>
              <a:pPr eaLnBrk="1" hangingPunct="1"/>
              <a:t>33</a:t>
            </a:fld>
            <a:endParaRPr lang="en-CA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79877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603144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4F519FED-D606-49D7-86DE-FD91B6D81D55}" type="slidenum">
              <a:rPr lang="en-CA" sz="1200" b="0" smtClean="0"/>
              <a:pPr eaLnBrk="1" hangingPunct="1"/>
              <a:t>34</a:t>
            </a:fld>
            <a:endParaRPr lang="en-CA" sz="12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endParaRPr lang="en-CA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CA" dirty="0">
              <a:latin typeface="Times New Roman" charset="0"/>
            </a:endParaRPr>
          </a:p>
        </p:txBody>
      </p:sp>
      <p:sp>
        <p:nvSpPr>
          <p:cNvPr id="80901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532695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</a:rPr>
              <a:t>Figure 1.15, p. 29</a:t>
            </a:r>
          </a:p>
          <a:p>
            <a:r>
              <a:rPr lang="en-CA" dirty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</a:rPr>
              <a:t>Bar graph from data in GPA example</a:t>
            </a:r>
          </a:p>
          <a:p>
            <a:endParaRPr lang="en-US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BE97CF81-536D-4014-9B9E-40CD22FD17B4}" type="slidenum">
              <a:rPr lang="en-CA" sz="1200" b="0" smtClean="0"/>
              <a:pPr eaLnBrk="1" hangingPunct="1"/>
              <a:t>35</a:t>
            </a:fld>
            <a:endParaRPr lang="en-CA" sz="1200" b="0"/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27569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80447FF6-768D-4774-A873-AEDC188917CB}" type="slidenum">
              <a:rPr lang="en-CA" sz="1200" b="0" smtClean="0"/>
              <a:pPr eaLnBrk="1" hangingPunct="1"/>
              <a:t>3</a:t>
            </a:fld>
            <a:endParaRPr lang="en-CA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222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573391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98346984-7921-4B98-92AF-53C99F198C6E}" type="slidenum">
              <a:rPr lang="en-CA" sz="1200" b="0" smtClean="0"/>
              <a:pPr eaLnBrk="1" hangingPunct="1"/>
              <a:t>36</a:t>
            </a:fld>
            <a:endParaRPr lang="en-CA" sz="1200" b="0"/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881985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8BF626DE-E1B3-45FD-8166-4CAFF59FE78B}" type="slidenum">
              <a:rPr lang="en-CA" sz="1200" b="0" smtClean="0"/>
              <a:pPr eaLnBrk="1" hangingPunct="1"/>
              <a:t>37</a:t>
            </a:fld>
            <a:endParaRPr lang="en-CA" sz="1200" b="0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r" eaLnBrk="1" hangingPunct="1"/>
            <a:fld id="{3BC936A6-97D3-46A2-97F2-030CF134C5A0}" type="slidenum">
              <a:rPr lang="en-CA" sz="1200" b="0"/>
              <a:pPr algn="r" eaLnBrk="1" hangingPunct="1"/>
              <a:t>37</a:t>
            </a:fld>
            <a:endParaRPr lang="en-CA" sz="1200" b="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83974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178327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5C76F69F-4591-4203-8215-CBEABAADB417}" type="slidenum">
              <a:rPr lang="en-CA" sz="1200" b="0" smtClean="0"/>
              <a:pPr eaLnBrk="1" hangingPunct="1"/>
              <a:t>39</a:t>
            </a:fld>
            <a:endParaRPr lang="en-CA" sz="1200" b="0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r" eaLnBrk="1" hangingPunct="1"/>
            <a:fld id="{C371E1C0-B5E7-4B5B-8B16-8DFD67E2A0F4}" type="slidenum">
              <a:rPr lang="en-CA" sz="1200" b="0"/>
              <a:pPr algn="r" eaLnBrk="1" hangingPunct="1"/>
              <a:t>39</a:t>
            </a:fld>
            <a:endParaRPr lang="en-CA" sz="1200" b="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84998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3386576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591D9CF5-A2F0-4523-ADD3-1A9A6BC046CF}" type="slidenum">
              <a:rPr lang="en-CA" sz="1200" b="0" smtClean="0"/>
              <a:pPr eaLnBrk="1" hangingPunct="1"/>
              <a:t>40</a:t>
            </a:fld>
            <a:endParaRPr lang="en-CA" sz="1200" b="0"/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r" eaLnBrk="1" hangingPunct="1"/>
            <a:fld id="{8A4305D9-7DC5-45C0-83B2-2AAAE0A1699C}" type="slidenum">
              <a:rPr lang="en-CA" sz="1200" b="0"/>
              <a:pPr algn="r" eaLnBrk="1" hangingPunct="1"/>
              <a:t>40</a:t>
            </a:fld>
            <a:endParaRPr lang="en-CA" sz="1200" b="0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86022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40667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ECB59E34-82D6-4F15-99D5-BB3EB306202C}" type="slidenum">
              <a:rPr lang="en-CA" sz="1200" b="0" smtClean="0"/>
              <a:pPr eaLnBrk="1" hangingPunct="1"/>
              <a:t>4</a:t>
            </a:fld>
            <a:endParaRPr lang="en-CA" sz="12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325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68127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1917AC39-5FD9-4B13-A473-662C7CF31943}" type="slidenum">
              <a:rPr lang="en-CA" sz="1200" b="0" smtClean="0"/>
              <a:pPr eaLnBrk="1" hangingPunct="1"/>
              <a:t>6</a:t>
            </a:fld>
            <a:endParaRPr lang="en-CA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4277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45446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4288DA27-5867-4E34-9FFA-4FD7E54F306F}" type="slidenum">
              <a:rPr lang="en-CA" sz="1200" b="0" smtClean="0"/>
              <a:pPr eaLnBrk="1" hangingPunct="1"/>
              <a:t>7</a:t>
            </a:fld>
            <a:endParaRPr lang="en-CA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5301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53880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C08C0338-AD68-4570-902F-D6A7E5EAE91F}" type="slidenum">
              <a:rPr lang="en-CA" sz="1200" b="0" smtClean="0"/>
              <a:pPr eaLnBrk="1" hangingPunct="1"/>
              <a:t>8</a:t>
            </a:fld>
            <a:endParaRPr lang="en-CA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632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55837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F73252A6-DAE1-4DB8-A3FB-1BE89E72761E}" type="slidenum">
              <a:rPr lang="en-CA" sz="1200" b="0" smtClean="0"/>
              <a:pPr eaLnBrk="1" hangingPunct="1"/>
              <a:t>9</a:t>
            </a:fld>
            <a:endParaRPr lang="en-CA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>
                <a:latin typeface="Times New Roman" pitchFamily="18" charset="0"/>
                <a:ea typeface="ＭＳ Ｐゴシック" pitchFamily="1" charset="-128"/>
              </a:rPr>
              <a:t>Figure 1.2, p. 14</a:t>
            </a:r>
          </a:p>
        </p:txBody>
      </p:sp>
      <p:sp>
        <p:nvSpPr>
          <p:cNvPr id="5734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297413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fld id="{4D36BF0A-0399-45E6-85E1-E152A6D16394}" type="slidenum">
              <a:rPr lang="en-CA" sz="1200" b="0" smtClean="0"/>
              <a:pPr eaLnBrk="1" hangingPunct="1"/>
              <a:t>10</a:t>
            </a:fld>
            <a:endParaRPr lang="en-CA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5837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CA" sz="1200" b="0"/>
              <a:t>Copyright © 2014 Nelson Education Ltd.  </a:t>
            </a:r>
          </a:p>
        </p:txBody>
      </p:sp>
    </p:spTree>
    <p:extLst>
      <p:ext uri="{BB962C8B-B14F-4D97-AF65-F5344CB8AC3E}">
        <p14:creationId xmlns:p14="http://schemas.microsoft.com/office/powerpoint/2010/main" val="192774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7832725" cy="1031131"/>
          </a:xfrm>
        </p:spPr>
        <p:txBody>
          <a:bodyPr/>
          <a:lstStyle>
            <a:lvl1pPr>
              <a:defRPr sz="4000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48737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 dirty="0"/>
              <a:t>1-</a:t>
            </a:r>
            <a:fld id="{A82CE66C-5044-463A-B106-904BD85ED6AB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3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9F9E-F229-43EC-8717-728F7B86954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1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BCBE-01D5-4D71-9DED-5B6E2F1F1DD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73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72225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888F-5024-4C60-871D-CBE07B5DCE5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9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188" y="2170113"/>
            <a:ext cx="98853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7467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BA4D-B8A3-4AF2-AE55-7449F340D03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9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350"/>
            <a:ext cx="8136904" cy="9364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568952" cy="4968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 dirty="0"/>
              <a:t>1-</a:t>
            </a:r>
            <a:fld id="{EEDDD66C-99EB-4771-99FA-62C0B3AF1595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88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08912" cy="864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640960" cy="5112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 dirty="0"/>
              <a:t>1-</a:t>
            </a:r>
            <a:fld id="{A25E0406-D8EA-4058-8C06-7E9AC3856C30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3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53D16-74D6-4926-A7FF-3CAE87F5ABC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20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A5DEF-3A1A-4D45-BC10-C24CDD45ADA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69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99E3-38C1-477E-9801-67A0B0371D5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5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64886-68FD-4F6A-B439-FBD939B2598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39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0D3D-D104-4549-82EC-E8EDCA626E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36346" b="5925"/>
          <a:stretch>
            <a:fillRect/>
          </a:stretch>
        </p:blipFill>
        <p:spPr bwMode="auto">
          <a:xfrm>
            <a:off x="8543925" y="0"/>
            <a:ext cx="600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1188" y="1628775"/>
            <a:ext cx="74676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2613" y="63817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156325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1-</a:t>
            </a:r>
            <a:fld id="{E372F569-52ED-4748-B664-18E3EDF5F403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7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 cap="small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itchFamily="18" charset="2"/>
        <a:buChar char="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3568" y="4653136"/>
            <a:ext cx="360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2200" dirty="0">
                <a:latin typeface="+mj-lt"/>
                <a:ea typeface="ＭＳ Ｐゴシック" charset="0"/>
              </a:rPr>
              <a:t>Revised for the </a:t>
            </a:r>
          </a:p>
          <a:p>
            <a:pPr algn="ctr" eaLnBrk="1" hangingPunct="1">
              <a:defRPr/>
            </a:pPr>
            <a:r>
              <a:rPr lang="en-US" sz="2200" dirty="0">
                <a:latin typeface="+mj-lt"/>
                <a:ea typeface="ＭＳ Ｐゴシック" charset="0"/>
              </a:rPr>
              <a:t>Canadian edition by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ＭＳ Ｐゴシック" charset="0"/>
            </a:endParaRPr>
          </a:p>
          <a:p>
            <a:pPr algn="ctr" eaLnBrk="1" hangingPunct="1">
              <a:defRPr/>
            </a:pPr>
            <a:r>
              <a:rPr lang="en-US" sz="2200" dirty="0">
                <a:latin typeface="+mj-lt"/>
                <a:ea typeface="ＭＳ Ｐゴシック" charset="0"/>
              </a:rPr>
              <a:t>Cristina Anton</a:t>
            </a:r>
          </a:p>
          <a:p>
            <a:pPr algn="ctr" eaLnBrk="1" hangingPunct="1">
              <a:defRPr/>
            </a:pPr>
            <a:r>
              <a:rPr lang="en-CA" sz="2200" dirty="0">
                <a:latin typeface="+mj-lt"/>
                <a:ea typeface="ＭＳ Ｐゴシック" charset="0"/>
              </a:rPr>
              <a:t>Grant </a:t>
            </a:r>
            <a:r>
              <a:rPr lang="en-CA" sz="2200" dirty="0" err="1">
                <a:latin typeface="+mj-lt"/>
                <a:ea typeface="ＭＳ Ｐゴシック" charset="0"/>
              </a:rPr>
              <a:t>MacEwan</a:t>
            </a:r>
            <a:r>
              <a:rPr lang="en-CA" sz="2200" dirty="0">
                <a:latin typeface="+mj-lt"/>
                <a:ea typeface="ＭＳ Ｐゴシック" charset="0"/>
              </a:rPr>
              <a:t> University</a:t>
            </a:r>
            <a:endParaRPr lang="en-US" sz="2200" dirty="0">
              <a:latin typeface="+mj-lt"/>
              <a:ea typeface="ＭＳ Ｐゴシック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00968" y="1104900"/>
            <a:ext cx="4392736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NETA PowerPoint</a:t>
            </a:r>
            <a:r>
              <a:rPr lang="en-US" sz="2800" baseline="30000" dirty="0">
                <a:solidFill>
                  <a:srgbClr val="003366"/>
                </a:solidFill>
                <a:latin typeface="Calibri" pitchFamily="34" charset="0"/>
              </a:rPr>
              <a:t>®</a:t>
            </a:r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 Slides </a:t>
            </a:r>
          </a:p>
          <a:p>
            <a:pPr algn="ctr" eaLnBrk="1" hangingPunct="1"/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to accompany </a:t>
            </a:r>
          </a:p>
          <a:p>
            <a:pPr algn="ctr" eaLnBrk="1" hangingPunct="1"/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sz="2800" i="1" dirty="0">
                <a:solidFill>
                  <a:srgbClr val="003366"/>
                </a:solidFill>
                <a:latin typeface="Calibri" pitchFamily="34" charset="0"/>
              </a:rPr>
              <a:t>Introduction to Probability and Statistics</a:t>
            </a:r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, 4Ce</a:t>
            </a:r>
            <a:endParaRPr lang="en-CA" sz="2800" dirty="0">
              <a:solidFill>
                <a:srgbClr val="003366"/>
              </a:solidFill>
              <a:latin typeface="Calibri" pitchFamily="34" charset="0"/>
            </a:endParaRPr>
          </a:p>
        </p:txBody>
      </p:sp>
      <p:pic>
        <p:nvPicPr>
          <p:cNvPr id="6" name="Picture 5" descr="ne_cover_logo_square_CMYK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2160" y="305949"/>
            <a:ext cx="2524894" cy="4587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7186" y="1234936"/>
            <a:ext cx="3629868" cy="504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Qualitative Variables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1" charset="-128"/>
              </a:rPr>
              <a:t>M</a:t>
            </a:r>
            <a:r>
              <a:rPr lang="en-US" dirty="0">
                <a:ea typeface="ＭＳ Ｐゴシック" pitchFamily="1" charset="-128"/>
              </a:rPr>
              <a:t>easure a quality or characteristic on each experimental unit</a:t>
            </a:r>
            <a:r>
              <a:rPr lang="en-US" b="1" dirty="0">
                <a:ea typeface="ＭＳ Ｐゴシック" pitchFamily="1" charset="-128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ea typeface="ＭＳ Ｐゴシック" pitchFamily="1" charset="-128"/>
            </a:endParaRPr>
          </a:p>
          <a:p>
            <a:pPr lvl="1">
              <a:defRPr/>
            </a:pPr>
            <a:r>
              <a:rPr lang="en-US" sz="3200" b="1" dirty="0">
                <a:ea typeface="Calibri" pitchFamily="34" charset="0"/>
              </a:rPr>
              <a:t>Examples</a:t>
            </a:r>
            <a:r>
              <a:rPr lang="en-US" sz="3200" dirty="0">
                <a:ea typeface="Calibri" pitchFamily="34" charset="0"/>
              </a:rPr>
              <a:t>:</a:t>
            </a:r>
          </a:p>
          <a:p>
            <a:pPr lvl="2">
              <a:defRPr/>
            </a:pPr>
            <a:r>
              <a:rPr lang="en-US" dirty="0">
                <a:ea typeface="Calibri" pitchFamily="34" charset="0"/>
              </a:rPr>
              <a:t>Hair </a:t>
            </a:r>
            <a:r>
              <a:rPr lang="en-US" dirty="0" err="1">
                <a:ea typeface="Calibri" pitchFamily="34" charset="0"/>
              </a:rPr>
              <a:t>colour</a:t>
            </a:r>
            <a:r>
              <a:rPr lang="en-US" dirty="0">
                <a:ea typeface="Calibri" pitchFamily="34" charset="0"/>
              </a:rPr>
              <a:t> (black, brown, blonde…)</a:t>
            </a:r>
          </a:p>
          <a:p>
            <a:pPr lvl="2">
              <a:defRPr/>
            </a:pPr>
            <a:r>
              <a:rPr lang="en-US" dirty="0">
                <a:ea typeface="Calibri" pitchFamily="34" charset="0"/>
              </a:rPr>
              <a:t>Make of car (Dodge, Honda, Ford…)</a:t>
            </a:r>
          </a:p>
          <a:p>
            <a:pPr lvl="2">
              <a:defRPr/>
            </a:pPr>
            <a:r>
              <a:rPr lang="en-US" dirty="0">
                <a:ea typeface="Calibri" pitchFamily="34" charset="0"/>
              </a:rPr>
              <a:t>Gender (male, female)</a:t>
            </a:r>
          </a:p>
          <a:p>
            <a:pPr lvl="2">
              <a:defRPr/>
            </a:pPr>
            <a:r>
              <a:rPr lang="en-US" dirty="0">
                <a:ea typeface="Calibri" pitchFamily="34" charset="0"/>
              </a:rPr>
              <a:t>Province of birth (Alberta, Ontario…)</a:t>
            </a:r>
          </a:p>
          <a:p>
            <a:pPr>
              <a:buFontTx/>
              <a:buNone/>
              <a:defRPr/>
            </a:pPr>
            <a:endParaRPr lang="en-CA" dirty="0">
              <a:ea typeface="ＭＳ Ｐゴシック" pitchFamily="1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Quantitative Variables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0"/>
              <a:buChar char=""/>
              <a:defRPr/>
            </a:pPr>
            <a:r>
              <a:rPr lang="en-US" sz="3200" b="1" dirty="0"/>
              <a:t>Discrete</a:t>
            </a:r>
            <a:r>
              <a:rPr lang="en-US" sz="3200" dirty="0"/>
              <a:t>: </a:t>
            </a:r>
            <a:r>
              <a:rPr lang="en-US" dirty="0"/>
              <a:t>if it can assume only a finite or countable number of values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/>
          </a:p>
          <a:p>
            <a:pPr>
              <a:buFont typeface="Wingdings" charset="0"/>
              <a:buChar char=""/>
              <a:defRPr/>
            </a:pPr>
            <a:r>
              <a:rPr lang="en-US" sz="3200" b="1" dirty="0"/>
              <a:t>Continuous</a:t>
            </a:r>
            <a:r>
              <a:rPr lang="en-US" sz="3200" dirty="0"/>
              <a:t>: </a:t>
            </a:r>
            <a:r>
              <a:rPr lang="en-US" dirty="0"/>
              <a:t>if it can assume the infinitely many values corresponding to the points on a line interval</a:t>
            </a:r>
            <a:endParaRPr lang="en-US" b="1" dirty="0"/>
          </a:p>
          <a:p>
            <a:pPr>
              <a:defRPr/>
            </a:pP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"/>
              <a:defRPr/>
            </a:pPr>
            <a:r>
              <a:rPr lang="en-US" sz="3200" b="1" dirty="0">
                <a:latin typeface="Calibri" charset="0"/>
                <a:cs typeface="Calibri" charset="0"/>
              </a:rPr>
              <a:t>Quantitative discrete</a:t>
            </a:r>
            <a:r>
              <a:rPr lang="en-US" sz="3200" dirty="0">
                <a:latin typeface="Calibri" charset="0"/>
                <a:cs typeface="Calibri" charset="0"/>
              </a:rPr>
              <a:t>: </a:t>
            </a:r>
            <a:r>
              <a:rPr lang="en-US" dirty="0">
                <a:latin typeface="Calibri" charset="0"/>
                <a:cs typeface="Calibri" charset="0"/>
              </a:rPr>
              <a:t>for each orange tree in a grove, the number of oranges is measured 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"/>
              <a:defRPr/>
            </a:pPr>
            <a:r>
              <a:rPr lang="en-US" sz="3200" b="1" dirty="0">
                <a:latin typeface="Calibri" charset="0"/>
                <a:cs typeface="Calibri" charset="0"/>
              </a:rPr>
              <a:t>Quantitative discrete</a:t>
            </a:r>
            <a:r>
              <a:rPr lang="en-US" sz="3200" dirty="0">
                <a:latin typeface="Calibri" charset="0"/>
                <a:cs typeface="Calibri" charset="0"/>
              </a:rPr>
              <a:t>: </a:t>
            </a:r>
            <a:r>
              <a:rPr lang="en-US" dirty="0">
                <a:latin typeface="Calibri" charset="0"/>
                <a:cs typeface="Calibri" charset="0"/>
              </a:rPr>
              <a:t>for a particular day, the number of cars entering a college campus is measured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b="1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"/>
              <a:defRPr/>
            </a:pPr>
            <a:r>
              <a:rPr lang="en-US" sz="3200" b="1" dirty="0">
                <a:latin typeface="Calibri" charset="0"/>
                <a:cs typeface="Calibri" charset="0"/>
              </a:rPr>
              <a:t>Quantitative continuous</a:t>
            </a:r>
            <a:r>
              <a:rPr lang="en-US" sz="3200" dirty="0">
                <a:latin typeface="Calibri" charset="0"/>
                <a:cs typeface="Calibri" charset="0"/>
              </a:rPr>
              <a:t>: </a:t>
            </a:r>
            <a:r>
              <a:rPr lang="en-US" dirty="0">
                <a:latin typeface="Calibri" charset="0"/>
                <a:cs typeface="Calibri" charset="0"/>
              </a:rPr>
              <a:t>time until a light bulb burns out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Graphing Qualitative Variables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dirty="0">
                <a:latin typeface="Calibri" charset="0"/>
                <a:cs typeface="Calibri" charset="0"/>
              </a:rPr>
              <a:t>Use a</a:t>
            </a:r>
            <a:r>
              <a:rPr lang="en-US" sz="3200" b="1" dirty="0">
                <a:latin typeface="Calibri" charset="0"/>
                <a:cs typeface="Calibri" charset="0"/>
              </a:rPr>
              <a:t> data distribution </a:t>
            </a:r>
            <a:r>
              <a:rPr lang="en-US" sz="3200" dirty="0">
                <a:latin typeface="Calibri" charset="0"/>
                <a:cs typeface="Calibri" charset="0"/>
              </a:rPr>
              <a:t>to describe:</a:t>
            </a:r>
          </a:p>
          <a:p>
            <a:pPr marL="0" indent="0"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3200" dirty="0"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3200" b="1" dirty="0">
                <a:latin typeface="Calibri" charset="0"/>
                <a:cs typeface="Calibri" charset="0"/>
              </a:rPr>
              <a:t>What values</a:t>
            </a:r>
            <a:r>
              <a:rPr lang="en-US" sz="3200" dirty="0">
                <a:latin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cs typeface="Calibri" charset="0"/>
              </a:rPr>
              <a:t>of the variable have been measured</a:t>
            </a:r>
          </a:p>
          <a:p>
            <a:pPr marL="366713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3200" b="1" dirty="0">
                <a:latin typeface="Calibri" charset="0"/>
                <a:cs typeface="Calibri" charset="0"/>
              </a:rPr>
              <a:t>How often</a:t>
            </a:r>
            <a:r>
              <a:rPr lang="en-US" sz="3200" dirty="0">
                <a:latin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cs typeface="Calibri" charset="0"/>
              </a:rPr>
              <a:t>each value has occurred: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Frequency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Relative frequency </a:t>
            </a:r>
            <a:r>
              <a:rPr lang="en-US" dirty="0">
                <a:latin typeface="Calibri" charset="0"/>
                <a:cs typeface="Calibri" charset="0"/>
              </a:rPr>
              <a:t>= Frequency/</a:t>
            </a:r>
            <a:r>
              <a:rPr lang="en-US" i="1" dirty="0">
                <a:latin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marL="1004887" lvl="3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Calibri" charset="0"/>
                <a:cs typeface="Calibri" charset="0"/>
              </a:rPr>
              <a:t>  (where </a:t>
            </a:r>
            <a:r>
              <a:rPr lang="en-US" i="1" dirty="0">
                <a:latin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cs typeface="Calibri" charset="0"/>
              </a:rPr>
              <a:t> = sample size)</a:t>
            </a:r>
            <a:endParaRPr lang="en-US" i="1" dirty="0">
              <a:latin typeface="Calibri" charset="0"/>
              <a:cs typeface="Calibri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Percent</a:t>
            </a:r>
            <a:r>
              <a:rPr lang="en-US" dirty="0">
                <a:latin typeface="Calibri" charset="0"/>
                <a:cs typeface="Calibri" charset="0"/>
              </a:rPr>
              <a:t> = 100 × Relative frequency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n-CA" dirty="0">
                <a:solidFill>
                  <a:schemeClr val="tx2"/>
                </a:solidFill>
              </a:rPr>
              <a:t>Graphs for Categorical Data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67544" y="1340768"/>
            <a:ext cx="8255000" cy="1385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r>
              <a:rPr lang="en-CA" sz="2800" dirty="0">
                <a:latin typeface="Calibri" pitchFamily="34" charset="0"/>
                <a:cs typeface="Calibri" pitchFamily="34" charset="0"/>
              </a:rPr>
              <a:t>Example</a:t>
            </a:r>
            <a:r>
              <a:rPr lang="en-CA" sz="2800" b="0" dirty="0">
                <a:latin typeface="Calibri" pitchFamily="34" charset="0"/>
                <a:cs typeface="Calibri" pitchFamily="34" charset="0"/>
              </a:rPr>
              <a:t>: in a survey concerning public education, 400 school administrators were asked to rate the quality of education in Canada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160214"/>
            <a:ext cx="803719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57199" y="188641"/>
            <a:ext cx="7832725" cy="8640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CA" dirty="0">
                <a:solidFill>
                  <a:schemeClr val="tx2"/>
                </a:solidFill>
                <a:ea typeface="ＭＳ Ｐゴシック" pitchFamily="1" charset="-128"/>
              </a:rPr>
              <a:t>Graph Types: 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4873752"/>
          </a:xfrm>
        </p:spPr>
        <p:txBody>
          <a:bodyPr/>
          <a:lstStyle/>
          <a:p>
            <a:pPr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160" y="1556792"/>
            <a:ext cx="6745307" cy="442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7832725" cy="88356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Pie Chart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33360" y="1362604"/>
            <a:ext cx="8352928" cy="4873752"/>
          </a:xfrm>
        </p:spPr>
        <p:txBody>
          <a:bodyPr/>
          <a:lstStyle/>
          <a:p>
            <a:pPr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312" y="1836696"/>
            <a:ext cx="6466202" cy="44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1871663" y="1169988"/>
            <a:ext cx="623493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 Angle = Relative Frequency×360°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821438" cy="103113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>
                <a:latin typeface="Calibri" charset="0"/>
                <a:cs typeface="Calibri" charset="0"/>
              </a:rPr>
            </a:br>
            <a:r>
              <a:rPr lang="en-US" dirty="0">
                <a:latin typeface="Calibri" charset="0"/>
                <a:cs typeface="Calibri" charset="0"/>
              </a:rPr>
              <a:t> A bag of M&amp;Ms contains 21 candies: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eaLnBrk="1" hangingPunct="1"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Raw data: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Statistical table:</a:t>
            </a:r>
          </a:p>
        </p:txBody>
      </p:sp>
      <p:graphicFrame>
        <p:nvGraphicFramePr>
          <p:cNvPr id="18614" name="Group 182"/>
          <p:cNvGraphicFramePr>
            <a:graphicFrameLocks noGrp="1"/>
          </p:cNvGraphicFramePr>
          <p:nvPr/>
        </p:nvGraphicFramePr>
        <p:xfrm>
          <a:off x="971550" y="3141663"/>
          <a:ext cx="7315200" cy="3078200"/>
        </p:xfrm>
        <a:graphic>
          <a:graphicData uri="http://schemas.openxmlformats.org/drawingml/2006/table">
            <a:tbl>
              <a:tblPr/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Colour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Tally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Relative Frequency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Percent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2/21 = .1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5/21 = .24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3/21 = .14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Orange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3/21 = .14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Brown 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6/21 = .28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2/21 = .1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 marT="45700" marB="45700" horzOverflow="overflow">
                    <a:lnL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630" name="Group 677"/>
          <p:cNvGrpSpPr>
            <a:grpSpLocks/>
          </p:cNvGrpSpPr>
          <p:nvPr/>
        </p:nvGrpSpPr>
        <p:grpSpPr bwMode="auto">
          <a:xfrm>
            <a:off x="6011863" y="1628775"/>
            <a:ext cx="381000" cy="396875"/>
            <a:chOff x="4320" y="240"/>
            <a:chExt cx="240" cy="250"/>
          </a:xfrm>
        </p:grpSpPr>
        <p:sp>
          <p:nvSpPr>
            <p:cNvPr id="27826" name="Oval 669"/>
            <p:cNvSpPr>
              <a:spLocks noChangeAspect="1" noChangeArrowheads="1"/>
            </p:cNvSpPr>
            <p:nvPr/>
          </p:nvSpPr>
          <p:spPr bwMode="auto">
            <a:xfrm>
              <a:off x="4320" y="240"/>
              <a:ext cx="230" cy="23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57" name="Text Box 676"/>
            <p:cNvSpPr txBox="1">
              <a:spLocks noChangeArrowheads="1"/>
            </p:cNvSpPr>
            <p:nvPr/>
          </p:nvSpPr>
          <p:spPr bwMode="auto">
            <a:xfrm>
              <a:off x="432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1" name="Group 681"/>
          <p:cNvGrpSpPr>
            <a:grpSpLocks/>
          </p:cNvGrpSpPr>
          <p:nvPr/>
        </p:nvGrpSpPr>
        <p:grpSpPr bwMode="auto">
          <a:xfrm>
            <a:off x="5486400" y="2041525"/>
            <a:ext cx="381000" cy="396875"/>
            <a:chOff x="4656" y="240"/>
            <a:chExt cx="240" cy="250"/>
          </a:xfrm>
        </p:grpSpPr>
        <p:sp>
          <p:nvSpPr>
            <p:cNvPr id="27824" name="Oval 668"/>
            <p:cNvSpPr>
              <a:spLocks noChangeAspect="1" noChangeArrowheads="1"/>
            </p:cNvSpPr>
            <p:nvPr/>
          </p:nvSpPr>
          <p:spPr bwMode="auto">
            <a:xfrm>
              <a:off x="4656" y="240"/>
              <a:ext cx="230" cy="23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55" name="Text Box 678"/>
            <p:cNvSpPr txBox="1">
              <a:spLocks noChangeArrowheads="1"/>
            </p:cNvSpPr>
            <p:nvPr/>
          </p:nvSpPr>
          <p:spPr bwMode="auto">
            <a:xfrm>
              <a:off x="4656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2" name="Group 684"/>
          <p:cNvGrpSpPr>
            <a:grpSpLocks/>
          </p:cNvGrpSpPr>
          <p:nvPr/>
        </p:nvGrpSpPr>
        <p:grpSpPr bwMode="auto">
          <a:xfrm>
            <a:off x="4500563" y="2000250"/>
            <a:ext cx="381000" cy="396875"/>
            <a:chOff x="4320" y="240"/>
            <a:chExt cx="240" cy="250"/>
          </a:xfrm>
        </p:grpSpPr>
        <p:sp>
          <p:nvSpPr>
            <p:cNvPr id="27822" name="Oval 685"/>
            <p:cNvSpPr>
              <a:spLocks noChangeAspect="1" noChangeArrowheads="1"/>
            </p:cNvSpPr>
            <p:nvPr/>
          </p:nvSpPr>
          <p:spPr bwMode="auto">
            <a:xfrm>
              <a:off x="4320" y="240"/>
              <a:ext cx="230" cy="23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53" name="Text Box 686"/>
            <p:cNvSpPr txBox="1">
              <a:spLocks noChangeArrowheads="1"/>
            </p:cNvSpPr>
            <p:nvPr/>
          </p:nvSpPr>
          <p:spPr bwMode="auto">
            <a:xfrm>
              <a:off x="432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3" name="Group 690"/>
          <p:cNvGrpSpPr>
            <a:grpSpLocks/>
          </p:cNvGrpSpPr>
          <p:nvPr/>
        </p:nvGrpSpPr>
        <p:grpSpPr bwMode="auto">
          <a:xfrm>
            <a:off x="6477000" y="2117725"/>
            <a:ext cx="381000" cy="396875"/>
            <a:chOff x="1344" y="288"/>
            <a:chExt cx="240" cy="250"/>
          </a:xfrm>
        </p:grpSpPr>
        <p:sp>
          <p:nvSpPr>
            <p:cNvPr id="27820" name="Oval 691"/>
            <p:cNvSpPr>
              <a:spLocks noChangeAspect="1" noChangeArrowheads="1"/>
            </p:cNvSpPr>
            <p:nvPr/>
          </p:nvSpPr>
          <p:spPr bwMode="auto">
            <a:xfrm>
              <a:off x="1344" y="288"/>
              <a:ext cx="230" cy="2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51" name="Text Box 692"/>
            <p:cNvSpPr txBox="1">
              <a:spLocks noChangeArrowheads="1"/>
            </p:cNvSpPr>
            <p:nvPr/>
          </p:nvSpPr>
          <p:spPr bwMode="auto">
            <a:xfrm>
              <a:off x="1344" y="2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4" name="Group 699"/>
          <p:cNvGrpSpPr>
            <a:grpSpLocks/>
          </p:cNvGrpSpPr>
          <p:nvPr/>
        </p:nvGrpSpPr>
        <p:grpSpPr bwMode="auto">
          <a:xfrm>
            <a:off x="4500563" y="1571625"/>
            <a:ext cx="381000" cy="396875"/>
            <a:chOff x="1344" y="288"/>
            <a:chExt cx="240" cy="250"/>
          </a:xfrm>
        </p:grpSpPr>
        <p:sp>
          <p:nvSpPr>
            <p:cNvPr id="27818" name="Oval 700"/>
            <p:cNvSpPr>
              <a:spLocks noChangeAspect="1" noChangeArrowheads="1"/>
            </p:cNvSpPr>
            <p:nvPr/>
          </p:nvSpPr>
          <p:spPr bwMode="auto">
            <a:xfrm>
              <a:off x="1344" y="288"/>
              <a:ext cx="230" cy="2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49" name="Text Box 701"/>
            <p:cNvSpPr txBox="1">
              <a:spLocks noChangeArrowheads="1"/>
            </p:cNvSpPr>
            <p:nvPr/>
          </p:nvSpPr>
          <p:spPr bwMode="auto">
            <a:xfrm>
              <a:off x="1344" y="2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5" name="Group 702"/>
          <p:cNvGrpSpPr>
            <a:grpSpLocks/>
          </p:cNvGrpSpPr>
          <p:nvPr/>
        </p:nvGrpSpPr>
        <p:grpSpPr bwMode="auto">
          <a:xfrm>
            <a:off x="6477000" y="1660525"/>
            <a:ext cx="381000" cy="396875"/>
            <a:chOff x="4656" y="240"/>
            <a:chExt cx="240" cy="250"/>
          </a:xfrm>
        </p:grpSpPr>
        <p:sp>
          <p:nvSpPr>
            <p:cNvPr id="27816" name="Oval 703"/>
            <p:cNvSpPr>
              <a:spLocks noChangeAspect="1" noChangeArrowheads="1"/>
            </p:cNvSpPr>
            <p:nvPr/>
          </p:nvSpPr>
          <p:spPr bwMode="auto">
            <a:xfrm>
              <a:off x="4656" y="240"/>
              <a:ext cx="230" cy="23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47" name="Text Box 704"/>
            <p:cNvSpPr txBox="1">
              <a:spLocks noChangeArrowheads="1"/>
            </p:cNvSpPr>
            <p:nvPr/>
          </p:nvSpPr>
          <p:spPr bwMode="auto">
            <a:xfrm>
              <a:off x="4656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6" name="Group 723"/>
          <p:cNvGrpSpPr>
            <a:grpSpLocks/>
          </p:cNvGrpSpPr>
          <p:nvPr/>
        </p:nvGrpSpPr>
        <p:grpSpPr bwMode="auto">
          <a:xfrm>
            <a:off x="7010400" y="1660525"/>
            <a:ext cx="381000" cy="396875"/>
            <a:chOff x="5280" y="240"/>
            <a:chExt cx="240" cy="250"/>
          </a:xfrm>
        </p:grpSpPr>
        <p:sp>
          <p:nvSpPr>
            <p:cNvPr id="27814" name="Oval 724"/>
            <p:cNvSpPr>
              <a:spLocks noChangeAspect="1" noChangeArrowheads="1"/>
            </p:cNvSpPr>
            <p:nvPr/>
          </p:nvSpPr>
          <p:spPr bwMode="auto">
            <a:xfrm>
              <a:off x="5280" y="240"/>
              <a:ext cx="230" cy="2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45" name="Text Box 725"/>
            <p:cNvSpPr txBox="1">
              <a:spLocks noChangeArrowheads="1"/>
            </p:cNvSpPr>
            <p:nvPr/>
          </p:nvSpPr>
          <p:spPr bwMode="auto">
            <a:xfrm>
              <a:off x="528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7" name="Group 726"/>
          <p:cNvGrpSpPr>
            <a:grpSpLocks/>
          </p:cNvGrpSpPr>
          <p:nvPr/>
        </p:nvGrpSpPr>
        <p:grpSpPr bwMode="auto">
          <a:xfrm>
            <a:off x="4953000" y="1568450"/>
            <a:ext cx="381000" cy="396875"/>
            <a:chOff x="5280" y="240"/>
            <a:chExt cx="240" cy="250"/>
          </a:xfrm>
        </p:grpSpPr>
        <p:sp>
          <p:nvSpPr>
            <p:cNvPr id="27812" name="Oval 727"/>
            <p:cNvSpPr>
              <a:spLocks noChangeAspect="1" noChangeArrowheads="1"/>
            </p:cNvSpPr>
            <p:nvPr/>
          </p:nvSpPr>
          <p:spPr bwMode="auto">
            <a:xfrm>
              <a:off x="5280" y="240"/>
              <a:ext cx="230" cy="2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43" name="Text Box 728"/>
            <p:cNvSpPr txBox="1">
              <a:spLocks noChangeArrowheads="1"/>
            </p:cNvSpPr>
            <p:nvPr/>
          </p:nvSpPr>
          <p:spPr bwMode="auto">
            <a:xfrm>
              <a:off x="528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8" name="Group 729"/>
          <p:cNvGrpSpPr>
            <a:grpSpLocks/>
          </p:cNvGrpSpPr>
          <p:nvPr/>
        </p:nvGrpSpPr>
        <p:grpSpPr bwMode="auto">
          <a:xfrm>
            <a:off x="7924800" y="1584325"/>
            <a:ext cx="381000" cy="434975"/>
            <a:chOff x="4992" y="240"/>
            <a:chExt cx="240" cy="230"/>
          </a:xfrm>
        </p:grpSpPr>
        <p:sp>
          <p:nvSpPr>
            <p:cNvPr id="27810" name="Oval 730"/>
            <p:cNvSpPr>
              <a:spLocks noChangeAspect="1" noChangeArrowheads="1"/>
            </p:cNvSpPr>
            <p:nvPr/>
          </p:nvSpPr>
          <p:spPr bwMode="auto">
            <a:xfrm>
              <a:off x="4992" y="240"/>
              <a:ext cx="230" cy="2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41" name="Text Box 731"/>
            <p:cNvSpPr txBox="1">
              <a:spLocks noChangeArrowheads="1"/>
            </p:cNvSpPr>
            <p:nvPr/>
          </p:nvSpPr>
          <p:spPr bwMode="auto">
            <a:xfrm>
              <a:off x="4992" y="240"/>
              <a:ext cx="2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39" name="Group 735"/>
          <p:cNvGrpSpPr>
            <a:grpSpLocks/>
          </p:cNvGrpSpPr>
          <p:nvPr/>
        </p:nvGrpSpPr>
        <p:grpSpPr bwMode="auto">
          <a:xfrm>
            <a:off x="7524750" y="2133600"/>
            <a:ext cx="381000" cy="396875"/>
            <a:chOff x="4992" y="240"/>
            <a:chExt cx="240" cy="250"/>
          </a:xfrm>
        </p:grpSpPr>
        <p:sp>
          <p:nvSpPr>
            <p:cNvPr id="27808" name="Oval 736"/>
            <p:cNvSpPr>
              <a:spLocks noChangeAspect="1" noChangeArrowheads="1"/>
            </p:cNvSpPr>
            <p:nvPr/>
          </p:nvSpPr>
          <p:spPr bwMode="auto">
            <a:xfrm>
              <a:off x="4992" y="240"/>
              <a:ext cx="230" cy="2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39" name="Text Box 737"/>
            <p:cNvSpPr txBox="1">
              <a:spLocks noChangeArrowheads="1"/>
            </p:cNvSpPr>
            <p:nvPr/>
          </p:nvSpPr>
          <p:spPr bwMode="auto">
            <a:xfrm>
              <a:off x="4992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40" name="Group 741"/>
          <p:cNvGrpSpPr>
            <a:grpSpLocks/>
          </p:cNvGrpSpPr>
          <p:nvPr/>
        </p:nvGrpSpPr>
        <p:grpSpPr bwMode="auto">
          <a:xfrm>
            <a:off x="7924800" y="2117725"/>
            <a:ext cx="381000" cy="396875"/>
            <a:chOff x="3984" y="230"/>
            <a:chExt cx="240" cy="250"/>
          </a:xfrm>
        </p:grpSpPr>
        <p:sp>
          <p:nvSpPr>
            <p:cNvPr id="27806" name="Oval 742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37" name="Text Box 743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41" name="Group 750"/>
          <p:cNvGrpSpPr>
            <a:grpSpLocks/>
          </p:cNvGrpSpPr>
          <p:nvPr/>
        </p:nvGrpSpPr>
        <p:grpSpPr bwMode="auto">
          <a:xfrm>
            <a:off x="4500563" y="2500313"/>
            <a:ext cx="381000" cy="396875"/>
            <a:chOff x="3984" y="230"/>
            <a:chExt cx="240" cy="250"/>
          </a:xfrm>
        </p:grpSpPr>
        <p:sp>
          <p:nvSpPr>
            <p:cNvPr id="27804" name="Oval 751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35" name="Text Box 752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42" name="Group 759"/>
          <p:cNvGrpSpPr>
            <a:grpSpLocks/>
          </p:cNvGrpSpPr>
          <p:nvPr/>
        </p:nvGrpSpPr>
        <p:grpSpPr bwMode="auto">
          <a:xfrm>
            <a:off x="6011863" y="2060575"/>
            <a:ext cx="381000" cy="396875"/>
            <a:chOff x="3984" y="230"/>
            <a:chExt cx="240" cy="250"/>
          </a:xfrm>
        </p:grpSpPr>
        <p:sp>
          <p:nvSpPr>
            <p:cNvPr id="27802" name="Oval 760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33" name="Text Box 761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5" name="Group 765"/>
          <p:cNvGrpSpPr>
            <a:grpSpLocks/>
          </p:cNvGrpSpPr>
          <p:nvPr/>
        </p:nvGrpSpPr>
        <p:grpSpPr bwMode="auto">
          <a:xfrm>
            <a:off x="2527300" y="5424488"/>
            <a:ext cx="292100" cy="366712"/>
            <a:chOff x="1248" y="192"/>
            <a:chExt cx="184" cy="231"/>
          </a:xfrm>
        </p:grpSpPr>
        <p:sp>
          <p:nvSpPr>
            <p:cNvPr id="27800" name="Oval 665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31" name="Text Box 673"/>
            <p:cNvSpPr txBox="1">
              <a:spLocks noChangeAspect="1" noChangeArrowheads="1"/>
            </p:cNvSpPr>
            <p:nvPr/>
          </p:nvSpPr>
          <p:spPr bwMode="auto">
            <a:xfrm>
              <a:off x="1248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6" name="Group 767"/>
          <p:cNvGrpSpPr>
            <a:grpSpLocks/>
          </p:cNvGrpSpPr>
          <p:nvPr/>
        </p:nvGrpSpPr>
        <p:grpSpPr bwMode="auto">
          <a:xfrm>
            <a:off x="2527300" y="5867400"/>
            <a:ext cx="292100" cy="366713"/>
            <a:chOff x="5280" y="249"/>
            <a:chExt cx="184" cy="231"/>
          </a:xfrm>
        </p:grpSpPr>
        <p:sp>
          <p:nvSpPr>
            <p:cNvPr id="27798" name="Oval 666"/>
            <p:cNvSpPr>
              <a:spLocks noChangeAspect="1" noChangeArrowheads="1"/>
            </p:cNvSpPr>
            <p:nvPr/>
          </p:nvSpPr>
          <p:spPr bwMode="auto">
            <a:xfrm>
              <a:off x="5280" y="249"/>
              <a:ext cx="176" cy="1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29" name="Text Box 679"/>
            <p:cNvSpPr txBox="1">
              <a:spLocks noChangeAspect="1" noChangeArrowheads="1"/>
            </p:cNvSpPr>
            <p:nvPr/>
          </p:nvSpPr>
          <p:spPr bwMode="auto">
            <a:xfrm>
              <a:off x="5280" y="249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7" name="Group 763"/>
          <p:cNvGrpSpPr>
            <a:grpSpLocks/>
          </p:cNvGrpSpPr>
          <p:nvPr/>
        </p:nvGrpSpPr>
        <p:grpSpPr bwMode="auto">
          <a:xfrm>
            <a:off x="2463800" y="4953000"/>
            <a:ext cx="355600" cy="366713"/>
            <a:chOff x="576" y="192"/>
            <a:chExt cx="224" cy="231"/>
          </a:xfrm>
        </p:grpSpPr>
        <p:sp>
          <p:nvSpPr>
            <p:cNvPr id="27796" name="Oval 667"/>
            <p:cNvSpPr>
              <a:spLocks noChangeAspect="1" noChangeArrowheads="1"/>
            </p:cNvSpPr>
            <p:nvPr/>
          </p:nvSpPr>
          <p:spPr bwMode="auto">
            <a:xfrm>
              <a:off x="624" y="240"/>
              <a:ext cx="176" cy="17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27" name="Text Box 680"/>
            <p:cNvSpPr txBox="1">
              <a:spLocks noChangeAspect="1" noChangeArrowheads="1"/>
            </p:cNvSpPr>
            <p:nvPr/>
          </p:nvSpPr>
          <p:spPr bwMode="auto">
            <a:xfrm>
              <a:off x="576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8" name="Group 766"/>
          <p:cNvGrpSpPr>
            <a:grpSpLocks/>
          </p:cNvGrpSpPr>
          <p:nvPr/>
        </p:nvGrpSpPr>
        <p:grpSpPr bwMode="auto">
          <a:xfrm>
            <a:off x="2527300" y="4586288"/>
            <a:ext cx="292100" cy="366712"/>
            <a:chOff x="4944" y="192"/>
            <a:chExt cx="184" cy="231"/>
          </a:xfrm>
        </p:grpSpPr>
        <p:sp>
          <p:nvSpPr>
            <p:cNvPr id="27794" name="Oval 706"/>
            <p:cNvSpPr>
              <a:spLocks noChangeAspect="1" noChangeArrowheads="1"/>
            </p:cNvSpPr>
            <p:nvPr/>
          </p:nvSpPr>
          <p:spPr bwMode="auto">
            <a:xfrm>
              <a:off x="4944" y="240"/>
              <a:ext cx="176" cy="17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25" name="Text Box 707"/>
            <p:cNvSpPr txBox="1">
              <a:spLocks noChangeAspect="1" noChangeArrowheads="1"/>
            </p:cNvSpPr>
            <p:nvPr/>
          </p:nvSpPr>
          <p:spPr bwMode="auto">
            <a:xfrm>
              <a:off x="4944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9" name="Group 768"/>
          <p:cNvGrpSpPr>
            <a:grpSpLocks/>
          </p:cNvGrpSpPr>
          <p:nvPr/>
        </p:nvGrpSpPr>
        <p:grpSpPr bwMode="auto">
          <a:xfrm>
            <a:off x="3048000" y="4191000"/>
            <a:ext cx="292100" cy="366713"/>
            <a:chOff x="5328" y="576"/>
            <a:chExt cx="184" cy="231"/>
          </a:xfrm>
        </p:grpSpPr>
        <p:sp>
          <p:nvSpPr>
            <p:cNvPr id="27792" name="Oval 715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23" name="Text Box 716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0" name="Group 775"/>
          <p:cNvGrpSpPr>
            <a:grpSpLocks/>
          </p:cNvGrpSpPr>
          <p:nvPr/>
        </p:nvGrpSpPr>
        <p:grpSpPr bwMode="auto">
          <a:xfrm>
            <a:off x="2819400" y="3733800"/>
            <a:ext cx="304800" cy="366713"/>
            <a:chOff x="1776" y="144"/>
            <a:chExt cx="192" cy="231"/>
          </a:xfrm>
        </p:grpSpPr>
        <p:sp>
          <p:nvSpPr>
            <p:cNvPr id="27790" name="Oval 776"/>
            <p:cNvSpPr>
              <a:spLocks noChangeAspect="1" noChangeArrowheads="1"/>
            </p:cNvSpPr>
            <p:nvPr/>
          </p:nvSpPr>
          <p:spPr bwMode="auto"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21" name="Text Box 777"/>
            <p:cNvSpPr txBox="1">
              <a:spLocks noChangeAspect="1" noChangeArrowheads="1"/>
            </p:cNvSpPr>
            <p:nvPr/>
          </p:nvSpPr>
          <p:spPr bwMode="auto">
            <a:xfrm>
              <a:off x="1778" y="144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1" name="Group 778"/>
          <p:cNvGrpSpPr>
            <a:grpSpLocks/>
          </p:cNvGrpSpPr>
          <p:nvPr/>
        </p:nvGrpSpPr>
        <p:grpSpPr bwMode="auto">
          <a:xfrm>
            <a:off x="2514600" y="3748088"/>
            <a:ext cx="304800" cy="366712"/>
            <a:chOff x="1776" y="144"/>
            <a:chExt cx="192" cy="231"/>
          </a:xfrm>
        </p:grpSpPr>
        <p:sp>
          <p:nvSpPr>
            <p:cNvPr id="27788" name="Oval 779"/>
            <p:cNvSpPr>
              <a:spLocks noChangeAspect="1" noChangeArrowheads="1"/>
            </p:cNvSpPr>
            <p:nvPr/>
          </p:nvSpPr>
          <p:spPr bwMode="auto"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19" name="Text Box 780"/>
            <p:cNvSpPr txBox="1">
              <a:spLocks noChangeAspect="1" noChangeArrowheads="1"/>
            </p:cNvSpPr>
            <p:nvPr/>
          </p:nvSpPr>
          <p:spPr bwMode="auto">
            <a:xfrm>
              <a:off x="1778" y="144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2" name="Group 781"/>
          <p:cNvGrpSpPr>
            <a:grpSpLocks/>
          </p:cNvGrpSpPr>
          <p:nvPr/>
        </p:nvGrpSpPr>
        <p:grpSpPr bwMode="auto">
          <a:xfrm>
            <a:off x="2755900" y="4191000"/>
            <a:ext cx="292100" cy="366713"/>
            <a:chOff x="5328" y="576"/>
            <a:chExt cx="184" cy="231"/>
          </a:xfrm>
        </p:grpSpPr>
        <p:sp>
          <p:nvSpPr>
            <p:cNvPr id="27786" name="Oval 782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17" name="Text Box 783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3" name="Group 784"/>
          <p:cNvGrpSpPr>
            <a:grpSpLocks/>
          </p:cNvGrpSpPr>
          <p:nvPr/>
        </p:nvGrpSpPr>
        <p:grpSpPr bwMode="auto">
          <a:xfrm>
            <a:off x="2527300" y="4191000"/>
            <a:ext cx="292100" cy="366713"/>
            <a:chOff x="5328" y="576"/>
            <a:chExt cx="184" cy="231"/>
          </a:xfrm>
        </p:grpSpPr>
        <p:sp>
          <p:nvSpPr>
            <p:cNvPr id="27784" name="Oval 785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15" name="Text Box 786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" name="Group 787"/>
          <p:cNvGrpSpPr>
            <a:grpSpLocks/>
          </p:cNvGrpSpPr>
          <p:nvPr/>
        </p:nvGrpSpPr>
        <p:grpSpPr bwMode="auto">
          <a:xfrm>
            <a:off x="2755900" y="4586288"/>
            <a:ext cx="292100" cy="366712"/>
            <a:chOff x="4944" y="192"/>
            <a:chExt cx="184" cy="231"/>
          </a:xfrm>
        </p:grpSpPr>
        <p:sp>
          <p:nvSpPr>
            <p:cNvPr id="27782" name="Oval 788"/>
            <p:cNvSpPr>
              <a:spLocks noChangeAspect="1" noChangeArrowheads="1"/>
            </p:cNvSpPr>
            <p:nvPr/>
          </p:nvSpPr>
          <p:spPr bwMode="auto">
            <a:xfrm>
              <a:off x="4944" y="240"/>
              <a:ext cx="176" cy="17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13" name="Text Box 789"/>
            <p:cNvSpPr txBox="1">
              <a:spLocks noChangeAspect="1" noChangeArrowheads="1"/>
            </p:cNvSpPr>
            <p:nvPr/>
          </p:nvSpPr>
          <p:spPr bwMode="auto">
            <a:xfrm>
              <a:off x="4944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5" name="Group 790"/>
          <p:cNvGrpSpPr>
            <a:grpSpLocks/>
          </p:cNvGrpSpPr>
          <p:nvPr/>
        </p:nvGrpSpPr>
        <p:grpSpPr bwMode="auto">
          <a:xfrm>
            <a:off x="2692400" y="4953000"/>
            <a:ext cx="355600" cy="366713"/>
            <a:chOff x="576" y="192"/>
            <a:chExt cx="224" cy="231"/>
          </a:xfrm>
        </p:grpSpPr>
        <p:sp>
          <p:nvSpPr>
            <p:cNvPr id="27780" name="Oval 791"/>
            <p:cNvSpPr>
              <a:spLocks noChangeAspect="1" noChangeArrowheads="1"/>
            </p:cNvSpPr>
            <p:nvPr/>
          </p:nvSpPr>
          <p:spPr bwMode="auto">
            <a:xfrm>
              <a:off x="624" y="240"/>
              <a:ext cx="176" cy="17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11" name="Text Box 792"/>
            <p:cNvSpPr txBox="1">
              <a:spLocks noChangeAspect="1" noChangeArrowheads="1"/>
            </p:cNvSpPr>
            <p:nvPr/>
          </p:nvSpPr>
          <p:spPr bwMode="auto">
            <a:xfrm>
              <a:off x="576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6" name="Group 793"/>
          <p:cNvGrpSpPr>
            <a:grpSpLocks/>
          </p:cNvGrpSpPr>
          <p:nvPr/>
        </p:nvGrpSpPr>
        <p:grpSpPr bwMode="auto">
          <a:xfrm>
            <a:off x="2921000" y="4953000"/>
            <a:ext cx="355600" cy="366713"/>
            <a:chOff x="576" y="192"/>
            <a:chExt cx="224" cy="231"/>
          </a:xfrm>
        </p:grpSpPr>
        <p:sp>
          <p:nvSpPr>
            <p:cNvPr id="27778" name="Oval 794"/>
            <p:cNvSpPr>
              <a:spLocks noChangeAspect="1" noChangeArrowheads="1"/>
            </p:cNvSpPr>
            <p:nvPr/>
          </p:nvSpPr>
          <p:spPr bwMode="auto">
            <a:xfrm>
              <a:off x="624" y="240"/>
              <a:ext cx="176" cy="17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09" name="Text Box 795"/>
            <p:cNvSpPr txBox="1">
              <a:spLocks noChangeAspect="1" noChangeArrowheads="1"/>
            </p:cNvSpPr>
            <p:nvPr/>
          </p:nvSpPr>
          <p:spPr bwMode="auto">
            <a:xfrm>
              <a:off x="576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7" name="Group 796"/>
          <p:cNvGrpSpPr>
            <a:grpSpLocks/>
          </p:cNvGrpSpPr>
          <p:nvPr/>
        </p:nvGrpSpPr>
        <p:grpSpPr bwMode="auto">
          <a:xfrm>
            <a:off x="2774950" y="5424487"/>
            <a:ext cx="292100" cy="366712"/>
            <a:chOff x="1248" y="192"/>
            <a:chExt cx="184" cy="231"/>
          </a:xfrm>
        </p:grpSpPr>
        <p:sp>
          <p:nvSpPr>
            <p:cNvPr id="27776" name="Oval 797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07" name="Text Box 798"/>
            <p:cNvSpPr txBox="1">
              <a:spLocks noChangeAspect="1" noChangeArrowheads="1"/>
            </p:cNvSpPr>
            <p:nvPr/>
          </p:nvSpPr>
          <p:spPr bwMode="auto">
            <a:xfrm>
              <a:off x="1248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8" name="Group 799"/>
          <p:cNvGrpSpPr>
            <a:grpSpLocks/>
          </p:cNvGrpSpPr>
          <p:nvPr/>
        </p:nvGrpSpPr>
        <p:grpSpPr bwMode="auto">
          <a:xfrm>
            <a:off x="3265488" y="5457825"/>
            <a:ext cx="292100" cy="366713"/>
            <a:chOff x="1248" y="192"/>
            <a:chExt cx="184" cy="231"/>
          </a:xfrm>
        </p:grpSpPr>
        <p:sp>
          <p:nvSpPr>
            <p:cNvPr id="27774" name="Oval 800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05" name="Text Box 801"/>
            <p:cNvSpPr txBox="1">
              <a:spLocks noChangeAspect="1" noChangeArrowheads="1"/>
            </p:cNvSpPr>
            <p:nvPr/>
          </p:nvSpPr>
          <p:spPr bwMode="auto">
            <a:xfrm>
              <a:off x="1248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9" name="Group 817"/>
          <p:cNvGrpSpPr>
            <a:grpSpLocks/>
          </p:cNvGrpSpPr>
          <p:nvPr/>
        </p:nvGrpSpPr>
        <p:grpSpPr bwMode="auto">
          <a:xfrm>
            <a:off x="2743200" y="5867400"/>
            <a:ext cx="292100" cy="366713"/>
            <a:chOff x="5280" y="249"/>
            <a:chExt cx="184" cy="231"/>
          </a:xfrm>
        </p:grpSpPr>
        <p:sp>
          <p:nvSpPr>
            <p:cNvPr id="27772" name="Oval 818"/>
            <p:cNvSpPr>
              <a:spLocks noChangeAspect="1" noChangeArrowheads="1"/>
            </p:cNvSpPr>
            <p:nvPr/>
          </p:nvSpPr>
          <p:spPr bwMode="auto">
            <a:xfrm>
              <a:off x="5280" y="249"/>
              <a:ext cx="176" cy="1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03" name="Text Box 819"/>
            <p:cNvSpPr txBox="1">
              <a:spLocks noChangeAspect="1" noChangeArrowheads="1"/>
            </p:cNvSpPr>
            <p:nvPr/>
          </p:nvSpPr>
          <p:spPr bwMode="auto">
            <a:xfrm>
              <a:off x="5280" y="249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30" name="Group 901"/>
          <p:cNvGrpSpPr>
            <a:grpSpLocks/>
          </p:cNvGrpSpPr>
          <p:nvPr/>
        </p:nvGrpSpPr>
        <p:grpSpPr bwMode="auto">
          <a:xfrm>
            <a:off x="3359150" y="4179887"/>
            <a:ext cx="292100" cy="366713"/>
            <a:chOff x="5320" y="586"/>
            <a:chExt cx="184" cy="231"/>
          </a:xfrm>
        </p:grpSpPr>
        <p:sp>
          <p:nvSpPr>
            <p:cNvPr id="27770" name="Oval 902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01" name="Text Box 903"/>
            <p:cNvSpPr txBox="1">
              <a:spLocks noChangeAspect="1" noChangeArrowheads="1"/>
            </p:cNvSpPr>
            <p:nvPr/>
          </p:nvSpPr>
          <p:spPr bwMode="auto">
            <a:xfrm>
              <a:off x="5320" y="58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31" name="Group 904"/>
          <p:cNvGrpSpPr>
            <a:grpSpLocks/>
          </p:cNvGrpSpPr>
          <p:nvPr/>
        </p:nvGrpSpPr>
        <p:grpSpPr bwMode="auto">
          <a:xfrm>
            <a:off x="3713162" y="4160043"/>
            <a:ext cx="292100" cy="366713"/>
            <a:chOff x="5328" y="576"/>
            <a:chExt cx="184" cy="231"/>
          </a:xfrm>
        </p:grpSpPr>
        <p:sp>
          <p:nvSpPr>
            <p:cNvPr id="27768" name="Oval 905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99" name="Text Box 906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" name="Group 910"/>
          <p:cNvGrpSpPr>
            <a:grpSpLocks/>
          </p:cNvGrpSpPr>
          <p:nvPr/>
        </p:nvGrpSpPr>
        <p:grpSpPr bwMode="auto">
          <a:xfrm>
            <a:off x="3060700" y="4586288"/>
            <a:ext cx="292100" cy="366712"/>
            <a:chOff x="4944" y="192"/>
            <a:chExt cx="184" cy="231"/>
          </a:xfrm>
        </p:grpSpPr>
        <p:sp>
          <p:nvSpPr>
            <p:cNvPr id="27766" name="Oval 911"/>
            <p:cNvSpPr>
              <a:spLocks noChangeAspect="1" noChangeArrowheads="1"/>
            </p:cNvSpPr>
            <p:nvPr/>
          </p:nvSpPr>
          <p:spPr bwMode="auto">
            <a:xfrm>
              <a:off x="4944" y="240"/>
              <a:ext cx="176" cy="17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97" name="Text Box 912"/>
            <p:cNvSpPr txBox="1">
              <a:spLocks noChangeAspect="1" noChangeArrowheads="1"/>
            </p:cNvSpPr>
            <p:nvPr/>
          </p:nvSpPr>
          <p:spPr bwMode="auto">
            <a:xfrm>
              <a:off x="4944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1" name="Group 922"/>
          <p:cNvGrpSpPr>
            <a:grpSpLocks/>
          </p:cNvGrpSpPr>
          <p:nvPr/>
        </p:nvGrpSpPr>
        <p:grpSpPr bwMode="auto">
          <a:xfrm>
            <a:off x="7010400" y="2117725"/>
            <a:ext cx="381000" cy="396875"/>
            <a:chOff x="4320" y="240"/>
            <a:chExt cx="240" cy="250"/>
          </a:xfrm>
        </p:grpSpPr>
        <p:sp>
          <p:nvSpPr>
            <p:cNvPr id="27764" name="Oval 923"/>
            <p:cNvSpPr>
              <a:spLocks noChangeAspect="1" noChangeArrowheads="1"/>
            </p:cNvSpPr>
            <p:nvPr/>
          </p:nvSpPr>
          <p:spPr bwMode="auto">
            <a:xfrm>
              <a:off x="4320" y="240"/>
              <a:ext cx="230" cy="23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95" name="Text Box 924"/>
            <p:cNvSpPr txBox="1">
              <a:spLocks noChangeArrowheads="1"/>
            </p:cNvSpPr>
            <p:nvPr/>
          </p:nvSpPr>
          <p:spPr bwMode="auto">
            <a:xfrm>
              <a:off x="432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2" name="Group 925"/>
          <p:cNvGrpSpPr>
            <a:grpSpLocks/>
          </p:cNvGrpSpPr>
          <p:nvPr/>
        </p:nvGrpSpPr>
        <p:grpSpPr bwMode="auto">
          <a:xfrm>
            <a:off x="6443663" y="2492375"/>
            <a:ext cx="381000" cy="396875"/>
            <a:chOff x="4320" y="240"/>
            <a:chExt cx="240" cy="250"/>
          </a:xfrm>
        </p:grpSpPr>
        <p:sp>
          <p:nvSpPr>
            <p:cNvPr id="27762" name="Oval 926"/>
            <p:cNvSpPr>
              <a:spLocks noChangeAspect="1" noChangeArrowheads="1"/>
            </p:cNvSpPr>
            <p:nvPr/>
          </p:nvSpPr>
          <p:spPr bwMode="auto">
            <a:xfrm>
              <a:off x="4320" y="240"/>
              <a:ext cx="230" cy="23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93" name="Text Box 927"/>
            <p:cNvSpPr txBox="1">
              <a:spLocks noChangeArrowheads="1"/>
            </p:cNvSpPr>
            <p:nvPr/>
          </p:nvSpPr>
          <p:spPr bwMode="auto">
            <a:xfrm>
              <a:off x="432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3" name="Group 928"/>
          <p:cNvGrpSpPr>
            <a:grpSpLocks/>
          </p:cNvGrpSpPr>
          <p:nvPr/>
        </p:nvGrpSpPr>
        <p:grpSpPr bwMode="auto">
          <a:xfrm>
            <a:off x="7467600" y="1660525"/>
            <a:ext cx="381000" cy="396875"/>
            <a:chOff x="4320" y="240"/>
            <a:chExt cx="240" cy="250"/>
          </a:xfrm>
        </p:grpSpPr>
        <p:sp>
          <p:nvSpPr>
            <p:cNvPr id="27760" name="Oval 929"/>
            <p:cNvSpPr>
              <a:spLocks noChangeAspect="1" noChangeArrowheads="1"/>
            </p:cNvSpPr>
            <p:nvPr/>
          </p:nvSpPr>
          <p:spPr bwMode="auto">
            <a:xfrm>
              <a:off x="4320" y="240"/>
              <a:ext cx="230" cy="23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91" name="Text Box 930"/>
            <p:cNvSpPr txBox="1">
              <a:spLocks noChangeArrowheads="1"/>
            </p:cNvSpPr>
            <p:nvPr/>
          </p:nvSpPr>
          <p:spPr bwMode="auto">
            <a:xfrm>
              <a:off x="4320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4" name="Group 931"/>
          <p:cNvGrpSpPr>
            <a:grpSpLocks/>
          </p:cNvGrpSpPr>
          <p:nvPr/>
        </p:nvGrpSpPr>
        <p:grpSpPr bwMode="auto">
          <a:xfrm>
            <a:off x="4953000" y="2498725"/>
            <a:ext cx="381000" cy="396875"/>
            <a:chOff x="4656" y="240"/>
            <a:chExt cx="240" cy="250"/>
          </a:xfrm>
        </p:grpSpPr>
        <p:sp>
          <p:nvSpPr>
            <p:cNvPr id="27758" name="Oval 932"/>
            <p:cNvSpPr>
              <a:spLocks noChangeAspect="1" noChangeArrowheads="1"/>
            </p:cNvSpPr>
            <p:nvPr/>
          </p:nvSpPr>
          <p:spPr bwMode="auto">
            <a:xfrm>
              <a:off x="4656" y="240"/>
              <a:ext cx="230" cy="23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89" name="Text Box 933"/>
            <p:cNvSpPr txBox="1">
              <a:spLocks noChangeArrowheads="1"/>
            </p:cNvSpPr>
            <p:nvPr/>
          </p:nvSpPr>
          <p:spPr bwMode="auto">
            <a:xfrm>
              <a:off x="4656" y="2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5" name="Group 940"/>
          <p:cNvGrpSpPr>
            <a:grpSpLocks/>
          </p:cNvGrpSpPr>
          <p:nvPr/>
        </p:nvGrpSpPr>
        <p:grpSpPr bwMode="auto">
          <a:xfrm>
            <a:off x="5435600" y="2492375"/>
            <a:ext cx="381000" cy="400050"/>
            <a:chOff x="4987" y="218"/>
            <a:chExt cx="240" cy="252"/>
          </a:xfrm>
        </p:grpSpPr>
        <p:sp>
          <p:nvSpPr>
            <p:cNvPr id="27756" name="Oval 941"/>
            <p:cNvSpPr>
              <a:spLocks noChangeAspect="1" noChangeArrowheads="1"/>
            </p:cNvSpPr>
            <p:nvPr/>
          </p:nvSpPr>
          <p:spPr bwMode="auto">
            <a:xfrm>
              <a:off x="4992" y="240"/>
              <a:ext cx="230" cy="2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87" name="Text Box 942"/>
            <p:cNvSpPr txBox="1">
              <a:spLocks noChangeArrowheads="1"/>
            </p:cNvSpPr>
            <p:nvPr/>
          </p:nvSpPr>
          <p:spPr bwMode="auto">
            <a:xfrm>
              <a:off x="4987" y="21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8502" name="Group 799"/>
          <p:cNvGrpSpPr>
            <a:grpSpLocks/>
          </p:cNvGrpSpPr>
          <p:nvPr/>
        </p:nvGrpSpPr>
        <p:grpSpPr bwMode="auto">
          <a:xfrm>
            <a:off x="3067050" y="5457825"/>
            <a:ext cx="292100" cy="366713"/>
            <a:chOff x="1248" y="192"/>
            <a:chExt cx="184" cy="231"/>
          </a:xfrm>
        </p:grpSpPr>
        <p:sp>
          <p:nvSpPr>
            <p:cNvPr id="27754" name="Oval 800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85" name="Text Box 801"/>
            <p:cNvSpPr txBox="1">
              <a:spLocks noChangeAspect="1" noChangeArrowheads="1"/>
            </p:cNvSpPr>
            <p:nvPr/>
          </p:nvSpPr>
          <p:spPr bwMode="auto">
            <a:xfrm>
              <a:off x="1248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8503" name="Group 799"/>
          <p:cNvGrpSpPr>
            <a:grpSpLocks/>
          </p:cNvGrpSpPr>
          <p:nvPr/>
        </p:nvGrpSpPr>
        <p:grpSpPr bwMode="auto">
          <a:xfrm>
            <a:off x="3856037" y="5424487"/>
            <a:ext cx="295275" cy="366713"/>
            <a:chOff x="1248" y="192"/>
            <a:chExt cx="186" cy="231"/>
          </a:xfrm>
        </p:grpSpPr>
        <p:sp>
          <p:nvSpPr>
            <p:cNvPr id="27752" name="Oval 800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83" name="Text Box 801"/>
            <p:cNvSpPr txBox="1">
              <a:spLocks noChangeAspect="1" noChangeArrowheads="1"/>
            </p:cNvSpPr>
            <p:nvPr/>
          </p:nvSpPr>
          <p:spPr bwMode="auto">
            <a:xfrm>
              <a:off x="1250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8504" name="Group 799"/>
          <p:cNvGrpSpPr>
            <a:grpSpLocks/>
          </p:cNvGrpSpPr>
          <p:nvPr/>
        </p:nvGrpSpPr>
        <p:grpSpPr bwMode="auto">
          <a:xfrm>
            <a:off x="3567112" y="5457825"/>
            <a:ext cx="292100" cy="366713"/>
            <a:chOff x="1248" y="192"/>
            <a:chExt cx="184" cy="231"/>
          </a:xfrm>
        </p:grpSpPr>
        <p:sp>
          <p:nvSpPr>
            <p:cNvPr id="27750" name="Oval 800"/>
            <p:cNvSpPr>
              <a:spLocks noChangeAspect="1" noChangeArrowheads="1"/>
            </p:cNvSpPr>
            <p:nvPr/>
          </p:nvSpPr>
          <p:spPr bwMode="auto">
            <a:xfrm>
              <a:off x="1248" y="200"/>
              <a:ext cx="176" cy="17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81" name="Text Box 801"/>
            <p:cNvSpPr txBox="1">
              <a:spLocks noChangeAspect="1" noChangeArrowheads="1"/>
            </p:cNvSpPr>
            <p:nvPr/>
          </p:nvSpPr>
          <p:spPr bwMode="auto">
            <a:xfrm>
              <a:off x="1248" y="192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69" name="Group 759"/>
          <p:cNvGrpSpPr>
            <a:grpSpLocks/>
          </p:cNvGrpSpPr>
          <p:nvPr/>
        </p:nvGrpSpPr>
        <p:grpSpPr bwMode="auto">
          <a:xfrm>
            <a:off x="5940425" y="2492375"/>
            <a:ext cx="381000" cy="396875"/>
            <a:chOff x="3984" y="230"/>
            <a:chExt cx="240" cy="250"/>
          </a:xfrm>
        </p:grpSpPr>
        <p:sp>
          <p:nvSpPr>
            <p:cNvPr id="27748" name="Oval 760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79" name="Text Box 761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70" name="Group 759"/>
          <p:cNvGrpSpPr>
            <a:grpSpLocks/>
          </p:cNvGrpSpPr>
          <p:nvPr/>
        </p:nvGrpSpPr>
        <p:grpSpPr bwMode="auto">
          <a:xfrm>
            <a:off x="5508625" y="1557338"/>
            <a:ext cx="381000" cy="396875"/>
            <a:chOff x="3984" y="230"/>
            <a:chExt cx="240" cy="250"/>
          </a:xfrm>
        </p:grpSpPr>
        <p:sp>
          <p:nvSpPr>
            <p:cNvPr id="27746" name="Oval 760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77" name="Text Box 761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4671" name="Group 759"/>
          <p:cNvGrpSpPr>
            <a:grpSpLocks/>
          </p:cNvGrpSpPr>
          <p:nvPr/>
        </p:nvGrpSpPr>
        <p:grpSpPr bwMode="auto">
          <a:xfrm>
            <a:off x="5003800" y="1989138"/>
            <a:ext cx="381000" cy="396875"/>
            <a:chOff x="3984" y="230"/>
            <a:chExt cx="240" cy="250"/>
          </a:xfrm>
        </p:grpSpPr>
        <p:sp>
          <p:nvSpPr>
            <p:cNvPr id="27744" name="Oval 760"/>
            <p:cNvSpPr>
              <a:spLocks noChangeAspect="1" noChangeArrowheads="1"/>
            </p:cNvSpPr>
            <p:nvPr/>
          </p:nvSpPr>
          <p:spPr bwMode="auto">
            <a:xfrm>
              <a:off x="3984" y="240"/>
              <a:ext cx="230" cy="230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75" name="Text Box 761"/>
            <p:cNvSpPr txBox="1">
              <a:spLocks noChangeArrowheads="1"/>
            </p:cNvSpPr>
            <p:nvPr/>
          </p:nvSpPr>
          <p:spPr bwMode="auto">
            <a:xfrm>
              <a:off x="3984" y="2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188640"/>
            <a:ext cx="7832725" cy="852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2"/>
                </a:solidFill>
                <a:ea typeface="ＭＳ Ｐゴシック" pitchFamily="1" charset="-128"/>
              </a:rPr>
              <a:t>Pareto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946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8891" y="1517115"/>
            <a:ext cx="6686217" cy="439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38994" y="116632"/>
            <a:ext cx="7467600" cy="772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ea typeface="ＭＳ Ｐゴシック" pitchFamily="1" charset="-128"/>
              </a:rPr>
              <a:t>Graphing Quantitative </a:t>
            </a:r>
            <a:r>
              <a:rPr lang="en-US" dirty="0">
                <a:solidFill>
                  <a:schemeClr val="tx2"/>
                </a:solidFill>
                <a:ea typeface="ＭＳ Ｐゴシック" pitchFamily="1" charset="-128"/>
              </a:rPr>
              <a:t>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352928" cy="48737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  <a:cs typeface="Calibri" charset="0"/>
              </a:rPr>
              <a:t>A single quantitative variable measured for different population segments or for different categories of classification can be graphed using a 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</a:rPr>
              <a:t>pie</a:t>
            </a:r>
            <a:r>
              <a:rPr lang="en-US" dirty="0">
                <a:latin typeface="Calibri" charset="0"/>
                <a:cs typeface="Calibri" charset="0"/>
              </a:rPr>
              <a:t> or 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</a:rPr>
              <a:t>bar chart</a:t>
            </a:r>
          </a:p>
          <a:p>
            <a:pPr eaLnBrk="1" hangingPunct="1">
              <a:defRPr/>
            </a:pPr>
            <a:r>
              <a:rPr lang="en-CA" dirty="0"/>
              <a:t>The top 10 vehicles sold in Canada for 2015 </a:t>
            </a:r>
          </a:p>
          <a:p>
            <a:pPr eaLnBrk="1" hangingPunct="1">
              <a:defRPr/>
            </a:pPr>
            <a:endParaRPr lang="en-CA" sz="5400" dirty="0">
              <a:latin typeface="Times New Roman" charset="0"/>
            </a:endParaRPr>
          </a:p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63" y="2985304"/>
            <a:ext cx="5246499" cy="332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43965" y="2857500"/>
            <a:ext cx="8715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4400" b="1" dirty="0">
                <a:ea typeface="ＭＳ Ｐゴシック" pitchFamily="1" charset="-128"/>
              </a:rPr>
              <a:t>Describing Data </a:t>
            </a:r>
            <a:r>
              <a:rPr lang="en-US" sz="4400" b="1">
                <a:ea typeface="ＭＳ Ｐゴシック" pitchFamily="1" charset="-128"/>
              </a:rPr>
              <a:t>with Graphs </a:t>
            </a:r>
            <a:endParaRPr lang="en-US" sz="4400" b="1" dirty="0">
              <a:ea typeface="ＭＳ Ｐゴシック" pitchFamily="1" charset="-128"/>
            </a:endParaRPr>
          </a:p>
        </p:txBody>
      </p: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127329" y="919162"/>
            <a:ext cx="8715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CHAPTER 1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57425"/>
            <a:ext cx="914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9" name="Rectangle 35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defRPr/>
            </a:pPr>
            <a:r>
              <a:rPr lang="en-US" dirty="0"/>
              <a:t>Graphing Time Series Example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37235"/>
            <a:ext cx="8110413" cy="487375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series</a:t>
            </a:r>
            <a:r>
              <a:rPr lang="en-US" b="1" dirty="0"/>
              <a:t>:</a:t>
            </a:r>
            <a:r>
              <a:rPr lang="en-US" dirty="0"/>
              <a:t> a single quantitative variable measured over time; can be graphed using a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</a:t>
            </a:r>
            <a:r>
              <a:rPr lang="en-US" dirty="0"/>
              <a:t> 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bar chart</a:t>
            </a:r>
            <a:endParaRPr lang="en-CA" dirty="0"/>
          </a:p>
          <a:p>
            <a:r>
              <a:rPr lang="en-US" dirty="0"/>
              <a:t>Canadian population growth projections for age group 65–69</a:t>
            </a:r>
          </a:p>
        </p:txBody>
      </p:sp>
      <p:pic>
        <p:nvPicPr>
          <p:cNvPr id="20512" name="Picture 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81" y="2924944"/>
            <a:ext cx="786398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Dotplots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208912" cy="4873752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</a:rPr>
              <a:t>The simplest graph for quantitative data, </a:t>
            </a:r>
            <a:r>
              <a:rPr lang="en-US" dirty="0" err="1">
                <a:ea typeface="ＭＳ Ｐゴシック" pitchFamily="1" charset="-128"/>
              </a:rPr>
              <a:t>dotplots</a:t>
            </a:r>
            <a:r>
              <a:rPr lang="en-US" dirty="0">
                <a:ea typeface="ＭＳ Ｐゴシック" pitchFamily="1" charset="-128"/>
              </a:rPr>
              <a:t> plot the measurements as points on a horizontal axis, stacking the points that duplicate existing points</a:t>
            </a:r>
          </a:p>
          <a:p>
            <a:pPr>
              <a:buNone/>
            </a:pPr>
            <a:endParaRPr lang="en-CA" dirty="0"/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406" y="2852936"/>
            <a:ext cx="650118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Stem and Leaf Plots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568952" cy="4824958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dirty="0">
                <a:ea typeface="ＭＳ Ｐゴシック" pitchFamily="1" charset="-128"/>
              </a:rPr>
              <a:t>A simple graph for quantitative data that uses the actual numerical values of each data point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Divide each measurement into two parts: the stem and the leaf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List the stems in a column, with a vertical line to their right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For each measurement, record the leaf portion in the same row as its matching stem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Order the leaves from lowest to highest in each stem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Provide a key to your coding</a:t>
            </a: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EEDDD66C-99EB-4771-99FA-62C0B3AF159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237406"/>
            <a:ext cx="7832725" cy="81510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Sample Stem and Leaf Plot</a:t>
            </a:r>
          </a:p>
        </p:txBody>
      </p:sp>
      <p:sp>
        <p:nvSpPr>
          <p:cNvPr id="33795" name="Rectangle 29"/>
          <p:cNvSpPr>
            <a:spLocks noChangeArrowheads="1"/>
          </p:cNvSpPr>
          <p:nvPr/>
        </p:nvSpPr>
        <p:spPr bwMode="auto">
          <a:xfrm>
            <a:off x="474663" y="1641475"/>
            <a:ext cx="8134350" cy="1181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3333CC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Times New Roman" charset="0"/>
              <a:ea typeface="ＭＳ Ｐゴシック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74663" y="1052513"/>
            <a:ext cx="81343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The prices ($) of 19 brands of walking shoes:</a:t>
            </a:r>
          </a:p>
          <a:p>
            <a:pPr eaLnBrk="1" hangingPunct="1">
              <a:spcBef>
                <a:spcPct val="20000"/>
              </a:spcBef>
            </a:pPr>
            <a:r>
              <a:rPr lang="en-US" b="0" dirty="0"/>
              <a:t>90	70	70	70	75	70	65	68	60</a:t>
            </a:r>
          </a:p>
          <a:p>
            <a:pPr eaLnBrk="1" hangingPunct="1">
              <a:spcBef>
                <a:spcPct val="20000"/>
              </a:spcBef>
            </a:pPr>
            <a:r>
              <a:rPr lang="en-US" b="0" dirty="0"/>
              <a:t>74	70	95	75	70	68	65	40	65 70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188" y="2971800"/>
            <a:ext cx="3373437" cy="3257550"/>
            <a:chOff x="385" y="1872"/>
            <a:chExt cx="2125" cy="2052"/>
          </a:xfrm>
        </p:grpSpPr>
        <p:sp>
          <p:nvSpPr>
            <p:cNvPr id="31761" name="Text Box 6"/>
            <p:cNvSpPr txBox="1">
              <a:spLocks noChangeArrowheads="1"/>
            </p:cNvSpPr>
            <p:nvPr/>
          </p:nvSpPr>
          <p:spPr bwMode="auto">
            <a:xfrm>
              <a:off x="385" y="1888"/>
              <a:ext cx="2125" cy="2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4	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6	5 8 0 8 5 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7	0 0 0 0 5 0 4 0 5 0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333333"/>
                  </a:solidFill>
                </a:rPr>
                <a:t>9	0 5</a:t>
              </a:r>
            </a:p>
          </p:txBody>
        </p:sp>
        <p:sp>
          <p:nvSpPr>
            <p:cNvPr id="31762" name="Line 7"/>
            <p:cNvSpPr>
              <a:spLocks noChangeShapeType="1"/>
            </p:cNvSpPr>
            <p:nvPr/>
          </p:nvSpPr>
          <p:spPr bwMode="auto">
            <a:xfrm>
              <a:off x="864" y="1872"/>
              <a:ext cx="0" cy="192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140200" y="2852738"/>
            <a:ext cx="4733925" cy="3600450"/>
            <a:chOff x="2544" y="1800"/>
            <a:chExt cx="2982" cy="2268"/>
          </a:xfrm>
        </p:grpSpPr>
        <p:grpSp>
          <p:nvGrpSpPr>
            <p:cNvPr id="31755" name="Group 30"/>
            <p:cNvGrpSpPr>
              <a:grpSpLocks/>
            </p:cNvGrpSpPr>
            <p:nvPr/>
          </p:nvGrpSpPr>
          <p:grpSpPr bwMode="auto">
            <a:xfrm>
              <a:off x="2544" y="1800"/>
              <a:ext cx="2982" cy="2268"/>
              <a:chOff x="2544" y="1800"/>
              <a:chExt cx="2982" cy="2268"/>
            </a:xfrm>
          </p:grpSpPr>
          <p:sp>
            <p:nvSpPr>
              <p:cNvPr id="31757" name="Text Box 10"/>
              <p:cNvSpPr txBox="1">
                <a:spLocks noChangeArrowheads="1"/>
              </p:cNvSpPr>
              <p:nvPr/>
            </p:nvSpPr>
            <p:spPr bwMode="auto">
              <a:xfrm>
                <a:off x="3510" y="1800"/>
                <a:ext cx="2016" cy="2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4	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5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6	0 5 5 5 8 8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7	0 0 0 0 0 0 0 4 5 5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8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333333"/>
                    </a:solidFill>
                  </a:rPr>
                  <a:t>9	0 5 </a:t>
                </a:r>
              </a:p>
            </p:txBody>
          </p:sp>
          <p:grpSp>
            <p:nvGrpSpPr>
              <p:cNvPr id="31758" name="Group 12"/>
              <p:cNvGrpSpPr>
                <a:grpSpLocks/>
              </p:cNvGrpSpPr>
              <p:nvPr/>
            </p:nvGrpSpPr>
            <p:grpSpPr bwMode="auto">
              <a:xfrm>
                <a:off x="2544" y="1891"/>
                <a:ext cx="1008" cy="294"/>
                <a:chOff x="2112" y="1987"/>
                <a:chExt cx="1008" cy="294"/>
              </a:xfrm>
            </p:grpSpPr>
            <p:sp>
              <p:nvSpPr>
                <p:cNvPr id="317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2" y="1987"/>
                  <a:ext cx="81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1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3333CC"/>
                      </a:solidFill>
                    </a:rPr>
                    <a:t>Reorder</a:t>
                  </a:r>
                </a:p>
              </p:txBody>
            </p:sp>
            <p:sp>
              <p:nvSpPr>
                <p:cNvPr id="31760" name="Line 14"/>
                <p:cNvSpPr>
                  <a:spLocks noChangeShapeType="1"/>
                </p:cNvSpPr>
                <p:nvPr/>
              </p:nvSpPr>
              <p:spPr bwMode="auto">
                <a:xfrm>
                  <a:off x="2928" y="212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>
              <a:off x="3905" y="1968"/>
              <a:ext cx="0" cy="192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5627" name="Freeform 27"/>
          <p:cNvSpPr>
            <a:spLocks/>
          </p:cNvSpPr>
          <p:nvPr/>
        </p:nvSpPr>
        <p:spPr bwMode="auto">
          <a:xfrm>
            <a:off x="900113" y="1989138"/>
            <a:ext cx="914400" cy="3733800"/>
          </a:xfrm>
          <a:custGeom>
            <a:avLst/>
            <a:gdLst>
              <a:gd name="T0" fmla="*/ 0 w 560"/>
              <a:gd name="T1" fmla="*/ 0 h 2544"/>
              <a:gd name="T2" fmla="*/ 2147483647 w 560"/>
              <a:gd name="T3" fmla="*/ 2147483647 h 2544"/>
              <a:gd name="T4" fmla="*/ 2147483647 w 560"/>
              <a:gd name="T5" fmla="*/ 2147483647 h 2544"/>
              <a:gd name="T6" fmla="*/ 2147483647 w 560"/>
              <a:gd name="T7" fmla="*/ 2147483647 h 2544"/>
              <a:gd name="T8" fmla="*/ 2147483647 w 560"/>
              <a:gd name="T9" fmla="*/ 2147483647 h 2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0"/>
              <a:gd name="T16" fmla="*/ 0 h 2544"/>
              <a:gd name="T17" fmla="*/ 560 w 560"/>
              <a:gd name="T18" fmla="*/ 2544 h 2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0" h="2544">
                <a:moveTo>
                  <a:pt x="0" y="0"/>
                </a:moveTo>
                <a:cubicBezTo>
                  <a:pt x="92" y="0"/>
                  <a:pt x="184" y="0"/>
                  <a:pt x="240" y="240"/>
                </a:cubicBezTo>
                <a:cubicBezTo>
                  <a:pt x="296" y="480"/>
                  <a:pt x="288" y="1096"/>
                  <a:pt x="336" y="1440"/>
                </a:cubicBezTo>
                <a:cubicBezTo>
                  <a:pt x="384" y="1784"/>
                  <a:pt x="496" y="2120"/>
                  <a:pt x="528" y="2304"/>
                </a:cubicBezTo>
                <a:cubicBezTo>
                  <a:pt x="560" y="2488"/>
                  <a:pt x="536" y="2504"/>
                  <a:pt x="528" y="2544"/>
                </a:cubicBez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8" name="Freeform 28"/>
          <p:cNvSpPr>
            <a:spLocks/>
          </p:cNvSpPr>
          <p:nvPr/>
        </p:nvSpPr>
        <p:spPr bwMode="auto">
          <a:xfrm>
            <a:off x="2667000" y="2420888"/>
            <a:ext cx="1244600" cy="2345432"/>
          </a:xfrm>
          <a:custGeom>
            <a:avLst/>
            <a:gdLst>
              <a:gd name="T0" fmla="*/ 2147483647 w 784"/>
              <a:gd name="T1" fmla="*/ 0 h 1296"/>
              <a:gd name="T2" fmla="*/ 2147483647 w 784"/>
              <a:gd name="T3" fmla="*/ 2147483647 h 1296"/>
              <a:gd name="T4" fmla="*/ 2147483647 w 784"/>
              <a:gd name="T5" fmla="*/ 2147483647 h 1296"/>
              <a:gd name="T6" fmla="*/ 2147483647 w 784"/>
              <a:gd name="T7" fmla="*/ 2147483647 h 1296"/>
              <a:gd name="T8" fmla="*/ 0 w 784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4"/>
              <a:gd name="T16" fmla="*/ 0 h 1296"/>
              <a:gd name="T17" fmla="*/ 784 w 784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4" h="1296">
                <a:moveTo>
                  <a:pt x="720" y="0"/>
                </a:moveTo>
                <a:cubicBezTo>
                  <a:pt x="752" y="104"/>
                  <a:pt x="784" y="208"/>
                  <a:pt x="768" y="336"/>
                </a:cubicBezTo>
                <a:cubicBezTo>
                  <a:pt x="752" y="464"/>
                  <a:pt x="688" y="640"/>
                  <a:pt x="624" y="768"/>
                </a:cubicBezTo>
                <a:cubicBezTo>
                  <a:pt x="560" y="896"/>
                  <a:pt x="488" y="1016"/>
                  <a:pt x="384" y="1104"/>
                </a:cubicBezTo>
                <a:cubicBezTo>
                  <a:pt x="280" y="1192"/>
                  <a:pt x="72" y="1264"/>
                  <a:pt x="0" y="1296"/>
                </a:cubicBez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7" grpId="0" animBg="1"/>
      <p:bldP spid="256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Interpreting Graphs: Location and Spread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</a:rPr>
              <a:t>Where is the data </a:t>
            </a:r>
            <a:r>
              <a:rPr lang="en-US" dirty="0" err="1">
                <a:ea typeface="ＭＳ Ｐゴシック" pitchFamily="1" charset="-128"/>
              </a:rPr>
              <a:t>centred</a:t>
            </a:r>
            <a:r>
              <a:rPr lang="en-US" dirty="0">
                <a:ea typeface="ＭＳ Ｐゴシック" pitchFamily="1" charset="-128"/>
              </a:rPr>
              <a:t> on the horizontal axis, and how does it spread out from the centre?</a:t>
            </a:r>
          </a:p>
          <a:p>
            <a:endParaRPr lang="en-CA" dirty="0"/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856405" y="2596492"/>
            <a:ext cx="6778625" cy="2620963"/>
            <a:chOff x="1475656" y="1556792"/>
            <a:chExt cx="6777608" cy="2621632"/>
          </a:xfrm>
          <a:solidFill>
            <a:schemeClr val="accent1"/>
          </a:solidFill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547664" y="3645024"/>
              <a:ext cx="3200400" cy="533400"/>
              <a:chOff x="960" y="2400"/>
              <a:chExt cx="2016" cy="336"/>
            </a:xfrm>
            <a:grpFill/>
          </p:grpSpPr>
          <p:sp>
            <p:nvSpPr>
              <p:cNvPr id="89" name="AutoShape 2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0" name="AutoShape 21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1" name="AutoShape 22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2" name="AutoShape 23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3" name="AutoShape 24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4" name="AutoShape 25"/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5" name="AutoShape 26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6" name="AutoShape 27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7" name="Line 28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201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98" name="AutoShape 29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5052864" y="3111624"/>
              <a:ext cx="3200400" cy="1066800"/>
              <a:chOff x="3168" y="2064"/>
              <a:chExt cx="2016" cy="672"/>
            </a:xfrm>
            <a:grpFill/>
          </p:grpSpPr>
          <p:sp>
            <p:nvSpPr>
              <p:cNvPr id="61" name="AutoShape 31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grpSp>
            <p:nvGrpSpPr>
              <p:cNvPr id="62" name="Group 32"/>
              <p:cNvGrpSpPr>
                <a:grpSpLocks/>
              </p:cNvGrpSpPr>
              <p:nvPr/>
            </p:nvGrpSpPr>
            <p:grpSpPr bwMode="auto">
              <a:xfrm>
                <a:off x="3168" y="2064"/>
                <a:ext cx="2016" cy="672"/>
                <a:chOff x="3168" y="2064"/>
                <a:chExt cx="2016" cy="672"/>
              </a:xfrm>
              <a:grpFill/>
            </p:grpSpPr>
            <p:sp>
              <p:nvSpPr>
                <p:cNvPr id="63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2736"/>
                  <a:ext cx="2016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CA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12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744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744" y="2496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0" name="AutoShape 40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1" name="AutoShape 41"/>
                <p:cNvSpPr>
                  <a:spLocks noChangeArrowheads="1"/>
                </p:cNvSpPr>
                <p:nvPr/>
              </p:nvSpPr>
              <p:spPr bwMode="auto">
                <a:xfrm>
                  <a:off x="4032" y="244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2" name="AutoShape 42"/>
                <p:cNvSpPr>
                  <a:spLocks noChangeArrowheads="1"/>
                </p:cNvSpPr>
                <p:nvPr/>
              </p:nvSpPr>
              <p:spPr bwMode="auto">
                <a:xfrm>
                  <a:off x="4032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3" name="AutoShape 43"/>
                <p:cNvSpPr>
                  <a:spLocks noChangeArrowheads="1"/>
                </p:cNvSpPr>
                <p:nvPr/>
              </p:nvSpPr>
              <p:spPr bwMode="auto">
                <a:xfrm>
                  <a:off x="3888" y="235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5" name="AutoShape 45"/>
                <p:cNvSpPr>
                  <a:spLocks noChangeArrowheads="1"/>
                </p:cNvSpPr>
                <p:nvPr/>
              </p:nvSpPr>
              <p:spPr bwMode="auto">
                <a:xfrm>
                  <a:off x="4176" y="230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6" name="AutoShape 46"/>
                <p:cNvSpPr>
                  <a:spLocks noChangeArrowheads="1"/>
                </p:cNvSpPr>
                <p:nvPr/>
              </p:nvSpPr>
              <p:spPr bwMode="auto">
                <a:xfrm>
                  <a:off x="4176" y="244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7" name="AutoShape 47"/>
                <p:cNvSpPr>
                  <a:spLocks noChangeArrowheads="1"/>
                </p:cNvSpPr>
                <p:nvPr/>
              </p:nvSpPr>
              <p:spPr bwMode="auto">
                <a:xfrm>
                  <a:off x="4176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8" name="AutoShape 48"/>
                <p:cNvSpPr>
                  <a:spLocks noChangeArrowheads="1"/>
                </p:cNvSpPr>
                <p:nvPr/>
              </p:nvSpPr>
              <p:spPr bwMode="auto">
                <a:xfrm>
                  <a:off x="4032" y="2256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79" name="AutoShape 49"/>
                <p:cNvSpPr>
                  <a:spLocks noChangeArrowheads="1"/>
                </p:cNvSpPr>
                <p:nvPr/>
              </p:nvSpPr>
              <p:spPr bwMode="auto">
                <a:xfrm>
                  <a:off x="4368" y="230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0" name="AutoShape 50"/>
                <p:cNvSpPr>
                  <a:spLocks noChangeArrowheads="1"/>
                </p:cNvSpPr>
                <p:nvPr/>
              </p:nvSpPr>
              <p:spPr bwMode="auto">
                <a:xfrm>
                  <a:off x="4368" y="244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1" name="AutoShape 51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2" name="AutoShape 52"/>
                <p:cNvSpPr>
                  <a:spLocks noChangeArrowheads="1"/>
                </p:cNvSpPr>
                <p:nvPr/>
              </p:nvSpPr>
              <p:spPr bwMode="auto">
                <a:xfrm>
                  <a:off x="4176" y="206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3" name="AutoShape 53"/>
                <p:cNvSpPr>
                  <a:spLocks noChangeArrowheads="1"/>
                </p:cNvSpPr>
                <p:nvPr/>
              </p:nvSpPr>
              <p:spPr bwMode="auto">
                <a:xfrm>
                  <a:off x="4176" y="216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4" name="AutoShape 54"/>
                <p:cNvSpPr>
                  <a:spLocks noChangeArrowheads="1"/>
                </p:cNvSpPr>
                <p:nvPr/>
              </p:nvSpPr>
              <p:spPr bwMode="auto">
                <a:xfrm>
                  <a:off x="4512" y="244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5" name="AutoShape 55"/>
                <p:cNvSpPr>
                  <a:spLocks noChangeArrowheads="1"/>
                </p:cNvSpPr>
                <p:nvPr/>
              </p:nvSpPr>
              <p:spPr bwMode="auto">
                <a:xfrm>
                  <a:off x="4512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6" name="AutoShape 56"/>
                <p:cNvSpPr>
                  <a:spLocks noChangeArrowheads="1"/>
                </p:cNvSpPr>
                <p:nvPr/>
              </p:nvSpPr>
              <p:spPr bwMode="auto">
                <a:xfrm>
                  <a:off x="4656" y="25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7" name="AutoShape 57"/>
                <p:cNvSpPr>
                  <a:spLocks noChangeArrowheads="1"/>
                </p:cNvSpPr>
                <p:nvPr/>
              </p:nvSpPr>
              <p:spPr bwMode="auto">
                <a:xfrm>
                  <a:off x="4368" y="216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88" name="AutoShape 58"/>
                <p:cNvSpPr>
                  <a:spLocks noChangeArrowheads="1"/>
                </p:cNvSpPr>
                <p:nvPr/>
              </p:nvSpPr>
              <p:spPr bwMode="auto">
                <a:xfrm>
                  <a:off x="4512" y="235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</p:grpSp>
        </p:grpSp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5004048" y="1556792"/>
              <a:ext cx="3200400" cy="915988"/>
              <a:chOff x="3120" y="1248"/>
              <a:chExt cx="2016" cy="577"/>
            </a:xfrm>
            <a:grpFill/>
          </p:grpSpPr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016" cy="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36" name="AutoShape 61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37" name="AutoShape 62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38" name="AutoShape 63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39" name="AutoShape 64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0" name="AutoShape 65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1" name="AutoShape 6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2" name="AutoShape 67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3" name="AutoShape 6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4" name="AutoShape 6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5" name="AutoShape 70"/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6" name="AutoShape 71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7" name="AutoShape 7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8" name="AutoShape 73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49" name="AutoShape 74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0" name="AutoShape 75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1" name="AutoShape 76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2" name="AutoShape 77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3" name="AutoShape 78"/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4" name="AutoShape 79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5" name="AutoShape 80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6" name="AutoShape 81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7" name="AutoShape 82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8" name="AutoShape 83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59" name="AutoShape 84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sp>
            <p:nvSpPr>
              <p:cNvPr id="60" name="AutoShape 8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1475656" y="1556792"/>
              <a:ext cx="3200400" cy="990600"/>
              <a:chOff x="912" y="1200"/>
              <a:chExt cx="2016" cy="624"/>
            </a:xfrm>
            <a:grpFill/>
          </p:grpSpPr>
          <p:sp>
            <p:nvSpPr>
              <p:cNvPr id="11" name="AutoShape 8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96" cy="96"/>
              </a:xfrm>
              <a:prstGeom prst="diamon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b="0">
                  <a:latin typeface="Times New Roman" pitchFamily="28" charset="0"/>
                  <a:ea typeface="+mn-ea"/>
                </a:endParaRPr>
              </a:p>
            </p:txBody>
          </p:sp>
          <p:grpSp>
            <p:nvGrpSpPr>
              <p:cNvPr id="12" name="Group 88"/>
              <p:cNvGrpSpPr>
                <a:grpSpLocks/>
              </p:cNvGrpSpPr>
              <p:nvPr/>
            </p:nvGrpSpPr>
            <p:grpSpPr bwMode="auto">
              <a:xfrm>
                <a:off x="912" y="1200"/>
                <a:ext cx="2016" cy="624"/>
                <a:chOff x="912" y="1200"/>
                <a:chExt cx="2016" cy="624"/>
              </a:xfrm>
              <a:grpFill/>
            </p:grpSpPr>
            <p:sp>
              <p:nvSpPr>
                <p:cNvPr id="13" name="Line 89"/>
                <p:cNvSpPr>
                  <a:spLocks noChangeShapeType="1"/>
                </p:cNvSpPr>
                <p:nvPr/>
              </p:nvSpPr>
              <p:spPr bwMode="auto">
                <a:xfrm>
                  <a:off x="912" y="1824"/>
                  <a:ext cx="2016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CA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4" name="AutoShape 90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5" name="AutoShape 91"/>
                <p:cNvSpPr>
                  <a:spLocks noChangeArrowheads="1"/>
                </p:cNvSpPr>
                <p:nvPr/>
              </p:nvSpPr>
              <p:spPr bwMode="auto">
                <a:xfrm>
                  <a:off x="2160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6" name="AutoShape 92"/>
                <p:cNvSpPr>
                  <a:spLocks noChangeArrowheads="1"/>
                </p:cNvSpPr>
                <p:nvPr/>
              </p:nvSpPr>
              <p:spPr bwMode="auto">
                <a:xfrm>
                  <a:off x="2352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7" name="AutoShape 93"/>
                <p:cNvSpPr>
                  <a:spLocks noChangeArrowheads="1"/>
                </p:cNvSpPr>
                <p:nvPr/>
              </p:nvSpPr>
              <p:spPr bwMode="auto">
                <a:xfrm>
                  <a:off x="2544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8" name="AutoShape 94"/>
                <p:cNvSpPr>
                  <a:spLocks noChangeArrowheads="1"/>
                </p:cNvSpPr>
                <p:nvPr/>
              </p:nvSpPr>
              <p:spPr bwMode="auto">
                <a:xfrm>
                  <a:off x="1776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19" name="AutoShape 9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0" name="AutoShape 96"/>
                <p:cNvSpPr>
                  <a:spLocks noChangeArrowheads="1"/>
                </p:cNvSpPr>
                <p:nvPr/>
              </p:nvSpPr>
              <p:spPr bwMode="auto">
                <a:xfrm>
                  <a:off x="1440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1" name="AutoShape 97"/>
                <p:cNvSpPr>
                  <a:spLocks noChangeArrowheads="1"/>
                </p:cNvSpPr>
                <p:nvPr/>
              </p:nvSpPr>
              <p:spPr bwMode="auto">
                <a:xfrm>
                  <a:off x="1248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2" name="AutoShape 98"/>
                <p:cNvSpPr>
                  <a:spLocks noChangeArrowheads="1"/>
                </p:cNvSpPr>
                <p:nvPr/>
              </p:nvSpPr>
              <p:spPr bwMode="auto">
                <a:xfrm>
                  <a:off x="2736" y="168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3" name="AutoShape 99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4" name="AutoShape 100"/>
                <p:cNvSpPr>
                  <a:spLocks noChangeArrowheads="1"/>
                </p:cNvSpPr>
                <p:nvPr/>
              </p:nvSpPr>
              <p:spPr bwMode="auto">
                <a:xfrm>
                  <a:off x="2352" y="158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5" name="AutoShape 101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6" name="AutoShape 102"/>
                <p:cNvSpPr>
                  <a:spLocks noChangeArrowheads="1"/>
                </p:cNvSpPr>
                <p:nvPr/>
              </p:nvSpPr>
              <p:spPr bwMode="auto">
                <a:xfrm>
                  <a:off x="1776" y="158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7" name="AutoShape 103"/>
                <p:cNvSpPr>
                  <a:spLocks noChangeArrowheads="1"/>
                </p:cNvSpPr>
                <p:nvPr/>
              </p:nvSpPr>
              <p:spPr bwMode="auto">
                <a:xfrm>
                  <a:off x="1968" y="148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8" name="AutoShape 104"/>
                <p:cNvSpPr>
                  <a:spLocks noChangeArrowheads="1"/>
                </p:cNvSpPr>
                <p:nvPr/>
              </p:nvSpPr>
              <p:spPr bwMode="auto">
                <a:xfrm>
                  <a:off x="2160" y="148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29" name="AutoShape 105"/>
                <p:cNvSpPr>
                  <a:spLocks noChangeArrowheads="1"/>
                </p:cNvSpPr>
                <p:nvPr/>
              </p:nvSpPr>
              <p:spPr bwMode="auto">
                <a:xfrm>
                  <a:off x="1776" y="1488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30" name="AutoShape 106"/>
                <p:cNvSpPr>
                  <a:spLocks noChangeArrowheads="1"/>
                </p:cNvSpPr>
                <p:nvPr/>
              </p:nvSpPr>
              <p:spPr bwMode="auto">
                <a:xfrm>
                  <a:off x="1968" y="13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31" name="AutoShape 107"/>
                <p:cNvSpPr>
                  <a:spLocks noChangeArrowheads="1"/>
                </p:cNvSpPr>
                <p:nvPr/>
              </p:nvSpPr>
              <p:spPr bwMode="auto">
                <a:xfrm>
                  <a:off x="2160" y="13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32" name="AutoShape 108"/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33" name="AutoShape 109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  <p:sp>
              <p:nvSpPr>
                <p:cNvPr id="34" name="AutoShape 110"/>
                <p:cNvSpPr>
                  <a:spLocks noChangeArrowheads="1"/>
                </p:cNvSpPr>
                <p:nvPr/>
              </p:nvSpPr>
              <p:spPr bwMode="auto">
                <a:xfrm>
                  <a:off x="1968" y="1200"/>
                  <a:ext cx="96" cy="96"/>
                </a:xfrm>
                <a:prstGeom prst="diamond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>
                    <a:latin typeface="Times New Roman" pitchFamily="28" charset="0"/>
                    <a:ea typeface="+mn-ea"/>
                  </a:endParaRPr>
                </a:p>
              </p:txBody>
            </p:sp>
          </p:grpSp>
        </p:grpSp>
      </p:grpSp>
      <p:grpSp>
        <p:nvGrpSpPr>
          <p:cNvPr id="99" name="Group 109"/>
          <p:cNvGrpSpPr>
            <a:grpSpLocks/>
          </p:cNvGrpSpPr>
          <p:nvPr/>
        </p:nvGrpSpPr>
        <p:grpSpPr bwMode="auto">
          <a:xfrm>
            <a:off x="1447240" y="3587247"/>
            <a:ext cx="5453063" cy="2041525"/>
            <a:chOff x="2051720" y="2636912"/>
            <a:chExt cx="5452864" cy="2041376"/>
          </a:xfrm>
        </p:grpSpPr>
        <p:grpSp>
          <p:nvGrpSpPr>
            <p:cNvPr id="100" name="Group 6"/>
            <p:cNvGrpSpPr>
              <a:grpSpLocks/>
            </p:cNvGrpSpPr>
            <p:nvPr/>
          </p:nvGrpSpPr>
          <p:grpSpPr bwMode="auto">
            <a:xfrm>
              <a:off x="2627785" y="4221088"/>
              <a:ext cx="1143000" cy="457200"/>
              <a:chOff x="1680" y="2784"/>
              <a:chExt cx="720" cy="288"/>
            </a:xfrm>
          </p:grpSpPr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2043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1" name="Line 8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1" name="Group 9"/>
            <p:cNvGrpSpPr>
              <a:grpSpLocks/>
            </p:cNvGrpSpPr>
            <p:nvPr/>
          </p:nvGrpSpPr>
          <p:grpSpPr bwMode="auto">
            <a:xfrm>
              <a:off x="5004048" y="2636912"/>
              <a:ext cx="2438400" cy="457200"/>
              <a:chOff x="3168" y="1872"/>
              <a:chExt cx="1536" cy="288"/>
            </a:xfrm>
          </p:grpSpPr>
          <p:sp>
            <p:nvSpPr>
              <p:cNvPr id="108" name="Line 10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" name="Line 11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2" name="Group 12"/>
            <p:cNvGrpSpPr>
              <a:grpSpLocks/>
            </p:cNvGrpSpPr>
            <p:nvPr/>
          </p:nvGrpSpPr>
          <p:grpSpPr bwMode="auto">
            <a:xfrm>
              <a:off x="5066184" y="4221088"/>
              <a:ext cx="2438400" cy="457200"/>
              <a:chOff x="3216" y="2784"/>
              <a:chExt cx="1536" cy="288"/>
            </a:xfrm>
          </p:grpSpPr>
          <p:sp>
            <p:nvSpPr>
              <p:cNvPr id="106" name="Line 13"/>
              <p:cNvSpPr>
                <a:spLocks noChangeShapeType="1"/>
              </p:cNvSpPr>
              <p:nvPr/>
            </p:nvSpPr>
            <p:spPr bwMode="auto">
              <a:xfrm>
                <a:off x="4272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7" name="Line 14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" name="Group 15"/>
            <p:cNvGrpSpPr>
              <a:grpSpLocks/>
            </p:cNvGrpSpPr>
            <p:nvPr/>
          </p:nvGrpSpPr>
          <p:grpSpPr bwMode="auto">
            <a:xfrm>
              <a:off x="2051720" y="2636912"/>
              <a:ext cx="2438400" cy="457200"/>
              <a:chOff x="1296" y="1872"/>
              <a:chExt cx="1536" cy="288"/>
            </a:xfrm>
          </p:grpSpPr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5" name="Line 1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18" name="Slide Number Placeholder 1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EEDDD66C-99EB-4771-99FA-62C0B3AF1595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  <p:sp>
        <p:nvSpPr>
          <p:cNvPr id="119" name="Footer Placeholder 1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/>
                <a:cs typeface="Calibri"/>
              </a:rPr>
              <a:t>Interpreting Graphs: Shapes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38200" y="1492250"/>
            <a:ext cx="3200400" cy="990600"/>
            <a:chOff x="912" y="1200"/>
            <a:chExt cx="2016" cy="624"/>
          </a:xfrm>
          <a:solidFill>
            <a:schemeClr val="accent1"/>
          </a:solidFill>
        </p:grpSpPr>
        <p:sp>
          <p:nvSpPr>
            <p:cNvPr id="25696" name="Line 6"/>
            <p:cNvSpPr>
              <a:spLocks noChangeShapeType="1"/>
            </p:cNvSpPr>
            <p:nvPr/>
          </p:nvSpPr>
          <p:spPr bwMode="auto">
            <a:xfrm>
              <a:off x="912" y="1824"/>
              <a:ext cx="20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7" name="AutoShape 7"/>
            <p:cNvSpPr>
              <a:spLocks noChangeArrowheads="1"/>
            </p:cNvSpPr>
            <p:nvPr/>
          </p:nvSpPr>
          <p:spPr bwMode="auto">
            <a:xfrm>
              <a:off x="1968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8" name="AutoShape 8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9" name="AutoShape 9"/>
            <p:cNvSpPr>
              <a:spLocks noChangeArrowheads="1"/>
            </p:cNvSpPr>
            <p:nvPr/>
          </p:nvSpPr>
          <p:spPr bwMode="auto">
            <a:xfrm>
              <a:off x="2352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0" name="AutoShape 10"/>
            <p:cNvSpPr>
              <a:spLocks noChangeArrowheads="1"/>
            </p:cNvSpPr>
            <p:nvPr/>
          </p:nvSpPr>
          <p:spPr bwMode="auto">
            <a:xfrm>
              <a:off x="2544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1" name="AutoShape 11"/>
            <p:cNvSpPr>
              <a:spLocks noChangeArrowheads="1"/>
            </p:cNvSpPr>
            <p:nvPr/>
          </p:nvSpPr>
          <p:spPr bwMode="auto">
            <a:xfrm>
              <a:off x="1776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2" name="AutoShape 12"/>
            <p:cNvSpPr>
              <a:spLocks noChangeArrowheads="1"/>
            </p:cNvSpPr>
            <p:nvPr/>
          </p:nvSpPr>
          <p:spPr bwMode="auto">
            <a:xfrm>
              <a:off x="1632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3" name="AutoShape 13"/>
            <p:cNvSpPr>
              <a:spLocks noChangeArrowheads="1"/>
            </p:cNvSpPr>
            <p:nvPr/>
          </p:nvSpPr>
          <p:spPr bwMode="auto">
            <a:xfrm>
              <a:off x="1440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4" name="AutoShape 14"/>
            <p:cNvSpPr>
              <a:spLocks noChangeArrowheads="1"/>
            </p:cNvSpPr>
            <p:nvPr/>
          </p:nvSpPr>
          <p:spPr bwMode="auto">
            <a:xfrm>
              <a:off x="1248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5" name="AutoShape 15"/>
            <p:cNvSpPr>
              <a:spLocks noChangeArrowheads="1"/>
            </p:cNvSpPr>
            <p:nvPr/>
          </p:nvSpPr>
          <p:spPr bwMode="auto">
            <a:xfrm>
              <a:off x="2736" y="168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6" name="AutoShape 16"/>
            <p:cNvSpPr>
              <a:spLocks noChangeArrowheads="1"/>
            </p:cNvSpPr>
            <p:nvPr/>
          </p:nvSpPr>
          <p:spPr bwMode="auto">
            <a:xfrm>
              <a:off x="2160" y="158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7" name="AutoShape 17"/>
            <p:cNvSpPr>
              <a:spLocks noChangeArrowheads="1"/>
            </p:cNvSpPr>
            <p:nvPr/>
          </p:nvSpPr>
          <p:spPr bwMode="auto">
            <a:xfrm>
              <a:off x="2352" y="158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8" name="AutoShape 18"/>
            <p:cNvSpPr>
              <a:spLocks noChangeArrowheads="1"/>
            </p:cNvSpPr>
            <p:nvPr/>
          </p:nvSpPr>
          <p:spPr bwMode="auto">
            <a:xfrm>
              <a:off x="1968" y="158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09" name="AutoShape 19"/>
            <p:cNvSpPr>
              <a:spLocks noChangeArrowheads="1"/>
            </p:cNvSpPr>
            <p:nvPr/>
          </p:nvSpPr>
          <p:spPr bwMode="auto">
            <a:xfrm>
              <a:off x="1776" y="158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0" name="AutoShape 20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1" name="AutoShape 21"/>
            <p:cNvSpPr>
              <a:spLocks noChangeArrowheads="1"/>
            </p:cNvSpPr>
            <p:nvPr/>
          </p:nvSpPr>
          <p:spPr bwMode="auto">
            <a:xfrm>
              <a:off x="2160" y="148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2" name="AutoShape 22"/>
            <p:cNvSpPr>
              <a:spLocks noChangeArrowheads="1"/>
            </p:cNvSpPr>
            <p:nvPr/>
          </p:nvSpPr>
          <p:spPr bwMode="auto">
            <a:xfrm>
              <a:off x="1776" y="148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3" name="AutoShape 23"/>
            <p:cNvSpPr>
              <a:spLocks noChangeArrowheads="1"/>
            </p:cNvSpPr>
            <p:nvPr/>
          </p:nvSpPr>
          <p:spPr bwMode="auto">
            <a:xfrm>
              <a:off x="1968" y="13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4" name="AutoShape 24"/>
            <p:cNvSpPr>
              <a:spLocks noChangeArrowheads="1"/>
            </p:cNvSpPr>
            <p:nvPr/>
          </p:nvSpPr>
          <p:spPr bwMode="auto">
            <a:xfrm>
              <a:off x="2160" y="13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5" name="AutoShape 25"/>
            <p:cNvSpPr>
              <a:spLocks noChangeArrowheads="1"/>
            </p:cNvSpPr>
            <p:nvPr/>
          </p:nvSpPr>
          <p:spPr bwMode="auto">
            <a:xfrm>
              <a:off x="1776" y="13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6" name="AutoShape 26"/>
            <p:cNvSpPr>
              <a:spLocks noChangeArrowheads="1"/>
            </p:cNvSpPr>
            <p:nvPr/>
          </p:nvSpPr>
          <p:spPr bwMode="auto">
            <a:xfrm>
              <a:off x="1632" y="158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717" name="AutoShape 27"/>
            <p:cNvSpPr>
              <a:spLocks noChangeArrowheads="1"/>
            </p:cNvSpPr>
            <p:nvPr/>
          </p:nvSpPr>
          <p:spPr bwMode="auto">
            <a:xfrm>
              <a:off x="1968" y="120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25695" name="Text Box 28"/>
          <p:cNvSpPr txBox="1">
            <a:spLocks noChangeArrowheads="1"/>
          </p:cNvSpPr>
          <p:nvPr/>
        </p:nvSpPr>
        <p:spPr bwMode="auto">
          <a:xfrm>
            <a:off x="4114800" y="1644650"/>
            <a:ext cx="46482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Mound shaped and symmetric </a:t>
            </a:r>
            <a:r>
              <a:rPr lang="en-US" sz="2800" b="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(mirror images)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17538" y="2771777"/>
            <a:ext cx="3535681" cy="915988"/>
            <a:chOff x="3120" y="1248"/>
            <a:chExt cx="2016" cy="577"/>
          </a:xfrm>
          <a:solidFill>
            <a:schemeClr val="accent1"/>
          </a:solidFill>
        </p:grpSpPr>
        <p:sp>
          <p:nvSpPr>
            <p:cNvPr id="25668" name="Line 31"/>
            <p:cNvSpPr>
              <a:spLocks noChangeShapeType="1"/>
            </p:cNvSpPr>
            <p:nvPr/>
          </p:nvSpPr>
          <p:spPr bwMode="auto">
            <a:xfrm>
              <a:off x="3120" y="1824"/>
              <a:ext cx="2016" cy="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9" name="AutoShape 32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0" name="AutoShape 33"/>
            <p:cNvSpPr>
              <a:spLocks noChangeArrowheads="1"/>
            </p:cNvSpPr>
            <p:nvPr/>
          </p:nvSpPr>
          <p:spPr bwMode="auto">
            <a:xfrm>
              <a:off x="3312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1" name="AutoShape 34"/>
            <p:cNvSpPr>
              <a:spLocks noChangeArrowheads="1"/>
            </p:cNvSpPr>
            <p:nvPr/>
          </p:nvSpPr>
          <p:spPr bwMode="auto">
            <a:xfrm>
              <a:off x="3456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2" name="AutoShape 35"/>
            <p:cNvSpPr>
              <a:spLocks noChangeArrowheads="1"/>
            </p:cNvSpPr>
            <p:nvPr/>
          </p:nvSpPr>
          <p:spPr bwMode="auto">
            <a:xfrm>
              <a:off x="3456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3" name="AutoShape 36"/>
            <p:cNvSpPr>
              <a:spLocks noChangeArrowheads="1"/>
            </p:cNvSpPr>
            <p:nvPr/>
          </p:nvSpPr>
          <p:spPr bwMode="auto">
            <a:xfrm>
              <a:off x="3456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4" name="AutoShape 37"/>
            <p:cNvSpPr>
              <a:spLocks noChangeArrowheads="1"/>
            </p:cNvSpPr>
            <p:nvPr/>
          </p:nvSpPr>
          <p:spPr bwMode="auto">
            <a:xfrm>
              <a:off x="3456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5" name="AutoShape 38"/>
            <p:cNvSpPr>
              <a:spLocks noChangeArrowheads="1"/>
            </p:cNvSpPr>
            <p:nvPr/>
          </p:nvSpPr>
          <p:spPr bwMode="auto">
            <a:xfrm>
              <a:off x="4320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6" name="AutoShape 39"/>
            <p:cNvSpPr>
              <a:spLocks noChangeArrowheads="1"/>
            </p:cNvSpPr>
            <p:nvPr/>
          </p:nvSpPr>
          <p:spPr bwMode="auto">
            <a:xfrm>
              <a:off x="4176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7" name="AutoShape 40"/>
            <p:cNvSpPr>
              <a:spLocks noChangeArrowheads="1"/>
            </p:cNvSpPr>
            <p:nvPr/>
          </p:nvSpPr>
          <p:spPr bwMode="auto">
            <a:xfrm>
              <a:off x="3984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8" name="AutoShape 41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79" name="AutoShape 42"/>
            <p:cNvSpPr>
              <a:spLocks noChangeArrowheads="1"/>
            </p:cNvSpPr>
            <p:nvPr/>
          </p:nvSpPr>
          <p:spPr bwMode="auto">
            <a:xfrm>
              <a:off x="3600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0" name="AutoShape 43"/>
            <p:cNvSpPr>
              <a:spLocks noChangeArrowheads="1"/>
            </p:cNvSpPr>
            <p:nvPr/>
          </p:nvSpPr>
          <p:spPr bwMode="auto">
            <a:xfrm>
              <a:off x="3984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1" name="AutoShape 44"/>
            <p:cNvSpPr>
              <a:spLocks noChangeArrowheads="1"/>
            </p:cNvSpPr>
            <p:nvPr/>
          </p:nvSpPr>
          <p:spPr bwMode="auto">
            <a:xfrm>
              <a:off x="3792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2" name="AutoShape 45"/>
            <p:cNvSpPr>
              <a:spLocks noChangeArrowheads="1"/>
            </p:cNvSpPr>
            <p:nvPr/>
          </p:nvSpPr>
          <p:spPr bwMode="auto">
            <a:xfrm>
              <a:off x="3600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3" name="AutoShape 46"/>
            <p:cNvSpPr>
              <a:spLocks noChangeArrowheads="1"/>
            </p:cNvSpPr>
            <p:nvPr/>
          </p:nvSpPr>
          <p:spPr bwMode="auto">
            <a:xfrm>
              <a:off x="3600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4" name="AutoShape 47"/>
            <p:cNvSpPr>
              <a:spLocks noChangeArrowheads="1"/>
            </p:cNvSpPr>
            <p:nvPr/>
          </p:nvSpPr>
          <p:spPr bwMode="auto">
            <a:xfrm>
              <a:off x="3456" y="134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5" name="AutoShape 48"/>
            <p:cNvSpPr>
              <a:spLocks noChangeArrowheads="1"/>
            </p:cNvSpPr>
            <p:nvPr/>
          </p:nvSpPr>
          <p:spPr bwMode="auto">
            <a:xfrm>
              <a:off x="3456" y="12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6" name="AutoShape 49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7" name="AutoShape 50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8" name="AutoShape 51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89" name="AutoShape 52"/>
            <p:cNvSpPr>
              <a:spLocks noChangeArrowheads="1"/>
            </p:cNvSpPr>
            <p:nvPr/>
          </p:nvSpPr>
          <p:spPr bwMode="auto">
            <a:xfrm>
              <a:off x="4608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0" name="AutoShape 53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1" name="AutoShape 54"/>
            <p:cNvSpPr>
              <a:spLocks noChangeArrowheads="1"/>
            </p:cNvSpPr>
            <p:nvPr/>
          </p:nvSpPr>
          <p:spPr bwMode="auto">
            <a:xfrm>
              <a:off x="3168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2" name="AutoShape 55"/>
            <p:cNvSpPr>
              <a:spLocks noChangeArrowheads="1"/>
            </p:cNvSpPr>
            <p:nvPr/>
          </p:nvSpPr>
          <p:spPr bwMode="auto">
            <a:xfrm>
              <a:off x="3168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93" name="AutoShape 56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25667" name="Text Box 57"/>
          <p:cNvSpPr txBox="1">
            <a:spLocks noChangeArrowheads="1"/>
          </p:cNvSpPr>
          <p:nvPr/>
        </p:nvSpPr>
        <p:spPr bwMode="auto">
          <a:xfrm>
            <a:off x="4163742" y="2803527"/>
            <a:ext cx="4647596" cy="9461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Skewed right: </a:t>
            </a:r>
            <a:r>
              <a:rPr lang="en-US" sz="2800" b="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a few unusually large measurements</a:t>
            </a: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990600" y="4006850"/>
            <a:ext cx="3200400" cy="1066800"/>
            <a:chOff x="3168" y="2064"/>
            <a:chExt cx="2016" cy="672"/>
          </a:xfrm>
          <a:solidFill>
            <a:schemeClr val="accent1"/>
          </a:solidFill>
        </p:grpSpPr>
        <p:sp>
          <p:nvSpPr>
            <p:cNvPr id="25640" name="Line 60"/>
            <p:cNvSpPr>
              <a:spLocks noChangeShapeType="1"/>
            </p:cNvSpPr>
            <p:nvPr/>
          </p:nvSpPr>
          <p:spPr bwMode="auto">
            <a:xfrm>
              <a:off x="3168" y="2736"/>
              <a:ext cx="20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1" name="AutoShape 61"/>
            <p:cNvSpPr>
              <a:spLocks noChangeArrowheads="1"/>
            </p:cNvSpPr>
            <p:nvPr/>
          </p:nvSpPr>
          <p:spPr bwMode="auto">
            <a:xfrm>
              <a:off x="3168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2" name="AutoShape 62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3" name="AutoShape 63"/>
            <p:cNvSpPr>
              <a:spLocks noChangeArrowheads="1"/>
            </p:cNvSpPr>
            <p:nvPr/>
          </p:nvSpPr>
          <p:spPr bwMode="auto">
            <a:xfrm>
              <a:off x="3456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4" name="AutoShape 64"/>
            <p:cNvSpPr>
              <a:spLocks noChangeArrowheads="1"/>
            </p:cNvSpPr>
            <p:nvPr/>
          </p:nvSpPr>
          <p:spPr bwMode="auto">
            <a:xfrm>
              <a:off x="3600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5" name="AutoShape 65"/>
            <p:cNvSpPr>
              <a:spLocks noChangeArrowheads="1"/>
            </p:cNvSpPr>
            <p:nvPr/>
          </p:nvSpPr>
          <p:spPr bwMode="auto">
            <a:xfrm>
              <a:off x="3744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6" name="AutoShape 66"/>
            <p:cNvSpPr>
              <a:spLocks noChangeArrowheads="1"/>
            </p:cNvSpPr>
            <p:nvPr/>
          </p:nvSpPr>
          <p:spPr bwMode="auto">
            <a:xfrm>
              <a:off x="3744" y="24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7" name="AutoShape 67"/>
            <p:cNvSpPr>
              <a:spLocks noChangeArrowheads="1"/>
            </p:cNvSpPr>
            <p:nvPr/>
          </p:nvSpPr>
          <p:spPr bwMode="auto">
            <a:xfrm>
              <a:off x="3888" y="24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8" name="AutoShape 68"/>
            <p:cNvSpPr>
              <a:spLocks noChangeArrowheads="1"/>
            </p:cNvSpPr>
            <p:nvPr/>
          </p:nvSpPr>
          <p:spPr bwMode="auto">
            <a:xfrm>
              <a:off x="4032" y="24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49" name="AutoShape 69"/>
            <p:cNvSpPr>
              <a:spLocks noChangeArrowheads="1"/>
            </p:cNvSpPr>
            <p:nvPr/>
          </p:nvSpPr>
          <p:spPr bwMode="auto">
            <a:xfrm>
              <a:off x="4032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0" name="AutoShape 70"/>
            <p:cNvSpPr>
              <a:spLocks noChangeArrowheads="1"/>
            </p:cNvSpPr>
            <p:nvPr/>
          </p:nvSpPr>
          <p:spPr bwMode="auto">
            <a:xfrm>
              <a:off x="3888" y="23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1" name="AutoShape 71"/>
            <p:cNvSpPr>
              <a:spLocks noChangeArrowheads="1"/>
            </p:cNvSpPr>
            <p:nvPr/>
          </p:nvSpPr>
          <p:spPr bwMode="auto">
            <a:xfrm>
              <a:off x="3888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2" name="AutoShape 72"/>
            <p:cNvSpPr>
              <a:spLocks noChangeArrowheads="1"/>
            </p:cNvSpPr>
            <p:nvPr/>
          </p:nvSpPr>
          <p:spPr bwMode="auto">
            <a:xfrm>
              <a:off x="4176" y="230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3" name="AutoShape 73"/>
            <p:cNvSpPr>
              <a:spLocks noChangeArrowheads="1"/>
            </p:cNvSpPr>
            <p:nvPr/>
          </p:nvSpPr>
          <p:spPr bwMode="auto">
            <a:xfrm>
              <a:off x="4176" y="24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4" name="AutoShape 74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5" name="AutoShape 75"/>
            <p:cNvSpPr>
              <a:spLocks noChangeArrowheads="1"/>
            </p:cNvSpPr>
            <p:nvPr/>
          </p:nvSpPr>
          <p:spPr bwMode="auto">
            <a:xfrm>
              <a:off x="4032" y="225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6" name="AutoShape 76"/>
            <p:cNvSpPr>
              <a:spLocks noChangeArrowheads="1"/>
            </p:cNvSpPr>
            <p:nvPr/>
          </p:nvSpPr>
          <p:spPr bwMode="auto">
            <a:xfrm>
              <a:off x="4368" y="230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7" name="AutoShape 77"/>
            <p:cNvSpPr>
              <a:spLocks noChangeArrowheads="1"/>
            </p:cNvSpPr>
            <p:nvPr/>
          </p:nvSpPr>
          <p:spPr bwMode="auto">
            <a:xfrm>
              <a:off x="4368" y="24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8" name="AutoShape 78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59" name="AutoShape 79"/>
            <p:cNvSpPr>
              <a:spLocks noChangeArrowheads="1"/>
            </p:cNvSpPr>
            <p:nvPr/>
          </p:nvSpPr>
          <p:spPr bwMode="auto">
            <a:xfrm>
              <a:off x="4176" y="206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0" name="AutoShape 80"/>
            <p:cNvSpPr>
              <a:spLocks noChangeArrowheads="1"/>
            </p:cNvSpPr>
            <p:nvPr/>
          </p:nvSpPr>
          <p:spPr bwMode="auto">
            <a:xfrm>
              <a:off x="4176" y="216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1" name="AutoShape 81"/>
            <p:cNvSpPr>
              <a:spLocks noChangeArrowheads="1"/>
            </p:cNvSpPr>
            <p:nvPr/>
          </p:nvSpPr>
          <p:spPr bwMode="auto">
            <a:xfrm>
              <a:off x="4512" y="24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2" name="AutoShape 82"/>
            <p:cNvSpPr>
              <a:spLocks noChangeArrowheads="1"/>
            </p:cNvSpPr>
            <p:nvPr/>
          </p:nvSpPr>
          <p:spPr bwMode="auto">
            <a:xfrm>
              <a:off x="4512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3" name="AutoShape 83"/>
            <p:cNvSpPr>
              <a:spLocks noChangeArrowheads="1"/>
            </p:cNvSpPr>
            <p:nvPr/>
          </p:nvSpPr>
          <p:spPr bwMode="auto">
            <a:xfrm>
              <a:off x="4656" y="259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4" name="AutoShape 84"/>
            <p:cNvSpPr>
              <a:spLocks noChangeArrowheads="1"/>
            </p:cNvSpPr>
            <p:nvPr/>
          </p:nvSpPr>
          <p:spPr bwMode="auto">
            <a:xfrm>
              <a:off x="4368" y="216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65" name="AutoShape 85"/>
            <p:cNvSpPr>
              <a:spLocks noChangeArrowheads="1"/>
            </p:cNvSpPr>
            <p:nvPr/>
          </p:nvSpPr>
          <p:spPr bwMode="auto">
            <a:xfrm>
              <a:off x="4512" y="23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25639" name="Text Box 86"/>
          <p:cNvSpPr txBox="1">
            <a:spLocks noChangeArrowheads="1"/>
          </p:cNvSpPr>
          <p:nvPr/>
        </p:nvSpPr>
        <p:spPr bwMode="auto">
          <a:xfrm>
            <a:off x="4162425" y="4159250"/>
            <a:ext cx="46482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Skewed left: </a:t>
            </a:r>
            <a:r>
              <a:rPr lang="en-US" sz="2800" b="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a few unusually small measurements</a:t>
            </a: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914400" y="5410200"/>
            <a:ext cx="3200400" cy="914400"/>
            <a:chOff x="672" y="3264"/>
            <a:chExt cx="2016" cy="576"/>
          </a:xfrm>
          <a:solidFill>
            <a:schemeClr val="accent1"/>
          </a:solidFill>
        </p:grpSpPr>
        <p:sp>
          <p:nvSpPr>
            <p:cNvPr id="25609" name="Line 89"/>
            <p:cNvSpPr>
              <a:spLocks noChangeShapeType="1"/>
            </p:cNvSpPr>
            <p:nvPr/>
          </p:nvSpPr>
          <p:spPr bwMode="auto">
            <a:xfrm>
              <a:off x="672" y="3840"/>
              <a:ext cx="20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0" name="AutoShape 90"/>
            <p:cNvSpPr>
              <a:spLocks noChangeArrowheads="1"/>
            </p:cNvSpPr>
            <p:nvPr/>
          </p:nvSpPr>
          <p:spPr bwMode="auto">
            <a:xfrm>
              <a:off x="672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1" name="AutoShape 91"/>
            <p:cNvSpPr>
              <a:spLocks noChangeArrowheads="1"/>
            </p:cNvSpPr>
            <p:nvPr/>
          </p:nvSpPr>
          <p:spPr bwMode="auto">
            <a:xfrm>
              <a:off x="816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2" name="AutoShape 92"/>
            <p:cNvSpPr>
              <a:spLocks noChangeArrowheads="1"/>
            </p:cNvSpPr>
            <p:nvPr/>
          </p:nvSpPr>
          <p:spPr bwMode="auto">
            <a:xfrm>
              <a:off x="960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3" name="AutoShape 93"/>
            <p:cNvSpPr>
              <a:spLocks noChangeArrowheads="1"/>
            </p:cNvSpPr>
            <p:nvPr/>
          </p:nvSpPr>
          <p:spPr bwMode="auto">
            <a:xfrm>
              <a:off x="1104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4" name="AutoShape 94"/>
            <p:cNvSpPr>
              <a:spLocks noChangeArrowheads="1"/>
            </p:cNvSpPr>
            <p:nvPr/>
          </p:nvSpPr>
          <p:spPr bwMode="auto">
            <a:xfrm>
              <a:off x="1248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5" name="AutoShape 95"/>
            <p:cNvSpPr>
              <a:spLocks noChangeArrowheads="1"/>
            </p:cNvSpPr>
            <p:nvPr/>
          </p:nvSpPr>
          <p:spPr bwMode="auto">
            <a:xfrm>
              <a:off x="1248" y="360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6" name="AutoShape 96"/>
            <p:cNvSpPr>
              <a:spLocks noChangeArrowheads="1"/>
            </p:cNvSpPr>
            <p:nvPr/>
          </p:nvSpPr>
          <p:spPr bwMode="auto">
            <a:xfrm>
              <a:off x="1392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7" name="AutoShape 97"/>
            <p:cNvSpPr>
              <a:spLocks noChangeArrowheads="1"/>
            </p:cNvSpPr>
            <p:nvPr/>
          </p:nvSpPr>
          <p:spPr bwMode="auto">
            <a:xfrm>
              <a:off x="1536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8" name="AutoShape 98"/>
            <p:cNvSpPr>
              <a:spLocks noChangeArrowheads="1"/>
            </p:cNvSpPr>
            <p:nvPr/>
          </p:nvSpPr>
          <p:spPr bwMode="auto">
            <a:xfrm>
              <a:off x="1536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19" name="AutoShape 99"/>
            <p:cNvSpPr>
              <a:spLocks noChangeArrowheads="1"/>
            </p:cNvSpPr>
            <p:nvPr/>
          </p:nvSpPr>
          <p:spPr bwMode="auto">
            <a:xfrm>
              <a:off x="960" y="345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0" name="AutoShape 100"/>
            <p:cNvSpPr>
              <a:spLocks noChangeArrowheads="1"/>
            </p:cNvSpPr>
            <p:nvPr/>
          </p:nvSpPr>
          <p:spPr bwMode="auto">
            <a:xfrm>
              <a:off x="1392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1" name="AutoShape 101"/>
            <p:cNvSpPr>
              <a:spLocks noChangeArrowheads="1"/>
            </p:cNvSpPr>
            <p:nvPr/>
          </p:nvSpPr>
          <p:spPr bwMode="auto">
            <a:xfrm>
              <a:off x="1680" y="340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2" name="AutoShape 102"/>
            <p:cNvSpPr>
              <a:spLocks noChangeArrowheads="1"/>
            </p:cNvSpPr>
            <p:nvPr/>
          </p:nvSpPr>
          <p:spPr bwMode="auto">
            <a:xfrm>
              <a:off x="1680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3" name="AutoShape 103"/>
            <p:cNvSpPr>
              <a:spLocks noChangeArrowheads="1"/>
            </p:cNvSpPr>
            <p:nvPr/>
          </p:nvSpPr>
          <p:spPr bwMode="auto">
            <a:xfrm>
              <a:off x="1680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4" name="AutoShape 104"/>
            <p:cNvSpPr>
              <a:spLocks noChangeArrowheads="1"/>
            </p:cNvSpPr>
            <p:nvPr/>
          </p:nvSpPr>
          <p:spPr bwMode="auto">
            <a:xfrm>
              <a:off x="1104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5" name="AutoShape 105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6" name="AutoShape 106"/>
            <p:cNvSpPr>
              <a:spLocks noChangeArrowheads="1"/>
            </p:cNvSpPr>
            <p:nvPr/>
          </p:nvSpPr>
          <p:spPr bwMode="auto">
            <a:xfrm>
              <a:off x="1872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7" name="AutoShape 107"/>
            <p:cNvSpPr>
              <a:spLocks noChangeArrowheads="1"/>
            </p:cNvSpPr>
            <p:nvPr/>
          </p:nvSpPr>
          <p:spPr bwMode="auto">
            <a:xfrm>
              <a:off x="1872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8" name="AutoShape 108"/>
            <p:cNvSpPr>
              <a:spLocks noChangeArrowheads="1"/>
            </p:cNvSpPr>
            <p:nvPr/>
          </p:nvSpPr>
          <p:spPr bwMode="auto">
            <a:xfrm>
              <a:off x="1104" y="340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29" name="AutoShape 109"/>
            <p:cNvSpPr>
              <a:spLocks noChangeArrowheads="1"/>
            </p:cNvSpPr>
            <p:nvPr/>
          </p:nvSpPr>
          <p:spPr bwMode="auto">
            <a:xfrm>
              <a:off x="1680" y="326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0" name="AutoShape 110"/>
            <p:cNvSpPr>
              <a:spLocks noChangeArrowheads="1"/>
            </p:cNvSpPr>
            <p:nvPr/>
          </p:nvSpPr>
          <p:spPr bwMode="auto">
            <a:xfrm>
              <a:off x="2016" y="355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1" name="AutoShape 111"/>
            <p:cNvSpPr>
              <a:spLocks noChangeArrowheads="1"/>
            </p:cNvSpPr>
            <p:nvPr/>
          </p:nvSpPr>
          <p:spPr bwMode="auto">
            <a:xfrm>
              <a:off x="2016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2" name="AutoShape 112"/>
            <p:cNvSpPr>
              <a:spLocks noChangeArrowheads="1"/>
            </p:cNvSpPr>
            <p:nvPr/>
          </p:nvSpPr>
          <p:spPr bwMode="auto">
            <a:xfrm>
              <a:off x="2160" y="369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3" name="AutoShape 113"/>
            <p:cNvSpPr>
              <a:spLocks noChangeArrowheads="1"/>
            </p:cNvSpPr>
            <p:nvPr/>
          </p:nvSpPr>
          <p:spPr bwMode="auto">
            <a:xfrm>
              <a:off x="960" y="360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4" name="AutoShape 114"/>
            <p:cNvSpPr>
              <a:spLocks noChangeArrowheads="1"/>
            </p:cNvSpPr>
            <p:nvPr/>
          </p:nvSpPr>
          <p:spPr bwMode="auto">
            <a:xfrm>
              <a:off x="1872" y="340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5" name="AutoShape 115"/>
            <p:cNvSpPr>
              <a:spLocks noChangeArrowheads="1"/>
            </p:cNvSpPr>
            <p:nvPr/>
          </p:nvSpPr>
          <p:spPr bwMode="auto">
            <a:xfrm>
              <a:off x="1536" y="340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6" name="AutoShape 116"/>
            <p:cNvSpPr>
              <a:spLocks noChangeArrowheads="1"/>
            </p:cNvSpPr>
            <p:nvPr/>
          </p:nvSpPr>
          <p:spPr bwMode="auto">
            <a:xfrm>
              <a:off x="1872" y="326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637" name="AutoShape 117"/>
            <p:cNvSpPr>
              <a:spLocks noChangeArrowheads="1"/>
            </p:cNvSpPr>
            <p:nvPr/>
          </p:nvSpPr>
          <p:spPr bwMode="auto">
            <a:xfrm>
              <a:off x="1248" y="345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25608" name="Text Box 118"/>
          <p:cNvSpPr txBox="1">
            <a:spLocks noChangeArrowheads="1"/>
          </p:cNvSpPr>
          <p:nvPr/>
        </p:nvSpPr>
        <p:spPr bwMode="auto">
          <a:xfrm>
            <a:off x="4186238" y="5486400"/>
            <a:ext cx="46482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Bimodal: </a:t>
            </a:r>
            <a:r>
              <a:rPr lang="en-US" sz="2800" b="0" dirty="0">
                <a:solidFill>
                  <a:srgbClr val="333333"/>
                </a:solidFill>
                <a:latin typeface="Times New Roman" pitchFamily="28" charset="0"/>
                <a:ea typeface="+mn-ea"/>
              </a:rPr>
              <a:t>two local peaks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Graphs: Outliers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</a:rPr>
              <a:t>Are there any strange or unusual measurements that stand out in the data set?</a:t>
            </a:r>
          </a:p>
          <a:p>
            <a:endParaRPr lang="en-CA" dirty="0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33400" y="2743201"/>
            <a:ext cx="3200400" cy="915988"/>
            <a:chOff x="3120" y="1248"/>
            <a:chExt cx="2016" cy="577"/>
          </a:xfrm>
          <a:solidFill>
            <a:schemeClr val="accent1"/>
          </a:solidFill>
        </p:grpSpPr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3120" y="1824"/>
              <a:ext cx="2016" cy="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1" name="AutoShape 34"/>
            <p:cNvSpPr>
              <a:spLocks noChangeArrowheads="1"/>
            </p:cNvSpPr>
            <p:nvPr/>
          </p:nvSpPr>
          <p:spPr bwMode="auto">
            <a:xfrm>
              <a:off x="3312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3456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>
              <a:off x="3456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4" name="AutoShape 37"/>
            <p:cNvSpPr>
              <a:spLocks noChangeArrowheads="1"/>
            </p:cNvSpPr>
            <p:nvPr/>
          </p:nvSpPr>
          <p:spPr bwMode="auto">
            <a:xfrm>
              <a:off x="3456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5" name="AutoShape 38"/>
            <p:cNvSpPr>
              <a:spLocks noChangeArrowheads="1"/>
            </p:cNvSpPr>
            <p:nvPr/>
          </p:nvSpPr>
          <p:spPr bwMode="auto">
            <a:xfrm>
              <a:off x="3456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6" name="AutoShape 39"/>
            <p:cNvSpPr>
              <a:spLocks noChangeArrowheads="1"/>
            </p:cNvSpPr>
            <p:nvPr/>
          </p:nvSpPr>
          <p:spPr bwMode="auto">
            <a:xfrm>
              <a:off x="4320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7" name="AutoShape 40"/>
            <p:cNvSpPr>
              <a:spLocks noChangeArrowheads="1"/>
            </p:cNvSpPr>
            <p:nvPr/>
          </p:nvSpPr>
          <p:spPr bwMode="auto">
            <a:xfrm>
              <a:off x="4176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8" name="AutoShape 41"/>
            <p:cNvSpPr>
              <a:spLocks noChangeArrowheads="1"/>
            </p:cNvSpPr>
            <p:nvPr/>
          </p:nvSpPr>
          <p:spPr bwMode="auto">
            <a:xfrm>
              <a:off x="3984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3600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1" name="AutoShape 44"/>
            <p:cNvSpPr>
              <a:spLocks noChangeArrowheads="1"/>
            </p:cNvSpPr>
            <p:nvPr/>
          </p:nvSpPr>
          <p:spPr bwMode="auto">
            <a:xfrm>
              <a:off x="3984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2" name="AutoShape 45"/>
            <p:cNvSpPr>
              <a:spLocks noChangeArrowheads="1"/>
            </p:cNvSpPr>
            <p:nvPr/>
          </p:nvSpPr>
          <p:spPr bwMode="auto">
            <a:xfrm>
              <a:off x="3792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3" name="AutoShape 46"/>
            <p:cNvSpPr>
              <a:spLocks noChangeArrowheads="1"/>
            </p:cNvSpPr>
            <p:nvPr/>
          </p:nvSpPr>
          <p:spPr bwMode="auto">
            <a:xfrm>
              <a:off x="3600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4" name="AutoShape 47"/>
            <p:cNvSpPr>
              <a:spLocks noChangeArrowheads="1"/>
            </p:cNvSpPr>
            <p:nvPr/>
          </p:nvSpPr>
          <p:spPr bwMode="auto">
            <a:xfrm>
              <a:off x="3600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3456" y="1344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6" name="AutoShape 49"/>
            <p:cNvSpPr>
              <a:spLocks noChangeArrowheads="1"/>
            </p:cNvSpPr>
            <p:nvPr/>
          </p:nvSpPr>
          <p:spPr bwMode="auto">
            <a:xfrm>
              <a:off x="3456" y="124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7" name="AutoShape 50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8" name="AutoShape 51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29" name="AutoShape 52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auto">
            <a:xfrm>
              <a:off x="4608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1" name="AutoShape 54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2" name="AutoShape 55"/>
            <p:cNvSpPr>
              <a:spLocks noChangeArrowheads="1"/>
            </p:cNvSpPr>
            <p:nvPr/>
          </p:nvSpPr>
          <p:spPr bwMode="auto">
            <a:xfrm>
              <a:off x="3168" y="1632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3168" y="1728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4" name="AutoShape 57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723900" y="3962401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pitchFamily="28" charset="0"/>
                <a:ea typeface="+mn-ea"/>
              </a:rPr>
              <a:t>No Outliers</a:t>
            </a: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4606925" y="2997201"/>
            <a:ext cx="3429000" cy="1655763"/>
            <a:chOff x="2928" y="1312"/>
            <a:chExt cx="2160" cy="1043"/>
          </a:xfrm>
          <a:solidFill>
            <a:schemeClr val="accent1"/>
          </a:solidFill>
        </p:grpSpPr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2928" y="1872"/>
              <a:ext cx="216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3264" y="1759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>
              <a:off x="3264" y="1647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3408" y="1759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3408" y="1647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3408" y="1535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3408" y="1424"/>
              <a:ext cx="96" cy="111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4080" y="1776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2976" y="1776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3888" y="1776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3744" y="1759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3552" y="1759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8" name="AutoShape 18"/>
            <p:cNvSpPr>
              <a:spLocks noChangeArrowheads="1"/>
            </p:cNvSpPr>
            <p:nvPr/>
          </p:nvSpPr>
          <p:spPr bwMode="auto">
            <a:xfrm>
              <a:off x="3744" y="1647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3552" y="1535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0" name="AutoShape 20"/>
            <p:cNvSpPr>
              <a:spLocks noChangeArrowheads="1"/>
            </p:cNvSpPr>
            <p:nvPr/>
          </p:nvSpPr>
          <p:spPr bwMode="auto">
            <a:xfrm>
              <a:off x="3552" y="1647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1" name="AutoShape 21"/>
            <p:cNvSpPr>
              <a:spLocks noChangeArrowheads="1"/>
            </p:cNvSpPr>
            <p:nvPr/>
          </p:nvSpPr>
          <p:spPr bwMode="auto">
            <a:xfrm>
              <a:off x="3408" y="1312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2" name="AutoShape 22"/>
            <p:cNvSpPr>
              <a:spLocks noChangeArrowheads="1"/>
            </p:cNvSpPr>
            <p:nvPr/>
          </p:nvSpPr>
          <p:spPr bwMode="auto">
            <a:xfrm>
              <a:off x="3552" y="1424"/>
              <a:ext cx="96" cy="111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3" name="AutoShape 23"/>
            <p:cNvSpPr>
              <a:spLocks noChangeArrowheads="1"/>
            </p:cNvSpPr>
            <p:nvPr/>
          </p:nvSpPr>
          <p:spPr bwMode="auto">
            <a:xfrm>
              <a:off x="4800" y="1728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264" y="1535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5" name="AutoShape 25"/>
            <p:cNvSpPr>
              <a:spLocks noChangeArrowheads="1"/>
            </p:cNvSpPr>
            <p:nvPr/>
          </p:nvSpPr>
          <p:spPr bwMode="auto">
            <a:xfrm>
              <a:off x="3120" y="1647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6" name="AutoShape 26"/>
            <p:cNvSpPr>
              <a:spLocks noChangeArrowheads="1"/>
            </p:cNvSpPr>
            <p:nvPr/>
          </p:nvSpPr>
          <p:spPr bwMode="auto">
            <a:xfrm>
              <a:off x="3120" y="1759"/>
              <a:ext cx="96" cy="112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7" name="AutoShape 27"/>
            <p:cNvSpPr>
              <a:spLocks noChangeArrowheads="1"/>
            </p:cNvSpPr>
            <p:nvPr/>
          </p:nvSpPr>
          <p:spPr bwMode="auto">
            <a:xfrm>
              <a:off x="3264" y="1424"/>
              <a:ext cx="96" cy="111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itchFamily="28" charset="0"/>
                <a:ea typeface="+mn-ea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984" y="2064"/>
              <a:ext cx="7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 pitchFamily="28" charset="0"/>
                  <a:ea typeface="+mn-ea"/>
                </a:rPr>
                <a:t>Outlier</a:t>
              </a: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V="1">
              <a:off x="4656" y="1920"/>
              <a:ext cx="144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CA" dirty="0">
                <a:latin typeface="Times New Roman" pitchFamily="28" charset="0"/>
                <a:ea typeface="+mn-ea"/>
              </a:endParaRPr>
            </a:p>
          </p:txBody>
        </p:sp>
      </p:grpSp>
      <p:sp>
        <p:nvSpPr>
          <p:cNvPr id="65" name="Slide Number Placeholder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26</a:t>
            </a:fld>
            <a:endParaRPr lang="en-CA" dirty="0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quality control </a:t>
            </a:r>
            <a:r>
              <a:rPr lang="en-CA" dirty="0"/>
              <a:t>analyst records the weights (in grams) of 8 randomly selected walking shoes but accidentally misplaces the decimal point in the last entry: 272, 274, 270, 271, 271, 273, 272, 27.2</a:t>
            </a:r>
            <a:endParaRPr lang="en-US" dirty="0"/>
          </a:p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3515" y="3284984"/>
            <a:ext cx="5276930" cy="309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EEDDD66C-99EB-4771-99FA-62C0B3AF1595}" type="slidenum">
              <a:rPr lang="en-CA" smtClean="0"/>
              <a:pPr>
                <a:defRPr/>
              </a:pPr>
              <a:t>27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Relative Frequency Histograms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640960" cy="4968552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</a:rPr>
              <a:t>A bar graph in which the height of the bar shows </a:t>
            </a:r>
            <a:r>
              <a:rPr lang="en-US" altLang="ja-JP" dirty="0">
                <a:ea typeface="ＭＳ Ｐゴシック" pitchFamily="1" charset="-128"/>
              </a:rPr>
              <a:t>how often measurements fall in a particular class or subinterval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25E0406-D8EA-4058-8C06-7E9AC3856C30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  <p:sp>
        <p:nvSpPr>
          <p:cNvPr id="101" name="Footer Placeholder 10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37426"/>
            <a:ext cx="7399831" cy="31226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libri"/>
                <a:cs typeface="Calibri"/>
              </a:rPr>
              <a:t>Relative Frequency Histograms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Process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628800"/>
            <a:ext cx="8424936" cy="46577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Divide the range of the data into </a:t>
            </a:r>
            <a:r>
              <a:rPr lang="en-US" b="1" dirty="0"/>
              <a:t>5–12</a:t>
            </a:r>
            <a:r>
              <a:rPr lang="en-US" dirty="0"/>
              <a:t> </a:t>
            </a:r>
            <a:r>
              <a:rPr lang="en-US" b="1" dirty="0"/>
              <a:t>subintervals</a:t>
            </a:r>
            <a:r>
              <a:rPr lang="en-US" dirty="0"/>
              <a:t> of equal length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Calculate the </a:t>
            </a:r>
            <a:r>
              <a:rPr lang="en-US" b="1" dirty="0"/>
              <a:t>approximate width</a:t>
            </a:r>
            <a:r>
              <a:rPr lang="en-US" dirty="0"/>
              <a:t> of the subinterval as range/number of subintervals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Round the approximate width up to a convenient value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Use the method of </a:t>
            </a:r>
            <a:r>
              <a:rPr lang="en-US" b="1" dirty="0"/>
              <a:t>left inclusion</a:t>
            </a:r>
            <a:r>
              <a:rPr lang="en-US" dirty="0"/>
              <a:t>, including the left endpoint but not the right, in your tally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29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188641"/>
            <a:ext cx="7832725" cy="8640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Variables and Data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buFont typeface="Wingdings" charset="0"/>
              <a:buChar char=""/>
              <a:defRPr/>
            </a:pPr>
            <a:r>
              <a:rPr lang="en-US" b="1" dirty="0"/>
              <a:t>Variable</a:t>
            </a:r>
            <a:r>
              <a:rPr lang="en-US" dirty="0"/>
              <a:t>: a characteristic that changes or varies over time and/or for different individuals or objects under consideration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 eaLnBrk="1" hangingPunct="1">
              <a:spcAft>
                <a:spcPts val="1200"/>
              </a:spcAft>
              <a:buFont typeface="Wingdings" charset="0"/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                                    Examples</a:t>
            </a:r>
            <a:r>
              <a:rPr lang="en-US" dirty="0"/>
              <a:t>:</a:t>
            </a:r>
          </a:p>
          <a:p>
            <a:pPr marL="366713" lvl="1" indent="0" eaLnBrk="1" hangingPunct="1">
              <a:buFont typeface="Wingdings 2" charset="0"/>
              <a:buNone/>
              <a:defRPr/>
            </a:pPr>
            <a:r>
              <a:rPr lang="en-US" dirty="0"/>
              <a:t>hair </a:t>
            </a:r>
            <a:r>
              <a:rPr lang="en-US" dirty="0" err="1"/>
              <a:t>colour</a:t>
            </a:r>
            <a:r>
              <a:rPr lang="en-US" dirty="0"/>
              <a:t>, white blood cell count, time to  </a:t>
            </a:r>
          </a:p>
          <a:p>
            <a:pPr marL="366713" lvl="1" indent="0" eaLnBrk="1" hangingPunct="1">
              <a:buFont typeface="Wingdings 2" charset="0"/>
              <a:buNone/>
              <a:defRPr/>
            </a:pPr>
            <a:r>
              <a:rPr lang="en-US" dirty="0"/>
              <a:t>failure of a computer component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Frequency Histograms</a:t>
            </a:r>
            <a:br>
              <a:rPr lang="en-US" dirty="0"/>
            </a:br>
            <a:r>
              <a:rPr lang="en-US" dirty="0"/>
              <a:t>Process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988840"/>
            <a:ext cx="8352928" cy="4297688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statistical table</a:t>
            </a:r>
            <a:r>
              <a:rPr lang="en-US" dirty="0"/>
              <a:t> including the subintervals, their frequencies, and relative frequencies</a:t>
            </a:r>
          </a:p>
          <a:p>
            <a:endParaRPr lang="en-US" dirty="0"/>
          </a:p>
          <a:p>
            <a:r>
              <a:rPr lang="en-US" dirty="0"/>
              <a:t>Draw the </a:t>
            </a:r>
            <a:r>
              <a:rPr lang="en-US" b="1" dirty="0"/>
              <a:t>relative frequency histogram</a:t>
            </a:r>
            <a:r>
              <a:rPr lang="en-US" dirty="0"/>
              <a:t>, plotting the subintervals on the horizontal axis and the relative frequencies on the vertical axis</a:t>
            </a:r>
            <a:endParaRPr lang="en-CA" dirty="0"/>
          </a:p>
          <a:p>
            <a:pPr>
              <a:buNone/>
            </a:pPr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en-US" dirty="0"/>
              <a:t>The height of a bar represents:</a:t>
            </a:r>
            <a:br>
              <a:rPr lang="en-US" dirty="0"/>
            </a:br>
            <a:endParaRPr lang="en-US" dirty="0">
              <a:latin typeface="Times New Roman" pitchFamily="2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844824"/>
            <a:ext cx="8352928" cy="444170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proportion</a:t>
            </a:r>
            <a:r>
              <a:rPr lang="en-US" dirty="0"/>
              <a:t> of measurements falling in that class or subinterval</a:t>
            </a:r>
          </a:p>
          <a:p>
            <a:pPr marL="366713" lvl="1" indent="0" eaLnBrk="1" hangingPunct="1">
              <a:lnSpc>
                <a:spcPct val="90000"/>
              </a:lnSpc>
              <a:spcAft>
                <a:spcPts val="600"/>
              </a:spcAft>
              <a:buFont typeface="Wingdings 2" charset="0"/>
              <a:buNone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b="1" dirty="0"/>
              <a:t>probability</a:t>
            </a:r>
            <a:r>
              <a:rPr lang="en-US" dirty="0"/>
              <a:t> that a single measurement, drawn at random from the set, will belong to that class or subinterval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Relative Frequency Histograms</a:t>
            </a:r>
            <a:endParaRPr lang="en-CA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CA" dirty="0">
              <a:ea typeface="ＭＳ Ｐゴシック" pitchFamily="1" charset="-128"/>
            </a:endParaRPr>
          </a:p>
          <a:p>
            <a:r>
              <a:rPr lang="en-CA" dirty="0">
                <a:ea typeface="ＭＳ Ｐゴシック" pitchFamily="1" charset="-128"/>
              </a:rPr>
              <a:t>If the data are discrete, one class might be assigned for each integer value taken on by the data</a:t>
            </a:r>
          </a:p>
          <a:p>
            <a:endParaRPr lang="en-CA" dirty="0">
              <a:ea typeface="ＭＳ Ｐゴシック" pitchFamily="1" charset="-128"/>
            </a:endParaRPr>
          </a:p>
          <a:p>
            <a:r>
              <a:rPr lang="en-CA" dirty="0">
                <a:ea typeface="ＭＳ Ｐゴシック" pitchFamily="1" charset="-128"/>
              </a:rPr>
              <a:t>A large number of integer values may need to be grouped into classes</a:t>
            </a:r>
            <a:endParaRPr lang="en-US" dirty="0">
              <a:ea typeface="ＭＳ Ｐゴシック" pitchFamily="1" charset="-128"/>
            </a:endParaRPr>
          </a:p>
          <a:p>
            <a:endParaRPr lang="en-CA" dirty="0">
              <a:ea typeface="ＭＳ Ｐゴシック" pitchFamily="1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17525" y="2204864"/>
            <a:ext cx="7510859" cy="1655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CA" b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920687"/>
            <a:ext cx="8352928" cy="525627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b="1" dirty="0">
                <a:solidFill>
                  <a:srgbClr val="0066CC"/>
                </a:solidFill>
                <a:ea typeface="ＭＳ Ｐゴシック" pitchFamily="1" charset="-128"/>
              </a:rPr>
              <a:t>Grade Point Averages of 30 </a:t>
            </a:r>
          </a:p>
          <a:p>
            <a:pPr algn="ctr" eaLnBrk="1" hangingPunct="1">
              <a:buFontTx/>
              <a:buNone/>
            </a:pPr>
            <a:r>
              <a:rPr lang="en-CA" b="1" dirty="0">
                <a:solidFill>
                  <a:srgbClr val="0066CC"/>
                </a:solidFill>
                <a:ea typeface="ＭＳ Ｐゴシック" pitchFamily="1" charset="-128"/>
              </a:rPr>
              <a:t>First-Year University Students</a:t>
            </a:r>
          </a:p>
          <a:p>
            <a:pPr algn="ctr" eaLnBrk="1" hangingPunct="1">
              <a:buFontTx/>
              <a:buNone/>
            </a:pPr>
            <a:endParaRPr lang="en-US" b="1" dirty="0">
              <a:solidFill>
                <a:srgbClr val="0066CC"/>
              </a:solidFill>
              <a:ea typeface="ＭＳ Ｐゴシック" pitchFamily="1" charset="-128"/>
            </a:endParaRPr>
          </a:p>
          <a:p>
            <a:pPr>
              <a:buFontTx/>
              <a:buNone/>
            </a:pPr>
            <a:r>
              <a:rPr lang="en-CA" sz="2000" dirty="0">
                <a:ea typeface="ＭＳ Ｐゴシック" pitchFamily="1" charset="-128"/>
              </a:rPr>
              <a:t>    </a:t>
            </a:r>
            <a:r>
              <a:rPr lang="en-CA" dirty="0">
                <a:ea typeface="ＭＳ Ｐゴシック" pitchFamily="1" charset="-128"/>
              </a:rPr>
              <a:t>2.0 	3.1    1.9   2.5    1.9     2.3    2.6    3.1    2.5   2.1</a:t>
            </a:r>
          </a:p>
          <a:p>
            <a:pPr>
              <a:buFontTx/>
              <a:buNone/>
            </a:pPr>
            <a:r>
              <a:rPr lang="en-CA" dirty="0">
                <a:ea typeface="ＭＳ Ｐゴシック" pitchFamily="1" charset="-128"/>
              </a:rPr>
              <a:t>   2.9   3.0    2.7   2.5    2.4     2.7    2.5    2.4    3.0   3.4</a:t>
            </a:r>
          </a:p>
          <a:p>
            <a:pPr>
              <a:buFontTx/>
              <a:buNone/>
            </a:pPr>
            <a:r>
              <a:rPr lang="en-CA" dirty="0">
                <a:ea typeface="ＭＳ Ｐゴシック" pitchFamily="1" charset="-128"/>
              </a:rPr>
              <a:t>   2.6   2.8    2.5   2.7    2.9     2.7    2.8    2.2    2.7   2.1</a:t>
            </a:r>
            <a:endParaRPr lang="en-US" dirty="0">
              <a:solidFill>
                <a:srgbClr val="3333CC"/>
              </a:solidFill>
              <a:ea typeface="ＭＳ Ｐゴシック" pitchFamily="1" charset="-128"/>
            </a:endParaRP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827088" y="3357563"/>
            <a:ext cx="8001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CA" b="0">
              <a:solidFill>
                <a:schemeClr val="bg1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17525" y="3993817"/>
            <a:ext cx="8001000" cy="218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376092"/>
              </a:buClr>
            </a:pPr>
            <a:endParaRPr lang="en-US" sz="2800" b="0" dirty="0"/>
          </a:p>
          <a:p>
            <a:pPr>
              <a:spcBef>
                <a:spcPct val="20000"/>
              </a:spcBef>
              <a:buClr>
                <a:srgbClr val="376092"/>
              </a:buClr>
              <a:buFont typeface="Courier New" pitchFamily="49" charset="0"/>
              <a:buChar char="o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We choose to use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8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intervals</a:t>
            </a:r>
          </a:p>
          <a:p>
            <a:pPr>
              <a:spcBef>
                <a:spcPct val="20000"/>
              </a:spcBef>
              <a:buClr>
                <a:srgbClr val="376092"/>
              </a:buClr>
              <a:buFont typeface="Courier New" pitchFamily="49" charset="0"/>
              <a:buChar char="o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Minimum class width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(3.4 – 1.9)/8 = 0.1875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 b="0" dirty="0">
              <a:solidFill>
                <a:srgbClr val="339933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dirty="0"/>
              <a:t>Relative Frequencies of GPA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2770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060744"/>
            <a:ext cx="6740657" cy="351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818" y="4773712"/>
            <a:ext cx="7980363" cy="10402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ourier New"/>
              <a:buChar char="o"/>
              <a:defRPr/>
            </a:pPr>
            <a:r>
              <a:rPr lang="en-US" sz="2800" b="0" dirty="0">
                <a:latin typeface="Calibri"/>
                <a:ea typeface="ＭＳ Ｐゴシック" charset="0"/>
                <a:cs typeface="Calibri"/>
              </a:rPr>
              <a:t>Convenient class width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= 0.2</a:t>
            </a:r>
          </a:p>
          <a:p>
            <a:pPr marL="457200" indent="-4572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ourier New"/>
              <a:buChar char="o"/>
              <a:defRPr/>
            </a:pPr>
            <a:r>
              <a:rPr lang="en-US" sz="2800" b="0" dirty="0">
                <a:latin typeface="Calibri"/>
                <a:ea typeface="ＭＳ Ｐゴシック" charset="0"/>
                <a:cs typeface="Calibri"/>
              </a:rPr>
              <a:t>Use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8</a:t>
            </a:r>
            <a:r>
              <a:rPr lang="en-US" sz="2800" b="0" dirty="0">
                <a:latin typeface="Calibri"/>
                <a:ea typeface="ＭＳ Ｐゴシック" charset="0"/>
                <a:cs typeface="Calibri"/>
              </a:rPr>
              <a:t> classes of length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0.2</a:t>
            </a:r>
            <a:r>
              <a:rPr lang="en-US" sz="2800" b="0" dirty="0">
                <a:latin typeface="Calibri"/>
                <a:ea typeface="ＭＳ Ｐゴシック" charset="0"/>
                <a:cs typeface="Calibri"/>
              </a:rPr>
              <a:t>, starting at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1.9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Relative Frequency Histogram</a:t>
            </a:r>
          </a:p>
        </p:txBody>
      </p:sp>
      <p:pic>
        <p:nvPicPr>
          <p:cNvPr id="4" name="Picture 6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9" y="1539142"/>
            <a:ext cx="6865662" cy="4561771"/>
          </a:xfr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Describing the Distribution</a:t>
            </a:r>
            <a:endParaRPr lang="en-CA" dirty="0">
              <a:solidFill>
                <a:schemeClr val="tx2"/>
              </a:solidFill>
            </a:endParaRPr>
          </a:p>
        </p:txBody>
      </p:sp>
      <p:graphicFrame>
        <p:nvGraphicFramePr>
          <p:cNvPr id="143388" name="Group 2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772008"/>
              </p:ext>
            </p:extLst>
          </p:nvPr>
        </p:nvGraphicFramePr>
        <p:xfrm>
          <a:off x="457200" y="1600200"/>
          <a:ext cx="7467600" cy="4032249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8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Shape?</a:t>
                      </a:r>
                    </a:p>
                  </a:txBody>
                  <a:tcPr marL="87301" marR="8730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Relatively symmetric</a:t>
                      </a:r>
                      <a:endParaRPr kumimoji="0" lang="en-CA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7301" marR="8730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Outliers?</a:t>
                      </a:r>
                    </a:p>
                  </a:txBody>
                  <a:tcPr marL="87301" marR="8730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No</a:t>
                      </a:r>
                      <a:endParaRPr kumimoji="0" lang="en-CA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7301" marR="8730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What proportion of the students had GPAs of 2.7 or higher?</a:t>
                      </a:r>
                    </a:p>
                  </a:txBody>
                  <a:tcPr marL="87301" marR="8730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(7 + 4 + 2 + 1)/30 = 14/30 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0.47 </a:t>
                      </a:r>
                      <a:endParaRPr kumimoji="0" lang="en-CA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7301" marR="8730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What is the probability that a randomly selected </a:t>
                      </a: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student had a GPA of 2.7 or higher?</a:t>
                      </a:r>
                    </a:p>
                  </a:txBody>
                  <a:tcPr marL="87301" marR="8730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(7 + 4 + 2 + 1)/30 = 14/30 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0.47</a:t>
                      </a:r>
                      <a:endParaRPr kumimoji="0" lang="en-CA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7301" marR="8730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36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pitchFamily="1" charset="-128"/>
              </a:rPr>
              <a:t>Chapter Review:</a:t>
            </a:r>
            <a:br>
              <a:rPr lang="en-US" dirty="0">
                <a:ea typeface="ＭＳ Ｐゴシック" pitchFamily="1" charset="-128"/>
              </a:rPr>
            </a:br>
            <a:r>
              <a:rPr lang="en-US" dirty="0">
                <a:ea typeface="ＭＳ Ｐゴシック" pitchFamily="1" charset="-128"/>
              </a:rPr>
              <a:t> Key Concepts, Part 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dirty="0"/>
              <a:t>I. How Data Are Generated</a:t>
            </a:r>
          </a:p>
          <a:p>
            <a:pPr algn="ctr" eaLnBrk="1" hangingPunct="1">
              <a:buFontTx/>
              <a:buNone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1F497D"/>
                </a:solidFill>
              </a:rPr>
              <a:t>1. Experimental units, variables, measurements</a:t>
            </a:r>
          </a:p>
          <a:p>
            <a:pPr eaLnBrk="1" hangingPunct="1">
              <a:buFontTx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rgbClr val="1F497D"/>
                </a:solidFill>
              </a:rPr>
              <a:t>	2. Samples and populations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dirty="0">
                <a:solidFill>
                  <a:srgbClr val="1F497D"/>
                </a:solidFill>
              </a:rPr>
              <a:t>	3. </a:t>
            </a:r>
            <a:r>
              <a:rPr lang="en-US" dirty="0" err="1">
                <a:solidFill>
                  <a:srgbClr val="1F497D"/>
                </a:solidFill>
              </a:rPr>
              <a:t>Univariate</a:t>
            </a:r>
            <a:r>
              <a:rPr lang="en-US" dirty="0">
                <a:solidFill>
                  <a:srgbClr val="1F497D"/>
                </a:solidFill>
              </a:rPr>
              <a:t>, bivariate, and multivariate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37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alibri"/>
                <a:cs typeface="Calibri"/>
              </a:rPr>
              <a:t>Chapter Review: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Key Concepts, Part II</a:t>
            </a:r>
            <a:endParaRPr lang="en-CA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3200" b="1" dirty="0"/>
              <a:t>II. Types of Variables</a:t>
            </a:r>
          </a:p>
          <a:p>
            <a:pPr algn="ctr" eaLnBrk="1" hangingPunct="1">
              <a:buFontTx/>
              <a:buNone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rgbClr val="1F497D"/>
                </a:solidFill>
              </a:rPr>
              <a:t>	1. Qualitative or categorical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rgbClr val="1F497D"/>
                </a:solidFill>
              </a:rPr>
              <a:t>	2. Quantitative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a. Discrete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b. Continuous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38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Chapter Review:</a:t>
            </a:r>
            <a:br>
              <a:rPr lang="en-US" dirty="0">
                <a:ea typeface="ＭＳ Ｐゴシック" pitchFamily="1" charset="-128"/>
              </a:rPr>
            </a:br>
            <a:r>
              <a:rPr lang="en-US" dirty="0">
                <a:ea typeface="ＭＳ Ｐゴシック" pitchFamily="1" charset="-128"/>
              </a:rPr>
              <a:t> Key Concepts, Part III</a:t>
            </a:r>
            <a:endParaRPr lang="en-US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pitchFamily="1" charset="-128"/>
              </a:rPr>
              <a:t>III.   Graphs for </a:t>
            </a:r>
            <a:r>
              <a:rPr lang="en-US" sz="3200" b="1" dirty="0" err="1">
                <a:ea typeface="ＭＳ Ｐゴシック" pitchFamily="1" charset="-128"/>
              </a:rPr>
              <a:t>Univariate</a:t>
            </a:r>
            <a:r>
              <a:rPr lang="en-US" sz="3200" b="1" dirty="0">
                <a:ea typeface="ＭＳ Ｐゴシック" pitchFamily="1" charset="-128"/>
              </a:rPr>
              <a:t> Data Distributions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1F497D"/>
                </a:solidFill>
                <a:ea typeface="ＭＳ Ｐゴシック" pitchFamily="1" charset="-128"/>
              </a:rPr>
              <a:t>	1. Qualitative or categorical 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1" charset="-128"/>
              </a:rPr>
              <a:t>		a. Pie charts                    b. Bar charts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1F497D"/>
                </a:solidFill>
                <a:ea typeface="ＭＳ Ｐゴシック" pitchFamily="1" charset="-128"/>
              </a:rPr>
              <a:t>	2. Quantitative 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1" charset="-128"/>
              </a:rPr>
              <a:t>		a. Pie and bar charts    b. Line charts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1" charset="-128"/>
              </a:rPr>
              <a:t>		c. </a:t>
            </a:r>
            <a:r>
              <a:rPr lang="en-US" dirty="0" err="1">
                <a:ea typeface="ＭＳ Ｐゴシック" pitchFamily="1" charset="-128"/>
              </a:rPr>
              <a:t>Dotplots</a:t>
            </a:r>
            <a:r>
              <a:rPr lang="en-US" dirty="0">
                <a:ea typeface="ＭＳ Ｐゴシック" pitchFamily="1" charset="-128"/>
              </a:rPr>
              <a:t>                     d. Stem and leaf plots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1" charset="-128"/>
              </a:rPr>
              <a:t>            e. Relative frequency histograms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39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Definitions, continued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Experimental unit</a:t>
            </a:r>
            <a:r>
              <a:rPr lang="en-US" dirty="0"/>
              <a:t>: the individual or object on which a variable is measured 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/>
              <a:t>Measurement</a:t>
            </a:r>
            <a:r>
              <a:rPr lang="en-US" dirty="0"/>
              <a:t>: results when a variable is actually measured on an experimental unit</a:t>
            </a:r>
          </a:p>
          <a:p>
            <a:pPr lvl="1" eaLnBrk="1" hangingPunct="1">
              <a:defRPr/>
            </a:pPr>
            <a:r>
              <a:rPr lang="en-US" dirty="0"/>
              <a:t>A set of measurements, called </a:t>
            </a:r>
            <a:r>
              <a:rPr lang="en-US" b="1" dirty="0"/>
              <a:t>data</a:t>
            </a:r>
            <a:r>
              <a:rPr lang="en-US" dirty="0"/>
              <a:t>, can be either a </a:t>
            </a:r>
            <a:r>
              <a:rPr lang="en-US" b="1" dirty="0"/>
              <a:t>sample </a:t>
            </a:r>
            <a:r>
              <a:rPr lang="en-US" dirty="0"/>
              <a:t>or a </a:t>
            </a:r>
            <a:r>
              <a:rPr lang="en-US" b="1" dirty="0"/>
              <a:t>population</a:t>
            </a:r>
          </a:p>
          <a:p>
            <a:pPr eaLnBrk="1" hangingPunct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25E0406-D8EA-4058-8C06-7E9AC3856C30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pitchFamily="1" charset="-128"/>
              </a:rPr>
              <a:t>Chapter Review:</a:t>
            </a:r>
            <a:br>
              <a:rPr lang="en-US" dirty="0">
                <a:ea typeface="ＭＳ Ｐゴシック" pitchFamily="1" charset="-128"/>
              </a:rPr>
            </a:br>
            <a:r>
              <a:rPr lang="en-US" dirty="0">
                <a:ea typeface="ＭＳ Ｐゴシック" pitchFamily="1" charset="-128"/>
              </a:rPr>
              <a:t> Key Concepts, Part III (cont’d)</a:t>
            </a:r>
            <a:endParaRPr lang="en-US" dirty="0">
              <a:latin typeface="Times New Roman" pitchFamily="18" charset="0"/>
              <a:ea typeface="ＭＳ Ｐゴシック" pitchFamily="1" charset="-128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844824"/>
            <a:ext cx="8352928" cy="444170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2"/>
                </a:solidFill>
                <a:ea typeface="ＭＳ Ｐゴシック" pitchFamily="1" charset="-128"/>
              </a:rPr>
              <a:t>	3. Describing data distributions</a:t>
            </a:r>
            <a:endParaRPr lang="en-US" b="1" dirty="0">
              <a:solidFill>
                <a:schemeClr val="tx2"/>
              </a:solidFill>
              <a:ea typeface="ＭＳ Ｐゴシック" pitchFamily="1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1" charset="-128"/>
              </a:rPr>
              <a:t>		a. Shapes—symmetric, skewed left, skewed </a:t>
            </a:r>
            <a:br>
              <a:rPr lang="en-US" dirty="0">
                <a:ea typeface="ＭＳ Ｐゴシック" pitchFamily="1" charset="-128"/>
              </a:rPr>
            </a:br>
            <a:r>
              <a:rPr lang="en-US" dirty="0">
                <a:ea typeface="ＭＳ Ｐゴシック" pitchFamily="1" charset="-128"/>
              </a:rPr>
              <a:t>	    right, unimodal, bimodal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1" charset="-128"/>
              </a:rPr>
              <a:t>		b. Proportion of measurements in certain </a:t>
            </a:r>
            <a:br>
              <a:rPr lang="en-US" dirty="0">
                <a:ea typeface="ＭＳ Ｐゴシック" pitchFamily="1" charset="-128"/>
              </a:rPr>
            </a:br>
            <a:r>
              <a:rPr lang="en-US" dirty="0">
                <a:ea typeface="ＭＳ Ｐゴシック" pitchFamily="1" charset="-128"/>
              </a:rPr>
              <a:t>	    intervals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1" charset="-128"/>
              </a:rPr>
              <a:t>		c. </a:t>
            </a:r>
            <a:r>
              <a:rPr lang="en-US">
                <a:ea typeface="ＭＳ Ｐゴシック" pitchFamily="1" charset="-128"/>
              </a:rPr>
              <a:t>Outliers </a:t>
            </a:r>
            <a:r>
              <a:rPr lang="en-US" dirty="0">
                <a:ea typeface="ＭＳ Ｐゴシック" pitchFamily="1" charset="-128"/>
              </a:rPr>
              <a:t>	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40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  <a:endParaRPr lang="en-CA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b="1" dirty="0"/>
              <a:t>Population</a:t>
            </a:r>
            <a:r>
              <a:rPr lang="en-CA" dirty="0"/>
              <a:t>: the set of all measurements of interest to the investigator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CA" dirty="0"/>
          </a:p>
          <a:p>
            <a:pPr>
              <a:defRPr/>
            </a:pPr>
            <a:r>
              <a:rPr lang="en-CA" b="1" dirty="0"/>
              <a:t>Sample</a:t>
            </a:r>
            <a:r>
              <a:rPr lang="en-CA" dirty="0"/>
              <a:t>: a subset of measurements selected from the population of interest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Examples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Variable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Hair </a:t>
            </a:r>
            <a:r>
              <a:rPr lang="en-US" dirty="0" err="1">
                <a:latin typeface="Calibri" charset="0"/>
                <a:cs typeface="Calibri" charset="0"/>
              </a:rPr>
              <a:t>colour</a:t>
            </a:r>
            <a:endParaRPr lang="en-US" dirty="0">
              <a:latin typeface="Calibri" charset="0"/>
              <a:cs typeface="Calibri" charset="0"/>
            </a:endParaRPr>
          </a:p>
          <a:p>
            <a:pPr marL="366713" lvl="1" indent="0" eaLnBrk="1" hangingPunct="1">
              <a:buFont typeface="Wingdings 2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Experimental unit 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Person</a:t>
            </a:r>
          </a:p>
          <a:p>
            <a:pPr marL="366713" lvl="1" indent="0" eaLnBrk="1" hangingPunct="1">
              <a:buFont typeface="Wingdings 2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Typical measurements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Brown, black, blonde,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Examples, continued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Variable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Time until a light bulb burns out</a:t>
            </a:r>
          </a:p>
          <a:p>
            <a:pPr marL="366713" lvl="1" indent="0" eaLnBrk="1" hangingPunct="1">
              <a:lnSpc>
                <a:spcPct val="90000"/>
              </a:lnSpc>
              <a:buClr>
                <a:schemeClr val="accent2"/>
              </a:buClr>
              <a:buFont typeface="Wingdings 2" charset="0"/>
              <a:buNone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Experimental unit 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Light bulb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"/>
              <a:defRPr/>
            </a:pPr>
            <a:r>
              <a:rPr lang="en-US" b="1" dirty="0">
                <a:latin typeface="Calibri" charset="0"/>
                <a:cs typeface="Calibri" charset="0"/>
              </a:rPr>
              <a:t>Typical measurements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dirty="0">
                <a:latin typeface="Calibri" charset="0"/>
                <a:cs typeface="Calibri" charset="0"/>
              </a:rPr>
              <a:t>1500 hours, 1535.5 hours,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2656"/>
            <a:ext cx="7832725" cy="103113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How Many Variables Have</a:t>
            </a:r>
            <a:br>
              <a:rPr lang="en-US" dirty="0"/>
            </a:br>
            <a:r>
              <a:rPr lang="en-US" dirty="0"/>
              <a:t> You Measured?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23528" y="1700808"/>
            <a:ext cx="8352928" cy="45857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b="1" dirty="0" err="1"/>
              <a:t>nivariate</a:t>
            </a:r>
            <a:r>
              <a:rPr lang="en-US" b="1" dirty="0"/>
              <a:t> data</a:t>
            </a:r>
            <a:r>
              <a:rPr lang="en-US" dirty="0"/>
              <a:t>: one variable is measured on a single experimental unit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/>
              <a:t>Bivariate data</a:t>
            </a:r>
            <a:r>
              <a:rPr lang="en-US" dirty="0"/>
              <a:t>: two variables are measured on a single experimental unit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/>
              <a:t>Multivariate data</a:t>
            </a:r>
            <a:r>
              <a:rPr lang="en-US" dirty="0"/>
              <a:t>: more than two variables are measured on a single experimental unit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8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Types of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6387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84" y="1816051"/>
            <a:ext cx="7120553" cy="40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1-</a:t>
            </a:r>
            <a:fld id="{A82CE66C-5044-463A-B106-904BD85ED6AB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rin's Mendenh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2225</Words>
  <Application>Microsoft Macintosh PowerPoint</Application>
  <PresentationFormat>On-screen Show (4:3)</PresentationFormat>
  <Paragraphs>439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Erin's Mendenhall</vt:lpstr>
      <vt:lpstr>1_Custom Design</vt:lpstr>
      <vt:lpstr>PowerPoint Presentation</vt:lpstr>
      <vt:lpstr>PowerPoint Presentation</vt:lpstr>
      <vt:lpstr>Variables and Data</vt:lpstr>
      <vt:lpstr>Definitions, continued</vt:lpstr>
      <vt:lpstr>Definitions</vt:lpstr>
      <vt:lpstr>Examples</vt:lpstr>
      <vt:lpstr>Examples, continued</vt:lpstr>
      <vt:lpstr>How Many Variables Have  You Measured?</vt:lpstr>
      <vt:lpstr>Types of Data</vt:lpstr>
      <vt:lpstr>Qualitative Variables</vt:lpstr>
      <vt:lpstr>Quantitative Variables</vt:lpstr>
      <vt:lpstr>examples</vt:lpstr>
      <vt:lpstr>Graphing Qualitative Variables</vt:lpstr>
      <vt:lpstr>Graphs for Categorical Data</vt:lpstr>
      <vt:lpstr>Graph Types: Bar Chart</vt:lpstr>
      <vt:lpstr>Pie Chart</vt:lpstr>
      <vt:lpstr>  A bag of M&amp;Ms contains 21 candies:</vt:lpstr>
      <vt:lpstr>Pareto Chart</vt:lpstr>
      <vt:lpstr>Graphing Quantitative Variables</vt:lpstr>
      <vt:lpstr>Graphing Time Series Example</vt:lpstr>
      <vt:lpstr>Dotplots</vt:lpstr>
      <vt:lpstr>Stem and Leaf Plots</vt:lpstr>
      <vt:lpstr>Sample Stem and Leaf Plot</vt:lpstr>
      <vt:lpstr>Interpreting Graphs: Location and Spread</vt:lpstr>
      <vt:lpstr>Interpreting Graphs: Shapes</vt:lpstr>
      <vt:lpstr>Interpreting Graphs: Outliers</vt:lpstr>
      <vt:lpstr>Example</vt:lpstr>
      <vt:lpstr>Relative Frequency Histograms</vt:lpstr>
      <vt:lpstr>Relative Frequency Histograms Process</vt:lpstr>
      <vt:lpstr>Relative Frequency Histograms Process (cont’d)</vt:lpstr>
      <vt:lpstr>The height of a bar represents: </vt:lpstr>
      <vt:lpstr>Relative Frequency Histograms</vt:lpstr>
      <vt:lpstr>Example</vt:lpstr>
      <vt:lpstr>Relative Frequencies of GPA Data</vt:lpstr>
      <vt:lpstr>Relative Frequency Histogram</vt:lpstr>
      <vt:lpstr>Describing the Distribution</vt:lpstr>
      <vt:lpstr>Chapter Review:  Key Concepts, Part I</vt:lpstr>
      <vt:lpstr>Chapter Review:  Key Concepts, Part II</vt:lpstr>
      <vt:lpstr>Chapter Review:  Key Concepts, Part III</vt:lpstr>
      <vt:lpstr>Chapter Review:  Key Concepts, Part III (cont’d)</vt:lpstr>
    </vt:vector>
  </TitlesOfParts>
  <Company>University of California, Riverside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and Statistics Eleventh Edition</dc:title>
  <dc:creator>Valued Gateway Client</dc:creator>
  <cp:lastModifiedBy>Microsoft Office User</cp:lastModifiedBy>
  <cp:revision>216</cp:revision>
  <dcterms:created xsi:type="dcterms:W3CDTF">2002-04-23T03:30:55Z</dcterms:created>
  <dcterms:modified xsi:type="dcterms:W3CDTF">2020-05-18T22:03:33Z</dcterms:modified>
</cp:coreProperties>
</file>