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79" r:id="rId6"/>
    <p:sldId id="281" r:id="rId7"/>
    <p:sldId id="277" r:id="rId8"/>
    <p:sldId id="280" r:id="rId9"/>
    <p:sldId id="278" r:id="rId10"/>
    <p:sldId id="282" r:id="rId11"/>
    <p:sldId id="283" r:id="rId12"/>
    <p:sldId id="28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3d2" qsCatId="3D" csTypeId="urn:microsoft.com/office/officeart/2018/5/colors/Iconchunking_neutralicon_accent2_2" csCatId="accent2" phldr="1"/>
      <dgm:spPr/>
      <dgm:t>
        <a:bodyPr/>
        <a:lstStyle/>
        <a:p>
          <a:endParaRPr lang="en-US"/>
        </a:p>
      </dgm:t>
    </dgm:pt>
    <dgm:pt modelId="{40FC4FFE-8987-4A26-B7F4-8A516F18ADAE}">
      <dgm:prSet custT="1"/>
      <dgm:spPr/>
      <dgm:t>
        <a:bodyPr/>
        <a:lstStyle/>
        <a:p>
          <a:pPr>
            <a:lnSpc>
              <a:spcPct val="100000"/>
            </a:lnSpc>
            <a:defRPr cap="all"/>
          </a:pPr>
          <a:r>
            <a:rPr lang="en-US" sz="2000" dirty="0"/>
            <a:t>It is easy to comprehend any class report through graph and plot .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Don’t need to see long spreadsheet to understand ANY CLASS OR STUDENT REPORT.</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Take less time to understand any class performance &amp; student report .</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304526"/>
          <a:ext cx="1749937" cy="1749937"/>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7C175B98-93F4-4D7C-BB95-1514AB879CD5}">
      <dsp:nvSpPr>
        <dsp:cNvPr id="0" name=""/>
        <dsp:cNvSpPr/>
      </dsp:nvSpPr>
      <dsp:spPr>
        <a:xfrm>
          <a:off x="987318" y="677464"/>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7117FB-F8A7-4A20-A8A7-EC686DDC76D0}">
      <dsp:nvSpPr>
        <dsp:cNvPr id="0" name=""/>
        <dsp:cNvSpPr/>
      </dsp:nvSpPr>
      <dsp:spPr>
        <a:xfrm>
          <a:off x="54974" y="2599526"/>
          <a:ext cx="2868750" cy="111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It is easy to comprehend any class report through graph and plot . </a:t>
          </a:r>
        </a:p>
      </dsp:txBody>
      <dsp:txXfrm>
        <a:off x="54974" y="2599526"/>
        <a:ext cx="2868750" cy="1118671"/>
      </dsp:txXfrm>
    </dsp:sp>
    <dsp:sp modelId="{BCD8CDD9-0C56-4401-ADB1-8B48DAB2C96F}">
      <dsp:nvSpPr>
        <dsp:cNvPr id="0" name=""/>
        <dsp:cNvSpPr/>
      </dsp:nvSpPr>
      <dsp:spPr>
        <a:xfrm>
          <a:off x="3985162" y="304526"/>
          <a:ext cx="1749937" cy="1749937"/>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B4CA7C4-FCA1-4127-B20A-2A5C031A3CF4}">
      <dsp:nvSpPr>
        <dsp:cNvPr id="0" name=""/>
        <dsp:cNvSpPr/>
      </dsp:nvSpPr>
      <dsp:spPr>
        <a:xfrm>
          <a:off x="4358099" y="677464"/>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E6FE37A-5DB0-4899-9FCB-0CE39BC185F8}">
      <dsp:nvSpPr>
        <dsp:cNvPr id="0" name=""/>
        <dsp:cNvSpPr/>
      </dsp:nvSpPr>
      <dsp:spPr>
        <a:xfrm>
          <a:off x="3425756" y="2599526"/>
          <a:ext cx="2868750" cy="111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Don’t need to see long spreadsheet to understand ANY CLASS OR STUDENT REPORT.</a:t>
          </a:r>
        </a:p>
      </dsp:txBody>
      <dsp:txXfrm>
        <a:off x="3425756" y="2599526"/>
        <a:ext cx="2868750" cy="1118671"/>
      </dsp:txXfrm>
    </dsp:sp>
    <dsp:sp modelId="{FF93E135-77D6-48A0-8871-9BC93D705D06}">
      <dsp:nvSpPr>
        <dsp:cNvPr id="0" name=""/>
        <dsp:cNvSpPr/>
      </dsp:nvSpPr>
      <dsp:spPr>
        <a:xfrm>
          <a:off x="7355943" y="304526"/>
          <a:ext cx="1749937" cy="1749937"/>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39509775-983E-4110-B989-EE2CD6514BE0}">
      <dsp:nvSpPr>
        <dsp:cNvPr id="0" name=""/>
        <dsp:cNvSpPr/>
      </dsp:nvSpPr>
      <dsp:spPr>
        <a:xfrm>
          <a:off x="7728881" y="677464"/>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AEDC777-00B3-41D7-9AE1-23D741E941C3}">
      <dsp:nvSpPr>
        <dsp:cNvPr id="0" name=""/>
        <dsp:cNvSpPr/>
      </dsp:nvSpPr>
      <dsp:spPr>
        <a:xfrm>
          <a:off x="6796537" y="2599526"/>
          <a:ext cx="2868750" cy="111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Take less time to understand any class performance &amp; student report .</a:t>
          </a:r>
        </a:p>
      </dsp:txBody>
      <dsp:txXfrm>
        <a:off x="6796537" y="2599526"/>
        <a:ext cx="2868750" cy="111867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30-Nov-21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30-Nov-21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30-Nov-21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30-Nov-21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30-Nov-21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30-Nov-21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30-Nov-21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30-Nov-21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30-Nov-21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30-Nov-21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30-Nov-21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30-Nov-21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30-Nov-21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CLASS Report GENRATOR</a:t>
            </a:r>
            <a:br>
              <a:rPr lang="en-US" dirty="0">
                <a:solidFill>
                  <a:srgbClr val="FFFFFF"/>
                </a:solidFill>
              </a:rPr>
            </a:br>
            <a:r>
              <a:rPr lang="en-US" sz="2800" dirty="0">
                <a:solidFill>
                  <a:srgbClr val="FFFFFF"/>
                </a:solidFill>
              </a:rPr>
              <a:t>using python data science</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By:- SYED FARAZ AHMAD</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2CC1-4129-4EDB-90D2-086A0D8DE794}"/>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47DE8C9-F87E-4025-9142-CA9A2A618A89}"/>
              </a:ext>
            </a:extLst>
          </p:cNvPr>
          <p:cNvSpPr>
            <a:spLocks noGrp="1"/>
          </p:cNvSpPr>
          <p:nvPr>
            <p:ph idx="1"/>
          </p:nvPr>
        </p:nvSpPr>
        <p:spPr/>
        <p:txBody>
          <a:bodyPr/>
          <a:lstStyle/>
          <a:p>
            <a:pPr>
              <a:buFont typeface="Wingdings" panose="05000000000000000000" pitchFamily="2" charset="2"/>
              <a:buChar char="v"/>
            </a:pPr>
            <a:r>
              <a:rPr lang="en-US" dirty="0"/>
              <a:t> </a:t>
            </a:r>
            <a:r>
              <a:rPr lang="en-US" sz="2400" dirty="0"/>
              <a:t>INTRODUCTION</a:t>
            </a:r>
          </a:p>
          <a:p>
            <a:pPr>
              <a:buFont typeface="Wingdings" panose="05000000000000000000" pitchFamily="2" charset="2"/>
              <a:buChar char="v"/>
            </a:pPr>
            <a:r>
              <a:rPr lang="en-US" sz="2400" dirty="0"/>
              <a:t> PROBLEM STATEMENT</a:t>
            </a:r>
          </a:p>
          <a:p>
            <a:pPr>
              <a:buFont typeface="Wingdings" panose="05000000000000000000" pitchFamily="2" charset="2"/>
              <a:buChar char="v"/>
            </a:pPr>
            <a:r>
              <a:rPr lang="en-US" sz="2400" dirty="0"/>
              <a:t> OBJECTIVE</a:t>
            </a:r>
          </a:p>
          <a:p>
            <a:pPr>
              <a:buFont typeface="Wingdings" panose="05000000000000000000" pitchFamily="2" charset="2"/>
              <a:buChar char="v"/>
            </a:pPr>
            <a:r>
              <a:rPr lang="en-US" sz="2400" dirty="0"/>
              <a:t> PROPOSED SYSTEM</a:t>
            </a:r>
          </a:p>
          <a:p>
            <a:pPr>
              <a:buFont typeface="Wingdings" panose="05000000000000000000" pitchFamily="2" charset="2"/>
              <a:buChar char="v"/>
            </a:pPr>
            <a:r>
              <a:rPr lang="en-US" sz="2400" dirty="0"/>
              <a:t> USE CASE DIAGRAM</a:t>
            </a:r>
          </a:p>
          <a:p>
            <a:pPr>
              <a:buFont typeface="Wingdings" panose="05000000000000000000" pitchFamily="2" charset="2"/>
              <a:buChar char="v"/>
            </a:pPr>
            <a:r>
              <a:rPr lang="en-US" sz="2400" dirty="0"/>
              <a:t> LIBRARIES &amp; FRAMEWORK USED</a:t>
            </a:r>
          </a:p>
          <a:p>
            <a:pPr>
              <a:buFont typeface="Wingdings" panose="05000000000000000000" pitchFamily="2" charset="2"/>
              <a:buChar char="v"/>
            </a:pPr>
            <a:r>
              <a:rPr lang="en-US" sz="2400" dirty="0"/>
              <a:t> FUTURE WORK </a:t>
            </a:r>
            <a:endParaRPr lang="en-US" sz="2400" b="1" dirty="0"/>
          </a:p>
        </p:txBody>
      </p:sp>
    </p:spTree>
    <p:extLst>
      <p:ext uri="{BB962C8B-B14F-4D97-AF65-F5344CB8AC3E}">
        <p14:creationId xmlns:p14="http://schemas.microsoft.com/office/powerpoint/2010/main" val="185107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C325-7BB5-4AD3-B033-2B61233825C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D204B44-3538-42D7-BA2C-32422BD6E3F5}"/>
              </a:ext>
            </a:extLst>
          </p:cNvPr>
          <p:cNvSpPr>
            <a:spLocks noGrp="1"/>
          </p:cNvSpPr>
          <p:nvPr>
            <p:ph idx="1"/>
          </p:nvPr>
        </p:nvSpPr>
        <p:spPr/>
        <p:txBody>
          <a:bodyPr/>
          <a:lstStyle/>
          <a:p>
            <a:pPr>
              <a:buFont typeface="Arial" panose="020B0604020202020204" pitchFamily="34" charset="0"/>
              <a:buChar char="•"/>
            </a:pPr>
            <a:r>
              <a:rPr lang="en-US" dirty="0"/>
              <a:t> </a:t>
            </a:r>
            <a:r>
              <a:rPr lang="en-US" sz="2800" dirty="0"/>
              <a:t>In this web application “CLASS REPORT GENERATOR” we can visualize data of class and </a:t>
            </a:r>
          </a:p>
        </p:txBody>
      </p:sp>
    </p:spTree>
    <p:extLst>
      <p:ext uri="{BB962C8B-B14F-4D97-AF65-F5344CB8AC3E}">
        <p14:creationId xmlns:p14="http://schemas.microsoft.com/office/powerpoint/2010/main" val="252930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Problem statement</a:t>
            </a:r>
          </a:p>
        </p:txBody>
      </p:sp>
      <p:graphicFrame>
        <p:nvGraphicFramePr>
          <p:cNvPr id="5" name="Content Placeholder 2" descr="SmartArt graphic placeholder">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67498602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74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1D56-20F3-4664-97AA-F6F78674DAC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7A2B567B-4D95-453C-ADB2-28D52A64E7B3}"/>
              </a:ext>
            </a:extLst>
          </p:cNvPr>
          <p:cNvSpPr>
            <a:spLocks noGrp="1"/>
          </p:cNvSpPr>
          <p:nvPr>
            <p:ph idx="1"/>
          </p:nvPr>
        </p:nvSpPr>
        <p:spPr/>
        <p:txBody>
          <a:bodyPr>
            <a:normAutofit/>
          </a:bodyPr>
          <a:lstStyle/>
          <a:p>
            <a:pPr>
              <a:buFont typeface="Arial" panose="020B0604020202020204" pitchFamily="34" charset="0"/>
              <a:buChar char="•"/>
            </a:pPr>
            <a:r>
              <a:rPr lang="en-US" sz="2800" dirty="0"/>
              <a:t> This Project is focusing on the “CLASS REPORT OR STUDENT PERFORMANCE GENERATOR” its provide an application, i.e. designed as to ease the work load of storing and analysis of the class or student report.</a:t>
            </a:r>
          </a:p>
          <a:p>
            <a:pPr>
              <a:buFont typeface="Arial" panose="020B0604020202020204" pitchFamily="34" charset="0"/>
              <a:buChar char="•"/>
            </a:pPr>
            <a:r>
              <a:rPr lang="en-US" sz="2800" dirty="0"/>
              <a:t> The main feature includes class report, understand class report through graph plot with chart , student and teacher management.</a:t>
            </a:r>
          </a:p>
          <a:p>
            <a:pPr>
              <a:buFont typeface="Arial" panose="020B0604020202020204" pitchFamily="34" charset="0"/>
              <a:buChar char="•"/>
            </a:pPr>
            <a:r>
              <a:rPr lang="en-US" sz="2800" dirty="0"/>
              <a:t> The application include searching class or subject and find out the student marks, grade through graph, plots  etc.</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281573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041E-977D-4930-B08A-4F469D391F6D}"/>
              </a:ext>
            </a:extLst>
          </p:cNvPr>
          <p:cNvSpPr>
            <a:spLocks noGrp="1"/>
          </p:cNvSpPr>
          <p:nvPr>
            <p:ph type="title"/>
          </p:nvPr>
        </p:nvSpPr>
        <p:spPr/>
        <p:txBody>
          <a:bodyPr/>
          <a:lstStyle/>
          <a:p>
            <a:r>
              <a:rPr lang="en-US" sz="5400" dirty="0"/>
              <a:t>PROPOSED SYSTEM</a:t>
            </a:r>
            <a:endParaRPr lang="en-US" dirty="0"/>
          </a:p>
        </p:txBody>
      </p:sp>
      <p:sp>
        <p:nvSpPr>
          <p:cNvPr id="3" name="Content Placeholder 2">
            <a:extLst>
              <a:ext uri="{FF2B5EF4-FFF2-40B4-BE49-F238E27FC236}">
                <a16:creationId xmlns:a16="http://schemas.microsoft.com/office/drawing/2014/main" id="{6CDB2B62-A76D-4C33-8CA9-5BA8D8A6178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4478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DD37-EF76-47A6-82D1-4039508D4A3C}"/>
              </a:ext>
            </a:extLst>
          </p:cNvPr>
          <p:cNvSpPr>
            <a:spLocks noGrp="1"/>
          </p:cNvSpPr>
          <p:nvPr>
            <p:ph type="title"/>
          </p:nvPr>
        </p:nvSpPr>
        <p:spPr/>
        <p:txBody>
          <a:bodyPr/>
          <a:lstStyle/>
          <a:p>
            <a:r>
              <a:rPr lang="en-US" sz="5400" dirty="0"/>
              <a:t>USE CASE DIAGRAM</a:t>
            </a:r>
            <a:endParaRPr lang="en-US" dirty="0"/>
          </a:p>
        </p:txBody>
      </p:sp>
      <p:sp>
        <p:nvSpPr>
          <p:cNvPr id="3" name="Content Placeholder 2">
            <a:extLst>
              <a:ext uri="{FF2B5EF4-FFF2-40B4-BE49-F238E27FC236}">
                <a16:creationId xmlns:a16="http://schemas.microsoft.com/office/drawing/2014/main" id="{F10D6030-E7B4-4797-833D-72C8E61D21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02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CB9A-0B0D-48FB-A8A0-297AFEE8DA44}"/>
              </a:ext>
            </a:extLst>
          </p:cNvPr>
          <p:cNvSpPr>
            <a:spLocks noGrp="1"/>
          </p:cNvSpPr>
          <p:nvPr>
            <p:ph type="title"/>
          </p:nvPr>
        </p:nvSpPr>
        <p:spPr/>
        <p:txBody>
          <a:bodyPr/>
          <a:lstStyle/>
          <a:p>
            <a:r>
              <a:rPr lang="en-US" sz="5400" dirty="0"/>
              <a:t>LIBRARIES &amp; FRAMEWORK USED</a:t>
            </a:r>
            <a:endParaRPr lang="en-US" dirty="0"/>
          </a:p>
        </p:txBody>
      </p:sp>
      <p:pic>
        <p:nvPicPr>
          <p:cNvPr id="15" name="Picture 14">
            <a:extLst>
              <a:ext uri="{FF2B5EF4-FFF2-40B4-BE49-F238E27FC236}">
                <a16:creationId xmlns:a16="http://schemas.microsoft.com/office/drawing/2014/main" id="{44C4E10B-CC63-4232-A3BE-27E8C742A834}"/>
              </a:ext>
            </a:extLst>
          </p:cNvPr>
          <p:cNvPicPr>
            <a:picLocks noChangeAspect="1"/>
          </p:cNvPicPr>
          <p:nvPr/>
        </p:nvPicPr>
        <p:blipFill>
          <a:blip r:embed="rId2"/>
          <a:stretch>
            <a:fillRect/>
          </a:stretch>
        </p:blipFill>
        <p:spPr>
          <a:xfrm>
            <a:off x="1024128" y="1848830"/>
            <a:ext cx="1562754" cy="631613"/>
          </a:xfrm>
          <a:prstGeom prst="rect">
            <a:avLst/>
          </a:prstGeom>
        </p:spPr>
      </p:pic>
      <p:pic>
        <p:nvPicPr>
          <p:cNvPr id="17" name="Picture 16">
            <a:extLst>
              <a:ext uri="{FF2B5EF4-FFF2-40B4-BE49-F238E27FC236}">
                <a16:creationId xmlns:a16="http://schemas.microsoft.com/office/drawing/2014/main" id="{E76BCD60-0AAF-4B71-8576-24701F033779}"/>
              </a:ext>
            </a:extLst>
          </p:cNvPr>
          <p:cNvPicPr>
            <a:picLocks noChangeAspect="1"/>
          </p:cNvPicPr>
          <p:nvPr/>
        </p:nvPicPr>
        <p:blipFill>
          <a:blip r:embed="rId3"/>
          <a:stretch>
            <a:fillRect/>
          </a:stretch>
        </p:blipFill>
        <p:spPr>
          <a:xfrm>
            <a:off x="2993802" y="1806699"/>
            <a:ext cx="1234044" cy="556265"/>
          </a:xfrm>
          <a:prstGeom prst="rect">
            <a:avLst/>
          </a:prstGeom>
        </p:spPr>
      </p:pic>
      <p:pic>
        <p:nvPicPr>
          <p:cNvPr id="19" name="Picture 18">
            <a:extLst>
              <a:ext uri="{FF2B5EF4-FFF2-40B4-BE49-F238E27FC236}">
                <a16:creationId xmlns:a16="http://schemas.microsoft.com/office/drawing/2014/main" id="{09CC3176-5827-4FD8-9EED-DF3529A137CC}"/>
              </a:ext>
            </a:extLst>
          </p:cNvPr>
          <p:cNvPicPr>
            <a:picLocks noChangeAspect="1"/>
          </p:cNvPicPr>
          <p:nvPr/>
        </p:nvPicPr>
        <p:blipFill>
          <a:blip r:embed="rId4"/>
          <a:stretch>
            <a:fillRect/>
          </a:stretch>
        </p:blipFill>
        <p:spPr>
          <a:xfrm>
            <a:off x="4760437" y="2070650"/>
            <a:ext cx="1562754" cy="263955"/>
          </a:xfrm>
          <a:prstGeom prst="rect">
            <a:avLst/>
          </a:prstGeom>
        </p:spPr>
      </p:pic>
      <p:pic>
        <p:nvPicPr>
          <p:cNvPr id="23" name="Picture 22">
            <a:extLst>
              <a:ext uri="{FF2B5EF4-FFF2-40B4-BE49-F238E27FC236}">
                <a16:creationId xmlns:a16="http://schemas.microsoft.com/office/drawing/2014/main" id="{1BC580E0-31E4-4962-BC5B-2C71D25CCD99}"/>
              </a:ext>
            </a:extLst>
          </p:cNvPr>
          <p:cNvPicPr>
            <a:picLocks noChangeAspect="1"/>
          </p:cNvPicPr>
          <p:nvPr/>
        </p:nvPicPr>
        <p:blipFill>
          <a:blip r:embed="rId5"/>
          <a:stretch>
            <a:fillRect/>
          </a:stretch>
        </p:blipFill>
        <p:spPr>
          <a:xfrm>
            <a:off x="6886351" y="1838157"/>
            <a:ext cx="1647344" cy="626925"/>
          </a:xfrm>
          <a:prstGeom prst="rect">
            <a:avLst/>
          </a:prstGeom>
        </p:spPr>
      </p:pic>
      <p:sp>
        <p:nvSpPr>
          <p:cNvPr id="4" name="Content Placeholder 3">
            <a:extLst>
              <a:ext uri="{FF2B5EF4-FFF2-40B4-BE49-F238E27FC236}">
                <a16:creationId xmlns:a16="http://schemas.microsoft.com/office/drawing/2014/main" id="{6EC29A4D-1D6D-4FD7-B6D6-808C57B805D1}"/>
              </a:ext>
            </a:extLst>
          </p:cNvPr>
          <p:cNvSpPr>
            <a:spLocks noGrp="1"/>
          </p:cNvSpPr>
          <p:nvPr>
            <p:ph idx="1"/>
          </p:nvPr>
        </p:nvSpPr>
        <p:spPr>
          <a:xfrm>
            <a:off x="760397" y="2314875"/>
            <a:ext cx="10407476" cy="4085926"/>
          </a:xfrm>
        </p:spPr>
        <p:txBody>
          <a:bodyPr>
            <a:normAutofit lnSpcReduction="10000"/>
          </a:bodyPr>
          <a:lstStyle/>
          <a:p>
            <a:pPr marL="0" indent="0">
              <a:buNone/>
            </a:pPr>
            <a:endParaRPr lang="en-US" dirty="0"/>
          </a:p>
          <a:p>
            <a:pPr>
              <a:buFont typeface="Arial" panose="020B0604020202020204" pitchFamily="34" charset="0"/>
              <a:buChar char="•"/>
            </a:pPr>
            <a:r>
              <a:rPr lang="en-US" dirty="0"/>
              <a:t> </a:t>
            </a:r>
            <a:r>
              <a:rPr lang="en-US" b="1" i="1" u="sng" dirty="0"/>
              <a:t>Pandas</a:t>
            </a:r>
            <a:r>
              <a:rPr lang="en-US" dirty="0"/>
              <a:t>:- pandas is an </a:t>
            </a:r>
            <a:r>
              <a:rPr lang="en-US" b="1" dirty="0"/>
              <a:t>open source Python package </a:t>
            </a:r>
            <a:r>
              <a:rPr lang="en-US" dirty="0"/>
              <a:t>that is most widely used for data science/data analysis and machine learning tasks. It builds on top of another package named NumPy, which provides support for multi-dimensional arrays.</a:t>
            </a:r>
          </a:p>
          <a:p>
            <a:pPr>
              <a:buFont typeface="Arial" panose="020B0604020202020204" pitchFamily="34" charset="0"/>
              <a:buChar char="•"/>
            </a:pPr>
            <a:r>
              <a:rPr lang="en-US" dirty="0"/>
              <a:t> </a:t>
            </a:r>
            <a:r>
              <a:rPr lang="en-US" b="1" i="1" u="sng" dirty="0"/>
              <a:t>Sqlite3</a:t>
            </a:r>
            <a:r>
              <a:rPr lang="en-US" dirty="0"/>
              <a:t>:- </a:t>
            </a:r>
            <a:r>
              <a:rPr lang="en-US" b="0" i="0" dirty="0">
                <a:solidFill>
                  <a:srgbClr val="000000"/>
                </a:solidFill>
                <a:effectLst/>
              </a:rPr>
              <a:t>SQLite is a software library that implements a self-contained, serverless, zero-configuration, transactional SQL database engine. SQLite is the most widely deployed SQL database engine in the world</a:t>
            </a:r>
            <a:r>
              <a:rPr lang="en-US" b="0" i="0" dirty="0">
                <a:solidFill>
                  <a:srgbClr val="000000"/>
                </a:solidFill>
                <a:effectLst/>
                <a:latin typeface="Arial" panose="020B0604020202020204" pitchFamily="34" charset="0"/>
              </a:rPr>
              <a:t>.</a:t>
            </a:r>
          </a:p>
          <a:p>
            <a:pPr>
              <a:buFont typeface="Arial" panose="020B0604020202020204" pitchFamily="34" charset="0"/>
              <a:buChar char="•"/>
            </a:pPr>
            <a:r>
              <a:rPr lang="en-US" dirty="0">
                <a:solidFill>
                  <a:srgbClr val="000000"/>
                </a:solidFill>
                <a:latin typeface="Arial" panose="020B0604020202020204" pitchFamily="34" charset="0"/>
              </a:rPr>
              <a:t> </a:t>
            </a:r>
            <a:r>
              <a:rPr lang="en-US" b="1" i="1" u="sng" dirty="0">
                <a:solidFill>
                  <a:srgbClr val="000000"/>
                </a:solidFill>
              </a:rPr>
              <a:t>Streamlit</a:t>
            </a:r>
            <a:r>
              <a:rPr lang="en-US" sz="1800" dirty="0">
                <a:solidFill>
                  <a:srgbClr val="000000"/>
                </a:solidFill>
                <a:latin typeface="Arial" panose="020B0604020202020204" pitchFamily="34" charset="0"/>
                <a:cs typeface="Arial" panose="020B0604020202020204" pitchFamily="34" charset="0"/>
              </a:rPr>
              <a:t>:- </a:t>
            </a:r>
            <a:r>
              <a:rPr lang="en-US" dirty="0">
                <a:solidFill>
                  <a:srgbClr val="000000"/>
                </a:solidFill>
                <a:cs typeface="Arial" panose="020B0604020202020204" pitchFamily="34" charset="0"/>
              </a:rPr>
              <a:t>Streamlit is an open-source app framework for Machine Learning and Data Science teams. Create beautiful data apps in hours, not weeks. All in pure Python.</a:t>
            </a:r>
          </a:p>
          <a:p>
            <a:pPr>
              <a:buFont typeface="Arial" panose="020B0604020202020204" pitchFamily="34" charset="0"/>
              <a:buChar char="•"/>
            </a:pPr>
            <a:r>
              <a:rPr lang="en-US" dirty="0">
                <a:solidFill>
                  <a:srgbClr val="000000"/>
                </a:solidFill>
                <a:cs typeface="Arial" panose="020B0604020202020204" pitchFamily="34" charset="0"/>
              </a:rPr>
              <a:t> </a:t>
            </a:r>
            <a:r>
              <a:rPr lang="en-US" b="1" i="1" u="sng" dirty="0">
                <a:solidFill>
                  <a:srgbClr val="000000"/>
                </a:solidFill>
                <a:cs typeface="Arial" panose="020B0604020202020204" pitchFamily="34" charset="0"/>
              </a:rPr>
              <a:t>Plotly</a:t>
            </a:r>
            <a:r>
              <a:rPr lang="en-US" sz="1800" dirty="0">
                <a:solidFill>
                  <a:srgbClr val="000000"/>
                </a:solidFill>
                <a:latin typeface="Arial" panose="020B0604020202020204" pitchFamily="34" charset="0"/>
                <a:cs typeface="Arial" panose="020B0604020202020204" pitchFamily="34" charset="0"/>
              </a:rPr>
              <a:t>:- </a:t>
            </a:r>
            <a:r>
              <a:rPr lang="en-US" dirty="0">
                <a:solidFill>
                  <a:srgbClr val="000000"/>
                </a:solidFill>
                <a:cs typeface="Arial" panose="020B0604020202020204" pitchFamily="34" charset="0"/>
              </a:rPr>
              <a:t>Library is </a:t>
            </a:r>
            <a:r>
              <a:rPr lang="en-US" b="1" dirty="0">
                <a:solidFill>
                  <a:srgbClr val="000000"/>
                </a:solidFill>
                <a:cs typeface="Arial" panose="020B0604020202020204" pitchFamily="34" charset="0"/>
              </a:rPr>
              <a:t>an open-source library </a:t>
            </a:r>
            <a:r>
              <a:rPr lang="en-US" dirty="0">
                <a:solidFill>
                  <a:srgbClr val="000000"/>
                </a:solidFill>
                <a:cs typeface="Arial" panose="020B0604020202020204" pitchFamily="34" charset="0"/>
              </a:rPr>
              <a:t>that can be used for data visualization and understanding data simply and easily. Plotly supports various types of plots like line charts, scatter plots, histograms, cox plots, etc.</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61833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B8A2-4487-4CD9-92CB-7F5ECBCF244C}"/>
              </a:ext>
            </a:extLst>
          </p:cNvPr>
          <p:cNvSpPr>
            <a:spLocks noGrp="1"/>
          </p:cNvSpPr>
          <p:nvPr>
            <p:ph type="title"/>
          </p:nvPr>
        </p:nvSpPr>
        <p:spPr/>
        <p:txBody>
          <a:bodyPr/>
          <a:lstStyle/>
          <a:p>
            <a:r>
              <a:rPr lang="en-US" sz="5400" dirty="0"/>
              <a:t>FUTURE WORK</a:t>
            </a:r>
            <a:endParaRPr lang="en-US" dirty="0"/>
          </a:p>
        </p:txBody>
      </p:sp>
      <p:sp>
        <p:nvSpPr>
          <p:cNvPr id="3" name="Content Placeholder 2">
            <a:extLst>
              <a:ext uri="{FF2B5EF4-FFF2-40B4-BE49-F238E27FC236}">
                <a16:creationId xmlns:a16="http://schemas.microsoft.com/office/drawing/2014/main" id="{898700F2-2B31-40F0-8C1E-A9341614CF0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71934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Project on Class Report Gen PYDS" id="{BC95893E-8579-426C-BE72-EB84FC1D5B9E}" vid="{702102C7-D4FB-4231-9A90-A5C5FC1587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on Class Report Gen PYDS</Template>
  <TotalTime>357</TotalTime>
  <Words>345</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Tw Cen MT</vt:lpstr>
      <vt:lpstr>Tw Cen MT Condensed</vt:lpstr>
      <vt:lpstr>Wingdings</vt:lpstr>
      <vt:lpstr>Wingdings 3</vt:lpstr>
      <vt:lpstr>Integral</vt:lpstr>
      <vt:lpstr>CLASS Report GENRATOR using python data science</vt:lpstr>
      <vt:lpstr>content</vt:lpstr>
      <vt:lpstr>introduction</vt:lpstr>
      <vt:lpstr>Problem statement</vt:lpstr>
      <vt:lpstr>objective</vt:lpstr>
      <vt:lpstr>PROPOSED SYSTEM</vt:lpstr>
      <vt:lpstr>USE CASE DIAGRAM</vt:lpstr>
      <vt:lpstr>LIBRARIES &amp; FRAMEWORK USED</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RePORT GENRATOR using python data science</dc:title>
  <dc:creator>Syed Sheeraz Ahmad</dc:creator>
  <cp:lastModifiedBy>Syed Sheeraz Ahmad</cp:lastModifiedBy>
  <cp:revision>30</cp:revision>
  <dcterms:created xsi:type="dcterms:W3CDTF">2021-11-29T15:37:32Z</dcterms:created>
  <dcterms:modified xsi:type="dcterms:W3CDTF">2021-11-30T18:56:53Z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