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28/03/2023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28/03/2023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28/03/2023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Theory </a:t>
            </a:r>
            <a:r>
              <a:rPr lang="en-DE" sz="4000" dirty="0">
                <a:latin typeface="+mn-lt"/>
              </a:rPr>
              <a:t>and Mathematical Model of Matched Filtering in frequency domain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A52790B-6018-B4CD-276D-19FE22FD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76" y="4082031"/>
            <a:ext cx="3819227" cy="225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aleksei.rostov@protonmail.com</a:t>
            </a:r>
            <a:endParaRPr lang="ru-RU"/>
          </a:p>
        </p:txBody>
      </p:sp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EA82CD86-5DAC-4AD9-B980-B5DCC6658B86}"/>
              </a:ext>
            </a:extLst>
          </p:cNvPr>
          <p:cNvSpPr/>
          <p:nvPr/>
        </p:nvSpPr>
        <p:spPr>
          <a:xfrm>
            <a:off x="530008" y="2132660"/>
            <a:ext cx="3415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DE" sz="1600" dirty="0"/>
              <a:t>Matched Filtering in frequency domain</a:t>
            </a:r>
            <a:endParaRPr lang="ru-RU" sz="1600" dirty="0"/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4C1A3626-F8B1-05A9-13B2-74145ECF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126638"/>
            <a:ext cx="4921079" cy="1975573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6072078" y="264581"/>
                <a:ext cx="5354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78" y="264581"/>
                <a:ext cx="535448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6119923" y="617358"/>
                <a:ext cx="3704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3" y="617358"/>
                <a:ext cx="370451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/>
              <p:nvPr/>
            </p:nvSpPr>
            <p:spPr>
              <a:xfrm>
                <a:off x="6178763" y="960607"/>
                <a:ext cx="3633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763" y="960607"/>
                <a:ext cx="36334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AF112B-E3A3-10EC-F317-522FB98067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7433" r="4945" b="9586"/>
          <a:stretch/>
        </p:blipFill>
        <p:spPr>
          <a:xfrm>
            <a:off x="9712436" y="682871"/>
            <a:ext cx="2347402" cy="905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/>
              <p:nvPr/>
            </p:nvSpPr>
            <p:spPr>
              <a:xfrm>
                <a:off x="6003452" y="2693973"/>
                <a:ext cx="2923202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52" y="2693973"/>
                <a:ext cx="2923202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EF11A7-75D8-625D-44F3-BA80C9398FAB}"/>
                  </a:ext>
                </a:extLst>
              </p:cNvPr>
              <p:cNvSpPr txBox="1"/>
              <p:nvPr/>
            </p:nvSpPr>
            <p:spPr>
              <a:xfrm>
                <a:off x="4397034" y="1641392"/>
                <a:ext cx="1849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EF11A7-75D8-625D-44F3-BA80C939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34" y="1641392"/>
                <a:ext cx="1849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52BD5C-B734-DD06-898C-E750348DFCCA}"/>
                  </a:ext>
                </a:extLst>
              </p:cNvPr>
              <p:cNvSpPr txBox="1"/>
              <p:nvPr/>
            </p:nvSpPr>
            <p:spPr>
              <a:xfrm>
                <a:off x="6246309" y="1392365"/>
                <a:ext cx="5630720" cy="87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/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/>
                          </m:ctrlPr>
                        </m:dPr>
                        <m:e>
                          <m:r>
                            <a:rPr lang="en-DE" i="1"/>
                            <m:t>𝑚</m:t>
                          </m:r>
                        </m:e>
                      </m:d>
                      <m:r>
                        <a:rPr lang="en-DE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/>
                          </m:ctrlPr>
                        </m:naryPr>
                        <m:sub>
                          <m:r>
                            <a:rPr lang="en-DE" i="1"/>
                            <m:t>𝑘</m:t>
                          </m:r>
                          <m:r>
                            <a:rPr lang="en-DE" i="1"/>
                            <m:t>=0</m:t>
                          </m:r>
                        </m:sub>
                        <m:sup>
                          <m:r>
                            <a:rPr lang="en-DE" i="1"/>
                            <m:t>𝑁</m:t>
                          </m:r>
                          <m:r>
                            <a:rPr lang="en-DE" i="1"/>
                            <m:t>−1</m:t>
                          </m:r>
                        </m:sup>
                        <m:e>
                          <m:r>
                            <a:rPr lang="en-DE" i="1"/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/>
                              </m:ctrlPr>
                            </m:dPr>
                            <m:e>
                              <m:r>
                                <a:rPr lang="en-DE" i="1"/>
                                <m:t>𝑘</m:t>
                              </m:r>
                            </m:e>
                          </m:d>
                          <m:r>
                            <a:rPr lang="en-DE" i="1"/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en-DE" i="1"/>
                          </m:ctrlPr>
                        </m:sSupPr>
                        <m:e>
                          <m:r>
                            <a:rPr lang="en-DE" i="1"/>
                            <m:t>𝑒</m:t>
                          </m:r>
                        </m:e>
                        <m:sup>
                          <m:r>
                            <a:rPr lang="en-DE" i="1"/>
                            <m:t>−</m:t>
                          </m:r>
                          <m:r>
                            <a:rPr lang="en-DE" i="1"/>
                            <m:t>𝑗</m:t>
                          </m:r>
                          <m:f>
                            <m:fPr>
                              <m:ctrlPr>
                                <a:rPr lang="en-DE" i="1"/>
                              </m:ctrlPr>
                            </m:fPr>
                            <m:num>
                              <m:r>
                                <a:rPr lang="en-DE" i="1"/>
                                <m:t>2</m:t>
                              </m:r>
                              <m:r>
                                <a:rPr lang="en-DE" i="1"/>
                                <m:t>𝜋</m:t>
                              </m:r>
                            </m:num>
                            <m:den>
                              <m:r>
                                <a:rPr lang="en-DE" i="1"/>
                                <m:t>𝑁</m:t>
                              </m:r>
                            </m:den>
                          </m:f>
                          <m:r>
                            <a:rPr lang="en-DE" i="1"/>
                            <m:t>𝑘𝑚</m:t>
                          </m:r>
                        </m:sup>
                      </m:sSup>
                      <m:r>
                        <a:rPr lang="en-DE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/>
                          </m:ctrlPr>
                        </m:naryPr>
                        <m:sub>
                          <m:r>
                            <a:rPr lang="en-DE" i="1"/>
                            <m:t>𝑘</m:t>
                          </m:r>
                          <m:r>
                            <a:rPr lang="en-DE" i="1"/>
                            <m:t>=0</m:t>
                          </m:r>
                        </m:sub>
                        <m:sup>
                          <m:r>
                            <a:rPr lang="en-DE" i="1"/>
                            <m:t>𝑁</m:t>
                          </m:r>
                          <m:r>
                            <a:rPr lang="en-DE" i="1"/>
                            <m:t>−1</m:t>
                          </m:r>
                        </m:sup>
                        <m:e>
                          <m:r>
                            <a:rPr lang="en-DE" i="1"/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i="1"/>
                                  </m:ctrlPr>
                                </m:sSubPr>
                                <m:e>
                                  <m:r>
                                    <a:rPr lang="en-DE" i="1"/>
                                    <m:t>𝑘</m:t>
                                  </m:r>
                                </m:e>
                                <m:sub>
                                  <m:r>
                                    <a:rPr lang="en-DE" i="1"/>
                                    <m:t>0</m:t>
                                  </m:r>
                                </m:sub>
                              </m:sSub>
                              <m:r>
                                <a:rPr lang="en-DE" i="1"/>
                                <m:t>−</m:t>
                              </m:r>
                              <m:r>
                                <a:rPr lang="en-DE" i="1"/>
                                <m:t>𝑘</m:t>
                              </m:r>
                            </m:e>
                          </m:d>
                          <m:r>
                            <a:rPr lang="en-DE" i="1"/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en-DE" i="1"/>
                          </m:ctrlPr>
                        </m:sSupPr>
                        <m:e>
                          <m:r>
                            <a:rPr lang="en-DE" i="1"/>
                            <m:t>𝑒</m:t>
                          </m:r>
                        </m:e>
                        <m:sup>
                          <m:r>
                            <a:rPr lang="en-DE" i="1"/>
                            <m:t>−</m:t>
                          </m:r>
                          <m:r>
                            <a:rPr lang="en-DE" i="1"/>
                            <m:t>𝑗</m:t>
                          </m:r>
                          <m:f>
                            <m:fPr>
                              <m:ctrlPr>
                                <a:rPr lang="en-DE" i="1"/>
                              </m:ctrlPr>
                            </m:fPr>
                            <m:num>
                              <m:r>
                                <a:rPr lang="en-DE" i="1"/>
                                <m:t>2</m:t>
                              </m:r>
                              <m:r>
                                <a:rPr lang="en-DE" i="1"/>
                                <m:t>𝜋</m:t>
                              </m:r>
                            </m:num>
                            <m:den>
                              <m:r>
                                <a:rPr lang="en-DE" i="1"/>
                                <m:t>𝑁</m:t>
                              </m:r>
                            </m:den>
                          </m:f>
                          <m:r>
                            <a:rPr lang="en-DE" i="1"/>
                            <m:t>𝑘𝑚</m:t>
                          </m:r>
                        </m:sup>
                      </m:sSup>
                      <m:r>
                        <a:rPr lang="en-DE" i="1"/>
                        <m:t>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52BD5C-B734-DD06-898C-E750348D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09" y="1392365"/>
                <a:ext cx="5630720" cy="877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8CF38-5AA2-F6B5-20E7-258EB5F8CFAB}"/>
                  </a:ext>
                </a:extLst>
              </p:cNvPr>
              <p:cNvSpPr txBox="1"/>
              <p:nvPr/>
            </p:nvSpPr>
            <p:spPr>
              <a:xfrm>
                <a:off x="6040400" y="4354276"/>
                <a:ext cx="4693980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𝑥𝑓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DE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8CF38-5AA2-F6B5-20E7-258EB5F8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400" y="4354276"/>
                <a:ext cx="4693980" cy="871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A76-DFB6-1BAE-9D8A-A3099A2E868B}"/>
                  </a:ext>
                </a:extLst>
              </p:cNvPr>
              <p:cNvSpPr txBox="1"/>
              <p:nvPr/>
            </p:nvSpPr>
            <p:spPr>
              <a:xfrm>
                <a:off x="-32042" y="2898055"/>
                <a:ext cx="302267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A76-DFB6-1BAE-9D8A-A3099A2E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42" y="2898055"/>
                <a:ext cx="3022674" cy="871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599FBE-02A9-942D-DA03-CDD245D71A3B}"/>
                  </a:ext>
                </a:extLst>
              </p:cNvPr>
              <p:cNvSpPr txBox="1"/>
              <p:nvPr/>
            </p:nvSpPr>
            <p:spPr>
              <a:xfrm>
                <a:off x="7934" y="3603277"/>
                <a:ext cx="4520425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599FBE-02A9-942D-DA03-CDD245D7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" y="3603277"/>
                <a:ext cx="4520425" cy="4938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957550-2BE6-02BD-C040-D173C041C839}"/>
                  </a:ext>
                </a:extLst>
              </p:cNvPr>
              <p:cNvSpPr txBox="1"/>
              <p:nvPr/>
            </p:nvSpPr>
            <p:spPr>
              <a:xfrm>
                <a:off x="-7779" y="4021930"/>
                <a:ext cx="5374869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957550-2BE6-02BD-C040-D173C041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9" y="4021930"/>
                <a:ext cx="5374869" cy="871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2698-5A62-EDE8-6F31-5D046414A34D}"/>
                  </a:ext>
                </a:extLst>
              </p:cNvPr>
              <p:cNvSpPr txBox="1"/>
              <p:nvPr/>
            </p:nvSpPr>
            <p:spPr>
              <a:xfrm>
                <a:off x="6002792" y="3643111"/>
                <a:ext cx="4664754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2698-5A62-EDE8-6F31-5D046414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92" y="3643111"/>
                <a:ext cx="4664754" cy="4938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08295C-41EB-CD9E-DE44-0FE2D00ECBC4}"/>
                  </a:ext>
                </a:extLst>
              </p:cNvPr>
              <p:cNvSpPr txBox="1"/>
              <p:nvPr/>
            </p:nvSpPr>
            <p:spPr>
              <a:xfrm>
                <a:off x="9761877" y="3912769"/>
                <a:ext cx="2247219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08295C-41EB-CD9E-DE44-0FE2D00EC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877" y="3912769"/>
                <a:ext cx="2247219" cy="4938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19027-EBAF-DD3A-22EC-B80A0460528F}"/>
                  </a:ext>
                </a:extLst>
              </p:cNvPr>
              <p:cNvSpPr txBox="1"/>
              <p:nvPr/>
            </p:nvSpPr>
            <p:spPr>
              <a:xfrm>
                <a:off x="1739" y="4883862"/>
                <a:ext cx="589778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19027-EBAF-DD3A-22EC-B80A0460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" y="4883862"/>
                <a:ext cx="5897784" cy="871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23AEB6-708B-F3FB-8E08-E5BF81B88BC9}"/>
                  </a:ext>
                </a:extLst>
              </p:cNvPr>
              <p:cNvSpPr txBox="1"/>
              <p:nvPr/>
            </p:nvSpPr>
            <p:spPr>
              <a:xfrm>
                <a:off x="3890780" y="5488947"/>
                <a:ext cx="196993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23AEB6-708B-F3FB-8E08-E5BF81B88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80" y="5488947"/>
                <a:ext cx="1969934" cy="8714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4ED94F-4DC4-0DAA-02F1-01129D40E1E9}"/>
              </a:ext>
            </a:extLst>
          </p:cNvPr>
          <p:cNvCxnSpPr/>
          <p:nvPr/>
        </p:nvCxnSpPr>
        <p:spPr>
          <a:xfrm>
            <a:off x="5888519" y="2612790"/>
            <a:ext cx="0" cy="40605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3E5F1-253D-1870-F8B5-63A381EA4DAC}"/>
                  </a:ext>
                </a:extLst>
              </p:cNvPr>
              <p:cNvSpPr txBox="1"/>
              <p:nvPr/>
            </p:nvSpPr>
            <p:spPr>
              <a:xfrm>
                <a:off x="121313" y="5971539"/>
                <a:ext cx="3610008" cy="701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3E5F1-253D-1870-F8B5-63A381EA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" y="5971539"/>
                <a:ext cx="3610008" cy="7017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B1B0E8-39F8-CB51-1BA9-AF6A8EB809AE}"/>
              </a:ext>
            </a:extLst>
          </p:cNvPr>
          <p:cNvSpPr/>
          <p:nvPr/>
        </p:nvSpPr>
        <p:spPr>
          <a:xfrm>
            <a:off x="121313" y="5825765"/>
            <a:ext cx="3621088" cy="1008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36FB1-3B7D-1954-BCE5-8CE095ECF9D0}"/>
              </a:ext>
            </a:extLst>
          </p:cNvPr>
          <p:cNvSpPr txBox="1"/>
          <p:nvPr/>
        </p:nvSpPr>
        <p:spPr>
          <a:xfrm>
            <a:off x="2129746" y="2604688"/>
            <a:ext cx="187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accent1"/>
                </a:solidFill>
              </a:rPr>
              <a:t>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67675-E693-F646-5FDB-BB4DFA3DC014}"/>
              </a:ext>
            </a:extLst>
          </p:cNvPr>
          <p:cNvSpPr txBox="1"/>
          <p:nvPr/>
        </p:nvSpPr>
        <p:spPr>
          <a:xfrm>
            <a:off x="9019657" y="2503474"/>
            <a:ext cx="187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accent1"/>
                </a:solidFill>
              </a:rPr>
              <a:t>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E685F7-BD8F-547C-9213-A8DFA01FBC08}"/>
                  </a:ext>
                </a:extLst>
              </p:cNvPr>
              <p:cNvSpPr txBox="1"/>
              <p:nvPr/>
            </p:nvSpPr>
            <p:spPr>
              <a:xfrm>
                <a:off x="6069800" y="5211536"/>
                <a:ext cx="506333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E685F7-BD8F-547C-9213-A8DFA01FB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800" y="5211536"/>
                <a:ext cx="5063338" cy="8714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7CC5E8-E13E-1782-4F82-E4C442897D26}"/>
                  </a:ext>
                </a:extLst>
              </p:cNvPr>
              <p:cNvSpPr txBox="1"/>
              <p:nvPr/>
            </p:nvSpPr>
            <p:spPr>
              <a:xfrm>
                <a:off x="10202771" y="5724580"/>
                <a:ext cx="1959067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7CC5E8-E13E-1782-4F82-E4C44289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71" y="5724580"/>
                <a:ext cx="1959067" cy="8714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BCFEA7-7C9F-9BF6-EE35-8798ED439C9D}"/>
                  </a:ext>
                </a:extLst>
              </p:cNvPr>
              <p:cNvSpPr txBox="1"/>
              <p:nvPr/>
            </p:nvSpPr>
            <p:spPr>
              <a:xfrm>
                <a:off x="9997511" y="1972122"/>
                <a:ext cx="2147427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BCFEA7-7C9F-9BF6-EE35-8798ED43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511" y="1972122"/>
                <a:ext cx="2147427" cy="4938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2E0BDF-9189-F69B-9633-F11C125CB1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6" y="2779477"/>
            <a:ext cx="9392961" cy="2181529"/>
          </a:xfrm>
          <a:prstGeom prst="rect">
            <a:avLst/>
          </a:prstGeom>
        </p:spPr>
      </p:pic>
      <p:pic>
        <p:nvPicPr>
          <p:cNvPr id="30" name="Picture 2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D00DD8-F007-3CFA-4258-0313434239A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7" y="2228669"/>
            <a:ext cx="728764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1" grpId="0"/>
      <p:bldP spid="43" grpId="0"/>
      <p:bldP spid="55" grpId="0"/>
      <p:bldP spid="57" grpId="0"/>
      <p:bldP spid="59" grpId="0"/>
      <p:bldP spid="6" grpId="0"/>
      <p:bldP spid="8" grpId="0"/>
      <p:bldP spid="10" grpId="0"/>
      <p:bldP spid="12" grpId="0"/>
      <p:bldP spid="18" grpId="0"/>
      <p:bldP spid="20" grpId="0"/>
      <p:bldP spid="23" grpId="0"/>
      <p:bldP spid="25" grpId="0"/>
      <p:bldP spid="5" grpId="0"/>
      <p:bldP spid="7" grpId="0" animBg="1"/>
      <p:bldP spid="9" grpId="0"/>
      <p:bldP spid="14" grpId="0"/>
      <p:bldP spid="16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15</cp:revision>
  <dcterms:created xsi:type="dcterms:W3CDTF">2023-03-27T14:10:07Z</dcterms:created>
  <dcterms:modified xsi:type="dcterms:W3CDTF">2023-03-28T19:08:26Z</dcterms:modified>
</cp:coreProperties>
</file>