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5" r:id="rId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38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09141-538A-4434-8070-EDB8CD26A6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ADB1F0-394F-3FF4-0E0C-06CD51F91B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6D981-1044-AEB1-8FC4-A2EF397C6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D35A-DC37-463B-9812-D1385B3C8208}" type="datetimeFigureOut">
              <a:rPr lang="en-DE" smtClean="0"/>
              <a:t>04/10/2023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DE865-5BF8-2A1F-043E-E3FC6C9AB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BB951-C129-F056-60F0-6147152B2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E5C7-37F8-4B4C-B858-7B1D9AAF69D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75220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70612-97F6-CC8A-B3D2-A6A9561BA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5B730-3DB2-8EAF-D719-C274FC135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4818B-E5AC-F801-5BA0-1082C7310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D35A-DC37-463B-9812-D1385B3C8208}" type="datetimeFigureOut">
              <a:rPr lang="en-DE" smtClean="0"/>
              <a:t>04/10/2023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E65F4-4CD1-1E53-CD42-86483B1A8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0DCB1-0550-D32D-4591-214ABF6D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E5C7-37F8-4B4C-B858-7B1D9AAF69D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56314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39F7E6-5EDD-E41D-8CC0-EDF3D123D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FF057D-33EA-4908-00F1-8C079AEEE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8837B-6C6D-DDA8-7DCA-8837DBC2D6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3D35A-DC37-463B-9812-D1385B3C8208}" type="datetimeFigureOut">
              <a:rPr lang="en-DE" smtClean="0"/>
              <a:t>04/10/2023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60292-CBCC-688D-5C23-E4D86C4B1D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7EBB9-A0D9-6B08-7C91-C46FB74EDA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BE5C7-37F8-4B4C-B858-7B1D9AAF69D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82434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17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C7D94E42-84B2-4AFC-B74B-74801007F1AE}"/>
              </a:ext>
            </a:extLst>
          </p:cNvPr>
          <p:cNvSpPr txBox="1"/>
          <p:nvPr/>
        </p:nvSpPr>
        <p:spPr>
          <a:xfrm>
            <a:off x="4021015" y="0"/>
            <a:ext cx="414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The Advanced Engineering Course</a:t>
            </a:r>
            <a:endParaRPr lang="ru-BY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55168180-8B31-34B3-6140-57DC79F01BAB}"/>
              </a:ext>
            </a:extLst>
          </p:cNvPr>
          <p:cNvSpPr>
            <a:spLocks noGrp="1"/>
          </p:cNvSpPr>
          <p:nvPr/>
        </p:nvSpPr>
        <p:spPr>
          <a:xfrm>
            <a:off x="1523999" y="1392585"/>
            <a:ext cx="9144000" cy="20364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latin typeface="+mn-lt"/>
              </a:rPr>
              <a:t>Primary Radar Signal Processing</a:t>
            </a:r>
          </a:p>
          <a:p>
            <a:r>
              <a:rPr lang="en-US" sz="4000" dirty="0">
                <a:latin typeface="+mn-lt"/>
              </a:rPr>
              <a:t> </a:t>
            </a:r>
            <a:r>
              <a:rPr lang="en-US" sz="4000" dirty="0" smtClean="0">
                <a:latin typeface="+mn-lt"/>
              </a:rPr>
              <a:t>Matched Filter derivation with modelling in Python</a:t>
            </a:r>
            <a:endParaRPr lang="ru-RU" sz="4000" dirty="0">
              <a:latin typeface="+mn-lt"/>
            </a:endParaRPr>
          </a:p>
        </p:txBody>
      </p:sp>
      <p:sp>
        <p:nvSpPr>
          <p:cNvPr id="6" name="Прямоугольник 3">
            <a:extLst>
              <a:ext uri="{FF2B5EF4-FFF2-40B4-BE49-F238E27FC236}">
                <a16:creationId xmlns:a16="http://schemas.microsoft.com/office/drawing/2014/main" id="{6D3C4516-9197-96A5-F7B9-928E415FFA36}"/>
              </a:ext>
            </a:extLst>
          </p:cNvPr>
          <p:cNvSpPr/>
          <p:nvPr/>
        </p:nvSpPr>
        <p:spPr>
          <a:xfrm>
            <a:off x="-1" y="565767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Aleksei Rostov, PhD, </a:t>
            </a:r>
          </a:p>
          <a:p>
            <a:r>
              <a:rPr lang="en-US" dirty="0"/>
              <a:t>Senior R&amp;D Engineer, </a:t>
            </a:r>
          </a:p>
          <a:p>
            <a:r>
              <a:rPr lang="en-US" dirty="0"/>
              <a:t>FPGA/Embedded Linux Developer,</a:t>
            </a:r>
          </a:p>
          <a:p>
            <a:r>
              <a:rPr lang="en-US" dirty="0"/>
              <a:t>aleksei.rostov@protonmail.com</a:t>
            </a:r>
            <a:endParaRPr lang="ru-RU" dirty="0"/>
          </a:p>
        </p:txBody>
      </p:sp>
      <p:pic>
        <p:nvPicPr>
          <p:cNvPr id="3" name="Picture 2" descr="Chart&#10;&#10;Description automatically generated with low confidence">
            <a:extLst>
              <a:ext uri="{FF2B5EF4-FFF2-40B4-BE49-F238E27FC236}">
                <a16:creationId xmlns:a16="http://schemas.microsoft.com/office/drawing/2014/main" id="{5A52790B-6018-B4CD-276D-19FE22FDB14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276" y="4082031"/>
            <a:ext cx="3819227" cy="22577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13412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57" name="Group 2056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058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9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0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1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2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3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4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5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6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7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8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9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0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1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2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3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4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5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6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7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8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Прямоугольник 6">
            <a:extLst>
              <a:ext uri="{FF2B5EF4-FFF2-40B4-BE49-F238E27FC236}">
                <a16:creationId xmlns:a16="http://schemas.microsoft.com/office/drawing/2014/main" id="{3F4A977C-2179-CC12-3CEE-7FD5607128B9}"/>
              </a:ext>
            </a:extLst>
          </p:cNvPr>
          <p:cNvSpPr/>
          <p:nvPr/>
        </p:nvSpPr>
        <p:spPr>
          <a:xfrm>
            <a:off x="9019657" y="6488668"/>
            <a:ext cx="3172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aleksei.rostov@protonmail.com</a:t>
            </a:r>
            <a:endParaRPr lang="ru-RU" dirty="0"/>
          </a:p>
        </p:txBody>
      </p:sp>
      <p:sp>
        <p:nvSpPr>
          <p:cNvPr id="22" name="Прямоугольник 6">
            <a:extLst>
              <a:ext uri="{FF2B5EF4-FFF2-40B4-BE49-F238E27FC236}">
                <a16:creationId xmlns:a16="http://schemas.microsoft.com/office/drawing/2014/main" id="{EA82CD86-5DAC-4AD9-B980-B5DCC6658B86}"/>
              </a:ext>
            </a:extLst>
          </p:cNvPr>
          <p:cNvSpPr/>
          <p:nvPr/>
        </p:nvSpPr>
        <p:spPr>
          <a:xfrm>
            <a:off x="530008" y="2132660"/>
            <a:ext cx="34150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DE" sz="1600" dirty="0"/>
              <a:t>Matched Filtering in frequency domain</a:t>
            </a:r>
            <a:endParaRPr lang="ru-RU" sz="1600" dirty="0"/>
          </a:p>
        </p:txBody>
      </p:sp>
      <p:pic>
        <p:nvPicPr>
          <p:cNvPr id="37" name="Picture 36" descr="Text&#10;&#10;Description automatically generated">
            <a:extLst>
              <a:ext uri="{FF2B5EF4-FFF2-40B4-BE49-F238E27FC236}">
                <a16:creationId xmlns:a16="http://schemas.microsoft.com/office/drawing/2014/main" id="{4C1A3626-F8B1-05A9-13B2-74145ECF3D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6" y="126638"/>
            <a:ext cx="4921079" cy="1975573"/>
          </a:xfrm>
          <a:prstGeom prst="rect">
            <a:avLst/>
          </a:prstGeom>
          <a:solidFill>
            <a:schemeClr val="bg1"/>
          </a:solidFill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AAA6D54-7E68-C357-026F-B674AE7B4321}"/>
                  </a:ext>
                </a:extLst>
              </p:cNvPr>
              <p:cNvSpPr txBox="1"/>
              <p:nvPr/>
            </p:nvSpPr>
            <p:spPr>
              <a:xfrm>
                <a:off x="5031263" y="181779"/>
                <a:ext cx="70314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DE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D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DE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DE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DE" i="1">
                          <a:latin typeface="Cambria Math" panose="02040503050406030204" pitchFamily="18" charset="0"/>
                        </a:rPr>
                        <m:t>𝑖𝑛𝑝𝑢𝑡</m:t>
                      </m:r>
                      <m:r>
                        <a:rPr lang="en-DE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DE" i="1">
                          <a:latin typeface="Cambria Math" panose="02040503050406030204" pitchFamily="18" charset="0"/>
                        </a:rPr>
                        <m:t>𝑐𝑜𝑚𝑝𝑙𝑒𝑥</m:t>
                      </m:r>
                      <m:r>
                        <a:rPr lang="en-DE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DE" i="1">
                          <a:latin typeface="Cambria Math" panose="02040503050406030204" pitchFamily="18" charset="0"/>
                        </a:rPr>
                        <m:t>𝑝𝑢𝑙𝑠𝑒</m:t>
                      </m:r>
                      <m:r>
                        <a:rPr lang="en-DE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DE" i="1">
                          <a:latin typeface="Cambria Math" panose="02040503050406030204" pitchFamily="18" charset="0"/>
                        </a:rPr>
                        <m:t>𝑠𝑖𝑔𝑛𝑎𝑙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𝑢𝑛𝑖𝑡𝑦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𝑝𝑜𝑤𝑒𝑟</m:t>
                      </m:r>
                      <m:r>
                        <a:rPr lang="en-DE" i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DE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DE" i="0">
                          <a:latin typeface="Cambria Math" panose="02040503050406030204" pitchFamily="18" charset="0"/>
                        </a:rPr>
                        <m:t>=0…</m:t>
                      </m:r>
                      <m:r>
                        <a:rPr lang="en-DE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DE" i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AAA6D54-7E68-C357-026F-B674AE7B4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1263" y="181779"/>
                <a:ext cx="7031431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95FAB80-82B9-28E2-0604-C9AE693F7973}"/>
                  </a:ext>
                </a:extLst>
              </p:cNvPr>
              <p:cNvSpPr txBox="1"/>
              <p:nvPr/>
            </p:nvSpPr>
            <p:spPr>
              <a:xfrm>
                <a:off x="5039227" y="561436"/>
                <a:ext cx="688582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DE" i="1" smtClean="0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begChr m:val="["/>
                          <m:endChr m:val="]"/>
                          <m:ctrlPr>
                            <a:rPr lang="en-D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DE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DE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DE" i="1">
                          <a:latin typeface="Cambria Math" panose="02040503050406030204" pitchFamily="18" charset="0"/>
                        </a:rPr>
                        <m:t>𝑖𝑛𝑝𝑢𝑡</m:t>
                      </m:r>
                      <m:r>
                        <a:rPr lang="en-DE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DE" i="1">
                          <a:latin typeface="Cambria Math" panose="02040503050406030204" pitchFamily="18" charset="0"/>
                        </a:rPr>
                        <m:t>𝑐𝑜𝑚𝑝𝑙𝑒𝑥</m:t>
                      </m:r>
                      <m:r>
                        <a:rPr lang="en-DE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DE" i="1">
                          <a:latin typeface="Cambria Math" panose="02040503050406030204" pitchFamily="18" charset="0"/>
                        </a:rPr>
                        <m:t>𝑤h𝑖𝑡𝑒</m:t>
                      </m:r>
                      <m:r>
                        <a:rPr lang="en-DE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DE" i="1">
                          <a:latin typeface="Cambria Math" panose="02040503050406030204" pitchFamily="18" charset="0"/>
                        </a:rPr>
                        <m:t>𝑛𝑜𝑖𝑠𝑒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𝑢𝑛𝑖𝑡𝑦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𝑝𝑜𝑤𝑒𝑟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95FAB80-82B9-28E2-0604-C9AE693F7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227" y="561436"/>
                <a:ext cx="6885829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83F73BC-1900-5984-ADA0-D8EF1A7E2E6E}"/>
                  </a:ext>
                </a:extLst>
              </p:cNvPr>
              <p:cNvSpPr txBox="1"/>
              <p:nvPr/>
            </p:nvSpPr>
            <p:spPr>
              <a:xfrm>
                <a:off x="5010980" y="978814"/>
                <a:ext cx="36334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E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D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DE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DE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DE" i="1">
                          <a:latin typeface="Cambria Math" panose="02040503050406030204" pitchFamily="18" charset="0"/>
                        </a:rPr>
                        <m:t>𝑐𝑜𝑚𝑝𝑙𝑒𝑥</m:t>
                      </m:r>
                      <m:r>
                        <a:rPr lang="en-DE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DE" i="1">
                          <a:latin typeface="Cambria Math" panose="02040503050406030204" pitchFamily="18" charset="0"/>
                        </a:rPr>
                        <m:t>𝑖𝑚𝑝𝑢𝑙𝑠𝑒</m:t>
                      </m:r>
                      <m:r>
                        <a:rPr lang="en-DE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DE" i="1">
                          <a:latin typeface="Cambria Math" panose="02040503050406030204" pitchFamily="18" charset="0"/>
                        </a:rPr>
                        <m:t>𝑟𝑒𝑠𝑝𝑜𝑛𝑠𝑒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83F73BC-1900-5984-ADA0-D8EF1A7E2E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980" y="978814"/>
                <a:ext cx="3633410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3" name="Picture 52" descr="Shape&#10;&#10;Description automatically generated with medium confidence">
            <a:extLst>
              <a:ext uri="{FF2B5EF4-FFF2-40B4-BE49-F238E27FC236}">
                <a16:creationId xmlns:a16="http://schemas.microsoft.com/office/drawing/2014/main" id="{EAAF112B-E3A3-10EC-F317-522FB980676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" t="7433" r="4945" b="9586"/>
          <a:stretch/>
        </p:blipFill>
        <p:spPr>
          <a:xfrm>
            <a:off x="8881179" y="953745"/>
            <a:ext cx="2347402" cy="9050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4B1B0E8-39F8-CB51-1BA9-AF6A8EB809AE}"/>
              </a:ext>
            </a:extLst>
          </p:cNvPr>
          <p:cNvSpPr/>
          <p:nvPr/>
        </p:nvSpPr>
        <p:spPr>
          <a:xfrm>
            <a:off x="8224188" y="5712781"/>
            <a:ext cx="3621088" cy="761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Прямоугольник 34"/>
              <p:cNvSpPr/>
              <p:nvPr/>
            </p:nvSpPr>
            <p:spPr>
              <a:xfrm>
                <a:off x="219076" y="5300107"/>
                <a:ext cx="6568620" cy="4938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𝑥𝑓</m:t>
                      </m:r>
                      <m:d>
                        <m:dPr>
                          <m:begChr m:val="["/>
                          <m:endChr m:val="]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h𝑓</m:t>
                      </m:r>
                      <m:d>
                        <m:dPr>
                          <m:begChr m:val="["/>
                          <m:endChr m:val="]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𝑥𝑓</m:t>
                          </m:r>
                        </m:e>
                        <m: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𝑗</m:t>
                          </m:r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𝑥𝑓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𝑗</m:t>
                          </m:r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5" name="Прямоугольник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076" y="5300107"/>
                <a:ext cx="6568620" cy="49385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Прямоугольник 37"/>
              <p:cNvSpPr/>
              <p:nvPr/>
            </p:nvSpPr>
            <p:spPr>
              <a:xfrm>
                <a:off x="95484" y="5806649"/>
                <a:ext cx="7593847" cy="10273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  <m:t>𝑥𝑓</m:t>
                                              </m:r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ru-RU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ru-RU" i="1">
                                                      <a:latin typeface="Cambria Math" panose="02040503050406030204" pitchFamily="18" charset="0"/>
                                                    </a:rPr>
                                                    <m:t>𝑚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ru-RU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∙</m:t>
                                      </m:r>
                                      <m:sSup>
                                        <m:sSup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ru-RU" i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f>
                                            <m:fPr>
                                              <m:ctrlP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ru-RU" i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  <m:t>𝜋</m:t>
                                              </m:r>
                                            </m:num>
                                            <m:den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den>
                                          </m:f>
                                          <m:sSub>
                                            <m:sSubPr>
                                              <m:ctrlP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i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nary>
                              <m:sSup>
                                <m:s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f>
                                    <m:f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8" name="Прямоугольник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84" y="5806649"/>
                <a:ext cx="7593847" cy="102739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Прямоугольник 12"/>
              <p:cNvSpPr/>
              <p:nvPr/>
            </p:nvSpPr>
            <p:spPr>
              <a:xfrm>
                <a:off x="5748093" y="4528474"/>
                <a:ext cx="3882476" cy="8714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"/>
                                      <m:endChr m:val="]"/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ru-RU" i="0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8093" y="4528474"/>
                <a:ext cx="3882476" cy="87145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Прямоугольник 14"/>
              <p:cNvSpPr/>
              <p:nvPr/>
            </p:nvSpPr>
            <p:spPr>
              <a:xfrm>
                <a:off x="8178217" y="5701731"/>
                <a:ext cx="3477362" cy="7202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</a:rPr>
                        <m:t>𝑆𝑁𝑅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ru-RU" i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8217" y="5701731"/>
                <a:ext cx="3477362" cy="72026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/>
              <p:cNvSpPr/>
              <p:nvPr/>
            </p:nvSpPr>
            <p:spPr>
              <a:xfrm>
                <a:off x="5016242" y="1428396"/>
                <a:ext cx="19981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7" name="Прямоугольник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242" y="1428396"/>
                <a:ext cx="1998111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/>
              <p:cNvSpPr/>
              <p:nvPr/>
            </p:nvSpPr>
            <p:spPr>
              <a:xfrm>
                <a:off x="3990866" y="1838736"/>
                <a:ext cx="7789972" cy="8714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h𝑓</m:t>
                      </m:r>
                      <m:d>
                        <m:dPr>
                          <m:begChr m:val="["/>
                          <m:endChr m:val="]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∙</m:t>
                          </m:r>
                        </m:e>
                      </m:nary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𝑗</m:t>
                          </m:r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𝑘𝑚</m:t>
                          </m:r>
                        </m:sup>
                      </m:sSup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∙</m:t>
                          </m:r>
                        </m:e>
                      </m:nary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𝑗</m:t>
                          </m:r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𝑘𝑚</m:t>
                          </m:r>
                        </m:sup>
                      </m:sSup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𝑥𝑓</m:t>
                          </m:r>
                        </m:e>
                        <m: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𝑗</m:t>
                          </m:r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0" name="Прямоугольник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866" y="1838736"/>
                <a:ext cx="7789972" cy="87145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Прямоугольник 4"/>
              <p:cNvSpPr/>
              <p:nvPr/>
            </p:nvSpPr>
            <p:spPr>
              <a:xfrm>
                <a:off x="1462315" y="2742820"/>
                <a:ext cx="9796462" cy="8714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𝑛𝑓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𝑥𝑓</m:t>
                                  </m:r>
                                </m:e>
                                <m:sup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f>
                                    <m:f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e>
                          </m:d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𝑛𝑓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𝑥𝑓</m:t>
                                  </m:r>
                                </m:e>
                                <m:sup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  <m:sSup>
                                    <m:sSup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>
                                          <a:latin typeface="Cambria Math" panose="02040503050406030204" pitchFamily="18" charset="0"/>
                                        </a:rPr>
                                        <m:t>∙</m:t>
                                      </m:r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ru-RU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2315" y="2742820"/>
                <a:ext cx="9796462" cy="87145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Прямоугольник 10"/>
              <p:cNvSpPr/>
              <p:nvPr/>
            </p:nvSpPr>
            <p:spPr>
              <a:xfrm>
                <a:off x="1232205" y="3598638"/>
                <a:ext cx="10340670" cy="9766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∙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d>
                                <m:dPr>
                                  <m:begChr m:val=""/>
                                  <m:endChr m:val="]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{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ru-RU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]∙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ru-RU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  <m:r>
                        <a:rPr lang="ru-RU">
                          <a:latin typeface="Cambria Math" panose="02040503050406030204" pitchFamily="18" charset="0"/>
                        </a:rPr>
                        <m:t>}</m:t>
                      </m:r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ru-RU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ru-RU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205" y="3598638"/>
                <a:ext cx="10340670" cy="97661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6236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9" grpId="0"/>
      <p:bldP spid="41" grpId="0"/>
      <p:bldP spid="43" grpId="0"/>
      <p:bldP spid="7" grpId="0" animBg="1"/>
      <p:bldP spid="35" grpId="0"/>
      <p:bldP spid="38" grpId="0"/>
      <p:bldP spid="13" grpId="0"/>
      <p:bldP spid="15" grpId="0"/>
      <p:bldP spid="17" grpId="0"/>
      <p:bldP spid="20" grpId="0"/>
      <p:bldP spid="5" grpId="0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5688</TotalTime>
  <Words>48</Words>
  <Application>Microsoft Office PowerPoint</Application>
  <PresentationFormat>Широкоэкранный</PresentationFormat>
  <Paragraphs>20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Aleksei Rostov</dc:creator>
  <cp:lastModifiedBy>Aleksei Rostov</cp:lastModifiedBy>
  <cp:revision>37</cp:revision>
  <dcterms:created xsi:type="dcterms:W3CDTF">2023-03-27T14:10:07Z</dcterms:created>
  <dcterms:modified xsi:type="dcterms:W3CDTF">2023-04-10T00:46:36Z</dcterms:modified>
</cp:coreProperties>
</file>