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67" r:id="rId5"/>
    <p:sldId id="259" r:id="rId6"/>
    <p:sldId id="260" r:id="rId7"/>
    <p:sldId id="261" r:id="rId8"/>
    <p:sldId id="268" r:id="rId9"/>
    <p:sldId id="270" r:id="rId10"/>
    <p:sldId id="269" r:id="rId11"/>
    <p:sldId id="271" r:id="rId12"/>
    <p:sldId id="272" r:id="rId13"/>
    <p:sldId id="273" r:id="rId14"/>
    <p:sldId id="274" r:id="rId15"/>
    <p:sldId id="275" r:id="rId16"/>
    <p:sldId id="276" r:id="rId17"/>
    <p:sldId id="262" r:id="rId18"/>
    <p:sldId id="282" r:id="rId19"/>
    <p:sldId id="278" r:id="rId20"/>
    <p:sldId id="277" r:id="rId21"/>
    <p:sldId id="281" r:id="rId22"/>
    <p:sldId id="283" r:id="rId23"/>
    <p:sldId id="279" r:id="rId24"/>
    <p:sldId id="263" r:id="rId25"/>
    <p:sldId id="264" r:id="rId26"/>
    <p:sldId id="265" r:id="rId27"/>
    <p:sldId id="266" r:id="rId28"/>
    <p:sldId id="280" r:id="rId2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422C16"/>
    <a:srgbClr val="0C788E"/>
    <a:srgbClr val="006666"/>
    <a:srgbClr val="0099CC"/>
    <a:srgbClr val="660066"/>
    <a:srgbClr val="003366"/>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94" autoAdjust="0"/>
    <p:restoredTop sz="94652" autoAdjust="0"/>
  </p:normalViewPr>
  <p:slideViewPr>
    <p:cSldViewPr>
      <p:cViewPr varScale="1">
        <p:scale>
          <a:sx n="84" d="100"/>
          <a:sy n="84" d="100"/>
        </p:scale>
        <p:origin x="-76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077D2A7-0790-485D-A062-99A142C9CC43}" type="datetimeFigureOut">
              <a:rPr lang="fa-IR" smtClean="0"/>
              <a:t>21/06/1437</a:t>
            </a:fld>
            <a:endParaRPr lang="fa-I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59AF10D5-FACA-417D-86D8-524F9650A8F5}" type="slidenum">
              <a:rPr lang="fa-IR" smtClean="0"/>
              <a:t>‹#›</a:t>
            </a:fld>
            <a:endParaRPr lang="fa-IR"/>
          </a:p>
        </p:txBody>
      </p:sp>
    </p:spTree>
    <p:extLst>
      <p:ext uri="{BB962C8B-B14F-4D97-AF65-F5344CB8AC3E}">
        <p14:creationId xmlns:p14="http://schemas.microsoft.com/office/powerpoint/2010/main" val="132070960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59AF10D5-FACA-417D-86D8-524F9650A8F5}" type="slidenum">
              <a:rPr lang="fa-IR" smtClean="0"/>
              <a:t>2</a:t>
            </a:fld>
            <a:endParaRPr lang="fa-IR"/>
          </a:p>
        </p:txBody>
      </p:sp>
    </p:spTree>
    <p:extLst>
      <p:ext uri="{BB962C8B-B14F-4D97-AF65-F5344CB8AC3E}">
        <p14:creationId xmlns:p14="http://schemas.microsoft.com/office/powerpoint/2010/main" val="396841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cs typeface="B Titr" panose="00000700000000000000" pitchFamily="2" charset="-78"/>
              </a:defRPr>
            </a:lvl1pPr>
          </a:lstStyle>
          <a:p>
            <a:r>
              <a:rPr lang="en-US" smtClean="0"/>
              <a:t>Click to edit Master title style</a:t>
            </a:r>
            <a:endParaRPr lang="fa-IR"/>
          </a:p>
        </p:txBody>
      </p:sp>
      <p:sp>
        <p:nvSpPr>
          <p:cNvPr id="3" name="Subtitle 2"/>
          <p:cNvSpPr>
            <a:spLocks noGrp="1"/>
          </p:cNvSpPr>
          <p:nvPr>
            <p:ph type="subTitle" idx="1"/>
          </p:nvPr>
        </p:nvSpPr>
        <p:spPr>
          <a:xfrm>
            <a:off x="1371600" y="3886200"/>
            <a:ext cx="6400800" cy="1752600"/>
          </a:xfrm>
        </p:spPr>
        <p:txBody>
          <a:bodyPr/>
          <a:lstStyle>
            <a:lvl1pPr marL="0" indent="0" algn="ctr">
              <a:buNone/>
              <a:defRPr sz="2200" b="1">
                <a:cs typeface="B Lotus" panose="00000400000000000000" pitchFamily="2" charset="-7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fa-I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5"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6" name="Rectangle 6"/>
          <p:cNvSpPr>
            <a:spLocks noGrp="1" noChangeArrowheads="1"/>
          </p:cNvSpPr>
          <p:nvPr>
            <p:ph type="sldNum" sz="quarter" idx="12"/>
          </p:nvPr>
        </p:nvSpPr>
        <p:spPr>
          <a:ln/>
        </p:spPr>
        <p:txBody>
          <a:bodyPr/>
          <a:lstStyle>
            <a:lvl1pPr>
              <a:defRPr/>
            </a:lvl1pPr>
          </a:lstStyle>
          <a:p>
            <a:pPr>
              <a:defRPr/>
            </a:pPr>
            <a:fld id="{146747A6-0136-47B3-BE38-A95A03BF6233}" type="slidenum">
              <a:rPr lang="es-ES" altLang="fa-IR"/>
              <a:pPr>
                <a:defRPr/>
              </a:pPr>
              <a:t>‹#›</a:t>
            </a:fld>
            <a:endParaRPr lang="es-ES" altLang="fa-IR"/>
          </a:p>
        </p:txBody>
      </p:sp>
    </p:spTree>
    <p:extLst>
      <p:ext uri="{BB962C8B-B14F-4D97-AF65-F5344CB8AC3E}">
        <p14:creationId xmlns:p14="http://schemas.microsoft.com/office/powerpoint/2010/main" val="42921773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5"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6" name="Rectangle 6"/>
          <p:cNvSpPr>
            <a:spLocks noGrp="1" noChangeArrowheads="1"/>
          </p:cNvSpPr>
          <p:nvPr>
            <p:ph type="sldNum" sz="quarter" idx="12"/>
          </p:nvPr>
        </p:nvSpPr>
        <p:spPr>
          <a:ln/>
        </p:spPr>
        <p:txBody>
          <a:bodyPr/>
          <a:lstStyle>
            <a:lvl1pPr>
              <a:defRPr/>
            </a:lvl1pPr>
          </a:lstStyle>
          <a:p>
            <a:pPr>
              <a:defRPr/>
            </a:pPr>
            <a:fld id="{EFFDADA0-502E-4246-9337-51AEBCE1B84D}" type="slidenum">
              <a:rPr lang="es-ES" altLang="fa-IR"/>
              <a:pPr>
                <a:defRPr/>
              </a:pPr>
              <a:t>‹#›</a:t>
            </a:fld>
            <a:endParaRPr lang="es-ES" altLang="fa-IR"/>
          </a:p>
        </p:txBody>
      </p:sp>
    </p:spTree>
    <p:extLst>
      <p:ext uri="{BB962C8B-B14F-4D97-AF65-F5344CB8AC3E}">
        <p14:creationId xmlns:p14="http://schemas.microsoft.com/office/powerpoint/2010/main" val="3944408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a-I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5"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6" name="Rectangle 6"/>
          <p:cNvSpPr>
            <a:spLocks noGrp="1" noChangeArrowheads="1"/>
          </p:cNvSpPr>
          <p:nvPr>
            <p:ph type="sldNum" sz="quarter" idx="12"/>
          </p:nvPr>
        </p:nvSpPr>
        <p:spPr>
          <a:ln/>
        </p:spPr>
        <p:txBody>
          <a:bodyPr/>
          <a:lstStyle>
            <a:lvl1pPr>
              <a:defRPr/>
            </a:lvl1pPr>
          </a:lstStyle>
          <a:p>
            <a:pPr>
              <a:defRPr/>
            </a:pPr>
            <a:fld id="{FA8733AF-CAAF-4661-900A-CE6A6664A1FD}" type="slidenum">
              <a:rPr lang="es-ES" altLang="fa-IR"/>
              <a:pPr>
                <a:defRPr/>
              </a:pPr>
              <a:t>‹#›</a:t>
            </a:fld>
            <a:endParaRPr lang="es-ES" altLang="fa-IR"/>
          </a:p>
        </p:txBody>
      </p:sp>
    </p:spTree>
    <p:extLst>
      <p:ext uri="{BB962C8B-B14F-4D97-AF65-F5344CB8AC3E}">
        <p14:creationId xmlns:p14="http://schemas.microsoft.com/office/powerpoint/2010/main" val="173458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rtl="1">
              <a:defRPr sz="3600">
                <a:solidFill>
                  <a:srgbClr val="FFFF00"/>
                </a:solidFill>
                <a:cs typeface="B Titr" panose="00000700000000000000" pitchFamily="2" charset="-78"/>
              </a:defRPr>
            </a:lvl1pPr>
          </a:lstStyle>
          <a:p>
            <a:r>
              <a:rPr lang="en-US" smtClean="0"/>
              <a:t>Click to edit Master title style</a:t>
            </a:r>
            <a:endParaRPr lang="fa-IR"/>
          </a:p>
        </p:txBody>
      </p:sp>
      <p:sp>
        <p:nvSpPr>
          <p:cNvPr id="3" name="Content Placeholder 2"/>
          <p:cNvSpPr>
            <a:spLocks noGrp="1"/>
          </p:cNvSpPr>
          <p:nvPr>
            <p:ph idx="1"/>
          </p:nvPr>
        </p:nvSpPr>
        <p:spPr>
          <a:xfrm>
            <a:off x="1547664" y="1600200"/>
            <a:ext cx="7139136" cy="4525963"/>
          </a:xfrm>
        </p:spPr>
        <p:txBody>
          <a:bodyPr/>
          <a:lstStyle>
            <a:lvl1pPr algn="just" rtl="1">
              <a:defRPr sz="2100" b="1">
                <a:solidFill>
                  <a:schemeClr val="bg1"/>
                </a:solidFill>
                <a:cs typeface="B Zar" panose="00000400000000000000" pitchFamily="2" charset="-78"/>
              </a:defRPr>
            </a:lvl1pPr>
            <a:lvl2pPr algn="just" rtl="1">
              <a:defRPr sz="2100" b="1">
                <a:solidFill>
                  <a:schemeClr val="bg1"/>
                </a:solidFill>
                <a:cs typeface="B Zar" panose="00000400000000000000" pitchFamily="2" charset="-78"/>
              </a:defRPr>
            </a:lvl2pPr>
            <a:lvl3pPr algn="just" rtl="1">
              <a:defRPr sz="2100" b="1">
                <a:solidFill>
                  <a:schemeClr val="bg1"/>
                </a:solidFill>
                <a:cs typeface="B Zar" panose="00000400000000000000" pitchFamily="2" charset="-78"/>
              </a:defRPr>
            </a:lvl3pPr>
            <a:lvl4pPr algn="just" rtl="1">
              <a:defRPr sz="2100" b="1">
                <a:solidFill>
                  <a:schemeClr val="bg1"/>
                </a:solidFill>
                <a:cs typeface="B Zar" panose="00000400000000000000" pitchFamily="2" charset="-78"/>
              </a:defRPr>
            </a:lvl4pPr>
            <a:lvl5pPr algn="just" rtl="1">
              <a:defRPr sz="2100" b="1">
                <a:solidFill>
                  <a:schemeClr val="bg1"/>
                </a:solidFill>
                <a:cs typeface="B Zar" panose="00000400000000000000" pitchFamily="2" charset="-78"/>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a-IR" dirty="0"/>
          </a:p>
        </p:txBody>
      </p:sp>
      <p:sp>
        <p:nvSpPr>
          <p:cNvPr id="4" name="Rectangle 4"/>
          <p:cNvSpPr>
            <a:spLocks noGrp="1" noChangeArrowheads="1"/>
          </p:cNvSpPr>
          <p:nvPr>
            <p:ph type="dt" sz="half" idx="10"/>
          </p:nvPr>
        </p:nvSpPr>
        <p:spPr>
          <a:ln/>
        </p:spPr>
        <p:txBody>
          <a:bodyPr/>
          <a:lstStyle>
            <a:lvl1pPr>
              <a:defRPr>
                <a:solidFill>
                  <a:schemeClr val="bg1"/>
                </a:solidFill>
                <a:cs typeface="B Titr" panose="00000700000000000000" pitchFamily="2" charset="-78"/>
              </a:defRPr>
            </a:lvl1pPr>
          </a:lstStyle>
          <a:p>
            <a:pPr>
              <a:defRPr/>
            </a:pPr>
            <a:endParaRPr lang="es-ES" altLang="fa-IR" dirty="0"/>
          </a:p>
        </p:txBody>
      </p:sp>
      <p:sp>
        <p:nvSpPr>
          <p:cNvPr id="5" name="Rectangle 5"/>
          <p:cNvSpPr>
            <a:spLocks noGrp="1" noChangeArrowheads="1"/>
          </p:cNvSpPr>
          <p:nvPr>
            <p:ph type="ftr" sz="quarter" idx="11"/>
          </p:nvPr>
        </p:nvSpPr>
        <p:spPr>
          <a:ln/>
        </p:spPr>
        <p:txBody>
          <a:bodyPr/>
          <a:lstStyle>
            <a:lvl1pPr>
              <a:defRPr sz="1000">
                <a:solidFill>
                  <a:schemeClr val="bg1"/>
                </a:solidFill>
                <a:cs typeface="B Titr" panose="00000700000000000000" pitchFamily="2" charset="-78"/>
              </a:defRPr>
            </a:lvl1pPr>
          </a:lstStyle>
          <a:p>
            <a:pPr>
              <a:defRPr/>
            </a:pPr>
            <a:r>
              <a:rPr lang="fa-IR" altLang="fa-IR" dirty="0" smtClean="0"/>
              <a:t>دانشگاه صنعتی اصفهان – دانشکده کامپیوتر</a:t>
            </a:r>
            <a:endParaRPr lang="es-ES" altLang="fa-IR" dirty="0"/>
          </a:p>
        </p:txBody>
      </p:sp>
      <p:sp>
        <p:nvSpPr>
          <p:cNvPr id="6" name="Rectangle 6"/>
          <p:cNvSpPr>
            <a:spLocks noGrp="1" noChangeArrowheads="1"/>
          </p:cNvSpPr>
          <p:nvPr>
            <p:ph type="sldNum" sz="quarter" idx="12"/>
          </p:nvPr>
        </p:nvSpPr>
        <p:spPr>
          <a:ln/>
        </p:spPr>
        <p:txBody>
          <a:bodyPr/>
          <a:lstStyle>
            <a:lvl1pPr>
              <a:defRPr sz="1200">
                <a:solidFill>
                  <a:schemeClr val="bg1"/>
                </a:solidFill>
                <a:cs typeface="B Titr" panose="00000700000000000000" pitchFamily="2" charset="-78"/>
              </a:defRPr>
            </a:lvl1pPr>
          </a:lstStyle>
          <a:p>
            <a:pPr>
              <a:defRPr/>
            </a:pPr>
            <a:fld id="{C5303A1E-C0C3-4A75-A42D-959ACBF920C8}" type="slidenum">
              <a:rPr lang="es-ES" altLang="fa-IR" smtClean="0"/>
              <a:pPr>
                <a:defRPr/>
              </a:pPr>
              <a:t>‹#›</a:t>
            </a:fld>
            <a:endParaRPr lang="es-ES" altLang="fa-IR" dirty="0"/>
          </a:p>
        </p:txBody>
      </p:sp>
    </p:spTree>
    <p:extLst>
      <p:ext uri="{BB962C8B-B14F-4D97-AF65-F5344CB8AC3E}">
        <p14:creationId xmlns:p14="http://schemas.microsoft.com/office/powerpoint/2010/main" val="2430893972"/>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fa-I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5"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6" name="Rectangle 6"/>
          <p:cNvSpPr>
            <a:spLocks noGrp="1" noChangeArrowheads="1"/>
          </p:cNvSpPr>
          <p:nvPr>
            <p:ph type="sldNum" sz="quarter" idx="12"/>
          </p:nvPr>
        </p:nvSpPr>
        <p:spPr>
          <a:ln/>
        </p:spPr>
        <p:txBody>
          <a:bodyPr/>
          <a:lstStyle>
            <a:lvl1pPr>
              <a:defRPr/>
            </a:lvl1pPr>
          </a:lstStyle>
          <a:p>
            <a:pPr>
              <a:defRPr/>
            </a:pPr>
            <a:fld id="{D24059E5-5A7F-478B-B7F9-2C66C5DA1FE6}" type="slidenum">
              <a:rPr lang="es-ES" altLang="fa-IR"/>
              <a:pPr>
                <a:defRPr/>
              </a:pPr>
              <a:t>‹#›</a:t>
            </a:fld>
            <a:endParaRPr lang="es-ES" altLang="fa-IR"/>
          </a:p>
        </p:txBody>
      </p:sp>
    </p:spTree>
    <p:extLst>
      <p:ext uri="{BB962C8B-B14F-4D97-AF65-F5344CB8AC3E}">
        <p14:creationId xmlns:p14="http://schemas.microsoft.com/office/powerpoint/2010/main" val="794009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6"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7" name="Rectangle 6"/>
          <p:cNvSpPr>
            <a:spLocks noGrp="1" noChangeArrowheads="1"/>
          </p:cNvSpPr>
          <p:nvPr>
            <p:ph type="sldNum" sz="quarter" idx="12"/>
          </p:nvPr>
        </p:nvSpPr>
        <p:spPr>
          <a:ln/>
        </p:spPr>
        <p:txBody>
          <a:bodyPr/>
          <a:lstStyle>
            <a:lvl1pPr>
              <a:defRPr/>
            </a:lvl1pPr>
          </a:lstStyle>
          <a:p>
            <a:pPr>
              <a:defRPr/>
            </a:pPr>
            <a:fld id="{03109EB6-1724-4027-883C-0C080E7F1328}" type="slidenum">
              <a:rPr lang="es-ES" altLang="fa-IR"/>
              <a:pPr>
                <a:defRPr/>
              </a:pPr>
              <a:t>‹#›</a:t>
            </a:fld>
            <a:endParaRPr lang="es-ES" altLang="fa-IR"/>
          </a:p>
        </p:txBody>
      </p:sp>
    </p:spTree>
    <p:extLst>
      <p:ext uri="{BB962C8B-B14F-4D97-AF65-F5344CB8AC3E}">
        <p14:creationId xmlns:p14="http://schemas.microsoft.com/office/powerpoint/2010/main" val="2368752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a-I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7"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8"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9" name="Rectangle 6"/>
          <p:cNvSpPr>
            <a:spLocks noGrp="1" noChangeArrowheads="1"/>
          </p:cNvSpPr>
          <p:nvPr>
            <p:ph type="sldNum" sz="quarter" idx="12"/>
          </p:nvPr>
        </p:nvSpPr>
        <p:spPr>
          <a:ln/>
        </p:spPr>
        <p:txBody>
          <a:bodyPr/>
          <a:lstStyle>
            <a:lvl1pPr>
              <a:defRPr/>
            </a:lvl1pPr>
          </a:lstStyle>
          <a:p>
            <a:pPr>
              <a:defRPr/>
            </a:pPr>
            <a:fld id="{D8B9AAEC-0668-499E-A672-5C5098B99BBB}" type="slidenum">
              <a:rPr lang="es-ES" altLang="fa-IR"/>
              <a:pPr>
                <a:defRPr/>
              </a:pPr>
              <a:t>‹#›</a:t>
            </a:fld>
            <a:endParaRPr lang="es-ES" altLang="fa-IR"/>
          </a:p>
        </p:txBody>
      </p:sp>
    </p:spTree>
    <p:extLst>
      <p:ext uri="{BB962C8B-B14F-4D97-AF65-F5344CB8AC3E}">
        <p14:creationId xmlns:p14="http://schemas.microsoft.com/office/powerpoint/2010/main" val="328094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4"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5" name="Rectangle 6"/>
          <p:cNvSpPr>
            <a:spLocks noGrp="1" noChangeArrowheads="1"/>
          </p:cNvSpPr>
          <p:nvPr>
            <p:ph type="sldNum" sz="quarter" idx="12"/>
          </p:nvPr>
        </p:nvSpPr>
        <p:spPr>
          <a:ln/>
        </p:spPr>
        <p:txBody>
          <a:bodyPr/>
          <a:lstStyle>
            <a:lvl1pPr>
              <a:defRPr/>
            </a:lvl1pPr>
          </a:lstStyle>
          <a:p>
            <a:pPr>
              <a:defRPr/>
            </a:pPr>
            <a:fld id="{FF0AA408-8F01-489F-B68B-812670D9A934}" type="slidenum">
              <a:rPr lang="es-ES" altLang="fa-IR"/>
              <a:pPr>
                <a:defRPr/>
              </a:pPr>
              <a:t>‹#›</a:t>
            </a:fld>
            <a:endParaRPr lang="es-ES" altLang="fa-IR"/>
          </a:p>
        </p:txBody>
      </p:sp>
    </p:spTree>
    <p:extLst>
      <p:ext uri="{BB962C8B-B14F-4D97-AF65-F5344CB8AC3E}">
        <p14:creationId xmlns:p14="http://schemas.microsoft.com/office/powerpoint/2010/main" val="100973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3"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4" name="Rectangle 6"/>
          <p:cNvSpPr>
            <a:spLocks noGrp="1" noChangeArrowheads="1"/>
          </p:cNvSpPr>
          <p:nvPr>
            <p:ph type="sldNum" sz="quarter" idx="12"/>
          </p:nvPr>
        </p:nvSpPr>
        <p:spPr>
          <a:ln/>
        </p:spPr>
        <p:txBody>
          <a:bodyPr/>
          <a:lstStyle>
            <a:lvl1pPr>
              <a:defRPr/>
            </a:lvl1pPr>
          </a:lstStyle>
          <a:p>
            <a:pPr>
              <a:defRPr/>
            </a:pPr>
            <a:fld id="{FB4DD728-A3B8-4EE9-A2D2-1BE6317F5B23}" type="slidenum">
              <a:rPr lang="es-ES" altLang="fa-IR"/>
              <a:pPr>
                <a:defRPr/>
              </a:pPr>
              <a:t>‹#›</a:t>
            </a:fld>
            <a:endParaRPr lang="es-ES" altLang="fa-IR"/>
          </a:p>
        </p:txBody>
      </p:sp>
    </p:spTree>
    <p:extLst>
      <p:ext uri="{BB962C8B-B14F-4D97-AF65-F5344CB8AC3E}">
        <p14:creationId xmlns:p14="http://schemas.microsoft.com/office/powerpoint/2010/main" val="2444199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fa-I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6"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7" name="Rectangle 6"/>
          <p:cNvSpPr>
            <a:spLocks noGrp="1" noChangeArrowheads="1"/>
          </p:cNvSpPr>
          <p:nvPr>
            <p:ph type="sldNum" sz="quarter" idx="12"/>
          </p:nvPr>
        </p:nvSpPr>
        <p:spPr>
          <a:ln/>
        </p:spPr>
        <p:txBody>
          <a:bodyPr/>
          <a:lstStyle>
            <a:lvl1pPr>
              <a:defRPr/>
            </a:lvl1pPr>
          </a:lstStyle>
          <a:p>
            <a:pPr>
              <a:defRPr/>
            </a:pPr>
            <a:fld id="{059F9211-D80E-495D-9DE6-61F7D99CDC05}" type="slidenum">
              <a:rPr lang="es-ES" altLang="fa-IR"/>
              <a:pPr>
                <a:defRPr/>
              </a:pPr>
              <a:t>‹#›</a:t>
            </a:fld>
            <a:endParaRPr lang="es-ES" altLang="fa-IR"/>
          </a:p>
        </p:txBody>
      </p:sp>
    </p:spTree>
    <p:extLst>
      <p:ext uri="{BB962C8B-B14F-4D97-AF65-F5344CB8AC3E}">
        <p14:creationId xmlns:p14="http://schemas.microsoft.com/office/powerpoint/2010/main" val="3947498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fa-I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a-I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6"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7" name="Rectangle 6"/>
          <p:cNvSpPr>
            <a:spLocks noGrp="1" noChangeArrowheads="1"/>
          </p:cNvSpPr>
          <p:nvPr>
            <p:ph type="sldNum" sz="quarter" idx="12"/>
          </p:nvPr>
        </p:nvSpPr>
        <p:spPr>
          <a:ln/>
        </p:spPr>
        <p:txBody>
          <a:bodyPr/>
          <a:lstStyle>
            <a:lvl1pPr>
              <a:defRPr/>
            </a:lvl1pPr>
          </a:lstStyle>
          <a:p>
            <a:pPr>
              <a:defRPr/>
            </a:pPr>
            <a:fld id="{F5678B85-6A98-40F2-96FC-718D47B3E37A}" type="slidenum">
              <a:rPr lang="es-ES" altLang="fa-IR"/>
              <a:pPr>
                <a:defRPr/>
              </a:pPr>
              <a:t>‹#›</a:t>
            </a:fld>
            <a:endParaRPr lang="es-ES" altLang="fa-IR"/>
          </a:p>
        </p:txBody>
      </p:sp>
    </p:spTree>
    <p:extLst>
      <p:ext uri="{BB962C8B-B14F-4D97-AF65-F5344CB8AC3E}">
        <p14:creationId xmlns:p14="http://schemas.microsoft.com/office/powerpoint/2010/main" val="176674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fa-IR"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fa-IR" smtClean="0"/>
              <a:t>Haga clic para modificar el estilo de texto del patrón</a:t>
            </a:r>
          </a:p>
          <a:p>
            <a:pPr lvl="1"/>
            <a:r>
              <a:rPr lang="es-ES" altLang="fa-IR" smtClean="0"/>
              <a:t>Segundo nivel</a:t>
            </a:r>
          </a:p>
          <a:p>
            <a:pPr lvl="2"/>
            <a:r>
              <a:rPr lang="es-ES" altLang="fa-IR" smtClean="0"/>
              <a:t>Tercer nivel</a:t>
            </a:r>
          </a:p>
          <a:p>
            <a:pPr lvl="3"/>
            <a:r>
              <a:rPr lang="es-ES" altLang="fa-IR" smtClean="0"/>
              <a:t>Cuarto nivel</a:t>
            </a:r>
          </a:p>
          <a:p>
            <a:pPr lvl="4"/>
            <a:r>
              <a:rPr lang="es-ES" altLang="fa-IR"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s-ES" altLang="fa-I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r>
              <a:rPr lang="fa-IR" altLang="fa-IR" smtClean="0"/>
              <a:t>دانشگاه صنعتی اصفهان – دانشکده کامپیوتر</a:t>
            </a:r>
            <a:endParaRPr lang="es-ES" altLang="fa-I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B1DADC04-81DE-44D5-91C9-00A7FE592898}" type="slidenum">
              <a:rPr lang="es-ES" altLang="fa-IR"/>
              <a:pPr>
                <a:defRPr/>
              </a:pPr>
              <a:t>‹#›</a:t>
            </a:fld>
            <a:endParaRPr lang="es-ES" altLang="fa-I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3419475" y="2276475"/>
            <a:ext cx="5202238" cy="1225550"/>
          </a:xfrm>
        </p:spPr>
        <p:txBody>
          <a:bodyPr/>
          <a:lstStyle/>
          <a:p>
            <a:pPr algn="r" rtl="1" eaLnBrk="1" hangingPunct="1"/>
            <a:r>
              <a:rPr lang="fa-IR" altLang="fa-IR" b="1" dirty="0" smtClean="0">
                <a:solidFill>
                  <a:srgbClr val="FFFF00"/>
                </a:solidFill>
              </a:rPr>
              <a:t>	واقعیت مجازی</a:t>
            </a:r>
            <a:br>
              <a:rPr lang="fa-IR" altLang="fa-IR" b="1" dirty="0" smtClean="0">
                <a:solidFill>
                  <a:srgbClr val="FFFF00"/>
                </a:solidFill>
              </a:rPr>
            </a:br>
            <a:r>
              <a:rPr lang="fa-IR" altLang="fa-IR" b="1" dirty="0" smtClean="0">
                <a:solidFill>
                  <a:srgbClr val="FFFF00"/>
                </a:solidFill>
              </a:rPr>
              <a:t> ( </a:t>
            </a:r>
            <a:r>
              <a:rPr lang="es-ES" altLang="fa-IR" b="1" dirty="0" smtClean="0">
                <a:solidFill>
                  <a:srgbClr val="FFFF00"/>
                </a:solidFill>
                <a:latin typeface="Comic Sans MS" pitchFamily="66" charset="0"/>
              </a:rPr>
              <a:t>Virtual </a:t>
            </a:r>
            <a:r>
              <a:rPr lang="es-ES" altLang="fa-IR" b="1" dirty="0" err="1" smtClean="0">
                <a:solidFill>
                  <a:srgbClr val="FFFF00"/>
                </a:solidFill>
                <a:latin typeface="Comic Sans MS" pitchFamily="66" charset="0"/>
              </a:rPr>
              <a:t>Reality</a:t>
            </a:r>
            <a:r>
              <a:rPr lang="fa-IR" altLang="fa-IR" b="1" dirty="0" smtClean="0">
                <a:solidFill>
                  <a:srgbClr val="FFFF00"/>
                </a:solidFill>
                <a:latin typeface="Comic Sans MS" pitchFamily="66" charset="0"/>
              </a:rPr>
              <a:t> </a:t>
            </a:r>
            <a:r>
              <a:rPr lang="fa-IR" altLang="fa-IR" b="1" dirty="0" smtClean="0">
                <a:solidFill>
                  <a:srgbClr val="FFFF00"/>
                </a:solidFill>
              </a:rPr>
              <a:t>)</a:t>
            </a:r>
            <a:endParaRPr lang="es-ES" altLang="fa-IR" b="1" dirty="0" smtClean="0">
              <a:solidFill>
                <a:srgbClr val="FFFF00"/>
              </a:solidFill>
            </a:endParaRPr>
          </a:p>
        </p:txBody>
      </p:sp>
      <p:sp>
        <p:nvSpPr>
          <p:cNvPr id="2209" name="Rectangle 161"/>
          <p:cNvSpPr>
            <a:spLocks noChangeArrowheads="1"/>
          </p:cNvSpPr>
          <p:nvPr/>
        </p:nvSpPr>
        <p:spPr bwMode="auto">
          <a:xfrm>
            <a:off x="3852863" y="3860800"/>
            <a:ext cx="46799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algn="ctr" rtl="1" eaLnBrk="1" hangingPunct="1"/>
            <a:r>
              <a:rPr lang="fa-IR" altLang="fa-IR" sz="2200" b="1">
                <a:solidFill>
                  <a:srgbClr val="FFFF00"/>
                </a:solidFill>
                <a:cs typeface="B Lotus" pitchFamily="2" charset="-78"/>
              </a:rPr>
              <a:t>تهیه کننده گان : </a:t>
            </a:r>
          </a:p>
          <a:p>
            <a:pPr algn="ctr" rtl="1" eaLnBrk="1" hangingPunct="1"/>
            <a:r>
              <a:rPr lang="fa-IR" altLang="fa-IR" sz="2200" b="1">
                <a:solidFill>
                  <a:srgbClr val="FFFF00"/>
                </a:solidFill>
                <a:cs typeface="B Lotus" pitchFamily="2" charset="-78"/>
              </a:rPr>
              <a:t>مینا بیرامی </a:t>
            </a:r>
          </a:p>
          <a:p>
            <a:pPr algn="ctr" rtl="1" eaLnBrk="1" hangingPunct="1"/>
            <a:r>
              <a:rPr lang="fa-IR" altLang="fa-IR" sz="2200" b="1">
                <a:solidFill>
                  <a:srgbClr val="FFFF00"/>
                </a:solidFill>
                <a:cs typeface="B Lotus" pitchFamily="2" charset="-78"/>
              </a:rPr>
              <a:t>فربد بهنامی نیا</a:t>
            </a:r>
          </a:p>
          <a:p>
            <a:pPr algn="ctr" rtl="1" eaLnBrk="1" hangingPunct="1"/>
            <a:endParaRPr lang="fa-IR" altLang="fa-IR" sz="2200" b="1">
              <a:solidFill>
                <a:srgbClr val="FFFF00"/>
              </a:solidFill>
              <a:cs typeface="B Lotus" pitchFamily="2" charset="-78"/>
            </a:endParaRPr>
          </a:p>
          <a:p>
            <a:pPr algn="ctr" rtl="1" eaLnBrk="1" hangingPunct="1"/>
            <a:r>
              <a:rPr lang="fa-IR" altLang="fa-IR" sz="2200" b="1">
                <a:solidFill>
                  <a:srgbClr val="FFFF00"/>
                </a:solidFill>
                <a:cs typeface="B Lotus" pitchFamily="2" charset="-78"/>
              </a:rPr>
              <a:t>دانشگاه صنعتی اصفهان – دانشکده کامپیوتر</a:t>
            </a:r>
          </a:p>
        </p:txBody>
      </p:sp>
      <p:sp>
        <p:nvSpPr>
          <p:cNvPr id="2" name="Footer Placeholder 1"/>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a:p>
        </p:txBody>
      </p:sp>
      <p:pic>
        <p:nvPicPr>
          <p:cNvPr id="7" name="Picture 2" descr="C:\Users\asus\Desktop\Farbod.IUT\Isfahan_University_of_Technology_(seal).jpg (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9850" y="520702"/>
            <a:ext cx="1384300" cy="1384300"/>
          </a:xfrm>
          <a:prstGeom prst="rect">
            <a:avLst/>
          </a:prstGeom>
          <a:noFill/>
          <a:ln>
            <a:noFill/>
          </a:ln>
          <a:effectLst>
            <a:glow rad="177800">
              <a:sysClr val="window" lastClr="FFFFFF">
                <a:alpha val="70000"/>
              </a:sysClr>
            </a:glow>
          </a:effectLst>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pPr>
              <a:defRPr/>
            </a:pPr>
            <a:fld id="{146747A6-0136-47B3-BE38-A95A03BF6233}" type="slidenum">
              <a:rPr lang="es-ES" altLang="fa-IR" smtClean="0"/>
              <a:pPr>
                <a:defRPr/>
              </a:pPr>
              <a:t>1</a:t>
            </a:fld>
            <a:endParaRPr lang="es-ES" altLang="fa-I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198"/>
                                        </p:tgtEl>
                                        <p:attrNameLst>
                                          <p:attrName>style.visibility</p:attrName>
                                        </p:attrNameLst>
                                      </p:cBhvr>
                                      <p:to>
                                        <p:strVal val="visible"/>
                                      </p:to>
                                    </p:set>
                                    <p:animEffect transition="in" filter="fade">
                                      <p:cBhvr>
                                        <p:cTn id="11" dur="1000"/>
                                        <p:tgtEl>
                                          <p:spTgt spid="2198"/>
                                        </p:tgtEl>
                                      </p:cBhvr>
                                    </p:animEffect>
                                    <p:anim calcmode="lin" valueType="num">
                                      <p:cBhvr>
                                        <p:cTn id="12" dur="1000" fill="hold"/>
                                        <p:tgtEl>
                                          <p:spTgt spid="2198"/>
                                        </p:tgtEl>
                                        <p:attrNameLst>
                                          <p:attrName>ppt_x</p:attrName>
                                        </p:attrNameLst>
                                      </p:cBhvr>
                                      <p:tavLst>
                                        <p:tav tm="0">
                                          <p:val>
                                            <p:strVal val="#ppt_x"/>
                                          </p:val>
                                        </p:tav>
                                        <p:tav tm="100000">
                                          <p:val>
                                            <p:strVal val="#ppt_x"/>
                                          </p:val>
                                        </p:tav>
                                      </p:tavLst>
                                    </p:anim>
                                    <p:anim calcmode="lin" valueType="num">
                                      <p:cBhvr>
                                        <p:cTn id="13" dur="1000" fill="hold"/>
                                        <p:tgtEl>
                                          <p:spTgt spid="2198"/>
                                        </p:tgtEl>
                                        <p:attrNameLst>
                                          <p:attrName>ppt_y</p:attrName>
                                        </p:attrNameLst>
                                      </p:cBhvr>
                                      <p:tavLst>
                                        <p:tav tm="0">
                                          <p:val>
                                            <p:strVal val="#ppt_y+.1"/>
                                          </p:val>
                                        </p:tav>
                                        <p:tav tm="100000">
                                          <p:val>
                                            <p:strVal val="#ppt_y"/>
                                          </p:val>
                                        </p:tav>
                                      </p:tavLst>
                                    </p:anim>
                                  </p:childTnLst>
                                </p:cTn>
                              </p:par>
                            </p:childTnLst>
                          </p:cTn>
                        </p:par>
                        <p:par>
                          <p:cTn id="14" fill="hold" nodeType="afterGroup">
                            <p:stCondLst>
                              <p:cond delay="1500"/>
                            </p:stCondLst>
                            <p:childTnLst>
                              <p:par>
                                <p:cTn id="15" presetID="16" presetClass="entr" presetSubtype="21" fill="hold" nodeType="afterEffect">
                                  <p:stCondLst>
                                    <p:cond delay="0"/>
                                  </p:stCondLst>
                                  <p:childTnLst>
                                    <p:set>
                                      <p:cBhvr>
                                        <p:cTn id="16" dur="1" fill="hold">
                                          <p:stCondLst>
                                            <p:cond delay="0"/>
                                          </p:stCondLst>
                                        </p:cTn>
                                        <p:tgtEl>
                                          <p:spTgt spid="2209">
                                            <p:txEl>
                                              <p:pRg st="0" end="0"/>
                                            </p:txEl>
                                          </p:spTgt>
                                        </p:tgtEl>
                                        <p:attrNameLst>
                                          <p:attrName>style.visibility</p:attrName>
                                        </p:attrNameLst>
                                      </p:cBhvr>
                                      <p:to>
                                        <p:strVal val="visible"/>
                                      </p:to>
                                    </p:set>
                                    <p:animEffect transition="in" filter="barn(inVertical)">
                                      <p:cBhvr>
                                        <p:cTn id="17" dur="500"/>
                                        <p:tgtEl>
                                          <p:spTgt spid="2209">
                                            <p:txEl>
                                              <p:pRg st="0" end="0"/>
                                            </p:txEl>
                                          </p:spTgt>
                                        </p:tgtEl>
                                      </p:cBhvr>
                                    </p:animEffect>
                                  </p:childTnLst>
                                </p:cTn>
                              </p:par>
                            </p:childTnLst>
                          </p:cTn>
                        </p:par>
                        <p:par>
                          <p:cTn id="18" fill="hold" nodeType="afterGroup">
                            <p:stCondLst>
                              <p:cond delay="2000"/>
                            </p:stCondLst>
                            <p:childTnLst>
                              <p:par>
                                <p:cTn id="19" presetID="53" presetClass="entr" presetSubtype="16" fill="hold" nodeType="afterEffect">
                                  <p:stCondLst>
                                    <p:cond delay="0"/>
                                  </p:stCondLst>
                                  <p:childTnLst>
                                    <p:set>
                                      <p:cBhvr>
                                        <p:cTn id="20" dur="1" fill="hold">
                                          <p:stCondLst>
                                            <p:cond delay="0"/>
                                          </p:stCondLst>
                                        </p:cTn>
                                        <p:tgtEl>
                                          <p:spTgt spid="2209">
                                            <p:txEl>
                                              <p:pRg st="1" end="1"/>
                                            </p:txEl>
                                          </p:spTgt>
                                        </p:tgtEl>
                                        <p:attrNameLst>
                                          <p:attrName>style.visibility</p:attrName>
                                        </p:attrNameLst>
                                      </p:cBhvr>
                                      <p:to>
                                        <p:strVal val="visible"/>
                                      </p:to>
                                    </p:set>
                                    <p:anim calcmode="lin" valueType="num">
                                      <p:cBhvr>
                                        <p:cTn id="21" dur="500" fill="hold"/>
                                        <p:tgtEl>
                                          <p:spTgt spid="2209">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2209">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2209">
                                            <p:txEl>
                                              <p:pRg st="1" end="1"/>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2209">
                                            <p:txEl>
                                              <p:pRg st="2" end="2"/>
                                            </p:txEl>
                                          </p:spTgt>
                                        </p:tgtEl>
                                        <p:attrNameLst>
                                          <p:attrName>style.visibility</p:attrName>
                                        </p:attrNameLst>
                                      </p:cBhvr>
                                      <p:to>
                                        <p:strVal val="visible"/>
                                      </p:to>
                                    </p:set>
                                    <p:anim calcmode="lin" valueType="num">
                                      <p:cBhvr>
                                        <p:cTn id="26" dur="500" fill="hold"/>
                                        <p:tgtEl>
                                          <p:spTgt spid="2209">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2209">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2209">
                                            <p:txEl>
                                              <p:pRg st="2" end="2"/>
                                            </p:txEl>
                                          </p:spTgt>
                                        </p:tgtEl>
                                      </p:cBhvr>
                                    </p:animEffect>
                                  </p:childTnLst>
                                </p:cTn>
                              </p:par>
                            </p:childTnLst>
                          </p:cTn>
                        </p:par>
                        <p:par>
                          <p:cTn id="29" fill="hold" nodeType="afterGroup">
                            <p:stCondLst>
                              <p:cond delay="2500"/>
                            </p:stCondLst>
                            <p:childTnLst>
                              <p:par>
                                <p:cTn id="30" presetID="31" presetClass="entr" presetSubtype="0" fill="hold" nodeType="afterEffect">
                                  <p:stCondLst>
                                    <p:cond delay="0"/>
                                  </p:stCondLst>
                                  <p:childTnLst>
                                    <p:set>
                                      <p:cBhvr>
                                        <p:cTn id="31" dur="1" fill="hold">
                                          <p:stCondLst>
                                            <p:cond delay="0"/>
                                          </p:stCondLst>
                                        </p:cTn>
                                        <p:tgtEl>
                                          <p:spTgt spid="2209">
                                            <p:txEl>
                                              <p:pRg st="4" end="4"/>
                                            </p:txEl>
                                          </p:spTgt>
                                        </p:tgtEl>
                                        <p:attrNameLst>
                                          <p:attrName>style.visibility</p:attrName>
                                        </p:attrNameLst>
                                      </p:cBhvr>
                                      <p:to>
                                        <p:strVal val="visible"/>
                                      </p:to>
                                    </p:set>
                                    <p:anim calcmode="lin" valueType="num">
                                      <p:cBhvr>
                                        <p:cTn id="32" dur="1000" fill="hold"/>
                                        <p:tgtEl>
                                          <p:spTgt spid="2209">
                                            <p:txEl>
                                              <p:pRg st="4" end="4"/>
                                            </p:txEl>
                                          </p:spTgt>
                                        </p:tgtEl>
                                        <p:attrNameLst>
                                          <p:attrName>ppt_w</p:attrName>
                                        </p:attrNameLst>
                                      </p:cBhvr>
                                      <p:tavLst>
                                        <p:tav tm="0">
                                          <p:val>
                                            <p:fltVal val="0"/>
                                          </p:val>
                                        </p:tav>
                                        <p:tav tm="100000">
                                          <p:val>
                                            <p:strVal val="#ppt_w"/>
                                          </p:val>
                                        </p:tav>
                                      </p:tavLst>
                                    </p:anim>
                                    <p:anim calcmode="lin" valueType="num">
                                      <p:cBhvr>
                                        <p:cTn id="33" dur="1000" fill="hold"/>
                                        <p:tgtEl>
                                          <p:spTgt spid="2209">
                                            <p:txEl>
                                              <p:pRg st="4" end="4"/>
                                            </p:txEl>
                                          </p:spTgt>
                                        </p:tgtEl>
                                        <p:attrNameLst>
                                          <p:attrName>ppt_h</p:attrName>
                                        </p:attrNameLst>
                                      </p:cBhvr>
                                      <p:tavLst>
                                        <p:tav tm="0">
                                          <p:val>
                                            <p:fltVal val="0"/>
                                          </p:val>
                                        </p:tav>
                                        <p:tav tm="100000">
                                          <p:val>
                                            <p:strVal val="#ppt_h"/>
                                          </p:val>
                                        </p:tav>
                                      </p:tavLst>
                                    </p:anim>
                                    <p:anim calcmode="lin" valueType="num">
                                      <p:cBhvr>
                                        <p:cTn id="34" dur="1000" fill="hold"/>
                                        <p:tgtEl>
                                          <p:spTgt spid="2209">
                                            <p:txEl>
                                              <p:pRg st="4" end="4"/>
                                            </p:txEl>
                                          </p:spTgt>
                                        </p:tgtEl>
                                        <p:attrNameLst>
                                          <p:attrName>style.rotation</p:attrName>
                                        </p:attrNameLst>
                                      </p:cBhvr>
                                      <p:tavLst>
                                        <p:tav tm="0">
                                          <p:val>
                                            <p:fltVal val="90"/>
                                          </p:val>
                                        </p:tav>
                                        <p:tav tm="100000">
                                          <p:val>
                                            <p:fltVal val="0"/>
                                          </p:val>
                                        </p:tav>
                                      </p:tavLst>
                                    </p:anim>
                                    <p:animEffect transition="in" filter="fade">
                                      <p:cBhvr>
                                        <p:cTn id="35" dur="1000"/>
                                        <p:tgtEl>
                                          <p:spTgt spid="22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228998"/>
          </a:xfrm>
        </p:spPr>
        <p:txBody>
          <a:bodyPr/>
          <a:lstStyle/>
          <a:p>
            <a:r>
              <a:rPr lang="ar-SA" b="1" dirty="0"/>
              <a:t>تفاوت واقعیت مجازی و واقعیت </a:t>
            </a:r>
            <a:r>
              <a:rPr lang="ar-SA" b="1" dirty="0" smtClean="0"/>
              <a:t>افزوده</a:t>
            </a:r>
            <a:endParaRPr lang="fa-IR" dirty="0"/>
          </a:p>
        </p:txBody>
      </p:sp>
      <p:sp>
        <p:nvSpPr>
          <p:cNvPr id="3" name="Content Placeholder 2"/>
          <p:cNvSpPr>
            <a:spLocks noGrp="1"/>
          </p:cNvSpPr>
          <p:nvPr>
            <p:ph idx="1"/>
          </p:nvPr>
        </p:nvSpPr>
        <p:spPr>
          <a:xfrm>
            <a:off x="1259632" y="1340768"/>
            <a:ext cx="7427168" cy="4785395"/>
          </a:xfrm>
        </p:spPr>
        <p:txBody>
          <a:bodyPr/>
          <a:lstStyle/>
          <a:p>
            <a:r>
              <a:rPr lang="ar-SA" dirty="0"/>
              <a:t>واقعیت افزوده فناوری ای است که در آن تصویر سه بعدی یا اطلاعاتی به صورت متن یا تصویر بر روی تصویر زنده ای که از طریق دوربین موبایل یا تبلت در حال نمایش است نشان داده می </a:t>
            </a:r>
            <a:r>
              <a:rPr lang="ar-SA" dirty="0" smtClean="0"/>
              <a:t>شود</a:t>
            </a:r>
            <a:r>
              <a:rPr lang="fa-IR" dirty="0" smtClean="0"/>
              <a:t> </a:t>
            </a:r>
            <a:r>
              <a:rPr lang="ar-SA" dirty="0" smtClean="0"/>
              <a:t>.</a:t>
            </a:r>
            <a:r>
              <a:rPr lang="en-US" dirty="0" smtClean="0"/>
              <a:t> </a:t>
            </a:r>
            <a:r>
              <a:rPr lang="fa-IR" dirty="0" smtClean="0"/>
              <a:t>( مثال استفاده هیوندا از واقعیت افزوده به جای دفترچه راهنما . )</a:t>
            </a:r>
            <a:endParaRPr lang="fa-IR" dirty="0" smtClean="0"/>
          </a:p>
          <a:p>
            <a:endParaRPr lang="fa-IR" dirty="0"/>
          </a:p>
          <a:p>
            <a:r>
              <a:rPr lang="fa-IR" dirty="0" smtClean="0"/>
              <a:t>در واقعیت مجازی </a:t>
            </a:r>
            <a:r>
              <a:rPr lang="ar-SA" dirty="0"/>
              <a:t>محیطی مجازی در جلوی چشمان کاربر قرار می گیرد و براساس حرکت سر و بدن آن محیط مجازی تعامل برقرار می </a:t>
            </a:r>
            <a:r>
              <a:rPr lang="ar-SA" dirty="0" smtClean="0"/>
              <a:t>کند</a:t>
            </a:r>
            <a:r>
              <a:rPr lang="fa-IR" dirty="0" smtClean="0"/>
              <a:t> </a:t>
            </a:r>
            <a:r>
              <a:rPr lang="ar-SA" dirty="0" smtClean="0"/>
              <a:t>.</a:t>
            </a:r>
            <a:endParaRPr lang="fa-IR" dirty="0" smtClean="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10</a:t>
            </a:fld>
            <a:endParaRPr lang="es-ES" altLang="fa-IR"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7648" y="3861048"/>
            <a:ext cx="5128704" cy="2304254"/>
          </a:xfrm>
          <a:prstGeom prst="rect">
            <a:avLst/>
          </a:prstGeom>
          <a:ln>
            <a:noFill/>
          </a:ln>
          <a:effectLst>
            <a:softEdge rad="112500"/>
          </a:effectLst>
        </p:spPr>
      </p:pic>
    </p:spTree>
    <p:extLst>
      <p:ext uri="{BB962C8B-B14F-4D97-AF65-F5344CB8AC3E}">
        <p14:creationId xmlns:p14="http://schemas.microsoft.com/office/powerpoint/2010/main" val="1157839024"/>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زمینه های کاربرد</a:t>
            </a:r>
            <a:endParaRPr lang="fa-IR" dirty="0"/>
          </a:p>
        </p:txBody>
      </p:sp>
      <p:sp>
        <p:nvSpPr>
          <p:cNvPr id="3" name="Content Placeholder 2"/>
          <p:cNvSpPr>
            <a:spLocks noGrp="1"/>
          </p:cNvSpPr>
          <p:nvPr>
            <p:ph idx="1"/>
          </p:nvPr>
        </p:nvSpPr>
        <p:spPr>
          <a:xfrm>
            <a:off x="1547664" y="1196752"/>
            <a:ext cx="7139136" cy="4929411"/>
          </a:xfrm>
        </p:spPr>
        <p:txBody>
          <a:bodyPr/>
          <a:lstStyle/>
          <a:p>
            <a:r>
              <a:rPr lang="ar-SA" dirty="0" smtClean="0">
                <a:solidFill>
                  <a:srgbClr val="00B0F0"/>
                </a:solidFill>
              </a:rPr>
              <a:t>صنعت توریسم</a:t>
            </a:r>
            <a:r>
              <a:rPr lang="fa-IR" dirty="0">
                <a:solidFill>
                  <a:srgbClr val="00B0F0"/>
                </a:solidFill>
              </a:rPr>
              <a:t> </a:t>
            </a:r>
            <a:r>
              <a:rPr lang="fa-IR" dirty="0" smtClean="0">
                <a:solidFill>
                  <a:srgbClr val="00B0F0"/>
                </a:solidFill>
              </a:rPr>
              <a:t>: </a:t>
            </a:r>
            <a:endParaRPr lang="en-US" dirty="0">
              <a:solidFill>
                <a:srgbClr val="00B0F0"/>
              </a:solidFill>
            </a:endParaRPr>
          </a:p>
          <a:p>
            <a:pPr marL="0" indent="0">
              <a:buNone/>
            </a:pPr>
            <a:r>
              <a:rPr lang="ar-SA" dirty="0" smtClean="0"/>
              <a:t>ویدئوها </a:t>
            </a:r>
            <a:r>
              <a:rPr lang="ar-SA" dirty="0"/>
              <a:t>و یا تصاویری 360 درجه و با کیفیت بالا از مکان های توریستی و مهم تهیه می </a:t>
            </a:r>
            <a:r>
              <a:rPr lang="ar-SA" dirty="0" smtClean="0"/>
              <a:t>شود</a:t>
            </a:r>
            <a:r>
              <a:rPr lang="fa-IR" dirty="0" smtClean="0"/>
              <a:t> . </a:t>
            </a:r>
          </a:p>
          <a:p>
            <a:pPr marL="0" indent="0">
              <a:buNone/>
            </a:pPr>
            <a:endParaRPr lang="fa-IR" dirty="0" smtClean="0"/>
          </a:p>
          <a:p>
            <a:r>
              <a:rPr lang="fa-IR" dirty="0" smtClean="0">
                <a:solidFill>
                  <a:srgbClr val="00B0F0"/>
                </a:solidFill>
              </a:rPr>
              <a:t>مشاوره املاک : </a:t>
            </a:r>
          </a:p>
          <a:p>
            <a:pPr marL="0" indent="0">
              <a:buNone/>
            </a:pPr>
            <a:r>
              <a:rPr lang="ar-SA" dirty="0" smtClean="0"/>
              <a:t>نمایش </a:t>
            </a:r>
            <a:r>
              <a:rPr lang="ar-SA" dirty="0"/>
              <a:t>همه جهته و کامل فضای داخلی و بیرونی مکان هایی است که برای فروش یا اجاره قرار گرفته </a:t>
            </a:r>
            <a:r>
              <a:rPr lang="ar-SA" dirty="0" smtClean="0"/>
              <a:t>اند</a:t>
            </a:r>
            <a:r>
              <a:rPr lang="fa-IR" dirty="0" smtClean="0"/>
              <a:t> </a:t>
            </a:r>
            <a:r>
              <a:rPr lang="ar-SA" dirty="0" smtClean="0"/>
              <a:t>.</a:t>
            </a:r>
            <a:r>
              <a:rPr lang="fa-IR" dirty="0" smtClean="0"/>
              <a:t> همچنین پیش نمایش طرح های داخلی . </a:t>
            </a:r>
          </a:p>
          <a:p>
            <a:pPr marL="0" indent="0">
              <a:buNone/>
            </a:pPr>
            <a:endParaRPr lang="fa-IR" dirty="0" smtClean="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11</a:t>
            </a:fld>
            <a:endParaRPr lang="es-ES" altLang="fa-IR" dirty="0"/>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2051720" y="3861048"/>
            <a:ext cx="6624736" cy="2208246"/>
          </a:xfrm>
          <a:prstGeom prst="rect">
            <a:avLst/>
          </a:prstGeom>
          <a:ln>
            <a:noFill/>
          </a:ln>
          <a:effectLst>
            <a:softEdge rad="112500"/>
          </a:effectLst>
        </p:spPr>
      </p:pic>
    </p:spTree>
    <p:extLst>
      <p:ext uri="{BB962C8B-B14F-4D97-AF65-F5344CB8AC3E}">
        <p14:creationId xmlns:p14="http://schemas.microsoft.com/office/powerpoint/2010/main" val="3716676833"/>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692696"/>
            <a:ext cx="7139136" cy="5433467"/>
          </a:xfrm>
        </p:spPr>
        <p:txBody>
          <a:bodyPr/>
          <a:lstStyle/>
          <a:p>
            <a:r>
              <a:rPr lang="fa-IR" dirty="0">
                <a:solidFill>
                  <a:srgbClr val="00B0F0"/>
                </a:solidFill>
              </a:rPr>
              <a:t>سرگرمی : </a:t>
            </a:r>
          </a:p>
          <a:p>
            <a:pPr marL="0" indent="0">
              <a:buNone/>
            </a:pPr>
            <a:r>
              <a:rPr lang="ar-SA" dirty="0"/>
              <a:t>استادیوم </a:t>
            </a:r>
            <a:r>
              <a:rPr lang="fa-IR" dirty="0"/>
              <a:t>های </a:t>
            </a:r>
            <a:r>
              <a:rPr lang="ar-SA" dirty="0"/>
              <a:t>مجازی</a:t>
            </a:r>
            <a:r>
              <a:rPr lang="fa-IR" dirty="0"/>
              <a:t> </a:t>
            </a:r>
            <a:r>
              <a:rPr lang="ar-SA" dirty="0"/>
              <a:t>که می‌توانید هیجان و تجربه حضور در روز مسابقه و بازی را با دوستان‌تان در آن شریک شوید</a:t>
            </a:r>
            <a:r>
              <a:rPr lang="fa-IR" dirty="0"/>
              <a:t> </a:t>
            </a:r>
            <a:r>
              <a:rPr lang="ar-SA" dirty="0"/>
              <a:t>، آن هم در راحتی کامل و از روی کاناپه اتاق‌تان</a:t>
            </a:r>
            <a:r>
              <a:rPr lang="fa-IR" dirty="0"/>
              <a:t> ! یا حضور در یک کنسرت . </a:t>
            </a:r>
            <a:endParaRPr lang="fa-IR" dirty="0">
              <a:solidFill>
                <a:srgbClr val="00B0F0"/>
              </a:solidFill>
            </a:endParaRPr>
          </a:p>
          <a:p>
            <a:endParaRPr lang="fa-IR" dirty="0" smtClean="0">
              <a:solidFill>
                <a:srgbClr val="00B0F0"/>
              </a:solidFill>
            </a:endParaRPr>
          </a:p>
          <a:p>
            <a:r>
              <a:rPr lang="ar-SA" dirty="0" smtClean="0">
                <a:solidFill>
                  <a:srgbClr val="00B0F0"/>
                </a:solidFill>
              </a:rPr>
              <a:t>بهداشت </a:t>
            </a:r>
            <a:r>
              <a:rPr lang="ar-SA" dirty="0">
                <a:solidFill>
                  <a:srgbClr val="00B0F0"/>
                </a:solidFill>
              </a:rPr>
              <a:t>و </a:t>
            </a:r>
            <a:r>
              <a:rPr lang="ar-SA" dirty="0" smtClean="0">
                <a:solidFill>
                  <a:srgbClr val="00B0F0"/>
                </a:solidFill>
              </a:rPr>
              <a:t>درمان</a:t>
            </a:r>
            <a:r>
              <a:rPr lang="fa-IR" dirty="0" smtClean="0">
                <a:solidFill>
                  <a:srgbClr val="00B0F0"/>
                </a:solidFill>
              </a:rPr>
              <a:t> : </a:t>
            </a:r>
          </a:p>
          <a:p>
            <a:pPr marL="0" indent="0">
              <a:buNone/>
            </a:pPr>
            <a:r>
              <a:rPr lang="ar-SA" dirty="0"/>
              <a:t>شبیه‌سازی‌های واقعیت مجازی می‌توانند تصاویر تشخیصی درست و دقیقی را از اسکن‌ها و مدل‌های سه‌بعدی تهیه شده از آناتومی بیماران را ایجاد </a:t>
            </a:r>
            <a:r>
              <a:rPr lang="ar-SA" dirty="0" smtClean="0"/>
              <a:t>کنند</a:t>
            </a:r>
            <a:r>
              <a:rPr lang="en-US" dirty="0" smtClean="0"/>
              <a:t> </a:t>
            </a:r>
            <a:r>
              <a:rPr lang="ar-SA" dirty="0" smtClean="0"/>
              <a:t>. </a:t>
            </a:r>
            <a:endParaRPr lang="fa-IR" dirty="0" smtClean="0"/>
          </a:p>
          <a:p>
            <a:pPr marL="0" indent="0">
              <a:buNone/>
            </a:pPr>
            <a:r>
              <a:rPr lang="ar-SA" dirty="0" smtClean="0"/>
              <a:t>واقعیت </a:t>
            </a:r>
            <a:r>
              <a:rPr lang="ar-SA" dirty="0"/>
              <a:t>مجازی همچنین می‌تواند به عنوان یک ابزار موثر و مقرون به صرفه برای توانبخشی به‌کار برده </a:t>
            </a:r>
            <a:r>
              <a:rPr lang="ar-SA" dirty="0" smtClean="0"/>
              <a:t>شود</a:t>
            </a:r>
            <a:r>
              <a:rPr lang="fa-IR" dirty="0" smtClean="0"/>
              <a:t> </a:t>
            </a:r>
            <a:r>
              <a:rPr lang="ar-SA" dirty="0" smtClean="0"/>
              <a:t>.</a:t>
            </a:r>
            <a:endParaRPr lang="fa-IR" dirty="0"/>
          </a:p>
          <a:p>
            <a:pPr marL="0" indent="0">
              <a:buNone/>
            </a:pPr>
            <a:r>
              <a:rPr lang="ar-SA" dirty="0" smtClean="0"/>
              <a:t>در </a:t>
            </a:r>
            <a:r>
              <a:rPr lang="ar-SA" dirty="0"/>
              <a:t>یک تحقیق تازه برای کمک به معتادان به هروئین، بیماران به داخل یک «غار هروئین» مجازی برده </a:t>
            </a:r>
            <a:r>
              <a:rPr lang="ar-SA" dirty="0" smtClean="0"/>
              <a:t>می‌شوند</a:t>
            </a:r>
            <a:r>
              <a:rPr lang="fa-IR" dirty="0" smtClean="0"/>
              <a:t> </a:t>
            </a:r>
            <a:r>
              <a:rPr lang="ar-SA" dirty="0" smtClean="0"/>
              <a:t>.</a:t>
            </a:r>
            <a:endParaRPr lang="en-US" dirty="0">
              <a:solidFill>
                <a:srgbClr val="00B0F0"/>
              </a:solidFill>
            </a:endParaRPr>
          </a:p>
          <a:p>
            <a:pPr marL="0" indent="0">
              <a:buNone/>
            </a:pPr>
            <a:r>
              <a:rPr lang="fa-IR" dirty="0" smtClean="0"/>
              <a:t>جراحی از راه دور .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12</a:t>
            </a:fld>
            <a:endParaRPr lang="es-ES" altLang="fa-IR" dirty="0"/>
          </a:p>
        </p:txBody>
      </p:sp>
    </p:spTree>
    <p:extLst>
      <p:ext uri="{BB962C8B-B14F-4D97-AF65-F5344CB8AC3E}">
        <p14:creationId xmlns:p14="http://schemas.microsoft.com/office/powerpoint/2010/main" val="1259178800"/>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836712"/>
            <a:ext cx="7139136" cy="5289451"/>
          </a:xfrm>
        </p:spPr>
        <p:txBody>
          <a:bodyPr/>
          <a:lstStyle/>
          <a:p>
            <a:r>
              <a:rPr lang="ar-SA" dirty="0" smtClean="0">
                <a:solidFill>
                  <a:srgbClr val="00B0F0"/>
                </a:solidFill>
              </a:rPr>
              <a:t>فضانوردی</a:t>
            </a:r>
            <a:r>
              <a:rPr lang="fa-IR" dirty="0" smtClean="0">
                <a:solidFill>
                  <a:srgbClr val="00B0F0"/>
                </a:solidFill>
              </a:rPr>
              <a:t> : </a:t>
            </a:r>
          </a:p>
          <a:p>
            <a:pPr marL="0" indent="0">
              <a:buNone/>
            </a:pPr>
            <a:r>
              <a:rPr lang="ar-SA" dirty="0"/>
              <a:t>جست‌وجوی زندگی در سیاره‌های </a:t>
            </a:r>
            <a:r>
              <a:rPr lang="ar-SA" dirty="0" smtClean="0"/>
              <a:t>دیگر</a:t>
            </a:r>
            <a:r>
              <a:rPr lang="fa-IR" dirty="0" smtClean="0"/>
              <a:t> . </a:t>
            </a:r>
            <a:r>
              <a:rPr lang="ar-SA" dirty="0"/>
              <a:t>این تکنولوژی در آینده‌ای نه چندان دور می‌تواند برای کنترل مریخ نوردها یا دیگر ابزارها از میلیون‌ها مایل دورتر به‌کار برده </a:t>
            </a:r>
            <a:r>
              <a:rPr lang="ar-SA" dirty="0" smtClean="0"/>
              <a:t>شود</a:t>
            </a:r>
            <a:r>
              <a:rPr lang="fa-IR" dirty="0" smtClean="0"/>
              <a:t> . </a:t>
            </a:r>
            <a:endParaRPr lang="en-US" dirty="0" smtClean="0"/>
          </a:p>
          <a:p>
            <a:pPr marL="0" indent="0">
              <a:buNone/>
            </a:pPr>
            <a:endParaRPr lang="en-US" dirty="0">
              <a:solidFill>
                <a:srgbClr val="00B0F0"/>
              </a:solidFill>
            </a:endParaRPr>
          </a:p>
          <a:p>
            <a:r>
              <a:rPr lang="ar-SA" dirty="0" smtClean="0">
                <a:solidFill>
                  <a:srgbClr val="00B0F0"/>
                </a:solidFill>
              </a:rPr>
              <a:t>موزه‌ها</a:t>
            </a:r>
            <a:r>
              <a:rPr lang="fa-IR" dirty="0" smtClean="0">
                <a:solidFill>
                  <a:srgbClr val="00B0F0"/>
                </a:solidFill>
              </a:rPr>
              <a:t> : </a:t>
            </a:r>
            <a:endParaRPr lang="en-US" dirty="0">
              <a:solidFill>
                <a:srgbClr val="00B0F0"/>
              </a:solidFill>
            </a:endParaRPr>
          </a:p>
          <a:p>
            <a:pPr marL="0" indent="0">
              <a:buNone/>
            </a:pPr>
            <a:r>
              <a:rPr lang="fa-IR" dirty="0" smtClean="0"/>
              <a:t>پررنگ تر کردن علایق فرهنگی . </a:t>
            </a:r>
            <a:endParaRPr lang="en-US" dirty="0"/>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13</a:t>
            </a:fld>
            <a:endParaRPr lang="es-ES" altLang="fa-IR" dirty="0"/>
          </a:p>
        </p:txBody>
      </p:sp>
      <p:pic>
        <p:nvPicPr>
          <p:cNvPr id="1026" name="Picture 2" descr="C:\Users\asus\Desktop\museum.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535055" y="3645024"/>
            <a:ext cx="4073890" cy="2294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973005"/>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ar-SA" dirty="0" smtClean="0">
                <a:solidFill>
                  <a:srgbClr val="00B0F0"/>
                </a:solidFill>
              </a:rPr>
              <a:t>خودروسازی</a:t>
            </a:r>
            <a:r>
              <a:rPr lang="fa-IR" dirty="0" smtClean="0">
                <a:solidFill>
                  <a:srgbClr val="00B0F0"/>
                </a:solidFill>
              </a:rPr>
              <a:t> : </a:t>
            </a:r>
          </a:p>
          <a:p>
            <a:pPr marL="0" indent="0">
              <a:buNone/>
            </a:pPr>
            <a:r>
              <a:rPr lang="ar-SA" dirty="0"/>
              <a:t>از فرآیند طراحی تا نمونه‌های اولیه </a:t>
            </a:r>
            <a:r>
              <a:rPr lang="ar-SA" dirty="0" smtClean="0"/>
              <a:t>مجازی</a:t>
            </a:r>
            <a:r>
              <a:rPr lang="fa-IR" dirty="0" smtClean="0"/>
              <a:t> </a:t>
            </a:r>
            <a:r>
              <a:rPr lang="ar-SA" dirty="0" smtClean="0"/>
              <a:t>، </a:t>
            </a:r>
            <a:r>
              <a:rPr lang="ar-SA" dirty="0"/>
              <a:t>خودروسازان هم دهه‌ها است که از شبیه‌سازی‌های تکنولوژیک بهره </a:t>
            </a:r>
            <a:r>
              <a:rPr lang="ar-SA" dirty="0" smtClean="0"/>
              <a:t>می‌برن</a:t>
            </a:r>
            <a:r>
              <a:rPr lang="fa-IR" dirty="0" smtClean="0"/>
              <a:t>د . </a:t>
            </a:r>
            <a:r>
              <a:rPr lang="ar-SA" dirty="0"/>
              <a:t>نمونه‌های اولیه مجازی به طراحان و مهندسان بخش‌های مختلف امکان بازرسی عناصر مختلف مانند موتور از نزدیک را داده تا بتوانند قبل از ورود خودرو به بازار مشکلات احتمالی آن را پیدا و رفع </a:t>
            </a:r>
            <a:r>
              <a:rPr lang="ar-SA" dirty="0" smtClean="0"/>
              <a:t>کنند</a:t>
            </a:r>
            <a:r>
              <a:rPr lang="fa-IR" dirty="0" smtClean="0"/>
              <a:t> . </a:t>
            </a:r>
            <a:endParaRPr lang="en-US" dirty="0">
              <a:solidFill>
                <a:srgbClr val="00B0F0"/>
              </a:solidFill>
            </a:endParaRPr>
          </a:p>
          <a:p>
            <a:endParaRPr lang="fa-IR" dirty="0" smtClean="0"/>
          </a:p>
          <a:p>
            <a:r>
              <a:rPr lang="fa-IR" dirty="0" smtClean="0">
                <a:solidFill>
                  <a:srgbClr val="00B0F0"/>
                </a:solidFill>
              </a:rPr>
              <a:t>آموزش : </a:t>
            </a:r>
          </a:p>
          <a:p>
            <a:pPr marL="0" indent="0">
              <a:buNone/>
            </a:pPr>
            <a:r>
              <a:rPr lang="fa-IR" dirty="0" smtClean="0"/>
              <a:t>آموزش به نوجوانان و والدینشان درباره رفتار های پر خطر ؛ رانندگی ، اجتماعی ...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14</a:t>
            </a:fld>
            <a:endParaRPr lang="es-ES" altLang="fa-IR" dirty="0"/>
          </a:p>
        </p:txBody>
      </p:sp>
    </p:spTree>
    <p:extLst>
      <p:ext uri="{BB962C8B-B14F-4D97-AF65-F5344CB8AC3E}">
        <p14:creationId xmlns:p14="http://schemas.microsoft.com/office/powerpoint/2010/main" val="327839564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1268760"/>
            <a:ext cx="7139136" cy="4857403"/>
          </a:xfrm>
        </p:spPr>
        <p:txBody>
          <a:bodyPr/>
          <a:lstStyle/>
          <a:p>
            <a:r>
              <a:rPr lang="fa-IR" dirty="0" smtClean="0">
                <a:solidFill>
                  <a:srgbClr val="00B0F0"/>
                </a:solidFill>
              </a:rPr>
              <a:t>دادگاه ها :</a:t>
            </a:r>
            <a:r>
              <a:rPr lang="fa-IR" dirty="0" smtClean="0"/>
              <a:t> </a:t>
            </a:r>
          </a:p>
          <a:p>
            <a:pPr marL="0" indent="0">
              <a:buNone/>
            </a:pPr>
            <a:r>
              <a:rPr lang="ar-SA" dirty="0"/>
              <a:t>دیدن یک صحنه جرم به صورت سه‌بعدی می‌تواند به قضات برای تجسم اینکه افراد و اشیا به چه صورت بوده‌اند، کمک زیادی </a:t>
            </a:r>
            <a:r>
              <a:rPr lang="ar-SA" dirty="0" smtClean="0"/>
              <a:t>کند</a:t>
            </a:r>
            <a:r>
              <a:rPr lang="fa-IR" dirty="0" smtClean="0"/>
              <a:t> </a:t>
            </a:r>
            <a:r>
              <a:rPr lang="ar-SA" dirty="0" smtClean="0"/>
              <a:t>.</a:t>
            </a:r>
            <a:endParaRPr lang="en-US" dirty="0" smtClean="0"/>
          </a:p>
          <a:p>
            <a:pPr marL="0" indent="0">
              <a:buNone/>
            </a:pPr>
            <a:endParaRPr lang="en-US" dirty="0"/>
          </a:p>
          <a:p>
            <a:r>
              <a:rPr lang="fa-IR" dirty="0" smtClean="0">
                <a:solidFill>
                  <a:srgbClr val="00B0F0"/>
                </a:solidFill>
              </a:rPr>
              <a:t>خرید : </a:t>
            </a:r>
          </a:p>
          <a:p>
            <a:pPr marL="0" indent="0">
              <a:buNone/>
            </a:pPr>
            <a:r>
              <a:rPr lang="fa-IR" dirty="0" smtClean="0"/>
              <a:t>از قبل آشنایی با خرید آنلاین اما گام بعدی یک اپلیکیشن واقعیت مجازی و ایجاد </a:t>
            </a:r>
            <a:r>
              <a:rPr lang="ar-SA" dirty="0" smtClean="0"/>
              <a:t>یک </a:t>
            </a:r>
            <a:r>
              <a:rPr lang="ar-SA" dirty="0"/>
              <a:t>بازدید مجازی از تمام </a:t>
            </a:r>
            <a:r>
              <a:rPr lang="ar-SA" dirty="0" smtClean="0"/>
              <a:t>فروشگاه</a:t>
            </a:r>
            <a:r>
              <a:rPr lang="fa-IR" dirty="0" smtClean="0"/>
              <a:t> .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15</a:t>
            </a:fld>
            <a:endParaRPr lang="es-ES" altLang="fa-IR" dirty="0"/>
          </a:p>
        </p:txBody>
      </p:sp>
      <p:pic>
        <p:nvPicPr>
          <p:cNvPr id="2050" name="Picture 2" descr="C:\Users\asus\Desktop\unnamed-1-750x43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0574" y="4075098"/>
            <a:ext cx="3343474" cy="192584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1" name="Picture 3" descr="C:\Users\asus\Desktop\unnamed (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8854" y="4066390"/>
            <a:ext cx="3418370" cy="192584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66790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nodeType="afterEffect">
                                  <p:stCondLst>
                                    <p:cond delay="500"/>
                                  </p:stCondLst>
                                  <p:childTnLst>
                                    <p:set>
                                      <p:cBhvr>
                                        <p:cTn id="12" dur="1" fill="hold">
                                          <p:stCondLst>
                                            <p:cond delay="0"/>
                                          </p:stCondLst>
                                        </p:cTn>
                                        <p:tgtEl>
                                          <p:spTgt spid="2051"/>
                                        </p:tgtEl>
                                        <p:attrNameLst>
                                          <p:attrName>style.visibility</p:attrName>
                                        </p:attrNameLst>
                                      </p:cBhvr>
                                      <p:to>
                                        <p:strVal val="visible"/>
                                      </p:to>
                                    </p:set>
                                    <p:animEffect transition="in" filter="fade">
                                      <p:cBhvr>
                                        <p:cTn id="13" dur="1000"/>
                                        <p:tgtEl>
                                          <p:spTgt spid="2051"/>
                                        </p:tgtEl>
                                      </p:cBhvr>
                                    </p:animEffect>
                                    <p:anim calcmode="lin" valueType="num">
                                      <p:cBhvr>
                                        <p:cTn id="14" dur="1000" fill="hold"/>
                                        <p:tgtEl>
                                          <p:spTgt spid="2051"/>
                                        </p:tgtEl>
                                        <p:attrNameLst>
                                          <p:attrName>ppt_x</p:attrName>
                                        </p:attrNameLst>
                                      </p:cBhvr>
                                      <p:tavLst>
                                        <p:tav tm="0">
                                          <p:val>
                                            <p:strVal val="#ppt_x"/>
                                          </p:val>
                                        </p:tav>
                                        <p:tav tm="100000">
                                          <p:val>
                                            <p:strVal val="#ppt_x"/>
                                          </p:val>
                                        </p:tav>
                                      </p:tavLst>
                                    </p:anim>
                                    <p:anim calcmode="lin" valueType="num">
                                      <p:cBhvr>
                                        <p:cTn id="15"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764704"/>
            <a:ext cx="7139136" cy="5361459"/>
          </a:xfrm>
        </p:spPr>
        <p:txBody>
          <a:bodyPr/>
          <a:lstStyle/>
          <a:p>
            <a:r>
              <a:rPr lang="ar-SA" dirty="0">
                <a:solidFill>
                  <a:srgbClr val="00B0F0"/>
                </a:solidFill>
              </a:rPr>
              <a:t>صنایع </a:t>
            </a:r>
            <a:r>
              <a:rPr lang="ar-SA" dirty="0" smtClean="0">
                <a:solidFill>
                  <a:srgbClr val="00B0F0"/>
                </a:solidFill>
              </a:rPr>
              <a:t>نظامی</a:t>
            </a:r>
            <a:r>
              <a:rPr lang="fa-IR" dirty="0" smtClean="0">
                <a:solidFill>
                  <a:srgbClr val="00B0F0"/>
                </a:solidFill>
              </a:rPr>
              <a:t> : </a:t>
            </a:r>
            <a:endParaRPr lang="en-US" dirty="0">
              <a:solidFill>
                <a:srgbClr val="00B0F0"/>
              </a:solidFill>
            </a:endParaRPr>
          </a:p>
          <a:p>
            <a:pPr marL="0" indent="0">
              <a:buNone/>
            </a:pPr>
            <a:r>
              <a:rPr lang="ar-SA" dirty="0"/>
              <a:t>ارتش ایالات متحده آمریکا از شبیه‌سازهای واقعیت مجازی برای آموزش و تمرین سربازان قبل از به‌کار گرفتن آنها، استفاده </a:t>
            </a:r>
            <a:r>
              <a:rPr lang="ar-SA" dirty="0" smtClean="0"/>
              <a:t>می‌کند</a:t>
            </a:r>
            <a:r>
              <a:rPr lang="fa-IR" dirty="0" smtClean="0"/>
              <a:t> </a:t>
            </a:r>
            <a:r>
              <a:rPr lang="ar-SA" dirty="0" smtClean="0"/>
              <a:t>. </a:t>
            </a:r>
            <a:r>
              <a:rPr lang="ar-SA" dirty="0"/>
              <a:t>تمرکز و قدرت تصمیم‌گیری سربازان و نیروهای نظامی را تقویت </a:t>
            </a:r>
            <a:r>
              <a:rPr lang="ar-SA" dirty="0" smtClean="0"/>
              <a:t>می‌کند</a:t>
            </a:r>
            <a:r>
              <a:rPr lang="fa-IR" dirty="0" smtClean="0"/>
              <a:t> . </a:t>
            </a:r>
          </a:p>
          <a:p>
            <a:pPr marL="0" indent="0">
              <a:buNone/>
            </a:pPr>
            <a:endParaRPr lang="fa-IR" dirty="0"/>
          </a:p>
          <a:p>
            <a:r>
              <a:rPr lang="en-US" dirty="0" smtClean="0">
                <a:solidFill>
                  <a:srgbClr val="00B0F0"/>
                </a:solidFill>
              </a:rPr>
              <a:t> </a:t>
            </a:r>
            <a:r>
              <a:rPr lang="en-US" dirty="0" smtClean="0">
                <a:solidFill>
                  <a:srgbClr val="00B0F0"/>
                </a:solidFill>
                <a:latin typeface="Comic Sans MS" panose="030F0702030302020204" pitchFamily="66" charset="0"/>
              </a:rPr>
              <a:t>Meditation</a:t>
            </a:r>
            <a:r>
              <a:rPr lang="ar-SA" dirty="0" smtClean="0">
                <a:solidFill>
                  <a:srgbClr val="00B0F0"/>
                </a:solidFill>
              </a:rPr>
              <a:t>و </a:t>
            </a:r>
            <a:r>
              <a:rPr lang="ar-SA" dirty="0">
                <a:solidFill>
                  <a:srgbClr val="00B0F0"/>
                </a:solidFill>
              </a:rPr>
              <a:t>سلامت </a:t>
            </a:r>
            <a:r>
              <a:rPr lang="ar-SA" dirty="0" smtClean="0">
                <a:solidFill>
                  <a:srgbClr val="00B0F0"/>
                </a:solidFill>
              </a:rPr>
              <a:t>روانی</a:t>
            </a:r>
            <a:r>
              <a:rPr lang="fa-IR" dirty="0" smtClean="0">
                <a:solidFill>
                  <a:srgbClr val="00B0F0"/>
                </a:solidFill>
              </a:rPr>
              <a:t> : </a:t>
            </a:r>
            <a:endParaRPr lang="en-US" dirty="0">
              <a:solidFill>
                <a:srgbClr val="00B0F0"/>
              </a:solidFill>
            </a:endParaRPr>
          </a:p>
          <a:p>
            <a:pPr marL="0" indent="0">
              <a:buNone/>
            </a:pPr>
            <a:r>
              <a:rPr lang="ar-SA" dirty="0"/>
              <a:t>کاربران می‌توانند مکان شادی مخصوص خودشان را پیدا کنند و به خوبی در یکی از محیط‌های قابل انتخاب از این طریق به مدیتیشن </a:t>
            </a:r>
            <a:r>
              <a:rPr lang="ar-SA" dirty="0" smtClean="0"/>
              <a:t>بپردازند</a:t>
            </a:r>
            <a:r>
              <a:rPr lang="en-US" dirty="0" smtClean="0"/>
              <a:t> </a:t>
            </a:r>
            <a:r>
              <a:rPr lang="ar-SA" dirty="0" smtClean="0"/>
              <a:t>.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16</a:t>
            </a:fld>
            <a:endParaRPr lang="es-ES" altLang="fa-IR" dirty="0"/>
          </a:p>
        </p:txBody>
      </p:sp>
      <p:pic>
        <p:nvPicPr>
          <p:cNvPr id="3074" name="Picture 2" descr="C:\Users\asus\Desktop\maxresdefault (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1" y="3818458"/>
            <a:ext cx="3532102" cy="19868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5" name="Picture 3" descr="C:\Users\asus\Desktop\Orig.src_.Susanne.Posel_.Daily_.News-norweigan.army_.zuckerberg.oculus.rift_occupycorporatis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6871" y="3818458"/>
            <a:ext cx="3602136" cy="19868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665792"/>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nodeType="afterEffect">
                                  <p:stCondLst>
                                    <p:cond delay="500"/>
                                  </p:stCondLst>
                                  <p:childTnLst>
                                    <p:set>
                                      <p:cBhvr>
                                        <p:cTn id="12" dur="1" fill="hold">
                                          <p:stCondLst>
                                            <p:cond delay="0"/>
                                          </p:stCondLst>
                                        </p:cTn>
                                        <p:tgtEl>
                                          <p:spTgt spid="3075"/>
                                        </p:tgtEl>
                                        <p:attrNameLst>
                                          <p:attrName>style.visibility</p:attrName>
                                        </p:attrNameLst>
                                      </p:cBhvr>
                                      <p:to>
                                        <p:strVal val="visible"/>
                                      </p:to>
                                    </p:set>
                                    <p:animEffect transition="in" filter="fade">
                                      <p:cBhvr>
                                        <p:cTn id="13" dur="1000"/>
                                        <p:tgtEl>
                                          <p:spTgt spid="3075"/>
                                        </p:tgtEl>
                                      </p:cBhvr>
                                    </p:animEffect>
                                    <p:anim calcmode="lin" valueType="num">
                                      <p:cBhvr>
                                        <p:cTn id="14" dur="1000" fill="hold"/>
                                        <p:tgtEl>
                                          <p:spTgt spid="3075"/>
                                        </p:tgtEl>
                                        <p:attrNameLst>
                                          <p:attrName>ppt_x</p:attrName>
                                        </p:attrNameLst>
                                      </p:cBhvr>
                                      <p:tavLst>
                                        <p:tav tm="0">
                                          <p:val>
                                            <p:strVal val="#ppt_x"/>
                                          </p:val>
                                        </p:tav>
                                        <p:tav tm="100000">
                                          <p:val>
                                            <p:strVal val="#ppt_x"/>
                                          </p:val>
                                        </p:tav>
                                      </p:tavLst>
                                    </p:anim>
                                    <p:anim calcmode="lin" valueType="num">
                                      <p:cBhvr>
                                        <p:cTn id="15"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نرم افزار های واقعیت مجازی</a:t>
            </a:r>
            <a:endParaRPr lang="fa-IR" dirty="0"/>
          </a:p>
        </p:txBody>
      </p:sp>
      <p:sp>
        <p:nvSpPr>
          <p:cNvPr id="3" name="Content Placeholder 2"/>
          <p:cNvSpPr>
            <a:spLocks noGrp="1"/>
          </p:cNvSpPr>
          <p:nvPr>
            <p:ph idx="1"/>
          </p:nvPr>
        </p:nvSpPr>
        <p:spPr/>
        <p:txBody>
          <a:bodyPr/>
          <a:lstStyle/>
          <a:p>
            <a:r>
              <a:rPr lang="fa-IR" dirty="0"/>
              <a:t>تا ماه ژوئیه ۲۰۱۴ بیش از ۵۰۰ اپلیکیشن برای سیستم عامل اندروید و بیش از ۸۰ اپلیکیشن </a:t>
            </a:r>
            <a:r>
              <a:rPr lang="en-US" dirty="0" smtClean="0">
                <a:latin typeface="Comic Sans MS" panose="030F0702030302020204" pitchFamily="66" charset="0"/>
              </a:rPr>
              <a:t>iOS</a:t>
            </a:r>
            <a:r>
              <a:rPr lang="fa-IR" dirty="0" smtClean="0"/>
              <a:t> برای </a:t>
            </a:r>
            <a:r>
              <a:rPr lang="fa-IR" dirty="0"/>
              <a:t>استفاده در هدست‌های واقعیت مجازی تولید و عرضه شده‌اند که از طریق مارکت‌های معتبر و قابل دانلود </a:t>
            </a:r>
            <a:r>
              <a:rPr lang="fa-IR" dirty="0" smtClean="0"/>
              <a:t>می‌باشند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17</a:t>
            </a:fld>
            <a:endParaRPr lang="es-ES" altLang="fa-IR" dirty="0"/>
          </a:p>
        </p:txBody>
      </p:sp>
      <p:pic>
        <p:nvPicPr>
          <p:cNvPr id="1028" name="Picture 4" descr="C:\Users\asus\Desktop\logo-apple-stor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424" t="8607" r="7424" b="8607"/>
          <a:stretch/>
        </p:blipFill>
        <p:spPr bwMode="auto">
          <a:xfrm>
            <a:off x="2767183" y="2852936"/>
            <a:ext cx="3803588" cy="1268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029" name="Picture 5" descr="C:\Users\asus\Desktop\google-play-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183" y="4653136"/>
            <a:ext cx="3803588" cy="1268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298909"/>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750"/>
                                  </p:stCondLst>
                                  <p:childTnLst>
                                    <p:set>
                                      <p:cBhvr>
                                        <p:cTn id="6" dur="1" fill="hold">
                                          <p:stCondLst>
                                            <p:cond delay="0"/>
                                          </p:stCondLst>
                                        </p:cTn>
                                        <p:tgtEl>
                                          <p:spTgt spid="1028"/>
                                        </p:tgtEl>
                                        <p:attrNameLst>
                                          <p:attrName>style.visibility</p:attrName>
                                        </p:attrNameLst>
                                      </p:cBhvr>
                                      <p:to>
                                        <p:strVal val="visible"/>
                                      </p:to>
                                    </p:set>
                                    <p:animEffect transition="in" filter="randombar(horizontal)">
                                      <p:cBhvr>
                                        <p:cTn id="7" dur="500"/>
                                        <p:tgtEl>
                                          <p:spTgt spid="1028"/>
                                        </p:tgtEl>
                                      </p:cBhvr>
                                    </p:animEffect>
                                  </p:childTnLst>
                                </p:cTn>
                              </p:par>
                              <p:par>
                                <p:cTn id="8" presetID="14" presetClass="entr" presetSubtype="10" fill="hold" nodeType="withEffect">
                                  <p:stCondLst>
                                    <p:cond delay="750"/>
                                  </p:stCondLst>
                                  <p:childTnLst>
                                    <p:set>
                                      <p:cBhvr>
                                        <p:cTn id="9" dur="1" fill="hold">
                                          <p:stCondLst>
                                            <p:cond delay="0"/>
                                          </p:stCondLst>
                                        </p:cTn>
                                        <p:tgtEl>
                                          <p:spTgt spid="1029"/>
                                        </p:tgtEl>
                                        <p:attrNameLst>
                                          <p:attrName>style.visibility</p:attrName>
                                        </p:attrNameLst>
                                      </p:cBhvr>
                                      <p:to>
                                        <p:strVal val="visible"/>
                                      </p:to>
                                    </p:set>
                                    <p:animEffect transition="in" filter="randombar(horizontal)">
                                      <p:cBhvr>
                                        <p:cTn id="10"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908720"/>
            <a:ext cx="7139136" cy="5217443"/>
          </a:xfrm>
        </p:spPr>
        <p:txBody>
          <a:bodyPr/>
          <a:lstStyle/>
          <a:p>
            <a:pPr rtl="0"/>
            <a:r>
              <a:rPr lang="en-US" dirty="0" smtClean="0">
                <a:solidFill>
                  <a:srgbClr val="FFFF00"/>
                </a:solidFill>
                <a:latin typeface="Comic Sans MS" panose="030F0702030302020204" pitchFamily="66" charset="0"/>
              </a:rPr>
              <a:t>Google cardboard : </a:t>
            </a:r>
          </a:p>
          <a:p>
            <a:pPr marL="0" indent="0">
              <a:buNone/>
            </a:pPr>
            <a:r>
              <a:rPr lang="fa-IR" dirty="0" smtClean="0"/>
              <a:t>این هد هست از جنس کارتن مقوایی است و در واقع هرکاربری می تواند نمونه مورد نظر خودش را تولید نماید .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18</a:t>
            </a:fld>
            <a:endParaRPr lang="es-ES" altLang="fa-IR" dirty="0"/>
          </a:p>
        </p:txBody>
      </p:sp>
      <p:pic>
        <p:nvPicPr>
          <p:cNvPr id="3074" name="Picture 2" descr="C:\Users\asus\Desktop\Screen_Shot_2014-06-25_at_11.55.52_AM.0_standard_1280.0-w6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204864"/>
            <a:ext cx="3233192" cy="21554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3075" name="Picture 3" descr="C:\Users\asus\Desktop\ingredients_verge_super_wide-w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3717032"/>
            <a:ext cx="3805434" cy="21554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639585"/>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750" fill="hold"/>
                                        <p:tgtEl>
                                          <p:spTgt spid="3074"/>
                                        </p:tgtEl>
                                        <p:attrNameLst>
                                          <p:attrName>ppt_x</p:attrName>
                                        </p:attrNameLst>
                                      </p:cBhvr>
                                      <p:tavLst>
                                        <p:tav tm="0">
                                          <p:val>
                                            <p:strVal val="0-#ppt_w/2"/>
                                          </p:val>
                                        </p:tav>
                                        <p:tav tm="100000">
                                          <p:val>
                                            <p:strVal val="#ppt_x"/>
                                          </p:val>
                                        </p:tav>
                                      </p:tavLst>
                                    </p:anim>
                                    <p:anim calcmode="lin" valueType="num">
                                      <p:cBhvr additive="base">
                                        <p:cTn id="8" dur="750" fill="hold"/>
                                        <p:tgtEl>
                                          <p:spTgt spid="3074"/>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 presetClass="entr" presetSubtype="2" fill="hold" nodeType="afterEffect">
                                  <p:stCondLst>
                                    <p:cond delay="0"/>
                                  </p:stCondLst>
                                  <p:childTnLst>
                                    <p:set>
                                      <p:cBhvr>
                                        <p:cTn id="11" dur="1" fill="hold">
                                          <p:stCondLst>
                                            <p:cond delay="0"/>
                                          </p:stCondLst>
                                        </p:cTn>
                                        <p:tgtEl>
                                          <p:spTgt spid="3075"/>
                                        </p:tgtEl>
                                        <p:attrNameLst>
                                          <p:attrName>style.visibility</p:attrName>
                                        </p:attrNameLst>
                                      </p:cBhvr>
                                      <p:to>
                                        <p:strVal val="visible"/>
                                      </p:to>
                                    </p:set>
                                    <p:anim calcmode="lin" valueType="num">
                                      <p:cBhvr additive="base">
                                        <p:cTn id="12" dur="750" fill="hold"/>
                                        <p:tgtEl>
                                          <p:spTgt spid="3075"/>
                                        </p:tgtEl>
                                        <p:attrNameLst>
                                          <p:attrName>ppt_x</p:attrName>
                                        </p:attrNameLst>
                                      </p:cBhvr>
                                      <p:tavLst>
                                        <p:tav tm="0">
                                          <p:val>
                                            <p:strVal val="1+#ppt_w/2"/>
                                          </p:val>
                                        </p:tav>
                                        <p:tav tm="100000">
                                          <p:val>
                                            <p:strVal val="#ppt_x"/>
                                          </p:val>
                                        </p:tav>
                                      </p:tavLst>
                                    </p:anim>
                                    <p:anim calcmode="lin" valueType="num">
                                      <p:cBhvr additive="base">
                                        <p:cTn id="13" dur="750" fill="hold"/>
                                        <p:tgtEl>
                                          <p:spTgt spid="30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8229600" cy="1143000"/>
          </a:xfrm>
        </p:spPr>
        <p:txBody>
          <a:bodyPr/>
          <a:lstStyle/>
          <a:p>
            <a:r>
              <a:rPr lang="fa-IR" dirty="0"/>
              <a:t>جدول تطابق پذیری گوشی های موبایل با نرم افزارهای واقعیت مجازی</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19304883"/>
              </p:ext>
            </p:extLst>
          </p:nvPr>
        </p:nvGraphicFramePr>
        <p:xfrm>
          <a:off x="1979712" y="1916832"/>
          <a:ext cx="6707088" cy="4058920"/>
        </p:xfrm>
        <a:graphic>
          <a:graphicData uri="http://schemas.openxmlformats.org/drawingml/2006/table">
            <a:tbl>
              <a:tblPr rtl="1" firstRow="1" bandRow="1">
                <a:tableStyleId>{21E4AEA4-8DFA-4A89-87EB-49C32662AFE0}</a:tableStyleId>
              </a:tblPr>
              <a:tblGrid>
                <a:gridCol w="1676772"/>
                <a:gridCol w="1676772"/>
                <a:gridCol w="1676772"/>
                <a:gridCol w="1676772"/>
              </a:tblGrid>
              <a:tr h="370840">
                <a:tc>
                  <a:txBody>
                    <a:bodyPr/>
                    <a:lstStyle/>
                    <a:p>
                      <a:pPr algn="ctr" rtl="1"/>
                      <a:r>
                        <a:rPr lang="fa-IR" dirty="0" smtClean="0">
                          <a:solidFill>
                            <a:schemeClr val="bg1"/>
                          </a:solidFill>
                          <a:cs typeface="B Zar" panose="00000400000000000000" pitchFamily="2" charset="-78"/>
                        </a:rPr>
                        <a:t>قابلیت</a:t>
                      </a:r>
                      <a:endParaRPr lang="fa-IR" dirty="0">
                        <a:solidFill>
                          <a:schemeClr val="bg1"/>
                        </a:solidFill>
                        <a:cs typeface="B Zar" panose="00000400000000000000" pitchFamily="2" charset="-78"/>
                      </a:endParaRPr>
                    </a:p>
                  </a:txBody>
                  <a:tcPr/>
                </a:tc>
                <a:tc>
                  <a:txBody>
                    <a:bodyPr/>
                    <a:lstStyle/>
                    <a:p>
                      <a:pPr algn="ctr" rtl="1"/>
                      <a:r>
                        <a:rPr lang="fa-IR" dirty="0" smtClean="0">
                          <a:solidFill>
                            <a:schemeClr val="bg1"/>
                          </a:solidFill>
                          <a:cs typeface="B Zar" panose="00000400000000000000" pitchFamily="2" charset="-78"/>
                        </a:rPr>
                        <a:t>بهترین</a:t>
                      </a:r>
                      <a:endParaRPr lang="fa-IR" dirty="0">
                        <a:solidFill>
                          <a:schemeClr val="bg1"/>
                        </a:solidFill>
                        <a:cs typeface="B Zar" panose="00000400000000000000" pitchFamily="2" charset="-78"/>
                      </a:endParaRPr>
                    </a:p>
                  </a:txBody>
                  <a:tcPr/>
                </a:tc>
                <a:tc>
                  <a:txBody>
                    <a:bodyPr/>
                    <a:lstStyle/>
                    <a:p>
                      <a:pPr algn="ctr" rtl="1"/>
                      <a:r>
                        <a:rPr lang="fa-IR" dirty="0" smtClean="0">
                          <a:solidFill>
                            <a:schemeClr val="bg1"/>
                          </a:solidFill>
                          <a:cs typeface="B Zar" panose="00000400000000000000" pitchFamily="2" charset="-78"/>
                        </a:rPr>
                        <a:t>قابل استفاده</a:t>
                      </a:r>
                      <a:endParaRPr lang="fa-IR" dirty="0">
                        <a:solidFill>
                          <a:schemeClr val="bg1"/>
                        </a:solidFill>
                        <a:cs typeface="B Zar" panose="00000400000000000000" pitchFamily="2" charset="-78"/>
                      </a:endParaRPr>
                    </a:p>
                  </a:txBody>
                  <a:tcPr/>
                </a:tc>
                <a:tc>
                  <a:txBody>
                    <a:bodyPr/>
                    <a:lstStyle/>
                    <a:p>
                      <a:pPr algn="ctr" rtl="1"/>
                      <a:r>
                        <a:rPr lang="fa-IR" dirty="0" smtClean="0">
                          <a:solidFill>
                            <a:schemeClr val="bg1"/>
                          </a:solidFill>
                          <a:cs typeface="B Zar" panose="00000400000000000000" pitchFamily="2" charset="-78"/>
                        </a:rPr>
                        <a:t>حداقل</a:t>
                      </a:r>
                      <a:r>
                        <a:rPr lang="fa-IR" baseline="0" dirty="0" smtClean="0">
                          <a:solidFill>
                            <a:schemeClr val="bg1"/>
                          </a:solidFill>
                          <a:cs typeface="B Zar" panose="00000400000000000000" pitchFamily="2" charset="-78"/>
                        </a:rPr>
                        <a:t> مقادیر</a:t>
                      </a:r>
                      <a:endParaRPr lang="fa-IR" dirty="0">
                        <a:solidFill>
                          <a:schemeClr val="bg1"/>
                        </a:solidFill>
                        <a:cs typeface="B Zar" panose="00000400000000000000" pitchFamily="2" charset="-78"/>
                      </a:endParaRPr>
                    </a:p>
                  </a:txBody>
                  <a:tcPr/>
                </a:tc>
              </a:tr>
              <a:tr h="370840">
                <a:tc>
                  <a:txBody>
                    <a:bodyPr/>
                    <a:lstStyle/>
                    <a:p>
                      <a:pPr algn="ctr" rtl="1"/>
                      <a:r>
                        <a:rPr lang="fa-IR" sz="1800" b="0" i="0" kern="1200" dirty="0" smtClean="0">
                          <a:solidFill>
                            <a:schemeClr val="dk1"/>
                          </a:solidFill>
                          <a:effectLst/>
                          <a:latin typeface="+mn-lt"/>
                          <a:ea typeface="+mn-ea"/>
                          <a:cs typeface="B Zar" panose="00000400000000000000" pitchFamily="2" charset="-78"/>
                        </a:rPr>
                        <a:t>اندازه صفحه نمایش (به اینچ)</a:t>
                      </a:r>
                      <a:endParaRPr lang="fa-IR" dirty="0">
                        <a:solidFill>
                          <a:schemeClr val="tx1"/>
                        </a:solidFill>
                        <a:cs typeface="B Zar" panose="00000400000000000000" pitchFamily="2" charset="-78"/>
                      </a:endParaRPr>
                    </a:p>
                  </a:txBody>
                  <a:tcPr/>
                </a:tc>
                <a:tc>
                  <a:txBody>
                    <a:bodyPr/>
                    <a:lstStyle/>
                    <a:p>
                      <a:pPr algn="ctr" fontAlgn="ctr"/>
                      <a:r>
                        <a:rPr lang="fa-IR">
                          <a:effectLst/>
                          <a:latin typeface="Comic Sans MS" panose="030F0702030302020204" pitchFamily="66" charset="0"/>
                          <a:cs typeface="B Zar" panose="00000400000000000000" pitchFamily="2" charset="-78"/>
                        </a:rPr>
                        <a:t>5”</a:t>
                      </a:r>
                    </a:p>
                  </a:txBody>
                  <a:tcPr marL="38100" marR="38100" marT="38100" marB="38100" anchor="ctr"/>
                </a:tc>
                <a:tc>
                  <a:txBody>
                    <a:bodyPr/>
                    <a:lstStyle/>
                    <a:p>
                      <a:pPr algn="ctr" fontAlgn="ctr"/>
                      <a:r>
                        <a:rPr lang="fa-IR">
                          <a:effectLst/>
                          <a:latin typeface="Comic Sans MS" panose="030F0702030302020204" pitchFamily="66" charset="0"/>
                          <a:cs typeface="B Zar" panose="00000400000000000000" pitchFamily="2" charset="-78"/>
                        </a:rPr>
                        <a:t>از  4.5” تا  6”</a:t>
                      </a:r>
                    </a:p>
                  </a:txBody>
                  <a:tcPr marL="38100" marR="38100" marT="38100" marB="38100" anchor="ctr"/>
                </a:tc>
                <a:tc>
                  <a:txBody>
                    <a:bodyPr/>
                    <a:lstStyle/>
                    <a:p>
                      <a:pPr algn="ctr" fontAlgn="ctr"/>
                      <a:r>
                        <a:rPr lang="fa-IR" dirty="0">
                          <a:effectLst/>
                          <a:latin typeface="Comic Sans MS" panose="030F0702030302020204" pitchFamily="66" charset="0"/>
                          <a:cs typeface="B Zar" panose="00000400000000000000" pitchFamily="2" charset="-78"/>
                        </a:rPr>
                        <a:t>بین 4.5” تا 6”</a:t>
                      </a:r>
                    </a:p>
                  </a:txBody>
                  <a:tcPr marL="38100" marR="38100" marT="38100" marB="38100" anchor="ctr"/>
                </a:tc>
              </a:tr>
              <a:tr h="370840">
                <a:tc>
                  <a:txBody>
                    <a:bodyPr/>
                    <a:lstStyle/>
                    <a:p>
                      <a:pPr algn="ctr" fontAlgn="ctr"/>
                      <a:r>
                        <a:rPr lang="fa-IR" dirty="0">
                          <a:effectLst/>
                          <a:cs typeface="B Zar" panose="00000400000000000000" pitchFamily="2" charset="-78"/>
                        </a:rPr>
                        <a:t>دقت (رزولوشن) صفحه نمایش</a:t>
                      </a:r>
                    </a:p>
                  </a:txBody>
                  <a:tcPr marL="38100" marR="38100" marT="38100" marB="38100" anchor="ctr"/>
                </a:tc>
                <a:tc>
                  <a:txBody>
                    <a:bodyPr/>
                    <a:lstStyle/>
                    <a:p>
                      <a:pPr algn="ctr" fontAlgn="ctr"/>
                      <a:r>
                        <a:rPr lang="en-US" dirty="0">
                          <a:effectLst/>
                          <a:latin typeface="Comic Sans MS" panose="030F0702030302020204" pitchFamily="66" charset="0"/>
                        </a:rPr>
                        <a:t>Full HD (1080×1920) </a:t>
                      </a:r>
                      <a:r>
                        <a:rPr lang="fa-IR" dirty="0">
                          <a:effectLst/>
                          <a:latin typeface="Comic Sans MS" panose="030F0702030302020204" pitchFamily="66" charset="0"/>
                          <a:cs typeface="B Zar" panose="00000400000000000000" pitchFamily="2" charset="-78"/>
                        </a:rPr>
                        <a:t>یا بالاتر</a:t>
                      </a:r>
                    </a:p>
                  </a:txBody>
                  <a:tcPr marL="38100" marR="38100" marT="38100" marB="38100" anchor="ctr"/>
                </a:tc>
                <a:tc>
                  <a:txBody>
                    <a:bodyPr/>
                    <a:lstStyle/>
                    <a:p>
                      <a:pPr algn="ctr" fontAlgn="ctr"/>
                      <a:r>
                        <a:rPr lang="en-US" dirty="0">
                          <a:effectLst/>
                          <a:latin typeface="Comic Sans MS" panose="030F0702030302020204" pitchFamily="66" charset="0"/>
                        </a:rPr>
                        <a:t>HD (720×1280)</a:t>
                      </a:r>
                    </a:p>
                  </a:txBody>
                  <a:tcPr marL="38100" marR="38100" marT="38100" marB="38100" anchor="ctr"/>
                </a:tc>
                <a:tc>
                  <a:txBody>
                    <a:bodyPr/>
                    <a:lstStyle/>
                    <a:p>
                      <a:pPr algn="ctr" fontAlgn="ctr"/>
                      <a:r>
                        <a:rPr lang="fa-IR" dirty="0">
                          <a:effectLst/>
                          <a:latin typeface="Comic Sans MS" panose="030F0702030302020204" pitchFamily="66" charset="0"/>
                        </a:rPr>
                        <a:t>&lt; 480×800</a:t>
                      </a:r>
                    </a:p>
                  </a:txBody>
                  <a:tcPr marL="38100" marR="38100" marT="38100" marB="38100" anchor="ctr"/>
                </a:tc>
              </a:tr>
              <a:tr h="370840">
                <a:tc>
                  <a:txBody>
                    <a:bodyPr/>
                    <a:lstStyle/>
                    <a:p>
                      <a:pPr algn="ctr" rtl="1"/>
                      <a:r>
                        <a:rPr lang="fa-IR" dirty="0" smtClean="0">
                          <a:solidFill>
                            <a:schemeClr val="tx1"/>
                          </a:solidFill>
                          <a:cs typeface="B Zar" panose="00000400000000000000" pitchFamily="2" charset="-78"/>
                        </a:rPr>
                        <a:t>پردازنده</a:t>
                      </a:r>
                      <a:endParaRPr lang="fa-IR" dirty="0">
                        <a:solidFill>
                          <a:schemeClr val="tx1"/>
                        </a:solidFill>
                        <a:cs typeface="B Zar" panose="00000400000000000000" pitchFamily="2" charset="-78"/>
                      </a:endParaRPr>
                    </a:p>
                  </a:txBody>
                  <a:tcPr/>
                </a:tc>
                <a:tc>
                  <a:txBody>
                    <a:bodyPr/>
                    <a:lstStyle/>
                    <a:p>
                      <a:pPr algn="ctr" fontAlgn="ctr"/>
                      <a:r>
                        <a:rPr lang="en-US" dirty="0">
                          <a:effectLst/>
                          <a:latin typeface="Comic Sans MS" panose="030F0702030302020204" pitchFamily="66" charset="0"/>
                        </a:rPr>
                        <a:t>Quad Core </a:t>
                      </a:r>
                      <a:r>
                        <a:rPr lang="en-US" dirty="0" smtClean="0">
                          <a:effectLst/>
                          <a:latin typeface="Comic Sans MS" panose="030F0702030302020204" pitchFamily="66" charset="0"/>
                        </a:rPr>
                        <a:t>1.6 GHz</a:t>
                      </a:r>
                      <a:r>
                        <a:rPr lang="en-US" dirty="0">
                          <a:effectLst/>
                        </a:rPr>
                        <a:t> </a:t>
                      </a:r>
                      <a:r>
                        <a:rPr lang="fa-IR" dirty="0" smtClean="0">
                          <a:effectLst/>
                        </a:rPr>
                        <a:t> </a:t>
                      </a:r>
                      <a:r>
                        <a:rPr lang="fa-IR" dirty="0" smtClean="0">
                          <a:effectLst/>
                          <a:cs typeface="B Zar" panose="00000400000000000000" pitchFamily="2" charset="-78"/>
                        </a:rPr>
                        <a:t>یا </a:t>
                      </a:r>
                      <a:r>
                        <a:rPr lang="fa-IR" dirty="0">
                          <a:effectLst/>
                          <a:cs typeface="B Zar" panose="00000400000000000000" pitchFamily="2" charset="-78"/>
                        </a:rPr>
                        <a:t>بالاتر</a:t>
                      </a:r>
                    </a:p>
                  </a:txBody>
                  <a:tcPr marL="38100" marR="38100" marT="38100" marB="38100" anchor="ctr"/>
                </a:tc>
                <a:tc gridSpan="2">
                  <a:txBody>
                    <a:bodyPr/>
                    <a:lstStyle/>
                    <a:p>
                      <a:pPr algn="ctr" fontAlgn="ctr"/>
                      <a:r>
                        <a:rPr lang="fa-IR" dirty="0">
                          <a:effectLst/>
                          <a:cs typeface="B Zar" panose="00000400000000000000" pitchFamily="2" charset="-78"/>
                        </a:rPr>
                        <a:t>در صورتی که کمتر از این مقدار است لطفاً قبل از خرید، یکی از اپلیکیشن های واقعیت مجازی را روی گوشی تست کنید.</a:t>
                      </a:r>
                    </a:p>
                  </a:txBody>
                  <a:tcPr marL="38100" marR="38100" marT="38100" marB="38100" anchor="ctr"/>
                </a:tc>
                <a:tc hMerge="1">
                  <a:txBody>
                    <a:bodyPr/>
                    <a:lstStyle/>
                    <a:p>
                      <a:pPr rtl="1"/>
                      <a:endParaRPr lang="fa-IR" dirty="0"/>
                    </a:p>
                  </a:txBody>
                  <a:tcPr/>
                </a:tc>
              </a:tr>
              <a:tr h="370840">
                <a:tc>
                  <a:txBody>
                    <a:bodyPr/>
                    <a:lstStyle/>
                    <a:p>
                      <a:pPr algn="ctr" fontAlgn="ctr"/>
                      <a:r>
                        <a:rPr lang="fa-IR" dirty="0">
                          <a:effectLst/>
                          <a:cs typeface="B Zar" panose="00000400000000000000" pitchFamily="2" charset="-78"/>
                        </a:rPr>
                        <a:t>سنسورهای حرکتی</a:t>
                      </a:r>
                    </a:p>
                  </a:txBody>
                  <a:tcPr marL="38100" marR="38100" marT="38100" marB="38100" anchor="ctr"/>
                </a:tc>
                <a:tc>
                  <a:txBody>
                    <a:bodyPr/>
                    <a:lstStyle/>
                    <a:p>
                      <a:pPr algn="ctr" fontAlgn="ctr"/>
                      <a:r>
                        <a:rPr lang="fa-IR">
                          <a:effectLst/>
                          <a:cs typeface="B Zar" panose="00000400000000000000" pitchFamily="2" charset="-78"/>
                        </a:rPr>
                        <a:t>شتاب سنج، ژیروسکوپ</a:t>
                      </a:r>
                    </a:p>
                  </a:txBody>
                  <a:tcPr marL="38100" marR="38100" marT="38100" marB="38100" anchor="ctr"/>
                </a:tc>
                <a:tc gridSpan="2">
                  <a:txBody>
                    <a:bodyPr/>
                    <a:lstStyle/>
                    <a:p>
                      <a:pPr algn="ctr" fontAlgn="ctr"/>
                      <a:r>
                        <a:rPr lang="fa-IR" dirty="0">
                          <a:effectLst/>
                          <a:cs typeface="B Zar" panose="00000400000000000000" pitchFamily="2" charset="-78"/>
                        </a:rPr>
                        <a:t>در صورت نداشتن این سنسورها، بازی ها و اپ های سه بعدی کار نمی کنند</a:t>
                      </a:r>
                    </a:p>
                  </a:txBody>
                  <a:tcPr marL="38100" marR="38100" marT="38100" marB="38100" anchor="ctr"/>
                </a:tc>
                <a:tc hMerge="1">
                  <a:txBody>
                    <a:bodyPr/>
                    <a:lstStyle/>
                    <a:p>
                      <a:pPr rtl="1"/>
                      <a:endParaRPr lang="fa-IR" dirty="0"/>
                    </a:p>
                  </a:txBody>
                  <a:tcPr/>
                </a:tc>
              </a:tr>
              <a:tr h="370840">
                <a:tc>
                  <a:txBody>
                    <a:bodyPr/>
                    <a:lstStyle/>
                    <a:p>
                      <a:pPr algn="ctr" fontAlgn="ctr"/>
                      <a:r>
                        <a:rPr lang="fa-IR" dirty="0">
                          <a:effectLst/>
                          <a:cs typeface="B Zar" panose="00000400000000000000" pitchFamily="2" charset="-78"/>
                        </a:rPr>
                        <a:t>سیستم عامل</a:t>
                      </a:r>
                    </a:p>
                  </a:txBody>
                  <a:tcPr marL="38100" marR="38100" marT="38100" marB="38100" anchor="ctr"/>
                </a:tc>
                <a:tc>
                  <a:txBody>
                    <a:bodyPr/>
                    <a:lstStyle/>
                    <a:p>
                      <a:pPr algn="ctr" fontAlgn="ctr"/>
                      <a:r>
                        <a:rPr lang="en-US" dirty="0">
                          <a:effectLst/>
                          <a:latin typeface="Comic Sans MS" panose="030F0702030302020204" pitchFamily="66" charset="0"/>
                          <a:cs typeface="B Zar" panose="00000400000000000000" pitchFamily="2" charset="-78"/>
                        </a:rPr>
                        <a:t>Android / iOS</a:t>
                      </a:r>
                    </a:p>
                  </a:txBody>
                  <a:tcPr marL="38100" marR="38100" marT="38100" marB="38100" anchor="ctr"/>
                </a:tc>
                <a:tc gridSpan="2">
                  <a:txBody>
                    <a:bodyPr/>
                    <a:lstStyle/>
                    <a:p>
                      <a:pPr algn="ctr" fontAlgn="ctr"/>
                      <a:r>
                        <a:rPr lang="en-US" dirty="0">
                          <a:effectLst/>
                          <a:latin typeface="Comic Sans MS" panose="030F0702030302020204" pitchFamily="66" charset="0"/>
                          <a:cs typeface="B Zar" panose="00000400000000000000" pitchFamily="2" charset="-78"/>
                        </a:rPr>
                        <a:t>Windows </a:t>
                      </a:r>
                      <a:r>
                        <a:rPr lang="en-US" dirty="0" smtClean="0">
                          <a:effectLst/>
                          <a:latin typeface="Comic Sans MS" panose="030F0702030302020204" pitchFamily="66" charset="0"/>
                          <a:cs typeface="B Zar" panose="00000400000000000000" pitchFamily="2" charset="-78"/>
                        </a:rPr>
                        <a:t>phone</a:t>
                      </a:r>
                      <a:r>
                        <a:rPr lang="fa-IR" dirty="0" smtClean="0">
                          <a:effectLst/>
                          <a:latin typeface="Comic Sans MS" panose="030F0702030302020204" pitchFamily="66" charset="0"/>
                          <a:cs typeface="B Zar" panose="00000400000000000000" pitchFamily="2" charset="-78"/>
                        </a:rPr>
                        <a:t> ( </a:t>
                      </a:r>
                      <a:r>
                        <a:rPr lang="fa-IR" dirty="0" smtClean="0">
                          <a:effectLst/>
                          <a:cs typeface="B Zar" panose="00000400000000000000" pitchFamily="2" charset="-78"/>
                        </a:rPr>
                        <a:t>تعداد </a:t>
                      </a:r>
                      <a:r>
                        <a:rPr lang="fa-IR" dirty="0">
                          <a:effectLst/>
                          <a:cs typeface="B Zar" panose="00000400000000000000" pitchFamily="2" charset="-78"/>
                        </a:rPr>
                        <a:t>کمی نرم افزار موجود </a:t>
                      </a:r>
                      <a:r>
                        <a:rPr lang="fa-IR" dirty="0" smtClean="0">
                          <a:effectLst/>
                          <a:cs typeface="B Zar" panose="00000400000000000000" pitchFamily="2" charset="-78"/>
                        </a:rPr>
                        <a:t>است )</a:t>
                      </a:r>
                      <a:endParaRPr lang="fa-IR" dirty="0">
                        <a:effectLst/>
                        <a:cs typeface="B Zar" panose="00000400000000000000" pitchFamily="2" charset="-78"/>
                      </a:endParaRPr>
                    </a:p>
                  </a:txBody>
                  <a:tcPr marL="38100" marR="38100" marT="38100" marB="38100" anchor="ctr"/>
                </a:tc>
                <a:tc hMerge="1">
                  <a:txBody>
                    <a:bodyPr/>
                    <a:lstStyle/>
                    <a:p>
                      <a:pPr rtl="1"/>
                      <a:endParaRPr lang="fa-IR" dirty="0"/>
                    </a:p>
                  </a:txBody>
                  <a:tcPr/>
                </a:tc>
              </a:tr>
            </a:tbl>
          </a:graphicData>
        </a:graphic>
      </p:graphicFrame>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19</a:t>
            </a:fld>
            <a:endParaRPr lang="es-ES" altLang="fa-IR" dirty="0"/>
          </a:p>
        </p:txBody>
      </p:sp>
    </p:spTree>
    <p:extLst>
      <p:ext uri="{BB962C8B-B14F-4D97-AF65-F5344CB8AC3E}">
        <p14:creationId xmlns:p14="http://schemas.microsoft.com/office/powerpoint/2010/main" val="3869099544"/>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95288" y="188913"/>
            <a:ext cx="8229600" cy="981075"/>
          </a:xfrm>
        </p:spPr>
        <p:txBody>
          <a:bodyPr/>
          <a:lstStyle/>
          <a:p>
            <a:pPr eaLnBrk="1" hangingPunct="1"/>
            <a:r>
              <a:rPr lang="fa-IR" dirty="0" smtClean="0"/>
              <a:t>مطالب مورد بحث</a:t>
            </a:r>
            <a:endParaRPr lang="fa-IR" altLang="fa-IR" dirty="0" smtClean="0">
              <a:solidFill>
                <a:schemeClr val="tx1"/>
              </a:solidFill>
            </a:endParaRPr>
          </a:p>
        </p:txBody>
      </p:sp>
      <p:sp>
        <p:nvSpPr>
          <p:cNvPr id="3075" name="Rectangle 3"/>
          <p:cNvSpPr>
            <a:spLocks noGrp="1" noChangeArrowheads="1"/>
          </p:cNvSpPr>
          <p:nvPr>
            <p:ph type="body" idx="1"/>
          </p:nvPr>
        </p:nvSpPr>
        <p:spPr>
          <a:xfrm>
            <a:off x="1547664" y="1196752"/>
            <a:ext cx="7139136" cy="4929411"/>
          </a:xfrm>
        </p:spPr>
        <p:txBody>
          <a:bodyPr/>
          <a:lstStyle/>
          <a:p>
            <a:r>
              <a:rPr lang="fa-IR" dirty="0" smtClean="0"/>
              <a:t>مقدمه</a:t>
            </a:r>
          </a:p>
          <a:p>
            <a:r>
              <a:rPr lang="fa-IR" dirty="0" smtClean="0"/>
              <a:t>تعریف و معنای لفظی</a:t>
            </a:r>
          </a:p>
          <a:p>
            <a:r>
              <a:rPr lang="fa-IR" dirty="0" smtClean="0"/>
              <a:t>چیستی واقعیت مجازی</a:t>
            </a:r>
          </a:p>
          <a:p>
            <a:r>
              <a:rPr lang="fa-IR" dirty="0" smtClean="0"/>
              <a:t>ویژگی ها</a:t>
            </a:r>
          </a:p>
          <a:p>
            <a:r>
              <a:rPr lang="fa-IR" dirty="0" smtClean="0"/>
              <a:t>جذابیت های واقعیت مجازی</a:t>
            </a:r>
          </a:p>
          <a:p>
            <a:r>
              <a:rPr lang="ar-SA" dirty="0"/>
              <a:t>تفاوت واقعیت مجازی و واقعیت </a:t>
            </a:r>
            <a:r>
              <a:rPr lang="ar-SA" dirty="0" smtClean="0"/>
              <a:t>افزوده</a:t>
            </a:r>
            <a:endParaRPr lang="fa-IR" dirty="0" smtClean="0"/>
          </a:p>
          <a:p>
            <a:r>
              <a:rPr lang="fa-IR" dirty="0"/>
              <a:t>زمینه های </a:t>
            </a:r>
            <a:r>
              <a:rPr lang="fa-IR" dirty="0" smtClean="0"/>
              <a:t>کاربرد</a:t>
            </a:r>
          </a:p>
          <a:p>
            <a:r>
              <a:rPr lang="fa-IR" dirty="0" smtClean="0"/>
              <a:t>نرم افزار های واقعیت مجازی</a:t>
            </a:r>
          </a:p>
          <a:p>
            <a:r>
              <a:rPr lang="fa-IR" dirty="0" smtClean="0"/>
              <a:t>فایده ها و مضرات </a:t>
            </a:r>
          </a:p>
          <a:p>
            <a:r>
              <a:rPr lang="fa-IR" dirty="0" smtClean="0"/>
              <a:t>تازه های واقعیت مجازی </a:t>
            </a:r>
          </a:p>
          <a:p>
            <a:r>
              <a:rPr lang="en-US" dirty="0" smtClean="0">
                <a:latin typeface="Comic Sans MS" panose="030F0702030302020204" pitchFamily="66" charset="0"/>
              </a:rPr>
              <a:t>Ethical issues</a:t>
            </a:r>
            <a:endParaRPr lang="fa-IR" dirty="0" smtClean="0">
              <a:latin typeface="Comic Sans MS" panose="030F0702030302020204" pitchFamily="66" charset="0"/>
            </a:endParaRPr>
          </a:p>
          <a:p>
            <a:r>
              <a:rPr lang="fa-IR" dirty="0" smtClean="0"/>
              <a:t>واقعیت مجازی در ایران</a:t>
            </a:r>
          </a:p>
          <a:p>
            <a:pPr eaLnBrk="1" hangingPunct="1"/>
            <a:endParaRPr lang="fa-IR" altLang="fa-IR" dirty="0" smtClean="0"/>
          </a:p>
        </p:txBody>
      </p:sp>
      <p:sp>
        <p:nvSpPr>
          <p:cNvPr id="2" name="Footer Placeholder 1"/>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3" name="Slide Number Placeholder 2"/>
          <p:cNvSpPr>
            <a:spLocks noGrp="1"/>
          </p:cNvSpPr>
          <p:nvPr>
            <p:ph type="sldNum" sz="quarter" idx="12"/>
          </p:nvPr>
        </p:nvSpPr>
        <p:spPr/>
        <p:txBody>
          <a:bodyPr/>
          <a:lstStyle/>
          <a:p>
            <a:pPr>
              <a:defRPr/>
            </a:pPr>
            <a:fld id="{C5303A1E-C0C3-4A75-A42D-959ACBF920C8}" type="slidenum">
              <a:rPr lang="es-ES" altLang="fa-IR" smtClean="0"/>
              <a:pPr>
                <a:defRPr/>
              </a:pPr>
              <a:t>2</a:t>
            </a:fld>
            <a:endParaRPr lang="es-ES" altLang="fa-IR"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فایده ها و </a:t>
            </a:r>
            <a:r>
              <a:rPr lang="fa-IR" dirty="0" smtClean="0"/>
              <a:t>مضررات </a:t>
            </a:r>
            <a:endParaRPr lang="fa-IR" dirty="0"/>
          </a:p>
        </p:txBody>
      </p:sp>
      <p:sp>
        <p:nvSpPr>
          <p:cNvPr id="3" name="Content Placeholder 2"/>
          <p:cNvSpPr>
            <a:spLocks noGrp="1"/>
          </p:cNvSpPr>
          <p:nvPr>
            <p:ph idx="1"/>
          </p:nvPr>
        </p:nvSpPr>
        <p:spPr>
          <a:xfrm>
            <a:off x="1547664" y="1412776"/>
            <a:ext cx="7139136" cy="4713387"/>
          </a:xfrm>
        </p:spPr>
        <p:txBody>
          <a:bodyPr/>
          <a:lstStyle/>
          <a:p>
            <a:pPr lvl="0"/>
            <a:r>
              <a:rPr lang="fa-IR" dirty="0">
                <a:solidFill>
                  <a:srgbClr val="00B050"/>
                </a:solidFill>
              </a:rPr>
              <a:t>فهمیدن</a:t>
            </a:r>
            <a:r>
              <a:rPr lang="fa-IR" dirty="0"/>
              <a:t> </a:t>
            </a:r>
            <a:r>
              <a:rPr lang="fa-IR" dirty="0" smtClean="0"/>
              <a:t>اینکه چگونه </a:t>
            </a:r>
            <a:r>
              <a:rPr lang="fa-IR" dirty="0"/>
              <a:t>به به هر وضعیتی واکنش نشان دهیم </a:t>
            </a:r>
            <a:r>
              <a:rPr lang="fa-IR" dirty="0" smtClean="0"/>
              <a:t>، </a:t>
            </a:r>
            <a:r>
              <a:rPr lang="fa-IR" dirty="0"/>
              <a:t>به خصوص وضعیت زندگی یا مرگ </a:t>
            </a:r>
            <a:r>
              <a:rPr lang="fa-IR" dirty="0" smtClean="0"/>
              <a:t>از فایده هاست . ( تمرینات نظامی )</a:t>
            </a:r>
          </a:p>
          <a:p>
            <a:pPr lvl="0"/>
            <a:endParaRPr lang="fa-IR" dirty="0" smtClean="0"/>
          </a:p>
          <a:p>
            <a:pPr lvl="0"/>
            <a:r>
              <a:rPr lang="fa-IR" dirty="0" smtClean="0"/>
              <a:t>از نظر </a:t>
            </a:r>
            <a:r>
              <a:rPr lang="fa-IR" dirty="0" smtClean="0">
                <a:solidFill>
                  <a:srgbClr val="FF0000"/>
                </a:solidFill>
              </a:rPr>
              <a:t>هزینه </a:t>
            </a:r>
            <a:r>
              <a:rPr lang="fa-IR" dirty="0" smtClean="0"/>
              <a:t>هر سیستمی که در تلاش برای فراهم کردن یک تجربه ی همه جانبه است به برخی از صفحه نمایش ها نیاز دارد که سعی در برآورده کردن تمام نیاز های انسان داشته باشند . در نتیجه بسیار پر هزینه هستند و عمدتا به دلیل اینکه افراد کمی از دانش فنی برای تعمیر و نگهداری از آنها برخوردار هسند ، در استفاده مشکل ساز هستند .         ( </a:t>
            </a:r>
            <a:r>
              <a:rPr lang="fa-IR" dirty="0" smtClean="0">
                <a:solidFill>
                  <a:srgbClr val="FF0000"/>
                </a:solidFill>
              </a:rPr>
              <a:t>مهمترین نگرانی</a:t>
            </a:r>
            <a:r>
              <a:rPr lang="fa-IR" dirty="0" smtClean="0"/>
              <a:t> )</a:t>
            </a:r>
          </a:p>
          <a:p>
            <a:pPr lvl="0"/>
            <a:endParaRPr lang="fa-IR" dirty="0"/>
          </a:p>
          <a:p>
            <a:pPr lvl="0"/>
            <a:r>
              <a:rPr lang="fa-IR" dirty="0" smtClean="0"/>
              <a:t>یک مورد دیگر از </a:t>
            </a:r>
            <a:r>
              <a:rPr lang="fa-IR" dirty="0" smtClean="0">
                <a:solidFill>
                  <a:srgbClr val="FF0000"/>
                </a:solidFill>
              </a:rPr>
              <a:t>مضررات ، از لحاظ اجتماعی </a:t>
            </a:r>
            <a:r>
              <a:rPr lang="fa-IR" dirty="0" smtClean="0"/>
              <a:t>ایزوله شدن است که در آن کاربر بیشتر به تعاملات رخ داده در دنیای مجازی دل می بندد و تکیه می کند تا آنهایی که در دنیای واقعی است . </a:t>
            </a:r>
          </a:p>
          <a:p>
            <a:pPr lvl="0"/>
            <a:endParaRPr lang="en-US" dirty="0"/>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20</a:t>
            </a:fld>
            <a:endParaRPr lang="es-ES" altLang="fa-IR" dirty="0"/>
          </a:p>
        </p:txBody>
      </p:sp>
    </p:spTree>
    <p:extLst>
      <p:ext uri="{BB962C8B-B14F-4D97-AF65-F5344CB8AC3E}">
        <p14:creationId xmlns:p14="http://schemas.microsoft.com/office/powerpoint/2010/main" val="19483741"/>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980728"/>
            <a:ext cx="7139136" cy="5145435"/>
          </a:xfrm>
        </p:spPr>
        <p:txBody>
          <a:bodyPr/>
          <a:lstStyle/>
          <a:p>
            <a:r>
              <a:rPr lang="fa-IR" dirty="0"/>
              <a:t>ارائه دادن </a:t>
            </a:r>
            <a:r>
              <a:rPr lang="fa-IR" dirty="0">
                <a:solidFill>
                  <a:srgbClr val="00B050"/>
                </a:solidFill>
              </a:rPr>
              <a:t>قابلیت </a:t>
            </a:r>
            <a:r>
              <a:rPr lang="fa-IR" dirty="0"/>
              <a:t>کنکاش و جست و جوی محیط های مختلف . </a:t>
            </a:r>
          </a:p>
          <a:p>
            <a:endParaRPr lang="fa-IR" dirty="0" smtClean="0"/>
          </a:p>
          <a:p>
            <a:r>
              <a:rPr lang="fa-IR" dirty="0" smtClean="0"/>
              <a:t>امر آموزش و پرورش را </a:t>
            </a:r>
            <a:r>
              <a:rPr lang="fa-IR" dirty="0" smtClean="0">
                <a:solidFill>
                  <a:srgbClr val="00B050"/>
                </a:solidFill>
              </a:rPr>
              <a:t>تسریع</a:t>
            </a:r>
            <a:r>
              <a:rPr lang="fa-IR" dirty="0" smtClean="0"/>
              <a:t> می بخشد . افزایش درصد خلاقیت . </a:t>
            </a:r>
          </a:p>
          <a:p>
            <a:endParaRPr lang="fa-IR" dirty="0" smtClean="0"/>
          </a:p>
          <a:p>
            <a:r>
              <a:rPr lang="fa-IR" dirty="0" smtClean="0"/>
              <a:t>بیشترین </a:t>
            </a:r>
            <a:r>
              <a:rPr lang="fa-IR" dirty="0" smtClean="0">
                <a:solidFill>
                  <a:srgbClr val="00B050"/>
                </a:solidFill>
              </a:rPr>
              <a:t>کاربرد و فایده </a:t>
            </a:r>
            <a:r>
              <a:rPr lang="fa-IR" dirty="0" smtClean="0"/>
              <a:t>برای افراد معلول و ناتوان . </a:t>
            </a:r>
          </a:p>
          <a:p>
            <a:endParaRPr lang="fa-IR" dirty="0"/>
          </a:p>
          <a:p>
            <a:r>
              <a:rPr lang="fa-IR" dirty="0" smtClean="0"/>
              <a:t>برخلاف دنیای واقعی که در آن می توانیم آزادانه حرکت کنیم ، عموما </a:t>
            </a:r>
            <a:r>
              <a:rPr lang="fa-IR" dirty="0" smtClean="0">
                <a:solidFill>
                  <a:srgbClr val="FF0000"/>
                </a:solidFill>
              </a:rPr>
              <a:t>حرکت ها </a:t>
            </a:r>
            <a:r>
              <a:rPr lang="fa-IR" dirty="0" smtClean="0"/>
              <a:t>در واقعیت مجازی </a:t>
            </a:r>
            <a:r>
              <a:rPr lang="fa-IR" dirty="0" smtClean="0">
                <a:solidFill>
                  <a:srgbClr val="FF0000"/>
                </a:solidFill>
              </a:rPr>
              <a:t>محدود شده </a:t>
            </a:r>
            <a:r>
              <a:rPr lang="fa-IR" dirty="0" smtClean="0"/>
              <a:t>هستند . </a:t>
            </a:r>
            <a:endParaRPr lang="en-US" dirty="0" smtClean="0"/>
          </a:p>
          <a:p>
            <a:endParaRPr lang="en-US" dirty="0"/>
          </a:p>
          <a:p>
            <a:r>
              <a:rPr lang="fa-IR" dirty="0" smtClean="0"/>
              <a:t>یک </a:t>
            </a:r>
            <a:r>
              <a:rPr lang="fa-IR" dirty="0" smtClean="0">
                <a:solidFill>
                  <a:srgbClr val="00B050"/>
                </a:solidFill>
              </a:rPr>
              <a:t>ترازکننده اجتماعی بزرگ </a:t>
            </a:r>
            <a:r>
              <a:rPr lang="fa-IR" dirty="0" smtClean="0"/>
              <a:t>که ممکن است زمینه های مشترکی در تفاوت های فرهنگی و سنی و زبانی وجود داشته باشد .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21</a:t>
            </a:fld>
            <a:endParaRPr lang="es-ES" altLang="fa-IR" dirty="0"/>
          </a:p>
        </p:txBody>
      </p:sp>
    </p:spTree>
    <p:extLst>
      <p:ext uri="{BB962C8B-B14F-4D97-AF65-F5344CB8AC3E}">
        <p14:creationId xmlns:p14="http://schemas.microsoft.com/office/powerpoint/2010/main" val="2848303737"/>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1268760"/>
            <a:ext cx="7139136" cy="4857403"/>
          </a:xfrm>
        </p:spPr>
        <p:txBody>
          <a:bodyPr/>
          <a:lstStyle/>
          <a:p>
            <a:r>
              <a:rPr lang="fa-IR" dirty="0" smtClean="0"/>
              <a:t>مردم به جای صرفا موقعیت جغرافیایی ، توسط </a:t>
            </a:r>
            <a:r>
              <a:rPr lang="fa-IR" dirty="0" smtClean="0">
                <a:solidFill>
                  <a:srgbClr val="00B050"/>
                </a:solidFill>
              </a:rPr>
              <a:t>منافع مشابه </a:t>
            </a:r>
            <a:r>
              <a:rPr lang="fa-IR" dirty="0" smtClean="0"/>
              <a:t>به سمت یکدیگر </a:t>
            </a:r>
            <a:r>
              <a:rPr lang="fa-IR" dirty="0" smtClean="0">
                <a:solidFill>
                  <a:srgbClr val="00B050"/>
                </a:solidFill>
              </a:rPr>
              <a:t>جذب</a:t>
            </a:r>
            <a:r>
              <a:rPr lang="fa-IR" dirty="0" smtClean="0"/>
              <a:t> می شوند . </a:t>
            </a:r>
          </a:p>
          <a:p>
            <a:endParaRPr lang="fa-IR" dirty="0"/>
          </a:p>
          <a:p>
            <a:r>
              <a:rPr lang="fa-IR" dirty="0" smtClean="0"/>
              <a:t>امکان </a:t>
            </a:r>
            <a:r>
              <a:rPr lang="fa-IR" dirty="0" smtClean="0">
                <a:solidFill>
                  <a:srgbClr val="00B050"/>
                </a:solidFill>
              </a:rPr>
              <a:t>حضور از راه دور </a:t>
            </a:r>
            <a:r>
              <a:rPr lang="fa-IR" dirty="0" smtClean="0"/>
              <a:t>( </a:t>
            </a:r>
            <a:r>
              <a:rPr lang="en-US" dirty="0" smtClean="0"/>
              <a:t> </a:t>
            </a:r>
            <a:r>
              <a:rPr lang="en-US" dirty="0" smtClean="0">
                <a:latin typeface="Comic Sans MS" panose="030F0702030302020204" pitchFamily="66" charset="0"/>
              </a:rPr>
              <a:t>Telepresence</a:t>
            </a:r>
            <a:r>
              <a:rPr lang="fa-IR" dirty="0" smtClean="0"/>
              <a:t>) .</a:t>
            </a:r>
          </a:p>
          <a:p>
            <a:endParaRPr lang="fa-IR" dirty="0"/>
          </a:p>
          <a:p>
            <a:r>
              <a:rPr lang="fa-IR" dirty="0"/>
              <a:t>می تواند به </a:t>
            </a:r>
            <a:r>
              <a:rPr lang="fa-IR" dirty="0" smtClean="0">
                <a:solidFill>
                  <a:srgbClr val="CC0000"/>
                </a:solidFill>
              </a:rPr>
              <a:t>عزت نفس پایین </a:t>
            </a:r>
            <a:r>
              <a:rPr lang="fa-IR" dirty="0" smtClean="0"/>
              <a:t>، </a:t>
            </a:r>
            <a:r>
              <a:rPr lang="fa-IR" dirty="0">
                <a:solidFill>
                  <a:srgbClr val="CC0000"/>
                </a:solidFill>
              </a:rPr>
              <a:t>احساس بی ارزشی </a:t>
            </a:r>
            <a:r>
              <a:rPr lang="fa-IR" dirty="0"/>
              <a:t>و </a:t>
            </a:r>
            <a:r>
              <a:rPr lang="fa-IR" dirty="0" smtClean="0"/>
              <a:t>ناچیزی ، حتی </a:t>
            </a:r>
            <a:r>
              <a:rPr lang="fa-IR" dirty="0" smtClean="0">
                <a:solidFill>
                  <a:srgbClr val="CC0000"/>
                </a:solidFill>
              </a:rPr>
              <a:t>اعمال خود </a:t>
            </a:r>
            <a:r>
              <a:rPr lang="fa-IR" dirty="0">
                <a:solidFill>
                  <a:srgbClr val="CC0000"/>
                </a:solidFill>
              </a:rPr>
              <a:t>مخرب </a:t>
            </a:r>
            <a:r>
              <a:rPr lang="fa-IR" dirty="0"/>
              <a:t>منجر </a:t>
            </a:r>
            <a:r>
              <a:rPr lang="fa-IR" dirty="0" smtClean="0"/>
              <a:t>شود .</a:t>
            </a:r>
          </a:p>
          <a:p>
            <a:endParaRPr lang="fa-IR" dirty="0"/>
          </a:p>
          <a:p>
            <a:r>
              <a:rPr lang="fa-IR" dirty="0" smtClean="0"/>
              <a:t>باعث </a:t>
            </a:r>
            <a:r>
              <a:rPr lang="fa-IR" dirty="0" smtClean="0">
                <a:solidFill>
                  <a:srgbClr val="CC0000"/>
                </a:solidFill>
              </a:rPr>
              <a:t>حساسیت زدایی </a:t>
            </a:r>
            <a:r>
              <a:rPr lang="fa-IR" dirty="0" smtClean="0"/>
              <a:t>می شود . </a:t>
            </a:r>
          </a:p>
          <a:p>
            <a:endParaRPr lang="fa-IR" dirty="0"/>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22</a:t>
            </a:fld>
            <a:endParaRPr lang="es-ES" altLang="fa-IR" dirty="0"/>
          </a:p>
        </p:txBody>
      </p:sp>
    </p:spTree>
    <p:extLst>
      <p:ext uri="{BB962C8B-B14F-4D97-AF65-F5344CB8AC3E}">
        <p14:creationId xmlns:p14="http://schemas.microsoft.com/office/powerpoint/2010/main" val="1202320757"/>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mic Sans MS" panose="030F0702030302020204" pitchFamily="66" charset="0"/>
              </a:rPr>
              <a:t>Ethical </a:t>
            </a:r>
            <a:r>
              <a:rPr lang="en-US" dirty="0" smtClean="0">
                <a:latin typeface="Comic Sans MS" panose="030F0702030302020204" pitchFamily="66" charset="0"/>
              </a:rPr>
              <a:t>issues</a:t>
            </a:r>
            <a:endParaRPr lang="fa-IR" dirty="0"/>
          </a:p>
        </p:txBody>
      </p:sp>
      <p:sp>
        <p:nvSpPr>
          <p:cNvPr id="3" name="Content Placeholder 2"/>
          <p:cNvSpPr>
            <a:spLocks noGrp="1"/>
          </p:cNvSpPr>
          <p:nvPr>
            <p:ph idx="1"/>
          </p:nvPr>
        </p:nvSpPr>
        <p:spPr/>
        <p:txBody>
          <a:bodyPr/>
          <a:lstStyle/>
          <a:p>
            <a:endParaRPr lang="fa-IR"/>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23</a:t>
            </a:fld>
            <a:endParaRPr lang="es-ES" altLang="fa-IR" dirty="0"/>
          </a:p>
        </p:txBody>
      </p:sp>
    </p:spTree>
    <p:extLst>
      <p:ext uri="{BB962C8B-B14F-4D97-AF65-F5344CB8AC3E}">
        <p14:creationId xmlns:p14="http://schemas.microsoft.com/office/powerpoint/2010/main" val="1300548946"/>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واقعیت مجازی در ایران</a:t>
            </a:r>
            <a:endParaRPr lang="fa-IR" dirty="0"/>
          </a:p>
        </p:txBody>
      </p:sp>
      <p:sp>
        <p:nvSpPr>
          <p:cNvPr id="3" name="Content Placeholder 2"/>
          <p:cNvSpPr>
            <a:spLocks noGrp="1"/>
          </p:cNvSpPr>
          <p:nvPr>
            <p:ph idx="1"/>
          </p:nvPr>
        </p:nvSpPr>
        <p:spPr>
          <a:xfrm>
            <a:off x="1547664" y="1412776"/>
            <a:ext cx="7139136" cy="4713387"/>
          </a:xfrm>
        </p:spPr>
        <p:txBody>
          <a:bodyPr/>
          <a:lstStyle/>
          <a:p>
            <a:r>
              <a:rPr lang="fa-IR" dirty="0" smtClean="0">
                <a:solidFill>
                  <a:srgbClr val="00B0F0"/>
                </a:solidFill>
              </a:rPr>
              <a:t>مؤسسه رسانه پرداز آمیتیس </a:t>
            </a:r>
            <a:r>
              <a:rPr lang="fa-IR" dirty="0" smtClean="0"/>
              <a:t>سازنده بازی رایانه‌ای « مبارزه در خلیج عدن » در تاریخ ۲۲ دی ماه سال ۱۳۹۳ برای اولین بار از دستاورد خود در حوزه واقعیت مجازی رونمایی کرد . تبدیل انواع هدست‌های نمایشگر سه بعدی ( </a:t>
            </a:r>
            <a:r>
              <a:rPr lang="en-US" dirty="0" smtClean="0">
                <a:latin typeface="Comic Sans MS" panose="030F0702030302020204" pitchFamily="66" charset="0"/>
              </a:rPr>
              <a:t>3D Viewer</a:t>
            </a:r>
            <a:r>
              <a:rPr lang="fa-IR" dirty="0"/>
              <a:t> ) به هدست واقعیت مجازی ، توسعه و گسترش این تکنولوژی به منظور بهره‌برداری در شهربازی‌ها و مباحث شبیه‌ساز تنها بخشی از فعالیت‌های استودیو آمیتیس در این زمینه است . لازم است ذکر شود این محصول تحت عنوان </a:t>
            </a:r>
            <a:r>
              <a:rPr lang="en-US" dirty="0" err="1">
                <a:latin typeface="Comic Sans MS" panose="030F0702030302020204" pitchFamily="66" charset="0"/>
              </a:rPr>
              <a:t>Amytech</a:t>
            </a:r>
            <a:r>
              <a:rPr lang="en-US" dirty="0">
                <a:latin typeface="Comic Sans MS" panose="030F0702030302020204" pitchFamily="66" charset="0"/>
              </a:rPr>
              <a:t> </a:t>
            </a:r>
            <a:r>
              <a:rPr lang="en-US" dirty="0" smtClean="0">
                <a:latin typeface="Comic Sans MS" panose="030F0702030302020204" pitchFamily="66" charset="0"/>
              </a:rPr>
              <a:t>1</a:t>
            </a:r>
            <a:r>
              <a:rPr lang="fa-IR" dirty="0" smtClean="0"/>
              <a:t> اولین </a:t>
            </a:r>
            <a:r>
              <a:rPr lang="fa-IR" dirty="0"/>
              <a:t>هدست واقعیت مجازی مبتنی بر کامپیوتر ایرانی در چهارمین دوره نمایشگاه شهر بازی و اوقات فراغت رونمایی </a:t>
            </a:r>
            <a:r>
              <a:rPr lang="fa-IR" dirty="0" smtClean="0"/>
              <a:t>گردید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24</a:t>
            </a:fld>
            <a:endParaRPr lang="es-ES" altLang="fa-IR"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4168" y="4509120"/>
            <a:ext cx="1872206" cy="1616324"/>
          </a:xfrm>
          <a:prstGeom prst="rect">
            <a:avLst/>
          </a:prstGeom>
          <a:ln>
            <a:noFill/>
          </a:ln>
          <a:effectLst>
            <a:softEdge rad="112500"/>
          </a:effectLst>
        </p:spPr>
      </p:pic>
    </p:spTree>
    <p:extLst>
      <p:ext uri="{BB962C8B-B14F-4D97-AF65-F5344CB8AC3E}">
        <p14:creationId xmlns:p14="http://schemas.microsoft.com/office/powerpoint/2010/main" val="184164218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7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1+#ppt_w/2"/>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a-IR" dirty="0">
                <a:solidFill>
                  <a:srgbClr val="00B0F0"/>
                </a:solidFill>
              </a:rPr>
              <a:t>هدست واقعیت مجازی آمی سِت </a:t>
            </a:r>
            <a:r>
              <a:rPr lang="en-US" dirty="0" smtClean="0">
                <a:solidFill>
                  <a:srgbClr val="00B0F0"/>
                </a:solidFill>
                <a:latin typeface="Comic Sans MS" panose="030F0702030302020204" pitchFamily="66" charset="0"/>
              </a:rPr>
              <a:t>(</a:t>
            </a:r>
            <a:r>
              <a:rPr lang="en-US" dirty="0" err="1">
                <a:solidFill>
                  <a:srgbClr val="00B0F0"/>
                </a:solidFill>
                <a:latin typeface="Comic Sans MS" panose="030F0702030302020204" pitchFamily="66" charset="0"/>
              </a:rPr>
              <a:t>Amyset</a:t>
            </a:r>
            <a:r>
              <a:rPr lang="en-US" dirty="0" smtClean="0">
                <a:solidFill>
                  <a:srgbClr val="00B0F0"/>
                </a:solidFill>
                <a:latin typeface="Comic Sans MS" panose="030F0702030302020204" pitchFamily="66" charset="0"/>
              </a:rPr>
              <a:t>)</a:t>
            </a:r>
            <a:r>
              <a:rPr lang="fa-IR" dirty="0" smtClean="0">
                <a:solidFill>
                  <a:srgbClr val="00B0F0"/>
                </a:solidFill>
              </a:rPr>
              <a:t> </a:t>
            </a:r>
            <a:r>
              <a:rPr lang="fa-IR" dirty="0" smtClean="0"/>
              <a:t>: مبتنی </a:t>
            </a:r>
            <a:r>
              <a:rPr lang="fa-IR" dirty="0"/>
              <a:t>بر پلتفرم موبایل نیز توسط استودیو آمیتیس به بازار ایران ارائه گردیده است که علاوه بر قابلیت استفاده به صورت هدست با کمک نصب کش و قرار گرفتن روی سر، با استفاده از لایه‌ای نرم در محل قرار گرفتن بینی و پیشانی به افزایش استفاده کاربری آن افزوده است.</a:t>
            </a:r>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25</a:t>
            </a:fld>
            <a:endParaRPr lang="es-ES" altLang="fa-IR"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9083" y="3068960"/>
            <a:ext cx="2945834" cy="2945832"/>
          </a:xfrm>
          <a:prstGeom prst="rect">
            <a:avLst/>
          </a:prstGeom>
        </p:spPr>
      </p:pic>
    </p:spTree>
    <p:extLst>
      <p:ext uri="{BB962C8B-B14F-4D97-AF65-F5344CB8AC3E}">
        <p14:creationId xmlns:p14="http://schemas.microsoft.com/office/powerpoint/2010/main" val="3287231435"/>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7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fa-IR" dirty="0"/>
              <a:t>در ششم خرداد ماه ۹۴ اولین هدست واقعیت مجازی مبتنی بر پلتفورم موبایل ساخته شده در ایران طی مراسمی در دانشگاه تهران رونمایی </a:t>
            </a:r>
            <a:r>
              <a:rPr lang="fa-IR" dirty="0" smtClean="0"/>
              <a:t>شد. </a:t>
            </a:r>
            <a:r>
              <a:rPr lang="fa-IR" dirty="0"/>
              <a:t>این هدست با نام « فونیکس پلاس » دارای تمامی قابلیت‌های لازم برای نمایش تصاویر و اپلیکیشن‌های واقعیت مجازی بوده و امکان تنظیم </a:t>
            </a:r>
            <a:r>
              <a:rPr lang="fa-IR" dirty="0" smtClean="0"/>
              <a:t>فاصله ی </a:t>
            </a:r>
            <a:r>
              <a:rPr lang="fa-IR" dirty="0"/>
              <a:t>عدسی‌ها برای سنین مختلف را </a:t>
            </a:r>
            <a:r>
              <a:rPr lang="fa-IR" dirty="0" smtClean="0"/>
              <a:t>دارد . </a:t>
            </a:r>
            <a:r>
              <a:rPr lang="fa-IR" dirty="0"/>
              <a:t>علاوه بر آن دارای سیستم هدایت و کنترل نرم‌افزارها از طریق مگنت که در سمت چپ دستگاه تعبیه شده را دارا </a:t>
            </a:r>
            <a:r>
              <a:rPr lang="fa-IR" dirty="0" smtClean="0"/>
              <a:t>می‌باشد . این </a:t>
            </a:r>
            <a:r>
              <a:rPr lang="fa-IR" dirty="0"/>
              <a:t>هدست نسخه پلاستیکی هدست گوگل است و تنها تحت پلتفورم موبایل قابل استفاده </a:t>
            </a:r>
            <a:r>
              <a:rPr lang="fa-IR" dirty="0" smtClean="0"/>
              <a:t>می‌باشد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26</a:t>
            </a:fld>
            <a:endParaRPr lang="es-ES" altLang="fa-IR" dirty="0"/>
          </a:p>
        </p:txBody>
      </p:sp>
    </p:spTree>
    <p:extLst>
      <p:ext uri="{BB962C8B-B14F-4D97-AF65-F5344CB8AC3E}">
        <p14:creationId xmlns:p14="http://schemas.microsoft.com/office/powerpoint/2010/main" val="580077082"/>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a-IR" dirty="0">
                <a:solidFill>
                  <a:srgbClr val="00B0F0"/>
                </a:solidFill>
              </a:rPr>
              <a:t>واقعیت </a:t>
            </a:r>
            <a:r>
              <a:rPr lang="fa-IR" dirty="0" smtClean="0">
                <a:solidFill>
                  <a:srgbClr val="00B0F0"/>
                </a:solidFill>
              </a:rPr>
              <a:t>مجازی</a:t>
            </a:r>
            <a:r>
              <a:rPr lang="en-US" dirty="0" smtClean="0">
                <a:solidFill>
                  <a:srgbClr val="00B0F0"/>
                </a:solidFill>
              </a:rPr>
              <a:t> </a:t>
            </a:r>
            <a:r>
              <a:rPr lang="en-US" dirty="0" smtClean="0">
                <a:solidFill>
                  <a:srgbClr val="00B0F0"/>
                </a:solidFill>
                <a:latin typeface="Comic Sans MS" panose="030F0702030302020204" pitchFamily="66" charset="0"/>
              </a:rPr>
              <a:t>SM </a:t>
            </a:r>
            <a:r>
              <a:rPr lang="en-US" dirty="0">
                <a:solidFill>
                  <a:srgbClr val="00B0F0"/>
                </a:solidFill>
                <a:latin typeface="Comic Sans MS" panose="030F0702030302020204" pitchFamily="66" charset="0"/>
              </a:rPr>
              <a:t>VR </a:t>
            </a:r>
            <a:r>
              <a:rPr lang="fa-IR" dirty="0"/>
              <a:t>سازنده عینک مقوایی واقعیت مجازی (الهام گرفته شده از گوگل کاردبرد) در ایران می‌باشد که اولین سری از محصولات خود را شهریور ماه سال ۹۴ وارد بازار ایران نموده </a:t>
            </a:r>
            <a:r>
              <a:rPr lang="fa-IR" dirty="0" smtClean="0"/>
              <a:t>است ، </a:t>
            </a:r>
            <a:r>
              <a:rPr lang="fa-IR" dirty="0"/>
              <a:t>که مجهز به تگ </a:t>
            </a:r>
            <a:r>
              <a:rPr lang="en-US" dirty="0" smtClean="0"/>
              <a:t> </a:t>
            </a:r>
            <a:r>
              <a:rPr lang="en-US" dirty="0" smtClean="0">
                <a:latin typeface="Comic Sans MS" panose="030F0702030302020204" pitchFamily="66" charset="0"/>
              </a:rPr>
              <a:t>NFC</a:t>
            </a:r>
            <a:r>
              <a:rPr lang="fa-IR" dirty="0" smtClean="0"/>
              <a:t>نیز می‌باشد .</a:t>
            </a:r>
          </a:p>
          <a:p>
            <a:endParaRPr lang="fa-IR" dirty="0" smtClean="0"/>
          </a:p>
          <a:p>
            <a:r>
              <a:rPr lang="fa-IR" dirty="0" smtClean="0">
                <a:solidFill>
                  <a:srgbClr val="00B0F0"/>
                </a:solidFill>
              </a:rPr>
              <a:t>شرکت کدکم ایران ( </a:t>
            </a:r>
            <a:r>
              <a:rPr lang="en-US" dirty="0" err="1">
                <a:solidFill>
                  <a:srgbClr val="00B0F0"/>
                </a:solidFill>
                <a:latin typeface="Comic Sans MS" panose="030F0702030302020204" pitchFamily="66" charset="0"/>
              </a:rPr>
              <a:t>CadCam</a:t>
            </a:r>
            <a:r>
              <a:rPr lang="en-US" dirty="0">
                <a:solidFill>
                  <a:srgbClr val="00B0F0"/>
                </a:solidFill>
                <a:latin typeface="Comic Sans MS" panose="030F0702030302020204" pitchFamily="66" charset="0"/>
              </a:rPr>
              <a:t> </a:t>
            </a:r>
            <a:r>
              <a:rPr lang="en-US" dirty="0" smtClean="0">
                <a:solidFill>
                  <a:srgbClr val="00B0F0"/>
                </a:solidFill>
                <a:latin typeface="Comic Sans MS" panose="030F0702030302020204" pitchFamily="66" charset="0"/>
              </a:rPr>
              <a:t>Iran</a:t>
            </a:r>
            <a:r>
              <a:rPr lang="fa-IR" dirty="0" smtClean="0">
                <a:solidFill>
                  <a:srgbClr val="00B0F0"/>
                </a:solidFill>
                <a:latin typeface="Comic Sans MS" panose="030F0702030302020204" pitchFamily="66" charset="0"/>
              </a:rPr>
              <a:t> ) </a:t>
            </a:r>
            <a:r>
              <a:rPr lang="fa-IR" dirty="0" smtClean="0"/>
              <a:t>در </a:t>
            </a:r>
            <a:r>
              <a:rPr lang="fa-IR" dirty="0"/>
              <a:t>سال ۱۳۸۹ اولین مرکز واقعیت مجازی ایران را در مدیریت اکتشاف </a:t>
            </a:r>
            <a:r>
              <a:rPr lang="fa-IR" dirty="0" smtClean="0"/>
              <a:t>- شرکت </a:t>
            </a:r>
            <a:r>
              <a:rPr lang="fa-IR" dirty="0"/>
              <a:t>ملی نفت ایران طراحی و پیاده‌سازی </a:t>
            </a:r>
            <a:r>
              <a:rPr lang="fa-IR" dirty="0" smtClean="0"/>
              <a:t>نمود . </a:t>
            </a:r>
            <a:r>
              <a:rPr lang="fa-IR" dirty="0"/>
              <a:t>این شرکت در حال حاضر (۱۳۹۴) سرگرم ایجاد چنین مرکزی در مرکز تحقیقات و نوآوری صنایع خودرو سایپا </a:t>
            </a:r>
            <a:r>
              <a:rPr lang="fa-IR" dirty="0" smtClean="0"/>
              <a:t>می‌باشد .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27</a:t>
            </a:fld>
            <a:endParaRPr lang="es-ES" altLang="fa-IR" dirty="0"/>
          </a:p>
        </p:txBody>
      </p:sp>
    </p:spTree>
    <p:extLst>
      <p:ext uri="{BB962C8B-B14F-4D97-AF65-F5344CB8AC3E}">
        <p14:creationId xmlns:p14="http://schemas.microsoft.com/office/powerpoint/2010/main" val="142985503"/>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پایان</a:t>
            </a:r>
            <a:endParaRPr lang="fa-IR" dirty="0"/>
          </a:p>
        </p:txBody>
      </p:sp>
      <p:sp>
        <p:nvSpPr>
          <p:cNvPr id="3" name="Content Placeholder 2"/>
          <p:cNvSpPr>
            <a:spLocks noGrp="1"/>
          </p:cNvSpPr>
          <p:nvPr>
            <p:ph idx="1"/>
          </p:nvPr>
        </p:nvSpPr>
        <p:spPr>
          <a:xfrm>
            <a:off x="899592" y="1484784"/>
            <a:ext cx="7787208" cy="4525963"/>
          </a:xfrm>
        </p:spPr>
        <p:txBody>
          <a:bodyPr/>
          <a:lstStyle/>
          <a:p>
            <a:endParaRPr lang="fa-IR" dirty="0" smtClean="0">
              <a:solidFill>
                <a:srgbClr val="00B0F0"/>
              </a:solidFill>
              <a:latin typeface="Comic Sans MS" panose="030F0702030302020204" pitchFamily="66" charset="0"/>
            </a:endParaRPr>
          </a:p>
          <a:p>
            <a:endParaRPr lang="fa-IR" dirty="0">
              <a:solidFill>
                <a:srgbClr val="00B0F0"/>
              </a:solidFill>
              <a:latin typeface="Comic Sans MS" panose="030F0702030302020204" pitchFamily="66" charset="0"/>
            </a:endParaRPr>
          </a:p>
          <a:p>
            <a:pPr>
              <a:lnSpc>
                <a:spcPct val="150000"/>
              </a:lnSpc>
            </a:pPr>
            <a:endParaRPr lang="fa-IR" dirty="0" smtClean="0">
              <a:solidFill>
                <a:srgbClr val="00B0F0"/>
              </a:solidFill>
              <a:latin typeface="Comic Sans MS" panose="030F0702030302020204" pitchFamily="66" charset="0"/>
            </a:endParaRPr>
          </a:p>
          <a:p>
            <a:pPr marL="0" indent="0">
              <a:buNone/>
            </a:pPr>
            <a:r>
              <a:rPr lang="en-US" dirty="0" smtClean="0">
                <a:solidFill>
                  <a:srgbClr val="00B0F0"/>
                </a:solidFill>
                <a:latin typeface="Comic Sans MS" panose="030F0702030302020204" pitchFamily="66" charset="0"/>
              </a:rPr>
              <a:t>https</a:t>
            </a:r>
            <a:r>
              <a:rPr lang="en-US" dirty="0">
                <a:solidFill>
                  <a:srgbClr val="00B0F0"/>
                </a:solidFill>
                <a:latin typeface="Comic Sans MS" panose="030F0702030302020204" pitchFamily="66" charset="0"/>
              </a:rPr>
              <a:t>://</a:t>
            </a:r>
            <a:r>
              <a:rPr lang="en-US" dirty="0" smtClean="0">
                <a:solidFill>
                  <a:srgbClr val="00B0F0"/>
                </a:solidFill>
                <a:latin typeface="Comic Sans MS" panose="030F0702030302020204" pitchFamily="66" charset="0"/>
              </a:rPr>
              <a:t>github.com/farbodDreamliner/Principles-of-IT</a:t>
            </a:r>
            <a:endParaRPr lang="fa-IR" dirty="0" smtClean="0">
              <a:solidFill>
                <a:srgbClr val="00B0F0"/>
              </a:solidFill>
              <a:latin typeface="Comic Sans MS" panose="030F0702030302020204" pitchFamily="66" charset="0"/>
            </a:endParaRPr>
          </a:p>
          <a:p>
            <a:pPr marL="0" indent="0">
              <a:buNone/>
            </a:pPr>
            <a:endParaRPr lang="fa-IR" dirty="0">
              <a:solidFill>
                <a:srgbClr val="00B0F0"/>
              </a:solidFill>
              <a:latin typeface="Comic Sans MS" panose="030F0702030302020204" pitchFamily="66" charset="0"/>
            </a:endParaRPr>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28</a:t>
            </a:fld>
            <a:endParaRPr lang="es-ES" altLang="fa-IR" dirty="0"/>
          </a:p>
        </p:txBody>
      </p:sp>
      <p:pic>
        <p:nvPicPr>
          <p:cNvPr id="1026" name="Picture 2" descr="C:\Users\asus\Desktop\Farbod.IUT\3941\Linlab2011_1\Sass\github.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1556792"/>
            <a:ext cx="1013370" cy="1013370"/>
          </a:xfrm>
          <a:prstGeom prst="ellipse">
            <a:avLst/>
          </a:prstGeom>
          <a:ln>
            <a:noFill/>
          </a:ln>
          <a:effectLst>
            <a:softEdge rad="63500"/>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627784" y="3518143"/>
            <a:ext cx="3888432" cy="738664"/>
          </a:xfrm>
          <a:prstGeom prst="rect">
            <a:avLst/>
          </a:prstGeom>
          <a:noFill/>
        </p:spPr>
        <p:txBody>
          <a:bodyPr wrap="square" rtlCol="1">
            <a:spAutoFit/>
          </a:bodyPr>
          <a:lstStyle/>
          <a:p>
            <a:pPr lvl="0" algn="just" rtl="1" eaLnBrk="0" hangingPunct="0">
              <a:spcBef>
                <a:spcPct val="20000"/>
              </a:spcBef>
            </a:pPr>
            <a:r>
              <a:rPr lang="fa-IR" sz="2100" b="1" kern="0" dirty="0">
                <a:solidFill>
                  <a:srgbClr val="FFFFFF"/>
                </a:solidFill>
                <a:latin typeface="Comic Sans MS" panose="030F0702030302020204" pitchFamily="66" charset="0"/>
                <a:cs typeface="B Zar" panose="00000400000000000000" pitchFamily="2" charset="-78"/>
              </a:rPr>
              <a:t>آیا شما واقعا برای زندگی در یک دنیای مجازی دیجیتالی شده </a:t>
            </a:r>
            <a:r>
              <a:rPr lang="fa-IR" sz="2100" b="1" kern="0" dirty="0" smtClean="0">
                <a:solidFill>
                  <a:srgbClr val="FFFFFF"/>
                </a:solidFill>
                <a:latin typeface="Comic Sans MS" panose="030F0702030302020204" pitchFamily="66" charset="0"/>
                <a:cs typeface="B Zar" panose="00000400000000000000" pitchFamily="2" charset="-78"/>
              </a:rPr>
              <a:t>، آماده هستید ؟! </a:t>
            </a:r>
            <a:endParaRPr lang="fa-IR" sz="2100" b="1" kern="0" dirty="0">
              <a:solidFill>
                <a:srgbClr val="FFFFFF"/>
              </a:solidFill>
              <a:latin typeface="Comic Sans MS" panose="030F0702030302020204" pitchFamily="66" charset="0"/>
              <a:cs typeface="B Zar" panose="00000400000000000000" pitchFamily="2" charset="-78"/>
            </a:endParaRPr>
          </a:p>
        </p:txBody>
      </p:sp>
    </p:spTree>
    <p:extLst>
      <p:ext uri="{BB962C8B-B14F-4D97-AF65-F5344CB8AC3E}">
        <p14:creationId xmlns:p14="http://schemas.microsoft.com/office/powerpoint/2010/main" val="1959610985"/>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95288" y="188913"/>
            <a:ext cx="8229600" cy="981075"/>
          </a:xfrm>
        </p:spPr>
        <p:txBody>
          <a:bodyPr/>
          <a:lstStyle/>
          <a:p>
            <a:pPr eaLnBrk="1" hangingPunct="1"/>
            <a:r>
              <a:rPr lang="fa-IR" dirty="0" smtClean="0"/>
              <a:t>مقدمه</a:t>
            </a:r>
            <a:endParaRPr lang="fa-IR" altLang="fa-IR" dirty="0" smtClean="0"/>
          </a:p>
        </p:txBody>
      </p:sp>
      <p:sp>
        <p:nvSpPr>
          <p:cNvPr id="4099" name="Rectangle 3"/>
          <p:cNvSpPr>
            <a:spLocks noGrp="1" noChangeArrowheads="1"/>
          </p:cNvSpPr>
          <p:nvPr>
            <p:ph type="body" idx="1"/>
          </p:nvPr>
        </p:nvSpPr>
        <p:spPr/>
        <p:txBody>
          <a:bodyPr/>
          <a:lstStyle/>
          <a:p>
            <a:pPr eaLnBrk="1" hangingPunct="1"/>
            <a:r>
              <a:rPr lang="fa-IR" dirty="0" smtClean="0"/>
              <a:t>واقعیت مجازی یا واقعیت شبیه سازی شده به وسیله کامپیوتر یا به انگلیسی</a:t>
            </a:r>
            <a:r>
              <a:rPr lang="en-US" dirty="0" smtClean="0"/>
              <a:t> </a:t>
            </a:r>
            <a:r>
              <a:rPr lang="en-US" dirty="0" smtClean="0">
                <a:latin typeface="Comic Sans MS" panose="030F0702030302020204" pitchFamily="66" charset="0"/>
              </a:rPr>
              <a:t>Virtual Reality </a:t>
            </a:r>
            <a:r>
              <a:rPr lang="fa-IR" dirty="0" smtClean="0"/>
              <a:t>که به اختصار با حروف</a:t>
            </a:r>
            <a:r>
              <a:rPr lang="en-US" dirty="0" smtClean="0">
                <a:latin typeface="Comic Sans MS" panose="030F0702030302020204" pitchFamily="66" charset="0"/>
              </a:rPr>
              <a:t>VR</a:t>
            </a:r>
            <a:r>
              <a:rPr lang="en-US" dirty="0" smtClean="0"/>
              <a:t> </a:t>
            </a:r>
            <a:r>
              <a:rPr lang="fa-IR" dirty="0" smtClean="0"/>
              <a:t> نمایش داده می‌شوند عبارتند از </a:t>
            </a:r>
            <a:r>
              <a:rPr lang="fa-IR" dirty="0"/>
              <a:t>محیط چند رسانه‌ای همه‌جانبه که یک محیط شبیه‌سازی کامپیوتری می‌باشد که می‌تواند حضور فیزیکی را در یک محل و در یک دنیای واقعی </a:t>
            </a:r>
            <a:r>
              <a:rPr lang="fa-IR" dirty="0" smtClean="0"/>
              <a:t>و </a:t>
            </a:r>
            <a:r>
              <a:rPr lang="fa-IR" dirty="0"/>
              <a:t>یا یک دنیای مجازی شبیه‌سازی کند که به کاربر اجازه ی تعامل در آن فضا </a:t>
            </a:r>
            <a:r>
              <a:rPr lang="fa-IR" dirty="0" smtClean="0"/>
              <a:t>را </a:t>
            </a:r>
            <a:r>
              <a:rPr lang="fa-IR" dirty="0"/>
              <a:t>می دهد .</a:t>
            </a:r>
            <a:endParaRPr lang="en-US" dirty="0"/>
          </a:p>
          <a:p>
            <a:pPr eaLnBrk="1" hangingPunct="1"/>
            <a:endParaRPr lang="fa-IR" dirty="0" smtClean="0"/>
          </a:p>
          <a:p>
            <a:pPr eaLnBrk="1" hangingPunct="1"/>
            <a:endParaRPr lang="fa-IR" altLang="fa-IR" dirty="0" smtClean="0"/>
          </a:p>
        </p:txBody>
      </p:sp>
      <p:pic>
        <p:nvPicPr>
          <p:cNvPr id="5" name="Picture 2" descr="C:\Users\asus\Desktop\450px-VR-Hel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153" y="4077072"/>
            <a:ext cx="2857699" cy="186213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3" name="Slide Number Placeholder 2"/>
          <p:cNvSpPr>
            <a:spLocks noGrp="1"/>
          </p:cNvSpPr>
          <p:nvPr>
            <p:ph type="sldNum" sz="quarter" idx="12"/>
          </p:nvPr>
        </p:nvSpPr>
        <p:spPr/>
        <p:txBody>
          <a:bodyPr/>
          <a:lstStyle/>
          <a:p>
            <a:pPr>
              <a:defRPr/>
            </a:pPr>
            <a:fld id="{C5303A1E-C0C3-4A75-A42D-959ACBF920C8}" type="slidenum">
              <a:rPr lang="es-ES" altLang="fa-IR" smtClean="0"/>
              <a:pPr>
                <a:defRPr/>
              </a:pPr>
              <a:t>3</a:t>
            </a:fld>
            <a:endParaRPr lang="es-ES" altLang="fa-IR"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تعریف و معنای لفظی</a:t>
            </a:r>
            <a:endParaRPr lang="fa-IR" dirty="0"/>
          </a:p>
        </p:txBody>
      </p:sp>
      <p:sp>
        <p:nvSpPr>
          <p:cNvPr id="3" name="Content Placeholder 2"/>
          <p:cNvSpPr>
            <a:spLocks noGrp="1"/>
          </p:cNvSpPr>
          <p:nvPr>
            <p:ph idx="1"/>
          </p:nvPr>
        </p:nvSpPr>
        <p:spPr/>
        <p:txBody>
          <a:bodyPr/>
          <a:lstStyle/>
          <a:p>
            <a:r>
              <a:rPr lang="fa-IR" dirty="0"/>
              <a:t>معنای </a:t>
            </a:r>
            <a:r>
              <a:rPr lang="fa-IR" dirty="0" smtClean="0"/>
              <a:t>« واقعیت مجازی » </a:t>
            </a:r>
            <a:r>
              <a:rPr lang="fa-IR" dirty="0"/>
              <a:t>همانطور که پیداست از دو کلمه </a:t>
            </a:r>
            <a:r>
              <a:rPr lang="fa-IR" dirty="0" smtClean="0"/>
              <a:t>« واقعیت » </a:t>
            </a:r>
            <a:r>
              <a:rPr lang="fa-IR" dirty="0"/>
              <a:t>و </a:t>
            </a:r>
            <a:r>
              <a:rPr lang="fa-IR" dirty="0" smtClean="0"/>
              <a:t>« مجازی » </a:t>
            </a:r>
            <a:r>
              <a:rPr lang="fa-IR" dirty="0"/>
              <a:t>می </a:t>
            </a:r>
            <a:r>
              <a:rPr lang="fa-IR" dirty="0" smtClean="0"/>
              <a:t>آید . به </a:t>
            </a:r>
            <a:r>
              <a:rPr lang="fa-IR" dirty="0"/>
              <a:t>این معنی که به وسیله واقعیت مجازی تجربیات انسانی را که واقعی هستند به صورت مجازی و ملموس برای انسان شبیه سازی می </a:t>
            </a:r>
            <a:r>
              <a:rPr lang="fa-IR" dirty="0" smtClean="0"/>
              <a:t>شود . </a:t>
            </a:r>
          </a:p>
          <a:p>
            <a:r>
              <a:rPr lang="fa-IR" dirty="0"/>
              <a:t>مریخ </a:t>
            </a:r>
            <a:r>
              <a:rPr lang="fa-IR" dirty="0" smtClean="0"/>
              <a:t>، </a:t>
            </a:r>
            <a:r>
              <a:rPr lang="fa-IR" dirty="0"/>
              <a:t>اقیانوس ها همراه دلفین ها </a:t>
            </a:r>
            <a:r>
              <a:rPr lang="fa-IR" dirty="0" smtClean="0"/>
              <a:t>شنا کردن ...  </a:t>
            </a:r>
          </a:p>
          <a:p>
            <a:endParaRPr lang="fa-IR" dirty="0" smtClean="0"/>
          </a:p>
          <a:p>
            <a:r>
              <a:rPr lang="fa-IR" dirty="0" smtClean="0"/>
              <a:t>با </a:t>
            </a:r>
            <a:r>
              <a:rPr lang="fa-IR" dirty="0"/>
              <a:t>استفاده از اطلاعات از پیش </a:t>
            </a:r>
            <a:r>
              <a:rPr lang="fa-IR" dirty="0" smtClean="0"/>
              <a:t>تعیین شده و ایجاد کردن احساساتی </a:t>
            </a:r>
            <a:r>
              <a:rPr lang="fa-IR" dirty="0"/>
              <a:t>قابل پیشبینی </a:t>
            </a:r>
            <a:r>
              <a:rPr lang="fa-IR" dirty="0" smtClean="0"/>
              <a:t>در انسان ، می توان </a:t>
            </a:r>
            <a:r>
              <a:rPr lang="fa-IR" dirty="0"/>
              <a:t>یک محیط با شرایط محیطی و احساسی مشخصی را برای انسان شبیه سازی </a:t>
            </a:r>
            <a:r>
              <a:rPr lang="fa-IR" dirty="0" smtClean="0"/>
              <a:t>کرد . </a:t>
            </a:r>
          </a:p>
          <a:p>
            <a:endParaRPr lang="fa-IR" dirty="0"/>
          </a:p>
          <a:p>
            <a:r>
              <a:rPr lang="fa-IR" dirty="0" smtClean="0"/>
              <a:t>به </a:t>
            </a:r>
            <a:r>
              <a:rPr lang="fa-IR" dirty="0"/>
              <a:t>طور خلاصه واقعیت مجازی همان کنترل احساسات آدمی به وسیله رایانه برای شبیه سازی یک محیط </a:t>
            </a:r>
            <a:r>
              <a:rPr lang="fa-IR" dirty="0" smtClean="0"/>
              <a:t>است .</a:t>
            </a:r>
            <a:endParaRPr lang="en-US" dirty="0"/>
          </a:p>
          <a:p>
            <a:endParaRPr lang="en-US" dirty="0"/>
          </a:p>
          <a:p>
            <a:endParaRPr lang="en-US" dirty="0"/>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4</a:t>
            </a:fld>
            <a:endParaRPr lang="es-ES" altLang="fa-IR" dirty="0"/>
          </a:p>
        </p:txBody>
      </p:sp>
    </p:spTree>
    <p:extLst>
      <p:ext uri="{BB962C8B-B14F-4D97-AF65-F5344CB8AC3E}">
        <p14:creationId xmlns:p14="http://schemas.microsoft.com/office/powerpoint/2010/main" val="17360352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95288" y="188913"/>
            <a:ext cx="8229600" cy="981075"/>
          </a:xfrm>
        </p:spPr>
        <p:txBody>
          <a:bodyPr/>
          <a:lstStyle/>
          <a:p>
            <a:pPr eaLnBrk="1" hangingPunct="1"/>
            <a:r>
              <a:rPr lang="fa-IR" dirty="0" smtClean="0"/>
              <a:t>چیستی واقعیت مجازی</a:t>
            </a:r>
            <a:endParaRPr lang="fa-IR" altLang="fa-IR" dirty="0" smtClean="0"/>
          </a:p>
        </p:txBody>
      </p:sp>
      <p:sp>
        <p:nvSpPr>
          <p:cNvPr id="5123" name="Rectangle 3"/>
          <p:cNvSpPr>
            <a:spLocks noGrp="1" noChangeArrowheads="1"/>
          </p:cNvSpPr>
          <p:nvPr>
            <p:ph type="body" idx="1"/>
          </p:nvPr>
        </p:nvSpPr>
        <p:spPr/>
        <p:txBody>
          <a:bodyPr/>
          <a:lstStyle/>
          <a:p>
            <a:r>
              <a:rPr lang="fa-IR" dirty="0" smtClean="0"/>
              <a:t>واقعیت مجازی یک تکنولوژی و فناوری نوین است که به کاربر امکان می‌دهد تا با یک محیط شبیه‌سازی رایانه‌ای اندرکنش یا تعامل داشته باشد. </a:t>
            </a:r>
          </a:p>
          <a:p>
            <a:endParaRPr lang="fa-IR" dirty="0" smtClean="0"/>
          </a:p>
          <a:p>
            <a:r>
              <a:rPr lang="fa-IR" dirty="0" smtClean="0"/>
              <a:t>بیشتر محیط‌های واقعیت مجازی تجهیزاتی برای اندرکنش تصویری انسان با رایانه هستند اما گروه محدودی نیز دارای حسگرهایی صوتی یا لمسی برای تعامل با کاربر هستند .... </a:t>
            </a:r>
          </a:p>
          <a:p>
            <a:endParaRPr lang="fa-IR" dirty="0" smtClean="0"/>
          </a:p>
          <a:p>
            <a:r>
              <a:rPr lang="fa-IR" dirty="0"/>
              <a:t>نوع دیگری از واقعیت مجازی وجود دارد که توسط تصاویر پانورامای ۳۶۰ درجه ایجاد می‌شود و در واقع واقعیتی از آنچه هستیم را برای دیگران به نمایش </a:t>
            </a:r>
            <a:r>
              <a:rPr lang="fa-IR" dirty="0" smtClean="0"/>
              <a:t>می‌گذارد . </a:t>
            </a:r>
          </a:p>
        </p:txBody>
      </p:sp>
      <p:sp>
        <p:nvSpPr>
          <p:cNvPr id="2" name="Footer Placeholder 1"/>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3" name="Slide Number Placeholder 2"/>
          <p:cNvSpPr>
            <a:spLocks noGrp="1"/>
          </p:cNvSpPr>
          <p:nvPr>
            <p:ph type="sldNum" sz="quarter" idx="12"/>
          </p:nvPr>
        </p:nvSpPr>
        <p:spPr/>
        <p:txBody>
          <a:bodyPr/>
          <a:lstStyle/>
          <a:p>
            <a:pPr>
              <a:defRPr/>
            </a:pPr>
            <a:fld id="{C5303A1E-C0C3-4A75-A42D-959ACBF920C8}" type="slidenum">
              <a:rPr lang="es-ES" altLang="fa-IR" smtClean="0"/>
              <a:pPr>
                <a:defRPr/>
              </a:pPr>
              <a:t>5</a:t>
            </a:fld>
            <a:endParaRPr lang="es-ES" altLang="fa-IR"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a-IR" dirty="0" smtClean="0"/>
              <a:t>همچنین واقعیت مجازی محیط های ارتباط از راه دور را پوشش می دهد . </a:t>
            </a:r>
          </a:p>
          <a:p>
            <a:endParaRPr lang="fa-IR" dirty="0" smtClean="0"/>
          </a:p>
          <a:p>
            <a:r>
              <a:rPr lang="fa-IR" dirty="0" smtClean="0"/>
              <a:t>همانند محیط واقعی و یا کاملا متفاوت ... </a:t>
            </a:r>
          </a:p>
          <a:p>
            <a:endParaRPr lang="fa-IR" dirty="0" smtClean="0"/>
          </a:p>
          <a:p>
            <a:r>
              <a:rPr lang="fa-IR" dirty="0" smtClean="0"/>
              <a:t>تلاش بشر برای برداشتن مرزهای بین فضای واقعی و فضای مجازی : سال هاست که محققین به دنبال راهی برای ادغام کردن فضای مجازی و فضای واقعی هستند ...</a:t>
            </a:r>
          </a:p>
          <a:p>
            <a:endParaRPr lang="fa-IR" altLang="fa-IR" dirty="0" smtClean="0"/>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6</a:t>
            </a:fld>
            <a:endParaRPr lang="es-ES" altLang="fa-IR" dirty="0"/>
          </a:p>
        </p:txBody>
      </p:sp>
    </p:spTree>
    <p:extLst>
      <p:ext uri="{BB962C8B-B14F-4D97-AF65-F5344CB8AC3E}">
        <p14:creationId xmlns:p14="http://schemas.microsoft.com/office/powerpoint/2010/main" val="2765216291"/>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1412776"/>
            <a:ext cx="7139136" cy="4525963"/>
          </a:xfrm>
        </p:spPr>
        <p:txBody>
          <a:bodyPr/>
          <a:lstStyle/>
          <a:p>
            <a:r>
              <a:rPr lang="fa-IR" dirty="0" smtClean="0"/>
              <a:t>واقعیت مجازی به طور مصنوعی تجربیاتی حسی را ارائه می دهد ... </a:t>
            </a:r>
          </a:p>
          <a:p>
            <a:endParaRPr lang="fa-IR" dirty="0" smtClean="0"/>
          </a:p>
          <a:p>
            <a:r>
              <a:rPr lang="fa-IR" dirty="0" smtClean="0"/>
              <a:t>در حال حاضر به وجود آوردن یک تجربه واقعی با واقعیت مجازی به دلیل وجود محدودیت‌هایی نظیر پردازش توان ، رزولوشن صفحه نمایش و پهنای باند مشکل می‌باشد . در هر صورت طرفداران تکنولوژی امیدوارند که مشکلات مربوط به ارتباطات و پردازش در آیندة نزدیک برطرف شود و  بتوان راه حل مقرون به صرفه‌ای برای این تکنولوژی ارائه داد .</a:t>
            </a:r>
          </a:p>
          <a:p>
            <a:endParaRPr lang="fa-IR" dirty="0"/>
          </a:p>
        </p:txBody>
      </p:sp>
      <p:pic>
        <p:nvPicPr>
          <p:cNvPr id="4" name="Picture 2" descr="C:\Users\asus\Desktop\Worldskin-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9" y="4221088"/>
            <a:ext cx="2304250" cy="17281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6" name="Slide Number Placeholder 5"/>
          <p:cNvSpPr>
            <a:spLocks noGrp="1"/>
          </p:cNvSpPr>
          <p:nvPr>
            <p:ph type="sldNum" sz="quarter" idx="12"/>
          </p:nvPr>
        </p:nvSpPr>
        <p:spPr/>
        <p:txBody>
          <a:bodyPr/>
          <a:lstStyle/>
          <a:p>
            <a:pPr>
              <a:defRPr/>
            </a:pPr>
            <a:fld id="{C5303A1E-C0C3-4A75-A42D-959ACBF920C8}" type="slidenum">
              <a:rPr lang="es-ES" altLang="fa-IR" smtClean="0"/>
              <a:pPr>
                <a:defRPr/>
              </a:pPr>
              <a:t>7</a:t>
            </a:fld>
            <a:endParaRPr lang="es-ES" altLang="fa-IR" dirty="0"/>
          </a:p>
        </p:txBody>
      </p:sp>
    </p:spTree>
    <p:extLst>
      <p:ext uri="{BB962C8B-B14F-4D97-AF65-F5344CB8AC3E}">
        <p14:creationId xmlns:p14="http://schemas.microsoft.com/office/powerpoint/2010/main" val="3747572649"/>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75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ویژگی ها</a:t>
            </a:r>
            <a:endParaRPr lang="fa-IR" dirty="0"/>
          </a:p>
        </p:txBody>
      </p:sp>
      <p:sp>
        <p:nvSpPr>
          <p:cNvPr id="3" name="Content Placeholder 2"/>
          <p:cNvSpPr>
            <a:spLocks noGrp="1"/>
          </p:cNvSpPr>
          <p:nvPr>
            <p:ph idx="1"/>
          </p:nvPr>
        </p:nvSpPr>
        <p:spPr/>
        <p:txBody>
          <a:bodyPr/>
          <a:lstStyle/>
          <a:p>
            <a:r>
              <a:rPr lang="fa-IR" dirty="0" smtClean="0"/>
              <a:t>قابل باور است .</a:t>
            </a:r>
          </a:p>
          <a:p>
            <a:endParaRPr lang="fa-IR" dirty="0"/>
          </a:p>
          <a:p>
            <a:r>
              <a:rPr lang="fa-IR" dirty="0" smtClean="0"/>
              <a:t>با کاربر در تعامل است .</a:t>
            </a:r>
          </a:p>
          <a:p>
            <a:endParaRPr lang="fa-IR" dirty="0"/>
          </a:p>
          <a:p>
            <a:r>
              <a:rPr lang="fa-IR" dirty="0" smtClean="0"/>
              <a:t>ساختة رایانه است .</a:t>
            </a:r>
          </a:p>
          <a:p>
            <a:endParaRPr lang="fa-IR" dirty="0"/>
          </a:p>
          <a:p>
            <a:r>
              <a:rPr lang="fa-IR" dirty="0" smtClean="0"/>
              <a:t>قابل کاوش است ؛ جامع و جزئیات قوی</a:t>
            </a:r>
          </a:p>
          <a:p>
            <a:endParaRPr lang="fa-IR" dirty="0"/>
          </a:p>
          <a:p>
            <a:r>
              <a:rPr lang="fa-IR" dirty="0" smtClean="0"/>
              <a:t>همه جانبه است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8</a:t>
            </a:fld>
            <a:endParaRPr lang="es-ES" altLang="fa-IR" dirty="0"/>
          </a:p>
        </p:txBody>
      </p:sp>
    </p:spTree>
    <p:extLst>
      <p:ext uri="{BB962C8B-B14F-4D97-AF65-F5344CB8AC3E}">
        <p14:creationId xmlns:p14="http://schemas.microsoft.com/office/powerpoint/2010/main" val="2186390521"/>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b="1" dirty="0" smtClean="0"/>
              <a:t>جذابیت های واقعیت مجازی</a:t>
            </a:r>
            <a:endParaRPr lang="fa-IR" dirty="0"/>
          </a:p>
        </p:txBody>
      </p:sp>
      <p:sp>
        <p:nvSpPr>
          <p:cNvPr id="3" name="Content Placeholder 2"/>
          <p:cNvSpPr>
            <a:spLocks noGrp="1"/>
          </p:cNvSpPr>
          <p:nvPr>
            <p:ph idx="1"/>
          </p:nvPr>
        </p:nvSpPr>
        <p:spPr/>
        <p:txBody>
          <a:bodyPr/>
          <a:lstStyle/>
          <a:p>
            <a:r>
              <a:rPr lang="ar-SA" dirty="0" smtClean="0"/>
              <a:t>واقعیت </a:t>
            </a:r>
            <a:r>
              <a:rPr lang="ar-SA" dirty="0"/>
              <a:t>مجازی یکی از قدیمی ترین و مهمترین پارادایم های حک شده در ذهن ما را می </a:t>
            </a:r>
            <a:r>
              <a:rPr lang="ar-SA" dirty="0" smtClean="0"/>
              <a:t>شکند</a:t>
            </a:r>
            <a:r>
              <a:rPr lang="fa-IR" dirty="0" smtClean="0"/>
              <a:t> </a:t>
            </a:r>
            <a:r>
              <a:rPr lang="ar-SA" dirty="0" smtClean="0"/>
              <a:t>.</a:t>
            </a:r>
            <a:endParaRPr lang="fa-IR" dirty="0" smtClean="0"/>
          </a:p>
          <a:p>
            <a:endParaRPr lang="fa-IR" dirty="0"/>
          </a:p>
          <a:p>
            <a:r>
              <a:rPr lang="fa-IR" dirty="0" smtClean="0"/>
              <a:t> </a:t>
            </a:r>
            <a:r>
              <a:rPr lang="ar-SA" dirty="0"/>
              <a:t>در فناوری واقعیت مجازی، زمانی که هدست واقعیت مجازی را بر روی سرمان قرار داده </a:t>
            </a:r>
            <a:r>
              <a:rPr lang="ar-SA" dirty="0" smtClean="0"/>
              <a:t>ایم</a:t>
            </a:r>
            <a:r>
              <a:rPr lang="fa-IR" dirty="0" smtClean="0"/>
              <a:t> </a:t>
            </a:r>
            <a:r>
              <a:rPr lang="ar-SA" dirty="0" smtClean="0"/>
              <a:t>، </a:t>
            </a:r>
            <a:r>
              <a:rPr lang="ar-SA" dirty="0"/>
              <a:t>هنگامی که سر خود را حرکت دهیم براساس آن </a:t>
            </a:r>
            <a:r>
              <a:rPr lang="ar-SA" dirty="0" smtClean="0"/>
              <a:t>حرکت</a:t>
            </a:r>
            <a:r>
              <a:rPr lang="fa-IR" dirty="0" smtClean="0"/>
              <a:t> </a:t>
            </a:r>
            <a:r>
              <a:rPr lang="ar-SA" dirty="0" smtClean="0"/>
              <a:t>، </a:t>
            </a:r>
            <a:r>
              <a:rPr lang="ar-SA" dirty="0"/>
              <a:t>تصویر نمایش داده شده نیز تغییر می کند گویی که دقیقاً در آن محیط قرار </a:t>
            </a:r>
            <a:r>
              <a:rPr lang="ar-SA" dirty="0" smtClean="0"/>
              <a:t>داری</a:t>
            </a:r>
            <a:r>
              <a:rPr lang="fa-IR" dirty="0" smtClean="0"/>
              <a:t>م . </a:t>
            </a:r>
            <a:endParaRPr lang="en-US"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9</a:t>
            </a:fld>
            <a:endParaRPr lang="es-ES" altLang="fa-IR" dirty="0"/>
          </a:p>
        </p:txBody>
      </p:sp>
    </p:spTree>
    <p:extLst>
      <p:ext uri="{BB962C8B-B14F-4D97-AF65-F5344CB8AC3E}">
        <p14:creationId xmlns:p14="http://schemas.microsoft.com/office/powerpoint/2010/main" val="1008695869"/>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altLang="fa-IR"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altLang="fa-IR"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5567</TotalTime>
  <Words>2001</Words>
  <Application>Microsoft Office PowerPoint</Application>
  <PresentationFormat>On-screen Show (4:3)</PresentationFormat>
  <Paragraphs>214</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Diseño predeterminado</vt:lpstr>
      <vt:lpstr> واقعیت مجازی  ( Virtual Reality )</vt:lpstr>
      <vt:lpstr>مطالب مورد بحث</vt:lpstr>
      <vt:lpstr>مقدمه</vt:lpstr>
      <vt:lpstr>تعریف و معنای لفظی</vt:lpstr>
      <vt:lpstr>چیستی واقعیت مجازی</vt:lpstr>
      <vt:lpstr>PowerPoint Presentation</vt:lpstr>
      <vt:lpstr>PowerPoint Presentation</vt:lpstr>
      <vt:lpstr>ویژگی ها</vt:lpstr>
      <vt:lpstr>جذابیت های واقعیت مجازی</vt:lpstr>
      <vt:lpstr>تفاوت واقعیت مجازی و واقعیت افزوده</vt:lpstr>
      <vt:lpstr>زمینه های کاربرد</vt:lpstr>
      <vt:lpstr>PowerPoint Presentation</vt:lpstr>
      <vt:lpstr>PowerPoint Presentation</vt:lpstr>
      <vt:lpstr>PowerPoint Presentation</vt:lpstr>
      <vt:lpstr>PowerPoint Presentation</vt:lpstr>
      <vt:lpstr>PowerPoint Presentation</vt:lpstr>
      <vt:lpstr>نرم افزار های واقعیت مجازی</vt:lpstr>
      <vt:lpstr>PowerPoint Presentation</vt:lpstr>
      <vt:lpstr>جدول تطابق پذیری گوشی های موبایل با نرم افزارهای واقعیت مجازی</vt:lpstr>
      <vt:lpstr>فایده ها و مضررات </vt:lpstr>
      <vt:lpstr>PowerPoint Presentation</vt:lpstr>
      <vt:lpstr>PowerPoint Presentation</vt:lpstr>
      <vt:lpstr>Ethical issues</vt:lpstr>
      <vt:lpstr>واقعیت مجازی در ایران</vt:lpstr>
      <vt:lpstr>PowerPoint Presentation</vt:lpstr>
      <vt:lpstr>PowerPoint Presentation</vt:lpstr>
      <vt:lpstr>PowerPoint Presentation</vt:lpstr>
      <vt:lpstr>پایان</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asus</cp:lastModifiedBy>
  <cp:revision>801</cp:revision>
  <dcterms:created xsi:type="dcterms:W3CDTF">2010-05-23T14:28:12Z</dcterms:created>
  <dcterms:modified xsi:type="dcterms:W3CDTF">2016-03-30T13:56:22Z</dcterms:modified>
</cp:coreProperties>
</file>