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0099CC"/>
    <a:srgbClr val="660066"/>
    <a:srgbClr val="003366"/>
    <a:srgbClr val="CC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3" autoAdjust="0"/>
    <p:restoredTop sz="94652" autoAdjust="0"/>
  </p:normalViewPr>
  <p:slideViewPr>
    <p:cSldViewPr>
      <p:cViewPr varScale="1">
        <p:scale>
          <a:sx n="84" d="100"/>
          <a:sy n="84" d="100"/>
        </p:scale>
        <p:origin x="-778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077D2A7-0790-485D-A062-99A142C9CC43}" type="datetimeFigureOut">
              <a:rPr lang="fa-IR" smtClean="0"/>
              <a:t>05/06/1437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9AF10D5-FACA-417D-86D8-524F9650A8F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20709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F10D5-FACA-417D-86D8-524F9650A8F5}" type="slidenum">
              <a:rPr lang="fa-IR" smtClean="0"/>
              <a:t>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684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cs typeface="B Titr" panose="00000700000000000000" pitchFamily="2" charset="-78"/>
              </a:defRPr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200" b="1">
                <a:cs typeface="B Lotus" panose="00000400000000000000" pitchFamily="2" charset="-78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fa-I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fa-IR" smtClean="0"/>
              <a:t>دانشگاه صنعتی اصفهان – دانشکده کامپیوتر</a:t>
            </a:r>
            <a:endParaRPr lang="es-ES" altLang="fa-I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747A6-0136-47B3-BE38-A95A03BF6233}" type="slidenum">
              <a:rPr lang="es-ES" altLang="fa-IR"/>
              <a:pPr>
                <a:defRPr/>
              </a:pPr>
              <a:t>‹#›</a:t>
            </a:fld>
            <a:endParaRPr lang="es-ES" altLang="fa-IR"/>
          </a:p>
        </p:txBody>
      </p:sp>
    </p:spTree>
    <p:extLst>
      <p:ext uri="{BB962C8B-B14F-4D97-AF65-F5344CB8AC3E}">
        <p14:creationId xmlns:p14="http://schemas.microsoft.com/office/powerpoint/2010/main" val="4292177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fa-I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fa-IR" smtClean="0"/>
              <a:t>دانشگاه صنعتی اصفهان – دانشکده کامپیوتر</a:t>
            </a:r>
            <a:endParaRPr lang="es-ES" altLang="fa-I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DADA0-502E-4246-9337-51AEBCE1B84D}" type="slidenum">
              <a:rPr lang="es-ES" altLang="fa-IR"/>
              <a:pPr>
                <a:defRPr/>
              </a:pPr>
              <a:t>‹#›</a:t>
            </a:fld>
            <a:endParaRPr lang="es-ES" altLang="fa-IR"/>
          </a:p>
        </p:txBody>
      </p:sp>
    </p:spTree>
    <p:extLst>
      <p:ext uri="{BB962C8B-B14F-4D97-AF65-F5344CB8AC3E}">
        <p14:creationId xmlns:p14="http://schemas.microsoft.com/office/powerpoint/2010/main" val="394440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fa-I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fa-IR" smtClean="0"/>
              <a:t>دانشگاه صنعتی اصفهان – دانشکده کامپیوتر</a:t>
            </a:r>
            <a:endParaRPr lang="es-ES" altLang="fa-I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733AF-CAAF-4661-900A-CE6A6664A1FD}" type="slidenum">
              <a:rPr lang="es-ES" altLang="fa-IR"/>
              <a:pPr>
                <a:defRPr/>
              </a:pPr>
              <a:t>‹#›</a:t>
            </a:fld>
            <a:endParaRPr lang="es-ES" altLang="fa-IR"/>
          </a:p>
        </p:txBody>
      </p:sp>
    </p:spTree>
    <p:extLst>
      <p:ext uri="{BB962C8B-B14F-4D97-AF65-F5344CB8AC3E}">
        <p14:creationId xmlns:p14="http://schemas.microsoft.com/office/powerpoint/2010/main" val="173458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rtl="1">
              <a:defRPr sz="3600">
                <a:solidFill>
                  <a:srgbClr val="FFFF00"/>
                </a:solidFill>
                <a:cs typeface="B Titr" panose="00000700000000000000" pitchFamily="2" charset="-78"/>
              </a:defRPr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1600200"/>
            <a:ext cx="7139136" cy="4525963"/>
          </a:xfrm>
        </p:spPr>
        <p:txBody>
          <a:bodyPr/>
          <a:lstStyle>
            <a:lvl1pPr algn="just" rtl="1">
              <a:defRPr sz="2100" b="1">
                <a:solidFill>
                  <a:schemeClr val="bg1"/>
                </a:solidFill>
                <a:cs typeface="B Zar" panose="00000400000000000000" pitchFamily="2" charset="-78"/>
              </a:defRPr>
            </a:lvl1pPr>
            <a:lvl2pPr algn="just" rtl="1">
              <a:defRPr sz="2100" b="1">
                <a:solidFill>
                  <a:schemeClr val="bg1"/>
                </a:solidFill>
                <a:cs typeface="B Zar" panose="00000400000000000000" pitchFamily="2" charset="-78"/>
              </a:defRPr>
            </a:lvl2pPr>
            <a:lvl3pPr algn="just" rtl="1">
              <a:defRPr sz="2100" b="1">
                <a:solidFill>
                  <a:schemeClr val="bg1"/>
                </a:solidFill>
                <a:cs typeface="B Zar" panose="00000400000000000000" pitchFamily="2" charset="-78"/>
              </a:defRPr>
            </a:lvl3pPr>
            <a:lvl4pPr algn="just" rtl="1">
              <a:defRPr sz="2100" b="1">
                <a:solidFill>
                  <a:schemeClr val="bg1"/>
                </a:solidFill>
                <a:cs typeface="B Zar" panose="00000400000000000000" pitchFamily="2" charset="-78"/>
              </a:defRPr>
            </a:lvl4pPr>
            <a:lvl5pPr algn="just" rtl="1">
              <a:defRPr sz="2100" b="1">
                <a:solidFill>
                  <a:schemeClr val="bg1"/>
                </a:solidFill>
                <a:cs typeface="B Zar" panose="00000400000000000000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a-I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  <a:cs typeface="B Titr" panose="00000700000000000000" pitchFamily="2" charset="-78"/>
              </a:defRPr>
            </a:lvl1pPr>
          </a:lstStyle>
          <a:p>
            <a:pPr>
              <a:defRPr/>
            </a:pPr>
            <a:endParaRPr lang="es-ES" altLang="fa-I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000">
                <a:solidFill>
                  <a:schemeClr val="bg1"/>
                </a:solidFill>
                <a:cs typeface="B Titr" panose="00000700000000000000" pitchFamily="2" charset="-78"/>
              </a:defRPr>
            </a:lvl1pPr>
          </a:lstStyle>
          <a:p>
            <a:pPr>
              <a:defRPr/>
            </a:pPr>
            <a:r>
              <a:rPr lang="fa-IR" altLang="fa-IR" dirty="0" smtClean="0"/>
              <a:t>دانشگاه صنعتی اصفهان – دانشکده کامپیوتر</a:t>
            </a:r>
            <a:endParaRPr lang="es-ES" altLang="fa-I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>
                <a:solidFill>
                  <a:schemeClr val="bg1"/>
                </a:solidFill>
                <a:cs typeface="B Titr" panose="00000700000000000000" pitchFamily="2" charset="-78"/>
              </a:defRPr>
            </a:lvl1pPr>
          </a:lstStyle>
          <a:p>
            <a:pPr>
              <a:defRPr/>
            </a:pPr>
            <a:fld id="{C5303A1E-C0C3-4A75-A42D-959ACBF920C8}" type="slidenum">
              <a:rPr lang="es-ES" altLang="fa-IR" smtClean="0"/>
              <a:pPr>
                <a:defRPr/>
              </a:pPr>
              <a:t>‹#›</a:t>
            </a:fld>
            <a:endParaRPr lang="es-ES" altLang="fa-IR" dirty="0"/>
          </a:p>
        </p:txBody>
      </p:sp>
    </p:spTree>
    <p:extLst>
      <p:ext uri="{BB962C8B-B14F-4D97-AF65-F5344CB8AC3E}">
        <p14:creationId xmlns:p14="http://schemas.microsoft.com/office/powerpoint/2010/main" val="243089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fa-I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fa-IR" smtClean="0"/>
              <a:t>دانشگاه صنعتی اصفهان – دانشکده کامپیوتر</a:t>
            </a:r>
            <a:endParaRPr lang="es-ES" altLang="fa-I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059E5-5A7F-478B-B7F9-2C66C5DA1FE6}" type="slidenum">
              <a:rPr lang="es-ES" altLang="fa-IR"/>
              <a:pPr>
                <a:defRPr/>
              </a:pPr>
              <a:t>‹#›</a:t>
            </a:fld>
            <a:endParaRPr lang="es-ES" altLang="fa-IR"/>
          </a:p>
        </p:txBody>
      </p:sp>
    </p:spTree>
    <p:extLst>
      <p:ext uri="{BB962C8B-B14F-4D97-AF65-F5344CB8AC3E}">
        <p14:creationId xmlns:p14="http://schemas.microsoft.com/office/powerpoint/2010/main" val="79400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fa-I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fa-IR" smtClean="0"/>
              <a:t>دانشگاه صنعتی اصفهان – دانشکده کامپیوتر</a:t>
            </a:r>
            <a:endParaRPr lang="es-ES" altLang="fa-I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09EB6-1724-4027-883C-0C080E7F1328}" type="slidenum">
              <a:rPr lang="es-ES" altLang="fa-IR"/>
              <a:pPr>
                <a:defRPr/>
              </a:pPr>
              <a:t>‹#›</a:t>
            </a:fld>
            <a:endParaRPr lang="es-ES" altLang="fa-IR"/>
          </a:p>
        </p:txBody>
      </p:sp>
    </p:spTree>
    <p:extLst>
      <p:ext uri="{BB962C8B-B14F-4D97-AF65-F5344CB8AC3E}">
        <p14:creationId xmlns:p14="http://schemas.microsoft.com/office/powerpoint/2010/main" val="236875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fa-I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fa-IR" smtClean="0"/>
              <a:t>دانشگاه صنعتی اصفهان – دانشکده کامپیوتر</a:t>
            </a:r>
            <a:endParaRPr lang="es-ES" altLang="fa-I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9AAEC-0668-499E-A672-5C5098B99BBB}" type="slidenum">
              <a:rPr lang="es-ES" altLang="fa-IR"/>
              <a:pPr>
                <a:defRPr/>
              </a:pPr>
              <a:t>‹#›</a:t>
            </a:fld>
            <a:endParaRPr lang="es-ES" altLang="fa-IR"/>
          </a:p>
        </p:txBody>
      </p:sp>
    </p:spTree>
    <p:extLst>
      <p:ext uri="{BB962C8B-B14F-4D97-AF65-F5344CB8AC3E}">
        <p14:creationId xmlns:p14="http://schemas.microsoft.com/office/powerpoint/2010/main" val="32809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fa-I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fa-IR" smtClean="0"/>
              <a:t>دانشگاه صنعتی اصفهان – دانشکده کامپیوتر</a:t>
            </a:r>
            <a:endParaRPr lang="es-ES" altLang="fa-I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AA408-8F01-489F-B68B-812670D9A934}" type="slidenum">
              <a:rPr lang="es-ES" altLang="fa-IR"/>
              <a:pPr>
                <a:defRPr/>
              </a:pPr>
              <a:t>‹#›</a:t>
            </a:fld>
            <a:endParaRPr lang="es-ES" altLang="fa-IR"/>
          </a:p>
        </p:txBody>
      </p:sp>
    </p:spTree>
    <p:extLst>
      <p:ext uri="{BB962C8B-B14F-4D97-AF65-F5344CB8AC3E}">
        <p14:creationId xmlns:p14="http://schemas.microsoft.com/office/powerpoint/2010/main" val="100973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fa-I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fa-IR" smtClean="0"/>
              <a:t>دانشگاه صنعتی اصفهان – دانشکده کامپیوتر</a:t>
            </a:r>
            <a:endParaRPr lang="es-ES" altLang="fa-I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DD728-A3B8-4EE9-A2D2-1BE6317F5B23}" type="slidenum">
              <a:rPr lang="es-ES" altLang="fa-IR"/>
              <a:pPr>
                <a:defRPr/>
              </a:pPr>
              <a:t>‹#›</a:t>
            </a:fld>
            <a:endParaRPr lang="es-ES" altLang="fa-IR"/>
          </a:p>
        </p:txBody>
      </p:sp>
    </p:spTree>
    <p:extLst>
      <p:ext uri="{BB962C8B-B14F-4D97-AF65-F5344CB8AC3E}">
        <p14:creationId xmlns:p14="http://schemas.microsoft.com/office/powerpoint/2010/main" val="244419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fa-I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fa-IR" smtClean="0"/>
              <a:t>دانشگاه صنعتی اصفهان – دانشکده کامپیوتر</a:t>
            </a:r>
            <a:endParaRPr lang="es-ES" altLang="fa-I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F9211-D80E-495D-9DE6-61F7D99CDC05}" type="slidenum">
              <a:rPr lang="es-ES" altLang="fa-IR"/>
              <a:pPr>
                <a:defRPr/>
              </a:pPr>
              <a:t>‹#›</a:t>
            </a:fld>
            <a:endParaRPr lang="es-ES" altLang="fa-IR"/>
          </a:p>
        </p:txBody>
      </p:sp>
    </p:spTree>
    <p:extLst>
      <p:ext uri="{BB962C8B-B14F-4D97-AF65-F5344CB8AC3E}">
        <p14:creationId xmlns:p14="http://schemas.microsoft.com/office/powerpoint/2010/main" val="394749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a-I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fa-I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fa-IR" smtClean="0"/>
              <a:t>دانشگاه صنعتی اصفهان – دانشکده کامپیوتر</a:t>
            </a:r>
            <a:endParaRPr lang="es-ES" altLang="fa-I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78B85-6A98-40F2-96FC-718D47B3E37A}" type="slidenum">
              <a:rPr lang="es-ES" altLang="fa-IR"/>
              <a:pPr>
                <a:defRPr/>
              </a:pPr>
              <a:t>‹#›</a:t>
            </a:fld>
            <a:endParaRPr lang="es-ES" altLang="fa-IR"/>
          </a:p>
        </p:txBody>
      </p:sp>
    </p:spTree>
    <p:extLst>
      <p:ext uri="{BB962C8B-B14F-4D97-AF65-F5344CB8AC3E}">
        <p14:creationId xmlns:p14="http://schemas.microsoft.com/office/powerpoint/2010/main" val="176674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fa-IR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fa-IR" smtClean="0"/>
              <a:t>Haga clic para modificar el estilo de texto del patrón</a:t>
            </a:r>
          </a:p>
          <a:p>
            <a:pPr lvl="1"/>
            <a:r>
              <a:rPr lang="es-ES" altLang="fa-IR" smtClean="0"/>
              <a:t>Segundo nivel</a:t>
            </a:r>
          </a:p>
          <a:p>
            <a:pPr lvl="2"/>
            <a:r>
              <a:rPr lang="es-ES" altLang="fa-IR" smtClean="0"/>
              <a:t>Tercer nivel</a:t>
            </a:r>
          </a:p>
          <a:p>
            <a:pPr lvl="3"/>
            <a:r>
              <a:rPr lang="es-ES" altLang="fa-IR" smtClean="0"/>
              <a:t>Cuarto nivel</a:t>
            </a:r>
          </a:p>
          <a:p>
            <a:pPr lvl="4"/>
            <a:r>
              <a:rPr lang="es-ES" altLang="fa-IR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s-ES" altLang="fa-I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fa-IR" altLang="fa-IR" smtClean="0"/>
              <a:t>دانشگاه صنعتی اصفهان – دانشکده کامپیوتر</a:t>
            </a:r>
            <a:endParaRPr lang="es-ES" altLang="fa-I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B1DADC04-81DE-44D5-91C9-00A7FE592898}" type="slidenum">
              <a:rPr lang="es-ES" altLang="fa-IR"/>
              <a:pPr>
                <a:defRPr/>
              </a:pPr>
              <a:t>‹#›</a:t>
            </a:fld>
            <a:endParaRPr lang="es-E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3419475" y="2276475"/>
            <a:ext cx="5202238" cy="1225550"/>
          </a:xfrm>
        </p:spPr>
        <p:txBody>
          <a:bodyPr/>
          <a:lstStyle/>
          <a:p>
            <a:pPr algn="r" rtl="1" eaLnBrk="1" hangingPunct="1"/>
            <a:r>
              <a:rPr lang="fa-IR" altLang="fa-IR" b="1" smtClean="0">
                <a:solidFill>
                  <a:schemeClr val="bg1"/>
                </a:solidFill>
              </a:rPr>
              <a:t>	واقعیت مجازی</a:t>
            </a:r>
            <a:br>
              <a:rPr lang="fa-IR" altLang="fa-IR" b="1" smtClean="0">
                <a:solidFill>
                  <a:schemeClr val="bg1"/>
                </a:solidFill>
              </a:rPr>
            </a:br>
            <a:r>
              <a:rPr lang="fa-IR" altLang="fa-IR" b="1" smtClean="0">
                <a:solidFill>
                  <a:schemeClr val="bg1"/>
                </a:solidFill>
              </a:rPr>
              <a:t> ( </a:t>
            </a:r>
            <a:r>
              <a:rPr lang="es-ES" altLang="fa-IR" b="1" smtClean="0">
                <a:solidFill>
                  <a:schemeClr val="bg1"/>
                </a:solidFill>
                <a:latin typeface="Comic Sans MS" pitchFamily="66" charset="0"/>
              </a:rPr>
              <a:t>Virtual Reality</a:t>
            </a:r>
            <a:r>
              <a:rPr lang="fa-IR" altLang="fa-IR" b="1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fa-IR" altLang="fa-IR" b="1" smtClean="0">
                <a:solidFill>
                  <a:schemeClr val="bg1"/>
                </a:solidFill>
              </a:rPr>
              <a:t>)</a:t>
            </a:r>
            <a:endParaRPr lang="es-ES" altLang="fa-IR" b="1" smtClean="0">
              <a:solidFill>
                <a:schemeClr val="bg1"/>
              </a:solidFill>
            </a:endParaRPr>
          </a:p>
        </p:txBody>
      </p:sp>
      <p:sp>
        <p:nvSpPr>
          <p:cNvPr id="2209" name="Rectangle 161"/>
          <p:cNvSpPr>
            <a:spLocks noChangeArrowheads="1"/>
          </p:cNvSpPr>
          <p:nvPr/>
        </p:nvSpPr>
        <p:spPr bwMode="auto">
          <a:xfrm>
            <a:off x="3852863" y="3860800"/>
            <a:ext cx="46799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1" eaLnBrk="1" hangingPunct="1"/>
            <a:r>
              <a:rPr lang="fa-IR" altLang="fa-IR" sz="2200" b="1">
                <a:solidFill>
                  <a:schemeClr val="bg1"/>
                </a:solidFill>
                <a:cs typeface="B Lotus" pitchFamily="2" charset="-78"/>
              </a:rPr>
              <a:t>تهیه کننده گان : </a:t>
            </a:r>
          </a:p>
          <a:p>
            <a:pPr algn="ctr" rtl="1" eaLnBrk="1" hangingPunct="1"/>
            <a:r>
              <a:rPr lang="fa-IR" altLang="fa-IR" sz="2200" b="1">
                <a:solidFill>
                  <a:schemeClr val="bg1"/>
                </a:solidFill>
                <a:cs typeface="B Lotus" pitchFamily="2" charset="-78"/>
              </a:rPr>
              <a:t>مینا بیرامی </a:t>
            </a:r>
          </a:p>
          <a:p>
            <a:pPr algn="ctr" rtl="1" eaLnBrk="1" hangingPunct="1"/>
            <a:r>
              <a:rPr lang="fa-IR" altLang="fa-IR" sz="2200" b="1">
                <a:solidFill>
                  <a:schemeClr val="bg1"/>
                </a:solidFill>
                <a:cs typeface="B Lotus" pitchFamily="2" charset="-78"/>
              </a:rPr>
              <a:t>فربد بهنامی نیا</a:t>
            </a:r>
          </a:p>
          <a:p>
            <a:pPr algn="ctr" rtl="1" eaLnBrk="1" hangingPunct="1"/>
            <a:endParaRPr lang="fa-IR" altLang="fa-IR" sz="2200" b="1">
              <a:solidFill>
                <a:schemeClr val="bg1"/>
              </a:solidFill>
              <a:cs typeface="B Lotus" pitchFamily="2" charset="-78"/>
            </a:endParaRPr>
          </a:p>
          <a:p>
            <a:pPr algn="ctr" rtl="1" eaLnBrk="1" hangingPunct="1"/>
            <a:r>
              <a:rPr lang="fa-IR" altLang="fa-IR" sz="2200" b="1">
                <a:solidFill>
                  <a:schemeClr val="bg1"/>
                </a:solidFill>
                <a:cs typeface="B Lotus" pitchFamily="2" charset="-78"/>
              </a:rPr>
              <a:t>دانشگاه صنعتی اصفهان – دانشکده کامپیوتر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fa-IR" smtClean="0"/>
              <a:t>دانشگاه صنعتی اصفهان – دانشکده کامپیوتر</a:t>
            </a:r>
            <a:endParaRPr lang="es-ES" altLang="fa-IR"/>
          </a:p>
        </p:txBody>
      </p:sp>
      <p:pic>
        <p:nvPicPr>
          <p:cNvPr id="7" name="Picture 2" descr="C:\Users\asus\Desktop\Farbod.IUT\Isfahan_University_of_Technology_(seal).jpg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50" y="520702"/>
            <a:ext cx="1384300" cy="1384300"/>
          </a:xfrm>
          <a:prstGeom prst="rect">
            <a:avLst/>
          </a:prstGeom>
          <a:noFill/>
          <a:ln>
            <a:noFill/>
          </a:ln>
          <a:effectLst>
            <a:glow rad="177800">
              <a:sysClr val="window" lastClr="FFFFFF">
                <a:alpha val="70000"/>
              </a:sys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747A6-0136-47B3-BE38-A95A03BF6233}" type="slidenum">
              <a:rPr lang="es-ES" altLang="fa-IR" smtClean="0"/>
              <a:pPr>
                <a:defRPr/>
              </a:pPr>
              <a:t>1</a:t>
            </a:fld>
            <a:endParaRPr lang="es-ES" alt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a-IR" dirty="0"/>
              <a:t>در ششم خرداد ماه ۹۴ اولین هدست واقعیت مجازی مبتنی بر پلتفورم موبایل ساخته شده در ایران طی مراسمی در دانشگاه تهران رونمایی </a:t>
            </a:r>
            <a:r>
              <a:rPr lang="fa-IR" dirty="0" smtClean="0"/>
              <a:t>شد. </a:t>
            </a:r>
            <a:r>
              <a:rPr lang="fa-IR" dirty="0"/>
              <a:t>این هدست با نام « فونیکس پلاس » دارای تمامی قابلیت‌های لازم برای نمایش تصاویر و اپلیکیشن‌های واقعیت مجازی بوده و امکان تنظیم </a:t>
            </a:r>
            <a:r>
              <a:rPr lang="fa-IR" dirty="0" smtClean="0"/>
              <a:t>فاصله ی </a:t>
            </a:r>
            <a:r>
              <a:rPr lang="fa-IR" dirty="0"/>
              <a:t>عدسی‌ها برای سنین مختلف را </a:t>
            </a:r>
            <a:r>
              <a:rPr lang="fa-IR" dirty="0" smtClean="0"/>
              <a:t>دارد . </a:t>
            </a:r>
            <a:r>
              <a:rPr lang="fa-IR" dirty="0"/>
              <a:t>علاوه بر آن دارای سیستم هدایت و کنترل نرم‌افزارها از طریق مگنت که در سمت چپ دستگاه تعبیه شده را دارا </a:t>
            </a:r>
            <a:r>
              <a:rPr lang="fa-IR" dirty="0" smtClean="0"/>
              <a:t>می‌باشد . این </a:t>
            </a:r>
            <a:r>
              <a:rPr lang="fa-IR" dirty="0"/>
              <a:t>هدست نسخه پلاستیکی هدست گوگل است و تنها تحت پلتفورم موبایل قابل استفاده </a:t>
            </a:r>
            <a:r>
              <a:rPr lang="fa-IR" dirty="0" smtClean="0"/>
              <a:t>می‌باشد .</a:t>
            </a:r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fa-IR" smtClean="0"/>
              <a:t>دانشگاه صنعتی اصفهان – دانشکده کامپیوتر</a:t>
            </a:r>
            <a:endParaRPr lang="es-ES" alt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03A1E-C0C3-4A75-A42D-959ACBF920C8}" type="slidenum">
              <a:rPr lang="es-ES" altLang="fa-IR" smtClean="0"/>
              <a:pPr>
                <a:defRPr/>
              </a:pPr>
              <a:t>10</a:t>
            </a:fld>
            <a:endParaRPr lang="es-ES" altLang="fa-IR" dirty="0"/>
          </a:p>
        </p:txBody>
      </p:sp>
    </p:spTree>
    <p:extLst>
      <p:ext uri="{BB962C8B-B14F-4D97-AF65-F5344CB8AC3E}">
        <p14:creationId xmlns:p14="http://schemas.microsoft.com/office/powerpoint/2010/main" val="58007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>
                <a:solidFill>
                  <a:srgbClr val="00B0F0"/>
                </a:solidFill>
              </a:rPr>
              <a:t>واقعیت </a:t>
            </a:r>
            <a:r>
              <a:rPr lang="fa-IR" dirty="0" smtClean="0">
                <a:solidFill>
                  <a:srgbClr val="00B0F0"/>
                </a:solidFill>
              </a:rPr>
              <a:t>مجازی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SM </a:t>
            </a: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VR </a:t>
            </a:r>
            <a:r>
              <a:rPr lang="fa-IR" dirty="0"/>
              <a:t>سازنده عینک مقوایی واقعیت مجازی (الهام گرفته شده از گوگل کاردبرد) در ایران می‌باشد که اولین سری از محصولات خود را شهریور ماه سال ۹۴ وارد بازار ایران نموده </a:t>
            </a:r>
            <a:r>
              <a:rPr lang="fa-IR" dirty="0" smtClean="0"/>
              <a:t>است ، </a:t>
            </a:r>
            <a:r>
              <a:rPr lang="fa-IR" dirty="0"/>
              <a:t>که مجهز به تگ </a:t>
            </a:r>
            <a:r>
              <a:rPr lang="en-US" dirty="0" smtClean="0"/>
              <a:t> </a:t>
            </a:r>
            <a:r>
              <a:rPr lang="en-US" dirty="0" smtClean="0">
                <a:latin typeface="Comic Sans MS" panose="030F0702030302020204" pitchFamily="66" charset="0"/>
              </a:rPr>
              <a:t>NFC</a:t>
            </a:r>
            <a:r>
              <a:rPr lang="fa-IR" dirty="0" smtClean="0"/>
              <a:t>نیز می‌باشد </a:t>
            </a:r>
            <a:r>
              <a:rPr lang="fa-IR" dirty="0" smtClean="0"/>
              <a:t>.</a:t>
            </a:r>
          </a:p>
          <a:p>
            <a:endParaRPr lang="fa-IR" dirty="0" smtClean="0"/>
          </a:p>
          <a:p>
            <a:r>
              <a:rPr lang="fa-IR" dirty="0" smtClean="0">
                <a:solidFill>
                  <a:srgbClr val="00B0F0"/>
                </a:solidFill>
              </a:rPr>
              <a:t>شرکت کدکم ایران ( </a:t>
            </a:r>
            <a:r>
              <a:rPr lang="en-US" dirty="0" err="1">
                <a:solidFill>
                  <a:srgbClr val="00B0F0"/>
                </a:solidFill>
                <a:latin typeface="Comic Sans MS" panose="030F0702030302020204" pitchFamily="66" charset="0"/>
              </a:rPr>
              <a:t>CadCam</a:t>
            </a: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Iran</a:t>
            </a:r>
            <a:r>
              <a:rPr lang="fa-IR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 ) </a:t>
            </a:r>
            <a:r>
              <a:rPr lang="fa-IR" dirty="0" smtClean="0"/>
              <a:t>در </a:t>
            </a:r>
            <a:r>
              <a:rPr lang="fa-IR" dirty="0"/>
              <a:t>سال ۱۳۸۹ اولین مرکز واقعیت مجازی ایران را در مدیریت اکتشاف </a:t>
            </a:r>
            <a:r>
              <a:rPr lang="fa-IR" dirty="0" smtClean="0"/>
              <a:t>- شرکت </a:t>
            </a:r>
            <a:r>
              <a:rPr lang="fa-IR" dirty="0"/>
              <a:t>ملی نفت ایران طراحی و پیاده‌سازی </a:t>
            </a:r>
            <a:r>
              <a:rPr lang="fa-IR" dirty="0" smtClean="0"/>
              <a:t>نمود . </a:t>
            </a:r>
            <a:r>
              <a:rPr lang="fa-IR" dirty="0"/>
              <a:t>این شرکت در حال حاضر (۱۳۹۴) سرگرم ایجاد چنین مرکزی در مرکز تحقیقات و نوآوری صنایع خودرو سایپا </a:t>
            </a:r>
            <a:r>
              <a:rPr lang="fa-IR" dirty="0" smtClean="0"/>
              <a:t>می‌باشد . </a:t>
            </a:r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fa-IR" smtClean="0"/>
              <a:t>دانشگاه صنعتی اصفهان – دانشکده کامپیوتر</a:t>
            </a:r>
            <a:endParaRPr lang="es-ES" alt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03A1E-C0C3-4A75-A42D-959ACBF920C8}" type="slidenum">
              <a:rPr lang="es-ES" altLang="fa-IR" smtClean="0"/>
              <a:pPr>
                <a:defRPr/>
              </a:pPr>
              <a:t>11</a:t>
            </a:fld>
            <a:endParaRPr lang="es-ES" altLang="fa-IR" dirty="0"/>
          </a:p>
        </p:txBody>
      </p:sp>
    </p:spTree>
    <p:extLst>
      <p:ext uri="{BB962C8B-B14F-4D97-AF65-F5344CB8AC3E}">
        <p14:creationId xmlns:p14="http://schemas.microsoft.com/office/powerpoint/2010/main" val="14298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/>
            <a:r>
              <a:rPr lang="fa-IR" dirty="0" smtClean="0"/>
              <a:t>مطالب مورد بحث</a:t>
            </a:r>
            <a:endParaRPr lang="fa-IR" altLang="fa-IR" dirty="0" smtClean="0">
              <a:solidFill>
                <a:schemeClr val="tx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مقدمه</a:t>
            </a:r>
          </a:p>
          <a:p>
            <a:r>
              <a:rPr lang="fa-IR" dirty="0" smtClean="0"/>
              <a:t>چیستی واقعیت مجازی</a:t>
            </a:r>
          </a:p>
          <a:p>
            <a:r>
              <a:rPr lang="fa-IR" dirty="0" smtClean="0"/>
              <a:t>نرم افزار های واقعیت مجازی</a:t>
            </a:r>
          </a:p>
          <a:p>
            <a:r>
              <a:rPr lang="fa-IR" dirty="0" smtClean="0"/>
              <a:t>زمینه های کاربرد</a:t>
            </a:r>
          </a:p>
          <a:p>
            <a:r>
              <a:rPr lang="fa-IR" dirty="0" smtClean="0"/>
              <a:t>فایده ها و مضرات </a:t>
            </a:r>
          </a:p>
          <a:p>
            <a:r>
              <a:rPr lang="fa-IR" dirty="0" smtClean="0"/>
              <a:t>تازه های واقعیت مجازی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Ethical issues</a:t>
            </a:r>
            <a:endParaRPr lang="fa-IR" dirty="0" smtClean="0">
              <a:latin typeface="Comic Sans MS" panose="030F0702030302020204" pitchFamily="66" charset="0"/>
            </a:endParaRPr>
          </a:p>
          <a:p>
            <a:r>
              <a:rPr lang="fa-IR" dirty="0" smtClean="0"/>
              <a:t>واقعیت مجازی در ایران</a:t>
            </a:r>
          </a:p>
          <a:p>
            <a:pPr eaLnBrk="1" hangingPunct="1"/>
            <a:endParaRPr lang="fa-IR" altLang="fa-IR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fa-IR" smtClean="0"/>
              <a:t>دانشگاه صنعتی اصفهان – دانشکده کامپیوتر</a:t>
            </a:r>
            <a:endParaRPr lang="es-ES" alt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03A1E-C0C3-4A75-A42D-959ACBF920C8}" type="slidenum">
              <a:rPr lang="es-ES" altLang="fa-IR" smtClean="0"/>
              <a:pPr>
                <a:defRPr/>
              </a:pPr>
              <a:t>2</a:t>
            </a:fld>
            <a:endParaRPr lang="es-ES" altLang="fa-I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/>
            <a:r>
              <a:rPr lang="fa-IR" dirty="0" smtClean="0"/>
              <a:t>مقدمه</a:t>
            </a:r>
            <a:endParaRPr lang="fa-IR" altLang="fa-IR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a-IR" dirty="0" smtClean="0"/>
              <a:t>واقعیت مجازی یا واقعیت شبیه سازی شده به وسیله کامپیوتر یا به انگلیسی</a:t>
            </a:r>
            <a:r>
              <a:rPr lang="en-US" dirty="0" smtClean="0"/>
              <a:t> </a:t>
            </a:r>
            <a:r>
              <a:rPr lang="en-US" dirty="0" smtClean="0">
                <a:latin typeface="Comic Sans MS" panose="030F0702030302020204" pitchFamily="66" charset="0"/>
              </a:rPr>
              <a:t>Virtual Reality </a:t>
            </a:r>
            <a:r>
              <a:rPr lang="fa-IR" dirty="0" smtClean="0"/>
              <a:t>که به اختصار با حروف</a:t>
            </a:r>
            <a:r>
              <a:rPr lang="en-US" dirty="0" smtClean="0">
                <a:latin typeface="Comic Sans MS" panose="030F0702030302020204" pitchFamily="66" charset="0"/>
              </a:rPr>
              <a:t>VR</a:t>
            </a:r>
            <a:r>
              <a:rPr lang="en-US" dirty="0" smtClean="0"/>
              <a:t> </a:t>
            </a:r>
            <a:r>
              <a:rPr lang="fa-IR" dirty="0" smtClean="0"/>
              <a:t> نمایش داده می‌شوند عبارتند از </a:t>
            </a:r>
            <a:r>
              <a:rPr lang="fa-IR" dirty="0"/>
              <a:t>محیط چند رسانه‌ای همه‌جانبه که یک محیط شبیه‌سازی کامپیوتری می‌باشد که می‌تواند حضور فیزیکی را در یک محل و در یک دنیای واقعی </a:t>
            </a:r>
            <a:r>
              <a:rPr lang="fa-IR" dirty="0" smtClean="0"/>
              <a:t>و </a:t>
            </a:r>
            <a:r>
              <a:rPr lang="fa-IR" dirty="0"/>
              <a:t>یا یک دنیای مجازی شبیه‌سازی کند که به کاربر اجازه ی تعامل در آن فضا </a:t>
            </a:r>
            <a:r>
              <a:rPr lang="fa-IR" dirty="0" smtClean="0"/>
              <a:t>را </a:t>
            </a:r>
            <a:r>
              <a:rPr lang="fa-IR" dirty="0"/>
              <a:t>می دهد .</a:t>
            </a:r>
            <a:endParaRPr lang="en-US" dirty="0"/>
          </a:p>
          <a:p>
            <a:pPr eaLnBrk="1" hangingPunct="1"/>
            <a:endParaRPr lang="fa-IR" dirty="0" smtClean="0"/>
          </a:p>
          <a:p>
            <a:pPr eaLnBrk="1" hangingPunct="1"/>
            <a:endParaRPr lang="fa-IR" altLang="fa-IR" dirty="0" smtClean="0"/>
          </a:p>
        </p:txBody>
      </p:sp>
      <p:pic>
        <p:nvPicPr>
          <p:cNvPr id="5" name="Picture 2" descr="C:\Users\asus\Desktop\450px-VR-Hel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153" y="4077072"/>
            <a:ext cx="2857699" cy="186213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fa-IR" smtClean="0"/>
              <a:t>دانشگاه صنعتی اصفهان – دانشکده کامپیوتر</a:t>
            </a:r>
            <a:endParaRPr lang="es-ES" alt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03A1E-C0C3-4A75-A42D-959ACBF920C8}" type="slidenum">
              <a:rPr lang="es-ES" altLang="fa-IR" smtClean="0"/>
              <a:pPr>
                <a:defRPr/>
              </a:pPr>
              <a:t>3</a:t>
            </a:fld>
            <a:endParaRPr lang="es-ES" altLang="fa-I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/>
            <a:r>
              <a:rPr lang="fa-IR" dirty="0" smtClean="0"/>
              <a:t>چیستی واقعیت مجازی</a:t>
            </a:r>
            <a:endParaRPr lang="fa-IR" altLang="fa-IR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واقعیت مجازی یک تکنولوژی و فناوری نوین است که به کاربر امکان می‌دهد تا با یک محیط شبیه‌سازی رایانه‌ای اندرکنش یا تعامل داشته باشد. </a:t>
            </a:r>
          </a:p>
          <a:p>
            <a:endParaRPr lang="fa-IR" dirty="0" smtClean="0"/>
          </a:p>
          <a:p>
            <a:r>
              <a:rPr lang="fa-IR" dirty="0" smtClean="0"/>
              <a:t>بیشتر محیط‌های واقعیت مجازی تجهیزاتی برای اندرکنش تصویری انسان با رایانه هستند اما گروه محدودی نیز دارای حسگرهایی صوتی یا لمسی برای تعامل با کاربر هستند .... </a:t>
            </a:r>
          </a:p>
          <a:p>
            <a:endParaRPr lang="fa-IR" dirty="0" smtClean="0"/>
          </a:p>
          <a:p>
            <a:r>
              <a:rPr lang="fa-IR" dirty="0"/>
              <a:t>نوع دیگری از واقعیت مجازی وجود دارد که توسط تصاویر پانورامای ۳۶۰ درجه ایجاد می‌شود و در واقع واقعیتی از آنچه هستیم را برای دیگران به نمایش </a:t>
            </a:r>
            <a:r>
              <a:rPr lang="fa-IR" dirty="0" smtClean="0"/>
              <a:t>می‌گذارد 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fa-IR" smtClean="0"/>
              <a:t>دانشگاه صنعتی اصفهان – دانشکده کامپیوتر</a:t>
            </a:r>
            <a:endParaRPr lang="es-ES" alt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03A1E-C0C3-4A75-A42D-959ACBF920C8}" type="slidenum">
              <a:rPr lang="es-ES" altLang="fa-IR" smtClean="0"/>
              <a:pPr>
                <a:defRPr/>
              </a:pPr>
              <a:t>4</a:t>
            </a:fld>
            <a:endParaRPr lang="es-ES" altLang="fa-I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همچنین واقعیت مجازی محیط های ارتباط از راه دور را پوشش می دهد . </a:t>
            </a:r>
          </a:p>
          <a:p>
            <a:endParaRPr lang="fa-IR" dirty="0" smtClean="0"/>
          </a:p>
          <a:p>
            <a:r>
              <a:rPr lang="fa-IR" dirty="0" smtClean="0"/>
              <a:t>همانند محیط واقعی و یا کاملا متفاوت ... </a:t>
            </a:r>
          </a:p>
          <a:p>
            <a:endParaRPr lang="fa-IR" dirty="0" smtClean="0"/>
          </a:p>
          <a:p>
            <a:r>
              <a:rPr lang="fa-IR" dirty="0" smtClean="0"/>
              <a:t>تلاش بشر برای برداشتن مرزهای بین فضای واقعی و فضای مجازی : سال هاست که محققین به دنبال راهی برای ادغام کردن فضای مجازی و فضای واقعی هستند ...</a:t>
            </a:r>
          </a:p>
          <a:p>
            <a:endParaRPr lang="fa-IR" altLang="fa-IR" dirty="0" smtClean="0"/>
          </a:p>
          <a:p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fa-IR" smtClean="0"/>
              <a:t>دانشگاه صنعتی اصفهان – دانشکده کامپیوتر</a:t>
            </a:r>
            <a:endParaRPr lang="es-ES" alt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03A1E-C0C3-4A75-A42D-959ACBF920C8}" type="slidenum">
              <a:rPr lang="es-ES" altLang="fa-IR" smtClean="0"/>
              <a:pPr>
                <a:defRPr/>
              </a:pPr>
              <a:t>5</a:t>
            </a:fld>
            <a:endParaRPr lang="es-ES" altLang="fa-IR" dirty="0"/>
          </a:p>
        </p:txBody>
      </p:sp>
    </p:spTree>
    <p:extLst>
      <p:ext uri="{BB962C8B-B14F-4D97-AF65-F5344CB8AC3E}">
        <p14:creationId xmlns:p14="http://schemas.microsoft.com/office/powerpoint/2010/main" val="276521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1412776"/>
            <a:ext cx="7139136" cy="4525963"/>
          </a:xfrm>
        </p:spPr>
        <p:txBody>
          <a:bodyPr/>
          <a:lstStyle/>
          <a:p>
            <a:r>
              <a:rPr lang="fa-IR" dirty="0" smtClean="0"/>
              <a:t>واقعیت مجازی به طور مصنوعی تجربیاتی حسی را ارائه می دهد ... </a:t>
            </a:r>
          </a:p>
          <a:p>
            <a:endParaRPr lang="fa-IR" dirty="0" smtClean="0"/>
          </a:p>
          <a:p>
            <a:r>
              <a:rPr lang="fa-IR" dirty="0" smtClean="0"/>
              <a:t>در حال حاضر به وجود آوردن یک تجربه واقعی با واقعیت مجازی به دلیل وجود محدودیت‌هایی نظیر پردازش توان ، رزولوشن صفحه نمایش و پهنای باند مشکل می‌باشد . در هر صورت طرفداران تکنولوژی امیدوارند که مشکلات مربوط به ارتباطات و پردازش در آیندة نزدیک برطرف شود و  بتوان راه حل مقرون به صرفه‌ای برای این تکنولوژی ارائه داد .</a:t>
            </a:r>
          </a:p>
          <a:p>
            <a:endParaRPr lang="fa-IR" dirty="0"/>
          </a:p>
        </p:txBody>
      </p:sp>
      <p:pic>
        <p:nvPicPr>
          <p:cNvPr id="4" name="Picture 2" descr="C:\Users\asus\Desktop\Worldskin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9" y="4365104"/>
            <a:ext cx="2304250" cy="17281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fa-IR" smtClean="0"/>
              <a:t>دانشگاه صنعتی اصفهان – دانشکده کامپیوتر</a:t>
            </a:r>
            <a:endParaRPr lang="es-ES" altLang="fa-I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03A1E-C0C3-4A75-A42D-959ACBF920C8}" type="slidenum">
              <a:rPr lang="es-ES" altLang="fa-IR" smtClean="0"/>
              <a:pPr>
                <a:defRPr/>
              </a:pPr>
              <a:t>6</a:t>
            </a:fld>
            <a:endParaRPr lang="es-ES" altLang="fa-IR" dirty="0"/>
          </a:p>
        </p:txBody>
      </p:sp>
    </p:spTree>
    <p:extLst>
      <p:ext uri="{BB962C8B-B14F-4D97-AF65-F5344CB8AC3E}">
        <p14:creationId xmlns:p14="http://schemas.microsoft.com/office/powerpoint/2010/main" val="374757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نرم افزار های واقعیت مجازی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تا ماه ژوئیه ۲۰۱۴ بیش از ۵۰۰ اپلیکیشن برای سیستم عامل اندروید و بیش از ۸۰ اپلیکیشن </a:t>
            </a:r>
            <a:r>
              <a:rPr lang="en-US" dirty="0" smtClean="0">
                <a:latin typeface="Comic Sans MS" panose="030F0702030302020204" pitchFamily="66" charset="0"/>
              </a:rPr>
              <a:t>iOS</a:t>
            </a:r>
            <a:r>
              <a:rPr lang="fa-IR" dirty="0" smtClean="0"/>
              <a:t> برای </a:t>
            </a:r>
            <a:r>
              <a:rPr lang="fa-IR" dirty="0"/>
              <a:t>استفاده در هدست‌های واقعیت مجازی تولید و عرضه شده‌اند که از طریق مارکت‌های معتبر و قابل دانلود </a:t>
            </a:r>
            <a:r>
              <a:rPr lang="fa-IR" dirty="0" smtClean="0"/>
              <a:t>می‌باشند .</a:t>
            </a:r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fa-IR" smtClean="0"/>
              <a:t>دانشگاه صنعتی اصفهان – دانشکده کامپیوتر</a:t>
            </a:r>
            <a:endParaRPr lang="es-ES" alt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03A1E-C0C3-4A75-A42D-959ACBF920C8}" type="slidenum">
              <a:rPr lang="es-ES" altLang="fa-IR" smtClean="0"/>
              <a:pPr>
                <a:defRPr/>
              </a:pPr>
              <a:t>7</a:t>
            </a:fld>
            <a:endParaRPr lang="es-ES" altLang="fa-IR" dirty="0"/>
          </a:p>
        </p:txBody>
      </p:sp>
    </p:spTree>
    <p:extLst>
      <p:ext uri="{BB962C8B-B14F-4D97-AF65-F5344CB8AC3E}">
        <p14:creationId xmlns:p14="http://schemas.microsoft.com/office/powerpoint/2010/main" val="57329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واقعیت مجازی در ایران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1412776"/>
            <a:ext cx="7139136" cy="4713387"/>
          </a:xfrm>
        </p:spPr>
        <p:txBody>
          <a:bodyPr/>
          <a:lstStyle/>
          <a:p>
            <a:r>
              <a:rPr lang="fa-IR" dirty="0" smtClean="0">
                <a:solidFill>
                  <a:srgbClr val="00B0F0"/>
                </a:solidFill>
              </a:rPr>
              <a:t>مؤسسه رسانه پرداز آمیتیس </a:t>
            </a:r>
            <a:r>
              <a:rPr lang="fa-IR" dirty="0" smtClean="0"/>
              <a:t>سازنده بازی رایانه‌ای « مبارزه در خلیج عدن » در تاریخ ۲۲ دی ماه سال ۱۳۹۳ برای اولین بار از دستاورد خود در حوزه واقعیت مجازی رونمایی کرد . تبدیل انواع هدست‌های نمایشگر سه بعدی ( </a:t>
            </a:r>
            <a:r>
              <a:rPr lang="en-US" dirty="0" smtClean="0">
                <a:latin typeface="Comic Sans MS" panose="030F0702030302020204" pitchFamily="66" charset="0"/>
              </a:rPr>
              <a:t>3D Viewer</a:t>
            </a:r>
            <a:r>
              <a:rPr lang="fa-IR" dirty="0"/>
              <a:t> ) به هدست واقعیت مجازی ، توسعه و گسترش این تکنولوژی به منظور بهره‌برداری در شهربازی‌ها و مباحث شبیه‌ساز تنها بخشی از فعالیت‌های استودیو آمیتیس در این زمینه است . لازم است ذکر شود این محصول تحت عنوان </a:t>
            </a:r>
            <a:r>
              <a:rPr lang="en-US" dirty="0" err="1">
                <a:latin typeface="Comic Sans MS" panose="030F0702030302020204" pitchFamily="66" charset="0"/>
              </a:rPr>
              <a:t>Amytech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1</a:t>
            </a:r>
            <a:r>
              <a:rPr lang="fa-IR" dirty="0" smtClean="0"/>
              <a:t> اولین </a:t>
            </a:r>
            <a:r>
              <a:rPr lang="fa-IR" dirty="0"/>
              <a:t>هدست واقعیت مجازی مبتنی بر کامپیوتر ایرانی در چهارمین دوره نمایشگاه شهر بازی و اوقات فراغت رونمایی </a:t>
            </a:r>
            <a:r>
              <a:rPr lang="fa-IR" dirty="0" smtClean="0"/>
              <a:t>گردید .</a:t>
            </a:r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fa-IR" smtClean="0"/>
              <a:t>دانشگاه صنعتی اصفهان – دانشکده کامپیوتر</a:t>
            </a:r>
            <a:endParaRPr lang="es-ES" alt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03A1E-C0C3-4A75-A42D-959ACBF920C8}" type="slidenum">
              <a:rPr lang="es-ES" altLang="fa-IR" smtClean="0"/>
              <a:pPr>
                <a:defRPr/>
              </a:pPr>
              <a:t>8</a:t>
            </a:fld>
            <a:endParaRPr lang="es-ES" alt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509120"/>
            <a:ext cx="1872206" cy="16163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4164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>
                <a:solidFill>
                  <a:srgbClr val="00B0F0"/>
                </a:solidFill>
              </a:rPr>
              <a:t>هدست واقعیت مجازی آمی سِت </a:t>
            </a:r>
            <a:r>
              <a:rPr lang="en-US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(</a:t>
            </a:r>
            <a:r>
              <a:rPr lang="en-US" dirty="0" err="1">
                <a:solidFill>
                  <a:srgbClr val="00B0F0"/>
                </a:solidFill>
                <a:latin typeface="Comic Sans MS" panose="030F0702030302020204" pitchFamily="66" charset="0"/>
              </a:rPr>
              <a:t>Amyset</a:t>
            </a:r>
            <a:r>
              <a:rPr lang="en-US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)</a:t>
            </a:r>
            <a:r>
              <a:rPr lang="fa-IR" dirty="0" smtClean="0">
                <a:solidFill>
                  <a:srgbClr val="00B0F0"/>
                </a:solidFill>
              </a:rPr>
              <a:t> </a:t>
            </a:r>
            <a:r>
              <a:rPr lang="fa-IR" dirty="0" smtClean="0"/>
              <a:t>: مبتنی </a:t>
            </a:r>
            <a:r>
              <a:rPr lang="fa-IR" dirty="0"/>
              <a:t>بر پلتفرم موبایل نیز توسط استودیو آمیتیس به بازار ایران ارائه گردیده است که علاوه بر قابلیت استفاده به صورت هدست با کمک نصب کش و قرار گرفتن روی سر، با استفاده از لایه‌ای نرم در محل قرار گرفتن بینی و پیشانی به افزایش استفاده کاربری آن افزوده است.</a:t>
            </a:r>
          </a:p>
          <a:p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fa-IR" smtClean="0"/>
              <a:t>دانشگاه صنعتی اصفهان – دانشکده کامپیوتر</a:t>
            </a:r>
            <a:endParaRPr lang="es-ES" alt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03A1E-C0C3-4A75-A42D-959ACBF920C8}" type="slidenum">
              <a:rPr lang="es-ES" altLang="fa-IR" smtClean="0"/>
              <a:pPr>
                <a:defRPr/>
              </a:pPr>
              <a:t>9</a:t>
            </a:fld>
            <a:endParaRPr lang="es-ES" alt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083" y="3068960"/>
            <a:ext cx="2945834" cy="294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3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fa-I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fa-I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4910</TotalTime>
  <Words>734</Words>
  <Application>Microsoft Office PowerPoint</Application>
  <PresentationFormat>On-screen Show (4:3)</PresentationFormat>
  <Paragraphs>63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Diseño predeterminado</vt:lpstr>
      <vt:lpstr> واقعیت مجازی  ( Virtual Reality )</vt:lpstr>
      <vt:lpstr>مطالب مورد بحث</vt:lpstr>
      <vt:lpstr>مقدمه</vt:lpstr>
      <vt:lpstr>چیستی واقعیت مجازی</vt:lpstr>
      <vt:lpstr>PowerPoint Presentation</vt:lpstr>
      <vt:lpstr>PowerPoint Presentation</vt:lpstr>
      <vt:lpstr>نرم افزار های واقعیت مجازی</vt:lpstr>
      <vt:lpstr>واقعیت مجازی در ایران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asus</cp:lastModifiedBy>
  <cp:revision>703</cp:revision>
  <dcterms:created xsi:type="dcterms:W3CDTF">2010-05-23T14:28:12Z</dcterms:created>
  <dcterms:modified xsi:type="dcterms:W3CDTF">2016-03-14T19:59:11Z</dcterms:modified>
</cp:coreProperties>
</file>