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50" r:id="rId5"/>
  </p:sldMasterIdLst>
  <p:notesMasterIdLst>
    <p:notesMasterId r:id="rId48"/>
  </p:notesMasterIdLst>
  <p:sldIdLst>
    <p:sldId id="266" r:id="rId6"/>
    <p:sldId id="268" r:id="rId7"/>
    <p:sldId id="269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75" r:id="rId30"/>
    <p:sldId id="358" r:id="rId31"/>
    <p:sldId id="359" r:id="rId32"/>
    <p:sldId id="360" r:id="rId33"/>
    <p:sldId id="361" r:id="rId34"/>
    <p:sldId id="362" r:id="rId35"/>
    <p:sldId id="363" r:id="rId36"/>
    <p:sldId id="364" r:id="rId37"/>
    <p:sldId id="365" r:id="rId38"/>
    <p:sldId id="366" r:id="rId39"/>
    <p:sldId id="367" r:id="rId40"/>
    <p:sldId id="368" r:id="rId41"/>
    <p:sldId id="369" r:id="rId42"/>
    <p:sldId id="374" r:id="rId43"/>
    <p:sldId id="370" r:id="rId44"/>
    <p:sldId id="371" r:id="rId45"/>
    <p:sldId id="372" r:id="rId46"/>
    <p:sldId id="373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85E61F"/>
    <a:srgbClr val="63D0DF"/>
    <a:srgbClr val="64DED2"/>
    <a:srgbClr val="63DFD9"/>
    <a:srgbClr val="63C1DF"/>
    <a:srgbClr val="FC9F1A"/>
    <a:srgbClr val="80715F"/>
    <a:srgbClr val="9C088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925" autoAdjust="0"/>
    <p:restoredTop sz="89688" autoAdjust="0"/>
  </p:normalViewPr>
  <p:slideViewPr>
    <p:cSldViewPr>
      <p:cViewPr varScale="1">
        <p:scale>
          <a:sx n="114" d="100"/>
          <a:sy n="114" d="100"/>
        </p:scale>
        <p:origin x="-108" y="-426"/>
      </p:cViewPr>
      <p:guideLst>
        <p:guide orient="horz" pos="1056"/>
        <p:guide pos="563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74D820B-568A-4D7D-BD06-42910BDF2176}" type="datetimeFigureOut">
              <a:rPr lang="en-US"/>
              <a:pPr>
                <a:defRPr/>
              </a:pPr>
              <a:t>1/16/2012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47F163D-5A60-4FCC-A4A6-D96B0C2957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92609B-7CED-4C19-8976-AF332ED3BF3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73E931-C8EA-4DEF-AA9B-D3280F52C8B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73E931-C8EA-4DEF-AA9B-D3280F52C8B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050308-BA0B-47B5-9D98-0DA3EFFE8B5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52F0EA-3575-4080-A5A9-FE7C7BE3666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D05C41-57CB-447F-9DD9-8A81F087B08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41E8BF-DB90-4A4C-8B95-97089B340FB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52D49A-1761-4937-A5E4-D5DA2CC1A01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B3B731-2EAA-4EE0-B5CE-B32147926FF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0A9E4F-53B2-4D9D-B2A1-7D0854D467F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C0FB65-31EC-4F68-9F8A-CE3AC404C32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3B2833-AE1E-4552-BACC-D39FD0526CE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48CD75-9CCB-4ECD-AB16-8C0585F93F4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674734-51C6-4E53-A4A6-3EA17B3A9C5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3295D3-FE98-4F89-8FDE-BC5BE427E9B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3295D3-FE98-4F89-8FDE-BC5BE427E9B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96EBB2-66F2-4FD2-ACEB-2F22969402A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6D947A-B2CC-4492-B31D-240D3307E1A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43B375-695F-4869-8F17-EF0073BC1AC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46C6AA-274D-4AD1-8807-7F7F195F512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4A6FEB-CCC2-412B-BA85-D703B2C4823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B19D10-0ED7-4AC3-AAB1-28B0563BBC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588458-CC12-41DF-8164-22B441DE2E8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16D92B-566E-4FDF-B4CA-305E047892B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56A597-9303-408C-86AB-7C07DA900D6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E9F614-2053-42CD-8C49-447FD9D8226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D34825-4882-4A76-B019-63FDC69241E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CB98EE-7A70-47E8-93B7-E10AD25F37E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64C492-E274-468C-A95C-3BE3DFB4013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456FD2-FCE0-4BAE-AAFF-3D5B4535CF7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51398D-30BB-40C9-8AA1-E1FF791D332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3F5152-BE2A-4B57-8C68-F087566156E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33F013-5718-45E5-B843-604A45EE40C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B368F6-6FB2-446C-876A-60651100107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F45A95-AD8C-4792-8EF6-2111676299F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472ECC-3F8A-4416-8F60-CE263513872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F32645-4D14-4970-8F01-16314CC969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4D12E5-1C29-4EFA-95C6-520677C6E78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43DEB2-0F12-42AD-8187-3E310AA7B8E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6D48C1-4EA4-4DB9-ABAC-1EAB51F021F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AECOM_blue-green_spectrum_v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096000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0" y="1219200"/>
            <a:ext cx="8480425" cy="1470025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209800"/>
            <a:ext cx="8480425" cy="17526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8" descr="AECOM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3950" y="6189663"/>
            <a:ext cx="1314450" cy="46831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1AA48-7C2D-4DC3-BF02-6AF78264C1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1163" y="274638"/>
            <a:ext cx="217646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3801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3C44A-8FDF-43DD-81E9-0075FE9659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090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09025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8D73B-F68D-4D0F-B5A3-B9F4D7DAA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33497-4E14-467F-995B-1C558F286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2783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600200"/>
            <a:ext cx="42783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A2ADD-0DAC-4A84-A622-8E35084CCD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9CCCA-4C82-4FF1-AD32-CB35D8B949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361B7-7925-49D2-9F4E-D2C2C056D9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F34B5-B070-4350-B95B-12D875DADB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91685-9F0F-4EF1-8EED-AAD11AB967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152B6-FF92-4ACA-897B-DD8AB30C21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GML_powerpoint_footer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7090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00200"/>
            <a:ext cx="87090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438" y="6494463"/>
            <a:ext cx="5562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6550" y="6494463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1AFA8D0-882E-43AA-A06D-FCF3A3AD7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AECOM_color_rgb.bmp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543800" y="304800"/>
            <a:ext cx="1280053" cy="4574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54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3C1D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3C1D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3C1D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3C1D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3C1D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3C1D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3C1D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3C1D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3C1D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8071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80715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80715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80715F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80715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80715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80715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80715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8071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GML_powerpoint_chapter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57200" y="1219200"/>
            <a:ext cx="84804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3200" b="1">
                <a:solidFill>
                  <a:schemeClr val="bg1"/>
                </a:solidFill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124200"/>
            <a:ext cx="8437562" cy="1108075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2400" dirty="0" smtClean="0">
                <a:latin typeface="+mn-lt"/>
              </a:rPr>
              <a:t>August 2010</a:t>
            </a:r>
            <a:r>
              <a:rPr lang="en-US" sz="2400" b="1" dirty="0" smtClean="0">
                <a:latin typeface="+mn-lt"/>
              </a:rPr>
              <a:t/>
            </a:r>
            <a:br>
              <a:rPr lang="en-US" sz="2400" b="1" dirty="0" smtClean="0">
                <a:latin typeface="+mn-lt"/>
              </a:rPr>
            </a:br>
            <a:endParaRPr lang="en-US" sz="2400" dirty="0" smtClean="0"/>
          </a:p>
        </p:txBody>
      </p:sp>
      <p:sp>
        <p:nvSpPr>
          <p:cNvPr id="5124" name="Text Box 9"/>
          <p:cNvSpPr txBox="1">
            <a:spLocks noChangeArrowheads="1"/>
          </p:cNvSpPr>
          <p:nvPr/>
        </p:nvSpPr>
        <p:spPr bwMode="auto">
          <a:xfrm>
            <a:off x="473075" y="6346825"/>
            <a:ext cx="92392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500"/>
              <a:t>	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3400" y="1905000"/>
            <a:ext cx="8437562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Salesforce.com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User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Orientation Guide</a:t>
            </a:r>
            <a:b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655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dirty="0" smtClean="0">
                <a:solidFill>
                  <a:srgbClr val="006B8D"/>
                </a:solidFill>
                <a:latin typeface="Arial" pitchFamily="34" charset="0"/>
              </a:rPr>
              <a:t>Account Management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344488" y="1036638"/>
            <a:ext cx="4492625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>
                <a:solidFill>
                  <a:srgbClr val="585858"/>
                </a:solidFill>
              </a:rPr>
              <a:t>Managing customers, competitors and partners</a:t>
            </a: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5213" y="2057400"/>
            <a:ext cx="62801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581400" y="2819400"/>
            <a:ext cx="19812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D361B7-7925-49D2-9F4E-D2C2C056D92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09025" cy="868362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dirty="0" smtClean="0">
                <a:solidFill>
                  <a:srgbClr val="006B8D"/>
                </a:solidFill>
                <a:latin typeface="Arial" pitchFamily="34" charset="0"/>
              </a:rPr>
              <a:t>Accounts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268288" y="1189038"/>
            <a:ext cx="8607425" cy="499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sz="2400" dirty="0">
                <a:solidFill>
                  <a:srgbClr val="585858"/>
                </a:solidFill>
              </a:rPr>
              <a:t>What is an Account? </a:t>
            </a:r>
            <a:endParaRPr lang="en-US" dirty="0">
              <a:latin typeface="Calibri" pitchFamily="34" charset="0"/>
            </a:endParaRPr>
          </a:p>
          <a:p>
            <a:pPr marL="771525" lvl="2" indent="-257175">
              <a:lnSpc>
                <a:spcPct val="95000"/>
              </a:lnSpc>
              <a:buClr>
                <a:srgbClr val="585858"/>
              </a:buClr>
              <a:buSzPct val="80000"/>
              <a:buFont typeface="Courier New" pitchFamily="49" charset="0"/>
              <a:buChar char="o"/>
            </a:pPr>
            <a:r>
              <a:rPr lang="en-US" sz="2000" dirty="0">
                <a:solidFill>
                  <a:srgbClr val="585858"/>
                </a:solidFill>
              </a:rPr>
              <a:t>Accounts store company information for AECOM customers, partners, and competitors</a:t>
            </a:r>
          </a:p>
          <a:p>
            <a:pPr marL="771525" lvl="2" indent="-257175">
              <a:lnSpc>
                <a:spcPct val="95000"/>
              </a:lnSpc>
              <a:buClr>
                <a:srgbClr val="585858"/>
              </a:buClr>
              <a:buSzPct val="80000"/>
              <a:buFont typeface="Courier New" pitchFamily="49" charset="0"/>
              <a:buChar char="o"/>
            </a:pPr>
            <a:r>
              <a:rPr lang="en-US" sz="2000" dirty="0">
                <a:solidFill>
                  <a:srgbClr val="585858"/>
                </a:solidFill>
              </a:rPr>
              <a:t>Each account stores information such as name, address, and phone numbers</a:t>
            </a:r>
            <a:endParaRPr lang="en-US" dirty="0">
              <a:latin typeface="Calibri" pitchFamily="34" charset="0"/>
            </a:endParaRPr>
          </a:p>
          <a:p>
            <a:pPr marL="771525" lvl="2" indent="-257175">
              <a:lnSpc>
                <a:spcPct val="95000"/>
              </a:lnSpc>
              <a:buClr>
                <a:srgbClr val="585858"/>
              </a:buClr>
              <a:buSzPct val="80000"/>
              <a:buFont typeface="Courier New" pitchFamily="49" charset="0"/>
              <a:buChar char="o"/>
            </a:pPr>
            <a:r>
              <a:rPr lang="en-US" sz="2000" dirty="0">
                <a:solidFill>
                  <a:srgbClr val="585858"/>
                </a:solidFill>
              </a:rPr>
              <a:t>For each account, you can store related information such as opportunities, activities, cases, partners, contracts, and notes</a:t>
            </a:r>
          </a:p>
          <a:p>
            <a:pPr marL="771525" lvl="2" indent="-257175">
              <a:lnSpc>
                <a:spcPct val="95000"/>
              </a:lnSpc>
              <a:buClr>
                <a:srgbClr val="585858"/>
              </a:buClr>
              <a:buSzPct val="80000"/>
            </a:pPr>
            <a:endParaRPr lang="en-US" dirty="0">
              <a:latin typeface="Calibri" pitchFamily="34" charset="0"/>
            </a:endParaRP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sz="2400" dirty="0">
                <a:solidFill>
                  <a:srgbClr val="585858"/>
                </a:solidFill>
              </a:rPr>
              <a:t>Who </a:t>
            </a:r>
            <a:r>
              <a:rPr lang="en-US" sz="2400" dirty="0" smtClean="0">
                <a:solidFill>
                  <a:srgbClr val="585858"/>
                </a:solidFill>
              </a:rPr>
              <a:t>creates </a:t>
            </a:r>
            <a:r>
              <a:rPr lang="en-US" sz="2400" dirty="0">
                <a:solidFill>
                  <a:srgbClr val="585858"/>
                </a:solidFill>
              </a:rPr>
              <a:t>Accounts? </a:t>
            </a:r>
            <a:endParaRPr lang="en-US" dirty="0">
              <a:latin typeface="Calibri" pitchFamily="34" charset="0"/>
            </a:endParaRPr>
          </a:p>
          <a:p>
            <a:pPr marL="771525" lvl="2" indent="-257175">
              <a:lnSpc>
                <a:spcPct val="95000"/>
              </a:lnSpc>
              <a:buClr>
                <a:srgbClr val="585858"/>
              </a:buClr>
              <a:buSzPct val="80000"/>
              <a:buFont typeface="Courier New" pitchFamily="49" charset="0"/>
              <a:buChar char="o"/>
            </a:pPr>
            <a:r>
              <a:rPr lang="en-US" sz="2000" dirty="0">
                <a:solidFill>
                  <a:srgbClr val="585858"/>
                </a:solidFill>
              </a:rPr>
              <a:t>All users</a:t>
            </a:r>
            <a:endParaRPr lang="en-US" dirty="0">
              <a:latin typeface="Calibri" pitchFamily="34" charset="0"/>
            </a:endParaRP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endParaRPr lang="en-US" sz="2400" dirty="0">
              <a:solidFill>
                <a:srgbClr val="585858"/>
              </a:solidFill>
            </a:endParaRP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sz="2400" dirty="0">
                <a:solidFill>
                  <a:srgbClr val="585858"/>
                </a:solidFill>
              </a:rPr>
              <a:t>Who </a:t>
            </a:r>
            <a:r>
              <a:rPr lang="en-US" sz="2400" dirty="0" smtClean="0">
                <a:solidFill>
                  <a:srgbClr val="585858"/>
                </a:solidFill>
              </a:rPr>
              <a:t>provides </a:t>
            </a:r>
            <a:r>
              <a:rPr lang="en-US" sz="2400" dirty="0">
                <a:solidFill>
                  <a:srgbClr val="585858"/>
                </a:solidFill>
              </a:rPr>
              <a:t>quality control on Accounts? </a:t>
            </a:r>
            <a:endParaRPr lang="en-US" dirty="0">
              <a:latin typeface="Calibri" pitchFamily="34" charset="0"/>
            </a:endParaRPr>
          </a:p>
          <a:p>
            <a:pPr marL="771525" lvl="2" indent="-257175">
              <a:lnSpc>
                <a:spcPct val="95000"/>
              </a:lnSpc>
              <a:buClr>
                <a:srgbClr val="585858"/>
              </a:buClr>
              <a:buSzPct val="80000"/>
              <a:buFont typeface="Courier New" pitchFamily="49" charset="0"/>
              <a:buChar char="o"/>
            </a:pPr>
            <a:r>
              <a:rPr lang="en-US" sz="2000" dirty="0">
                <a:solidFill>
                  <a:srgbClr val="585858"/>
                </a:solidFill>
              </a:rPr>
              <a:t>Content Management group</a:t>
            </a:r>
            <a:endParaRPr lang="en-US" dirty="0">
              <a:latin typeface="Calibri" pitchFamily="34" charset="0"/>
            </a:endParaRP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endParaRPr lang="en-US" sz="2400" dirty="0">
              <a:solidFill>
                <a:srgbClr val="585858"/>
              </a:solidFill>
            </a:endParaRP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sz="2400" dirty="0">
                <a:solidFill>
                  <a:srgbClr val="585858"/>
                </a:solidFill>
              </a:rPr>
              <a:t>How will you use Accounts?</a:t>
            </a:r>
            <a:endParaRPr lang="en-US" dirty="0">
              <a:latin typeface="Calibri" pitchFamily="34" charset="0"/>
            </a:endParaRPr>
          </a:p>
          <a:p>
            <a:pPr marL="771525" lvl="2" indent="-257175">
              <a:lnSpc>
                <a:spcPct val="95000"/>
              </a:lnSpc>
              <a:buClr>
                <a:srgbClr val="585858"/>
              </a:buClr>
              <a:buSzPct val="80000"/>
              <a:buFont typeface="Courier New" pitchFamily="49" charset="0"/>
              <a:buChar char="o"/>
            </a:pPr>
            <a:r>
              <a:rPr lang="en-US" sz="2000" dirty="0" smtClean="0">
                <a:solidFill>
                  <a:srgbClr val="585858"/>
                </a:solidFill>
              </a:rPr>
              <a:t>To track </a:t>
            </a:r>
            <a:r>
              <a:rPr lang="en-US" sz="2000" dirty="0">
                <a:solidFill>
                  <a:srgbClr val="585858"/>
                </a:solidFill>
              </a:rPr>
              <a:t>all company information on the Account (name, address </a:t>
            </a:r>
            <a:r>
              <a:rPr lang="en-US" sz="2000" dirty="0" smtClean="0">
                <a:solidFill>
                  <a:srgbClr val="585858"/>
                </a:solidFill>
              </a:rPr>
              <a:t>etc.)</a:t>
            </a:r>
            <a:endParaRPr lang="en-US" sz="2000" dirty="0">
              <a:solidFill>
                <a:srgbClr val="58585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D361B7-7925-49D2-9F4E-D2C2C056D92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09025" cy="868362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dirty="0" smtClean="0">
                <a:solidFill>
                  <a:srgbClr val="006B8D"/>
                </a:solidFill>
                <a:latin typeface="Arial" pitchFamily="34" charset="0"/>
              </a:rPr>
              <a:t>Creating Accounts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268288" y="1189038"/>
            <a:ext cx="86074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sz="2000" dirty="0" smtClean="0">
                <a:solidFill>
                  <a:srgbClr val="585858"/>
                </a:solidFill>
              </a:rPr>
              <a:t>Always check first to see if the account already exists</a:t>
            </a: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sz="2000" dirty="0" smtClean="0">
                <a:solidFill>
                  <a:srgbClr val="585858"/>
                </a:solidFill>
              </a:rPr>
              <a:t>Click the </a:t>
            </a:r>
            <a:r>
              <a:rPr lang="en-US" sz="2000" i="1" dirty="0" smtClean="0">
                <a:solidFill>
                  <a:srgbClr val="585858"/>
                </a:solidFill>
              </a:rPr>
              <a:t>New Account </a:t>
            </a:r>
            <a:r>
              <a:rPr lang="en-US" sz="2000" dirty="0" smtClean="0">
                <a:solidFill>
                  <a:srgbClr val="585858"/>
                </a:solidFill>
              </a:rPr>
              <a:t>button</a:t>
            </a:r>
            <a:endParaRPr lang="en-US" sz="2000" dirty="0">
              <a:solidFill>
                <a:srgbClr val="58585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D361B7-7925-49D2-9F4E-D2C2C056D92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3" y="2362200"/>
            <a:ext cx="89439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50292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If the account is in the system but at a different location, you should create a new account.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dirty="0" smtClean="0">
                <a:solidFill>
                  <a:srgbClr val="006B8D"/>
                </a:solidFill>
                <a:latin typeface="Arial" pitchFamily="34" charset="0"/>
              </a:rPr>
              <a:t>Creating Accounts </a:t>
            </a:r>
            <a:r>
              <a:rPr lang="en-US" sz="2000" dirty="0" smtClean="0">
                <a:solidFill>
                  <a:srgbClr val="006B8D"/>
                </a:solidFill>
                <a:latin typeface="Arial" pitchFamily="34" charset="0"/>
              </a:rPr>
              <a:t/>
            </a:r>
            <a:br>
              <a:rPr lang="en-US" sz="2000" dirty="0" smtClean="0">
                <a:solidFill>
                  <a:srgbClr val="006B8D"/>
                </a:solidFill>
                <a:latin typeface="Arial" pitchFamily="34" charset="0"/>
              </a:rPr>
            </a:br>
            <a:r>
              <a:rPr lang="en-US" sz="2000" dirty="0" smtClean="0">
                <a:solidFill>
                  <a:srgbClr val="006B8D"/>
                </a:solidFill>
                <a:latin typeface="Arial" pitchFamily="34" charset="0"/>
              </a:rPr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09025" cy="990600"/>
          </a:xfrm>
        </p:spPr>
        <p:txBody>
          <a:bodyPr/>
          <a:lstStyle/>
          <a:p>
            <a:pPr marL="457200" lvl="1" indent="-307975">
              <a:lnSpc>
                <a:spcPct val="95000"/>
              </a:lnSpc>
              <a:spcBef>
                <a:spcPct val="0"/>
              </a:spcBef>
              <a:buClr>
                <a:srgbClr val="585858"/>
              </a:buClr>
              <a:buSzPct val="100000"/>
              <a:buFontTx/>
              <a:buChar char="•"/>
            </a:pPr>
            <a:r>
              <a:rPr lang="en-US" sz="2000" kern="1200" dirty="0" smtClean="0">
                <a:solidFill>
                  <a:srgbClr val="585858"/>
                </a:solidFill>
                <a:latin typeface="Arial" charset="0"/>
                <a:ea typeface="+mn-ea"/>
                <a:cs typeface="+mn-cs"/>
              </a:rPr>
              <a:t>Complete required fields</a:t>
            </a:r>
          </a:p>
          <a:p>
            <a:pPr marL="457200" lvl="1" indent="-307975">
              <a:lnSpc>
                <a:spcPct val="95000"/>
              </a:lnSpc>
              <a:spcBef>
                <a:spcPct val="0"/>
              </a:spcBef>
              <a:buClr>
                <a:srgbClr val="585858"/>
              </a:buClr>
              <a:buSzPct val="100000"/>
              <a:buFontTx/>
              <a:buChar char="•"/>
            </a:pPr>
            <a:r>
              <a:rPr lang="en-US" sz="2000" kern="1200" dirty="0" smtClean="0">
                <a:solidFill>
                  <a:srgbClr val="585858"/>
                </a:solidFill>
                <a:latin typeface="Arial" charset="0"/>
                <a:ea typeface="+mn-ea"/>
                <a:cs typeface="+mn-cs"/>
              </a:rPr>
              <a:t>Enter all other information you have</a:t>
            </a:r>
          </a:p>
          <a:p>
            <a:pPr marL="457200" lvl="1" indent="-307975">
              <a:lnSpc>
                <a:spcPct val="95000"/>
              </a:lnSpc>
              <a:spcBef>
                <a:spcPct val="0"/>
              </a:spcBef>
              <a:buClr>
                <a:srgbClr val="585858"/>
              </a:buClr>
              <a:buSzPct val="100000"/>
              <a:buFontTx/>
              <a:buChar char="•"/>
            </a:pPr>
            <a:r>
              <a:rPr lang="en-US" sz="2000" kern="1200" dirty="0" smtClean="0">
                <a:solidFill>
                  <a:srgbClr val="585858"/>
                </a:solidFill>
                <a:latin typeface="Arial" charset="0"/>
                <a:ea typeface="+mn-ea"/>
                <a:cs typeface="+mn-cs"/>
              </a:rPr>
              <a:t>Click Save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68D73B-F68D-4D0F-B5A3-B9F4D7DAAB3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316082"/>
            <a:ext cx="5257800" cy="398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114800"/>
            <a:ext cx="69723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dirty="0" smtClean="0">
                <a:solidFill>
                  <a:srgbClr val="006B8D"/>
                </a:solidFill>
                <a:latin typeface="Arial" pitchFamily="34" charset="0"/>
              </a:rPr>
              <a:t>Parent Account</a:t>
            </a:r>
            <a:endParaRPr lang="en-US" sz="1600" i="1" dirty="0" smtClean="0">
              <a:solidFill>
                <a:srgbClr val="006B8D"/>
              </a:solidFill>
              <a:latin typeface="Arial" pitchFamily="34" charset="0"/>
            </a:endParaRP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268288" y="1189038"/>
            <a:ext cx="8607425" cy="331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sz="2400">
                <a:solidFill>
                  <a:srgbClr val="585858"/>
                </a:solidFill>
              </a:rPr>
              <a:t>What is a Parent Account?</a:t>
            </a:r>
            <a:endParaRPr lang="en-US">
              <a:latin typeface="Calibri" pitchFamily="34" charset="0"/>
            </a:endParaRPr>
          </a:p>
          <a:p>
            <a:pPr marL="771525" lvl="2" indent="-257175">
              <a:lnSpc>
                <a:spcPct val="95000"/>
              </a:lnSpc>
              <a:buClr>
                <a:srgbClr val="585858"/>
              </a:buClr>
              <a:buSzPct val="80000"/>
              <a:buFont typeface="Courier New" pitchFamily="49" charset="0"/>
              <a:buChar char="o"/>
            </a:pPr>
            <a:r>
              <a:rPr lang="en-US" sz="2000">
                <a:solidFill>
                  <a:srgbClr val="585858"/>
                </a:solidFill>
              </a:rPr>
              <a:t>The account hierarchy shows you the accounts that are associated via the Parent Account field, giving you a global view of a company and its subsidiaries. In the hierarchy, accounts are indented to show that they are subsidiaries of the parent account above them.</a:t>
            </a:r>
            <a:endParaRPr lang="en-US">
              <a:latin typeface="Calibri" pitchFamily="34" charset="0"/>
            </a:endParaRP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sz="2400">
                <a:solidFill>
                  <a:srgbClr val="585858"/>
                </a:solidFill>
              </a:rPr>
              <a:t>To view the account hierarchy, click </a:t>
            </a:r>
            <a:r>
              <a:rPr lang="en-US" sz="2400" b="1">
                <a:solidFill>
                  <a:srgbClr val="585858"/>
                </a:solidFill>
              </a:rPr>
              <a:t>View Hierarchy</a:t>
            </a:r>
            <a:r>
              <a:rPr lang="en-US" sz="2400">
                <a:solidFill>
                  <a:srgbClr val="585858"/>
                </a:solidFill>
              </a:rPr>
              <a:t> next to the account name on the account detail page. </a:t>
            </a:r>
            <a:endParaRPr lang="en-US">
              <a:latin typeface="Calibri" pitchFamily="34" charset="0"/>
            </a:endParaRPr>
          </a:p>
          <a:p>
            <a:pPr>
              <a:lnSpc>
                <a:spcPct val="95000"/>
              </a:lnSpc>
            </a:pPr>
            <a:endParaRPr lang="en-US" sz="2400">
              <a:solidFill>
                <a:srgbClr val="585858"/>
              </a:solidFill>
            </a:endParaRPr>
          </a:p>
          <a:p>
            <a:pPr>
              <a:lnSpc>
                <a:spcPct val="95000"/>
              </a:lnSpc>
            </a:pPr>
            <a:endParaRPr lang="en-US" sz="2400">
              <a:solidFill>
                <a:srgbClr val="585858"/>
              </a:solidFill>
            </a:endParaRPr>
          </a:p>
          <a:p>
            <a:pPr>
              <a:lnSpc>
                <a:spcPct val="95000"/>
              </a:lnSpc>
            </a:pPr>
            <a:endParaRPr lang="en-US" sz="2400">
              <a:solidFill>
                <a:srgbClr val="585858"/>
              </a:solidFill>
            </a:endParaRPr>
          </a:p>
        </p:txBody>
      </p:sp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08163" y="4322763"/>
            <a:ext cx="4364037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D361B7-7925-49D2-9F4E-D2C2C056D92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5213" y="2276475"/>
            <a:ext cx="4498975" cy="400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dirty="0" smtClean="0">
                <a:solidFill>
                  <a:srgbClr val="006B8D"/>
                </a:solidFill>
                <a:latin typeface="Arial" pitchFamily="34" charset="0"/>
              </a:rPr>
              <a:t>Account Hierarchy</a:t>
            </a: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268288" y="1189038"/>
            <a:ext cx="8607425" cy="179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sz="2400">
                <a:solidFill>
                  <a:srgbClr val="585858"/>
                </a:solidFill>
              </a:rPr>
              <a:t>The hierarchy is created by associating accounts (companies) with parent accounts (companies). </a:t>
            </a:r>
            <a:endParaRPr lang="en-US">
              <a:latin typeface="Calibri" pitchFamily="34" charset="0"/>
            </a:endParaRPr>
          </a:p>
          <a:p>
            <a:pPr>
              <a:lnSpc>
                <a:spcPct val="95000"/>
              </a:lnSpc>
            </a:pPr>
            <a:endParaRPr lang="en-US" sz="2400">
              <a:solidFill>
                <a:srgbClr val="585858"/>
              </a:solidFill>
            </a:endParaRPr>
          </a:p>
          <a:p>
            <a:pPr>
              <a:lnSpc>
                <a:spcPct val="95000"/>
              </a:lnSpc>
            </a:pPr>
            <a:endParaRPr lang="en-US" sz="2400">
              <a:solidFill>
                <a:srgbClr val="585858"/>
              </a:solidFill>
            </a:endParaRPr>
          </a:p>
          <a:p>
            <a:pPr>
              <a:lnSpc>
                <a:spcPct val="95000"/>
              </a:lnSpc>
            </a:pPr>
            <a:endParaRPr lang="en-US" sz="2400">
              <a:solidFill>
                <a:srgbClr val="585858"/>
              </a:solidFill>
            </a:endParaRPr>
          </a:p>
        </p:txBody>
      </p:sp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150" y="3865563"/>
            <a:ext cx="5068888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D361B7-7925-49D2-9F4E-D2C2C056D92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09025" cy="868362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dirty="0" smtClean="0">
                <a:solidFill>
                  <a:srgbClr val="006B8D"/>
                </a:solidFill>
                <a:latin typeface="Arial" pitchFamily="34" charset="0"/>
              </a:rPr>
              <a:t>Contact Management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8226425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solidFill>
                  <a:srgbClr val="585858"/>
                </a:solidFill>
              </a:rPr>
              <a:t>Managing your customers associated with your business </a:t>
            </a:r>
            <a:r>
              <a:rPr lang="en-US" sz="1600" dirty="0" smtClean="0">
                <a:solidFill>
                  <a:srgbClr val="585858"/>
                </a:solidFill>
              </a:rPr>
              <a:t>accounts.</a:t>
            </a:r>
            <a:endParaRPr lang="en-US" sz="1600" dirty="0">
              <a:solidFill>
                <a:srgbClr val="585858"/>
              </a:solidFill>
            </a:endParaRP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600200"/>
            <a:ext cx="7002463" cy="382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876800" y="2667000"/>
            <a:ext cx="9906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D361B7-7925-49D2-9F4E-D2C2C056D92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dirty="0" smtClean="0">
                <a:solidFill>
                  <a:srgbClr val="006B8D"/>
                </a:solidFill>
                <a:latin typeface="Arial" pitchFamily="34" charset="0"/>
              </a:rPr>
              <a:t>Contacts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268288" y="1189038"/>
            <a:ext cx="8607425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  <a:defRPr/>
            </a:pPr>
            <a:r>
              <a:rPr lang="en-US" sz="2400" dirty="0">
                <a:solidFill>
                  <a:srgbClr val="585858"/>
                </a:solidFill>
              </a:rPr>
              <a:t>What is a Contact?</a:t>
            </a:r>
            <a:endParaRPr lang="en-US" dirty="0">
              <a:latin typeface="Calibri" pitchFamily="34" charset="0"/>
            </a:endParaRPr>
          </a:p>
          <a:p>
            <a:pPr marL="771525" lvl="2" indent="-257175">
              <a:lnSpc>
                <a:spcPct val="95000"/>
              </a:lnSpc>
              <a:buClr>
                <a:srgbClr val="585858"/>
              </a:buClr>
              <a:buSzPct val="80000"/>
              <a:buFont typeface="Courier New" pitchFamily="49" charset="0"/>
              <a:buChar char="o"/>
              <a:defRPr/>
            </a:pPr>
            <a:r>
              <a:rPr lang="en-US" sz="2000" dirty="0">
                <a:solidFill>
                  <a:srgbClr val="585858"/>
                </a:solidFill>
              </a:rPr>
              <a:t>Contacts are your individuals associated with your business accounts (companies) that you need to track in Salesforce.</a:t>
            </a:r>
            <a:endParaRPr lang="en-US" dirty="0">
              <a:latin typeface="Calibri" pitchFamily="34" charset="0"/>
            </a:endParaRPr>
          </a:p>
          <a:p>
            <a:pPr marL="771525" lvl="2" indent="-257175">
              <a:lnSpc>
                <a:spcPct val="95000"/>
              </a:lnSpc>
              <a:buClr>
                <a:srgbClr val="585858"/>
              </a:buClr>
              <a:buSzPct val="80000"/>
              <a:buFont typeface="Courier New" pitchFamily="49" charset="0"/>
              <a:buChar char="o"/>
              <a:defRPr/>
            </a:pPr>
            <a:r>
              <a:rPr lang="en-US" sz="2000" dirty="0">
                <a:solidFill>
                  <a:srgbClr val="585858"/>
                </a:solidFill>
              </a:rPr>
              <a:t>You can store various information for a contact, such as phone numbers, addresses, titles, and roles in a deal. </a:t>
            </a:r>
            <a:endParaRPr lang="en-US" dirty="0">
              <a:latin typeface="Calibri" pitchFamily="34" charset="0"/>
            </a:endParaRP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  <a:defRPr/>
            </a:pPr>
            <a:endParaRPr lang="en-US" sz="2400" dirty="0">
              <a:solidFill>
                <a:srgbClr val="585858"/>
              </a:solidFill>
            </a:endParaRP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  <a:defRPr/>
            </a:pPr>
            <a:r>
              <a:rPr lang="en-US" sz="2400" dirty="0">
                <a:solidFill>
                  <a:srgbClr val="585858"/>
                </a:solidFill>
              </a:rPr>
              <a:t>Who </a:t>
            </a:r>
            <a:r>
              <a:rPr lang="en-US" sz="2400" dirty="0" smtClean="0">
                <a:solidFill>
                  <a:srgbClr val="585858"/>
                </a:solidFill>
              </a:rPr>
              <a:t>uses and creates Contacts?</a:t>
            </a:r>
            <a:endParaRPr lang="en-US" dirty="0">
              <a:latin typeface="Calibri" pitchFamily="34" charset="0"/>
            </a:endParaRPr>
          </a:p>
          <a:p>
            <a:pPr marL="771525" lvl="2" indent="-257175">
              <a:lnSpc>
                <a:spcPct val="95000"/>
              </a:lnSpc>
              <a:buClr>
                <a:srgbClr val="585858"/>
              </a:buClr>
              <a:buSzPct val="80000"/>
              <a:buFont typeface="Courier New" pitchFamily="49" charset="0"/>
              <a:buChar char="o"/>
              <a:defRPr/>
            </a:pPr>
            <a:r>
              <a:rPr lang="en-US" sz="2000" dirty="0">
                <a:solidFill>
                  <a:srgbClr val="585858"/>
                </a:solidFill>
              </a:rPr>
              <a:t>All users</a:t>
            </a:r>
          </a:p>
          <a:p>
            <a:pPr marL="771525" lvl="2" indent="-257175">
              <a:lnSpc>
                <a:spcPct val="95000"/>
              </a:lnSpc>
              <a:buClr>
                <a:srgbClr val="585858"/>
              </a:buClr>
              <a:buSzPct val="80000"/>
              <a:buFont typeface="Courier New" pitchFamily="49" charset="0"/>
              <a:buChar char="o"/>
              <a:defRPr/>
            </a:pPr>
            <a:endParaRPr lang="en-US" sz="2000" dirty="0">
              <a:solidFill>
                <a:srgbClr val="585858"/>
              </a:solidFill>
            </a:endParaRPr>
          </a:p>
          <a:p>
            <a:pPr marL="514350" lvl="1" indent="-457200">
              <a:lnSpc>
                <a:spcPct val="95000"/>
              </a:lnSpc>
              <a:buClr>
                <a:srgbClr val="585858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585858"/>
                </a:solidFill>
              </a:rPr>
              <a:t>Can my Outlook Contacts by </a:t>
            </a:r>
            <a:r>
              <a:rPr lang="en-US" sz="2400" dirty="0" smtClean="0">
                <a:solidFill>
                  <a:srgbClr val="585858"/>
                </a:solidFill>
              </a:rPr>
              <a:t>synced </a:t>
            </a:r>
            <a:r>
              <a:rPr lang="en-US" sz="2400" dirty="0">
                <a:solidFill>
                  <a:srgbClr val="585858"/>
                </a:solidFill>
              </a:rPr>
              <a:t>with my Salesforce contacts?</a:t>
            </a:r>
          </a:p>
          <a:p>
            <a:pPr marL="771525" lvl="2" indent="-257175">
              <a:lnSpc>
                <a:spcPct val="95000"/>
              </a:lnSpc>
              <a:buClr>
                <a:srgbClr val="585858"/>
              </a:buClr>
              <a:buSzPct val="80000"/>
              <a:buFont typeface="Courier New" pitchFamily="49" charset="0"/>
              <a:buChar char="o"/>
              <a:defRPr/>
            </a:pPr>
            <a:r>
              <a:rPr lang="en-US" sz="2000" dirty="0" smtClean="0">
                <a:solidFill>
                  <a:srgbClr val="585858"/>
                </a:solidFill>
              </a:rPr>
              <a:t>Yes</a:t>
            </a:r>
            <a:endParaRPr lang="en-US" sz="2000" dirty="0">
              <a:solidFill>
                <a:srgbClr val="585858"/>
              </a:solidFill>
            </a:endParaRPr>
          </a:p>
          <a:p>
            <a:pPr marL="514350" lvl="1" indent="-457200">
              <a:lnSpc>
                <a:spcPct val="95000"/>
              </a:lnSpc>
              <a:buClr>
                <a:srgbClr val="585858"/>
              </a:buClr>
              <a:buSzPct val="80000"/>
              <a:defRPr/>
            </a:pPr>
            <a:endParaRPr lang="en-US" sz="2400" dirty="0">
              <a:solidFill>
                <a:srgbClr val="585858"/>
              </a:solidFill>
            </a:endParaRPr>
          </a:p>
          <a:p>
            <a:pPr marL="771525" lvl="2" indent="-257175">
              <a:lnSpc>
                <a:spcPct val="95000"/>
              </a:lnSpc>
              <a:buClr>
                <a:srgbClr val="585858"/>
              </a:buClr>
              <a:buSzPct val="100000"/>
              <a:buFont typeface="Courier New" pitchFamily="49" charset="0"/>
              <a:buChar char=" "/>
              <a:defRPr/>
            </a:pPr>
            <a:endParaRPr lang="en-US" sz="2000" dirty="0">
              <a:solidFill>
                <a:srgbClr val="58585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D361B7-7925-49D2-9F4E-D2C2C056D92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688" y="2767013"/>
            <a:ext cx="80486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dirty="0" smtClean="0">
                <a:solidFill>
                  <a:srgbClr val="006B8D"/>
                </a:solidFill>
                <a:latin typeface="Arial" pitchFamily="34" charset="0"/>
              </a:rPr>
              <a:t>Create a Contact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268288" y="1189038"/>
            <a:ext cx="8607425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sz="2400" dirty="0">
                <a:solidFill>
                  <a:srgbClr val="585858"/>
                </a:solidFill>
              </a:rPr>
              <a:t>Search for the Account you want to associate the contact to</a:t>
            </a:r>
            <a:endParaRPr lang="en-US" dirty="0">
              <a:latin typeface="Calibri" pitchFamily="34" charset="0"/>
            </a:endParaRP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sz="2400" dirty="0">
                <a:solidFill>
                  <a:srgbClr val="585858"/>
                </a:solidFill>
              </a:rPr>
              <a:t>Click on that Account</a:t>
            </a:r>
            <a:endParaRPr lang="en-US" dirty="0">
              <a:latin typeface="Calibri" pitchFamily="34" charset="0"/>
            </a:endParaRP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sz="2400" dirty="0">
                <a:solidFill>
                  <a:srgbClr val="585858"/>
                </a:solidFill>
              </a:rPr>
              <a:t>Scroll down to Contacts related list</a:t>
            </a:r>
            <a:endParaRPr lang="en-US" dirty="0">
              <a:latin typeface="Calibri" pitchFamily="34" charset="0"/>
            </a:endParaRP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sz="2400" dirty="0">
                <a:solidFill>
                  <a:srgbClr val="585858"/>
                </a:solidFill>
              </a:rPr>
              <a:t>Click New Contact button</a:t>
            </a:r>
          </a:p>
        </p:txBody>
      </p:sp>
      <p:pic>
        <p:nvPicPr>
          <p:cNvPr id="2150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2819400"/>
            <a:ext cx="1409700" cy="42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51816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 smtClean="0">
                <a:solidFill>
                  <a:srgbClr val="585858"/>
                </a:solidFill>
              </a:rPr>
              <a:t>Note: If you do not find the Account, search several ways to be certain it does not exist before you create a new account.</a:t>
            </a:r>
            <a:endParaRPr lang="en-US" dirty="0" smtClean="0">
              <a:latin typeface="Calibri" pitchFamily="34" charset="0"/>
            </a:endParaRP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686550" y="6494463"/>
            <a:ext cx="2133600" cy="323850"/>
          </a:xfrm>
        </p:spPr>
        <p:txBody>
          <a:bodyPr/>
          <a:lstStyle/>
          <a:p>
            <a:pPr>
              <a:defRPr/>
            </a:pPr>
            <a:fld id="{E7D361B7-7925-49D2-9F4E-D2C2C056D92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209800"/>
            <a:ext cx="5811838" cy="416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09025" cy="868362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dirty="0" smtClean="0">
                <a:solidFill>
                  <a:srgbClr val="006B8D"/>
                </a:solidFill>
                <a:latin typeface="Arial" pitchFamily="34" charset="0"/>
              </a:rPr>
              <a:t>Create a Contact </a:t>
            </a:r>
            <a:br>
              <a:rPr lang="en-US" dirty="0" smtClean="0">
                <a:solidFill>
                  <a:srgbClr val="006B8D"/>
                </a:solidFill>
                <a:latin typeface="Arial" pitchFamily="34" charset="0"/>
              </a:rPr>
            </a:br>
            <a:r>
              <a:rPr lang="en-US" sz="2000" dirty="0" smtClean="0">
                <a:solidFill>
                  <a:srgbClr val="006B8D"/>
                </a:solidFill>
                <a:latin typeface="Arial" pitchFamily="34" charset="0"/>
              </a:rPr>
              <a:t>(continued)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304800" y="1143000"/>
            <a:ext cx="8237537" cy="152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sz="2000" dirty="0">
                <a:solidFill>
                  <a:srgbClr val="585858"/>
                </a:solidFill>
              </a:rPr>
              <a:t>Enter all relevant customer information and Save</a:t>
            </a:r>
            <a:endParaRPr lang="en-US" dirty="0">
              <a:latin typeface="Calibri" pitchFamily="34" charset="0"/>
            </a:endParaRP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sz="2000" dirty="0">
                <a:solidFill>
                  <a:srgbClr val="585858"/>
                </a:solidFill>
              </a:rPr>
              <a:t>Last Name is a required </a:t>
            </a:r>
            <a:r>
              <a:rPr lang="en-US" sz="2000" dirty="0" smtClean="0">
                <a:solidFill>
                  <a:srgbClr val="585858"/>
                </a:solidFill>
              </a:rPr>
              <a:t>field</a:t>
            </a: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sz="2000" dirty="0" smtClean="0">
                <a:solidFill>
                  <a:srgbClr val="585858"/>
                </a:solidFill>
              </a:rPr>
              <a:t>Although First Name is not technically required, it should </a:t>
            </a:r>
            <a:r>
              <a:rPr lang="en-US" sz="2000" i="1" dirty="0" smtClean="0">
                <a:solidFill>
                  <a:srgbClr val="585858"/>
                </a:solidFill>
              </a:rPr>
              <a:t>always</a:t>
            </a:r>
            <a:r>
              <a:rPr lang="en-US" sz="2000" dirty="0" smtClean="0">
                <a:solidFill>
                  <a:srgbClr val="585858"/>
                </a:solidFill>
              </a:rPr>
              <a:t> be entered</a:t>
            </a:r>
            <a:endParaRPr lang="en-US" sz="2000" dirty="0">
              <a:solidFill>
                <a:srgbClr val="585858"/>
              </a:solidFill>
            </a:endParaRPr>
          </a:p>
          <a:p>
            <a:pPr>
              <a:lnSpc>
                <a:spcPct val="95000"/>
              </a:lnSpc>
              <a:buClr>
                <a:srgbClr val="585858"/>
              </a:buClr>
              <a:buSzPct val="100000"/>
            </a:pPr>
            <a:endParaRPr lang="en-US" sz="2400" dirty="0">
              <a:solidFill>
                <a:srgbClr val="585858"/>
              </a:solidFill>
            </a:endParaRPr>
          </a:p>
        </p:txBody>
      </p:sp>
      <p:pic>
        <p:nvPicPr>
          <p:cNvPr id="2253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3505200"/>
            <a:ext cx="19812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429000"/>
            <a:ext cx="1752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429000" y="3124200"/>
            <a:ext cx="304800" cy="304800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D361B7-7925-49D2-9F4E-D2C2C056D92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dirty="0" smtClean="0">
                <a:solidFill>
                  <a:srgbClr val="006B8D"/>
                </a:solidFill>
                <a:latin typeface="Arial" pitchFamily="34" charset="0"/>
                <a:cs typeface="Arial" pitchFamily="34" charset="0"/>
              </a:rPr>
              <a:t>Contents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663" y="1292225"/>
            <a:ext cx="8702675" cy="3127375"/>
          </a:xfrm>
        </p:spPr>
        <p:txBody>
          <a:bodyPr lIns="0" tIns="0" rIns="0" bIns="0"/>
          <a:lstStyle/>
          <a:p>
            <a:pPr marL="411163" lvl="1" indent="-307975" eaLnBrk="1" hangingPunct="1">
              <a:lnSpc>
                <a:spcPct val="95000"/>
              </a:lnSpc>
              <a:spcBef>
                <a:spcPct val="0"/>
              </a:spcBef>
              <a:buClr>
                <a:srgbClr val="585858"/>
              </a:buClr>
              <a:buFontTx/>
              <a:buChar char="•"/>
            </a:pPr>
            <a:r>
              <a:rPr lang="en-US" sz="2200" smtClean="0">
                <a:solidFill>
                  <a:srgbClr val="585858"/>
                </a:solidFill>
                <a:latin typeface="'35 Helvetica Thin'"/>
              </a:rPr>
              <a:t>Salesforce Overview (logging in, navigation, search)</a:t>
            </a:r>
          </a:p>
          <a:p>
            <a:pPr marL="411163" lvl="1" indent="-307975" eaLnBrk="1" hangingPunct="1">
              <a:lnSpc>
                <a:spcPct val="95000"/>
              </a:lnSpc>
              <a:spcBef>
                <a:spcPct val="0"/>
              </a:spcBef>
              <a:buClr>
                <a:srgbClr val="585858"/>
              </a:buClr>
              <a:buFontTx/>
              <a:buChar char="•"/>
            </a:pPr>
            <a:r>
              <a:rPr lang="en-US" sz="2200" smtClean="0">
                <a:solidFill>
                  <a:srgbClr val="585858"/>
                </a:solidFill>
                <a:latin typeface="'35 Helvetica Thin'"/>
              </a:rPr>
              <a:t>Account </a:t>
            </a:r>
            <a:r>
              <a:rPr lang="en-US" sz="2200" i="1" smtClean="0">
                <a:solidFill>
                  <a:srgbClr val="585858"/>
                </a:solidFill>
                <a:latin typeface="'35 Helvetica Thin'"/>
              </a:rPr>
              <a:t>(Client)</a:t>
            </a:r>
            <a:r>
              <a:rPr lang="en-US" sz="2200" smtClean="0">
                <a:solidFill>
                  <a:srgbClr val="585858"/>
                </a:solidFill>
                <a:latin typeface="'35 Helvetica Thin'"/>
              </a:rPr>
              <a:t> Management</a:t>
            </a:r>
            <a:endParaRPr lang="en-US" smtClean="0"/>
          </a:p>
          <a:p>
            <a:pPr marL="411163" lvl="1" indent="-307975" eaLnBrk="1" hangingPunct="1">
              <a:lnSpc>
                <a:spcPct val="95000"/>
              </a:lnSpc>
              <a:spcBef>
                <a:spcPct val="0"/>
              </a:spcBef>
              <a:buClr>
                <a:srgbClr val="585858"/>
              </a:buClr>
              <a:buFontTx/>
              <a:buChar char="•"/>
            </a:pPr>
            <a:r>
              <a:rPr lang="en-US" sz="2200" smtClean="0">
                <a:solidFill>
                  <a:srgbClr val="585858"/>
                </a:solidFill>
                <a:latin typeface="'35 Helvetica Thin'"/>
              </a:rPr>
              <a:t>Contact </a:t>
            </a:r>
            <a:r>
              <a:rPr lang="en-US" sz="2200" i="1" smtClean="0">
                <a:solidFill>
                  <a:srgbClr val="585858"/>
                </a:solidFill>
                <a:latin typeface="'35 Helvetica Thin'"/>
              </a:rPr>
              <a:t>(at the Client)</a:t>
            </a:r>
            <a:r>
              <a:rPr lang="en-US" sz="2200" smtClean="0">
                <a:solidFill>
                  <a:srgbClr val="585858"/>
                </a:solidFill>
                <a:latin typeface="'35 Helvetica Thin'"/>
              </a:rPr>
              <a:t> Management</a:t>
            </a:r>
            <a:endParaRPr lang="en-US" smtClean="0"/>
          </a:p>
          <a:p>
            <a:pPr marL="411163" lvl="1" indent="-307975" eaLnBrk="1" hangingPunct="1">
              <a:lnSpc>
                <a:spcPct val="95000"/>
              </a:lnSpc>
              <a:spcBef>
                <a:spcPct val="0"/>
              </a:spcBef>
              <a:buClr>
                <a:srgbClr val="585858"/>
              </a:buClr>
              <a:buFontTx/>
              <a:buChar char="•"/>
            </a:pPr>
            <a:r>
              <a:rPr lang="en-US" sz="2200" smtClean="0">
                <a:solidFill>
                  <a:srgbClr val="585858"/>
                </a:solidFill>
                <a:latin typeface="'35 Helvetica Thin'"/>
              </a:rPr>
              <a:t>Opportunity (</a:t>
            </a:r>
            <a:r>
              <a:rPr lang="en-US" sz="2200" i="1" smtClean="0">
                <a:solidFill>
                  <a:srgbClr val="585858"/>
                </a:solidFill>
                <a:latin typeface="'35 Helvetica Thin'"/>
              </a:rPr>
              <a:t>Lead</a:t>
            </a:r>
            <a:r>
              <a:rPr lang="en-US" sz="2200" smtClean="0">
                <a:solidFill>
                  <a:srgbClr val="585858"/>
                </a:solidFill>
                <a:latin typeface="'35 Helvetica Thin'"/>
              </a:rPr>
              <a:t>) Management </a:t>
            </a:r>
            <a:endParaRPr lang="en-US" smtClean="0"/>
          </a:p>
          <a:p>
            <a:pPr marL="411163" lvl="1" indent="-307975" eaLnBrk="1" hangingPunct="1">
              <a:lnSpc>
                <a:spcPct val="95000"/>
              </a:lnSpc>
              <a:spcBef>
                <a:spcPct val="0"/>
              </a:spcBef>
              <a:buClr>
                <a:srgbClr val="585858"/>
              </a:buClr>
              <a:buFontTx/>
              <a:buChar char="•"/>
            </a:pPr>
            <a:r>
              <a:rPr lang="en-US" sz="2200" smtClean="0">
                <a:solidFill>
                  <a:srgbClr val="585858"/>
                </a:solidFill>
                <a:latin typeface="'35 Helvetica Thin'"/>
              </a:rPr>
              <a:t>Activity </a:t>
            </a:r>
            <a:r>
              <a:rPr lang="en-US" sz="2200" i="1" smtClean="0">
                <a:solidFill>
                  <a:srgbClr val="585858"/>
                </a:solidFill>
                <a:latin typeface="'35 Helvetica Thin'"/>
              </a:rPr>
              <a:t>(Task) </a:t>
            </a:r>
            <a:r>
              <a:rPr lang="en-US" sz="2200" smtClean="0">
                <a:solidFill>
                  <a:srgbClr val="585858"/>
                </a:solidFill>
                <a:latin typeface="'35 Helvetica Thin'"/>
              </a:rPr>
              <a:t>Management</a:t>
            </a:r>
            <a:endParaRPr lang="en-US" smtClean="0"/>
          </a:p>
          <a:p>
            <a:pPr marL="411163" lvl="1" indent="-307975" eaLnBrk="1" hangingPunct="1">
              <a:lnSpc>
                <a:spcPct val="95000"/>
              </a:lnSpc>
              <a:spcBef>
                <a:spcPct val="0"/>
              </a:spcBef>
              <a:buClr>
                <a:srgbClr val="585858"/>
              </a:buClr>
              <a:buFontTx/>
              <a:buChar char="•"/>
            </a:pPr>
            <a:r>
              <a:rPr lang="en-US" sz="2200" smtClean="0">
                <a:solidFill>
                  <a:srgbClr val="585858"/>
                </a:solidFill>
                <a:latin typeface="'35 Helvetica Thin'"/>
              </a:rPr>
              <a:t>Reports and Dashboards</a:t>
            </a:r>
            <a:endParaRPr lang="en-US" smtClean="0"/>
          </a:p>
          <a:p>
            <a:pPr marL="411163" lvl="1" indent="-307975" eaLnBrk="1" hangingPunct="1">
              <a:lnSpc>
                <a:spcPct val="95000"/>
              </a:lnSpc>
              <a:spcBef>
                <a:spcPct val="0"/>
              </a:spcBef>
              <a:buClr>
                <a:srgbClr val="585858"/>
              </a:buClr>
              <a:buFontTx/>
              <a:buChar char="•"/>
            </a:pPr>
            <a:r>
              <a:rPr lang="en-US" sz="2200" smtClean="0">
                <a:solidFill>
                  <a:srgbClr val="585858"/>
                </a:solidFill>
                <a:latin typeface="'35 Helvetica Thin'"/>
              </a:rPr>
              <a:t>Security</a:t>
            </a:r>
            <a:endParaRPr lang="en-US" smtClean="0"/>
          </a:p>
          <a:p>
            <a:pPr marL="411163" lvl="1" indent="-307975" eaLnBrk="1" hangingPunct="1">
              <a:lnSpc>
                <a:spcPct val="95000"/>
              </a:lnSpc>
              <a:spcBef>
                <a:spcPct val="0"/>
              </a:spcBef>
              <a:buClr>
                <a:srgbClr val="585858"/>
              </a:buClr>
              <a:buFontTx/>
              <a:buChar char="•"/>
            </a:pPr>
            <a:r>
              <a:rPr lang="en-US" sz="2200" smtClean="0">
                <a:solidFill>
                  <a:srgbClr val="585858"/>
                </a:solidFill>
                <a:latin typeface="'35 Helvetica Thin'"/>
              </a:rPr>
              <a:t>Getting 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68D73B-F68D-4D0F-B5A3-B9F4D7DAAB3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09025" cy="868362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dirty="0" smtClean="0">
                <a:solidFill>
                  <a:srgbClr val="006B8D"/>
                </a:solidFill>
                <a:latin typeface="Arial" pitchFamily="34" charset="0"/>
              </a:rPr>
              <a:t>Opportunity Management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344488" y="1036638"/>
            <a:ext cx="6321425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>
                <a:solidFill>
                  <a:srgbClr val="585858"/>
                </a:solidFill>
              </a:rPr>
              <a:t>Managing leads and opportunities (pipeline)</a:t>
            </a:r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50" y="1522413"/>
            <a:ext cx="8343900" cy="428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00050" y="4267200"/>
            <a:ext cx="83439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D361B7-7925-49D2-9F4E-D2C2C056D92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dirty="0" smtClean="0">
                <a:solidFill>
                  <a:srgbClr val="006B8D"/>
                </a:solidFill>
                <a:latin typeface="Arial" pitchFamily="34" charset="0"/>
              </a:rPr>
              <a:t>Opportunities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268288" y="1189038"/>
            <a:ext cx="8607425" cy="4853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sz="2400" dirty="0">
                <a:solidFill>
                  <a:srgbClr val="585858"/>
                </a:solidFill>
              </a:rPr>
              <a:t>What is an Opportunity?</a:t>
            </a:r>
            <a:endParaRPr lang="en-US" dirty="0">
              <a:latin typeface="Calibri" pitchFamily="34" charset="0"/>
            </a:endParaRPr>
          </a:p>
          <a:p>
            <a:pPr marL="771525" lvl="2" indent="-257175">
              <a:lnSpc>
                <a:spcPct val="95000"/>
              </a:lnSpc>
              <a:buClr>
                <a:srgbClr val="585858"/>
              </a:buClr>
              <a:buSzPct val="80000"/>
              <a:buFont typeface="Courier New" pitchFamily="49" charset="0"/>
              <a:buChar char="o"/>
            </a:pPr>
            <a:r>
              <a:rPr lang="en-US" sz="2000" i="1" dirty="0">
                <a:solidFill>
                  <a:srgbClr val="585858"/>
                </a:solidFill>
              </a:rPr>
              <a:t>Opportunities are </a:t>
            </a:r>
            <a:r>
              <a:rPr lang="en-US" sz="2000" i="1" dirty="0" smtClean="0">
                <a:solidFill>
                  <a:srgbClr val="585858"/>
                </a:solidFill>
              </a:rPr>
              <a:t>pursuits that </a:t>
            </a:r>
            <a:r>
              <a:rPr lang="en-US" sz="2000" i="1" dirty="0">
                <a:solidFill>
                  <a:srgbClr val="585858"/>
                </a:solidFill>
              </a:rPr>
              <a:t>you want to track for a client or potential client</a:t>
            </a:r>
            <a:endParaRPr lang="en-US" i="1" dirty="0">
              <a:latin typeface="Calibri" pitchFamily="34" charset="0"/>
            </a:endParaRPr>
          </a:p>
          <a:p>
            <a:pPr marL="771525" lvl="2" indent="-2571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 "/>
            </a:pPr>
            <a:endParaRPr lang="en-US" sz="2000" dirty="0">
              <a:solidFill>
                <a:srgbClr val="585858"/>
              </a:solidFill>
            </a:endParaRP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sz="2400" dirty="0" smtClean="0">
                <a:solidFill>
                  <a:srgbClr val="585858"/>
                </a:solidFill>
              </a:rPr>
              <a:t>What kinds of Opportunities are there?</a:t>
            </a:r>
          </a:p>
          <a:p>
            <a:pPr lvl="2" indent="-307975">
              <a:lnSpc>
                <a:spcPct val="95000"/>
              </a:lnSpc>
              <a:buClr>
                <a:srgbClr val="585858"/>
              </a:buClr>
              <a:buSzPct val="100000"/>
              <a:buFont typeface="Courier New" pitchFamily="49" charset="0"/>
              <a:buChar char="o"/>
            </a:pPr>
            <a:r>
              <a:rPr lang="en-US" sz="2000" i="1" dirty="0" smtClean="0">
                <a:solidFill>
                  <a:srgbClr val="585858"/>
                </a:solidFill>
              </a:rPr>
              <a:t>Projects: standalone pursuits - the most common type of opportunity</a:t>
            </a:r>
          </a:p>
          <a:p>
            <a:pPr lvl="2" indent="-307975">
              <a:lnSpc>
                <a:spcPct val="95000"/>
              </a:lnSpc>
              <a:buClr>
                <a:srgbClr val="585858"/>
              </a:buClr>
              <a:buSzPct val="100000"/>
              <a:buFont typeface="Courier New" pitchFamily="49" charset="0"/>
              <a:buChar char="o"/>
            </a:pPr>
            <a:r>
              <a:rPr lang="en-US" sz="2000" i="1" dirty="0" smtClean="0">
                <a:solidFill>
                  <a:srgbClr val="585858"/>
                </a:solidFill>
              </a:rPr>
              <a:t>Programs: Master Service Agreements, ID/IQs, and similar contracts</a:t>
            </a:r>
          </a:p>
          <a:p>
            <a:pPr lvl="2" indent="-307975">
              <a:lnSpc>
                <a:spcPct val="95000"/>
              </a:lnSpc>
              <a:buClr>
                <a:srgbClr val="585858"/>
              </a:buClr>
              <a:buSzPct val="100000"/>
              <a:buFont typeface="Courier New" pitchFamily="49" charset="0"/>
              <a:buChar char="o"/>
            </a:pPr>
            <a:r>
              <a:rPr lang="en-US" sz="2000" i="1" dirty="0" smtClean="0">
                <a:solidFill>
                  <a:srgbClr val="585858"/>
                </a:solidFill>
              </a:rPr>
              <a:t>Task Orders: Task orders, delivery orders, and other types of projects </a:t>
            </a:r>
            <a:r>
              <a:rPr lang="en-US" sz="2000" i="1" u="sng" dirty="0" smtClean="0">
                <a:solidFill>
                  <a:srgbClr val="585858"/>
                </a:solidFill>
              </a:rPr>
              <a:t>under a program</a:t>
            </a:r>
          </a:p>
          <a:p>
            <a:pPr lvl="2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endParaRPr lang="en-US" sz="2000" dirty="0">
              <a:solidFill>
                <a:srgbClr val="585858"/>
              </a:solidFill>
            </a:endParaRP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sz="2400" dirty="0">
                <a:solidFill>
                  <a:srgbClr val="585858"/>
                </a:solidFill>
              </a:rPr>
              <a:t>How will you use Opportunities?</a:t>
            </a:r>
            <a:endParaRPr lang="en-US" dirty="0">
              <a:latin typeface="Calibri" pitchFamily="34" charset="0"/>
            </a:endParaRPr>
          </a:p>
          <a:p>
            <a:pPr marL="771525" lvl="2" indent="-257175">
              <a:lnSpc>
                <a:spcPct val="95000"/>
              </a:lnSpc>
              <a:buClr>
                <a:srgbClr val="585858"/>
              </a:buClr>
              <a:buSzPct val="80000"/>
              <a:buFont typeface="Courier New" pitchFamily="49" charset="0"/>
              <a:buChar char="o"/>
            </a:pPr>
            <a:r>
              <a:rPr lang="en-US" sz="2000" i="1" dirty="0">
                <a:solidFill>
                  <a:srgbClr val="585858"/>
                </a:solidFill>
              </a:rPr>
              <a:t>Enter required data</a:t>
            </a:r>
          </a:p>
          <a:p>
            <a:pPr marL="771525" lvl="2" indent="-257175">
              <a:lnSpc>
                <a:spcPct val="95000"/>
              </a:lnSpc>
              <a:buClr>
                <a:srgbClr val="585858"/>
              </a:buClr>
              <a:buSzPct val="80000"/>
              <a:buFont typeface="Courier New" pitchFamily="49" charset="0"/>
              <a:buChar char="o"/>
            </a:pPr>
            <a:r>
              <a:rPr lang="en-US" sz="2000" i="1" dirty="0">
                <a:solidFill>
                  <a:srgbClr val="585858"/>
                </a:solidFill>
              </a:rPr>
              <a:t>Enter data in important fields customized for AECOM</a:t>
            </a:r>
          </a:p>
          <a:p>
            <a:pPr marL="771525" lvl="2" indent="-257175">
              <a:lnSpc>
                <a:spcPct val="95000"/>
              </a:lnSpc>
              <a:buClr>
                <a:srgbClr val="585858"/>
              </a:buClr>
              <a:buSzPct val="80000"/>
              <a:buFont typeface="Courier New" pitchFamily="49" charset="0"/>
              <a:buChar char="o"/>
            </a:pPr>
            <a:r>
              <a:rPr lang="en-US" sz="2000" i="1" dirty="0">
                <a:solidFill>
                  <a:srgbClr val="585858"/>
                </a:solidFill>
              </a:rPr>
              <a:t>Enter data required by your </a:t>
            </a:r>
            <a:r>
              <a:rPr lang="en-US" sz="2000" i="1" dirty="0" smtClean="0">
                <a:solidFill>
                  <a:srgbClr val="585858"/>
                </a:solidFill>
              </a:rPr>
              <a:t>business line or group </a:t>
            </a:r>
            <a:endParaRPr lang="en-US" sz="2000" i="1" dirty="0">
              <a:solidFill>
                <a:srgbClr val="585858"/>
              </a:solidFill>
            </a:endParaRPr>
          </a:p>
          <a:p>
            <a:pPr marL="771525" lvl="2" indent="-257175">
              <a:lnSpc>
                <a:spcPct val="95000"/>
              </a:lnSpc>
              <a:buClr>
                <a:srgbClr val="585858"/>
              </a:buClr>
              <a:buSzPct val="80000"/>
              <a:buFont typeface="Courier New" pitchFamily="49" charset="0"/>
              <a:buChar char="o"/>
            </a:pPr>
            <a:r>
              <a:rPr lang="en-US" sz="2000" i="1" dirty="0">
                <a:solidFill>
                  <a:srgbClr val="585858"/>
                </a:solidFill>
              </a:rPr>
              <a:t>Generate reports for your own use</a:t>
            </a:r>
          </a:p>
          <a:p>
            <a:pPr marL="771525" lvl="2" indent="-257175">
              <a:lnSpc>
                <a:spcPct val="95000"/>
              </a:lnSpc>
              <a:buClr>
                <a:srgbClr val="585858"/>
              </a:buClr>
              <a:buSzPct val="80000"/>
              <a:buFont typeface="Courier New" pitchFamily="49" charset="0"/>
              <a:buChar char="o"/>
            </a:pPr>
            <a:r>
              <a:rPr lang="en-US" sz="2000" i="1" dirty="0">
                <a:solidFill>
                  <a:srgbClr val="585858"/>
                </a:solidFill>
              </a:rPr>
              <a:t>Generate reports for your department, region, or </a:t>
            </a:r>
            <a:r>
              <a:rPr lang="en-US" sz="2000" i="1" dirty="0" smtClean="0">
                <a:solidFill>
                  <a:srgbClr val="585858"/>
                </a:solidFill>
              </a:rPr>
              <a:t>business line</a:t>
            </a:r>
            <a:endParaRPr lang="en-US" sz="2400" dirty="0">
              <a:solidFill>
                <a:srgbClr val="58585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D361B7-7925-49D2-9F4E-D2C2C056D92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3752850"/>
            <a:ext cx="675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dirty="0" smtClean="0">
                <a:solidFill>
                  <a:srgbClr val="006B8D"/>
                </a:solidFill>
                <a:latin typeface="Arial" pitchFamily="34" charset="0"/>
              </a:rPr>
              <a:t>Create an Opportunity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68288" y="1189038"/>
            <a:ext cx="8607425" cy="210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sz="2400" dirty="0">
                <a:solidFill>
                  <a:srgbClr val="585858"/>
                </a:solidFill>
              </a:rPr>
              <a:t>Make sure the Opportunity has not already been entered</a:t>
            </a: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sz="2400" dirty="0">
                <a:solidFill>
                  <a:srgbClr val="585858"/>
                </a:solidFill>
              </a:rPr>
              <a:t>Search for the Account (company) with which you want to associate the opportunity</a:t>
            </a:r>
            <a:endParaRPr lang="en-US" dirty="0">
              <a:latin typeface="Calibri" pitchFamily="34" charset="0"/>
            </a:endParaRP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sz="2400" dirty="0">
                <a:solidFill>
                  <a:srgbClr val="585858"/>
                </a:solidFill>
              </a:rPr>
              <a:t>Click on that Account</a:t>
            </a:r>
            <a:endParaRPr lang="en-US" dirty="0">
              <a:latin typeface="Calibri" pitchFamily="34" charset="0"/>
            </a:endParaRP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sz="2400" dirty="0">
                <a:solidFill>
                  <a:srgbClr val="585858"/>
                </a:solidFill>
              </a:rPr>
              <a:t>Scroll down to </a:t>
            </a:r>
            <a:r>
              <a:rPr lang="en-US" sz="2400" dirty="0">
                <a:solidFill>
                  <a:srgbClr val="585858"/>
                </a:solidFill>
                <a:latin typeface="Calibri" pitchFamily="34" charset="0"/>
              </a:rPr>
              <a:t>“</a:t>
            </a:r>
            <a:r>
              <a:rPr lang="en-US" sz="2400" dirty="0">
                <a:solidFill>
                  <a:srgbClr val="585858"/>
                </a:solidFill>
              </a:rPr>
              <a:t>Opportunities</a:t>
            </a:r>
            <a:r>
              <a:rPr lang="en-US" sz="2400" dirty="0">
                <a:solidFill>
                  <a:srgbClr val="585858"/>
                </a:solidFill>
                <a:latin typeface="Calibri" pitchFamily="34" charset="0"/>
              </a:rPr>
              <a:t>”</a:t>
            </a:r>
            <a:r>
              <a:rPr lang="en-US" sz="2400" dirty="0">
                <a:solidFill>
                  <a:srgbClr val="585858"/>
                </a:solidFill>
              </a:rPr>
              <a:t> related list</a:t>
            </a: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sz="2400" dirty="0">
                <a:solidFill>
                  <a:srgbClr val="585858"/>
                </a:solidFill>
              </a:rPr>
              <a:t>Click New Opportunity </a:t>
            </a:r>
            <a:r>
              <a:rPr lang="en-US" sz="2400" dirty="0" smtClean="0">
                <a:solidFill>
                  <a:srgbClr val="585858"/>
                </a:solidFill>
              </a:rPr>
              <a:t>button</a:t>
            </a:r>
          </a:p>
        </p:txBody>
      </p:sp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3581400"/>
            <a:ext cx="2401888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4648201"/>
            <a:ext cx="7924800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endParaRPr lang="en-US" sz="2400" dirty="0" smtClean="0">
              <a:solidFill>
                <a:srgbClr val="585858"/>
              </a:solidFill>
            </a:endParaRP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</a:pPr>
            <a:r>
              <a:rPr lang="en-US" sz="2400" dirty="0" smtClean="0">
                <a:solidFill>
                  <a:srgbClr val="585858"/>
                </a:solidFill>
                <a:latin typeface="Calibri" pitchFamily="34" charset="0"/>
              </a:rPr>
              <a:t>Note: </a:t>
            </a: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</a:pPr>
            <a:r>
              <a:rPr lang="en-US" sz="2400" dirty="0" smtClean="0">
                <a:solidFill>
                  <a:srgbClr val="585858"/>
                </a:solidFill>
                <a:latin typeface="Calibri" pitchFamily="34" charset="0"/>
              </a:rPr>
              <a:t>Choose the ultimate account, not another AECOM division and not the prime if we are a subcontractor</a:t>
            </a:r>
            <a:endParaRPr lang="en-US" dirty="0" smtClean="0">
              <a:latin typeface="Calibri" pitchFamily="34" charset="0"/>
            </a:endParaRPr>
          </a:p>
          <a:p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686550" y="6494463"/>
            <a:ext cx="2133600" cy="323850"/>
          </a:xfrm>
        </p:spPr>
        <p:txBody>
          <a:bodyPr/>
          <a:lstStyle/>
          <a:p>
            <a:pPr>
              <a:defRPr/>
            </a:pPr>
            <a:fld id="{E7D361B7-7925-49D2-9F4E-D2C2C056D92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09025" cy="792162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dirty="0" smtClean="0">
                <a:solidFill>
                  <a:srgbClr val="006B8D"/>
                </a:solidFill>
                <a:latin typeface="Arial" pitchFamily="34" charset="0"/>
              </a:rPr>
              <a:t>Create an Opportunity </a:t>
            </a:r>
            <a:r>
              <a:rPr lang="en-US" sz="2000" dirty="0" smtClean="0">
                <a:solidFill>
                  <a:srgbClr val="006B8D"/>
                </a:solidFill>
                <a:latin typeface="Arial" pitchFamily="34" charset="0"/>
              </a:rPr>
              <a:t/>
            </a:r>
            <a:br>
              <a:rPr lang="en-US" sz="2000" dirty="0" smtClean="0">
                <a:solidFill>
                  <a:srgbClr val="006B8D"/>
                </a:solidFill>
                <a:latin typeface="Arial" pitchFamily="34" charset="0"/>
              </a:rPr>
            </a:br>
            <a:r>
              <a:rPr lang="en-US" sz="2000" dirty="0" smtClean="0">
                <a:solidFill>
                  <a:srgbClr val="006B8D"/>
                </a:solidFill>
                <a:latin typeface="Arial" pitchFamily="34" charset="0"/>
              </a:rPr>
              <a:t>(continued)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268288" y="1066800"/>
            <a:ext cx="8607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606425" lvl="1" indent="-457200">
              <a:lnSpc>
                <a:spcPct val="95000"/>
              </a:lnSpc>
              <a:buClr>
                <a:srgbClr val="585858"/>
              </a:buClr>
              <a:buSzPct val="100000"/>
              <a:buFont typeface="+mj-lt"/>
              <a:buAutoNum type="arabicPeriod"/>
              <a:defRPr/>
            </a:pPr>
            <a:r>
              <a:rPr lang="en-US" sz="2000" dirty="0">
                <a:solidFill>
                  <a:srgbClr val="585858"/>
                </a:solidFill>
              </a:rPr>
              <a:t>Choose one:</a:t>
            </a:r>
          </a:p>
          <a:p>
            <a:pPr lvl="2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  <a:defRPr/>
            </a:pPr>
            <a:r>
              <a:rPr lang="en-US" sz="2000" dirty="0">
                <a:solidFill>
                  <a:srgbClr val="585858"/>
                </a:solidFill>
              </a:rPr>
              <a:t>Program (e.g., Master Service Agreement or IDIQ)</a:t>
            </a:r>
          </a:p>
          <a:p>
            <a:pPr lvl="2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  <a:defRPr/>
            </a:pPr>
            <a:r>
              <a:rPr lang="en-US" sz="2000" dirty="0">
                <a:solidFill>
                  <a:srgbClr val="585858"/>
                </a:solidFill>
              </a:rPr>
              <a:t>Project (standard type of stand-alone opportunity)</a:t>
            </a:r>
          </a:p>
          <a:p>
            <a:pPr marL="606425" lvl="1" indent="-457200">
              <a:lnSpc>
                <a:spcPct val="95000"/>
              </a:lnSpc>
              <a:buClr>
                <a:srgbClr val="585858"/>
              </a:buClr>
              <a:buSzPct val="100000"/>
              <a:buFont typeface="+mj-lt"/>
              <a:buAutoNum type="arabicPeriod"/>
              <a:defRPr/>
            </a:pPr>
            <a:r>
              <a:rPr lang="en-US" sz="2000" dirty="0">
                <a:solidFill>
                  <a:srgbClr val="585858"/>
                </a:solidFill>
              </a:rPr>
              <a:t>Click Continue</a:t>
            </a:r>
          </a:p>
          <a:p>
            <a:pPr lvl="2" indent="-307975">
              <a:lnSpc>
                <a:spcPct val="95000"/>
              </a:lnSpc>
              <a:buClr>
                <a:srgbClr val="585858"/>
              </a:buClr>
              <a:buSzPct val="100000"/>
              <a:defRPr/>
            </a:pPr>
            <a:endParaRPr lang="en-US" sz="2000" dirty="0">
              <a:solidFill>
                <a:srgbClr val="585858"/>
              </a:solidFill>
            </a:endParaRP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defRPr/>
            </a:pPr>
            <a:r>
              <a:rPr lang="en-US" sz="2000" dirty="0">
                <a:solidFill>
                  <a:srgbClr val="585858"/>
                </a:solidFill>
              </a:rPr>
              <a:t>Notes: </a:t>
            </a: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000" i="1" dirty="0">
                <a:solidFill>
                  <a:srgbClr val="585858"/>
                </a:solidFill>
              </a:rPr>
              <a:t>Project</a:t>
            </a:r>
            <a:r>
              <a:rPr lang="en-US" sz="2000" dirty="0">
                <a:solidFill>
                  <a:srgbClr val="585858"/>
                </a:solidFill>
              </a:rPr>
              <a:t> is the most common opportunity type and is the default</a:t>
            </a: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585858"/>
                </a:solidFill>
              </a:rPr>
              <a:t>Task Orders (TO or similar opportunity under an MSA or IDIQ) must be entered from the Program record</a:t>
            </a: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defRPr/>
            </a:pPr>
            <a:endParaRPr lang="en-US" sz="2000" dirty="0">
              <a:solidFill>
                <a:srgbClr val="585858"/>
              </a:solidFill>
            </a:endParaRPr>
          </a:p>
        </p:txBody>
      </p:sp>
      <p:pic>
        <p:nvPicPr>
          <p:cNvPr id="2662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1038" y="4724400"/>
            <a:ext cx="2706687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3821113"/>
            <a:ext cx="55340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D361B7-7925-49D2-9F4E-D2C2C056D92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86200" y="5867400"/>
            <a:ext cx="8382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09025" cy="792162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dirty="0" smtClean="0">
                <a:solidFill>
                  <a:srgbClr val="006B8D"/>
                </a:solidFill>
                <a:latin typeface="Arial" pitchFamily="34" charset="0"/>
              </a:rPr>
              <a:t>Task Order Opportunities </a:t>
            </a:r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268288" y="990600"/>
            <a:ext cx="8607425" cy="1578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dirty="0" smtClean="0">
                <a:solidFill>
                  <a:srgbClr val="585858"/>
                </a:solidFill>
              </a:rPr>
              <a:t>Open the Program that the task order falls under</a:t>
            </a: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dirty="0" smtClean="0">
                <a:solidFill>
                  <a:srgbClr val="585858"/>
                </a:solidFill>
              </a:rPr>
              <a:t>Click the </a:t>
            </a:r>
            <a:r>
              <a:rPr lang="en-US" b="1" dirty="0" smtClean="0">
                <a:solidFill>
                  <a:srgbClr val="585858"/>
                </a:solidFill>
              </a:rPr>
              <a:t>New Opportunity </a:t>
            </a:r>
            <a:r>
              <a:rPr lang="en-US" dirty="0" smtClean="0">
                <a:solidFill>
                  <a:srgbClr val="585858"/>
                </a:solidFill>
              </a:rPr>
              <a:t>button</a:t>
            </a: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dirty="0" smtClean="0">
                <a:solidFill>
                  <a:srgbClr val="585858"/>
                </a:solidFill>
              </a:rPr>
              <a:t>Enter </a:t>
            </a:r>
            <a:r>
              <a:rPr lang="en-US" dirty="0">
                <a:solidFill>
                  <a:srgbClr val="585858"/>
                </a:solidFill>
              </a:rPr>
              <a:t>all required and relevant opportunity information including Opportunity Name (don’t include information in other fields, such as Account name or project location)</a:t>
            </a:r>
            <a:endParaRPr lang="en-US" dirty="0"/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585858"/>
                </a:solidFill>
              </a:rPr>
              <a:t>Click </a:t>
            </a:r>
            <a:r>
              <a:rPr lang="en-US" dirty="0" smtClean="0">
                <a:solidFill>
                  <a:srgbClr val="585858"/>
                </a:solidFill>
              </a:rPr>
              <a:t>Save</a:t>
            </a:r>
            <a:endParaRPr lang="en-US" dirty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743200"/>
            <a:ext cx="7272338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D361B7-7925-49D2-9F4E-D2C2C056D92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09025" cy="792162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dirty="0" smtClean="0">
                <a:solidFill>
                  <a:srgbClr val="006B8D"/>
                </a:solidFill>
                <a:latin typeface="Arial" pitchFamily="34" charset="0"/>
              </a:rPr>
              <a:t>Task Order Tracking Features</a:t>
            </a:r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268289" y="990600"/>
            <a:ext cx="7580312" cy="52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dirty="0" smtClean="0">
                <a:solidFill>
                  <a:srgbClr val="585858"/>
                </a:solidFill>
              </a:rPr>
              <a:t>Task orders appear in the Opportunities views along with Project and Program type opportunities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D361B7-7925-49D2-9F4E-D2C2C056D92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495800"/>
            <a:ext cx="8153399" cy="1763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32766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585858"/>
                </a:solidFill>
              </a:rPr>
              <a:t>Task orders and summary rollups are displayed on the Program record with which they are associated</a:t>
            </a:r>
            <a:endParaRPr lang="en-US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908429"/>
            <a:ext cx="6443662" cy="626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1524000"/>
            <a:ext cx="7394575" cy="1593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724400" y="2514600"/>
            <a:ext cx="381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24400" y="28194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24400" y="3016195"/>
            <a:ext cx="533399" cy="108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24400" y="2378102"/>
            <a:ext cx="533399" cy="108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24400" y="2254196"/>
            <a:ext cx="533399" cy="108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60845" y="2073302"/>
            <a:ext cx="533399" cy="108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68796" y="1912951"/>
            <a:ext cx="533399" cy="144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24400" y="1796996"/>
            <a:ext cx="533399" cy="108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62600" y="2698804"/>
            <a:ext cx="533399" cy="108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09800" y="5021249"/>
            <a:ext cx="914400" cy="108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USD 175,000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93898" y="4724400"/>
            <a:ext cx="914400" cy="108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USD 130,000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81800" y="4724400"/>
            <a:ext cx="914400" cy="108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USD 3,000,000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81800" y="4876800"/>
            <a:ext cx="914400" cy="108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USD 2,870,000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3924697" y="1409303"/>
            <a:ext cx="381000" cy="79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57200" y="4495800"/>
            <a:ext cx="990600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81000" y="5410200"/>
            <a:ext cx="990600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dirty="0" smtClean="0">
                <a:solidFill>
                  <a:srgbClr val="006B8D"/>
                </a:solidFill>
                <a:latin typeface="Arial" pitchFamily="34" charset="0"/>
              </a:rPr>
              <a:t>History Tracking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268288" y="1189038"/>
            <a:ext cx="86074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sz="2400">
                <a:solidFill>
                  <a:srgbClr val="585858"/>
                </a:solidFill>
              </a:rPr>
              <a:t>Salesforce can track history on standard and custom fields that are edited</a:t>
            </a: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sz="2400">
                <a:solidFill>
                  <a:srgbClr val="585858"/>
                </a:solidFill>
              </a:rPr>
              <a:t>History displays who changed the field and the before and after values</a:t>
            </a: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sz="2400">
                <a:solidFill>
                  <a:srgbClr val="585858"/>
                </a:solidFill>
              </a:rPr>
              <a:t>History tracking is turned on for key fields such as Opportunity stage, Contract $, and award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D361B7-7925-49D2-9F4E-D2C2C056D92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dirty="0" smtClean="0">
                <a:solidFill>
                  <a:srgbClr val="006B8D"/>
                </a:solidFill>
                <a:latin typeface="Arial" pitchFamily="34" charset="0"/>
              </a:rPr>
              <a:t>Campaigns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304800" y="1524000"/>
            <a:ext cx="8607425" cy="368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sz="2400" dirty="0">
                <a:solidFill>
                  <a:srgbClr val="585858"/>
                </a:solidFill>
              </a:rPr>
              <a:t>What is a campaign? </a:t>
            </a:r>
            <a:endParaRPr lang="en-US" dirty="0">
              <a:latin typeface="Calibri" pitchFamily="34" charset="0"/>
            </a:endParaRPr>
          </a:p>
          <a:p>
            <a:pPr marL="771525" lvl="2" indent="-257175">
              <a:lnSpc>
                <a:spcPct val="95000"/>
              </a:lnSpc>
              <a:buClr>
                <a:srgbClr val="585858"/>
              </a:buClr>
              <a:buSzPct val="80000"/>
              <a:buFont typeface="Courier New" pitchFamily="49" charset="0"/>
              <a:buChar char="o"/>
            </a:pPr>
            <a:r>
              <a:rPr lang="en-US" dirty="0">
                <a:solidFill>
                  <a:srgbClr val="585858"/>
                </a:solidFill>
              </a:rPr>
              <a:t>A campaign is an outbound marketing project that you want to </a:t>
            </a:r>
            <a:r>
              <a:rPr lang="en-US" dirty="0" smtClean="0">
                <a:solidFill>
                  <a:srgbClr val="585858"/>
                </a:solidFill>
              </a:rPr>
              <a:t>track </a:t>
            </a:r>
            <a:r>
              <a:rPr lang="en-US" dirty="0">
                <a:solidFill>
                  <a:srgbClr val="585858"/>
                </a:solidFill>
              </a:rPr>
              <a:t>within </a:t>
            </a:r>
            <a:r>
              <a:rPr lang="en-US" dirty="0" smtClean="0">
                <a:solidFill>
                  <a:srgbClr val="585858"/>
                </a:solidFill>
              </a:rPr>
              <a:t>Salesforce</a:t>
            </a:r>
            <a:endParaRPr lang="en-US" dirty="0">
              <a:solidFill>
                <a:srgbClr val="585858"/>
              </a:solidFill>
            </a:endParaRPr>
          </a:p>
          <a:p>
            <a:pPr marL="771525" lvl="2" indent="-257175">
              <a:lnSpc>
                <a:spcPct val="95000"/>
              </a:lnSpc>
              <a:buClr>
                <a:srgbClr val="585858"/>
              </a:buClr>
              <a:buSzPct val="80000"/>
              <a:buFont typeface="Courier New" pitchFamily="49" charset="0"/>
              <a:buChar char="o"/>
            </a:pPr>
            <a:r>
              <a:rPr lang="en-US" dirty="0">
                <a:solidFill>
                  <a:srgbClr val="585858"/>
                </a:solidFill>
              </a:rPr>
              <a:t>It can be a direct mail program, seminar, print advertisement, email, or other type of marketing initiative. You can organize campaigns into hierarchies for easy analysis of related marketing </a:t>
            </a:r>
            <a:r>
              <a:rPr lang="en-US" dirty="0" smtClean="0">
                <a:solidFill>
                  <a:srgbClr val="585858"/>
                </a:solidFill>
              </a:rPr>
              <a:t>tactics</a:t>
            </a:r>
            <a:endParaRPr lang="en-US" dirty="0">
              <a:solidFill>
                <a:srgbClr val="585858"/>
              </a:solidFill>
            </a:endParaRPr>
          </a:p>
          <a:p>
            <a:pPr marL="771525" lvl="2" indent="-257175">
              <a:lnSpc>
                <a:spcPct val="95000"/>
              </a:lnSpc>
              <a:buClr>
                <a:srgbClr val="585858"/>
              </a:buClr>
              <a:buSzPct val="80000"/>
            </a:pPr>
            <a:endParaRPr lang="en-US" dirty="0">
              <a:latin typeface="Calibri" pitchFamily="34" charset="0"/>
            </a:endParaRP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sz="2400" dirty="0">
                <a:solidFill>
                  <a:srgbClr val="585858"/>
                </a:solidFill>
              </a:rPr>
              <a:t>Who will use Campaigns? </a:t>
            </a:r>
            <a:endParaRPr lang="en-US" dirty="0">
              <a:latin typeface="Calibri" pitchFamily="34" charset="0"/>
            </a:endParaRPr>
          </a:p>
          <a:p>
            <a:pPr marL="771525" lvl="2" indent="-257175">
              <a:lnSpc>
                <a:spcPct val="95000"/>
              </a:lnSpc>
              <a:buClr>
                <a:srgbClr val="585858"/>
              </a:buClr>
              <a:buSzPct val="80000"/>
              <a:buFont typeface="Courier New" pitchFamily="49" charset="0"/>
              <a:buChar char="o"/>
            </a:pPr>
            <a:r>
              <a:rPr lang="en-US" dirty="0">
                <a:solidFill>
                  <a:srgbClr val="585858"/>
                </a:solidFill>
              </a:rPr>
              <a:t>Special permissions and training are required to use Campaigns</a:t>
            </a:r>
          </a:p>
          <a:p>
            <a:pPr marL="771525" lvl="2" indent="-257175">
              <a:lnSpc>
                <a:spcPct val="95000"/>
              </a:lnSpc>
              <a:buClr>
                <a:srgbClr val="585858"/>
              </a:buClr>
              <a:buSzPct val="80000"/>
              <a:buFont typeface="Courier New" pitchFamily="49" charset="0"/>
              <a:buChar char="o"/>
            </a:pPr>
            <a:r>
              <a:rPr lang="en-US" dirty="0">
                <a:solidFill>
                  <a:srgbClr val="585858"/>
                </a:solidFill>
              </a:rPr>
              <a:t>Functionality will be rolled out on </a:t>
            </a:r>
            <a:r>
              <a:rPr lang="en-US" dirty="0" smtClean="0">
                <a:solidFill>
                  <a:srgbClr val="585858"/>
                </a:solidFill>
              </a:rPr>
              <a:t>request and with approval</a:t>
            </a:r>
            <a:endParaRPr lang="en-US" dirty="0">
              <a:solidFill>
                <a:srgbClr val="585858"/>
              </a:solidFill>
            </a:endParaRPr>
          </a:p>
          <a:p>
            <a:pPr marL="771525" lvl="2" indent="-257175">
              <a:lnSpc>
                <a:spcPct val="95000"/>
              </a:lnSpc>
              <a:buClr>
                <a:srgbClr val="585858"/>
              </a:buClr>
              <a:buSzPct val="80000"/>
              <a:buFont typeface="Courier New" pitchFamily="49" charset="0"/>
              <a:buChar char="o"/>
            </a:pPr>
            <a:endParaRPr lang="en-US" sz="2000" dirty="0" smtClean="0">
              <a:solidFill>
                <a:srgbClr val="585858"/>
              </a:solidFill>
            </a:endParaRPr>
          </a:p>
          <a:p>
            <a:pPr marL="314325" lvl="1" indent="-257175">
              <a:lnSpc>
                <a:spcPct val="95000"/>
              </a:lnSpc>
              <a:buClr>
                <a:srgbClr val="585858"/>
              </a:buClr>
              <a:buSzPct val="80000"/>
            </a:pPr>
            <a:r>
              <a:rPr lang="en-US" sz="2000" dirty="0" smtClean="0">
                <a:solidFill>
                  <a:srgbClr val="585858"/>
                </a:solidFill>
              </a:rPr>
              <a:t>Reminder: Campaigns are planned and managed in coordination with Corporate Communications</a:t>
            </a:r>
            <a:endParaRPr lang="en-US" sz="2000" dirty="0">
              <a:solidFill>
                <a:srgbClr val="58585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D361B7-7925-49D2-9F4E-D2C2C056D92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dirty="0" smtClean="0">
                <a:solidFill>
                  <a:srgbClr val="006B8D"/>
                </a:solidFill>
                <a:latin typeface="Arial" pitchFamily="34" charset="0"/>
              </a:rPr>
              <a:t>Activities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533400" y="1524000"/>
            <a:ext cx="7888287" cy="280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400" dirty="0">
                <a:solidFill>
                  <a:srgbClr val="585858"/>
                </a:solidFill>
              </a:rPr>
              <a:t>Activities can be associated with Accounts, Contacts, and Opportunities</a:t>
            </a:r>
            <a:endParaRPr lang="en-US" dirty="0">
              <a:latin typeface="Calibri" pitchFamily="34" charset="0"/>
            </a:endParaRP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585858"/>
                </a:solidFill>
              </a:rPr>
              <a:t>Activities including </a:t>
            </a:r>
            <a:r>
              <a:rPr lang="en-US" b="1" dirty="0">
                <a:solidFill>
                  <a:srgbClr val="585858"/>
                </a:solidFill>
              </a:rPr>
              <a:t>Tasks</a:t>
            </a:r>
            <a:r>
              <a:rPr lang="en-US" dirty="0">
                <a:solidFill>
                  <a:srgbClr val="585858"/>
                </a:solidFill>
              </a:rPr>
              <a:t>, </a:t>
            </a:r>
            <a:r>
              <a:rPr lang="en-US" b="1" dirty="0">
                <a:solidFill>
                  <a:srgbClr val="585858"/>
                </a:solidFill>
              </a:rPr>
              <a:t>Events</a:t>
            </a:r>
            <a:r>
              <a:rPr lang="en-US" dirty="0">
                <a:solidFill>
                  <a:srgbClr val="585858"/>
                </a:solidFill>
              </a:rPr>
              <a:t>, and </a:t>
            </a:r>
            <a:r>
              <a:rPr lang="en-US" b="1" dirty="0">
                <a:solidFill>
                  <a:srgbClr val="585858"/>
                </a:solidFill>
              </a:rPr>
              <a:t>Logged Calls </a:t>
            </a:r>
            <a:r>
              <a:rPr lang="en-US" dirty="0">
                <a:solidFill>
                  <a:srgbClr val="585858"/>
                </a:solidFill>
              </a:rPr>
              <a:t>are viewable through the Open Activities and the Activity History related lists.</a:t>
            </a:r>
            <a:endParaRPr lang="en-US" dirty="0">
              <a:latin typeface="Calibri" pitchFamily="34" charset="0"/>
            </a:endParaRP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 "/>
            </a:pPr>
            <a:endParaRPr lang="en-US" dirty="0">
              <a:solidFill>
                <a:srgbClr val="585858"/>
              </a:solidFill>
            </a:endParaRPr>
          </a:p>
          <a:p>
            <a:pPr>
              <a:lnSpc>
                <a:spcPct val="95000"/>
              </a:lnSpc>
            </a:pPr>
            <a:endParaRPr lang="en-US" dirty="0">
              <a:solidFill>
                <a:srgbClr val="585858"/>
              </a:solidFill>
            </a:endParaRPr>
          </a:p>
          <a:p>
            <a:pPr>
              <a:lnSpc>
                <a:spcPct val="95000"/>
              </a:lnSpc>
            </a:pPr>
            <a:endParaRPr lang="en-US" dirty="0">
              <a:solidFill>
                <a:srgbClr val="585858"/>
              </a:solidFill>
            </a:endParaRPr>
          </a:p>
          <a:p>
            <a:pPr>
              <a:lnSpc>
                <a:spcPct val="95000"/>
              </a:lnSpc>
            </a:pPr>
            <a:endParaRPr lang="en-US" dirty="0">
              <a:solidFill>
                <a:srgbClr val="585858"/>
              </a:solidFill>
            </a:endParaRPr>
          </a:p>
          <a:p>
            <a:pPr>
              <a:lnSpc>
                <a:spcPct val="95000"/>
              </a:lnSpc>
            </a:pPr>
            <a:endParaRPr lang="en-US" dirty="0">
              <a:solidFill>
                <a:srgbClr val="585858"/>
              </a:solidFill>
            </a:endParaRPr>
          </a:p>
          <a:p>
            <a:pPr>
              <a:lnSpc>
                <a:spcPct val="95000"/>
              </a:lnSpc>
            </a:pPr>
            <a:endParaRPr lang="en-US" dirty="0">
              <a:solidFill>
                <a:srgbClr val="585858"/>
              </a:solidFill>
            </a:endParaRP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350" y="4206875"/>
            <a:ext cx="83947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7350" y="3052763"/>
            <a:ext cx="8402637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D361B7-7925-49D2-9F4E-D2C2C056D92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447800" y="2133600"/>
            <a:ext cx="1216025" cy="312737"/>
          </a:xfrm>
          <a:prstGeom prst="rect">
            <a:avLst/>
          </a:prstGeom>
          <a:solidFill>
            <a:srgbClr val="F8FFD3">
              <a:alpha val="92157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33600" y="1828800"/>
            <a:ext cx="1600200" cy="304800"/>
          </a:xfrm>
          <a:prstGeom prst="rect">
            <a:avLst/>
          </a:prstGeom>
          <a:solidFill>
            <a:srgbClr val="F8FFD3">
              <a:alpha val="92157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748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dirty="0" smtClean="0">
                <a:solidFill>
                  <a:srgbClr val="006B8D"/>
                </a:solidFill>
                <a:latin typeface="Arial" pitchFamily="34" charset="0"/>
              </a:rPr>
              <a:t>Activities - Tasks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33401" y="1524000"/>
            <a:ext cx="6019800" cy="2192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2400" dirty="0">
                <a:solidFill>
                  <a:srgbClr val="585858"/>
                </a:solidFill>
              </a:rPr>
              <a:t>Open an Account, Contact, or Opportunity</a:t>
            </a:r>
          </a:p>
          <a:p>
            <a:pPr marL="457200" indent="-457200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585858"/>
                </a:solidFill>
              </a:rPr>
              <a:t>Hover over Open Activities to view open activities</a:t>
            </a:r>
          </a:p>
          <a:p>
            <a:pPr marL="457200" indent="-457200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585858"/>
                </a:solidFill>
              </a:rPr>
              <a:t>Click New Task to add an activity</a:t>
            </a:r>
          </a:p>
          <a:p>
            <a:pPr>
              <a:lnSpc>
                <a:spcPct val="95000"/>
              </a:lnSpc>
              <a:defRPr/>
            </a:pPr>
            <a:endParaRPr lang="en-US" dirty="0">
              <a:solidFill>
                <a:srgbClr val="585858"/>
              </a:solidFill>
            </a:endParaRPr>
          </a:p>
          <a:p>
            <a:pPr>
              <a:lnSpc>
                <a:spcPct val="95000"/>
              </a:lnSpc>
              <a:defRPr/>
            </a:pPr>
            <a:endParaRPr lang="en-US" dirty="0">
              <a:solidFill>
                <a:srgbClr val="585858"/>
              </a:solidFill>
            </a:endParaRPr>
          </a:p>
          <a:p>
            <a:pPr>
              <a:lnSpc>
                <a:spcPct val="95000"/>
              </a:lnSpc>
              <a:defRPr/>
            </a:pPr>
            <a:endParaRPr lang="en-US" dirty="0">
              <a:solidFill>
                <a:srgbClr val="585858"/>
              </a:solidFill>
            </a:endParaRPr>
          </a:p>
          <a:p>
            <a:pPr>
              <a:lnSpc>
                <a:spcPct val="95000"/>
              </a:lnSpc>
              <a:defRPr/>
            </a:pPr>
            <a:endParaRPr lang="en-US" dirty="0">
              <a:solidFill>
                <a:srgbClr val="585858"/>
              </a:solidFill>
            </a:endParaRPr>
          </a:p>
          <a:p>
            <a:pPr>
              <a:lnSpc>
                <a:spcPct val="95000"/>
              </a:lnSpc>
              <a:defRPr/>
            </a:pPr>
            <a:endParaRPr lang="en-US" dirty="0">
              <a:solidFill>
                <a:srgbClr val="585858"/>
              </a:solidFill>
            </a:endParaRPr>
          </a:p>
        </p:txBody>
      </p:sp>
      <p:pic>
        <p:nvPicPr>
          <p:cNvPr id="3175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2737" y="3919538"/>
            <a:ext cx="9556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743200"/>
            <a:ext cx="7967663" cy="220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rot="16200000" flipH="1">
            <a:off x="2133600" y="2514600"/>
            <a:ext cx="1143002" cy="685801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3429000" y="2133601"/>
            <a:ext cx="1143001" cy="990599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6705600" y="6477000"/>
            <a:ext cx="2133600" cy="247650"/>
          </a:xfrm>
        </p:spPr>
        <p:txBody>
          <a:bodyPr/>
          <a:lstStyle/>
          <a:p>
            <a:pPr>
              <a:defRPr/>
            </a:pPr>
            <a:fld id="{E7D361B7-7925-49D2-9F4E-D2C2C056D92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840163"/>
            <a:ext cx="3913188" cy="199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itle 1"/>
          <p:cNvSpPr>
            <a:spLocks noGrp="1"/>
          </p:cNvSpPr>
          <p:nvPr>
            <p:ph type="title"/>
          </p:nvPr>
        </p:nvSpPr>
        <p:spPr>
          <a:xfrm>
            <a:off x="525463" y="411163"/>
            <a:ext cx="7772400" cy="83185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6B8D"/>
                </a:solidFill>
                <a:latin typeface="Arial" pitchFamily="34" charset="0"/>
              </a:rPr>
              <a:t>Reviewing Your Personal Settings </a:t>
            </a:r>
            <a:r>
              <a:rPr lang="en-US" sz="2900" dirty="0" smtClean="0">
                <a:solidFill>
                  <a:srgbClr val="006B8D"/>
                </a:solidFill>
                <a:latin typeface="Arial" pitchFamily="34" charset="0"/>
              </a:rPr>
              <a:t/>
            </a:r>
            <a:br>
              <a:rPr lang="en-US" sz="2900" dirty="0" smtClean="0">
                <a:solidFill>
                  <a:srgbClr val="006B8D"/>
                </a:solidFill>
                <a:latin typeface="Arial" pitchFamily="34" charset="0"/>
              </a:rPr>
            </a:br>
            <a:r>
              <a:rPr lang="en-US" sz="2000" dirty="0" smtClean="0">
                <a:solidFill>
                  <a:srgbClr val="006B8D"/>
                </a:solidFill>
                <a:latin typeface="Arial" pitchFamily="34" charset="0"/>
              </a:rPr>
              <a:t>(Optional)</a:t>
            </a:r>
            <a:endParaRPr lang="en-US" sz="2000" dirty="0" smtClean="0"/>
          </a:p>
        </p:txBody>
      </p:sp>
      <p:sp>
        <p:nvSpPr>
          <p:cNvPr id="7172" name="Content Placeholder 2"/>
          <p:cNvSpPr>
            <a:spLocks noGrp="1"/>
          </p:cNvSpPr>
          <p:nvPr>
            <p:ph sz="half" idx="1"/>
          </p:nvPr>
        </p:nvSpPr>
        <p:spPr>
          <a:xfrm>
            <a:off x="617538" y="1508125"/>
            <a:ext cx="3817937" cy="1449388"/>
          </a:xfrm>
        </p:spPr>
        <p:txBody>
          <a:bodyPr/>
          <a:lstStyle/>
          <a:p>
            <a:pPr marL="307975" lvl="1" indent="-307975" eaLnBrk="1" hangingPunct="1">
              <a:buFontTx/>
              <a:buChar char="•"/>
            </a:pPr>
            <a:r>
              <a:rPr lang="en-US" sz="2000" smtClean="0">
                <a:solidFill>
                  <a:srgbClr val="585858"/>
                </a:solidFill>
                <a:latin typeface="Arial" pitchFamily="34" charset="0"/>
              </a:rPr>
              <a:t>Use the </a:t>
            </a:r>
            <a:r>
              <a:rPr lang="en-US" sz="2000" b="1" smtClean="0">
                <a:solidFill>
                  <a:srgbClr val="585858"/>
                </a:solidFill>
                <a:latin typeface="Arial" pitchFamily="34" charset="0"/>
              </a:rPr>
              <a:t>Setup </a:t>
            </a:r>
            <a:r>
              <a:rPr lang="en-US" sz="2000" smtClean="0">
                <a:solidFill>
                  <a:srgbClr val="585858"/>
                </a:solidFill>
                <a:latin typeface="Arial" pitchFamily="34" charset="0"/>
              </a:rPr>
              <a:t>link found at the top of every page to adjust your personal Salesforce.com settings</a:t>
            </a:r>
          </a:p>
          <a:p>
            <a:pPr eaLnBrk="1" hangingPunct="1"/>
            <a:endParaRPr lang="en-US" smtClean="0"/>
          </a:p>
        </p:txBody>
      </p:sp>
      <p:sp>
        <p:nvSpPr>
          <p:cNvPr id="7173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508125"/>
            <a:ext cx="3817938" cy="1998663"/>
          </a:xfrm>
        </p:spPr>
        <p:txBody>
          <a:bodyPr/>
          <a:lstStyle/>
          <a:p>
            <a:pPr lvl="1" indent="-307975" eaLnBrk="1" hangingPunct="1">
              <a:lnSpc>
                <a:spcPct val="95000"/>
              </a:lnSpc>
              <a:buClr>
                <a:srgbClr val="585858"/>
              </a:buClr>
              <a:buFontTx/>
              <a:buChar char="•"/>
            </a:pPr>
            <a:r>
              <a:rPr lang="en-US" sz="2000" b="1" smtClean="0">
                <a:solidFill>
                  <a:srgbClr val="585858"/>
                </a:solidFill>
                <a:latin typeface="Arial" pitchFamily="34" charset="0"/>
              </a:rPr>
              <a:t>Setup &gt; My</a:t>
            </a:r>
            <a:r>
              <a:rPr lang="en-US" sz="2000" smtClean="0">
                <a:solidFill>
                  <a:srgbClr val="585858"/>
                </a:solidFill>
                <a:latin typeface="Arial" pitchFamily="34" charset="0"/>
              </a:rPr>
              <a:t> Personal Information </a:t>
            </a:r>
            <a:r>
              <a:rPr lang="en-US" sz="2000" b="1" smtClean="0">
                <a:solidFill>
                  <a:srgbClr val="585858"/>
                </a:solidFill>
                <a:latin typeface="Arial" pitchFamily="34" charset="0"/>
              </a:rPr>
              <a:t>&gt; </a:t>
            </a:r>
            <a:r>
              <a:rPr lang="en-US" sz="2000" smtClean="0">
                <a:solidFill>
                  <a:srgbClr val="585858"/>
                </a:solidFill>
                <a:latin typeface="Arial" pitchFamily="34" charset="0"/>
              </a:rPr>
              <a:t>Personal Information</a:t>
            </a:r>
            <a:endParaRPr lang="en-US" smtClean="0"/>
          </a:p>
          <a:p>
            <a:pPr marL="771525" lvl="2" indent="-257175" eaLnBrk="1" hangingPunct="1">
              <a:lnSpc>
                <a:spcPct val="95000"/>
              </a:lnSpc>
              <a:buClr>
                <a:srgbClr val="585858"/>
              </a:buClr>
              <a:buSzPct val="80000"/>
              <a:buFont typeface="Courier New" pitchFamily="49" charset="0"/>
              <a:buChar char="o"/>
            </a:pPr>
            <a:r>
              <a:rPr lang="en-US" smtClean="0">
                <a:solidFill>
                  <a:srgbClr val="585858"/>
                </a:solidFill>
                <a:latin typeface="Arial" pitchFamily="34" charset="0"/>
              </a:rPr>
              <a:t>Adjust </a:t>
            </a:r>
            <a:r>
              <a:rPr lang="en-US" b="1" smtClean="0">
                <a:solidFill>
                  <a:srgbClr val="585858"/>
                </a:solidFill>
                <a:latin typeface="Arial" pitchFamily="34" charset="0"/>
              </a:rPr>
              <a:t>time zone, display settings, language</a:t>
            </a:r>
          </a:p>
          <a:p>
            <a:pPr eaLnBrk="1" hangingPunct="1"/>
            <a:endParaRPr lang="en-US" smtClean="0"/>
          </a:p>
        </p:txBody>
      </p:sp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2963" y="3455988"/>
            <a:ext cx="3373437" cy="11223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211263" y="3222625"/>
            <a:ext cx="617537" cy="6175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35475" y="4610100"/>
            <a:ext cx="1508125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2A2ADD-0DAC-4A84-A622-8E35084CCD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590800"/>
            <a:ext cx="7419086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09025" cy="639762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dirty="0" smtClean="0">
                <a:solidFill>
                  <a:srgbClr val="006B8D"/>
                </a:solidFill>
                <a:latin typeface="Arial" pitchFamily="34" charset="0"/>
              </a:rPr>
              <a:t>Activities – Tasks</a:t>
            </a:r>
            <a:r>
              <a:rPr lang="en-US" sz="2000" dirty="0" smtClean="0">
                <a:solidFill>
                  <a:srgbClr val="006B8D"/>
                </a:solidFill>
                <a:latin typeface="Arial" pitchFamily="34" charset="0"/>
              </a:rPr>
              <a:t/>
            </a:r>
            <a:br>
              <a:rPr lang="en-US" sz="2000" dirty="0" smtClean="0">
                <a:solidFill>
                  <a:srgbClr val="006B8D"/>
                </a:solidFill>
                <a:latin typeface="Arial" pitchFamily="34" charset="0"/>
              </a:rPr>
            </a:br>
            <a:r>
              <a:rPr lang="en-US" sz="2000" dirty="0" smtClean="0">
                <a:solidFill>
                  <a:srgbClr val="006B8D"/>
                </a:solidFill>
                <a:latin typeface="Arial" pitchFamily="34" charset="0"/>
              </a:rPr>
              <a:t>(Continued)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6819900" y="2857501"/>
            <a:ext cx="1143001" cy="1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2209800" y="2590800"/>
            <a:ext cx="1295400" cy="38100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341313" y="990600"/>
            <a:ext cx="7888287" cy="245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457200" indent="-457200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585858"/>
                </a:solidFill>
              </a:rPr>
              <a:t>Complete required fields (with red left borders)</a:t>
            </a:r>
          </a:p>
          <a:p>
            <a:pPr marL="457200" indent="-457200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585858"/>
                </a:solidFill>
              </a:rPr>
              <a:t>Click Save</a:t>
            </a:r>
          </a:p>
          <a:p>
            <a:pPr marL="457200" indent="-457200">
              <a:lnSpc>
                <a:spcPct val="95000"/>
              </a:lnSpc>
              <a:buFont typeface="Arial" pitchFamily="34" charset="0"/>
              <a:buChar char="•"/>
              <a:defRPr/>
            </a:pPr>
            <a:endParaRPr lang="en-US" sz="1600" dirty="0">
              <a:solidFill>
                <a:srgbClr val="585858"/>
              </a:solidFill>
            </a:endParaRPr>
          </a:p>
          <a:p>
            <a:pPr>
              <a:lnSpc>
                <a:spcPct val="95000"/>
              </a:lnSpc>
              <a:defRPr/>
            </a:pPr>
            <a:r>
              <a:rPr lang="en-US" sz="1600" dirty="0">
                <a:solidFill>
                  <a:srgbClr val="585858"/>
                </a:solidFill>
              </a:rPr>
              <a:t>Notes:</a:t>
            </a:r>
          </a:p>
          <a:p>
            <a:pPr marL="342900" indent="-342900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585858"/>
                </a:solidFill>
              </a:rPr>
              <a:t>Default </a:t>
            </a:r>
            <a:r>
              <a:rPr lang="en-US" sz="1600" dirty="0" smtClean="0">
                <a:solidFill>
                  <a:srgbClr val="585858"/>
                </a:solidFill>
              </a:rPr>
              <a:t>“Assigned to” </a:t>
            </a:r>
            <a:r>
              <a:rPr lang="en-US" sz="1600" dirty="0">
                <a:solidFill>
                  <a:srgbClr val="585858"/>
                </a:solidFill>
              </a:rPr>
              <a:t>is the </a:t>
            </a:r>
            <a:r>
              <a:rPr lang="en-US" sz="1600" dirty="0" smtClean="0">
                <a:solidFill>
                  <a:srgbClr val="585858"/>
                </a:solidFill>
              </a:rPr>
              <a:t>user who creates it </a:t>
            </a:r>
            <a:r>
              <a:rPr lang="en-US" sz="1600" dirty="0">
                <a:solidFill>
                  <a:srgbClr val="585858"/>
                </a:solidFill>
              </a:rPr>
              <a:t>– but it can be changed</a:t>
            </a:r>
          </a:p>
          <a:p>
            <a:pPr marL="342900" indent="-342900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585858"/>
                </a:solidFill>
              </a:rPr>
              <a:t>Task inherits the Account, Contact, or Opportunity from which it was created</a:t>
            </a:r>
          </a:p>
          <a:p>
            <a:pPr>
              <a:lnSpc>
                <a:spcPct val="95000"/>
              </a:lnSpc>
              <a:defRPr/>
            </a:pPr>
            <a:endParaRPr lang="en-US" dirty="0">
              <a:solidFill>
                <a:srgbClr val="585858"/>
              </a:solidFill>
            </a:endParaRPr>
          </a:p>
          <a:p>
            <a:pPr>
              <a:lnSpc>
                <a:spcPct val="95000"/>
              </a:lnSpc>
              <a:defRPr/>
            </a:pPr>
            <a:endParaRPr lang="en-US" dirty="0">
              <a:solidFill>
                <a:srgbClr val="585858"/>
              </a:solidFill>
            </a:endParaRPr>
          </a:p>
          <a:p>
            <a:pPr>
              <a:lnSpc>
                <a:spcPct val="95000"/>
              </a:lnSpc>
              <a:defRPr/>
            </a:pPr>
            <a:endParaRPr lang="en-US" dirty="0">
              <a:solidFill>
                <a:srgbClr val="585858"/>
              </a:solidFill>
            </a:endParaRPr>
          </a:p>
          <a:p>
            <a:pPr>
              <a:lnSpc>
                <a:spcPct val="95000"/>
              </a:lnSpc>
              <a:defRPr/>
            </a:pPr>
            <a:endParaRPr lang="en-US" dirty="0">
              <a:solidFill>
                <a:srgbClr val="58585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D361B7-7925-49D2-9F4E-D2C2C056D92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dirty="0" smtClean="0">
                <a:solidFill>
                  <a:srgbClr val="006B8D"/>
                </a:solidFill>
                <a:latin typeface="Arial" pitchFamily="34" charset="0"/>
              </a:rPr>
              <a:t>Notes &amp; Attachments</a:t>
            </a:r>
          </a:p>
        </p:txBody>
      </p:sp>
      <p:pic>
        <p:nvPicPr>
          <p:cNvPr id="3379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9012" y="3444875"/>
            <a:ext cx="6523038" cy="197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09600" y="1524000"/>
            <a:ext cx="7888287" cy="271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2400" dirty="0">
                <a:solidFill>
                  <a:srgbClr val="585858"/>
                </a:solidFill>
              </a:rPr>
              <a:t>Open an Account, Contact, or Opportunity</a:t>
            </a:r>
          </a:p>
          <a:p>
            <a:pPr marL="457200" indent="-457200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585858"/>
                </a:solidFill>
                <a:latin typeface="Calibri" pitchFamily="34" charset="0"/>
              </a:rPr>
              <a:t>Hover over Notes &amp; Attachments to view open activities</a:t>
            </a:r>
          </a:p>
          <a:p>
            <a:pPr marL="457200" indent="-457200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585858"/>
                </a:solidFill>
                <a:latin typeface="Calibri" pitchFamily="34" charset="0"/>
              </a:rPr>
              <a:t>Click New Note to add an activity (or Attach File to attach a document)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95000"/>
              </a:lnSpc>
              <a:defRPr/>
            </a:pPr>
            <a:endParaRPr lang="en-US" dirty="0">
              <a:solidFill>
                <a:srgbClr val="585858"/>
              </a:solidFill>
            </a:endParaRPr>
          </a:p>
          <a:p>
            <a:pPr>
              <a:lnSpc>
                <a:spcPct val="95000"/>
              </a:lnSpc>
              <a:defRPr/>
            </a:pPr>
            <a:endParaRPr lang="en-US" dirty="0">
              <a:solidFill>
                <a:srgbClr val="585858"/>
              </a:solidFill>
            </a:endParaRPr>
          </a:p>
          <a:p>
            <a:pPr>
              <a:lnSpc>
                <a:spcPct val="95000"/>
              </a:lnSpc>
              <a:defRPr/>
            </a:pPr>
            <a:endParaRPr lang="en-US" dirty="0">
              <a:solidFill>
                <a:srgbClr val="585858"/>
              </a:solidFill>
            </a:endParaRPr>
          </a:p>
          <a:p>
            <a:pPr>
              <a:lnSpc>
                <a:spcPct val="95000"/>
              </a:lnSpc>
              <a:defRPr/>
            </a:pPr>
            <a:endParaRPr lang="en-US" dirty="0">
              <a:solidFill>
                <a:srgbClr val="585858"/>
              </a:solidFill>
            </a:endParaRPr>
          </a:p>
          <a:p>
            <a:pPr>
              <a:lnSpc>
                <a:spcPct val="95000"/>
              </a:lnSpc>
              <a:defRPr/>
            </a:pPr>
            <a:endParaRPr lang="en-US" dirty="0">
              <a:solidFill>
                <a:srgbClr val="585858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2093912" y="3101975"/>
            <a:ext cx="2362200" cy="121920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674812" y="2225675"/>
            <a:ext cx="1295400" cy="304800"/>
          </a:xfrm>
          <a:prstGeom prst="rect">
            <a:avLst/>
          </a:prstGeom>
          <a:solidFill>
            <a:srgbClr val="FFFF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13012" y="1920875"/>
            <a:ext cx="2667000" cy="304800"/>
          </a:xfrm>
          <a:prstGeom prst="rect">
            <a:avLst/>
          </a:prstGeom>
          <a:solidFill>
            <a:srgbClr val="FFFF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60812" y="2225675"/>
            <a:ext cx="2819400" cy="243840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637212" y="2225675"/>
            <a:ext cx="1295400" cy="304800"/>
          </a:xfrm>
          <a:prstGeom prst="rect">
            <a:avLst/>
          </a:prstGeom>
          <a:solidFill>
            <a:srgbClr val="FFFF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D361B7-7925-49D2-9F4E-D2C2C056D92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09025" cy="792162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dirty="0" smtClean="0">
                <a:solidFill>
                  <a:srgbClr val="006B8D"/>
                </a:solidFill>
                <a:latin typeface="Arial" pitchFamily="34" charset="0"/>
              </a:rPr>
              <a:t>Notes &amp; Attachments </a:t>
            </a:r>
            <a:br>
              <a:rPr lang="en-US" dirty="0" smtClean="0">
                <a:solidFill>
                  <a:srgbClr val="006B8D"/>
                </a:solidFill>
                <a:latin typeface="Arial" pitchFamily="34" charset="0"/>
              </a:rPr>
            </a:br>
            <a:r>
              <a:rPr lang="en-US" sz="2000" dirty="0" smtClean="0">
                <a:solidFill>
                  <a:srgbClr val="006B8D"/>
                </a:solidFill>
                <a:latin typeface="Arial" pitchFamily="34" charset="0"/>
              </a:rPr>
              <a:t>(Continued)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09600" y="1066800"/>
            <a:ext cx="7888287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585858"/>
                </a:solidFill>
                <a:latin typeface="Calibri" pitchFamily="34" charset="0"/>
              </a:rPr>
              <a:t>Enter note information and click Save</a:t>
            </a:r>
          </a:p>
          <a:p>
            <a:pPr>
              <a:lnSpc>
                <a:spcPct val="95000"/>
              </a:lnSpc>
              <a:defRPr/>
            </a:pPr>
            <a:endParaRPr lang="en-US" dirty="0">
              <a:solidFill>
                <a:srgbClr val="585858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03812" y="1066800"/>
            <a:ext cx="609600" cy="304800"/>
          </a:xfrm>
          <a:prstGeom prst="rect">
            <a:avLst/>
          </a:prstGeom>
          <a:solidFill>
            <a:srgbClr val="FFFF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12" y="1371600"/>
            <a:ext cx="2844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4024313"/>
            <a:ext cx="3868738" cy="230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11188" y="3392488"/>
            <a:ext cx="7888287" cy="201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95000"/>
              </a:lnSpc>
              <a:defRPr/>
            </a:pPr>
            <a:r>
              <a:rPr lang="en-US" sz="2400" dirty="0">
                <a:solidFill>
                  <a:srgbClr val="585858"/>
                </a:solidFill>
                <a:latin typeface="Calibri" pitchFamily="34" charset="0"/>
              </a:rPr>
              <a:t>or</a:t>
            </a:r>
          </a:p>
          <a:p>
            <a:pPr marL="457200" indent="-457200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585858"/>
                </a:solidFill>
                <a:latin typeface="Calibri" pitchFamily="34" charset="0"/>
              </a:rPr>
              <a:t>Follow the three steps to attach a file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95000"/>
              </a:lnSpc>
              <a:defRPr/>
            </a:pPr>
            <a:endParaRPr lang="en-US" dirty="0">
              <a:solidFill>
                <a:srgbClr val="585858"/>
              </a:solidFill>
            </a:endParaRPr>
          </a:p>
          <a:p>
            <a:pPr>
              <a:lnSpc>
                <a:spcPct val="95000"/>
              </a:lnSpc>
              <a:defRPr/>
            </a:pPr>
            <a:endParaRPr lang="en-US" dirty="0">
              <a:solidFill>
                <a:srgbClr val="585858"/>
              </a:solidFill>
            </a:endParaRPr>
          </a:p>
          <a:p>
            <a:pPr>
              <a:lnSpc>
                <a:spcPct val="95000"/>
              </a:lnSpc>
              <a:defRPr/>
            </a:pPr>
            <a:endParaRPr lang="en-US" dirty="0">
              <a:solidFill>
                <a:srgbClr val="585858"/>
              </a:solidFill>
            </a:endParaRPr>
          </a:p>
          <a:p>
            <a:pPr>
              <a:lnSpc>
                <a:spcPct val="95000"/>
              </a:lnSpc>
              <a:defRPr/>
            </a:pPr>
            <a:endParaRPr lang="en-US" dirty="0">
              <a:solidFill>
                <a:srgbClr val="585858"/>
              </a:solidFill>
            </a:endParaRPr>
          </a:p>
          <a:p>
            <a:pPr>
              <a:lnSpc>
                <a:spcPct val="95000"/>
              </a:lnSpc>
              <a:defRPr/>
            </a:pPr>
            <a:endParaRPr lang="en-US" dirty="0">
              <a:solidFill>
                <a:srgbClr val="585858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D361B7-7925-49D2-9F4E-D2C2C056D92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09025" cy="868362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dirty="0" smtClean="0">
                <a:solidFill>
                  <a:srgbClr val="006B8D"/>
                </a:solidFill>
                <a:latin typeface="Arial" pitchFamily="34" charset="0"/>
              </a:rPr>
              <a:t>Reports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533400" y="990600"/>
            <a:ext cx="7693025" cy="204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sz="2000" dirty="0">
                <a:solidFill>
                  <a:srgbClr val="585858"/>
                </a:solidFill>
              </a:rPr>
              <a:t>The Reports feature allows you to view and analyze your data and to get a summary of the records you are interested in, in a preferred format</a:t>
            </a:r>
            <a:endParaRPr lang="en-US" dirty="0">
              <a:latin typeface="Calibri" pitchFamily="34" charset="0"/>
            </a:endParaRP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sz="2000" dirty="0">
                <a:solidFill>
                  <a:srgbClr val="585858"/>
                </a:solidFill>
              </a:rPr>
              <a:t>The </a:t>
            </a:r>
            <a:r>
              <a:rPr lang="en-US" sz="2000" b="1" dirty="0">
                <a:solidFill>
                  <a:srgbClr val="585858"/>
                </a:solidFill>
              </a:rPr>
              <a:t>Folder drop-down list </a:t>
            </a:r>
            <a:r>
              <a:rPr lang="en-US" sz="2000" dirty="0">
                <a:solidFill>
                  <a:srgbClr val="585858"/>
                </a:solidFill>
              </a:rPr>
              <a:t>includes all Report folders you can view. </a:t>
            </a:r>
            <a:endParaRPr lang="en-US" dirty="0">
              <a:latin typeface="Calibri" pitchFamily="34" charset="0"/>
            </a:endParaRP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sz="2000" dirty="0">
                <a:solidFill>
                  <a:srgbClr val="585858"/>
                </a:solidFill>
              </a:rPr>
              <a:t>Use a canned report as a starting point to create your own custom reports</a:t>
            </a:r>
          </a:p>
        </p:txBody>
      </p:sp>
      <p:pic>
        <p:nvPicPr>
          <p:cNvPr id="3584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124200"/>
            <a:ext cx="6249988" cy="310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D361B7-7925-49D2-9F4E-D2C2C056D92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09025" cy="715962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dirty="0" smtClean="0">
                <a:solidFill>
                  <a:srgbClr val="006B8D"/>
                </a:solidFill>
                <a:latin typeface="Arial" pitchFamily="34" charset="0"/>
              </a:rPr>
              <a:t>Running a Report </a:t>
            </a:r>
            <a:r>
              <a:rPr lang="en-US" sz="2000" dirty="0" smtClean="0">
                <a:solidFill>
                  <a:srgbClr val="006B8D"/>
                </a:solidFill>
                <a:latin typeface="Arial" pitchFamily="34" charset="0"/>
              </a:rPr>
              <a:t/>
            </a:r>
            <a:br>
              <a:rPr lang="en-US" sz="2000" dirty="0" smtClean="0">
                <a:solidFill>
                  <a:srgbClr val="006B8D"/>
                </a:solidFill>
                <a:latin typeface="Arial" pitchFamily="34" charset="0"/>
              </a:rPr>
            </a:br>
            <a:r>
              <a:rPr lang="en-US" sz="2000" dirty="0" smtClean="0">
                <a:solidFill>
                  <a:srgbClr val="006B8D"/>
                </a:solidFill>
                <a:latin typeface="Arial" pitchFamily="34" charset="0"/>
              </a:rPr>
              <a:t>(continued)</a:t>
            </a:r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314450"/>
            <a:ext cx="7793038" cy="442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731838" y="1371600"/>
            <a:ext cx="7693025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b="1" i="1" dirty="0">
                <a:solidFill>
                  <a:srgbClr val="224B50"/>
                </a:solidFill>
              </a:rPr>
              <a:t>First Steps for Running a Report</a:t>
            </a:r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731838" y="1743075"/>
            <a:ext cx="766762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b="1">
                <a:solidFill>
                  <a:srgbClr val="000000"/>
                </a:solidFill>
              </a:rPr>
              <a:t>Step 1</a:t>
            </a:r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1579563" y="1743075"/>
            <a:ext cx="6843712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>
                <a:solidFill>
                  <a:srgbClr val="000000"/>
                </a:solidFill>
              </a:rPr>
              <a:t>Select the Report Folder you are interested in and select </a:t>
            </a:r>
            <a:r>
              <a:rPr lang="en-US" sz="1600">
                <a:solidFill>
                  <a:srgbClr val="000000"/>
                </a:solidFill>
                <a:latin typeface="Calibri" pitchFamily="34" charset="0"/>
              </a:rPr>
              <a:t>“</a:t>
            </a:r>
            <a:r>
              <a:rPr lang="en-US" sz="1600">
                <a:solidFill>
                  <a:srgbClr val="000000"/>
                </a:solidFill>
              </a:rPr>
              <a:t>Go</a:t>
            </a:r>
            <a:r>
              <a:rPr lang="en-US" sz="1600">
                <a:solidFill>
                  <a:srgbClr val="000000"/>
                </a:solidFill>
                <a:latin typeface="Calibri" pitchFamily="34" charset="0"/>
              </a:rPr>
              <a:t>”</a:t>
            </a:r>
            <a:r>
              <a:rPr lang="en-US" sz="1600">
                <a:solidFill>
                  <a:srgbClr val="000000"/>
                </a:solidFill>
              </a:rPr>
              <a:t>. A list of all of the Reports you are able to see within this folder will be displayed.</a:t>
            </a:r>
          </a:p>
        </p:txBody>
      </p:sp>
      <p:sp>
        <p:nvSpPr>
          <p:cNvPr id="36872" name="Text Box 9"/>
          <p:cNvSpPr txBox="1">
            <a:spLocks noChangeArrowheads="1"/>
          </p:cNvSpPr>
          <p:nvPr/>
        </p:nvSpPr>
        <p:spPr bwMode="auto">
          <a:xfrm>
            <a:off x="731838" y="2322513"/>
            <a:ext cx="766762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b="1">
                <a:solidFill>
                  <a:srgbClr val="000000"/>
                </a:solidFill>
              </a:rPr>
              <a:t>Step 2</a:t>
            </a:r>
            <a:endParaRPr lang="en-US">
              <a:latin typeface="Calibri" pitchFamily="34" charset="0"/>
            </a:endParaRPr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873" name="Text Box 10"/>
          <p:cNvSpPr txBox="1">
            <a:spLocks noChangeArrowheads="1"/>
          </p:cNvSpPr>
          <p:nvPr/>
        </p:nvSpPr>
        <p:spPr bwMode="auto">
          <a:xfrm>
            <a:off x="1579563" y="2322513"/>
            <a:ext cx="684371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>
                <a:solidFill>
                  <a:srgbClr val="000000"/>
                </a:solidFill>
              </a:rPr>
              <a:t>Click a Report Name. Most reports will be run automatically by clicking the name; some may require you to select additional information.</a:t>
            </a:r>
          </a:p>
        </p:txBody>
      </p:sp>
      <p:pic>
        <p:nvPicPr>
          <p:cNvPr id="36874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6275" y="2894013"/>
            <a:ext cx="3990975" cy="307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D361B7-7925-49D2-9F4E-D2C2C056D92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09025" cy="639762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dirty="0" smtClean="0">
                <a:solidFill>
                  <a:srgbClr val="006B8D"/>
                </a:solidFill>
                <a:latin typeface="Arial" pitchFamily="34" charset="0"/>
              </a:rPr>
              <a:t>Running a Report </a:t>
            </a:r>
            <a:r>
              <a:rPr lang="en-US" sz="2000" dirty="0" smtClean="0">
                <a:solidFill>
                  <a:srgbClr val="006B8D"/>
                </a:solidFill>
                <a:latin typeface="Arial" pitchFamily="34" charset="0"/>
              </a:rPr>
              <a:t/>
            </a:r>
            <a:br>
              <a:rPr lang="en-US" sz="2000" dirty="0" smtClean="0">
                <a:solidFill>
                  <a:srgbClr val="006B8D"/>
                </a:solidFill>
                <a:latin typeface="Arial" pitchFamily="34" charset="0"/>
              </a:rPr>
            </a:br>
            <a:r>
              <a:rPr lang="en-US" sz="2000" dirty="0" smtClean="0">
                <a:solidFill>
                  <a:srgbClr val="006B8D"/>
                </a:solidFill>
                <a:latin typeface="Arial" pitchFamily="34" charset="0"/>
              </a:rPr>
              <a:t>(continued)</a:t>
            </a:r>
          </a:p>
        </p:txBody>
      </p:sp>
      <p:pic>
        <p:nvPicPr>
          <p:cNvPr id="3789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850" y="987425"/>
            <a:ext cx="7791450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755650" y="1044575"/>
            <a:ext cx="769302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b="1" i="1">
                <a:solidFill>
                  <a:srgbClr val="224B50"/>
                </a:solidFill>
              </a:rPr>
              <a:t>Next Steps for Running a Report</a:t>
            </a:r>
          </a:p>
        </p:txBody>
      </p:sp>
      <p:sp>
        <p:nvSpPr>
          <p:cNvPr id="37893" name="Text Box 6"/>
          <p:cNvSpPr txBox="1">
            <a:spLocks noChangeArrowheads="1"/>
          </p:cNvSpPr>
          <p:nvPr/>
        </p:nvSpPr>
        <p:spPr bwMode="auto">
          <a:xfrm>
            <a:off x="755650" y="1416050"/>
            <a:ext cx="766763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b="1">
                <a:solidFill>
                  <a:srgbClr val="000000"/>
                </a:solidFill>
              </a:rPr>
              <a:t>Step 3</a:t>
            </a:r>
            <a:endParaRPr lang="en-US">
              <a:latin typeface="Calibri" pitchFamily="34" charset="0"/>
            </a:endParaRPr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894" name="Text Box 7"/>
          <p:cNvSpPr txBox="1">
            <a:spLocks noChangeArrowheads="1"/>
          </p:cNvSpPr>
          <p:nvPr/>
        </p:nvSpPr>
        <p:spPr bwMode="auto">
          <a:xfrm>
            <a:off x="1601788" y="1416050"/>
            <a:ext cx="684688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>
                <a:solidFill>
                  <a:srgbClr val="000000"/>
                </a:solidFill>
              </a:rPr>
              <a:t>After the Report runs, you can view the initial results. You can also modify it from the list of available options.</a:t>
            </a:r>
          </a:p>
        </p:txBody>
      </p:sp>
      <p:sp>
        <p:nvSpPr>
          <p:cNvPr id="37895" name="Text Box 8"/>
          <p:cNvSpPr txBox="1">
            <a:spLocks noChangeArrowheads="1"/>
          </p:cNvSpPr>
          <p:nvPr/>
        </p:nvSpPr>
        <p:spPr bwMode="auto">
          <a:xfrm>
            <a:off x="755650" y="2055812"/>
            <a:ext cx="766763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b="1">
                <a:solidFill>
                  <a:srgbClr val="000000"/>
                </a:solidFill>
              </a:rPr>
              <a:t>Step 4</a:t>
            </a:r>
            <a:endParaRPr lang="en-US">
              <a:latin typeface="Calibri" pitchFamily="34" charset="0"/>
            </a:endParaRPr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896" name="Text Box 9"/>
          <p:cNvSpPr txBox="1">
            <a:spLocks noChangeArrowheads="1"/>
          </p:cNvSpPr>
          <p:nvPr/>
        </p:nvSpPr>
        <p:spPr bwMode="auto">
          <a:xfrm>
            <a:off x="1601788" y="2055812"/>
            <a:ext cx="684688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>
                <a:solidFill>
                  <a:srgbClr val="000000"/>
                </a:solidFill>
              </a:rPr>
              <a:t>Choose the </a:t>
            </a:r>
            <a:r>
              <a:rPr lang="en-US" sz="1600">
                <a:solidFill>
                  <a:srgbClr val="000000"/>
                </a:solidFill>
                <a:latin typeface="Calibri" pitchFamily="34" charset="0"/>
              </a:rPr>
              <a:t>“</a:t>
            </a:r>
            <a:r>
              <a:rPr lang="en-US" sz="1600">
                <a:solidFill>
                  <a:srgbClr val="000000"/>
                </a:solidFill>
              </a:rPr>
              <a:t>Customize</a:t>
            </a:r>
            <a:r>
              <a:rPr lang="en-US" sz="1600">
                <a:solidFill>
                  <a:srgbClr val="000000"/>
                </a:solidFill>
                <a:latin typeface="Calibri" pitchFamily="34" charset="0"/>
              </a:rPr>
              <a:t>”</a:t>
            </a:r>
            <a:r>
              <a:rPr lang="en-US" sz="1600">
                <a:solidFill>
                  <a:srgbClr val="000000"/>
                </a:solidFill>
              </a:rPr>
              <a:t> button to customize an existing report that has just been run. This will be described in the next section.</a:t>
            </a:r>
          </a:p>
        </p:txBody>
      </p:sp>
      <p:pic>
        <p:nvPicPr>
          <p:cNvPr id="37897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6275" y="2901950"/>
            <a:ext cx="7648575" cy="13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8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5363" y="3741737"/>
            <a:ext cx="80168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D361B7-7925-49D2-9F4E-D2C2C056D92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09025" cy="868362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dirty="0" smtClean="0">
                <a:solidFill>
                  <a:srgbClr val="006B8D"/>
                </a:solidFill>
                <a:latin typeface="Arial" pitchFamily="34" charset="0"/>
              </a:rPr>
              <a:t>Creating Your Own Reports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533400" y="1371600"/>
            <a:ext cx="7693025" cy="3771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 smtClean="0">
                <a:solidFill>
                  <a:srgbClr val="585858"/>
                </a:solidFill>
              </a:rPr>
              <a:t>There </a:t>
            </a:r>
            <a:r>
              <a:rPr lang="en-US" dirty="0">
                <a:solidFill>
                  <a:srgbClr val="585858"/>
                </a:solidFill>
              </a:rPr>
              <a:t>are </a:t>
            </a:r>
            <a:r>
              <a:rPr lang="en-US" b="1" dirty="0">
                <a:solidFill>
                  <a:srgbClr val="585858"/>
                </a:solidFill>
              </a:rPr>
              <a:t>two ways to create your own </a:t>
            </a:r>
            <a:r>
              <a:rPr lang="en-US" b="1" dirty="0" smtClean="0">
                <a:solidFill>
                  <a:srgbClr val="585858"/>
                </a:solidFill>
              </a:rPr>
              <a:t>reports</a:t>
            </a:r>
            <a:r>
              <a:rPr lang="en-US" dirty="0" smtClean="0">
                <a:solidFill>
                  <a:srgbClr val="585858"/>
                </a:solidFill>
              </a:rPr>
              <a:t>, </a:t>
            </a:r>
            <a:r>
              <a:rPr lang="en-US" dirty="0">
                <a:solidFill>
                  <a:srgbClr val="585858"/>
                </a:solidFill>
              </a:rPr>
              <a:t>which </a:t>
            </a:r>
            <a:r>
              <a:rPr lang="en-US" dirty="0" smtClean="0">
                <a:solidFill>
                  <a:srgbClr val="585858"/>
                </a:solidFill>
              </a:rPr>
              <a:t>are </a:t>
            </a:r>
            <a:r>
              <a:rPr lang="en-US" dirty="0">
                <a:solidFill>
                  <a:srgbClr val="585858"/>
                </a:solidFill>
              </a:rPr>
              <a:t>saved to the </a:t>
            </a:r>
            <a:r>
              <a:rPr lang="en-US" dirty="0">
                <a:solidFill>
                  <a:srgbClr val="585858"/>
                </a:solidFill>
                <a:latin typeface="Calibri" pitchFamily="34" charset="0"/>
              </a:rPr>
              <a:t>“</a:t>
            </a:r>
            <a:r>
              <a:rPr lang="en-US" dirty="0">
                <a:solidFill>
                  <a:srgbClr val="585858"/>
                </a:solidFill>
              </a:rPr>
              <a:t>My Personal Custom Reports</a:t>
            </a:r>
            <a:r>
              <a:rPr lang="en-US" dirty="0">
                <a:solidFill>
                  <a:srgbClr val="585858"/>
                </a:solidFill>
                <a:latin typeface="Calibri" pitchFamily="34" charset="0"/>
              </a:rPr>
              <a:t>”</a:t>
            </a:r>
            <a:r>
              <a:rPr lang="en-US" dirty="0">
                <a:solidFill>
                  <a:srgbClr val="585858"/>
                </a:solidFill>
              </a:rPr>
              <a:t> folder:</a:t>
            </a:r>
          </a:p>
          <a:p>
            <a:pPr>
              <a:lnSpc>
                <a:spcPct val="95000"/>
              </a:lnSpc>
            </a:pPr>
            <a:endParaRPr lang="en-US" dirty="0">
              <a:latin typeface="Calibri" pitchFamily="34" charset="0"/>
            </a:endParaRP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 typeface="Arial" pitchFamily="34" charset="0"/>
              <a:buChar char="•"/>
            </a:pPr>
            <a:r>
              <a:rPr lang="en-US" b="1" dirty="0">
                <a:solidFill>
                  <a:srgbClr val="585858"/>
                </a:solidFill>
              </a:rPr>
              <a:t>Customize</a:t>
            </a:r>
            <a:r>
              <a:rPr lang="en-US" dirty="0">
                <a:solidFill>
                  <a:srgbClr val="585858"/>
                </a:solidFill>
              </a:rPr>
              <a:t> one of the already-existing </a:t>
            </a:r>
            <a:r>
              <a:rPr lang="en-US" dirty="0">
                <a:solidFill>
                  <a:srgbClr val="585858"/>
                </a:solidFill>
                <a:latin typeface="Calibri" pitchFamily="34" charset="0"/>
              </a:rPr>
              <a:t>“</a:t>
            </a:r>
            <a:r>
              <a:rPr lang="en-US" dirty="0">
                <a:solidFill>
                  <a:srgbClr val="585858"/>
                </a:solidFill>
              </a:rPr>
              <a:t>Reports</a:t>
            </a:r>
            <a:r>
              <a:rPr lang="en-US" dirty="0">
                <a:solidFill>
                  <a:srgbClr val="585858"/>
                </a:solidFill>
                <a:latin typeface="Calibri" pitchFamily="34" charset="0"/>
              </a:rPr>
              <a:t>”</a:t>
            </a:r>
            <a:r>
              <a:rPr lang="en-US" dirty="0">
                <a:solidFill>
                  <a:srgbClr val="585858"/>
                </a:solidFill>
              </a:rPr>
              <a:t>:</a:t>
            </a:r>
          </a:p>
          <a:p>
            <a:pPr lvl="2" indent="-307975">
              <a:lnSpc>
                <a:spcPct val="95000"/>
              </a:lnSpc>
              <a:buClr>
                <a:srgbClr val="585858"/>
              </a:buClr>
              <a:buSzPct val="100000"/>
              <a:buFont typeface="Arial" pitchFamily="34" charset="0"/>
              <a:buChar char="•"/>
            </a:pPr>
            <a:r>
              <a:rPr lang="en-US" dirty="0">
                <a:solidFill>
                  <a:srgbClr val="585858"/>
                </a:solidFill>
              </a:rPr>
              <a:t>Click the </a:t>
            </a:r>
            <a:r>
              <a:rPr lang="en-US" dirty="0">
                <a:solidFill>
                  <a:srgbClr val="585858"/>
                </a:solidFill>
                <a:latin typeface="Calibri" pitchFamily="34" charset="0"/>
              </a:rPr>
              <a:t>“</a:t>
            </a:r>
            <a:r>
              <a:rPr lang="en-US" dirty="0">
                <a:solidFill>
                  <a:srgbClr val="585858"/>
                </a:solidFill>
              </a:rPr>
              <a:t>Customize</a:t>
            </a:r>
            <a:r>
              <a:rPr lang="en-US" dirty="0">
                <a:solidFill>
                  <a:srgbClr val="585858"/>
                </a:solidFill>
                <a:latin typeface="Calibri" pitchFamily="34" charset="0"/>
              </a:rPr>
              <a:t>”</a:t>
            </a:r>
            <a:r>
              <a:rPr lang="en-US" dirty="0">
                <a:solidFill>
                  <a:srgbClr val="585858"/>
                </a:solidFill>
              </a:rPr>
              <a:t> button and update the Report Summary Fields, Column Information and Filters - then Save it</a:t>
            </a:r>
          </a:p>
          <a:p>
            <a:pPr lvl="2" indent="-307975">
              <a:lnSpc>
                <a:spcPct val="95000"/>
              </a:lnSpc>
              <a:buClr>
                <a:srgbClr val="585858"/>
              </a:buClr>
              <a:buSzPct val="100000"/>
              <a:buFont typeface="Arial" pitchFamily="34" charset="0"/>
              <a:buChar char="•"/>
            </a:pPr>
            <a:r>
              <a:rPr lang="en-US" dirty="0">
                <a:solidFill>
                  <a:srgbClr val="585858"/>
                </a:solidFill>
              </a:rPr>
              <a:t>This option can be limiting, as the original settings cannot always be seen again once you</a:t>
            </a:r>
            <a:r>
              <a:rPr lang="en-US" dirty="0">
                <a:solidFill>
                  <a:srgbClr val="585858"/>
                </a:solidFill>
                <a:latin typeface="Calibri" pitchFamily="34" charset="0"/>
              </a:rPr>
              <a:t>’</a:t>
            </a:r>
            <a:r>
              <a:rPr lang="en-US" dirty="0">
                <a:solidFill>
                  <a:srgbClr val="585858"/>
                </a:solidFill>
              </a:rPr>
              <a:t>ve begun editing it</a:t>
            </a: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endParaRPr lang="en-US" dirty="0">
              <a:latin typeface="Calibri" pitchFamily="34" charset="0"/>
            </a:endParaRP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b="1" dirty="0">
                <a:solidFill>
                  <a:srgbClr val="585858"/>
                </a:solidFill>
              </a:rPr>
              <a:t>Create your own report</a:t>
            </a:r>
            <a:r>
              <a:rPr lang="en-US" dirty="0">
                <a:solidFill>
                  <a:srgbClr val="585858"/>
                </a:solidFill>
              </a:rPr>
              <a:t> from scratch (e.g., </a:t>
            </a:r>
            <a:r>
              <a:rPr lang="en-US" dirty="0">
                <a:solidFill>
                  <a:srgbClr val="585858"/>
                </a:solidFill>
                <a:latin typeface="Calibri" pitchFamily="34" charset="0"/>
              </a:rPr>
              <a:t>“</a:t>
            </a:r>
            <a:r>
              <a:rPr lang="en-US" dirty="0">
                <a:solidFill>
                  <a:srgbClr val="585858"/>
                </a:solidFill>
              </a:rPr>
              <a:t>All My documents Sorted by date</a:t>
            </a:r>
            <a:r>
              <a:rPr lang="en-US" dirty="0">
                <a:solidFill>
                  <a:srgbClr val="585858"/>
                </a:solidFill>
                <a:latin typeface="Calibri" pitchFamily="34" charset="0"/>
              </a:rPr>
              <a:t>”</a:t>
            </a:r>
            <a:r>
              <a:rPr lang="en-US" dirty="0">
                <a:solidFill>
                  <a:srgbClr val="585858"/>
                </a:solidFill>
              </a:rPr>
              <a:t>)</a:t>
            </a: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endParaRPr lang="en-US" dirty="0">
              <a:solidFill>
                <a:srgbClr val="585858"/>
              </a:solidFill>
              <a:latin typeface="Calibri" pitchFamily="34" charset="0"/>
            </a:endParaRP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</a:pPr>
            <a:r>
              <a:rPr lang="en-US" dirty="0">
                <a:solidFill>
                  <a:srgbClr val="585858"/>
                </a:solidFill>
                <a:latin typeface="Calibri" pitchFamily="34" charset="0"/>
              </a:rPr>
              <a:t>Recommendation: Complete the on-line Salesforce course </a:t>
            </a:r>
            <a:r>
              <a:rPr lang="en-US" i="1" dirty="0">
                <a:solidFill>
                  <a:srgbClr val="585858"/>
                </a:solidFill>
                <a:latin typeface="Calibri" pitchFamily="34" charset="0"/>
              </a:rPr>
              <a:t>Reports Fundamentals</a:t>
            </a:r>
            <a:r>
              <a:rPr lang="en-US" dirty="0">
                <a:solidFill>
                  <a:srgbClr val="585858"/>
                </a:solidFill>
                <a:latin typeface="Calibri" pitchFamily="34" charset="0"/>
              </a:rPr>
              <a:t> 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95000"/>
              </a:lnSpc>
              <a:buClr>
                <a:srgbClr val="585858"/>
              </a:buClr>
              <a:buSzPct val="100000"/>
            </a:pPr>
            <a:endParaRPr lang="en-US" sz="2400" dirty="0">
              <a:solidFill>
                <a:srgbClr val="58585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D361B7-7925-49D2-9F4E-D2C2C056D92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09025" cy="792162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dirty="0" smtClean="0">
                <a:solidFill>
                  <a:srgbClr val="006B8D"/>
                </a:solidFill>
                <a:latin typeface="Arial" pitchFamily="34" charset="0"/>
              </a:rPr>
              <a:t>The Dashboard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457200" y="881063"/>
            <a:ext cx="8305800" cy="271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585858"/>
                </a:solidFill>
              </a:rPr>
              <a:t>Dashboards and Dashboard Components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95000"/>
              </a:lnSpc>
            </a:pPr>
            <a:endParaRPr lang="en-US" dirty="0">
              <a:solidFill>
                <a:srgbClr val="585858"/>
              </a:solidFill>
            </a:endParaRP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585858"/>
                </a:solidFill>
              </a:rPr>
              <a:t>A Salesforce.com Dashboard consists of a set of dashboard components, each of which is a Report, displayed in summary in graphical format</a:t>
            </a:r>
            <a:endParaRPr lang="en-US" dirty="0">
              <a:latin typeface="Calibri" pitchFamily="34" charset="0"/>
            </a:endParaRP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585858"/>
                </a:solidFill>
              </a:rPr>
              <a:t>Dashboards are created by managers or system administrators</a:t>
            </a: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585858"/>
                </a:solidFill>
              </a:rPr>
              <a:t>There is no such concept as a personal set of </a:t>
            </a:r>
            <a:r>
              <a:rPr lang="en-US" dirty="0">
                <a:solidFill>
                  <a:srgbClr val="585858"/>
                </a:solidFill>
                <a:latin typeface="Calibri" pitchFamily="34" charset="0"/>
              </a:rPr>
              <a:t>“</a:t>
            </a:r>
            <a:r>
              <a:rPr lang="en-US" dirty="0">
                <a:solidFill>
                  <a:srgbClr val="585858"/>
                </a:solidFill>
              </a:rPr>
              <a:t>My Dashboards</a:t>
            </a:r>
            <a:r>
              <a:rPr lang="en-US" dirty="0">
                <a:solidFill>
                  <a:srgbClr val="585858"/>
                </a:solidFill>
                <a:latin typeface="Calibri" pitchFamily="34" charset="0"/>
              </a:rPr>
              <a:t>”—</a:t>
            </a:r>
            <a:r>
              <a:rPr lang="en-US" dirty="0">
                <a:solidFill>
                  <a:srgbClr val="585858"/>
                </a:solidFill>
              </a:rPr>
              <a:t>all Dashboards are potentially shared across the user base</a:t>
            </a: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585858"/>
                </a:solidFill>
              </a:rPr>
              <a:t>The Dashboard feature will be more fully developed for AECOM users in the coming months as requirements are defined</a:t>
            </a:r>
          </a:p>
          <a:p>
            <a:pPr>
              <a:lnSpc>
                <a:spcPct val="95000"/>
              </a:lnSpc>
              <a:buClr>
                <a:srgbClr val="585858"/>
              </a:buClr>
              <a:buSzPct val="100000"/>
            </a:pPr>
            <a:endParaRPr lang="en-US" sz="2400" dirty="0">
              <a:solidFill>
                <a:srgbClr val="585858"/>
              </a:solidFill>
            </a:endParaRPr>
          </a:p>
        </p:txBody>
      </p:sp>
      <p:pic>
        <p:nvPicPr>
          <p:cNvPr id="3994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352800"/>
            <a:ext cx="383857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D361B7-7925-49D2-9F4E-D2C2C056D92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dirty="0" smtClean="0">
                <a:solidFill>
                  <a:srgbClr val="006B8D"/>
                </a:solidFill>
                <a:latin typeface="Arial" pitchFamily="34" charset="0"/>
              </a:rPr>
              <a:t>Security</a:t>
            </a: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268288" y="1189038"/>
            <a:ext cx="8607425" cy="3070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  <a:defRPr/>
            </a:pPr>
            <a:r>
              <a:rPr lang="en-US" sz="2400" dirty="0">
                <a:solidFill>
                  <a:srgbClr val="585858"/>
                </a:solidFill>
              </a:rPr>
              <a:t>Geography Defaults</a:t>
            </a:r>
            <a:endParaRPr lang="en-US" dirty="0">
              <a:latin typeface="Calibri" pitchFamily="34" charset="0"/>
            </a:endParaRPr>
          </a:p>
          <a:p>
            <a:pPr marL="771525" lvl="2" indent="-257175">
              <a:lnSpc>
                <a:spcPct val="95000"/>
              </a:lnSpc>
              <a:buClr>
                <a:srgbClr val="00000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585858"/>
                </a:solidFill>
              </a:rPr>
              <a:t>All users in </a:t>
            </a:r>
            <a:r>
              <a:rPr lang="en-US" dirty="0" smtClean="0">
                <a:solidFill>
                  <a:srgbClr val="585858"/>
                </a:solidFill>
              </a:rPr>
              <a:t>Americas, Asia, Europe, and Middle East can see each other’s data</a:t>
            </a:r>
          </a:p>
          <a:p>
            <a:pPr marL="771525" lvl="2" indent="-257175">
              <a:lnSpc>
                <a:spcPct val="95000"/>
              </a:lnSpc>
              <a:buClr>
                <a:srgbClr val="00000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585858"/>
                </a:solidFill>
              </a:rPr>
              <a:t>Users can edit opportunities only within their own geography</a:t>
            </a:r>
            <a:endParaRPr lang="en-US" dirty="0">
              <a:solidFill>
                <a:srgbClr val="585858"/>
              </a:solidFill>
            </a:endParaRPr>
          </a:p>
          <a:p>
            <a:pPr marL="771525" lvl="2" indent="-257175">
              <a:lnSpc>
                <a:spcPct val="95000"/>
              </a:lnSpc>
              <a:buClr>
                <a:srgbClr val="00000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585858"/>
                </a:solidFill>
              </a:rPr>
              <a:t>Global data is available through a global data platform that consolidates Salesforce data with data from </a:t>
            </a:r>
            <a:r>
              <a:rPr lang="en-US" dirty="0" smtClean="0">
                <a:solidFill>
                  <a:srgbClr val="585858"/>
                </a:solidFill>
              </a:rPr>
              <a:t>ANZ’s B&amp;O system</a:t>
            </a:r>
            <a:endParaRPr lang="en-US" dirty="0">
              <a:solidFill>
                <a:srgbClr val="585858"/>
              </a:solidFill>
            </a:endParaRPr>
          </a:p>
          <a:p>
            <a:pPr marL="771525" lvl="2" indent="-257175">
              <a:lnSpc>
                <a:spcPct val="95000"/>
              </a:lnSpc>
              <a:buClr>
                <a:srgbClr val="000000"/>
              </a:buClr>
              <a:buSzPct val="80000"/>
              <a:defRPr/>
            </a:pPr>
            <a:endParaRPr lang="en-US" dirty="0">
              <a:latin typeface="Calibri" pitchFamily="34" charset="0"/>
            </a:endParaRP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  <a:defRPr/>
            </a:pPr>
            <a:r>
              <a:rPr lang="en-US" sz="2400" dirty="0">
                <a:solidFill>
                  <a:srgbClr val="585858"/>
                </a:solidFill>
              </a:rPr>
              <a:t>Special Permissions</a:t>
            </a:r>
          </a:p>
          <a:p>
            <a:pPr lvl="2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  <a:defRPr/>
            </a:pPr>
            <a:r>
              <a:rPr lang="en-US" dirty="0">
                <a:solidFill>
                  <a:srgbClr val="585858"/>
                </a:solidFill>
              </a:rPr>
              <a:t>Deletion of records </a:t>
            </a:r>
            <a:r>
              <a:rPr lang="en-US" dirty="0" smtClean="0">
                <a:solidFill>
                  <a:srgbClr val="585858"/>
                </a:solidFill>
              </a:rPr>
              <a:t>is by request to </a:t>
            </a:r>
            <a:r>
              <a:rPr lang="en-US" dirty="0">
                <a:solidFill>
                  <a:srgbClr val="585858"/>
                </a:solidFill>
              </a:rPr>
              <a:t>the </a:t>
            </a:r>
            <a:r>
              <a:rPr lang="en-US" dirty="0" smtClean="0">
                <a:solidFill>
                  <a:srgbClr val="585858"/>
                </a:solidFill>
              </a:rPr>
              <a:t>geography administrators</a:t>
            </a:r>
            <a:endParaRPr lang="en-US" dirty="0">
              <a:solidFill>
                <a:srgbClr val="585858"/>
              </a:solidFill>
            </a:endParaRPr>
          </a:p>
          <a:p>
            <a:pPr lvl="2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  <a:defRPr/>
            </a:pPr>
            <a:r>
              <a:rPr lang="en-US" dirty="0">
                <a:solidFill>
                  <a:srgbClr val="585858"/>
                </a:solidFill>
              </a:rPr>
              <a:t>Employee data (People pick lists) are not editable in Salesforce, they are managed through HRIS data feed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D361B7-7925-49D2-9F4E-D2C2C056D92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09025" cy="563562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dirty="0" smtClean="0">
                <a:solidFill>
                  <a:srgbClr val="006B8D"/>
                </a:solidFill>
                <a:latin typeface="Arial" pitchFamily="34" charset="0"/>
              </a:rPr>
              <a:t>Getting Help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D361B7-7925-49D2-9F4E-D2C2C056D92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09601" y="1219200"/>
          <a:ext cx="8000999" cy="362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599"/>
                <a:gridCol w="54864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 smtClean="0">
                          <a:solidFill>
                            <a:srgbClr val="222268"/>
                          </a:solidFill>
                        </a:rPr>
                        <a:t>Type of 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 smtClean="0">
                          <a:solidFill>
                            <a:srgbClr val="222268"/>
                          </a:solidFill>
                        </a:rPr>
                        <a:t>Description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Internal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indent="-307975">
                        <a:lnSpc>
                          <a:spcPct val="95000"/>
                        </a:lnSpc>
                        <a:buClr>
                          <a:srgbClr val="000000"/>
                        </a:buClr>
                        <a:buSzPct val="100000"/>
                        <a:buFontTx/>
                        <a:buNone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Provided by Superusers (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BLs and Geographies)</a:t>
                      </a:r>
                    </a:p>
                    <a:p>
                      <a:pPr lvl="1" indent="-307975">
                        <a:lnSpc>
                          <a:spcPct val="95000"/>
                        </a:lnSpc>
                        <a:buClr>
                          <a:srgbClr val="000000"/>
                        </a:buClr>
                        <a:buSzPct val="100000"/>
                        <a:buFontTx/>
                        <a:buNone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Geography links are at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the bottom of the left panel in Salesforce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Online Searchable Help from Salesforce.com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indent="-307975">
                        <a:lnSpc>
                          <a:spcPct val="95000"/>
                        </a:lnSpc>
                        <a:buClr>
                          <a:srgbClr val="000000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Help &amp; Training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link found at the top of every page</a:t>
                      </a:r>
                      <a:endParaRPr lang="en-US" dirty="0" smtClean="0">
                        <a:latin typeface="Calibri" pitchFamily="34" charset="0"/>
                      </a:endParaRPr>
                    </a:p>
                    <a:p>
                      <a:pPr lvl="1" indent="-307975">
                        <a:lnSpc>
                          <a:spcPct val="95000"/>
                        </a:lnSpc>
                        <a:buClr>
                          <a:srgbClr val="000000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Searches return HELP documentation and SOLUTIONS written by Salesforce.com support</a:t>
                      </a:r>
                      <a:endParaRPr lang="en-US" dirty="0" smtClean="0">
                        <a:latin typeface="Calibri" pitchFamily="34" charset="0"/>
                      </a:endParaRPr>
                    </a:p>
                    <a:p>
                      <a:pPr lvl="1" indent="-307975">
                        <a:lnSpc>
                          <a:spcPct val="95000"/>
                        </a:lnSpc>
                        <a:buClr>
                          <a:srgbClr val="000000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Click the 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“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Help for this Page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”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link in upper right-hand corner of any page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Online Training from Salesforce.com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 list of 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Self-paced Training Courses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can be found under the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“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Help &amp; Training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”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 link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Field-level help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Hold cursor over the       symbol</a:t>
                      </a:r>
                      <a:r>
                        <a:rPr lang="en-US" sz="1600" baseline="0" dirty="0" smtClean="0"/>
                        <a:t> for guidance related to that field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5088924" y="4055076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09025" cy="792162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dirty="0" smtClean="0">
                <a:solidFill>
                  <a:srgbClr val="006B8D"/>
                </a:solidFill>
                <a:latin typeface="Arial" pitchFamily="34" charset="0"/>
              </a:rPr>
              <a:t>Navigating the System</a:t>
            </a: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685800" y="1295400"/>
            <a:ext cx="7591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400" dirty="0">
                <a:solidFill>
                  <a:srgbClr val="404040"/>
                </a:solidFill>
              </a:rPr>
              <a:t>You can navigate the system using Tabs, Views, Detail Pages, Editing &amp; more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D361B7-7925-49D2-9F4E-D2C2C056D92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057400"/>
            <a:ext cx="6048375" cy="4027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09025" cy="715962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dirty="0" smtClean="0">
                <a:solidFill>
                  <a:srgbClr val="006B8D"/>
                </a:solidFill>
                <a:latin typeface="Arial" pitchFamily="34" charset="0"/>
              </a:rPr>
              <a:t>Online Help from Salesforce.com</a:t>
            </a:r>
          </a:p>
        </p:txBody>
      </p:sp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6507163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19375" y="3895725"/>
            <a:ext cx="60483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D361B7-7925-49D2-9F4E-D2C2C056D92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09025" cy="563562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dirty="0" smtClean="0">
                <a:solidFill>
                  <a:srgbClr val="006B8D"/>
                </a:solidFill>
                <a:latin typeface="Arial" pitchFamily="34" charset="0"/>
              </a:rPr>
              <a:t>Online Training from Salesforce.com</a:t>
            </a:r>
          </a:p>
        </p:txBody>
      </p:sp>
      <p:pic>
        <p:nvPicPr>
          <p:cNvPr id="4301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667000"/>
            <a:ext cx="5105400" cy="367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8938" y="793750"/>
            <a:ext cx="5934075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lowchart: Document 11"/>
          <p:cNvSpPr/>
          <p:nvPr/>
        </p:nvSpPr>
        <p:spPr>
          <a:xfrm>
            <a:off x="381000" y="1295400"/>
            <a:ext cx="1457325" cy="990600"/>
          </a:xfrm>
          <a:prstGeom prst="flowChartDocumen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Select Help &amp; Training</a:t>
            </a: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 flipV="1">
            <a:off x="1838325" y="1143000"/>
            <a:ext cx="5019675" cy="64770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ocument 15"/>
          <p:cNvSpPr/>
          <p:nvPr/>
        </p:nvSpPr>
        <p:spPr>
          <a:xfrm>
            <a:off x="381000" y="2971800"/>
            <a:ext cx="1457325" cy="990600"/>
          </a:xfrm>
          <a:prstGeom prst="flowChartDocumen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Click the Training Tab</a:t>
            </a: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1838325" y="3467100"/>
            <a:ext cx="3952875" cy="3810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381000" y="4114800"/>
            <a:ext cx="1457325" cy="990600"/>
          </a:xfrm>
          <a:prstGeom prst="flowChartDocumen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 smtClean="0">
                <a:solidFill>
                  <a:schemeClr val="tx1"/>
                </a:solidFill>
              </a:rPr>
              <a:t>any </a:t>
            </a:r>
            <a:r>
              <a:rPr lang="en-US" dirty="0">
                <a:solidFill>
                  <a:schemeClr val="tx1"/>
                </a:solidFill>
              </a:rPr>
              <a:t>Role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838325" y="4495800"/>
            <a:ext cx="1743075" cy="38100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ocument 21"/>
          <p:cNvSpPr/>
          <p:nvPr/>
        </p:nvSpPr>
        <p:spPr>
          <a:xfrm>
            <a:off x="381000" y="5257800"/>
            <a:ext cx="1457325" cy="990600"/>
          </a:xfrm>
          <a:prstGeom prst="flowChartDocumen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Click View Classes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838325" y="5638800"/>
            <a:ext cx="1743075" cy="158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D361B7-7925-49D2-9F4E-D2C2C056D92F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1295400"/>
            <a:ext cx="573405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dirty="0" smtClean="0">
                <a:solidFill>
                  <a:srgbClr val="006B8D"/>
                </a:solidFill>
                <a:latin typeface="Arial" pitchFamily="34" charset="0"/>
              </a:rPr>
              <a:t>Online Training from Salesforce.com</a:t>
            </a:r>
            <a:r>
              <a:rPr lang="en-US" sz="2000" dirty="0" smtClean="0">
                <a:solidFill>
                  <a:srgbClr val="006B8D"/>
                </a:solidFill>
                <a:latin typeface="Arial" pitchFamily="34" charset="0"/>
              </a:rPr>
              <a:t/>
            </a:r>
            <a:br>
              <a:rPr lang="en-US" sz="2000" dirty="0" smtClean="0">
                <a:solidFill>
                  <a:srgbClr val="006B8D"/>
                </a:solidFill>
                <a:latin typeface="Arial" pitchFamily="34" charset="0"/>
              </a:rPr>
            </a:br>
            <a:r>
              <a:rPr lang="en-US" sz="2000" dirty="0" smtClean="0">
                <a:solidFill>
                  <a:srgbClr val="006B8D"/>
                </a:solidFill>
                <a:latin typeface="Arial" pitchFamily="34" charset="0"/>
              </a:rPr>
              <a:t>(Continued)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304800" y="1676400"/>
            <a:ext cx="1933575" cy="1243012"/>
          </a:xfrm>
          <a:prstGeom prst="flowChartDocumen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Select and complete </a:t>
            </a:r>
            <a:r>
              <a:rPr lang="en-US" sz="1600" dirty="0" smtClean="0">
                <a:solidFill>
                  <a:schemeClr val="tx1"/>
                </a:solidFill>
              </a:rPr>
              <a:t>Salesforce.com Fundamentals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>
            <a:off x="2238375" y="2297906"/>
            <a:ext cx="1438275" cy="1993106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ocument 15"/>
          <p:cNvSpPr/>
          <p:nvPr/>
        </p:nvSpPr>
        <p:spPr>
          <a:xfrm>
            <a:off x="457200" y="3276600"/>
            <a:ext cx="1781175" cy="1319212"/>
          </a:xfrm>
          <a:prstGeom prst="flowChartDocumen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Select and complete </a:t>
            </a:r>
            <a:r>
              <a:rPr lang="en-US" sz="1600" dirty="0" smtClean="0">
                <a:solidFill>
                  <a:schemeClr val="tx1"/>
                </a:solidFill>
              </a:rPr>
              <a:t>Reporting Fundamentals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2238375" y="3936206"/>
            <a:ext cx="1114425" cy="788194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40" name="TextBox 24"/>
          <p:cNvSpPr txBox="1">
            <a:spLocks noChangeArrowheads="1"/>
          </p:cNvSpPr>
          <p:nvPr/>
        </p:nvSpPr>
        <p:spPr bwMode="auto">
          <a:xfrm>
            <a:off x="457200" y="5257800"/>
            <a:ext cx="7924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Note: </a:t>
            </a:r>
            <a:endParaRPr lang="en-US" dirty="0" smtClean="0"/>
          </a:p>
          <a:p>
            <a:r>
              <a:rPr lang="en-US" dirty="0" smtClean="0"/>
              <a:t>Skip </a:t>
            </a:r>
            <a:r>
              <a:rPr lang="en-US" dirty="0"/>
              <a:t>the “Lead” </a:t>
            </a:r>
            <a:r>
              <a:rPr lang="en-US" dirty="0" smtClean="0"/>
              <a:t>sections of </a:t>
            </a:r>
            <a:r>
              <a:rPr lang="en-US" dirty="0"/>
              <a:t>the training (AECOM is not implementing this functionality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D361B7-7925-49D2-9F4E-D2C2C056D92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196850"/>
            <a:ext cx="8529638" cy="596900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dirty="0" smtClean="0">
                <a:solidFill>
                  <a:srgbClr val="006B8D"/>
                </a:solidFill>
                <a:latin typeface="Arial" pitchFamily="34" charset="0"/>
              </a:rPr>
              <a:t>Home Page Basics</a:t>
            </a:r>
          </a:p>
        </p:txBody>
      </p:sp>
      <p:pic>
        <p:nvPicPr>
          <p:cNvPr id="1024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990600"/>
            <a:ext cx="5972506" cy="533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lowchart: Document 6"/>
          <p:cNvSpPr/>
          <p:nvPr/>
        </p:nvSpPr>
        <p:spPr>
          <a:xfrm>
            <a:off x="193675" y="914401"/>
            <a:ext cx="2168525" cy="1066800"/>
          </a:xfrm>
          <a:prstGeom prst="flowChartDocumen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Tabs </a:t>
            </a:r>
            <a:r>
              <a:rPr lang="en-US" sz="1400" dirty="0">
                <a:solidFill>
                  <a:schemeClr val="tx1"/>
                </a:solidFill>
              </a:rPr>
              <a:t>allow you to access various type of records from any page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193675" y="2314575"/>
            <a:ext cx="2244725" cy="1600200"/>
          </a:xfrm>
          <a:prstGeom prst="flowChartDocumen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The sidebar area gives you the ability to search for records using a simple </a:t>
            </a:r>
            <a:r>
              <a:rPr lang="en-US" sz="1400" b="1" dirty="0">
                <a:solidFill>
                  <a:schemeClr val="tx1"/>
                </a:solidFill>
              </a:rPr>
              <a:t>Search</a:t>
            </a:r>
            <a:r>
              <a:rPr lang="en-US" sz="1400" dirty="0">
                <a:solidFill>
                  <a:schemeClr val="tx1"/>
                </a:solidFill>
              </a:rPr>
              <a:t> or a more </a:t>
            </a:r>
            <a:r>
              <a:rPr lang="en-US" sz="1400" b="1" dirty="0">
                <a:solidFill>
                  <a:schemeClr val="tx1"/>
                </a:solidFill>
              </a:rPr>
              <a:t>Advanced Search 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193675" y="4419600"/>
            <a:ext cx="2168525" cy="1219200"/>
          </a:xfrm>
          <a:prstGeom prst="flowChartDocumen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A list of recently accessed records will always be displayed in the sidebar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362200" y="1676400"/>
            <a:ext cx="304800" cy="158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2171700" y="2171700"/>
            <a:ext cx="762000" cy="68580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828800" y="2667000"/>
            <a:ext cx="1066800" cy="76200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2209800" y="4191000"/>
            <a:ext cx="609600" cy="30480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BF34B5-B070-4350-B95B-12D875DADB3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3817" y="1752600"/>
            <a:ext cx="6950184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09025" cy="792162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dirty="0" smtClean="0">
                <a:solidFill>
                  <a:srgbClr val="006B8D"/>
                </a:solidFill>
                <a:latin typeface="Arial" pitchFamily="34" charset="0"/>
              </a:rPr>
              <a:t>Navigating the System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674688" y="908050"/>
            <a:ext cx="7591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400">
                <a:solidFill>
                  <a:srgbClr val="404040"/>
                </a:solidFill>
              </a:rPr>
              <a:t>You can navigate the system using Tabs, Views, Detail Pages, Editing &amp; more</a:t>
            </a:r>
          </a:p>
        </p:txBody>
      </p:sp>
      <p:pic>
        <p:nvPicPr>
          <p:cNvPr id="1126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4750" y="2771775"/>
            <a:ext cx="46101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14750" y="1922463"/>
            <a:ext cx="46101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3333750"/>
            <a:ext cx="13811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2" name="Text Box 9"/>
          <p:cNvSpPr txBox="1">
            <a:spLocks noChangeArrowheads="1"/>
          </p:cNvSpPr>
          <p:nvPr/>
        </p:nvSpPr>
        <p:spPr bwMode="auto">
          <a:xfrm>
            <a:off x="822325" y="3394075"/>
            <a:ext cx="1268413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</a:rPr>
              <a:t>Result list of the View </a:t>
            </a:r>
          </a:p>
        </p:txBody>
      </p:sp>
      <p:pic>
        <p:nvPicPr>
          <p:cNvPr id="11273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2408238"/>
            <a:ext cx="1381125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4" name="Text Box 11"/>
          <p:cNvSpPr txBox="1">
            <a:spLocks noChangeArrowheads="1"/>
          </p:cNvSpPr>
          <p:nvPr/>
        </p:nvSpPr>
        <p:spPr bwMode="auto">
          <a:xfrm>
            <a:off x="822325" y="2468563"/>
            <a:ext cx="1268413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</a:rPr>
              <a:t>View Name</a:t>
            </a:r>
            <a:endParaRPr lang="en-US">
              <a:latin typeface="Calibri" pitchFamily="34" charset="0"/>
            </a:endParaRPr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</a:rPr>
              <a:t>View Menu</a:t>
            </a:r>
          </a:p>
        </p:txBody>
      </p:sp>
      <p:pic>
        <p:nvPicPr>
          <p:cNvPr id="11275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28850" y="2257425"/>
            <a:ext cx="1352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6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33600" y="3494088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7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2000" y="4333875"/>
            <a:ext cx="13811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8" name="Text Box 15"/>
          <p:cNvSpPr txBox="1">
            <a:spLocks noChangeArrowheads="1"/>
          </p:cNvSpPr>
          <p:nvPr/>
        </p:nvSpPr>
        <p:spPr bwMode="auto">
          <a:xfrm>
            <a:off x="822325" y="4394200"/>
            <a:ext cx="1268413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</a:rPr>
              <a:t>Account Record link</a:t>
            </a:r>
          </a:p>
        </p:txBody>
      </p:sp>
      <p:pic>
        <p:nvPicPr>
          <p:cNvPr id="11279" name="Picture 1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33600" y="4114800"/>
            <a:ext cx="2133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80" name="Picture 1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48150" y="3800475"/>
            <a:ext cx="14097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D361B7-7925-49D2-9F4E-D2C2C056D92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3375" y="2133600"/>
            <a:ext cx="6002338" cy="354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09025" cy="715962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dirty="0" smtClean="0">
                <a:solidFill>
                  <a:srgbClr val="006B8D"/>
                </a:solidFill>
                <a:latin typeface="Arial" pitchFamily="34" charset="0"/>
              </a:rPr>
              <a:t>Navigating the System</a:t>
            </a:r>
            <a:br>
              <a:rPr lang="en-US" dirty="0" smtClean="0">
                <a:solidFill>
                  <a:srgbClr val="006B8D"/>
                </a:solidFill>
                <a:latin typeface="Arial" pitchFamily="34" charset="0"/>
              </a:rPr>
            </a:br>
            <a:r>
              <a:rPr lang="en-US" sz="2000" dirty="0" smtClean="0">
                <a:solidFill>
                  <a:srgbClr val="006B8D"/>
                </a:solidFill>
                <a:latin typeface="Arial" pitchFamily="34" charset="0"/>
              </a:rPr>
              <a:t>(continued)</a:t>
            </a:r>
          </a:p>
        </p:txBody>
      </p:sp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276475"/>
            <a:ext cx="13811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822325" y="2338388"/>
            <a:ext cx="1268413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</a:rPr>
              <a:t>Edit button</a:t>
            </a:r>
          </a:p>
        </p:txBody>
      </p:sp>
      <p:pic>
        <p:nvPicPr>
          <p:cNvPr id="1229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4875" y="3257550"/>
            <a:ext cx="11334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6" name="Text Box 9"/>
          <p:cNvSpPr txBox="1">
            <a:spLocks noChangeArrowheads="1"/>
          </p:cNvSpPr>
          <p:nvPr/>
        </p:nvSpPr>
        <p:spPr bwMode="auto">
          <a:xfrm>
            <a:off x="960438" y="3319463"/>
            <a:ext cx="10255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</a:rPr>
              <a:t>Account Record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Detail</a:t>
            </a:r>
          </a:p>
        </p:txBody>
      </p:sp>
      <p:pic>
        <p:nvPicPr>
          <p:cNvPr id="12297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28825" y="3408363"/>
            <a:ext cx="84931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33600" y="2465388"/>
            <a:ext cx="2973388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86350" y="2636838"/>
            <a:ext cx="57150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D361B7-7925-49D2-9F4E-D2C2C056D92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09025" cy="715962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dirty="0" smtClean="0">
                <a:solidFill>
                  <a:srgbClr val="006B8D"/>
                </a:solidFill>
                <a:latin typeface="Arial" pitchFamily="34" charset="0"/>
              </a:rPr>
              <a:t>Searching for Records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5" y="893763"/>
            <a:ext cx="8410575" cy="535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422275" y="954088"/>
            <a:ext cx="1946275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b="1" i="1">
                <a:solidFill>
                  <a:srgbClr val="222268"/>
                </a:solidFill>
              </a:rPr>
              <a:t>Type of Search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2449513" y="954088"/>
            <a:ext cx="62865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b="1" i="1">
                <a:solidFill>
                  <a:srgbClr val="222268"/>
                </a:solidFill>
              </a:rPr>
              <a:t>Options &amp; Benefits</a:t>
            </a: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422275" y="1636713"/>
            <a:ext cx="1946275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b="1">
                <a:solidFill>
                  <a:srgbClr val="000000"/>
                </a:solidFill>
              </a:rPr>
              <a:t>Sidebar Search</a:t>
            </a:r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2449513" y="1636713"/>
            <a:ext cx="6286500" cy="143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vl="1" indent="-307975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Searches all objects</a:t>
            </a:r>
            <a:endParaRPr lang="en-US" sz="1600" dirty="0">
              <a:latin typeface="Calibri" pitchFamily="34" charset="0"/>
            </a:endParaRPr>
          </a:p>
          <a:p>
            <a:pPr lvl="1" indent="-307975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Searches are treated as a </a:t>
            </a:r>
            <a:r>
              <a:rPr lang="en-US" sz="1600" b="1" dirty="0">
                <a:solidFill>
                  <a:srgbClr val="000000"/>
                </a:solidFill>
              </a:rPr>
              <a:t>phrase search</a:t>
            </a:r>
            <a:endParaRPr lang="en-US" sz="1600" b="1" dirty="0">
              <a:latin typeface="Calibri" pitchFamily="34" charset="0"/>
            </a:endParaRPr>
          </a:p>
          <a:p>
            <a:pPr lvl="1" indent="-307975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Searches on many of the key fields of records</a:t>
            </a:r>
            <a:endParaRPr lang="en-US" sz="1600" dirty="0">
              <a:latin typeface="Calibri" pitchFamily="34" charset="0"/>
            </a:endParaRPr>
          </a:p>
          <a:p>
            <a:pPr lvl="1" indent="-307975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Wildcard (*) option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–</a:t>
            </a:r>
            <a:r>
              <a:rPr lang="en-US" sz="1600" dirty="0">
                <a:solidFill>
                  <a:srgbClr val="000000"/>
                </a:solidFill>
              </a:rPr>
              <a:t> must add * to the end of a search term to 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find all items that start with that term</a:t>
            </a:r>
            <a:endParaRPr lang="en-US" sz="1600" dirty="0">
              <a:latin typeface="Calibri" pitchFamily="34" charset="0"/>
            </a:endParaRPr>
          </a:p>
          <a:p>
            <a:pPr lvl="1" indent="-307975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 Boolean operators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422275" y="3375025"/>
            <a:ext cx="19462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b="1">
                <a:solidFill>
                  <a:srgbClr val="000000"/>
                </a:solidFill>
              </a:rPr>
              <a:t>Advanced Search Options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2449513" y="3375025"/>
            <a:ext cx="6286500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vl="1" indent="-307975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Searches additional fields: custom fields of type text, long text, email etc.</a:t>
            </a:r>
            <a:endParaRPr lang="en-US" sz="1600" dirty="0">
              <a:latin typeface="Calibri" pitchFamily="34" charset="0"/>
            </a:endParaRPr>
          </a:p>
          <a:p>
            <a:pPr lvl="1" indent="-307975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Search terms are treated as </a:t>
            </a:r>
            <a:r>
              <a:rPr lang="en-US" sz="1600" b="1" dirty="0">
                <a:solidFill>
                  <a:srgbClr val="000000"/>
                </a:solidFill>
              </a:rPr>
              <a:t>separate words</a:t>
            </a:r>
            <a:endParaRPr lang="en-US" sz="1600" b="1" dirty="0">
              <a:latin typeface="Calibri" pitchFamily="34" charset="0"/>
            </a:endParaRPr>
          </a:p>
          <a:p>
            <a:pPr lvl="1" indent="-307975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Choose OPERATORS, FIELDS, PHRASES, WILD-CARD etc</a:t>
            </a:r>
            <a:endParaRPr lang="en-US" sz="1600" dirty="0">
              <a:latin typeface="Calibri" pitchFamily="34" charset="0"/>
            </a:endParaRPr>
          </a:p>
          <a:p>
            <a:pPr lvl="1" indent="-307975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Choose to limit to only items you own</a:t>
            </a:r>
            <a:endParaRPr lang="en-US" sz="1600" dirty="0">
              <a:latin typeface="Calibri" pitchFamily="34" charset="0"/>
            </a:endParaRPr>
          </a:p>
          <a:p>
            <a:pPr lvl="1" indent="-307975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Limit the scope of the objects to search </a:t>
            </a:r>
          </a:p>
        </p:txBody>
      </p:sp>
      <p:sp>
        <p:nvSpPr>
          <p:cNvPr id="13322" name="Text Box 11"/>
          <p:cNvSpPr txBox="1">
            <a:spLocks noChangeArrowheads="1"/>
          </p:cNvSpPr>
          <p:nvPr/>
        </p:nvSpPr>
        <p:spPr bwMode="auto">
          <a:xfrm>
            <a:off x="422275" y="5387975"/>
            <a:ext cx="19462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b="1">
                <a:solidFill>
                  <a:srgbClr val="000000"/>
                </a:solidFill>
              </a:rPr>
              <a:t>Creating Your Own Views</a:t>
            </a:r>
          </a:p>
        </p:txBody>
      </p:sp>
      <p:sp>
        <p:nvSpPr>
          <p:cNvPr id="13323" name="Text Box 12"/>
          <p:cNvSpPr txBox="1">
            <a:spLocks noChangeArrowheads="1"/>
          </p:cNvSpPr>
          <p:nvPr/>
        </p:nvSpPr>
        <p:spPr bwMode="auto">
          <a:xfrm>
            <a:off x="2590800" y="5181600"/>
            <a:ext cx="64770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95000"/>
              </a:lnSpc>
              <a:buFont typeface="Arial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   Choose fields that you would like to display</a:t>
            </a:r>
          </a:p>
          <a:p>
            <a:pPr>
              <a:lnSpc>
                <a:spcPct val="95000"/>
              </a:lnSpc>
              <a:buFont typeface="Arial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   Filter your records by specific criteria e.g., Award Date &gt; 10/15/2010</a:t>
            </a:r>
          </a:p>
          <a:p>
            <a:pPr>
              <a:lnSpc>
                <a:spcPct val="95000"/>
              </a:lnSpc>
              <a:buFont typeface="Arial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   Save in order to pull up the View of records any time 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D361B7-7925-49D2-9F4E-D2C2C056D92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09025" cy="868362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dirty="0" smtClean="0">
                <a:solidFill>
                  <a:srgbClr val="006B8D"/>
                </a:solidFill>
                <a:latin typeface="Arial" pitchFamily="34" charset="0"/>
              </a:rPr>
              <a:t>Creating a New View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63" y="4608513"/>
            <a:ext cx="76708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268288" y="1189038"/>
            <a:ext cx="8607425" cy="3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sz="2400" dirty="0">
                <a:solidFill>
                  <a:srgbClr val="585858"/>
                </a:solidFill>
              </a:rPr>
              <a:t>Go to Leads Tab </a:t>
            </a:r>
            <a:endParaRPr lang="en-US" dirty="0">
              <a:latin typeface="Calibri" pitchFamily="34" charset="0"/>
            </a:endParaRP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sz="2400" dirty="0">
                <a:solidFill>
                  <a:srgbClr val="585858"/>
                </a:solidFill>
              </a:rPr>
              <a:t>Click on Create New View</a:t>
            </a:r>
            <a:endParaRPr lang="en-US" dirty="0">
              <a:latin typeface="Calibri" pitchFamily="34" charset="0"/>
            </a:endParaRP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sz="2400" dirty="0">
                <a:solidFill>
                  <a:srgbClr val="585858"/>
                </a:solidFill>
              </a:rPr>
              <a:t>Enter View Details</a:t>
            </a:r>
            <a:endParaRPr lang="en-US" dirty="0">
              <a:latin typeface="Calibri" pitchFamily="34" charset="0"/>
            </a:endParaRP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sz="2400" dirty="0">
                <a:solidFill>
                  <a:srgbClr val="585858"/>
                </a:solidFill>
              </a:rPr>
              <a:t>Specify Criteria</a:t>
            </a:r>
            <a:endParaRPr lang="en-US" dirty="0">
              <a:latin typeface="Calibri" pitchFamily="34" charset="0"/>
            </a:endParaRP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sz="2400" dirty="0">
                <a:solidFill>
                  <a:srgbClr val="585858"/>
                </a:solidFill>
              </a:rPr>
              <a:t>Fields to display</a:t>
            </a:r>
            <a:endParaRPr lang="en-US" dirty="0">
              <a:latin typeface="Calibri" pitchFamily="34" charset="0"/>
            </a:endParaRP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sz="2400" dirty="0">
                <a:solidFill>
                  <a:srgbClr val="585858"/>
                </a:solidFill>
              </a:rPr>
              <a:t>Save</a:t>
            </a:r>
            <a:endParaRPr lang="en-US" dirty="0">
              <a:latin typeface="Calibri" pitchFamily="34" charset="0"/>
            </a:endParaRPr>
          </a:p>
          <a:p>
            <a:pPr lvl="1" indent="-307975">
              <a:lnSpc>
                <a:spcPct val="95000"/>
              </a:lnSpc>
              <a:buClr>
                <a:srgbClr val="585858"/>
              </a:buClr>
              <a:buSzPct val="100000"/>
              <a:buFontTx/>
              <a:buChar char="•"/>
            </a:pPr>
            <a:r>
              <a:rPr lang="en-US" sz="2400" dirty="0" smtClean="0">
                <a:solidFill>
                  <a:srgbClr val="585858"/>
                </a:solidFill>
              </a:rPr>
              <a:t>Note: </a:t>
            </a:r>
            <a:r>
              <a:rPr lang="en-US" sz="2400" dirty="0">
                <a:solidFill>
                  <a:srgbClr val="585858"/>
                </a:solidFill>
              </a:rPr>
              <a:t>look </a:t>
            </a:r>
            <a:r>
              <a:rPr lang="en-US" sz="2400" dirty="0" smtClean="0">
                <a:solidFill>
                  <a:srgbClr val="585858"/>
                </a:solidFill>
              </a:rPr>
              <a:t>for </a:t>
            </a:r>
            <a:r>
              <a:rPr lang="en-US" sz="2400" dirty="0">
                <a:solidFill>
                  <a:srgbClr val="585858"/>
                </a:solidFill>
              </a:rPr>
              <a:t>the edit, delete, refresh links related to the view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95000"/>
              </a:lnSpc>
              <a:buClr>
                <a:srgbClr val="585858"/>
              </a:buClr>
              <a:buSzPct val="100000"/>
            </a:pPr>
            <a:endParaRPr lang="en-US" sz="2400" dirty="0">
              <a:solidFill>
                <a:srgbClr val="585858"/>
              </a:solidFill>
            </a:endParaRPr>
          </a:p>
        </p:txBody>
      </p:sp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8413" y="1143000"/>
            <a:ext cx="38989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D361B7-7925-49D2-9F4E-D2C2C056D92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64E3256A4664BA034ED99359E6552" ma:contentTypeVersion="1" ma:contentTypeDescription="Create a new document." ma:contentTypeScope="" ma:versionID="ba153f6f77432b9718d6884d885f1f84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43F1DE2D-E7A0-45B3-9491-5DDA4A4BD75B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9FC4F948-B96E-48BE-9F77-252FC21230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0F9360-B79E-4912-966A-E74D952087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6065</TotalTime>
  <Words>1999</Words>
  <Application>Microsoft Office PowerPoint</Application>
  <PresentationFormat>On-screen Show (4:3)</PresentationFormat>
  <Paragraphs>360</Paragraphs>
  <Slides>42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Default Design</vt:lpstr>
      <vt:lpstr>Custom Design</vt:lpstr>
      <vt:lpstr>August 2010 </vt:lpstr>
      <vt:lpstr>Contents</vt:lpstr>
      <vt:lpstr>Reviewing Your Personal Settings  (Optional)</vt:lpstr>
      <vt:lpstr>Navigating the System</vt:lpstr>
      <vt:lpstr>Home Page Basics</vt:lpstr>
      <vt:lpstr>Navigating the System</vt:lpstr>
      <vt:lpstr>Navigating the System (continued)</vt:lpstr>
      <vt:lpstr>Searching for Records</vt:lpstr>
      <vt:lpstr>Creating a New View</vt:lpstr>
      <vt:lpstr>Account Management</vt:lpstr>
      <vt:lpstr>Accounts</vt:lpstr>
      <vt:lpstr>Creating Accounts</vt:lpstr>
      <vt:lpstr>Creating Accounts  (Continued)</vt:lpstr>
      <vt:lpstr>Parent Account</vt:lpstr>
      <vt:lpstr>Account Hierarchy</vt:lpstr>
      <vt:lpstr>Contact Management</vt:lpstr>
      <vt:lpstr>Contacts</vt:lpstr>
      <vt:lpstr>Create a Contact</vt:lpstr>
      <vt:lpstr>Create a Contact  (continued)</vt:lpstr>
      <vt:lpstr>Opportunity Management</vt:lpstr>
      <vt:lpstr>Opportunities</vt:lpstr>
      <vt:lpstr>Create an Opportunity</vt:lpstr>
      <vt:lpstr>Create an Opportunity  (continued)</vt:lpstr>
      <vt:lpstr>Task Order Opportunities </vt:lpstr>
      <vt:lpstr>Task Order Tracking Features</vt:lpstr>
      <vt:lpstr>History Tracking</vt:lpstr>
      <vt:lpstr>Campaigns</vt:lpstr>
      <vt:lpstr>Activities</vt:lpstr>
      <vt:lpstr>Activities - Tasks</vt:lpstr>
      <vt:lpstr>Activities – Tasks (Continued)</vt:lpstr>
      <vt:lpstr>Notes &amp; Attachments</vt:lpstr>
      <vt:lpstr>Notes &amp; Attachments  (Continued)</vt:lpstr>
      <vt:lpstr>Reports</vt:lpstr>
      <vt:lpstr>Running a Report  (continued)</vt:lpstr>
      <vt:lpstr>Running a Report  (continued)</vt:lpstr>
      <vt:lpstr>Creating Your Own Reports</vt:lpstr>
      <vt:lpstr>The Dashboard</vt:lpstr>
      <vt:lpstr>Security</vt:lpstr>
      <vt:lpstr>Getting Help </vt:lpstr>
      <vt:lpstr>Online Help from Salesforce.com</vt:lpstr>
      <vt:lpstr>Online Training from Salesforce.com</vt:lpstr>
      <vt:lpstr>Online Training from Salesforce.com (Continued)</vt:lpstr>
    </vt:vector>
  </TitlesOfParts>
  <Company>AECOM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ellen.barker</cp:lastModifiedBy>
  <cp:revision>696</cp:revision>
  <dcterms:created xsi:type="dcterms:W3CDTF">2009-08-31T21:05:15Z</dcterms:created>
  <dcterms:modified xsi:type="dcterms:W3CDTF">2012-01-16T22:56:43Z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umberOfSlides">
    <vt:i4>33</vt:i4>
  </property>
  <property fmtid="{D5CDD505-2E9C-101B-9397-08002B2CF9AE}" pid="3" name="RevisionCount">
    <vt:i4>25</vt:i4>
  </property>
  <property fmtid="{D5CDD505-2E9C-101B-9397-08002B2CF9AE}" pid="4" name="ContentTypeId">
    <vt:lpwstr>0x01010033964E3256A4664BA034ED99359E6552</vt:lpwstr>
  </property>
</Properties>
</file>