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378" r:id="rId2"/>
    <p:sldId id="388" r:id="rId3"/>
    <p:sldId id="365" r:id="rId4"/>
    <p:sldId id="366" r:id="rId5"/>
    <p:sldId id="367" r:id="rId6"/>
    <p:sldId id="368" r:id="rId7"/>
    <p:sldId id="369" r:id="rId8"/>
    <p:sldId id="370" r:id="rId9"/>
    <p:sldId id="371" r:id="rId10"/>
    <p:sldId id="372" r:id="rId11"/>
    <p:sldId id="386" r:id="rId12"/>
    <p:sldId id="387" r:id="rId13"/>
    <p:sldId id="390" r:id="rId14"/>
    <p:sldId id="374" r:id="rId15"/>
    <p:sldId id="380" r:id="rId16"/>
    <p:sldId id="381" r:id="rId17"/>
    <p:sldId id="382" r:id="rId18"/>
    <p:sldId id="383" r:id="rId19"/>
    <p:sldId id="389" r:id="rId20"/>
    <p:sldId id="384" r:id="rId21"/>
    <p:sldId id="385" r:id="rId22"/>
    <p:sldId id="379" r:id="rId23"/>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C1DF"/>
    <a:srgbClr val="A0B426"/>
    <a:srgbClr val="7E8E1E"/>
    <a:srgbClr val="2A6D96"/>
    <a:srgbClr val="F6770E"/>
    <a:srgbClr val="FAB67E"/>
    <a:srgbClr val="0098B6"/>
    <a:srgbClr val="B1C13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73" autoAdjust="0"/>
    <p:restoredTop sz="94455" autoAdjust="0"/>
  </p:normalViewPr>
  <p:slideViewPr>
    <p:cSldViewPr>
      <p:cViewPr>
        <p:scale>
          <a:sx n="80" d="100"/>
          <a:sy n="80" d="100"/>
        </p:scale>
        <p:origin x="-108"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971" cy="462917"/>
          </a:xfrm>
          <a:prstGeom prst="rect">
            <a:avLst/>
          </a:prstGeom>
        </p:spPr>
        <p:txBody>
          <a:bodyPr vert="horz" lIns="93023" tIns="46511" rIns="93023" bIns="46511" rtlCol="0"/>
          <a:lstStyle>
            <a:lvl1pPr algn="l">
              <a:defRPr sz="1300">
                <a:latin typeface="Arial" charset="0"/>
              </a:defRPr>
            </a:lvl1pPr>
          </a:lstStyle>
          <a:p>
            <a:pPr>
              <a:defRPr/>
            </a:pPr>
            <a:endParaRPr lang="en-US"/>
          </a:p>
        </p:txBody>
      </p:sp>
      <p:sp>
        <p:nvSpPr>
          <p:cNvPr id="3" name="Date Placeholder 2"/>
          <p:cNvSpPr>
            <a:spLocks noGrp="1"/>
          </p:cNvSpPr>
          <p:nvPr>
            <p:ph type="dt" sz="quarter" idx="1"/>
          </p:nvPr>
        </p:nvSpPr>
        <p:spPr>
          <a:xfrm>
            <a:off x="3963146" y="0"/>
            <a:ext cx="3032971" cy="462917"/>
          </a:xfrm>
          <a:prstGeom prst="rect">
            <a:avLst/>
          </a:prstGeom>
        </p:spPr>
        <p:txBody>
          <a:bodyPr vert="horz" lIns="93023" tIns="46511" rIns="93023" bIns="46511" rtlCol="0"/>
          <a:lstStyle>
            <a:lvl1pPr algn="r">
              <a:defRPr sz="1300">
                <a:latin typeface="Arial" charset="0"/>
              </a:defRPr>
            </a:lvl1pPr>
          </a:lstStyle>
          <a:p>
            <a:pPr>
              <a:defRPr/>
            </a:pPr>
            <a:fld id="{12FAA5B9-4E60-44B8-9677-1A00F7F9AD84}" type="datetimeFigureOut">
              <a:rPr lang="en-US"/>
              <a:pPr>
                <a:defRPr/>
              </a:pPr>
              <a:t>2/22/2012</a:t>
            </a:fld>
            <a:endParaRPr lang="en-US" dirty="0"/>
          </a:p>
        </p:txBody>
      </p:sp>
      <p:sp>
        <p:nvSpPr>
          <p:cNvPr id="4" name="Footer Placeholder 3"/>
          <p:cNvSpPr>
            <a:spLocks noGrp="1"/>
          </p:cNvSpPr>
          <p:nvPr>
            <p:ph type="ftr" sz="quarter" idx="2"/>
          </p:nvPr>
        </p:nvSpPr>
        <p:spPr>
          <a:xfrm>
            <a:off x="0" y="8819198"/>
            <a:ext cx="3032971" cy="462917"/>
          </a:xfrm>
          <a:prstGeom prst="rect">
            <a:avLst/>
          </a:prstGeom>
        </p:spPr>
        <p:txBody>
          <a:bodyPr vert="horz" lIns="93023" tIns="46511" rIns="93023" bIns="46511" rtlCol="0" anchor="b"/>
          <a:lstStyle>
            <a:lvl1pPr algn="l">
              <a:defRPr sz="1300">
                <a:latin typeface="Arial" charset="0"/>
              </a:defRPr>
            </a:lvl1pPr>
          </a:lstStyle>
          <a:p>
            <a:pPr>
              <a:defRPr/>
            </a:pPr>
            <a:endParaRPr lang="en-US"/>
          </a:p>
        </p:txBody>
      </p:sp>
      <p:sp>
        <p:nvSpPr>
          <p:cNvPr id="5" name="Slide Number Placeholder 4"/>
          <p:cNvSpPr>
            <a:spLocks noGrp="1"/>
          </p:cNvSpPr>
          <p:nvPr>
            <p:ph type="sldNum" sz="quarter" idx="3"/>
          </p:nvPr>
        </p:nvSpPr>
        <p:spPr>
          <a:xfrm>
            <a:off x="3963146" y="8819198"/>
            <a:ext cx="3032971" cy="462917"/>
          </a:xfrm>
          <a:prstGeom prst="rect">
            <a:avLst/>
          </a:prstGeom>
        </p:spPr>
        <p:txBody>
          <a:bodyPr vert="horz" lIns="93023" tIns="46511" rIns="93023" bIns="46511" rtlCol="0" anchor="b"/>
          <a:lstStyle>
            <a:lvl1pPr algn="r">
              <a:defRPr sz="1300">
                <a:latin typeface="Arial" charset="0"/>
              </a:defRPr>
            </a:lvl1pPr>
          </a:lstStyle>
          <a:p>
            <a:pPr>
              <a:defRPr/>
            </a:pPr>
            <a:fld id="{02FA73D2-02B3-4615-A1FD-C026540400E7}"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971" cy="464503"/>
          </a:xfrm>
          <a:prstGeom prst="rect">
            <a:avLst/>
          </a:prstGeom>
        </p:spPr>
        <p:txBody>
          <a:bodyPr vert="horz" lIns="91294" tIns="45647" rIns="91294" bIns="45647" rtlCol="0"/>
          <a:lstStyle>
            <a:lvl1pPr algn="l">
              <a:defRPr sz="1200"/>
            </a:lvl1pPr>
          </a:lstStyle>
          <a:p>
            <a:pPr>
              <a:defRPr/>
            </a:pPr>
            <a:endParaRPr lang="en-US"/>
          </a:p>
        </p:txBody>
      </p:sp>
      <p:sp>
        <p:nvSpPr>
          <p:cNvPr id="3" name="Date Placeholder 2"/>
          <p:cNvSpPr>
            <a:spLocks noGrp="1"/>
          </p:cNvSpPr>
          <p:nvPr>
            <p:ph type="dt" idx="1"/>
          </p:nvPr>
        </p:nvSpPr>
        <p:spPr>
          <a:xfrm>
            <a:off x="3963146" y="0"/>
            <a:ext cx="3032971" cy="464503"/>
          </a:xfrm>
          <a:prstGeom prst="rect">
            <a:avLst/>
          </a:prstGeom>
        </p:spPr>
        <p:txBody>
          <a:bodyPr vert="horz" lIns="91294" tIns="45647" rIns="91294" bIns="45647" rtlCol="0"/>
          <a:lstStyle>
            <a:lvl1pPr algn="r">
              <a:defRPr sz="1200"/>
            </a:lvl1pPr>
          </a:lstStyle>
          <a:p>
            <a:pPr>
              <a:defRPr/>
            </a:pPr>
            <a:fld id="{6010D945-6F12-414A-9DCB-4EC56D072FD3}" type="datetimeFigureOut">
              <a:rPr lang="en-US"/>
              <a:pPr>
                <a:defRPr/>
              </a:pPr>
              <a:t>2/22/2012</a:t>
            </a:fld>
            <a:endParaRPr lang="en-US" dirty="0"/>
          </a:p>
        </p:txBody>
      </p:sp>
      <p:sp>
        <p:nvSpPr>
          <p:cNvPr id="4" name="Slide Image Placeholder 3"/>
          <p:cNvSpPr>
            <a:spLocks noGrp="1" noRot="1" noChangeAspect="1"/>
          </p:cNvSpPr>
          <p:nvPr>
            <p:ph type="sldImg" idx="2"/>
          </p:nvPr>
        </p:nvSpPr>
        <p:spPr>
          <a:xfrm>
            <a:off x="1177925" y="695325"/>
            <a:ext cx="4641850" cy="3481388"/>
          </a:xfrm>
          <a:prstGeom prst="rect">
            <a:avLst/>
          </a:prstGeom>
          <a:noFill/>
          <a:ln w="12700">
            <a:solidFill>
              <a:prstClr val="black"/>
            </a:solidFill>
          </a:ln>
        </p:spPr>
        <p:txBody>
          <a:bodyPr vert="horz" lIns="91294" tIns="45647" rIns="91294" bIns="45647" rtlCol="0" anchor="ctr"/>
          <a:lstStyle/>
          <a:p>
            <a:pPr lvl="0"/>
            <a:endParaRPr lang="en-US" noProof="0" dirty="0" smtClean="0"/>
          </a:p>
        </p:txBody>
      </p:sp>
      <p:sp>
        <p:nvSpPr>
          <p:cNvPr id="5" name="Notes Placeholder 4"/>
          <p:cNvSpPr>
            <a:spLocks noGrp="1"/>
          </p:cNvSpPr>
          <p:nvPr>
            <p:ph type="body" sz="quarter" idx="3"/>
          </p:nvPr>
        </p:nvSpPr>
        <p:spPr>
          <a:xfrm>
            <a:off x="700404" y="4410392"/>
            <a:ext cx="5596892" cy="4177348"/>
          </a:xfrm>
          <a:prstGeom prst="rect">
            <a:avLst/>
          </a:prstGeom>
        </p:spPr>
        <p:txBody>
          <a:bodyPr vert="horz" lIns="91294" tIns="45647" rIns="91294" bIns="45647"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17612"/>
            <a:ext cx="3032971" cy="464503"/>
          </a:xfrm>
          <a:prstGeom prst="rect">
            <a:avLst/>
          </a:prstGeom>
        </p:spPr>
        <p:txBody>
          <a:bodyPr vert="horz" lIns="91294" tIns="45647" rIns="91294" bIns="45647"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63146" y="8817612"/>
            <a:ext cx="3032971" cy="464503"/>
          </a:xfrm>
          <a:prstGeom prst="rect">
            <a:avLst/>
          </a:prstGeom>
        </p:spPr>
        <p:txBody>
          <a:bodyPr vert="horz" lIns="91294" tIns="45647" rIns="91294" bIns="45647" rtlCol="0" anchor="b"/>
          <a:lstStyle>
            <a:lvl1pPr algn="r">
              <a:defRPr sz="1200"/>
            </a:lvl1pPr>
          </a:lstStyle>
          <a:p>
            <a:pPr>
              <a:defRPr/>
            </a:pPr>
            <a:fld id="{17EEF485-12AA-4F0C-9AA7-7996447ECCB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7EEF485-12AA-4F0C-9AA7-7996447ECCB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7EEF485-12AA-4F0C-9AA7-7996447ECCB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7EEF485-12AA-4F0C-9AA7-7996447ECCB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7EEF485-12AA-4F0C-9AA7-7996447ECCB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7EEF485-12AA-4F0C-9AA7-7996447ECCB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7EEF485-12AA-4F0C-9AA7-7996447ECCB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7EEF485-12AA-4F0C-9AA7-7996447ECCB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7EEF485-12AA-4F0C-9AA7-7996447ECCB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7EEF485-12AA-4F0C-9AA7-7996447ECCB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7EEF485-12AA-4F0C-9AA7-7996447ECCBA}" type="slidenum">
              <a:rPr lang="en-US" smtClean="0"/>
              <a:pPr>
                <a:defRPr/>
              </a:pPr>
              <a:t>18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7EEF485-12AA-4F0C-9AA7-7996447ECCBA}"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7EEF485-12AA-4F0C-9AA7-7996447ECCBA}"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7EEF485-12AA-4F0C-9AA7-7996447ECCBA}"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7EEF485-12AA-4F0C-9AA7-7996447ECCBA}"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7EEF485-12AA-4F0C-9AA7-7996447ECCB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7EEF485-12AA-4F0C-9AA7-7996447ECCB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7EEF485-12AA-4F0C-9AA7-7996447ECCB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7EEF485-12AA-4F0C-9AA7-7996447ECCB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12" descr="AECOM_blue-green_spectrum_v2"/>
          <p:cNvPicPr>
            <a:picLocks noChangeAspect="1" noChangeArrowheads="1"/>
          </p:cNvPicPr>
          <p:nvPr userDrawn="1"/>
        </p:nvPicPr>
        <p:blipFill>
          <a:blip r:embed="rId2" cstate="screen"/>
          <a:srcRect/>
          <a:stretch>
            <a:fillRect/>
          </a:stretch>
        </p:blipFill>
        <p:spPr bwMode="auto">
          <a:xfrm>
            <a:off x="0" y="0"/>
            <a:ext cx="9144000" cy="6858000"/>
          </a:xfrm>
          <a:prstGeom prst="rect">
            <a:avLst/>
          </a:prstGeom>
          <a:noFill/>
          <a:ln w="9525">
            <a:noFill/>
            <a:miter lim="800000"/>
            <a:headEnd/>
            <a:tailEnd/>
          </a:ln>
        </p:spPr>
      </p:pic>
      <p:pic>
        <p:nvPicPr>
          <p:cNvPr id="4" name="Picture 7" descr="AECOM_1c-reverse_rgb.png"/>
          <p:cNvPicPr>
            <a:picLocks noChangeAspect="1"/>
          </p:cNvPicPr>
          <p:nvPr userDrawn="1"/>
        </p:nvPicPr>
        <p:blipFill>
          <a:blip r:embed="rId3" cstate="screen"/>
          <a:srcRect/>
          <a:stretch>
            <a:fillRect/>
          </a:stretch>
        </p:blipFill>
        <p:spPr bwMode="auto">
          <a:xfrm>
            <a:off x="8242300" y="6543675"/>
            <a:ext cx="712788" cy="161925"/>
          </a:xfrm>
          <a:prstGeom prst="rect">
            <a:avLst/>
          </a:prstGeom>
          <a:noFill/>
          <a:ln w="9525">
            <a:noFill/>
            <a:miter lim="800000"/>
            <a:headEnd/>
            <a:tailEnd/>
          </a:ln>
        </p:spPr>
      </p:pic>
      <p:sp>
        <p:nvSpPr>
          <p:cNvPr id="2" name="Title 1"/>
          <p:cNvSpPr>
            <a:spLocks noGrp="1"/>
          </p:cNvSpPr>
          <p:nvPr>
            <p:ph type="ctrTitle"/>
          </p:nvPr>
        </p:nvSpPr>
        <p:spPr>
          <a:xfrm>
            <a:off x="304800" y="2514600"/>
            <a:ext cx="8534400" cy="2286000"/>
          </a:xfrm>
        </p:spPr>
        <p:txBody>
          <a:bodyPr anchor="t"/>
          <a:lstStyle>
            <a:lvl1pPr algn="l">
              <a:defRPr sz="3600" b="0">
                <a:solidFill>
                  <a:schemeClr val="bg1"/>
                </a:solidFill>
                <a:latin typeface="Arial" pitchFamily="34" charset="0"/>
                <a:cs typeface="Arial" pitchFamily="34" charset="0"/>
              </a:defRPr>
            </a:lvl1pPr>
          </a:lstStyle>
          <a:p>
            <a:r>
              <a:rPr lang="en-US" dirty="0" smtClean="0"/>
              <a:t>Click to edit Master 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C8BA504-9569-4DE1-A3C2-D119269AA07D}" type="datetimeFigureOut">
              <a:rPr lang="en-US"/>
              <a:pPr>
                <a:defRPr/>
              </a:pPr>
              <a:t>2/22/2012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0AEE789-6DD2-46B3-A721-62A76FFC711B}" type="slidenum">
              <a:rPr lang="en-US"/>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9A8009A-FE94-41B0-BC30-BA9DDD8D7C61}" type="datetimeFigureOut">
              <a:rPr lang="en-US"/>
              <a:pPr>
                <a:defRPr/>
              </a:pPr>
              <a:t>2/22/2012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5B60B8F-79EC-4132-B75B-63FDDCB482C5}" type="slidenum">
              <a:rPr lang="en-US"/>
              <a:pPr>
                <a:defRPr/>
              </a:pPr>
              <a:t>‹#›</a:t>
            </a:fld>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44F2A73-31D4-4DA7-8569-23F36A329313}" type="datetimeFigureOut">
              <a:rPr lang="en-US"/>
              <a:pPr>
                <a:defRPr/>
              </a:pPr>
              <a:t>2/22/2012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F98EF64-9359-4C98-9EDF-B8B68F6AC560}" type="slidenum">
              <a:rPr lang="en-US"/>
              <a:pPr>
                <a:defRPr/>
              </a:pPr>
              <a:t>‹#›</a:t>
            </a:fld>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AFD299-0D7E-40AD-B58B-AF557A8C5519}" type="datetimeFigureOut">
              <a:rPr lang="en-US" smtClean="0"/>
              <a:pPr/>
              <a:t>2/22/2012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E1BC3-9D49-4262-B884-4803B341C9D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5" name="Picture 7" descr="AECOM_color_rgb.png"/>
          <p:cNvPicPr>
            <a:picLocks noChangeAspect="1"/>
          </p:cNvPicPr>
          <p:nvPr userDrawn="1"/>
        </p:nvPicPr>
        <p:blipFill>
          <a:blip r:embed="rId2" cstate="screen"/>
          <a:srcRect/>
          <a:stretch>
            <a:fillRect/>
          </a:stretch>
        </p:blipFill>
        <p:spPr bwMode="auto">
          <a:xfrm>
            <a:off x="8242300" y="6543675"/>
            <a:ext cx="712788" cy="161925"/>
          </a:xfrm>
          <a:prstGeom prst="rect">
            <a:avLst/>
          </a:prstGeom>
          <a:noFill/>
          <a:ln w="9525">
            <a:noFill/>
            <a:miter lim="800000"/>
            <a:headEnd/>
            <a:tailEnd/>
          </a:ln>
        </p:spPr>
      </p:pic>
      <p:sp>
        <p:nvSpPr>
          <p:cNvPr id="2" name="Title 1"/>
          <p:cNvSpPr>
            <a:spLocks noGrp="1"/>
          </p:cNvSpPr>
          <p:nvPr>
            <p:ph type="title"/>
          </p:nvPr>
        </p:nvSpPr>
        <p:spPr>
          <a:xfrm>
            <a:off x="381000" y="0"/>
            <a:ext cx="8382000" cy="1295400"/>
          </a:xfrm>
        </p:spPr>
        <p:txBody>
          <a:bodyPr anchor="b"/>
          <a:lstStyle>
            <a:lvl1pPr algn="l">
              <a:defRPr sz="2400" b="1">
                <a:solidFill>
                  <a:schemeClr val="tx1">
                    <a:lumMod val="50000"/>
                    <a:lumOff val="50000"/>
                  </a:schemeClr>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0"/>
            <a:ext cx="8229600" cy="4953000"/>
          </a:xfrm>
        </p:spPr>
        <p:txBody>
          <a:bodyPr/>
          <a:lstStyle>
            <a:lvl1pPr marL="233363" indent="-233363">
              <a:spcBef>
                <a:spcPts val="800"/>
              </a:spcBef>
              <a:buClr>
                <a:srgbClr val="63C1DF"/>
              </a:buClr>
              <a:buFont typeface="Wingdings" pitchFamily="2" charset="2"/>
              <a:buChar char="§"/>
              <a:defRPr sz="1600">
                <a:solidFill>
                  <a:schemeClr val="tx1">
                    <a:lumMod val="85000"/>
                    <a:lumOff val="15000"/>
                  </a:schemeClr>
                </a:solidFill>
                <a:latin typeface="Arial" pitchFamily="34" charset="0"/>
                <a:cs typeface="Arial" pitchFamily="34" charset="0"/>
              </a:defRPr>
            </a:lvl1pPr>
            <a:lvl2pPr marL="744538" indent="-287338">
              <a:buClr>
                <a:srgbClr val="63C1DF"/>
              </a:buClr>
              <a:buFont typeface="Wingdings" pitchFamily="2" charset="2"/>
              <a:buChar char="§"/>
              <a:defRPr sz="1600">
                <a:solidFill>
                  <a:schemeClr val="tx1">
                    <a:lumMod val="85000"/>
                    <a:lumOff val="15000"/>
                  </a:schemeClr>
                </a:solidFill>
                <a:latin typeface="Arial" pitchFamily="34" charset="0"/>
                <a:cs typeface="Arial" pitchFamily="34" charset="0"/>
              </a:defRPr>
            </a:lvl2pPr>
            <a:lvl3pPr>
              <a:buClr>
                <a:srgbClr val="63C1DF"/>
              </a:buClr>
              <a:buFont typeface="Wingdings" pitchFamily="2" charset="2"/>
              <a:buChar char="§"/>
              <a:defRPr sz="1600">
                <a:solidFill>
                  <a:schemeClr val="tx1">
                    <a:lumMod val="85000"/>
                    <a:lumOff val="15000"/>
                  </a:schemeClr>
                </a:solidFill>
                <a:latin typeface="Arial" pitchFamily="34" charset="0"/>
                <a:cs typeface="Arial" pitchFamily="34" charset="0"/>
              </a:defRPr>
            </a:lvl3pPr>
            <a:lvl4pPr>
              <a:buClr>
                <a:srgbClr val="63C1DF"/>
              </a:buClr>
              <a:buFont typeface="Wingdings" pitchFamily="2" charset="2"/>
              <a:buChar char="§"/>
              <a:defRPr sz="1600">
                <a:solidFill>
                  <a:schemeClr val="tx1">
                    <a:lumMod val="85000"/>
                    <a:lumOff val="15000"/>
                  </a:schemeClr>
                </a:solidFill>
                <a:latin typeface="Arial" pitchFamily="34" charset="0"/>
                <a:cs typeface="Arial" pitchFamily="34" charset="0"/>
              </a:defRPr>
            </a:lvl4pPr>
            <a:lvl5pPr>
              <a:buClr>
                <a:srgbClr val="63C1DF"/>
              </a:buClr>
              <a:buFont typeface="Wingdings" pitchFamily="2" charset="2"/>
              <a:buChar char="§"/>
              <a:defRPr sz="1600">
                <a:solidFill>
                  <a:schemeClr val="tx1">
                    <a:lumMod val="85000"/>
                    <a:lumOff val="15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white back">
    <p:spTree>
      <p:nvGrpSpPr>
        <p:cNvPr id="1" name=""/>
        <p:cNvGrpSpPr/>
        <p:nvPr/>
      </p:nvGrpSpPr>
      <p:grpSpPr>
        <a:xfrm>
          <a:off x="0" y="0"/>
          <a:ext cx="0" cy="0"/>
          <a:chOff x="0" y="0"/>
          <a:chExt cx="0" cy="0"/>
        </a:xfrm>
      </p:grpSpPr>
      <p:pic>
        <p:nvPicPr>
          <p:cNvPr id="4" name="Picture 8" descr="UNbldg813_Bldg-813Logo.png"/>
          <p:cNvPicPr>
            <a:picLocks noChangeAspect="1"/>
          </p:cNvPicPr>
          <p:nvPr userDrawn="1"/>
        </p:nvPicPr>
        <p:blipFill>
          <a:blip r:embed="rId2" cstate="screen"/>
          <a:srcRect/>
          <a:stretch>
            <a:fillRect/>
          </a:stretch>
        </p:blipFill>
        <p:spPr bwMode="auto">
          <a:xfrm>
            <a:off x="7762875" y="6615113"/>
            <a:ext cx="1219200" cy="103187"/>
          </a:xfrm>
          <a:prstGeom prst="rect">
            <a:avLst/>
          </a:prstGeom>
          <a:noFill/>
          <a:ln w="9525">
            <a:noFill/>
            <a:miter lim="800000"/>
            <a:headEnd/>
            <a:tailEnd/>
          </a:ln>
        </p:spPr>
      </p:pic>
      <p:sp>
        <p:nvSpPr>
          <p:cNvPr id="5" name="TextBox 4"/>
          <p:cNvSpPr txBox="1"/>
          <p:nvPr userDrawn="1"/>
        </p:nvSpPr>
        <p:spPr>
          <a:xfrm>
            <a:off x="85725" y="6557963"/>
            <a:ext cx="7086600" cy="215900"/>
          </a:xfrm>
          <a:prstGeom prst="rect">
            <a:avLst/>
          </a:prstGeom>
          <a:noFill/>
        </p:spPr>
        <p:txBody>
          <a:bodyPr>
            <a:spAutoFit/>
          </a:bodyPr>
          <a:lstStyle/>
          <a:p>
            <a:pPr>
              <a:defRPr/>
            </a:pPr>
            <a:r>
              <a:rPr lang="en-US" sz="800" dirty="0">
                <a:solidFill>
                  <a:schemeClr val="tx1">
                    <a:lumMod val="50000"/>
                    <a:lumOff val="50000"/>
                  </a:schemeClr>
                </a:solidFill>
              </a:rPr>
              <a:t>Building 813—Hunters Point Shipyard Redevelopment Project Management and Development Services  /  Interview  /  June 21, 2010</a:t>
            </a:r>
          </a:p>
        </p:txBody>
      </p:sp>
      <p:sp>
        <p:nvSpPr>
          <p:cNvPr id="2" name="Title 1"/>
          <p:cNvSpPr>
            <a:spLocks noGrp="1"/>
          </p:cNvSpPr>
          <p:nvPr>
            <p:ph type="title"/>
          </p:nvPr>
        </p:nvSpPr>
        <p:spPr>
          <a:xfrm>
            <a:off x="381000" y="0"/>
            <a:ext cx="8382000" cy="1295400"/>
          </a:xfrm>
        </p:spPr>
        <p:txBody>
          <a:bodyPr anchor="b"/>
          <a:lstStyle>
            <a:lvl1pPr algn="l">
              <a:defRPr sz="2400" b="1">
                <a:solidFill>
                  <a:srgbClr val="B1C135"/>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0"/>
            <a:ext cx="8229600" cy="4953000"/>
          </a:xfrm>
        </p:spPr>
        <p:txBody>
          <a:bodyPr/>
          <a:lstStyle>
            <a:lvl1pPr marL="233363" indent="-233363">
              <a:spcBef>
                <a:spcPts val="800"/>
              </a:spcBef>
              <a:buClr>
                <a:srgbClr val="B1C135"/>
              </a:buClr>
              <a:buFont typeface="Wingdings" pitchFamily="2" charset="2"/>
              <a:buChar char="§"/>
              <a:defRPr sz="1600">
                <a:solidFill>
                  <a:schemeClr val="tx1">
                    <a:lumMod val="85000"/>
                    <a:lumOff val="15000"/>
                  </a:schemeClr>
                </a:solidFill>
                <a:latin typeface="Arial" pitchFamily="34" charset="0"/>
                <a:cs typeface="Arial" pitchFamily="34" charset="0"/>
              </a:defRPr>
            </a:lvl1pPr>
            <a:lvl2pPr marL="744538" indent="-287338">
              <a:buClr>
                <a:srgbClr val="B1C135"/>
              </a:buClr>
              <a:buFont typeface="Wingdings" pitchFamily="2" charset="2"/>
              <a:buChar char="§"/>
              <a:defRPr sz="1600">
                <a:solidFill>
                  <a:schemeClr val="tx1">
                    <a:lumMod val="85000"/>
                    <a:lumOff val="15000"/>
                  </a:schemeClr>
                </a:solidFill>
                <a:latin typeface="Arial" pitchFamily="34" charset="0"/>
                <a:cs typeface="Arial" pitchFamily="34" charset="0"/>
              </a:defRPr>
            </a:lvl2pPr>
            <a:lvl3pPr>
              <a:buClr>
                <a:srgbClr val="B1C135"/>
              </a:buClr>
              <a:buFont typeface="Wingdings" pitchFamily="2" charset="2"/>
              <a:buChar char="§"/>
              <a:defRPr sz="1600">
                <a:solidFill>
                  <a:schemeClr val="tx1">
                    <a:lumMod val="85000"/>
                    <a:lumOff val="15000"/>
                  </a:schemeClr>
                </a:solidFill>
                <a:latin typeface="Arial" pitchFamily="34" charset="0"/>
                <a:cs typeface="Arial" pitchFamily="34" charset="0"/>
              </a:defRPr>
            </a:lvl3pPr>
            <a:lvl4pPr>
              <a:buClr>
                <a:srgbClr val="B1C135"/>
              </a:buClr>
              <a:buFont typeface="Wingdings" pitchFamily="2" charset="2"/>
              <a:buChar char="§"/>
              <a:defRPr sz="1600">
                <a:solidFill>
                  <a:schemeClr val="tx1">
                    <a:lumMod val="85000"/>
                    <a:lumOff val="15000"/>
                  </a:schemeClr>
                </a:solidFill>
                <a:latin typeface="Arial" pitchFamily="34" charset="0"/>
                <a:cs typeface="Arial" pitchFamily="34" charset="0"/>
              </a:defRPr>
            </a:lvl4pPr>
            <a:lvl5pPr>
              <a:buClr>
                <a:srgbClr val="B1C135"/>
              </a:buClr>
              <a:buFont typeface="Wingdings" pitchFamily="2" charset="2"/>
              <a:buChar char="§"/>
              <a:defRPr sz="1600">
                <a:solidFill>
                  <a:schemeClr val="tx1">
                    <a:lumMod val="85000"/>
                    <a:lumOff val="15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782DA9C-3D51-4C79-81B2-58FF8ECEF3A7}" type="datetimeFigureOut">
              <a:rPr lang="en-US"/>
              <a:pPr>
                <a:defRPr/>
              </a:pPr>
              <a:t>2/22/2012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846B408-7623-4EDE-8C85-00FD00ECD00F}" type="slidenum">
              <a:rPr lang="en-US"/>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0D14B71-6D95-403A-B553-061B64D013EA}" type="datetimeFigureOut">
              <a:rPr lang="en-US"/>
              <a:pPr>
                <a:defRPr/>
              </a:pPr>
              <a:t>2/22/2012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AD26BD0-8C76-4404-8D42-9B172312366C}" type="slidenum">
              <a:rPr lang="en-US"/>
              <a:pPr>
                <a:defRPr/>
              </a:pPr>
              <a:t>‹#›</a:t>
            </a:fld>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B8F49AB-30A1-4863-B622-AB7DCBAC3699}" type="datetimeFigureOut">
              <a:rPr lang="en-US"/>
              <a:pPr>
                <a:defRPr/>
              </a:pPr>
              <a:t>2/22/2012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625F1FD-D927-4089-BDD9-446E3B6B263D}" type="slidenum">
              <a:rPr lang="en-US"/>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D925D94-FEFB-4DDB-8641-BB9B34FF7D70}" type="datetimeFigureOut">
              <a:rPr lang="en-US"/>
              <a:pPr>
                <a:defRPr/>
              </a:pPr>
              <a:t>2/22/2012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BCB626F-96ED-4E76-906F-625527332219}" type="slidenum">
              <a:rPr lang="en-US"/>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C119D60-1A10-453E-A300-7C96BC184B7B}" type="datetimeFigureOut">
              <a:rPr lang="en-US"/>
              <a:pPr>
                <a:defRPr/>
              </a:pPr>
              <a:t>2/22/2012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139327D-10E4-4840-BF19-9EED9BD8EAE1}" type="slidenum">
              <a:rPr lang="en-US"/>
              <a:pPr>
                <a:defRPr/>
              </a:pPr>
              <a:t>‹#›</a:t>
            </a:fld>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663D3CA-33E3-44BF-A4B6-721510DE3897}" type="datetimeFigureOut">
              <a:rPr lang="en-US"/>
              <a:pPr>
                <a:defRPr/>
              </a:pPr>
              <a:t>2/22/2012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D324DAB-E28C-4DF8-8A5C-7EE747CD65C2}" type="slidenum">
              <a:rPr lang="en-US"/>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0100DECE-940E-493D-BE28-D210251F097B}" type="datetimeFigureOut">
              <a:rPr lang="en-US"/>
              <a:pPr>
                <a:defRPr/>
              </a:pPr>
              <a:t>2/22/2012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85E2B2D1-0D89-4C78-BB5D-BBB7BA41263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195" r:id="rId4"/>
    <p:sldLayoutId id="2147484196" r:id="rId5"/>
    <p:sldLayoutId id="2147484197" r:id="rId6"/>
    <p:sldLayoutId id="2147484198" r:id="rId7"/>
    <p:sldLayoutId id="2147484199" r:id="rId8"/>
    <p:sldLayoutId id="2147484200" r:id="rId9"/>
    <p:sldLayoutId id="2147484201" r:id="rId10"/>
    <p:sldLayoutId id="2147484202" r:id="rId11"/>
    <p:sldLayoutId id="2147484203" r:id="rId12"/>
    <p:sldLayoutId id="2147484207" r:id="rId13"/>
  </p:sldLayoutIdLst>
  <p:transition>
    <p:fad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na1.salesforce.com/00O300000071kaz"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na1.salesforce.com/00O300000071kau"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Salesforce Department Split Redesign </a:t>
            </a:r>
            <a:br>
              <a:rPr lang="en-US" dirty="0" smtClean="0"/>
            </a:br>
            <a:r>
              <a:rPr lang="en-US" sz="2800" dirty="0" smtClean="0"/>
              <a:t>Overview Presentation: PDD</a:t>
            </a:r>
            <a:r>
              <a:rPr lang="en-US" dirty="0" smtClean="0"/>
              <a:t/>
            </a:r>
            <a:br>
              <a:rPr lang="en-US" dirty="0" smtClean="0"/>
            </a:br>
            <a:endParaRPr lang="en-US" dirty="0"/>
          </a:p>
        </p:txBody>
      </p:sp>
      <p:sp>
        <p:nvSpPr>
          <p:cNvPr id="4" name="Footer Placeholder 4"/>
          <p:cNvSpPr txBox="1">
            <a:spLocks/>
          </p:cNvSpPr>
          <p:nvPr/>
        </p:nvSpPr>
        <p:spPr bwMode="auto">
          <a:xfrm>
            <a:off x="152400" y="6172200"/>
            <a:ext cx="6781800" cy="603250"/>
          </a:xfrm>
          <a:prstGeom prst="rect">
            <a:avLst/>
          </a:prstGeom>
          <a:noFill/>
          <a:ln w="9525">
            <a:noFill/>
            <a:miter lim="800000"/>
            <a:headEnd/>
            <a:tailEnd/>
          </a:ln>
        </p:spPr>
        <p:txBody>
          <a:bodyPr anchor="b"/>
          <a:lstStyle/>
          <a:p>
            <a:r>
              <a:rPr lang="en-US" sz="1600" dirty="0" smtClean="0">
                <a:solidFill>
                  <a:schemeClr val="bg1"/>
                </a:solidFill>
                <a:cs typeface="Arial" charset="0"/>
              </a:rPr>
              <a:t>February 2012</a:t>
            </a:r>
            <a:endParaRPr lang="en-US" sz="1600" dirty="0">
              <a:solidFill>
                <a:schemeClr val="bg1"/>
              </a:solidFill>
              <a:cs typeface="Arial"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Department Edit Step 3</a:t>
            </a:r>
            <a:endParaRPr lang="en-US" dirty="0"/>
          </a:p>
        </p:txBody>
      </p:sp>
      <p:sp>
        <p:nvSpPr>
          <p:cNvPr id="3" name="Content Placeholder 2"/>
          <p:cNvSpPr>
            <a:spLocks noGrp="1"/>
          </p:cNvSpPr>
          <p:nvPr>
            <p:ph idx="1"/>
          </p:nvPr>
        </p:nvSpPr>
        <p:spPr>
          <a:xfrm>
            <a:off x="457200" y="1524000"/>
            <a:ext cx="8229600" cy="1143000"/>
          </a:xfrm>
        </p:spPr>
        <p:txBody>
          <a:bodyPr>
            <a:normAutofit/>
          </a:bodyPr>
          <a:lstStyle/>
          <a:p>
            <a:r>
              <a:rPr lang="en-US" dirty="0" smtClean="0"/>
              <a:t>Business Lines are pre-populated based upon the Departments select in Step 2</a:t>
            </a:r>
          </a:p>
          <a:p>
            <a:r>
              <a:rPr lang="en-US" dirty="0" smtClean="0"/>
              <a:t>Add or adjust Market Segment/Practice Areas and Sub Practice Areas</a:t>
            </a:r>
          </a:p>
          <a:p>
            <a:r>
              <a:rPr lang="en-US" dirty="0" smtClean="0"/>
              <a:t>Click “Save”</a:t>
            </a:r>
          </a:p>
        </p:txBody>
      </p:sp>
      <p:pic>
        <p:nvPicPr>
          <p:cNvPr id="6146" name="Picture 2"/>
          <p:cNvPicPr>
            <a:picLocks noChangeAspect="1" noChangeArrowheads="1"/>
          </p:cNvPicPr>
          <p:nvPr/>
        </p:nvPicPr>
        <p:blipFill>
          <a:blip r:embed="rId3" cstate="screen"/>
          <a:srcRect/>
          <a:stretch>
            <a:fillRect/>
          </a:stretch>
        </p:blipFill>
        <p:spPr bwMode="auto">
          <a:xfrm>
            <a:off x="228600" y="2895600"/>
            <a:ext cx="8798321" cy="1828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and Building Engineering Splits</a:t>
            </a:r>
            <a:endParaRPr lang="en-US" dirty="0"/>
          </a:p>
        </p:txBody>
      </p:sp>
      <p:graphicFrame>
        <p:nvGraphicFramePr>
          <p:cNvPr id="5" name="Table 4"/>
          <p:cNvGraphicFramePr>
            <a:graphicFrameLocks noGrp="1"/>
          </p:cNvGraphicFramePr>
          <p:nvPr/>
        </p:nvGraphicFramePr>
        <p:xfrm>
          <a:off x="533400" y="1600200"/>
          <a:ext cx="7772399" cy="4634620"/>
        </p:xfrm>
        <a:graphic>
          <a:graphicData uri="http://schemas.openxmlformats.org/drawingml/2006/table">
            <a:tbl>
              <a:tblPr/>
              <a:tblGrid>
                <a:gridCol w="3072308"/>
                <a:gridCol w="1566697"/>
                <a:gridCol w="1566697"/>
                <a:gridCol w="1566697"/>
              </a:tblGrid>
              <a:tr h="217714">
                <a:tc gridSpan="4">
                  <a:txBody>
                    <a:bodyPr/>
                    <a:lstStyle/>
                    <a:p>
                      <a:pPr algn="l" rtl="0" fontAlgn="t"/>
                      <a:r>
                        <a:rPr lang="en-US" sz="1400" b="1" i="0" u="none" strike="noStrike" dirty="0">
                          <a:solidFill>
                            <a:srgbClr val="000000"/>
                          </a:solidFill>
                          <a:latin typeface="Calibri"/>
                        </a:rPr>
                        <a:t>FY12 Guidance for A/BE Opportunities and Projects/Financial Reporting:  </a:t>
                      </a:r>
                    </a:p>
                  </a:txBody>
                  <a:tcPr marL="8451" marR="8451" marT="8451"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489858">
                <a:tc gridSpan="4">
                  <a:txBody>
                    <a:bodyPr/>
                    <a:lstStyle/>
                    <a:p>
                      <a:pPr algn="l" rtl="0" fontAlgn="t"/>
                      <a:r>
                        <a:rPr lang="en-US" sz="1400" b="0" i="0" u="none" strike="noStrike" dirty="0">
                          <a:solidFill>
                            <a:srgbClr val="000000"/>
                          </a:solidFill>
                          <a:latin typeface="Calibri"/>
                        </a:rPr>
                        <a:t>Projects will be owned/assigned to the practice line </a:t>
                      </a:r>
                      <a:r>
                        <a:rPr lang="en-US" sz="1400" b="0" i="0" u="none" strike="noStrike" dirty="0" smtClean="0">
                          <a:solidFill>
                            <a:srgbClr val="000000"/>
                          </a:solidFill>
                          <a:latin typeface="Calibri"/>
                        </a:rPr>
                        <a:t>(A </a:t>
                      </a:r>
                      <a:r>
                        <a:rPr lang="en-US" sz="1400" b="0" i="0" u="none" strike="noStrike" dirty="0">
                          <a:solidFill>
                            <a:srgbClr val="000000"/>
                          </a:solidFill>
                          <a:latin typeface="Calibri"/>
                        </a:rPr>
                        <a:t>or BE dept) expected to earn a significant majority of NSR </a:t>
                      </a:r>
                      <a:r>
                        <a:rPr lang="en-US" sz="1400" b="0" i="0" u="none" strike="noStrike" dirty="0" smtClean="0">
                          <a:solidFill>
                            <a:srgbClr val="000000"/>
                          </a:solidFill>
                          <a:latin typeface="Calibri"/>
                        </a:rPr>
                        <a:t>(&gt;=70</a:t>
                      </a:r>
                      <a:r>
                        <a:rPr lang="en-US" sz="1400" b="0" i="0" u="none" strike="noStrike" dirty="0">
                          <a:solidFill>
                            <a:srgbClr val="000000"/>
                          </a:solidFill>
                          <a:latin typeface="Calibri"/>
                        </a:rPr>
                        <a:t>%). shared management department.</a:t>
                      </a:r>
                    </a:p>
                  </a:txBody>
                  <a:tcPr marL="8451" marR="8451" marT="8451"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217714">
                <a:tc gridSpan="4">
                  <a:txBody>
                    <a:bodyPr/>
                    <a:lstStyle/>
                    <a:p>
                      <a:pPr algn="l" rtl="0" fontAlgn="t"/>
                      <a:r>
                        <a:rPr lang="en-US" sz="1400" b="0" i="0" u="none" strike="noStrike" dirty="0">
                          <a:solidFill>
                            <a:srgbClr val="000000"/>
                          </a:solidFill>
                          <a:latin typeface="Calibri"/>
                        </a:rPr>
                        <a:t>Otherwise, projects are owned by shared management department.</a:t>
                      </a:r>
                    </a:p>
                  </a:txBody>
                  <a:tcPr marL="8451" marR="8451" marT="8451"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217714">
                <a:tc>
                  <a:txBody>
                    <a:bodyPr/>
                    <a:lstStyle/>
                    <a:p>
                      <a:pPr algn="l" rtl="0" fontAlgn="t"/>
                      <a:endParaRPr lang="en-US" sz="1000" b="0" i="0" u="none" strike="noStrike">
                        <a:solidFill>
                          <a:srgbClr val="000000"/>
                        </a:solidFill>
                        <a:latin typeface="Calibri"/>
                      </a:endParaRPr>
                    </a:p>
                  </a:txBody>
                  <a:tcPr marL="152118" marR="8451" marT="8451" marB="0">
                    <a:lnL>
                      <a:noFill/>
                    </a:lnL>
                    <a:lnR>
                      <a:noFill/>
                    </a:lnR>
                    <a:lnT>
                      <a:noFill/>
                    </a:lnT>
                    <a:lnB>
                      <a:noFill/>
                    </a:lnB>
                  </a:tcPr>
                </a:tc>
                <a:tc>
                  <a:txBody>
                    <a:bodyPr/>
                    <a:lstStyle/>
                    <a:p>
                      <a:pPr algn="l" fontAlgn="b"/>
                      <a:endParaRPr lang="en-US" sz="1000" b="0" i="0" u="none" strike="noStrike">
                        <a:solidFill>
                          <a:srgbClr val="000000"/>
                        </a:solidFill>
                        <a:latin typeface="Calibri"/>
                      </a:endParaRPr>
                    </a:p>
                  </a:txBody>
                  <a:tcPr marL="8451" marR="8451" marT="8451" marB="0" anchor="b">
                    <a:lnL>
                      <a:noFill/>
                    </a:lnL>
                    <a:lnR>
                      <a:noFill/>
                    </a:lnR>
                    <a:lnT>
                      <a:noFill/>
                    </a:lnT>
                    <a:lnB>
                      <a:noFill/>
                    </a:lnB>
                  </a:tcPr>
                </a:tc>
                <a:tc>
                  <a:txBody>
                    <a:bodyPr/>
                    <a:lstStyle/>
                    <a:p>
                      <a:pPr algn="l" fontAlgn="b"/>
                      <a:endParaRPr lang="en-US" sz="1000" b="0" i="0" u="none" strike="noStrike">
                        <a:solidFill>
                          <a:srgbClr val="000000"/>
                        </a:solidFill>
                        <a:latin typeface="Calibri"/>
                      </a:endParaRPr>
                    </a:p>
                  </a:txBody>
                  <a:tcPr marL="8451" marR="8451" marT="8451" marB="0" anchor="b">
                    <a:lnL>
                      <a:noFill/>
                    </a:lnL>
                    <a:lnR>
                      <a:noFill/>
                    </a:lnR>
                    <a:lnT>
                      <a:noFill/>
                    </a:lnT>
                    <a:lnB>
                      <a:noFill/>
                    </a:lnB>
                  </a:tcPr>
                </a:tc>
                <a:tc>
                  <a:txBody>
                    <a:bodyPr/>
                    <a:lstStyle/>
                    <a:p>
                      <a:pPr algn="l" fontAlgn="b"/>
                      <a:endParaRPr lang="en-US" sz="1000" b="0" i="0" u="none" strike="noStrike">
                        <a:solidFill>
                          <a:srgbClr val="000000"/>
                        </a:solidFill>
                        <a:latin typeface="Calibri"/>
                      </a:endParaRPr>
                    </a:p>
                  </a:txBody>
                  <a:tcPr marL="8451" marR="8451" marT="8451" marB="0" anchor="b">
                    <a:lnL>
                      <a:noFill/>
                    </a:lnL>
                    <a:lnR>
                      <a:noFill/>
                    </a:lnR>
                    <a:lnT>
                      <a:noFill/>
                    </a:lnT>
                    <a:lnB>
                      <a:noFill/>
                    </a:lnB>
                  </a:tcPr>
                </a:tc>
              </a:tr>
              <a:tr h="217714">
                <a:tc>
                  <a:txBody>
                    <a:bodyPr/>
                    <a:lstStyle/>
                    <a:p>
                      <a:pPr algn="l" fontAlgn="b"/>
                      <a:endParaRPr lang="en-US" sz="1200" b="0" i="0" u="none" strike="noStrike" dirty="0">
                        <a:solidFill>
                          <a:srgbClr val="000000"/>
                        </a:solidFill>
                        <a:latin typeface="Calibri"/>
                      </a:endParaRPr>
                    </a:p>
                  </a:txBody>
                  <a:tcPr marL="8451" marR="8451" marT="845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Calibri"/>
                        </a:rPr>
                        <a:t>Scenario 1: </a:t>
                      </a:r>
                    </a:p>
                  </a:txBody>
                  <a:tcPr marL="8451" marR="8451" marT="845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Calibri"/>
                        </a:rPr>
                        <a:t>Scenario 2: </a:t>
                      </a:r>
                    </a:p>
                  </a:txBody>
                  <a:tcPr marL="8451" marR="8451" marT="845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Calibri"/>
                        </a:rPr>
                        <a:t>Scenario 3: </a:t>
                      </a:r>
                    </a:p>
                  </a:txBody>
                  <a:tcPr marL="8451" marR="8451" marT="8451" marB="0" anchor="b">
                    <a:lnL>
                      <a:noFill/>
                    </a:lnL>
                    <a:lnR>
                      <a:noFill/>
                    </a:lnR>
                    <a:lnT>
                      <a:noFill/>
                    </a:lnT>
                    <a:lnB w="6350" cap="flat" cmpd="sng" algn="ctr">
                      <a:solidFill>
                        <a:srgbClr val="000000"/>
                      </a:solidFill>
                      <a:prstDash val="solid"/>
                      <a:round/>
                      <a:headEnd type="none" w="med" len="med"/>
                      <a:tailEnd type="none" w="med" len="med"/>
                    </a:lnB>
                  </a:tcPr>
                </a:tc>
              </a:tr>
              <a:tr h="653144">
                <a:tc>
                  <a:txBody>
                    <a:bodyPr/>
                    <a:lstStyle/>
                    <a:p>
                      <a:pPr algn="l" rtl="0" fontAlgn="ctr"/>
                      <a:r>
                        <a:rPr lang="en-US" sz="1200" b="1" i="0" u="none" strike="noStrike" dirty="0">
                          <a:solidFill>
                            <a:srgbClr val="000000"/>
                          </a:solidFill>
                          <a:latin typeface="Calibri"/>
                        </a:rPr>
                        <a:t>Salesforce Data Protocol</a:t>
                      </a:r>
                    </a:p>
                  </a:txBody>
                  <a:tcPr marL="152118" marR="8451" marT="84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Scenario 1: A + BE; Arch is majority (&gt;=70%)</a:t>
                      </a:r>
                    </a:p>
                  </a:txBody>
                  <a:tcPr marL="8451" marR="8451" marT="84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Scenario 2: A + BE; BE is majority (&gt;=70%)</a:t>
                      </a:r>
                    </a:p>
                  </a:txBody>
                  <a:tcPr marL="8451" marR="8451" marT="84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Scenario 3: A + BE; No Practice line is majority (&lt;70%)</a:t>
                      </a:r>
                    </a:p>
                  </a:txBody>
                  <a:tcPr marL="8451" marR="8451" marT="84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7714">
                <a:tc>
                  <a:txBody>
                    <a:bodyPr/>
                    <a:lstStyle/>
                    <a:p>
                      <a:pPr algn="l" fontAlgn="b"/>
                      <a:endParaRPr lang="en-US" sz="1200" b="0" i="0" u="none" strike="noStrike" dirty="0">
                        <a:solidFill>
                          <a:srgbClr val="000000"/>
                        </a:solidFill>
                        <a:latin typeface="Calibri"/>
                      </a:endParaRPr>
                    </a:p>
                  </a:txBody>
                  <a:tcPr marL="8451" marR="8451" marT="845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dirty="0">
                        <a:solidFill>
                          <a:srgbClr val="000000"/>
                        </a:solidFill>
                        <a:latin typeface="Calibri"/>
                      </a:endParaRPr>
                    </a:p>
                  </a:txBody>
                  <a:tcPr marL="8451" marR="8451" marT="845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latin typeface="Calibri"/>
                      </a:endParaRPr>
                    </a:p>
                  </a:txBody>
                  <a:tcPr marL="8451" marR="8451" marT="845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latin typeface="Calibri"/>
                      </a:endParaRPr>
                    </a:p>
                  </a:txBody>
                  <a:tcPr marL="8451" marR="8451" marT="8451" marB="0" anchor="b">
                    <a:lnL>
                      <a:noFill/>
                    </a:lnL>
                    <a:lnR>
                      <a:noFill/>
                    </a:lnR>
                    <a:lnT w="6350" cap="flat" cmpd="sng" algn="ctr">
                      <a:solidFill>
                        <a:srgbClr val="000000"/>
                      </a:solidFill>
                      <a:prstDash val="solid"/>
                      <a:round/>
                      <a:headEnd type="none" w="med" len="med"/>
                      <a:tailEnd type="none" w="med" len="med"/>
                    </a:lnT>
                    <a:lnB>
                      <a:noFill/>
                    </a:lnB>
                  </a:tcPr>
                </a:tc>
              </a:tr>
              <a:tr h="217714">
                <a:tc>
                  <a:txBody>
                    <a:bodyPr/>
                    <a:lstStyle/>
                    <a:p>
                      <a:pPr algn="l" fontAlgn="b"/>
                      <a:r>
                        <a:rPr lang="en-US" sz="1200" b="1" i="0" u="none" strike="noStrike" dirty="0">
                          <a:solidFill>
                            <a:srgbClr val="000000"/>
                          </a:solidFill>
                          <a:latin typeface="Calibri"/>
                        </a:rPr>
                        <a:t>Primary Dept</a:t>
                      </a:r>
                    </a:p>
                  </a:txBody>
                  <a:tcPr marL="8451" marR="8451" marT="8451" marB="0" anchor="b">
                    <a:lnL>
                      <a:noFill/>
                    </a:lnL>
                    <a:lnR>
                      <a:noFill/>
                    </a:lnR>
                    <a:lnT>
                      <a:noFill/>
                    </a:lnT>
                    <a:lnB>
                      <a:noFill/>
                    </a:lnB>
                  </a:tcPr>
                </a:tc>
                <a:tc>
                  <a:txBody>
                    <a:bodyPr/>
                    <a:lstStyle/>
                    <a:p>
                      <a:pPr algn="ctr" fontAlgn="b"/>
                      <a:r>
                        <a:rPr lang="en-US" sz="1200" b="0" i="0" u="none" strike="noStrike" dirty="0">
                          <a:solidFill>
                            <a:srgbClr val="000000"/>
                          </a:solidFill>
                          <a:latin typeface="Calibri"/>
                        </a:rPr>
                        <a:t>NCO Arch (451)</a:t>
                      </a:r>
                    </a:p>
                  </a:txBody>
                  <a:tcPr marL="8451" marR="8451" marT="8451" marB="0" anchor="b">
                    <a:lnL>
                      <a:noFill/>
                    </a:lnL>
                    <a:lnR>
                      <a:noFill/>
                    </a:lnR>
                    <a:lnT>
                      <a:noFill/>
                    </a:lnT>
                    <a:lnB>
                      <a:noFill/>
                    </a:lnB>
                  </a:tcPr>
                </a:tc>
                <a:tc>
                  <a:txBody>
                    <a:bodyPr/>
                    <a:lstStyle/>
                    <a:p>
                      <a:pPr algn="l" fontAlgn="b"/>
                      <a:r>
                        <a:rPr lang="en-US" sz="1200" b="0" i="0" u="none" strike="noStrike" dirty="0">
                          <a:solidFill>
                            <a:srgbClr val="000000"/>
                          </a:solidFill>
                          <a:latin typeface="Calibri"/>
                        </a:rPr>
                        <a:t>NCO BE (</a:t>
                      </a:r>
                      <a:r>
                        <a:rPr lang="en-US" sz="1200" b="0" i="0" u="none" strike="noStrike" dirty="0" smtClean="0">
                          <a:solidFill>
                            <a:srgbClr val="000000"/>
                          </a:solidFill>
                          <a:latin typeface="Calibri"/>
                        </a:rPr>
                        <a:t>449)</a:t>
                      </a:r>
                      <a:endParaRPr lang="en-US" sz="1200" b="0" i="0" u="none" strike="noStrike" dirty="0">
                        <a:solidFill>
                          <a:srgbClr val="000000"/>
                        </a:solidFill>
                        <a:latin typeface="Calibri"/>
                      </a:endParaRPr>
                    </a:p>
                  </a:txBody>
                  <a:tcPr marL="8451" marR="8451" marT="8451" marB="0" anchor="b">
                    <a:lnL>
                      <a:noFill/>
                    </a:lnL>
                    <a:lnR>
                      <a:noFill/>
                    </a:lnR>
                    <a:lnT>
                      <a:noFill/>
                    </a:lnT>
                    <a:lnB>
                      <a:noFill/>
                    </a:lnB>
                  </a:tcPr>
                </a:tc>
                <a:tc>
                  <a:txBody>
                    <a:bodyPr/>
                    <a:lstStyle/>
                    <a:p>
                      <a:pPr algn="ctr" fontAlgn="b"/>
                      <a:r>
                        <a:rPr lang="en-US" sz="1200" b="0" i="0" u="none" strike="noStrike">
                          <a:solidFill>
                            <a:srgbClr val="000000"/>
                          </a:solidFill>
                          <a:latin typeface="Calibri"/>
                        </a:rPr>
                        <a:t>NCO Shared (402)</a:t>
                      </a:r>
                    </a:p>
                  </a:txBody>
                  <a:tcPr marL="8451" marR="8451" marT="8451" marB="0" anchor="b">
                    <a:lnL>
                      <a:noFill/>
                    </a:lnL>
                    <a:lnR>
                      <a:noFill/>
                    </a:lnR>
                    <a:lnT>
                      <a:noFill/>
                    </a:lnT>
                    <a:lnB>
                      <a:noFill/>
                    </a:lnB>
                  </a:tcPr>
                </a:tc>
              </a:tr>
              <a:tr h="217714">
                <a:tc>
                  <a:txBody>
                    <a:bodyPr/>
                    <a:lstStyle/>
                    <a:p>
                      <a:pPr algn="l" fontAlgn="b"/>
                      <a:endParaRPr lang="en-US" sz="1200" b="0" i="0" u="none" strike="noStrike" dirty="0">
                        <a:solidFill>
                          <a:srgbClr val="000000"/>
                        </a:solidFill>
                        <a:latin typeface="Calibri"/>
                      </a:endParaRPr>
                    </a:p>
                  </a:txBody>
                  <a:tcPr marL="8451" marR="8451" marT="8451" marB="0" anchor="b">
                    <a:lnL>
                      <a:noFill/>
                    </a:lnL>
                    <a:lnR>
                      <a:noFill/>
                    </a:lnR>
                    <a:lnT>
                      <a:noFill/>
                    </a:lnT>
                    <a:lnB>
                      <a:noFill/>
                    </a:lnB>
                  </a:tcPr>
                </a:tc>
                <a:tc>
                  <a:txBody>
                    <a:bodyPr/>
                    <a:lstStyle/>
                    <a:p>
                      <a:pPr algn="l" fontAlgn="b"/>
                      <a:endParaRPr lang="en-US" sz="1200" b="0" i="0" u="none" strike="noStrike" dirty="0">
                        <a:solidFill>
                          <a:srgbClr val="000000"/>
                        </a:solidFill>
                        <a:latin typeface="Calibri"/>
                      </a:endParaRPr>
                    </a:p>
                  </a:txBody>
                  <a:tcPr marL="8451" marR="8451" marT="8451" marB="0" anchor="b">
                    <a:lnL>
                      <a:noFill/>
                    </a:lnL>
                    <a:lnR>
                      <a:noFill/>
                    </a:lnR>
                    <a:lnT>
                      <a:noFill/>
                    </a:lnT>
                    <a:lnB>
                      <a:noFill/>
                    </a:lnB>
                  </a:tcPr>
                </a:tc>
                <a:tc>
                  <a:txBody>
                    <a:bodyPr/>
                    <a:lstStyle/>
                    <a:p>
                      <a:pPr algn="l" fontAlgn="b"/>
                      <a:endParaRPr lang="en-US" sz="1200" b="0" i="0" u="none" strike="noStrike">
                        <a:solidFill>
                          <a:srgbClr val="000000"/>
                        </a:solidFill>
                        <a:latin typeface="Calibri"/>
                      </a:endParaRPr>
                    </a:p>
                  </a:txBody>
                  <a:tcPr marL="8451" marR="8451" marT="8451" marB="0" anchor="b">
                    <a:lnL>
                      <a:noFill/>
                    </a:lnL>
                    <a:lnR>
                      <a:noFill/>
                    </a:lnR>
                    <a:lnT>
                      <a:noFill/>
                    </a:lnT>
                    <a:lnB>
                      <a:noFill/>
                    </a:lnB>
                  </a:tcPr>
                </a:tc>
                <a:tc>
                  <a:txBody>
                    <a:bodyPr/>
                    <a:lstStyle/>
                    <a:p>
                      <a:pPr algn="l" fontAlgn="b"/>
                      <a:endParaRPr lang="en-US" sz="1200" b="0" i="0" u="none" strike="noStrike">
                        <a:solidFill>
                          <a:srgbClr val="000000"/>
                        </a:solidFill>
                        <a:latin typeface="Calibri"/>
                      </a:endParaRPr>
                    </a:p>
                  </a:txBody>
                  <a:tcPr marL="8451" marR="8451" marT="8451" marB="0" anchor="b">
                    <a:lnL>
                      <a:noFill/>
                    </a:lnL>
                    <a:lnR>
                      <a:noFill/>
                    </a:lnR>
                    <a:lnT>
                      <a:noFill/>
                    </a:lnT>
                    <a:lnB>
                      <a:noFill/>
                    </a:lnB>
                  </a:tcPr>
                </a:tc>
              </a:tr>
              <a:tr h="217714">
                <a:tc>
                  <a:txBody>
                    <a:bodyPr/>
                    <a:lstStyle/>
                    <a:p>
                      <a:pPr algn="l" fontAlgn="b"/>
                      <a:r>
                        <a:rPr lang="en-US" sz="1200" b="1" i="0" u="none" strike="noStrike" dirty="0">
                          <a:solidFill>
                            <a:srgbClr val="000000"/>
                          </a:solidFill>
                          <a:latin typeface="Calibri"/>
                        </a:rPr>
                        <a:t>Market Segment/Practice Area</a:t>
                      </a:r>
                    </a:p>
                  </a:txBody>
                  <a:tcPr marL="0" marR="0" marT="0" marB="0" anchor="b">
                    <a:lnL>
                      <a:noFill/>
                    </a:lnL>
                    <a:lnR>
                      <a:noFill/>
                    </a:lnR>
                    <a:lnT>
                      <a:noFill/>
                    </a:lnT>
                    <a:lnB>
                      <a:noFill/>
                    </a:lnB>
                  </a:tcPr>
                </a:tc>
                <a:tc>
                  <a:txBody>
                    <a:bodyPr/>
                    <a:lstStyle/>
                    <a:p>
                      <a:pPr algn="ctr" fontAlgn="b"/>
                      <a:r>
                        <a:rPr lang="en-US" sz="1200" b="0" i="0" u="none" strike="noStrike" dirty="0">
                          <a:solidFill>
                            <a:srgbClr val="000000"/>
                          </a:solidFill>
                          <a:latin typeface="Calibri"/>
                        </a:rPr>
                        <a:t>Architecture</a:t>
                      </a: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latin typeface="Calibri"/>
                        </a:rPr>
                        <a:t>Building Engineering</a:t>
                      </a:r>
                    </a:p>
                  </a:txBody>
                  <a:tcPr marL="0" marR="0" marT="0" marB="0" anchor="b">
                    <a:lnL>
                      <a:noFill/>
                    </a:lnL>
                    <a:lnR>
                      <a:noFill/>
                    </a:lnR>
                    <a:lnT>
                      <a:noFill/>
                    </a:lnT>
                    <a:lnB>
                      <a:noFill/>
                    </a:lnB>
                  </a:tcPr>
                </a:tc>
                <a:tc>
                  <a:txBody>
                    <a:bodyPr/>
                    <a:lstStyle/>
                    <a:p>
                      <a:pPr algn="ctr" fontAlgn="b"/>
                      <a:r>
                        <a:rPr lang="en-US" sz="1200" b="0" i="0" u="none" strike="noStrike" dirty="0">
                          <a:solidFill>
                            <a:srgbClr val="000000"/>
                          </a:solidFill>
                          <a:latin typeface="Calibri"/>
                        </a:rPr>
                        <a:t>Architecture</a:t>
                      </a:r>
                    </a:p>
                  </a:txBody>
                  <a:tcPr marL="0" marR="0" marT="0" marB="0" anchor="b">
                    <a:lnL>
                      <a:noFill/>
                    </a:lnL>
                    <a:lnR>
                      <a:noFill/>
                    </a:lnR>
                    <a:lnT>
                      <a:noFill/>
                    </a:lnT>
                    <a:lnB>
                      <a:noFill/>
                    </a:lnB>
                  </a:tcPr>
                </a:tc>
              </a:tr>
              <a:tr h="217714">
                <a:tc>
                  <a:txBody>
                    <a:bodyPr/>
                    <a:lstStyle/>
                    <a:p>
                      <a:pPr algn="l" fontAlgn="b"/>
                      <a:endParaRPr lang="en-US" sz="1200" b="0" i="0" u="none" strike="noStrike" dirty="0">
                        <a:solidFill>
                          <a:srgbClr val="000000"/>
                        </a:solidFill>
                        <a:latin typeface="Calibri"/>
                      </a:endParaRPr>
                    </a:p>
                  </a:txBody>
                  <a:tcPr marL="8451" marR="8451" marT="8451" marB="0" anchor="b">
                    <a:lnL>
                      <a:noFill/>
                    </a:lnL>
                    <a:lnR>
                      <a:noFill/>
                    </a:lnR>
                    <a:lnT>
                      <a:noFill/>
                    </a:lnT>
                    <a:lnB>
                      <a:noFill/>
                    </a:lnB>
                  </a:tcPr>
                </a:tc>
                <a:tc>
                  <a:txBody>
                    <a:bodyPr/>
                    <a:lstStyle/>
                    <a:p>
                      <a:pPr algn="l" fontAlgn="b"/>
                      <a:endParaRPr lang="en-US" sz="1200" b="0" i="0" u="none" strike="noStrike" dirty="0">
                        <a:solidFill>
                          <a:srgbClr val="000000"/>
                        </a:solidFill>
                        <a:latin typeface="Calibri"/>
                      </a:endParaRPr>
                    </a:p>
                  </a:txBody>
                  <a:tcPr marL="8451" marR="8451" marT="8451" marB="0" anchor="b">
                    <a:lnL>
                      <a:noFill/>
                    </a:lnL>
                    <a:lnR>
                      <a:noFill/>
                    </a:lnR>
                    <a:lnT>
                      <a:noFill/>
                    </a:lnT>
                    <a:lnB>
                      <a:noFill/>
                    </a:lnB>
                  </a:tcPr>
                </a:tc>
                <a:tc>
                  <a:txBody>
                    <a:bodyPr/>
                    <a:lstStyle/>
                    <a:p>
                      <a:pPr algn="l" fontAlgn="b"/>
                      <a:endParaRPr lang="en-US" sz="1200" b="0" i="0" u="none" strike="noStrike" dirty="0">
                        <a:solidFill>
                          <a:srgbClr val="000000"/>
                        </a:solidFill>
                        <a:latin typeface="Calibri"/>
                      </a:endParaRPr>
                    </a:p>
                  </a:txBody>
                  <a:tcPr marL="8451" marR="8451" marT="8451" marB="0" anchor="b">
                    <a:lnL>
                      <a:noFill/>
                    </a:lnL>
                    <a:lnR>
                      <a:noFill/>
                    </a:lnR>
                    <a:lnT>
                      <a:noFill/>
                    </a:lnT>
                    <a:lnB>
                      <a:noFill/>
                    </a:lnB>
                  </a:tcPr>
                </a:tc>
                <a:tc>
                  <a:txBody>
                    <a:bodyPr/>
                    <a:lstStyle/>
                    <a:p>
                      <a:pPr algn="l" fontAlgn="b"/>
                      <a:endParaRPr lang="en-US" sz="1200" b="0" i="0" u="none" strike="noStrike" dirty="0">
                        <a:solidFill>
                          <a:srgbClr val="000000"/>
                        </a:solidFill>
                        <a:latin typeface="Calibri"/>
                      </a:endParaRPr>
                    </a:p>
                  </a:txBody>
                  <a:tcPr marL="8451" marR="8451" marT="8451" marB="0" anchor="b">
                    <a:lnL>
                      <a:noFill/>
                    </a:lnL>
                    <a:lnR>
                      <a:noFill/>
                    </a:lnR>
                    <a:lnT>
                      <a:noFill/>
                    </a:lnT>
                    <a:lnB>
                      <a:noFill/>
                    </a:lnB>
                  </a:tcPr>
                </a:tc>
              </a:tr>
              <a:tr h="217714">
                <a:tc>
                  <a:txBody>
                    <a:bodyPr/>
                    <a:lstStyle/>
                    <a:p>
                      <a:pPr algn="l" fontAlgn="b"/>
                      <a:r>
                        <a:rPr lang="en-US" sz="1200" b="1" i="0" u="none" strike="noStrike" dirty="0">
                          <a:solidFill>
                            <a:srgbClr val="000000"/>
                          </a:solidFill>
                          <a:latin typeface="Calibri"/>
                        </a:rPr>
                        <a:t>Revenue Split:</a:t>
                      </a:r>
                    </a:p>
                  </a:txBody>
                  <a:tcPr marL="8451" marR="8451" marT="8451" marB="0" anchor="b">
                    <a:lnL>
                      <a:noFill/>
                    </a:lnL>
                    <a:lnR>
                      <a:noFill/>
                    </a:lnR>
                    <a:lnT>
                      <a:noFill/>
                    </a:lnT>
                    <a:lnB>
                      <a:noFill/>
                    </a:lnB>
                  </a:tcPr>
                </a:tc>
                <a:tc>
                  <a:txBody>
                    <a:bodyPr/>
                    <a:lstStyle/>
                    <a:p>
                      <a:pPr algn="l" fontAlgn="b"/>
                      <a:endParaRPr lang="en-US" sz="1200" b="0" i="0" u="none" strike="noStrike" dirty="0">
                        <a:solidFill>
                          <a:srgbClr val="000000"/>
                        </a:solidFill>
                        <a:latin typeface="Calibri"/>
                      </a:endParaRPr>
                    </a:p>
                  </a:txBody>
                  <a:tcPr marL="8451" marR="8451" marT="8451" marB="0" anchor="b">
                    <a:lnL>
                      <a:noFill/>
                    </a:lnL>
                    <a:lnR>
                      <a:noFill/>
                    </a:lnR>
                    <a:lnT>
                      <a:noFill/>
                    </a:lnT>
                    <a:lnB>
                      <a:noFill/>
                    </a:lnB>
                  </a:tcPr>
                </a:tc>
                <a:tc>
                  <a:txBody>
                    <a:bodyPr/>
                    <a:lstStyle/>
                    <a:p>
                      <a:pPr algn="l" fontAlgn="b"/>
                      <a:endParaRPr lang="en-US" sz="1200" b="0" i="0" u="none" strike="noStrike">
                        <a:solidFill>
                          <a:srgbClr val="000000"/>
                        </a:solidFill>
                        <a:latin typeface="Calibri"/>
                      </a:endParaRPr>
                    </a:p>
                  </a:txBody>
                  <a:tcPr marL="8451" marR="8451" marT="8451" marB="0" anchor="b">
                    <a:lnL>
                      <a:noFill/>
                    </a:lnL>
                    <a:lnR>
                      <a:noFill/>
                    </a:lnR>
                    <a:lnT>
                      <a:noFill/>
                    </a:lnT>
                    <a:lnB>
                      <a:noFill/>
                    </a:lnB>
                  </a:tcPr>
                </a:tc>
                <a:tc>
                  <a:txBody>
                    <a:bodyPr/>
                    <a:lstStyle/>
                    <a:p>
                      <a:pPr algn="l" fontAlgn="b"/>
                      <a:endParaRPr lang="en-US" sz="1200" b="0" i="0" u="none" strike="noStrike">
                        <a:solidFill>
                          <a:srgbClr val="000000"/>
                        </a:solidFill>
                        <a:latin typeface="Calibri"/>
                      </a:endParaRPr>
                    </a:p>
                  </a:txBody>
                  <a:tcPr marL="8451" marR="8451" marT="8451" marB="0" anchor="b">
                    <a:lnL>
                      <a:noFill/>
                    </a:lnL>
                    <a:lnR>
                      <a:noFill/>
                    </a:lnR>
                    <a:lnT>
                      <a:noFill/>
                    </a:lnT>
                    <a:lnB>
                      <a:noFill/>
                    </a:lnB>
                  </a:tcPr>
                </a:tc>
              </a:tr>
              <a:tr h="217714">
                <a:tc>
                  <a:txBody>
                    <a:bodyPr/>
                    <a:lstStyle/>
                    <a:p>
                      <a:pPr algn="l" fontAlgn="b"/>
                      <a:r>
                        <a:rPr lang="en-US" sz="1200" b="0" i="0" u="none" strike="noStrike">
                          <a:solidFill>
                            <a:srgbClr val="000000"/>
                          </a:solidFill>
                          <a:latin typeface="Calibri"/>
                        </a:rPr>
                        <a:t>    NCO Arch (451)</a:t>
                      </a:r>
                    </a:p>
                  </a:txBody>
                  <a:tcPr marL="8451" marR="8451" marT="8451" marB="0" anchor="b">
                    <a:lnL>
                      <a:noFill/>
                    </a:lnL>
                    <a:lnR>
                      <a:noFill/>
                    </a:lnR>
                    <a:lnT>
                      <a:noFill/>
                    </a:lnT>
                    <a:lnB>
                      <a:noFill/>
                    </a:lnB>
                  </a:tcPr>
                </a:tc>
                <a:tc>
                  <a:txBody>
                    <a:bodyPr/>
                    <a:lstStyle/>
                    <a:p>
                      <a:pPr algn="r" fontAlgn="b"/>
                      <a:r>
                        <a:rPr lang="en-US" sz="1200" b="0" i="0" u="none" strike="noStrike" dirty="0">
                          <a:solidFill>
                            <a:srgbClr val="000000"/>
                          </a:solidFill>
                          <a:latin typeface="Calibri"/>
                        </a:rPr>
                        <a:t>80%</a:t>
                      </a:r>
                    </a:p>
                  </a:txBody>
                  <a:tcPr marL="8451" marR="8451" marT="8451" marB="0" anchor="b">
                    <a:lnL>
                      <a:noFill/>
                    </a:lnL>
                    <a:lnR>
                      <a:noFill/>
                    </a:lnR>
                    <a:lnT>
                      <a:noFill/>
                    </a:lnT>
                    <a:lnB>
                      <a:noFill/>
                    </a:lnB>
                  </a:tcPr>
                </a:tc>
                <a:tc>
                  <a:txBody>
                    <a:bodyPr/>
                    <a:lstStyle/>
                    <a:p>
                      <a:pPr algn="r" fontAlgn="b"/>
                      <a:r>
                        <a:rPr lang="en-US" sz="1200" b="0" i="0" u="none" strike="noStrike" dirty="0">
                          <a:solidFill>
                            <a:srgbClr val="000000"/>
                          </a:solidFill>
                          <a:latin typeface="Calibri"/>
                        </a:rPr>
                        <a:t>20%</a:t>
                      </a:r>
                    </a:p>
                  </a:txBody>
                  <a:tcPr marL="8451" marR="8451" marT="8451" marB="0" anchor="b">
                    <a:lnL>
                      <a:noFill/>
                    </a:lnL>
                    <a:lnR>
                      <a:noFill/>
                    </a:lnR>
                    <a:lnT>
                      <a:noFill/>
                    </a:lnT>
                    <a:lnB>
                      <a:noFill/>
                    </a:lnB>
                  </a:tcPr>
                </a:tc>
                <a:tc>
                  <a:txBody>
                    <a:bodyPr/>
                    <a:lstStyle/>
                    <a:p>
                      <a:pPr algn="r" fontAlgn="b"/>
                      <a:r>
                        <a:rPr lang="en-US" sz="1200" b="0" i="0" u="none" strike="noStrike">
                          <a:solidFill>
                            <a:srgbClr val="000000"/>
                          </a:solidFill>
                          <a:latin typeface="Calibri"/>
                        </a:rPr>
                        <a:t>59%</a:t>
                      </a:r>
                    </a:p>
                  </a:txBody>
                  <a:tcPr marL="8451" marR="8451" marT="8451" marB="0" anchor="b">
                    <a:lnL>
                      <a:noFill/>
                    </a:lnL>
                    <a:lnR>
                      <a:noFill/>
                    </a:lnR>
                    <a:lnT>
                      <a:noFill/>
                    </a:lnT>
                    <a:lnB>
                      <a:noFill/>
                    </a:lnB>
                  </a:tcPr>
                </a:tc>
              </a:tr>
              <a:tr h="217714">
                <a:tc>
                  <a:txBody>
                    <a:bodyPr/>
                    <a:lstStyle/>
                    <a:p>
                      <a:pPr algn="l" fontAlgn="b"/>
                      <a:r>
                        <a:rPr lang="en-US" sz="1200" b="0" i="0" u="none" strike="noStrike" dirty="0">
                          <a:solidFill>
                            <a:srgbClr val="000000"/>
                          </a:solidFill>
                          <a:latin typeface="Calibri"/>
                        </a:rPr>
                        <a:t>    NCO BE (</a:t>
                      </a:r>
                      <a:r>
                        <a:rPr lang="en-US" sz="1200" b="0" i="0" u="none" strike="noStrike" dirty="0" smtClean="0">
                          <a:solidFill>
                            <a:srgbClr val="000000"/>
                          </a:solidFill>
                          <a:latin typeface="Calibri"/>
                        </a:rPr>
                        <a:t>449)</a:t>
                      </a:r>
                      <a:endParaRPr lang="en-US" sz="1200" b="0" i="0" u="none" strike="noStrike" dirty="0">
                        <a:solidFill>
                          <a:srgbClr val="000000"/>
                        </a:solidFill>
                        <a:latin typeface="Calibri"/>
                      </a:endParaRPr>
                    </a:p>
                  </a:txBody>
                  <a:tcPr marL="8451" marR="8451" marT="8451" marB="0" anchor="b">
                    <a:lnL>
                      <a:noFill/>
                    </a:lnL>
                    <a:lnR>
                      <a:noFill/>
                    </a:lnR>
                    <a:lnT>
                      <a:noFill/>
                    </a:lnT>
                    <a:lnB>
                      <a:noFill/>
                    </a:lnB>
                  </a:tcPr>
                </a:tc>
                <a:tc>
                  <a:txBody>
                    <a:bodyPr/>
                    <a:lstStyle/>
                    <a:p>
                      <a:pPr algn="r" fontAlgn="b"/>
                      <a:r>
                        <a:rPr lang="en-US" sz="1200" b="0" i="0" u="none" strike="noStrike">
                          <a:solidFill>
                            <a:srgbClr val="000000"/>
                          </a:solidFill>
                          <a:latin typeface="Calibri"/>
                        </a:rPr>
                        <a:t>20%</a:t>
                      </a:r>
                    </a:p>
                  </a:txBody>
                  <a:tcPr marL="8451" marR="8451" marT="8451" marB="0" anchor="b">
                    <a:lnL>
                      <a:noFill/>
                    </a:lnL>
                    <a:lnR>
                      <a:noFill/>
                    </a:lnR>
                    <a:lnT>
                      <a:noFill/>
                    </a:lnT>
                    <a:lnB>
                      <a:noFill/>
                    </a:lnB>
                  </a:tcPr>
                </a:tc>
                <a:tc>
                  <a:txBody>
                    <a:bodyPr/>
                    <a:lstStyle/>
                    <a:p>
                      <a:pPr algn="r" fontAlgn="b"/>
                      <a:r>
                        <a:rPr lang="en-US" sz="1200" b="0" i="0" u="none" strike="noStrike" dirty="0">
                          <a:solidFill>
                            <a:srgbClr val="000000"/>
                          </a:solidFill>
                          <a:latin typeface="Calibri"/>
                        </a:rPr>
                        <a:t>80%</a:t>
                      </a:r>
                    </a:p>
                  </a:txBody>
                  <a:tcPr marL="8451" marR="8451" marT="8451" marB="0" anchor="b">
                    <a:lnL>
                      <a:noFill/>
                    </a:lnL>
                    <a:lnR>
                      <a:noFill/>
                    </a:lnR>
                    <a:lnT>
                      <a:noFill/>
                    </a:lnT>
                    <a:lnB>
                      <a:noFill/>
                    </a:lnB>
                  </a:tcPr>
                </a:tc>
                <a:tc>
                  <a:txBody>
                    <a:bodyPr/>
                    <a:lstStyle/>
                    <a:p>
                      <a:pPr algn="r" fontAlgn="b"/>
                      <a:r>
                        <a:rPr lang="en-US" sz="1200" b="0" i="0" u="none" strike="noStrike" dirty="0">
                          <a:solidFill>
                            <a:srgbClr val="000000"/>
                          </a:solidFill>
                          <a:latin typeface="Calibri"/>
                        </a:rPr>
                        <a:t>40%</a:t>
                      </a:r>
                    </a:p>
                  </a:txBody>
                  <a:tcPr marL="8451" marR="8451" marT="8451" marB="0" anchor="b">
                    <a:lnL>
                      <a:noFill/>
                    </a:lnL>
                    <a:lnR>
                      <a:noFill/>
                    </a:lnR>
                    <a:lnT>
                      <a:noFill/>
                    </a:lnT>
                    <a:lnB>
                      <a:noFill/>
                    </a:lnB>
                  </a:tcPr>
                </a:tc>
              </a:tr>
              <a:tr h="217714">
                <a:tc>
                  <a:txBody>
                    <a:bodyPr/>
                    <a:lstStyle/>
                    <a:p>
                      <a:pPr algn="l" fontAlgn="b"/>
                      <a:r>
                        <a:rPr lang="en-US" sz="1200" b="0" i="0" u="none" strike="noStrike">
                          <a:solidFill>
                            <a:srgbClr val="000000"/>
                          </a:solidFill>
                          <a:latin typeface="Calibri"/>
                        </a:rPr>
                        <a:t>    NCO Shared Mgmt (402)</a:t>
                      </a:r>
                    </a:p>
                  </a:txBody>
                  <a:tcPr marL="8451" marR="8451" marT="8451" marB="0" anchor="b">
                    <a:lnL>
                      <a:noFill/>
                    </a:lnL>
                    <a:lnR>
                      <a:noFill/>
                    </a:lnR>
                    <a:lnT>
                      <a:noFill/>
                    </a:lnT>
                    <a:lnB>
                      <a:noFill/>
                    </a:lnB>
                  </a:tcPr>
                </a:tc>
                <a:tc>
                  <a:txBody>
                    <a:bodyPr/>
                    <a:lstStyle/>
                    <a:p>
                      <a:pPr algn="r" fontAlgn="b"/>
                      <a:r>
                        <a:rPr lang="en-US" sz="1200" b="0" i="0" u="none" strike="noStrike">
                          <a:solidFill>
                            <a:srgbClr val="000000"/>
                          </a:solidFill>
                          <a:latin typeface="Calibri"/>
                        </a:rPr>
                        <a:t>0%</a:t>
                      </a:r>
                    </a:p>
                  </a:txBody>
                  <a:tcPr marL="8451" marR="8451" marT="845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latin typeface="Calibri"/>
                        </a:rPr>
                        <a:t>0%</a:t>
                      </a:r>
                    </a:p>
                  </a:txBody>
                  <a:tcPr marL="8451" marR="8451" marT="845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latin typeface="Calibri"/>
                        </a:rPr>
                        <a:t>1%</a:t>
                      </a:r>
                    </a:p>
                  </a:txBody>
                  <a:tcPr marL="8451" marR="8451" marT="8451" marB="0" anchor="b">
                    <a:lnL>
                      <a:noFill/>
                    </a:lnL>
                    <a:lnR>
                      <a:noFill/>
                    </a:lnR>
                    <a:lnT>
                      <a:noFill/>
                    </a:lnT>
                    <a:lnB w="6350" cap="flat" cmpd="sng" algn="ctr">
                      <a:solidFill>
                        <a:srgbClr val="000000"/>
                      </a:solidFill>
                      <a:prstDash val="solid"/>
                      <a:round/>
                      <a:headEnd type="none" w="med" len="med"/>
                      <a:tailEnd type="none" w="med" len="med"/>
                    </a:lnB>
                  </a:tcPr>
                </a:tc>
              </a:tr>
              <a:tr h="217714">
                <a:tc>
                  <a:txBody>
                    <a:bodyPr/>
                    <a:lstStyle/>
                    <a:p>
                      <a:pPr algn="l" fontAlgn="b"/>
                      <a:endParaRPr lang="en-US" sz="1200" b="0" i="0" u="none" strike="noStrike">
                        <a:solidFill>
                          <a:srgbClr val="000000"/>
                        </a:solidFill>
                        <a:latin typeface="Calibri"/>
                      </a:endParaRPr>
                    </a:p>
                  </a:txBody>
                  <a:tcPr marL="8451" marR="8451" marT="8451" marB="0" anchor="b">
                    <a:lnL>
                      <a:noFill/>
                    </a:lnL>
                    <a:lnR>
                      <a:noFill/>
                    </a:lnR>
                    <a:lnT>
                      <a:noFill/>
                    </a:lnT>
                    <a:lnB>
                      <a:noFill/>
                    </a:lnB>
                  </a:tcPr>
                </a:tc>
                <a:tc>
                  <a:txBody>
                    <a:bodyPr/>
                    <a:lstStyle/>
                    <a:p>
                      <a:pPr algn="r" fontAlgn="b"/>
                      <a:r>
                        <a:rPr lang="en-US" sz="1200" b="0" i="0" u="none" strike="noStrike">
                          <a:solidFill>
                            <a:srgbClr val="000000"/>
                          </a:solidFill>
                          <a:latin typeface="Calibri"/>
                        </a:rPr>
                        <a:t>100%</a:t>
                      </a:r>
                    </a:p>
                  </a:txBody>
                  <a:tcPr marL="8451" marR="8451" marT="845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latin typeface="Calibri"/>
                        </a:rPr>
                        <a:t>100%</a:t>
                      </a:r>
                    </a:p>
                  </a:txBody>
                  <a:tcPr marL="8451" marR="8451" marT="845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latin typeface="+mn-lt"/>
                        </a:rPr>
                        <a:t>100%</a:t>
                      </a:r>
                    </a:p>
                  </a:txBody>
                  <a:tcPr marL="8451" marR="8451" marT="8451" marB="0" anchor="b">
                    <a:lnL>
                      <a:noFill/>
                    </a:lnL>
                    <a:lnR>
                      <a:noFill/>
                    </a:lnR>
                    <a:lnT w="6350" cap="flat" cmpd="sng" algn="ctr">
                      <a:solidFill>
                        <a:srgbClr val="000000"/>
                      </a:solidFill>
                      <a:prstDash val="solid"/>
                      <a:round/>
                      <a:headEnd type="none" w="med" len="med"/>
                      <a:tailEnd type="none" w="med" len="med"/>
                    </a:lnT>
                    <a:lnB>
                      <a:noFill/>
                    </a:lnB>
                  </a:tcPr>
                </a:tc>
              </a:tr>
              <a:tr h="217714">
                <a:tc>
                  <a:txBody>
                    <a:bodyPr/>
                    <a:lstStyle/>
                    <a:p>
                      <a:pPr algn="l" fontAlgn="b"/>
                      <a:endParaRPr lang="en-US" sz="1200" b="0" i="0" u="none" strike="noStrike">
                        <a:solidFill>
                          <a:srgbClr val="000000"/>
                        </a:solidFill>
                        <a:latin typeface="Calibri"/>
                      </a:endParaRPr>
                    </a:p>
                  </a:txBody>
                  <a:tcPr marL="8451" marR="8451" marT="8451" marB="0" anchor="b">
                    <a:lnL>
                      <a:noFill/>
                    </a:lnL>
                    <a:lnR>
                      <a:noFill/>
                    </a:lnR>
                    <a:lnT>
                      <a:noFill/>
                    </a:lnT>
                    <a:lnB>
                      <a:noFill/>
                    </a:lnB>
                  </a:tcPr>
                </a:tc>
                <a:tc>
                  <a:txBody>
                    <a:bodyPr/>
                    <a:lstStyle/>
                    <a:p>
                      <a:pPr algn="l" fontAlgn="b"/>
                      <a:endParaRPr lang="en-US" sz="1200" b="0" i="0" u="none" strike="noStrike">
                        <a:solidFill>
                          <a:srgbClr val="000000"/>
                        </a:solidFill>
                        <a:latin typeface="Calibri"/>
                      </a:endParaRPr>
                    </a:p>
                  </a:txBody>
                  <a:tcPr marL="8451" marR="8451" marT="8451" marB="0" anchor="b">
                    <a:lnL>
                      <a:noFill/>
                    </a:lnL>
                    <a:lnR>
                      <a:noFill/>
                    </a:lnR>
                    <a:lnT>
                      <a:noFill/>
                    </a:lnT>
                    <a:lnB>
                      <a:noFill/>
                    </a:lnB>
                  </a:tcPr>
                </a:tc>
                <a:tc>
                  <a:txBody>
                    <a:bodyPr/>
                    <a:lstStyle/>
                    <a:p>
                      <a:pPr algn="l" fontAlgn="b"/>
                      <a:endParaRPr lang="en-US" sz="1200" b="0" i="0" u="none" strike="noStrike">
                        <a:solidFill>
                          <a:srgbClr val="000000"/>
                        </a:solidFill>
                        <a:latin typeface="Calibri"/>
                      </a:endParaRPr>
                    </a:p>
                  </a:txBody>
                  <a:tcPr marL="8451" marR="8451" marT="8451" marB="0" anchor="b">
                    <a:lnL>
                      <a:noFill/>
                    </a:lnL>
                    <a:lnR>
                      <a:noFill/>
                    </a:lnR>
                    <a:lnT>
                      <a:noFill/>
                    </a:lnT>
                    <a:lnB>
                      <a:noFill/>
                    </a:lnB>
                  </a:tcPr>
                </a:tc>
                <a:tc>
                  <a:txBody>
                    <a:bodyPr/>
                    <a:lstStyle/>
                    <a:p>
                      <a:pPr algn="l" fontAlgn="b"/>
                      <a:endParaRPr lang="en-US" sz="1200" b="0" i="0" u="none" strike="noStrike" dirty="0">
                        <a:solidFill>
                          <a:srgbClr val="000000"/>
                        </a:solidFill>
                        <a:latin typeface="Calibri"/>
                      </a:endParaRPr>
                    </a:p>
                  </a:txBody>
                  <a:tcPr marL="8451" marR="8451" marT="8451" marB="0" anchor="b">
                    <a:lnL>
                      <a:noFill/>
                    </a:lnL>
                    <a:lnR>
                      <a:noFill/>
                    </a:lnR>
                    <a:lnT>
                      <a:noFill/>
                    </a:lnT>
                    <a:lnB>
                      <a:noFill/>
                    </a:lnB>
                  </a:tcPr>
                </a:tc>
              </a:tr>
              <a:tr h="217714">
                <a:tc>
                  <a:txBody>
                    <a:bodyPr/>
                    <a:lstStyle/>
                    <a:p>
                      <a:pPr algn="l" fontAlgn="b"/>
                      <a:r>
                        <a:rPr lang="en-US" sz="1200" b="0" i="0" u="none" strike="noStrike">
                          <a:solidFill>
                            <a:srgbClr val="000000"/>
                          </a:solidFill>
                          <a:latin typeface="Calibri"/>
                        </a:rPr>
                        <a:t>Booking/Oracle project </a:t>
                      </a:r>
                    </a:p>
                  </a:txBody>
                  <a:tcPr marL="8451" marR="8451" marT="8451" marB="0" anchor="b">
                    <a:lnL>
                      <a:noFill/>
                    </a:lnL>
                    <a:lnR>
                      <a:noFill/>
                    </a:lnR>
                    <a:lnT>
                      <a:noFill/>
                    </a:lnT>
                    <a:lnB>
                      <a:noFill/>
                    </a:lnB>
                  </a:tcPr>
                </a:tc>
                <a:tc>
                  <a:txBody>
                    <a:bodyPr/>
                    <a:lstStyle/>
                    <a:p>
                      <a:pPr algn="r" fontAlgn="b"/>
                      <a:r>
                        <a:rPr lang="en-US" sz="1200" b="0" i="0" u="none" strike="noStrike" dirty="0">
                          <a:solidFill>
                            <a:srgbClr val="000000"/>
                          </a:solidFill>
                          <a:latin typeface="Calibri"/>
                        </a:rPr>
                        <a:t>NCO Arch (451)</a:t>
                      </a:r>
                    </a:p>
                  </a:txBody>
                  <a:tcPr marL="8451" marR="8451" marT="8451" marB="0" anchor="b">
                    <a:lnL>
                      <a:noFill/>
                    </a:lnL>
                    <a:lnR>
                      <a:noFill/>
                    </a:lnR>
                    <a:lnT>
                      <a:noFill/>
                    </a:lnT>
                    <a:lnB>
                      <a:noFill/>
                    </a:lnB>
                  </a:tcPr>
                </a:tc>
                <a:tc>
                  <a:txBody>
                    <a:bodyPr/>
                    <a:lstStyle/>
                    <a:p>
                      <a:pPr algn="r" fontAlgn="b"/>
                      <a:r>
                        <a:rPr lang="en-US" sz="1200" b="0" i="0" u="none" strike="noStrike" dirty="0">
                          <a:solidFill>
                            <a:srgbClr val="000000"/>
                          </a:solidFill>
                          <a:latin typeface="Calibri"/>
                        </a:rPr>
                        <a:t>NCO BE (</a:t>
                      </a:r>
                      <a:r>
                        <a:rPr lang="en-US" sz="1200" b="0" i="0" u="none" strike="noStrike" dirty="0" smtClean="0">
                          <a:solidFill>
                            <a:srgbClr val="000000"/>
                          </a:solidFill>
                          <a:latin typeface="Calibri"/>
                        </a:rPr>
                        <a:t>449)</a:t>
                      </a:r>
                      <a:endParaRPr lang="en-US" sz="1200" b="0" i="0" u="none" strike="noStrike" dirty="0">
                        <a:solidFill>
                          <a:srgbClr val="000000"/>
                        </a:solidFill>
                        <a:latin typeface="Calibri"/>
                      </a:endParaRPr>
                    </a:p>
                  </a:txBody>
                  <a:tcPr marL="8451" marR="8451" marT="8451" marB="0" anchor="b">
                    <a:lnL>
                      <a:noFill/>
                    </a:lnL>
                    <a:lnR>
                      <a:noFill/>
                    </a:lnR>
                    <a:lnT>
                      <a:noFill/>
                    </a:lnT>
                    <a:lnB>
                      <a:noFill/>
                    </a:lnB>
                  </a:tcPr>
                </a:tc>
                <a:tc>
                  <a:txBody>
                    <a:bodyPr/>
                    <a:lstStyle/>
                    <a:p>
                      <a:pPr algn="r" fontAlgn="b"/>
                      <a:r>
                        <a:rPr lang="en-US" sz="1200" b="0" i="0" u="none" strike="noStrike" dirty="0">
                          <a:solidFill>
                            <a:srgbClr val="000000"/>
                          </a:solidFill>
                          <a:latin typeface="Calibri"/>
                        </a:rPr>
                        <a:t>NCO Shared (402)</a:t>
                      </a:r>
                    </a:p>
                  </a:txBody>
                  <a:tcPr marL="8451" marR="8451" marT="8451" marB="0" anchor="b">
                    <a:lnL>
                      <a:noFill/>
                    </a:lnL>
                    <a:lnR>
                      <a:noFill/>
                    </a:lnR>
                    <a:lnT>
                      <a:noFill/>
                    </a:lnT>
                    <a:lnB>
                      <a:noFill/>
                    </a:lnB>
                  </a:tcPr>
                </a:tc>
              </a:tr>
            </a:tbl>
          </a:graphicData>
        </a:graphic>
      </p:graphicFrame>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Geographies + Business Lines</a:t>
            </a:r>
            <a:endParaRPr lang="en-US" dirty="0"/>
          </a:p>
        </p:txBody>
      </p:sp>
      <p:sp>
        <p:nvSpPr>
          <p:cNvPr id="3" name="Content Placeholder 2"/>
          <p:cNvSpPr>
            <a:spLocks noGrp="1"/>
          </p:cNvSpPr>
          <p:nvPr>
            <p:ph idx="1"/>
          </p:nvPr>
        </p:nvSpPr>
        <p:spPr>
          <a:xfrm>
            <a:off x="457200" y="1524000"/>
            <a:ext cx="8229600" cy="1143000"/>
          </a:xfrm>
        </p:spPr>
        <p:txBody>
          <a:bodyPr>
            <a:noAutofit/>
          </a:bodyPr>
          <a:lstStyle/>
          <a:p>
            <a:r>
              <a:rPr lang="en-US" dirty="0" smtClean="0"/>
              <a:t>Even though you have entered various departments in the Opportunity Departments table, you will still need to populate these fields on the main screen:</a:t>
            </a:r>
          </a:p>
          <a:p>
            <a:pPr lvl="1"/>
            <a:r>
              <a:rPr lang="en-US" dirty="0" smtClean="0"/>
              <a:t>Multiple Geographies?</a:t>
            </a:r>
          </a:p>
          <a:p>
            <a:pPr lvl="1"/>
            <a:r>
              <a:rPr lang="en-US" dirty="0" smtClean="0"/>
              <a:t>Geography Distribution</a:t>
            </a:r>
          </a:p>
          <a:p>
            <a:pPr lvl="1"/>
            <a:r>
              <a:rPr lang="en-US" dirty="0" smtClean="0"/>
              <a:t>Multiple Business Lines?</a:t>
            </a:r>
          </a:p>
          <a:p>
            <a:pPr lvl="1"/>
            <a:r>
              <a:rPr lang="en-US" dirty="0" smtClean="0"/>
              <a:t>BL Distribution</a:t>
            </a:r>
          </a:p>
          <a:p>
            <a:r>
              <a:rPr lang="en-US" dirty="0" smtClean="0"/>
              <a:t>Project City, State/Province, and Country are also critical to Reporting</a:t>
            </a:r>
          </a:p>
        </p:txBody>
      </p:sp>
      <p:pic>
        <p:nvPicPr>
          <p:cNvPr id="35842" name="Picture 2"/>
          <p:cNvPicPr>
            <a:picLocks noChangeAspect="1" noChangeArrowheads="1"/>
          </p:cNvPicPr>
          <p:nvPr/>
        </p:nvPicPr>
        <p:blipFill>
          <a:blip r:embed="rId3" cstate="screen"/>
          <a:srcRect/>
          <a:stretch>
            <a:fillRect/>
          </a:stretch>
        </p:blipFill>
        <p:spPr bwMode="auto">
          <a:xfrm>
            <a:off x="152400" y="3733800"/>
            <a:ext cx="8915400" cy="2593604"/>
          </a:xfrm>
          <a:prstGeom prst="rect">
            <a:avLst/>
          </a:prstGeom>
          <a:noFill/>
          <a:ln w="9525">
            <a:noFill/>
            <a:miter lim="800000"/>
            <a:headEnd/>
            <a:tailEnd/>
          </a:ln>
        </p:spPr>
      </p:pic>
      <p:sp>
        <p:nvSpPr>
          <p:cNvPr id="6" name="Rounded Rectangle 5"/>
          <p:cNvSpPr/>
          <p:nvPr/>
        </p:nvSpPr>
        <p:spPr>
          <a:xfrm>
            <a:off x="6096000" y="4876800"/>
            <a:ext cx="3048000" cy="1066800"/>
          </a:xfrm>
          <a:prstGeom prst="roundRect">
            <a:avLst/>
          </a:prstGeom>
          <a:solidFill>
            <a:srgbClr val="63C1D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Request/Reminders</a:t>
            </a:r>
            <a:endParaRPr lang="en-US" dirty="0"/>
          </a:p>
        </p:txBody>
      </p:sp>
      <p:sp>
        <p:nvSpPr>
          <p:cNvPr id="3" name="Content Placeholder 2"/>
          <p:cNvSpPr>
            <a:spLocks noGrp="1"/>
          </p:cNvSpPr>
          <p:nvPr>
            <p:ph idx="1"/>
          </p:nvPr>
        </p:nvSpPr>
        <p:spPr>
          <a:xfrm>
            <a:off x="457200" y="1524000"/>
            <a:ext cx="8229600" cy="4953000"/>
          </a:xfrm>
        </p:spPr>
        <p:txBody>
          <a:bodyPr/>
          <a:lstStyle/>
          <a:p>
            <a:r>
              <a:rPr lang="en-US" b="1" dirty="0" smtClean="0">
                <a:solidFill>
                  <a:schemeClr val="tx1"/>
                </a:solidFill>
              </a:rPr>
              <a:t>Record Cleanup </a:t>
            </a:r>
          </a:p>
          <a:p>
            <a:pPr lvl="1"/>
            <a:r>
              <a:rPr lang="en-US" dirty="0" smtClean="0">
                <a:solidFill>
                  <a:schemeClr val="tx1"/>
                </a:solidFill>
              </a:rPr>
              <a:t>Please review your records and update the information accordingly. Ensure the department splits are accurate.</a:t>
            </a:r>
          </a:p>
          <a:p>
            <a:pPr lvl="1"/>
            <a:r>
              <a:rPr lang="en-US" dirty="0" smtClean="0">
                <a:solidFill>
                  <a:schemeClr val="tx1"/>
                </a:solidFill>
              </a:rPr>
              <a:t>The Primary Department is the department that will receive full credit for the win while the Department splits are used for forecasting.</a:t>
            </a:r>
          </a:p>
          <a:p>
            <a:pPr lvl="1"/>
            <a:r>
              <a:rPr lang="en-US" dirty="0" smtClean="0">
                <a:solidFill>
                  <a:schemeClr val="tx1"/>
                </a:solidFill>
              </a:rPr>
              <a:t>After your opportunity reaches Stage 5, SNB, please do not change the Primary Department.</a:t>
            </a:r>
          </a:p>
          <a:p>
            <a:r>
              <a:rPr lang="en-US" b="1" dirty="0" smtClean="0">
                <a:solidFill>
                  <a:schemeClr val="tx1"/>
                </a:solidFill>
              </a:rPr>
              <a:t>Stage 5, SNB, to Stage 6, Contracted/Booked</a:t>
            </a:r>
          </a:p>
          <a:p>
            <a:pPr lvl="1"/>
            <a:r>
              <a:rPr lang="en-US" dirty="0" smtClean="0">
                <a:solidFill>
                  <a:schemeClr val="tx1"/>
                </a:solidFill>
              </a:rPr>
              <a:t>Design + Planning + Economics: Kimberly Cowern updates opportunity records</a:t>
            </a:r>
          </a:p>
          <a:p>
            <a:pPr lvl="1"/>
            <a:r>
              <a:rPr lang="en-US" dirty="0" smtClean="0">
                <a:solidFill>
                  <a:schemeClr val="tx1"/>
                </a:solidFill>
              </a:rPr>
              <a:t>A and BE: Holly Penrose update opportunity records</a:t>
            </a:r>
          </a:p>
          <a:p>
            <a:pPr lvl="1"/>
            <a:r>
              <a:rPr lang="en-US" dirty="0" smtClean="0">
                <a:solidFill>
                  <a:schemeClr val="tx1"/>
                </a:solidFill>
              </a:rPr>
              <a:t>They reconcile with APIC entries</a:t>
            </a:r>
          </a:p>
          <a:p>
            <a:r>
              <a:rPr lang="en-US" b="1" dirty="0" smtClean="0">
                <a:solidFill>
                  <a:schemeClr val="tx1"/>
                </a:solidFill>
              </a:rPr>
              <a:t>Communication/Coordination</a:t>
            </a:r>
          </a:p>
          <a:p>
            <a:pPr lvl="1"/>
            <a:r>
              <a:rPr lang="en-US" dirty="0" smtClean="0">
                <a:solidFill>
                  <a:schemeClr val="tx1"/>
                </a:solidFill>
              </a:rPr>
              <a:t>Each lead/opportunity is entered once.</a:t>
            </a:r>
          </a:p>
          <a:p>
            <a:pPr lvl="1"/>
            <a:r>
              <a:rPr lang="en-US" dirty="0" smtClean="0">
                <a:solidFill>
                  <a:schemeClr val="tx1"/>
                </a:solidFill>
              </a:rPr>
              <a:t>Requires clear communication and coordination with other business lines and geographies.</a:t>
            </a:r>
          </a:p>
          <a:p>
            <a:pPr lvl="1"/>
            <a:r>
              <a:rPr lang="en-US" dirty="0" smtClean="0">
                <a:solidFill>
                  <a:schemeClr val="tx1"/>
                </a:solidFill>
              </a:rPr>
              <a:t>As courtesy, do not change another’s record. Consult them first.</a:t>
            </a:r>
          </a:p>
          <a:p>
            <a:pPr algn="ctr">
              <a:buNone/>
            </a:pPr>
            <a:endParaRPr lang="en-US" dirty="0" smtClean="0">
              <a:solidFill>
                <a:schemeClr val="tx1"/>
              </a:solidFill>
            </a:endParaRPr>
          </a:p>
          <a:p>
            <a:pPr algn="ctr">
              <a:buNone/>
            </a:pPr>
            <a:endParaRPr lang="en-US" dirty="0" smtClean="0">
              <a:solidFill>
                <a:schemeClr val="tx1"/>
              </a:solidFill>
            </a:endParaRPr>
          </a:p>
          <a:p>
            <a:pPr algn="ctr">
              <a:buNone/>
            </a:pPr>
            <a:endParaRPr lang="en-US"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Reporting Changes: Department Splits</a:t>
            </a:r>
            <a:endParaRPr lang="en-US" dirty="0"/>
          </a:p>
        </p:txBody>
      </p:sp>
      <p:sp>
        <p:nvSpPr>
          <p:cNvPr id="3" name="Content Placeholder 2"/>
          <p:cNvSpPr>
            <a:spLocks noGrp="1"/>
          </p:cNvSpPr>
          <p:nvPr>
            <p:ph idx="1"/>
          </p:nvPr>
        </p:nvSpPr>
        <p:spPr>
          <a:xfrm>
            <a:off x="457200" y="1524000"/>
            <a:ext cx="8229600" cy="4953000"/>
          </a:xfrm>
        </p:spPr>
        <p:txBody>
          <a:bodyPr/>
          <a:lstStyle/>
          <a:p>
            <a:r>
              <a:rPr lang="en-US" b="1" dirty="0" smtClean="0">
                <a:solidFill>
                  <a:srgbClr val="FF0000"/>
                </a:solidFill>
              </a:rPr>
              <a:t>Note that you will need to change any existing reports. </a:t>
            </a:r>
          </a:p>
          <a:p>
            <a:r>
              <a:rPr lang="en-US" dirty="0" smtClean="0">
                <a:solidFill>
                  <a:schemeClr val="tx1"/>
                </a:solidFill>
              </a:rPr>
              <a:t>For example, fields that have changed will have “_old” in the field name and need to be changed to the new field name:</a:t>
            </a:r>
          </a:p>
          <a:p>
            <a:pPr lvl="1">
              <a:buNone/>
            </a:pPr>
            <a:r>
              <a:rPr lang="en-US" dirty="0" smtClean="0">
                <a:solidFill>
                  <a:schemeClr val="tx1"/>
                </a:solidFill>
              </a:rPr>
              <a:t>•	Primary BL</a:t>
            </a:r>
          </a:p>
          <a:p>
            <a:pPr lvl="1">
              <a:buNone/>
            </a:pPr>
            <a:r>
              <a:rPr lang="en-US" dirty="0" smtClean="0">
                <a:solidFill>
                  <a:schemeClr val="tx1"/>
                </a:solidFill>
              </a:rPr>
              <a:t>•	Marketing Segment / Practice Area</a:t>
            </a:r>
          </a:p>
          <a:p>
            <a:pPr lvl="1">
              <a:buNone/>
            </a:pPr>
            <a:r>
              <a:rPr lang="en-US" dirty="0" smtClean="0">
                <a:solidFill>
                  <a:schemeClr val="tx1"/>
                </a:solidFill>
              </a:rPr>
              <a:t>•	Sub practice area</a:t>
            </a:r>
          </a:p>
          <a:p>
            <a:pPr lvl="1">
              <a:buNone/>
            </a:pPr>
            <a:r>
              <a:rPr lang="en-US" dirty="0" smtClean="0">
                <a:solidFill>
                  <a:schemeClr val="tx1"/>
                </a:solidFill>
              </a:rPr>
              <a:t>•	Geography</a:t>
            </a:r>
          </a:p>
          <a:p>
            <a:pPr lvl="1">
              <a:buNone/>
            </a:pPr>
            <a:r>
              <a:rPr lang="en-US" dirty="0" smtClean="0">
                <a:solidFill>
                  <a:schemeClr val="tx1"/>
                </a:solidFill>
              </a:rPr>
              <a:t>•	Lead District</a:t>
            </a:r>
          </a:p>
          <a:p>
            <a:pPr lvl="1">
              <a:buNone/>
            </a:pPr>
            <a:r>
              <a:rPr lang="en-US" dirty="0" smtClean="0">
                <a:solidFill>
                  <a:schemeClr val="tx1"/>
                </a:solidFill>
              </a:rPr>
              <a:t>•	Lead Region</a:t>
            </a:r>
          </a:p>
          <a:p>
            <a:pPr algn="ctr">
              <a:buNone/>
            </a:pPr>
            <a:endParaRPr lang="en-US" dirty="0" smtClean="0">
              <a:solidFill>
                <a:schemeClr val="tx1"/>
              </a:solidFill>
            </a:endParaRPr>
          </a:p>
          <a:p>
            <a:pPr algn="ctr">
              <a:buNone/>
            </a:pPr>
            <a:endParaRPr lang="en-US" dirty="0" smtClean="0">
              <a:solidFill>
                <a:schemeClr val="tx1"/>
              </a:solidFill>
            </a:endParaRPr>
          </a:p>
          <a:p>
            <a:pPr algn="ctr">
              <a:buNone/>
            </a:pPr>
            <a:endParaRPr lang="en-US"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Reporting Changes – Filtering Step 1</a:t>
            </a:r>
            <a:endParaRPr lang="en-US" dirty="0"/>
          </a:p>
        </p:txBody>
      </p:sp>
      <p:sp>
        <p:nvSpPr>
          <p:cNvPr id="3" name="Content Placeholder 2"/>
          <p:cNvSpPr>
            <a:spLocks noGrp="1"/>
          </p:cNvSpPr>
          <p:nvPr>
            <p:ph idx="1"/>
          </p:nvPr>
        </p:nvSpPr>
        <p:spPr/>
        <p:txBody>
          <a:bodyPr/>
          <a:lstStyle/>
          <a:p>
            <a:r>
              <a:rPr lang="en-US" dirty="0" smtClean="0"/>
              <a:t>To filter for all opportunities in which Department 0449 is involved, choose report type “</a:t>
            </a:r>
            <a:r>
              <a:rPr lang="en-US" b="1" dirty="0" smtClean="0"/>
              <a:t>Opportunities with Opportunity Departments”</a:t>
            </a:r>
            <a:endParaRPr lang="en-US" b="1" dirty="0"/>
          </a:p>
        </p:txBody>
      </p:sp>
      <p:pic>
        <p:nvPicPr>
          <p:cNvPr id="7171" name="Picture 3"/>
          <p:cNvPicPr>
            <a:picLocks noGrp="1" noChangeAspect="1" noChangeArrowheads="1"/>
          </p:cNvPicPr>
          <p:nvPr>
            <p:ph sz="half" idx="4294967295"/>
          </p:nvPr>
        </p:nvPicPr>
        <p:blipFill>
          <a:blip r:embed="rId3" cstate="screen"/>
          <a:srcRect/>
          <a:stretch>
            <a:fillRect/>
          </a:stretch>
        </p:blipFill>
        <p:spPr bwMode="auto">
          <a:xfrm>
            <a:off x="2362200" y="2514600"/>
            <a:ext cx="4038600" cy="25527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Reporting Changes – Filtering Step 2</a:t>
            </a:r>
            <a:endParaRPr lang="en-US" dirty="0"/>
          </a:p>
        </p:txBody>
      </p:sp>
      <p:sp>
        <p:nvSpPr>
          <p:cNvPr id="3" name="Content Placeholder 2"/>
          <p:cNvSpPr>
            <a:spLocks noGrp="1"/>
          </p:cNvSpPr>
          <p:nvPr>
            <p:ph idx="1"/>
          </p:nvPr>
        </p:nvSpPr>
        <p:spPr>
          <a:xfrm>
            <a:off x="457200" y="1524000"/>
            <a:ext cx="4800600" cy="4953000"/>
          </a:xfrm>
        </p:spPr>
        <p:txBody>
          <a:bodyPr>
            <a:normAutofit/>
          </a:bodyPr>
          <a:lstStyle/>
          <a:p>
            <a:r>
              <a:rPr lang="en-US" dirty="0" smtClean="0"/>
              <a:t>Add field filter</a:t>
            </a:r>
          </a:p>
          <a:p>
            <a:r>
              <a:rPr lang="en-US" dirty="0" smtClean="0"/>
              <a:t>Select “AECOM Department” under Opportunity Department: Info </a:t>
            </a:r>
          </a:p>
          <a:p>
            <a:r>
              <a:rPr lang="en-US" dirty="0" smtClean="0"/>
              <a:t>Select Contains</a:t>
            </a:r>
          </a:p>
          <a:p>
            <a:r>
              <a:rPr lang="en-US" dirty="0" smtClean="0"/>
              <a:t>Enter “0449”</a:t>
            </a:r>
          </a:p>
          <a:p>
            <a:r>
              <a:rPr lang="en-US" dirty="0" smtClean="0"/>
              <a:t>Click OK</a:t>
            </a:r>
          </a:p>
          <a:p>
            <a:endParaRPr lang="en-US" dirty="0" smtClean="0"/>
          </a:p>
          <a:p>
            <a:endParaRPr lang="en-US" dirty="0"/>
          </a:p>
          <a:p>
            <a:endParaRPr lang="en-US" dirty="0" smtClean="0"/>
          </a:p>
          <a:p>
            <a:r>
              <a:rPr lang="en-US" dirty="0" smtClean="0"/>
              <a:t>This filter will find opportunities with 0449 in any row in the Department entry screen</a:t>
            </a:r>
            <a:endParaRPr lang="en-US" dirty="0"/>
          </a:p>
        </p:txBody>
      </p:sp>
      <p:pic>
        <p:nvPicPr>
          <p:cNvPr id="8194" name="Picture 2"/>
          <p:cNvPicPr>
            <a:picLocks noGrp="1" noChangeAspect="1" noChangeArrowheads="1"/>
          </p:cNvPicPr>
          <p:nvPr>
            <p:ph sz="half" idx="4294967295"/>
          </p:nvPr>
        </p:nvPicPr>
        <p:blipFill>
          <a:blip r:embed="rId3" cstate="screen"/>
          <a:srcRect/>
          <a:stretch>
            <a:fillRect/>
          </a:stretch>
        </p:blipFill>
        <p:spPr bwMode="auto">
          <a:xfrm>
            <a:off x="5334000" y="1600200"/>
            <a:ext cx="3248025" cy="3235325"/>
          </a:xfrm>
          <a:prstGeom prst="rect">
            <a:avLst/>
          </a:prstGeom>
          <a:noFill/>
          <a:ln w="9525">
            <a:noFill/>
            <a:miter lim="800000"/>
            <a:headEnd/>
            <a:tailEnd/>
          </a:ln>
        </p:spPr>
      </p:pic>
      <p:cxnSp>
        <p:nvCxnSpPr>
          <p:cNvPr id="7" name="Straight Arrow Connector 6"/>
          <p:cNvCxnSpPr/>
          <p:nvPr/>
        </p:nvCxnSpPr>
        <p:spPr>
          <a:xfrm>
            <a:off x="2438400" y="2286000"/>
            <a:ext cx="4495800" cy="2362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Reporting Changes – Field Columns Available</a:t>
            </a:r>
            <a:endParaRPr lang="en-US" dirty="0"/>
          </a:p>
        </p:txBody>
      </p:sp>
      <p:sp>
        <p:nvSpPr>
          <p:cNvPr id="3" name="Content Placeholder 2"/>
          <p:cNvSpPr>
            <a:spLocks noGrp="1"/>
          </p:cNvSpPr>
          <p:nvPr>
            <p:ph idx="1"/>
          </p:nvPr>
        </p:nvSpPr>
        <p:spPr>
          <a:xfrm>
            <a:off x="457200" y="1524000"/>
            <a:ext cx="4267200" cy="4953000"/>
          </a:xfrm>
        </p:spPr>
        <p:txBody>
          <a:bodyPr/>
          <a:lstStyle/>
          <a:p>
            <a:r>
              <a:rPr lang="en-US" dirty="0" smtClean="0"/>
              <a:t>Departments 2, 3, 4, 5, and 6 are now available to select as report columns</a:t>
            </a:r>
          </a:p>
          <a:p>
            <a:r>
              <a:rPr lang="en-US" dirty="0" smtClean="0"/>
              <a:t>Department-specific information is also available as shown in this screenshot</a:t>
            </a:r>
            <a:endParaRPr lang="en-US" dirty="0"/>
          </a:p>
        </p:txBody>
      </p:sp>
      <p:pic>
        <p:nvPicPr>
          <p:cNvPr id="6146" name="Picture 2"/>
          <p:cNvPicPr>
            <a:picLocks noGrp="1" noChangeAspect="1" noChangeArrowheads="1"/>
          </p:cNvPicPr>
          <p:nvPr>
            <p:ph sz="half" idx="4294967295"/>
          </p:nvPr>
        </p:nvPicPr>
        <p:blipFill>
          <a:blip r:embed="rId3" cstate="screen"/>
          <a:srcRect/>
          <a:stretch>
            <a:fillRect/>
          </a:stretch>
        </p:blipFill>
        <p:spPr bwMode="auto">
          <a:xfrm>
            <a:off x="4800600" y="1676400"/>
            <a:ext cx="4038600" cy="402431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Reporting – % Split Field Column</a:t>
            </a:r>
            <a:endParaRPr lang="en-US" dirty="0"/>
          </a:p>
        </p:txBody>
      </p:sp>
      <p:sp>
        <p:nvSpPr>
          <p:cNvPr id="3" name="Content Placeholder 2"/>
          <p:cNvSpPr>
            <a:spLocks noGrp="1"/>
          </p:cNvSpPr>
          <p:nvPr>
            <p:ph idx="1"/>
          </p:nvPr>
        </p:nvSpPr>
        <p:spPr>
          <a:xfrm>
            <a:off x="304800" y="1524000"/>
            <a:ext cx="4495800" cy="4953000"/>
          </a:xfrm>
        </p:spPr>
        <p:txBody>
          <a:bodyPr>
            <a:normAutofit/>
          </a:bodyPr>
          <a:lstStyle/>
          <a:p>
            <a:r>
              <a:rPr lang="en-US" dirty="0" smtClean="0"/>
              <a:t>Select % Split under Opportunity Department: Info to include in your report</a:t>
            </a:r>
          </a:p>
          <a:p>
            <a:r>
              <a:rPr lang="en-US" dirty="0" smtClean="0"/>
              <a:t>If you filtered on one department as in “0449”, then this shows % split allocated to department 0449</a:t>
            </a:r>
          </a:p>
          <a:p>
            <a:r>
              <a:rPr lang="en-US" dirty="0" smtClean="0"/>
              <a:t>Thus, you do not need to know which department number (primary to #6) your selected department is</a:t>
            </a:r>
            <a:endParaRPr lang="en-US" dirty="0"/>
          </a:p>
        </p:txBody>
      </p:sp>
      <p:pic>
        <p:nvPicPr>
          <p:cNvPr id="2050" name="Picture 2"/>
          <p:cNvPicPr>
            <a:picLocks noChangeAspect="1" noChangeArrowheads="1"/>
          </p:cNvPicPr>
          <p:nvPr/>
        </p:nvPicPr>
        <p:blipFill>
          <a:blip r:embed="rId3" cstate="screen"/>
          <a:srcRect/>
          <a:stretch>
            <a:fillRect/>
          </a:stretch>
        </p:blipFill>
        <p:spPr bwMode="auto">
          <a:xfrm>
            <a:off x="5410200" y="1600200"/>
            <a:ext cx="3505200" cy="3505200"/>
          </a:xfrm>
          <a:prstGeom prst="rect">
            <a:avLst/>
          </a:prstGeom>
          <a:noFill/>
          <a:ln w="9525">
            <a:noFill/>
            <a:miter lim="800000"/>
            <a:headEnd/>
            <a:tailEnd/>
          </a:ln>
        </p:spPr>
      </p:pic>
      <p:cxnSp>
        <p:nvCxnSpPr>
          <p:cNvPr id="7" name="Straight Arrow Connector 6"/>
          <p:cNvCxnSpPr/>
          <p:nvPr/>
        </p:nvCxnSpPr>
        <p:spPr>
          <a:xfrm>
            <a:off x="4495800" y="1981200"/>
            <a:ext cx="1066800" cy="1524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Reporting Changes: Updates</a:t>
            </a:r>
            <a:endParaRPr lang="en-US" dirty="0"/>
          </a:p>
        </p:txBody>
      </p:sp>
      <p:sp>
        <p:nvSpPr>
          <p:cNvPr id="3" name="Content Placeholder 2"/>
          <p:cNvSpPr>
            <a:spLocks noGrp="1"/>
          </p:cNvSpPr>
          <p:nvPr>
            <p:ph idx="1"/>
          </p:nvPr>
        </p:nvSpPr>
        <p:spPr>
          <a:xfrm>
            <a:off x="457200" y="1524000"/>
            <a:ext cx="8229600" cy="1295400"/>
          </a:xfrm>
        </p:spPr>
        <p:txBody>
          <a:bodyPr/>
          <a:lstStyle/>
          <a:p>
            <a:r>
              <a:rPr lang="en-US" dirty="0" smtClean="0">
                <a:solidFill>
                  <a:schemeClr val="tx1"/>
                </a:solidFill>
              </a:rPr>
              <a:t>New fields that may be of interest:</a:t>
            </a:r>
          </a:p>
          <a:p>
            <a:pPr lvl="1"/>
            <a:r>
              <a:rPr lang="en-US" dirty="0" smtClean="0">
                <a:solidFill>
                  <a:schemeClr val="tx1"/>
                </a:solidFill>
              </a:rPr>
              <a:t>Stage Group</a:t>
            </a:r>
          </a:p>
          <a:p>
            <a:pPr lvl="1"/>
            <a:r>
              <a:rPr lang="en-US" dirty="0" smtClean="0">
                <a:solidFill>
                  <a:schemeClr val="tx1"/>
                </a:solidFill>
              </a:rPr>
              <a:t>Win-Loss Report Date</a:t>
            </a:r>
          </a:p>
          <a:p>
            <a:r>
              <a:rPr lang="en-US" dirty="0" smtClean="0">
                <a:solidFill>
                  <a:schemeClr val="tx1"/>
                </a:solidFill>
              </a:rPr>
              <a:t>Report lists: All Items vs. Recently Viewed as the default</a:t>
            </a:r>
          </a:p>
          <a:p>
            <a:pPr algn="ctr">
              <a:buNone/>
            </a:pPr>
            <a:endParaRPr lang="en-US" dirty="0" smtClean="0">
              <a:solidFill>
                <a:schemeClr val="tx1"/>
              </a:solidFill>
            </a:endParaRPr>
          </a:p>
          <a:p>
            <a:pPr algn="ctr">
              <a:buNone/>
            </a:pPr>
            <a:endParaRPr lang="en-US" dirty="0" smtClean="0">
              <a:solidFill>
                <a:schemeClr val="tx1"/>
              </a:solidFill>
            </a:endParaRPr>
          </a:p>
          <a:p>
            <a:pPr algn="ctr">
              <a:buNone/>
            </a:pPr>
            <a:endParaRPr lang="en-US" dirty="0">
              <a:solidFill>
                <a:schemeClr val="tx1"/>
              </a:solidFill>
            </a:endParaRPr>
          </a:p>
        </p:txBody>
      </p:sp>
      <p:pic>
        <p:nvPicPr>
          <p:cNvPr id="37890" name="Picture 2"/>
          <p:cNvPicPr>
            <a:picLocks noChangeAspect="1" noChangeArrowheads="1"/>
          </p:cNvPicPr>
          <p:nvPr/>
        </p:nvPicPr>
        <p:blipFill>
          <a:blip r:embed="rId2" cstate="screen"/>
          <a:srcRect/>
          <a:stretch>
            <a:fillRect/>
          </a:stretch>
        </p:blipFill>
        <p:spPr bwMode="auto">
          <a:xfrm>
            <a:off x="152400" y="2895600"/>
            <a:ext cx="8824881" cy="1142989"/>
          </a:xfrm>
          <a:prstGeom prst="rect">
            <a:avLst/>
          </a:prstGeom>
          <a:noFill/>
          <a:ln w="9525">
            <a:noFill/>
            <a:miter lim="800000"/>
            <a:headEnd/>
            <a:tailEnd/>
          </a:ln>
        </p:spPr>
      </p:pic>
      <p:pic>
        <p:nvPicPr>
          <p:cNvPr id="37891" name="Picture 3"/>
          <p:cNvPicPr>
            <a:picLocks noChangeAspect="1" noChangeArrowheads="1"/>
          </p:cNvPicPr>
          <p:nvPr/>
        </p:nvPicPr>
        <p:blipFill>
          <a:blip r:embed="rId3" cstate="screen"/>
          <a:srcRect/>
          <a:stretch>
            <a:fillRect/>
          </a:stretch>
        </p:blipFill>
        <p:spPr bwMode="auto">
          <a:xfrm>
            <a:off x="152400" y="4267236"/>
            <a:ext cx="8877361" cy="2590764"/>
          </a:xfrm>
          <a:prstGeom prst="rect">
            <a:avLst/>
          </a:prstGeom>
          <a:noFill/>
          <a:ln w="9525">
            <a:noFill/>
            <a:miter lim="800000"/>
            <a:headEnd/>
            <a:tailEnd/>
          </a:ln>
        </p:spPr>
      </p:pic>
      <p:sp>
        <p:nvSpPr>
          <p:cNvPr id="10" name="Oval 9"/>
          <p:cNvSpPr/>
          <p:nvPr/>
        </p:nvSpPr>
        <p:spPr>
          <a:xfrm>
            <a:off x="6858000" y="3124200"/>
            <a:ext cx="1295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934200" y="4495800"/>
            <a:ext cx="1295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0"/>
            <a:ext cx="4953000" cy="1295400"/>
          </a:xfrm>
        </p:spPr>
        <p:txBody>
          <a:bodyPr/>
          <a:lstStyle/>
          <a:p>
            <a:r>
              <a:rPr lang="en-US" dirty="0" smtClean="0"/>
              <a:t>Introductory Remarks</a:t>
            </a:r>
            <a:endParaRPr lang="en-US" dirty="0"/>
          </a:p>
        </p:txBody>
      </p:sp>
      <p:sp>
        <p:nvSpPr>
          <p:cNvPr id="3" name="Content Placeholder 2"/>
          <p:cNvSpPr>
            <a:spLocks noGrp="1"/>
          </p:cNvSpPr>
          <p:nvPr>
            <p:ph idx="1"/>
          </p:nvPr>
        </p:nvSpPr>
        <p:spPr>
          <a:xfrm>
            <a:off x="3581400" y="1600200"/>
            <a:ext cx="5410200" cy="4953000"/>
          </a:xfrm>
        </p:spPr>
        <p:txBody>
          <a:bodyPr/>
          <a:lstStyle/>
          <a:p>
            <a:r>
              <a:rPr lang="en-US" dirty="0" smtClean="0"/>
              <a:t>Salesforce is a licensed program; </a:t>
            </a:r>
            <a:r>
              <a:rPr lang="en-US" u="sng" dirty="0" smtClean="0"/>
              <a:t>do not</a:t>
            </a:r>
            <a:r>
              <a:rPr lang="en-US" dirty="0" smtClean="0"/>
              <a:t> share your login/password with anyone</a:t>
            </a:r>
          </a:p>
          <a:p>
            <a:r>
              <a:rPr lang="en-US" dirty="0" smtClean="0"/>
              <a:t>Reports are being generated at all levels throughout AECOM, so accurate and updated records are extremely important</a:t>
            </a:r>
          </a:p>
          <a:p>
            <a:r>
              <a:rPr lang="en-US" dirty="0" smtClean="0"/>
              <a:t>Business decisions are being made with this information</a:t>
            </a:r>
          </a:p>
          <a:p>
            <a:r>
              <a:rPr lang="en-US" dirty="0" smtClean="0"/>
              <a:t>If you are not sure, please ask:</a:t>
            </a:r>
          </a:p>
          <a:p>
            <a:pPr lvl="1"/>
            <a:r>
              <a:rPr lang="en-US" dirty="0" smtClean="0"/>
              <a:t>PDD Systems Team</a:t>
            </a:r>
          </a:p>
          <a:p>
            <a:pPr lvl="2"/>
            <a:r>
              <a:rPr lang="en-US" dirty="0" smtClean="0"/>
              <a:t>Kimberly Cowern</a:t>
            </a:r>
          </a:p>
          <a:p>
            <a:pPr lvl="2"/>
            <a:r>
              <a:rPr lang="en-US" dirty="0" smtClean="0"/>
              <a:t>Diane Fencl</a:t>
            </a:r>
          </a:p>
          <a:p>
            <a:pPr lvl="2"/>
            <a:r>
              <a:rPr lang="en-US" dirty="0" smtClean="0"/>
              <a:t>Holly Penrose</a:t>
            </a:r>
          </a:p>
          <a:p>
            <a:pPr lvl="2"/>
            <a:r>
              <a:rPr lang="en-US" dirty="0" smtClean="0"/>
              <a:t>Joy Woo</a:t>
            </a:r>
          </a:p>
          <a:p>
            <a:endParaRPr lang="en-US" dirty="0" smtClean="0"/>
          </a:p>
          <a:p>
            <a:r>
              <a:rPr lang="en-US" dirty="0" smtClean="0"/>
              <a:t>Exciting news to share today…</a:t>
            </a:r>
            <a:endParaRPr lang="en-US" dirty="0"/>
          </a:p>
        </p:txBody>
      </p:sp>
      <p:pic>
        <p:nvPicPr>
          <p:cNvPr id="36867" name="Picture 3" descr="C:\Documents and Settings\wooj\Local Settings\Temporary Internet Files\Content.IE5\4SEG3V77\MC900082283[1].wmf"/>
          <p:cNvPicPr>
            <a:picLocks noChangeAspect="1" noChangeArrowheads="1"/>
          </p:cNvPicPr>
          <p:nvPr/>
        </p:nvPicPr>
        <p:blipFill>
          <a:blip r:embed="rId3" cstate="screen"/>
          <a:srcRect/>
          <a:stretch>
            <a:fillRect/>
          </a:stretch>
        </p:blipFill>
        <p:spPr bwMode="auto">
          <a:xfrm>
            <a:off x="762000" y="914400"/>
            <a:ext cx="2384425" cy="2462086"/>
          </a:xfrm>
          <a:prstGeom prst="rect">
            <a:avLst/>
          </a:prstGeom>
          <a:noFill/>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Reporting – Template 1: Pipeline</a:t>
            </a:r>
            <a:endParaRPr lang="en-US" dirty="0"/>
          </a:p>
        </p:txBody>
      </p:sp>
      <p:sp>
        <p:nvSpPr>
          <p:cNvPr id="3" name="Content Placeholder 2"/>
          <p:cNvSpPr>
            <a:spLocks noGrp="1"/>
          </p:cNvSpPr>
          <p:nvPr>
            <p:ph idx="1"/>
          </p:nvPr>
        </p:nvSpPr>
        <p:spPr>
          <a:xfrm>
            <a:off x="304800" y="1524000"/>
            <a:ext cx="7543800" cy="1143000"/>
          </a:xfrm>
        </p:spPr>
        <p:txBody>
          <a:bodyPr>
            <a:normAutofit/>
          </a:bodyPr>
          <a:lstStyle/>
          <a:p>
            <a:r>
              <a:rPr lang="en-US" dirty="0" smtClean="0"/>
              <a:t>Go to Reports</a:t>
            </a:r>
          </a:p>
          <a:p>
            <a:r>
              <a:rPr lang="en-US" dirty="0" smtClean="0"/>
              <a:t>Go to PDD Dept Split folder</a:t>
            </a:r>
          </a:p>
          <a:p>
            <a:r>
              <a:rPr lang="en-US" dirty="0" smtClean="0"/>
              <a:t>Select this report: </a:t>
            </a:r>
            <a:r>
              <a:rPr lang="en-US" dirty="0" smtClean="0">
                <a:hlinkClick r:id="rId2" action="ppaction://hlinkfile"/>
              </a:rPr>
              <a:t>one dept w/its revenue split</a:t>
            </a:r>
            <a:endParaRPr lang="en-US" dirty="0"/>
          </a:p>
        </p:txBody>
      </p:sp>
      <p:pic>
        <p:nvPicPr>
          <p:cNvPr id="7170" name="Picture 2"/>
          <p:cNvPicPr>
            <a:picLocks noChangeAspect="1" noChangeArrowheads="1"/>
          </p:cNvPicPr>
          <p:nvPr/>
        </p:nvPicPr>
        <p:blipFill>
          <a:blip r:embed="rId3" cstate="screen"/>
          <a:srcRect l="833" t="14074" r="1667" b="5926"/>
          <a:stretch>
            <a:fillRect/>
          </a:stretch>
        </p:blipFill>
        <p:spPr bwMode="auto">
          <a:xfrm>
            <a:off x="76169" y="2590800"/>
            <a:ext cx="8915431" cy="4114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Reporting – Template 2: Current FY Wins/Losses</a:t>
            </a:r>
            <a:endParaRPr lang="en-US" dirty="0"/>
          </a:p>
        </p:txBody>
      </p:sp>
      <p:sp>
        <p:nvSpPr>
          <p:cNvPr id="3" name="Content Placeholder 2"/>
          <p:cNvSpPr>
            <a:spLocks noGrp="1"/>
          </p:cNvSpPr>
          <p:nvPr>
            <p:ph idx="1"/>
          </p:nvPr>
        </p:nvSpPr>
        <p:spPr>
          <a:xfrm>
            <a:off x="304800" y="1524000"/>
            <a:ext cx="7543800" cy="1143000"/>
          </a:xfrm>
        </p:spPr>
        <p:txBody>
          <a:bodyPr>
            <a:normAutofit/>
          </a:bodyPr>
          <a:lstStyle/>
          <a:p>
            <a:r>
              <a:rPr lang="en-US" dirty="0" smtClean="0"/>
              <a:t>Go to Reports</a:t>
            </a:r>
          </a:p>
          <a:p>
            <a:r>
              <a:rPr lang="en-US" dirty="0" smtClean="0"/>
              <a:t>Go to PDD Dept Split folder</a:t>
            </a:r>
          </a:p>
          <a:p>
            <a:r>
              <a:rPr lang="en-US" dirty="0" smtClean="0"/>
              <a:t>Select this report: </a:t>
            </a:r>
            <a:r>
              <a:rPr lang="en-US" dirty="0" smtClean="0">
                <a:hlinkClick r:id="rId2" action="ppaction://hlinkfile"/>
              </a:rPr>
              <a:t>one dept win loss current </a:t>
            </a:r>
            <a:r>
              <a:rPr lang="en-US" dirty="0" err="1" smtClean="0">
                <a:hlinkClick r:id="rId2" action="ppaction://hlinkfile"/>
              </a:rPr>
              <a:t>fy</a:t>
            </a:r>
            <a:endParaRPr lang="en-US" dirty="0"/>
          </a:p>
        </p:txBody>
      </p:sp>
      <p:pic>
        <p:nvPicPr>
          <p:cNvPr id="8195" name="Picture 3"/>
          <p:cNvPicPr>
            <a:picLocks noChangeAspect="1" noChangeArrowheads="1"/>
          </p:cNvPicPr>
          <p:nvPr/>
        </p:nvPicPr>
        <p:blipFill>
          <a:blip r:embed="rId3" cstate="screen"/>
          <a:srcRect l="1250" t="16667" r="2083" b="5556"/>
          <a:stretch>
            <a:fillRect/>
          </a:stretch>
        </p:blipFill>
        <p:spPr bwMode="auto">
          <a:xfrm>
            <a:off x="228600" y="2705140"/>
            <a:ext cx="8839231" cy="400046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r>
              <a:rPr lang="en-US" dirty="0" smtClean="0"/>
              <a:t/>
            </a:r>
            <a:br>
              <a:rPr lang="en-US" dirty="0" smtClean="0"/>
            </a:br>
            <a:r>
              <a:rPr lang="en-US" dirty="0" smtClean="0"/>
              <a:t/>
            </a:r>
            <a:br>
              <a:rPr lang="en-US" dirty="0" smtClean="0"/>
            </a:br>
            <a:r>
              <a:rPr lang="en-US" sz="2400" dirty="0" smtClean="0"/>
              <a:t>Thank you.</a:t>
            </a:r>
            <a:endParaRPr lang="en-US" sz="24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Enhanced Reporting</a:t>
            </a:r>
            <a:endParaRPr lang="en-US" dirty="0"/>
          </a:p>
        </p:txBody>
      </p:sp>
      <p:sp>
        <p:nvSpPr>
          <p:cNvPr id="3" name="Content Placeholder 2"/>
          <p:cNvSpPr>
            <a:spLocks noGrp="1"/>
          </p:cNvSpPr>
          <p:nvPr>
            <p:ph idx="1"/>
          </p:nvPr>
        </p:nvSpPr>
        <p:spPr>
          <a:xfrm>
            <a:off x="457200" y="1524000"/>
            <a:ext cx="5715000" cy="4953000"/>
          </a:xfrm>
        </p:spPr>
        <p:txBody>
          <a:bodyPr/>
          <a:lstStyle/>
          <a:p>
            <a:r>
              <a:rPr lang="en-US" dirty="0" smtClean="0"/>
              <a:t>Salesforce AECOM Departments have been reconfigured to enhance reporting and eliminate the practice of entering multiple opportunities for a single pursuit</a:t>
            </a:r>
          </a:p>
          <a:p>
            <a:r>
              <a:rPr lang="en-US" dirty="0" smtClean="0"/>
              <a:t>This presentation illustrates the major changes:</a:t>
            </a:r>
          </a:p>
          <a:p>
            <a:pPr lvl="1"/>
            <a:r>
              <a:rPr lang="en-US" dirty="0" smtClean="0"/>
              <a:t>New opportunity entry</a:t>
            </a:r>
          </a:p>
          <a:p>
            <a:pPr lvl="1"/>
            <a:r>
              <a:rPr lang="en-US" dirty="0" smtClean="0"/>
              <a:t>Department updates</a:t>
            </a:r>
          </a:p>
          <a:p>
            <a:pPr lvl="1"/>
            <a:r>
              <a:rPr lang="en-US" dirty="0" smtClean="0"/>
              <a:t>Reporting</a:t>
            </a:r>
          </a:p>
        </p:txBody>
      </p:sp>
      <p:pic>
        <p:nvPicPr>
          <p:cNvPr id="22530" name="Picture 2" descr="C:\Documents and Settings\wooj\Local Settings\Temporary Internet Files\Content.IE5\0VPHY6DJ\MC900078812[1].wmf"/>
          <p:cNvPicPr>
            <a:picLocks noChangeAspect="1" noChangeArrowheads="1"/>
          </p:cNvPicPr>
          <p:nvPr/>
        </p:nvPicPr>
        <p:blipFill>
          <a:blip r:embed="rId3" cstate="screen"/>
          <a:srcRect/>
          <a:stretch>
            <a:fillRect/>
          </a:stretch>
        </p:blipFill>
        <p:spPr bwMode="auto">
          <a:xfrm>
            <a:off x="6553200" y="1600200"/>
            <a:ext cx="2209800" cy="2628900"/>
          </a:xfrm>
          <a:prstGeom prst="rect">
            <a:avLst/>
          </a:prstGeom>
          <a:noFill/>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Opportunity Input Step 1</a:t>
            </a:r>
            <a:endParaRPr lang="en-US" dirty="0"/>
          </a:p>
        </p:txBody>
      </p:sp>
      <p:sp>
        <p:nvSpPr>
          <p:cNvPr id="3" name="Content Placeholder 2"/>
          <p:cNvSpPr>
            <a:spLocks noGrp="1"/>
          </p:cNvSpPr>
          <p:nvPr>
            <p:ph idx="1"/>
          </p:nvPr>
        </p:nvSpPr>
        <p:spPr>
          <a:xfrm>
            <a:off x="381000" y="1600200"/>
            <a:ext cx="8229600" cy="4953000"/>
          </a:xfrm>
        </p:spPr>
        <p:txBody>
          <a:bodyPr>
            <a:normAutofit/>
          </a:bodyPr>
          <a:lstStyle/>
          <a:p>
            <a:r>
              <a:rPr lang="en-US" dirty="0" smtClean="0"/>
              <a:t>Enter most information as before</a:t>
            </a:r>
          </a:p>
          <a:p>
            <a:r>
              <a:rPr lang="en-US" dirty="0" smtClean="0"/>
              <a:t>Note: you no longer enter Department or Primary Business line in this step</a:t>
            </a:r>
          </a:p>
          <a:p>
            <a:r>
              <a:rPr lang="en-US" dirty="0" smtClean="0"/>
              <a:t>Click “Save”</a:t>
            </a:r>
          </a:p>
          <a:p>
            <a:endParaRPr lang="en-US" dirty="0"/>
          </a:p>
        </p:txBody>
      </p:sp>
      <p:pic>
        <p:nvPicPr>
          <p:cNvPr id="4098" name="Picture 2"/>
          <p:cNvPicPr>
            <a:picLocks noGrp="1" noChangeAspect="1" noChangeArrowheads="1"/>
          </p:cNvPicPr>
          <p:nvPr>
            <p:ph sz="half" idx="4294967295"/>
          </p:nvPr>
        </p:nvPicPr>
        <p:blipFill>
          <a:blip r:embed="rId3" cstate="screen"/>
          <a:stretch>
            <a:fillRect/>
          </a:stretch>
        </p:blipFill>
        <p:spPr bwMode="auto">
          <a:xfrm>
            <a:off x="762000" y="2895600"/>
            <a:ext cx="7437120" cy="27051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New Opportunity Input Step 2</a:t>
            </a:r>
            <a:endParaRPr lang="en-US" dirty="0"/>
          </a:p>
        </p:txBody>
      </p:sp>
      <p:sp>
        <p:nvSpPr>
          <p:cNvPr id="3" name="Content Placeholder 2"/>
          <p:cNvSpPr>
            <a:spLocks noGrp="1"/>
          </p:cNvSpPr>
          <p:nvPr>
            <p:ph idx="1"/>
          </p:nvPr>
        </p:nvSpPr>
        <p:spPr/>
        <p:txBody>
          <a:bodyPr>
            <a:normAutofit/>
          </a:bodyPr>
          <a:lstStyle/>
          <a:p>
            <a:r>
              <a:rPr lang="en-US" dirty="0" smtClean="0"/>
              <a:t>Once you have successfully saved your record, you will be taken to the Department entry screen</a:t>
            </a:r>
          </a:p>
          <a:p>
            <a:r>
              <a:rPr lang="en-US" dirty="0" smtClean="0"/>
              <a:t>Enter one or more departments and their % share of net revenue (must equal 100%)</a:t>
            </a:r>
          </a:p>
          <a:p>
            <a:r>
              <a:rPr lang="en-US" dirty="0" smtClean="0"/>
              <a:t>Select the Primary button next to the department that is primary (this is the department that will hold the contract with the client; it does not need to have the largest % of the net revenue)</a:t>
            </a:r>
          </a:p>
          <a:p>
            <a:r>
              <a:rPr lang="en-US" dirty="0" smtClean="0"/>
              <a:t>Click “Next”</a:t>
            </a:r>
          </a:p>
          <a:p>
            <a:endParaRPr lang="en-US" dirty="0"/>
          </a:p>
        </p:txBody>
      </p:sp>
      <p:pic>
        <p:nvPicPr>
          <p:cNvPr id="2" name="Picture 3"/>
          <p:cNvPicPr>
            <a:picLocks noChangeAspect="1" noChangeArrowheads="1"/>
          </p:cNvPicPr>
          <p:nvPr/>
        </p:nvPicPr>
        <p:blipFill>
          <a:blip r:embed="rId3" cstate="screen"/>
          <a:srcRect/>
          <a:stretch>
            <a:fillRect/>
          </a:stretch>
        </p:blipFill>
        <p:spPr bwMode="auto">
          <a:xfrm>
            <a:off x="571500" y="3733800"/>
            <a:ext cx="8420100" cy="2971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Opportunity Input Step 3</a:t>
            </a:r>
            <a:endParaRPr lang="en-US" dirty="0"/>
          </a:p>
        </p:txBody>
      </p:sp>
      <p:sp>
        <p:nvSpPr>
          <p:cNvPr id="3" name="Content Placeholder 2"/>
          <p:cNvSpPr>
            <a:spLocks noGrp="1"/>
          </p:cNvSpPr>
          <p:nvPr>
            <p:ph idx="1"/>
          </p:nvPr>
        </p:nvSpPr>
        <p:spPr/>
        <p:txBody>
          <a:bodyPr>
            <a:normAutofit/>
          </a:bodyPr>
          <a:lstStyle/>
          <a:p>
            <a:r>
              <a:rPr lang="en-US" dirty="0" smtClean="0"/>
              <a:t>Business Lines are now pre-populated based upon the Departments you selected</a:t>
            </a:r>
          </a:p>
          <a:p>
            <a:r>
              <a:rPr lang="en-US" dirty="0" smtClean="0"/>
              <a:t>Next, select Market Segment/Practice Area and Sub Practice Area from the </a:t>
            </a:r>
            <a:r>
              <a:rPr lang="en-US" dirty="0" err="1" smtClean="0"/>
              <a:t>picklists</a:t>
            </a:r>
            <a:r>
              <a:rPr lang="en-US" dirty="0" smtClean="0"/>
              <a:t>; the available list is dependent upon the Business Line</a:t>
            </a:r>
          </a:p>
          <a:p>
            <a:r>
              <a:rPr lang="en-US" dirty="0" smtClean="0">
                <a:solidFill>
                  <a:srgbClr val="FF0000"/>
                </a:solidFill>
              </a:rPr>
              <a:t>You will be required at a minimum to specify the Market Segment/Practice Area for the Primary Department.</a:t>
            </a:r>
          </a:p>
          <a:p>
            <a:r>
              <a:rPr lang="en-US" dirty="0" smtClean="0">
                <a:solidFill>
                  <a:srgbClr val="FF0000"/>
                </a:solidFill>
              </a:rPr>
              <a:t>Note for PDD, the Sub Practice Area is the same as the PDD General Market Sector and should match what you entered in that field in Step 1. Consider required for PDD.</a:t>
            </a:r>
          </a:p>
          <a:p>
            <a:r>
              <a:rPr lang="en-US" dirty="0" smtClean="0"/>
              <a:t>Click “Save”</a:t>
            </a:r>
          </a:p>
        </p:txBody>
      </p:sp>
      <p:pic>
        <p:nvPicPr>
          <p:cNvPr id="4" name="Picture 2"/>
          <p:cNvPicPr>
            <a:picLocks noChangeAspect="1" noChangeArrowheads="1"/>
          </p:cNvPicPr>
          <p:nvPr/>
        </p:nvPicPr>
        <p:blipFill>
          <a:blip r:embed="rId3" cstate="screen"/>
          <a:srcRect/>
          <a:stretch>
            <a:fillRect/>
          </a:stretch>
        </p:blipFill>
        <p:spPr bwMode="auto">
          <a:xfrm>
            <a:off x="533400" y="4221821"/>
            <a:ext cx="8381999" cy="1645579"/>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cstate="screen"/>
          <a:srcRect/>
          <a:stretch>
            <a:fillRect/>
          </a:stretch>
        </p:blipFill>
        <p:spPr bwMode="auto">
          <a:xfrm>
            <a:off x="695325" y="2438400"/>
            <a:ext cx="7458075" cy="41148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New Opportunity Input Step 4</a:t>
            </a:r>
            <a:endParaRPr lang="en-US" dirty="0"/>
          </a:p>
        </p:txBody>
      </p:sp>
      <p:sp>
        <p:nvSpPr>
          <p:cNvPr id="3" name="Content Placeholder 2"/>
          <p:cNvSpPr>
            <a:spLocks noGrp="1"/>
          </p:cNvSpPr>
          <p:nvPr>
            <p:ph idx="1"/>
          </p:nvPr>
        </p:nvSpPr>
        <p:spPr>
          <a:xfrm>
            <a:off x="457200" y="1524000"/>
            <a:ext cx="8229600" cy="838200"/>
          </a:xfrm>
        </p:spPr>
        <p:txBody>
          <a:bodyPr>
            <a:normAutofit/>
          </a:bodyPr>
          <a:lstStyle/>
          <a:p>
            <a:r>
              <a:rPr lang="en-US" dirty="0" smtClean="0"/>
              <a:t>Once you have successfully saved the record, note that Primary Business Line, Market Segment/Practice Area, Sub Practice Area, and AECOM Primary Department for the Primary Department are displayed on the main record</a:t>
            </a:r>
          </a:p>
          <a:p>
            <a:endParaRPr lang="en-US" dirty="0"/>
          </a:p>
        </p:txBody>
      </p:sp>
      <p:sp>
        <p:nvSpPr>
          <p:cNvPr id="5" name="Rounded Rectangle 4"/>
          <p:cNvSpPr/>
          <p:nvPr/>
        </p:nvSpPr>
        <p:spPr>
          <a:xfrm>
            <a:off x="1676400" y="4038601"/>
            <a:ext cx="3048000" cy="533400"/>
          </a:xfrm>
          <a:prstGeom prst="roundRect">
            <a:avLst/>
          </a:prstGeom>
          <a:solidFill>
            <a:srgbClr val="63C1D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752600" y="5943600"/>
            <a:ext cx="2895600" cy="228600"/>
          </a:xfrm>
          <a:prstGeom prst="roundRect">
            <a:avLst/>
          </a:prstGeom>
          <a:solidFill>
            <a:srgbClr val="63C1D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Department Edit Step 1</a:t>
            </a:r>
            <a:endParaRPr lang="en-US" dirty="0"/>
          </a:p>
        </p:txBody>
      </p:sp>
      <p:sp>
        <p:nvSpPr>
          <p:cNvPr id="3" name="Content Placeholder 2"/>
          <p:cNvSpPr>
            <a:spLocks noGrp="1"/>
          </p:cNvSpPr>
          <p:nvPr>
            <p:ph idx="1"/>
          </p:nvPr>
        </p:nvSpPr>
        <p:spPr/>
        <p:txBody>
          <a:bodyPr>
            <a:normAutofit/>
          </a:bodyPr>
          <a:lstStyle/>
          <a:p>
            <a:r>
              <a:rPr lang="en-US" dirty="0" smtClean="0"/>
              <a:t>Find and open an existing opportunity record as before (do not click Edit)</a:t>
            </a:r>
          </a:p>
          <a:p>
            <a:r>
              <a:rPr lang="en-US" dirty="0" smtClean="0"/>
              <a:t>Hover over the “Opportunity Departments” link at the top of the opportunity</a:t>
            </a:r>
          </a:p>
          <a:p>
            <a:r>
              <a:rPr lang="en-US" dirty="0" smtClean="0"/>
              <a:t>Click New/Edit Opportunity Departments</a:t>
            </a:r>
          </a:p>
          <a:p>
            <a:endParaRPr lang="en-US" dirty="0"/>
          </a:p>
        </p:txBody>
      </p:sp>
      <p:pic>
        <p:nvPicPr>
          <p:cNvPr id="4098" name="Picture 2"/>
          <p:cNvPicPr>
            <a:picLocks noChangeAspect="1" noChangeArrowheads="1"/>
          </p:cNvPicPr>
          <p:nvPr/>
        </p:nvPicPr>
        <p:blipFill>
          <a:blip r:embed="rId3" cstate="screen"/>
          <a:srcRect/>
          <a:stretch>
            <a:fillRect/>
          </a:stretch>
        </p:blipFill>
        <p:spPr bwMode="auto">
          <a:xfrm>
            <a:off x="83125" y="3048000"/>
            <a:ext cx="8839200" cy="2342920"/>
          </a:xfrm>
          <a:prstGeom prst="rect">
            <a:avLst/>
          </a:prstGeom>
          <a:noFill/>
          <a:ln w="9525">
            <a:noFill/>
            <a:miter lim="800000"/>
            <a:headEnd/>
            <a:tailEnd/>
          </a:ln>
        </p:spPr>
      </p:pic>
      <p:cxnSp>
        <p:nvCxnSpPr>
          <p:cNvPr id="6" name="Straight Arrow Connector 5"/>
          <p:cNvCxnSpPr/>
          <p:nvPr/>
        </p:nvCxnSpPr>
        <p:spPr>
          <a:xfrm flipH="1">
            <a:off x="3505200" y="2438400"/>
            <a:ext cx="990600" cy="762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Department Edit Step 2</a:t>
            </a:r>
            <a:endParaRPr lang="en-US" dirty="0"/>
          </a:p>
        </p:txBody>
      </p:sp>
      <p:sp>
        <p:nvSpPr>
          <p:cNvPr id="3" name="Content Placeholder 2"/>
          <p:cNvSpPr>
            <a:spLocks noGrp="1"/>
          </p:cNvSpPr>
          <p:nvPr>
            <p:ph idx="1"/>
          </p:nvPr>
        </p:nvSpPr>
        <p:spPr/>
        <p:txBody>
          <a:bodyPr>
            <a:normAutofit/>
          </a:bodyPr>
          <a:lstStyle/>
          <a:p>
            <a:r>
              <a:rPr lang="en-US" dirty="0" smtClean="0"/>
              <a:t>You will be taken to the Department entry screen</a:t>
            </a:r>
          </a:p>
          <a:p>
            <a:r>
              <a:rPr lang="en-US" dirty="0" smtClean="0"/>
              <a:t>Revise one or more departments and their % share of revenue (must equal 100%)</a:t>
            </a:r>
          </a:p>
          <a:p>
            <a:r>
              <a:rPr lang="en-US" dirty="0" smtClean="0"/>
              <a:t>Enter additional departments and splits</a:t>
            </a:r>
          </a:p>
          <a:p>
            <a:r>
              <a:rPr lang="en-US" dirty="0" smtClean="0"/>
              <a:t>Select Primary next to your Primary Department (this is the department that will hold the contract; it does not need to have the largest % of the net revenue)</a:t>
            </a:r>
          </a:p>
          <a:p>
            <a:r>
              <a:rPr lang="en-US" dirty="0" smtClean="0"/>
              <a:t>Click “Next”</a:t>
            </a:r>
          </a:p>
          <a:p>
            <a:endParaRPr lang="en-US" dirty="0"/>
          </a:p>
        </p:txBody>
      </p:sp>
      <p:pic>
        <p:nvPicPr>
          <p:cNvPr id="5122" name="Picture 2"/>
          <p:cNvPicPr>
            <a:picLocks noChangeAspect="1" noChangeArrowheads="1"/>
          </p:cNvPicPr>
          <p:nvPr/>
        </p:nvPicPr>
        <p:blipFill>
          <a:blip r:embed="rId3" cstate="screen"/>
          <a:srcRect/>
          <a:stretch>
            <a:fillRect/>
          </a:stretch>
        </p:blipFill>
        <p:spPr bwMode="auto">
          <a:xfrm>
            <a:off x="457200" y="3505200"/>
            <a:ext cx="8229600" cy="2962656"/>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2114</TotalTime>
  <Words>1173</Words>
  <Application>Microsoft Office PowerPoint</Application>
  <PresentationFormat>On-screen Show (4:3)</PresentationFormat>
  <Paragraphs>173</Paragraphs>
  <Slides>22</Slides>
  <Notes>18</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Salesforce Department Split Redesign  Overview Presentation: PDD </vt:lpstr>
      <vt:lpstr>Introductory Remarks</vt:lpstr>
      <vt:lpstr>Enhanced Reporting</vt:lpstr>
      <vt:lpstr>New Opportunity Input Step 1</vt:lpstr>
      <vt:lpstr>New Opportunity Input Step 2</vt:lpstr>
      <vt:lpstr>New Opportunity Input Step 3</vt:lpstr>
      <vt:lpstr>New Opportunity Input Step 4</vt:lpstr>
      <vt:lpstr>Department Edit Step 1</vt:lpstr>
      <vt:lpstr>Department Edit Step 2</vt:lpstr>
      <vt:lpstr>Department Edit Step 3</vt:lpstr>
      <vt:lpstr>Architecture and Building Engineering Splits</vt:lpstr>
      <vt:lpstr>Multiple Geographies + Business Lines</vt:lpstr>
      <vt:lpstr>Request/Reminders</vt:lpstr>
      <vt:lpstr>Reporting Changes: Department Splits</vt:lpstr>
      <vt:lpstr>Reporting Changes – Filtering Step 1</vt:lpstr>
      <vt:lpstr>Reporting Changes – Filtering Step 2</vt:lpstr>
      <vt:lpstr>Reporting Changes – Field Columns Available</vt:lpstr>
      <vt:lpstr>Reporting – % Split Field Column</vt:lpstr>
      <vt:lpstr>Reporting Changes: Updates</vt:lpstr>
      <vt:lpstr>Reporting – Template 1: Pipeline</vt:lpstr>
      <vt:lpstr>Reporting – Template 2: Current FY Wins/Losses</vt:lpstr>
      <vt:lpstr>   Thank you.</vt:lpstr>
    </vt:vector>
  </TitlesOfParts>
  <Company>EDAW,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Buggia, Thia</dc:creator>
  <cp:lastModifiedBy> J Woo</cp:lastModifiedBy>
  <cp:revision>221</cp:revision>
  <dcterms:created xsi:type="dcterms:W3CDTF">2010-06-04T18:26:13Z</dcterms:created>
  <dcterms:modified xsi:type="dcterms:W3CDTF">2012-02-22T19:27:31Z</dcterms:modified>
</cp:coreProperties>
</file>