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33A4-2C56-40D4-88B9-61AAE7244877}" type="datetimeFigureOut">
              <a:rPr lang="en-US" smtClean="0"/>
              <a:t>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24FA-C28A-42F9-BAB6-28BEEC11C5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33A4-2C56-40D4-88B9-61AAE7244877}" type="datetimeFigureOut">
              <a:rPr lang="en-US" smtClean="0"/>
              <a:t>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24FA-C28A-42F9-BAB6-28BEEC11C5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33A4-2C56-40D4-88B9-61AAE7244877}" type="datetimeFigureOut">
              <a:rPr lang="en-US" smtClean="0"/>
              <a:t>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24FA-C28A-42F9-BAB6-28BEEC11C5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33A4-2C56-40D4-88B9-61AAE7244877}" type="datetimeFigureOut">
              <a:rPr lang="en-US" smtClean="0"/>
              <a:t>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24FA-C28A-42F9-BAB6-28BEEC11C5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33A4-2C56-40D4-88B9-61AAE7244877}" type="datetimeFigureOut">
              <a:rPr lang="en-US" smtClean="0"/>
              <a:t>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24FA-C28A-42F9-BAB6-28BEEC11C5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33A4-2C56-40D4-88B9-61AAE7244877}" type="datetimeFigureOut">
              <a:rPr lang="en-US" smtClean="0"/>
              <a:t>2/2/2011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24FA-C28A-42F9-BAB6-28BEEC11C5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33A4-2C56-40D4-88B9-61AAE7244877}" type="datetimeFigureOut">
              <a:rPr lang="en-US" smtClean="0"/>
              <a:t>2/2/2011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24FA-C28A-42F9-BAB6-28BEEC11C5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33A4-2C56-40D4-88B9-61AAE7244877}" type="datetimeFigureOut">
              <a:rPr lang="en-US" smtClean="0"/>
              <a:t>2/2/2011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24FA-C28A-42F9-BAB6-28BEEC11C5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33A4-2C56-40D4-88B9-61AAE7244877}" type="datetimeFigureOut">
              <a:rPr lang="en-US" smtClean="0"/>
              <a:t>2/2/2011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24FA-C28A-42F9-BAB6-28BEEC11C5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33A4-2C56-40D4-88B9-61AAE7244877}" type="datetimeFigureOut">
              <a:rPr lang="en-US" smtClean="0"/>
              <a:t>2/2/2011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24FA-C28A-42F9-BAB6-28BEEC11C5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33A4-2C56-40D4-88B9-61AAE7244877}" type="datetimeFigureOut">
              <a:rPr lang="en-US" smtClean="0"/>
              <a:t>2/2/2011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24FA-C28A-42F9-BAB6-28BEEC11C5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933A4-2C56-40D4-88B9-61AAE7244877}" type="datetimeFigureOut">
              <a:rPr lang="en-US" smtClean="0"/>
              <a:t>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24FA-C28A-42F9-BAB6-28BEEC11C5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y.aecomnet.com/Intranet/Geographies/North+America/Functions/Marketing/Client+Relationship+Management+Syste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AECOM’s Salesforce.com CRM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 information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Option 1 – Manual entry</a:t>
            </a:r>
          </a:p>
          <a:p>
            <a:pPr lvl="1"/>
            <a:r>
              <a:rPr lang="en-US" dirty="0" smtClean="0"/>
              <a:t>Encourages cleanup as data are entered</a:t>
            </a:r>
          </a:p>
          <a:p>
            <a:pPr lvl="1"/>
            <a:r>
              <a:rPr lang="en-US" dirty="0" smtClean="0"/>
              <a:t>Prevents duplicate entries, especially for accounts</a:t>
            </a:r>
          </a:p>
          <a:p>
            <a:pPr lvl="1"/>
            <a:r>
              <a:rPr lang="en-US" dirty="0" smtClean="0"/>
              <a:t>Serves as an excellent training exercise</a:t>
            </a:r>
          </a:p>
          <a:p>
            <a:pPr lvl="1"/>
            <a:r>
              <a:rPr lang="en-US" dirty="0" smtClean="0"/>
              <a:t>Avoids lengthy data preparation process</a:t>
            </a:r>
          </a:p>
          <a:p>
            <a:r>
              <a:rPr lang="en-US" dirty="0" smtClean="0"/>
              <a:t>Option 2 – Electronic Migration</a:t>
            </a:r>
          </a:p>
          <a:p>
            <a:pPr lvl="1"/>
            <a:r>
              <a:rPr lang="en-US" dirty="0" smtClean="0"/>
              <a:t>Best for a large amount of data</a:t>
            </a:r>
          </a:p>
          <a:p>
            <a:pPr lvl="1"/>
            <a:r>
              <a:rPr lang="en-US" dirty="0" smtClean="0"/>
              <a:t>Significant effort in standardizing data and populating templates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Migration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Data to  be migrated is entered into four templates:</a:t>
            </a:r>
          </a:p>
          <a:p>
            <a:pPr lvl="1"/>
            <a:r>
              <a:rPr lang="en-US" dirty="0" smtClean="0"/>
              <a:t>Accounts</a:t>
            </a:r>
          </a:p>
          <a:p>
            <a:pPr lvl="1"/>
            <a:r>
              <a:rPr lang="en-US" dirty="0" smtClean="0"/>
              <a:t>Contacts</a:t>
            </a:r>
          </a:p>
          <a:p>
            <a:pPr lvl="1"/>
            <a:r>
              <a:rPr lang="en-US" dirty="0" smtClean="0"/>
              <a:t>Opportunities</a:t>
            </a:r>
          </a:p>
          <a:p>
            <a:pPr lvl="1"/>
            <a:r>
              <a:rPr lang="en-US" dirty="0" smtClean="0"/>
              <a:t>Related staff</a:t>
            </a:r>
          </a:p>
          <a:p>
            <a:r>
              <a:rPr lang="en-US" dirty="0" smtClean="0"/>
              <a:t>Data is validated to ensure that it will load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required </a:t>
            </a:r>
            <a:r>
              <a:rPr lang="en-US" dirty="0" smtClean="0"/>
              <a:t>fields must </a:t>
            </a:r>
            <a:r>
              <a:rPr lang="en-US" dirty="0"/>
              <a:t>have data 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controlled fields have a valid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All Contacts and Opportunities must have legacy Account key value to link to an Account </a:t>
            </a:r>
          </a:p>
          <a:p>
            <a:pPr lvl="1"/>
            <a:r>
              <a:rPr lang="en-US" dirty="0" smtClean="0"/>
              <a:t>Capture </a:t>
            </a:r>
            <a:r>
              <a:rPr lang="en-US" dirty="0"/>
              <a:t>Manager </a:t>
            </a:r>
            <a:r>
              <a:rPr lang="en-US" dirty="0" smtClean="0"/>
              <a:t>field must have the </a:t>
            </a:r>
            <a:r>
              <a:rPr lang="en-US" dirty="0"/>
              <a:t>AECOM employee </a:t>
            </a:r>
            <a:r>
              <a:rPr lang="en-US" dirty="0" smtClean="0"/>
              <a:t>number</a:t>
            </a:r>
          </a:p>
          <a:p>
            <a:r>
              <a:rPr lang="en-US" dirty="0"/>
              <a:t>D</a:t>
            </a:r>
            <a:r>
              <a:rPr lang="en-US" dirty="0" smtClean="0"/>
              <a:t>evelopers load data </a:t>
            </a:r>
            <a:r>
              <a:rPr lang="en-US" dirty="0"/>
              <a:t>into </a:t>
            </a:r>
            <a:r>
              <a:rPr lang="en-US" dirty="0" smtClean="0"/>
              <a:t>Salesforce in three passes:</a:t>
            </a:r>
          </a:p>
          <a:p>
            <a:pPr lvl="1"/>
            <a:r>
              <a:rPr lang="en-US" dirty="0" smtClean="0"/>
              <a:t>Accounts</a:t>
            </a:r>
          </a:p>
          <a:p>
            <a:pPr lvl="1"/>
            <a:r>
              <a:rPr lang="en-US" dirty="0" smtClean="0"/>
              <a:t>Contacts</a:t>
            </a:r>
          </a:p>
          <a:p>
            <a:pPr lvl="1"/>
            <a:r>
              <a:rPr lang="en-US" dirty="0" smtClean="0"/>
              <a:t>Opportunities</a:t>
            </a:r>
          </a:p>
          <a:p>
            <a:pPr lvl="1"/>
            <a:r>
              <a:rPr lang="en-US" dirty="0" smtClean="0"/>
              <a:t>Related staff</a:t>
            </a:r>
          </a:p>
          <a:p>
            <a:r>
              <a:rPr lang="en-US" dirty="0" smtClean="0"/>
              <a:t>Content Management group merges the Accounts </a:t>
            </a:r>
            <a:r>
              <a:rPr lang="en-US" dirty="0"/>
              <a:t>that were added </a:t>
            </a:r>
            <a:r>
              <a:rPr lang="en-US" dirty="0" smtClean="0"/>
              <a:t>with any duplicates that </a:t>
            </a:r>
            <a:r>
              <a:rPr lang="en-US" dirty="0"/>
              <a:t>already </a:t>
            </a:r>
            <a:r>
              <a:rPr lang="en-US" dirty="0" smtClean="0"/>
              <a:t>existed </a:t>
            </a:r>
            <a:r>
              <a:rPr lang="en-US" dirty="0"/>
              <a:t>in Salesforce.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determines number of users and agrees to allocation at $59.25/user/month</a:t>
            </a:r>
          </a:p>
          <a:p>
            <a:r>
              <a:rPr lang="en-US" dirty="0" smtClean="0"/>
              <a:t>Business identifies new users and provides key data (e.g., employee ID)</a:t>
            </a:r>
            <a:endParaRPr lang="en-US" dirty="0" smtClean="0"/>
          </a:p>
          <a:p>
            <a:r>
              <a:rPr lang="en-US" dirty="0" smtClean="0"/>
              <a:t>Content Management group sets up user</a:t>
            </a:r>
          </a:p>
          <a:p>
            <a:r>
              <a:rPr lang="en-US" dirty="0" smtClean="0"/>
              <a:t>Business communicates with users regarding training and policies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is available</a:t>
            </a:r>
          </a:p>
          <a:p>
            <a:pPr lvl="1"/>
            <a:r>
              <a:rPr lang="en-US" dirty="0" smtClean="0"/>
              <a:t>On-line Salesforce.com videos</a:t>
            </a:r>
          </a:p>
          <a:p>
            <a:pPr lvl="1"/>
            <a:r>
              <a:rPr lang="en-US" dirty="0" smtClean="0"/>
              <a:t>AECOM-specific PowerPoint modules on the </a:t>
            </a:r>
            <a:r>
              <a:rPr lang="en-US" dirty="0" smtClean="0">
                <a:hlinkClick r:id="rId2"/>
              </a:rPr>
              <a:t>CRM intranet site</a:t>
            </a:r>
            <a:endParaRPr lang="en-US" dirty="0" smtClean="0"/>
          </a:p>
          <a:p>
            <a:pPr lvl="1"/>
            <a:r>
              <a:rPr lang="en-US" dirty="0" smtClean="0"/>
              <a:t>Salesforce help is available on every screen</a:t>
            </a:r>
          </a:p>
          <a:p>
            <a:pPr lvl="1"/>
            <a:r>
              <a:rPr lang="en-US" dirty="0" smtClean="0"/>
              <a:t>AECOM-specific help is available at the field level</a:t>
            </a:r>
          </a:p>
          <a:p>
            <a:pPr lvl="1"/>
            <a:r>
              <a:rPr lang="en-US" dirty="0" smtClean="0"/>
              <a:t>Other guidance is available on the site and within Salesforce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236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AECOM’s Salesforce.com CRM system</vt:lpstr>
      <vt:lpstr>Data Migration</vt:lpstr>
      <vt:lpstr>Data Migration Process</vt:lpstr>
      <vt:lpstr>User Activation</vt:lpstr>
      <vt:lpstr>User Training</vt:lpstr>
    </vt:vector>
  </TitlesOfParts>
  <Company>AECOM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ellen.barker</dc:creator>
  <cp:lastModifiedBy>ellen.barker</cp:lastModifiedBy>
  <cp:revision>8</cp:revision>
  <dcterms:created xsi:type="dcterms:W3CDTF">2011-02-02T17:51:30Z</dcterms:created>
  <dcterms:modified xsi:type="dcterms:W3CDTF">2011-02-02T18:07:27Z</dcterms:modified>
</cp:coreProperties>
</file>