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682" r:id="rId4"/>
    <p:sldMasterId id="2147483693" r:id="rId5"/>
  </p:sldMasterIdLst>
  <p:notesMasterIdLst>
    <p:notesMasterId r:id="rId37"/>
  </p:notesMasterIdLst>
  <p:sldIdLst>
    <p:sldId id="273" r:id="rId6"/>
    <p:sldId id="258" r:id="rId7"/>
    <p:sldId id="290" r:id="rId8"/>
    <p:sldId id="291" r:id="rId9"/>
    <p:sldId id="302" r:id="rId10"/>
    <p:sldId id="303" r:id="rId11"/>
    <p:sldId id="292" r:id="rId12"/>
    <p:sldId id="293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8" r:id="rId25"/>
    <p:sldId id="317" r:id="rId26"/>
    <p:sldId id="319" r:id="rId27"/>
    <p:sldId id="320" r:id="rId28"/>
    <p:sldId id="321" r:id="rId29"/>
    <p:sldId id="324" r:id="rId30"/>
    <p:sldId id="322" r:id="rId31"/>
    <p:sldId id="323" r:id="rId32"/>
    <p:sldId id="299" r:id="rId33"/>
    <p:sldId id="300" r:id="rId34"/>
    <p:sldId id="301" r:id="rId35"/>
    <p:sldId id="284" r:id="rId36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7949" autoAdjust="0"/>
  </p:normalViewPr>
  <p:slideViewPr>
    <p:cSldViewPr snapToGrid="0" showGuides="1">
      <p:cViewPr>
        <p:scale>
          <a:sx n="100" d="100"/>
          <a:sy n="100" d="100"/>
        </p:scale>
        <p:origin x="-546" y="-714"/>
      </p:cViewPr>
      <p:guideLst>
        <p:guide orient="horz" pos="3785"/>
        <p:guide orient="horz" pos="910"/>
        <p:guide orient="horz" pos="4131"/>
        <p:guide orient="horz" pos="2736"/>
        <p:guide pos="288"/>
        <p:guide pos="5472"/>
        <p:guide pos="1417"/>
        <p:guide pos="1642"/>
        <p:guide pos="2765"/>
        <p:guide pos="2995"/>
        <p:guide pos="4117"/>
        <p:guide pos="4341"/>
      </p:guideLst>
    </p:cSldViewPr>
  </p:slideViewPr>
  <p:outlineViewPr>
    <p:cViewPr>
      <p:scale>
        <a:sx n="33" d="100"/>
        <a:sy n="33" d="100"/>
      </p:scale>
      <p:origin x="0" y="2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FE9CEB45-0962-4FE3-BF2A-53CDF9A60254}" type="datetimeFigureOut">
              <a:rPr lang="en-US" smtClean="0"/>
              <a:pPr/>
              <a:t>7/6/2011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560B52A1-CCB2-4AAD-86EF-43FEE5A3B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pPr lvl="1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52A1-CCB2-4AAD-86EF-43FEE5A3BB2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9A9-B9E9-494E-8C0F-EA5C7F371A48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 marL="173038" marR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</a:lstStyle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Day, Year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-GREEN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ECOM_blue-green_spec#CD884.jpg"/>
          <p:cNvPicPr>
            <a:picLocks noChangeAspect="1"/>
          </p:cNvPicPr>
          <p:nvPr userDrawn="1"/>
        </p:nvPicPr>
        <p:blipFill>
          <a:blip r:embed="rId2" cstate="print"/>
          <a:srcRect b="12384"/>
          <a:stretch>
            <a:fillRect/>
          </a:stretch>
        </p:blipFill>
        <p:spPr>
          <a:xfrm>
            <a:off x="0" y="0"/>
            <a:ext cx="9144000" cy="6008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-GREEN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ECOM_blue-green_spec#CD88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35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D580-EF80-4CDD-BD0C-B2BFF76D048C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_Title and Content_Smaller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2000" b="1"/>
            </a:lvl1pPr>
            <a:lvl2pPr marL="173038" indent="-173038">
              <a:buFont typeface="Arial" pitchFamily="34" charset="0"/>
              <a:buChar char="•"/>
              <a:defRPr/>
            </a:lvl2pPr>
            <a:lvl3pPr marL="401638" indent="-182563">
              <a:buFont typeface="Arial" pitchFamily="34" charset="0"/>
              <a:buChar char="–"/>
              <a:defRPr/>
            </a:lvl3pPr>
            <a:lvl4pPr marL="630238" indent="-173038"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626D-45B9-4526-9A8A-3AAA7087F1BC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UE_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223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371600"/>
            <a:ext cx="3932236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B5FA-75C4-4FD1-AC2E-3A8B64E527EB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BLUE_2-Column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193"/>
            <a:ext cx="3932238" cy="256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3932238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563" y="1415365"/>
            <a:ext cx="3932237" cy="24884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563" y="1792224"/>
            <a:ext cx="3932237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2876-7307-4207-B7BE-4897ABB30B41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UE_2-Column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53128"/>
            <a:ext cx="3932238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2" y="4453128"/>
            <a:ext cx="3932237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F562-2A68-4662-B7D0-797D40E859CE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_Optional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dge image_42-19280666_crop.jpg"/>
          <p:cNvPicPr>
            <a:picLocks noChangeAspect="1"/>
          </p:cNvPicPr>
          <p:nvPr userDrawn="1"/>
        </p:nvPicPr>
        <p:blipFill>
          <a:blip r:embed="rId2" cstate="print">
            <a:lum bright="-10000"/>
          </a:blip>
          <a:srcRect b="12384"/>
          <a:stretch>
            <a:fillRect/>
          </a:stretch>
        </p:blipFill>
        <p:spPr>
          <a:xfrm>
            <a:off x="0" y="0"/>
            <a:ext cx="9144000" cy="6008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U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AB1B-EA56-4AE6-96BF-BCC52D2A6F44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>
              <a:buNone/>
              <a:defRPr sz="1500"/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ORANG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ECOM_green-orange_sp#CD881.jpg"/>
          <p:cNvPicPr>
            <a:picLocks noChangeAspect="1"/>
          </p:cNvPicPr>
          <p:nvPr userDrawn="1"/>
        </p:nvPicPr>
        <p:blipFill>
          <a:blip r:embed="rId2" cstate="print"/>
          <a:srcRect b="12384"/>
          <a:stretch>
            <a:fillRect/>
          </a:stretch>
        </p:blipFill>
        <p:spPr>
          <a:xfrm>
            <a:off x="0" y="0"/>
            <a:ext cx="9144000" cy="6008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 marL="173038" marR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</a:lstStyle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Day, Year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ORANGE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COM_green-orange_sp#CD88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35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258D9-2C30-4A3F-A147-422447D05A58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EEN_Title and Content_Smaller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2000" b="1"/>
            </a:lvl1pPr>
            <a:lvl2pPr marL="173038" indent="-173038">
              <a:buFont typeface="Arial" pitchFamily="34" charset="0"/>
              <a:buChar char="•"/>
              <a:defRPr/>
            </a:lvl2pPr>
            <a:lvl3pPr marL="401638" indent="-182563">
              <a:buFont typeface="Arial" pitchFamily="34" charset="0"/>
              <a:buChar char="–"/>
              <a:defRPr/>
            </a:lvl3pPr>
            <a:lvl4pPr marL="630238" indent="-173038"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B8FD-EA2D-479A-8FDA-03D8AA761051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EEN_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223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371600"/>
            <a:ext cx="3932236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FADD-B72B-4C1A-A8B1-27E414C73940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GREEN_2-Column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193"/>
            <a:ext cx="3932238" cy="256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3932238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563" y="1415365"/>
            <a:ext cx="3932237" cy="24884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563" y="1792224"/>
            <a:ext cx="3932237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65E5-6560-4A45-BC94-D02968D89328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EEN_2-Column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53128"/>
            <a:ext cx="3932238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2" y="4453128"/>
            <a:ext cx="3932237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98B-53DD-421C-BBE9-774DB85A6E1C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EEN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A9D7-34DC-4C82-A17E-57311BDCEEE0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 marL="173038" marR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</a:lstStyle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Day, Year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-MAGENT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ECOM_Gradients_orange-purple.jpg"/>
          <p:cNvPicPr>
            <a:picLocks noChangeAspect="1"/>
          </p:cNvPicPr>
          <p:nvPr userDrawn="1"/>
        </p:nvPicPr>
        <p:blipFill>
          <a:blip r:embed="rId2" cstate="print"/>
          <a:srcRect b="12384"/>
          <a:stretch>
            <a:fillRect/>
          </a:stretch>
        </p:blipFill>
        <p:spPr>
          <a:xfrm>
            <a:off x="0" y="0"/>
            <a:ext cx="9144000" cy="6008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 marL="173038" marR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</a:lstStyle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Day, Year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-MAGENTA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COM_Gradients_orange-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G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35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805A-EA99-49AF-8619-58FE7E72F3A2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ANGE_Title and Content_Smaller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2000" b="1"/>
            </a:lvl1pPr>
            <a:lvl2pPr marL="173038" indent="-173038">
              <a:buFont typeface="Arial" pitchFamily="34" charset="0"/>
              <a:buChar char="•"/>
              <a:defRPr/>
            </a:lvl2pPr>
            <a:lvl3pPr marL="401638" indent="-182563">
              <a:buFont typeface="Arial" pitchFamily="34" charset="0"/>
              <a:buChar char="–"/>
              <a:defRPr/>
            </a:lvl3pPr>
            <a:lvl4pPr marL="630238" indent="-173038"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D00E-B658-4412-9134-9C5DDEC53CC9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RANGE_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223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371600"/>
            <a:ext cx="3932236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3D92-2229-4E9C-B84B-687ECEBB3623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RANGE_2-Column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193"/>
            <a:ext cx="3932238" cy="256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3932238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563" y="1415365"/>
            <a:ext cx="3932237" cy="24884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563" y="1792224"/>
            <a:ext cx="3932237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0DB9-9B16-469D-A593-4B486A6E394E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RANGE_2-Column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53128"/>
            <a:ext cx="3932238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2" y="4453128"/>
            <a:ext cx="3932237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6BB-2E91-4C32-B300-84DCB96AB10A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35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E7443-FABD-4DEE-9F34-72A54180C2ED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RANGE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DE27-471A-499E-BC48-B2C53A8662FF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 marL="173038" marR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</a:lstStyle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Day, Year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-BLU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ECOM_Gradients_purple-blue.jpg"/>
          <p:cNvPicPr>
            <a:picLocks noChangeAspect="1"/>
          </p:cNvPicPr>
          <p:nvPr userDrawn="1"/>
        </p:nvPicPr>
        <p:blipFill>
          <a:blip r:embed="rId2" cstate="print"/>
          <a:srcRect b="12384"/>
          <a:stretch>
            <a:fillRect/>
          </a:stretch>
        </p:blipFill>
        <p:spPr>
          <a:xfrm>
            <a:off x="0" y="0"/>
            <a:ext cx="9144000" cy="6008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476625"/>
            <a:ext cx="6059489" cy="11049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ECOM_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79988" y="6253123"/>
            <a:ext cx="1135059" cy="340517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375083"/>
            <a:ext cx="2166938" cy="182880"/>
          </a:xfrm>
        </p:spPr>
        <p:txBody>
          <a:bodyPr/>
          <a:lstStyle>
            <a:lvl1pPr marL="173038" marR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/>
            </a:lvl1pPr>
          </a:lstStyle>
          <a:p>
            <a:pPr marL="173038" marR="0" lvl="0" indent="-1730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Day, Year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ENTA-BLUE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COM_Gradients_purple-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16050"/>
            <a:ext cx="8229600" cy="1603375"/>
          </a:xfrm>
        </p:spPr>
        <p:txBody>
          <a:bodyPr/>
          <a:lstStyle>
            <a:lvl1pPr>
              <a:lnSpc>
                <a:spcPts val="4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GENTA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350"/>
              </a:spcBef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2A1E-AAE7-44D9-94C8-1ADB800830AF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GENTA_Title and Content_Smaller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2000" b="1"/>
            </a:lvl1pPr>
            <a:lvl2pPr marL="173038" indent="-173038">
              <a:buFont typeface="Arial" pitchFamily="34" charset="0"/>
              <a:buChar char="•"/>
              <a:defRPr/>
            </a:lvl2pPr>
            <a:lvl3pPr marL="401638" indent="-182563">
              <a:buFont typeface="Arial" pitchFamily="34" charset="0"/>
              <a:buChar char="–"/>
              <a:defRPr/>
            </a:lvl3pPr>
            <a:lvl4pPr marL="630238" indent="-173038"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2402-A9C7-4FD2-BA74-DE7542395933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MAGENTA_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223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371600"/>
            <a:ext cx="3932236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495A-98CC-48DB-8B9A-6506F096B79F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AGENTA_2-Column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193"/>
            <a:ext cx="3932238" cy="256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3932238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563" y="1415365"/>
            <a:ext cx="3932237" cy="24884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563" y="1792224"/>
            <a:ext cx="3932237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E8C-74D7-4A31-AFD6-05DA20167A8A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MAGENTA_2-Column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53128"/>
            <a:ext cx="3932238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2" y="4453128"/>
            <a:ext cx="3932237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7D45-1C97-47F5-B85C-304FFD865D0D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_Title and Content_Smaller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None/>
              <a:defRPr sz="2000" b="1"/>
            </a:lvl1pPr>
            <a:lvl2pPr marL="173038" indent="-173038">
              <a:buFont typeface="Arial" pitchFamily="34" charset="0"/>
              <a:buChar char="•"/>
              <a:defRPr/>
            </a:lvl2pPr>
            <a:lvl3pPr marL="401638" indent="-182563">
              <a:buFont typeface="Arial" pitchFamily="34" charset="0"/>
              <a:buChar char="–"/>
              <a:defRPr/>
            </a:lvl3pPr>
            <a:lvl4pPr marL="630238" indent="-173038"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47EF-C58C-4A26-92D7-890D12A6609D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GENTA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7A82-1FAF-4004-9EA7-6DB8A2AD1D23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CK_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223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371600"/>
            <a:ext cx="3932236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7F96-28F3-4299-B2BA-D19D515D04A9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BLACK_2-Column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193"/>
            <a:ext cx="3932238" cy="25615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3932238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563" y="1415365"/>
            <a:ext cx="3932237" cy="24884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563" y="1792224"/>
            <a:ext cx="3932237" cy="4216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2739-A768-441E-9483-F97C13C03A3D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CK_2-Column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53128"/>
            <a:ext cx="3932238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2" y="4453128"/>
            <a:ext cx="3932237" cy="15555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54BA-348E-4A06-ABE7-FC3ABFBAC188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B727-AA9B-4FC0-94C0-C7CEBFCA6A22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8869"/>
            <a:ext cx="8229600" cy="46398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4994" y="6430962"/>
            <a:ext cx="1765300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4159E3-E24F-4445-A544-A76587965956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30962"/>
            <a:ext cx="1792288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562" y="6430962"/>
            <a:ext cx="892772" cy="1555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ECOM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937265" y="6351649"/>
            <a:ext cx="769269" cy="2307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6" r:id="rId3"/>
    <p:sldLayoutId id="2147483650" r:id="rId4"/>
    <p:sldLayoutId id="2147483657" r:id="rId5"/>
    <p:sldLayoutId id="2147483658" r:id="rId6"/>
    <p:sldLayoutId id="2147483653" r:id="rId7"/>
    <p:sldLayoutId id="2147483652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3038" indent="-173038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8869"/>
            <a:ext cx="8229600" cy="46398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4994" y="6430962"/>
            <a:ext cx="1765300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58BD7DD-DAE1-431D-9770-E97902D8E58C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30962"/>
            <a:ext cx="1792288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562" y="6430962"/>
            <a:ext cx="892772" cy="1555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ECOM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937265" y="6351649"/>
            <a:ext cx="769269" cy="2307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0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3038" indent="-173038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8869"/>
            <a:ext cx="8229600" cy="46398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4994" y="6430962"/>
            <a:ext cx="1765300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9BA1185-4C7A-4BB3-BBB0-1BE4466A8F69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30962"/>
            <a:ext cx="1792288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562" y="6430962"/>
            <a:ext cx="892772" cy="1555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ECOM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937265" y="6351649"/>
            <a:ext cx="769269" cy="2307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3038" indent="-173038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8869"/>
            <a:ext cx="8229600" cy="46398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4994" y="6430962"/>
            <a:ext cx="1765300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609E568-FDD4-4852-B8C0-C18271565694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30962"/>
            <a:ext cx="1792288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562" y="6430962"/>
            <a:ext cx="892772" cy="1555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ECOM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937265" y="6351649"/>
            <a:ext cx="769269" cy="2307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3038" indent="-173038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8869"/>
            <a:ext cx="8229600" cy="46398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4994" y="6430962"/>
            <a:ext cx="1765300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BD7021A-1338-4847-97D0-AC6B0859DCF0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30962"/>
            <a:ext cx="1792288" cy="1555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562" y="6430962"/>
            <a:ext cx="892772" cy="1555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ECOM_Logo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937265" y="6351649"/>
            <a:ext cx="769269" cy="2307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3038" indent="-173038" algn="l" defTabSz="914400" rtl="0" eaLnBrk="1" latinLnBrk="0" hangingPunct="1">
        <a:spcBef>
          <a:spcPts val="12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ts val="4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Kim.canales-yarborough@aecom.com" TargetMode="Externa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my.aecomnet.com/Intranet/AECOM+Corporate/Ethics+and+Compliance" TargetMode="External"/><Relationship Id="rId4" Type="http://schemas.openxmlformats.org/officeDocument/2006/relationships/hyperlink" Target="http://www.mkdenial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AECOM Technology Corporation</a:t>
            </a:r>
            <a:br>
              <a:rPr lang="en-US" dirty="0" smtClean="0"/>
            </a:br>
            <a:r>
              <a:rPr lang="en-US" dirty="0" smtClean="0"/>
              <a:t>Third Party Screening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Office of Ethics and Compliance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January, 2011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How to Log In Via the Internet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 In Completion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You’ll See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C2FA-87AD-4AD9-B625-1FB00070AE9C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1" y="1774209"/>
            <a:ext cx="5734050" cy="38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247900"/>
            <a:ext cx="6334125" cy="56197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/>
              <a:t>You have successfully logged in when you are here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4171950" y="2571749"/>
            <a:ext cx="733425" cy="6000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Screening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 Commonly Used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4043238" cy="269231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/>
              <a:t>“Search / Browse”</a:t>
            </a:r>
          </a:p>
          <a:p>
            <a:pPr lvl="1"/>
            <a:r>
              <a:rPr lang="en-US" dirty="0" smtClean="0"/>
              <a:t>Use for single name screening</a:t>
            </a:r>
          </a:p>
          <a:p>
            <a:pPr lvl="1"/>
            <a:r>
              <a:rPr lang="en-US" dirty="0" smtClean="0"/>
              <a:t>Use for screening multiple names (“batch screening”)</a:t>
            </a:r>
          </a:p>
          <a:p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Reports</a:t>
            </a:r>
          </a:p>
          <a:p>
            <a:pPr lvl="1"/>
            <a:r>
              <a:rPr lang="en-US" dirty="0" smtClean="0">
                <a:solidFill>
                  <a:schemeClr val="bg2">
                    <a:lumMod val="65000"/>
                  </a:schemeClr>
                </a:solidFill>
              </a:rPr>
              <a:t>Use to print out restricted parties for a specific country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C8F-88FD-42FD-9C08-C320AF1CCACC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1842448"/>
            <a:ext cx="3932237" cy="420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563" y="2449001"/>
            <a:ext cx="3932237" cy="437321"/>
          </a:xfrm>
          <a:solidFill>
            <a:schemeClr val="bg1"/>
          </a:solidFill>
        </p:spPr>
        <p:txBody>
          <a:bodyPr anchor="ctr" anchorCtr="1"/>
          <a:lstStyle/>
          <a:p>
            <a:r>
              <a:rPr lang="en-US" dirty="0" smtClean="0"/>
              <a:t>What You’ll See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7391401" y="3067050"/>
            <a:ext cx="733425" cy="476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52875" y="2305050"/>
            <a:ext cx="2486025" cy="9810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0825" y="2952750"/>
            <a:ext cx="3590925" cy="390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Individual Screening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C92A-94AE-4983-A4B0-4977E4C05017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04925"/>
            <a:ext cx="80867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5513697" y="4107976"/>
            <a:ext cx="655092" cy="2729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Search</a:t>
            </a:r>
          </a:p>
        </p:txBody>
      </p:sp>
      <p:cxnSp>
        <p:nvCxnSpPr>
          <p:cNvPr id="27" name="Shape 26"/>
          <p:cNvCxnSpPr>
            <a:stCxn id="23" idx="1"/>
          </p:cNvCxnSpPr>
          <p:nvPr/>
        </p:nvCxnSpPr>
        <p:spPr>
          <a:xfrm rot="10800000">
            <a:off x="4943477" y="3381376"/>
            <a:ext cx="570220" cy="86307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2123650"/>
            <a:ext cx="8209128" cy="750626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search on a name (person or organization), type it in here and click on “search”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0800000" flipV="1">
            <a:off x="4410076" y="2524125"/>
            <a:ext cx="3190875" cy="838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Individual Screening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300"/>
            <a:ext cx="8209128" cy="75062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is an example of  the results (the name “AECOM” is used as an example):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1E13-DCD6-4EAC-80E8-C139EF479BEF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515" y="1981200"/>
            <a:ext cx="7506269" cy="395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924050" y="2714625"/>
            <a:ext cx="3924300" cy="4381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 search on “AECOM” shows no matches</a:t>
            </a:r>
          </a:p>
        </p:txBody>
      </p:sp>
      <p:cxnSp>
        <p:nvCxnSpPr>
          <p:cNvPr id="21" name="Curved Connector 20"/>
          <p:cNvCxnSpPr/>
          <p:nvPr/>
        </p:nvCxnSpPr>
        <p:spPr>
          <a:xfrm>
            <a:off x="2600325" y="3162300"/>
            <a:ext cx="981075" cy="37147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Screen More Than One Name at a Time (“Batch Screen”)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You’ll See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4BEA-7BC7-4421-809D-970C9E514016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851" y="1842448"/>
            <a:ext cx="5695950" cy="420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5010150" cy="1027176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/>
              <a:t>“Search / Browse”</a:t>
            </a:r>
          </a:p>
          <a:p>
            <a:pPr lvl="1"/>
            <a:r>
              <a:rPr lang="en-US" dirty="0" smtClean="0"/>
              <a:t>Use for screening multiple names (“batch screening”)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48100" y="2800350"/>
            <a:ext cx="1514475" cy="5143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Screen More Than One Name at a Time (“Batch Screen”)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82" y="1417194"/>
            <a:ext cx="6885296" cy="220538"/>
          </a:xfrm>
        </p:spPr>
        <p:txBody>
          <a:bodyPr/>
          <a:lstStyle/>
          <a:p>
            <a:r>
              <a:rPr lang="en-US" dirty="0" smtClean="0"/>
              <a:t>Scroll down to the bottom of the page…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A210-30C3-45E4-930A-95610AB29D6B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456" y="1792288"/>
            <a:ext cx="7287904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398292" y="5240740"/>
            <a:ext cx="1992574" cy="3138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Click on “Batch Names”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rot="10800000">
            <a:off x="3043452" y="5322628"/>
            <a:ext cx="354841" cy="750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1225" y="2457449"/>
            <a:ext cx="3495675" cy="6381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individual screen option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is at the top of this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Screen More Than One Name at a Time (“Batch Screen”)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82" y="1417194"/>
            <a:ext cx="6885296" cy="220538"/>
          </a:xfrm>
        </p:spPr>
        <p:txBody>
          <a:bodyPr/>
          <a:lstStyle/>
          <a:p>
            <a:r>
              <a:rPr lang="en-US" dirty="0" smtClean="0"/>
              <a:t>Type up to 20 names in the box below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DF90-4EBB-4AAE-B81E-567C2C24F6C3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093" y="1792288"/>
            <a:ext cx="7395596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718412" y="3466531"/>
            <a:ext cx="2101755" cy="559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1675" y="2229276"/>
            <a:ext cx="3676649" cy="96899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First – type in names.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Separate each name by using the “return” key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1003" y="4722125"/>
            <a:ext cx="2620370" cy="8325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Select “all words match.” Using “all words match” avoids “false positive” hits on very common words, like “real.”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3609833" y="4551530"/>
            <a:ext cx="518615" cy="368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41242" y="4694830"/>
            <a:ext cx="1378424" cy="436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Then click on search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rot="10800000">
            <a:off x="5650174" y="4749422"/>
            <a:ext cx="191069" cy="1637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4105275" y="3048000"/>
            <a:ext cx="647700" cy="4191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Results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D4D1-FFB9-47C0-ABD8-AA20E4D052D7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8412" y="3466531"/>
            <a:ext cx="2101755" cy="559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207" y="1774209"/>
            <a:ext cx="8113594" cy="416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057" y="2447925"/>
            <a:ext cx="6885296" cy="370907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 anchorCtr="1"/>
          <a:lstStyle/>
          <a:p>
            <a:r>
              <a:rPr lang="en-US" dirty="0" smtClean="0"/>
              <a:t>This is an example of search results: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852738" y="297656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5676900" y="2952749"/>
            <a:ext cx="371475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24175" y="3448050"/>
            <a:ext cx="1057275" cy="381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82" y="1417194"/>
            <a:ext cx="6885296" cy="220538"/>
          </a:xfrm>
        </p:spPr>
        <p:txBody>
          <a:bodyPr/>
          <a:lstStyle/>
          <a:p>
            <a:r>
              <a:rPr lang="en-US" dirty="0" smtClean="0"/>
              <a:t>This is an example of search results with listed names: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4744-2FDE-4F40-9836-C9879CDFB0D2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8412" y="3466531"/>
            <a:ext cx="2101755" cy="559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444" y="1792288"/>
            <a:ext cx="7833815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90725" y="1815152"/>
            <a:ext cx="6307114" cy="98263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This entity, “Aero Continent,” is restricted by many different countries for “narco-trafficking”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7246961" y="3016155"/>
            <a:ext cx="532262" cy="122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Results – Is It a Match??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when…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2900149" cy="4216464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sz="1600" dirty="0" smtClean="0"/>
              <a:t>Suppose you have a match.  If you cannot distinguish the name you are screening with the information provided by MK Denial, </a:t>
            </a:r>
            <a:r>
              <a:rPr lang="en-US" sz="1600" b="1" dirty="0" smtClean="0"/>
              <a:t>contact AECOM’s Director of Corporate Export Administration or your AECOM in-house legal counsel</a:t>
            </a:r>
            <a:endParaRPr lang="en-US" sz="16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0074-B29E-435D-B10C-575B4EA732D3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8412" y="3466531"/>
            <a:ext cx="2101755" cy="559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1373" y="1719619"/>
            <a:ext cx="4865427" cy="380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913121" y="4771314"/>
            <a:ext cx="4490113" cy="120100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1400" b="1" i="1" dirty="0" smtClean="0">
                <a:latin typeface="Arial" pitchFamily="34" charset="0"/>
                <a:cs typeface="Arial" pitchFamily="34" charset="0"/>
              </a:rPr>
              <a:t>Daniel Adam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is a British citizen, born in Damascus, Syria and is sanctioned by the United Nations for terrorism. He has links to Al-Qaida and the Taliban.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95331" y="3671248"/>
            <a:ext cx="2797791" cy="17878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306888" y="2415490"/>
            <a:ext cx="3932237" cy="248843"/>
          </a:xfrm>
          <a:solidFill>
            <a:schemeClr val="bg1"/>
          </a:solidFill>
        </p:spPr>
        <p:txBody>
          <a:bodyPr anchor="ctr" anchorCtr="1"/>
          <a:lstStyle/>
          <a:p>
            <a:r>
              <a:rPr lang="en-US" dirty="0" smtClean="0"/>
              <a:t>Example: Daniel Adam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88829"/>
            <a:ext cx="8229600" cy="501986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600" dirty="0" smtClean="0"/>
              <a:t>Why Screen</a:t>
            </a:r>
          </a:p>
          <a:p>
            <a:r>
              <a:rPr lang="en-US" sz="1600" dirty="0" smtClean="0"/>
              <a:t>Who to Screen</a:t>
            </a:r>
          </a:p>
          <a:p>
            <a:r>
              <a:rPr lang="en-US" sz="1600" dirty="0" smtClean="0"/>
              <a:t>Who Screens</a:t>
            </a:r>
          </a:p>
          <a:p>
            <a:r>
              <a:rPr lang="en-US" sz="1600" dirty="0" smtClean="0"/>
              <a:t>MK Denial – What it is and Why Use It</a:t>
            </a:r>
          </a:p>
          <a:p>
            <a:r>
              <a:rPr lang="en-US" sz="1600" dirty="0" smtClean="0"/>
              <a:t>Using MK Denial to Screen</a:t>
            </a:r>
          </a:p>
          <a:p>
            <a:r>
              <a:rPr lang="en-US" sz="1600" dirty="0" smtClean="0"/>
              <a:t>MK Denial Country Reports</a:t>
            </a:r>
          </a:p>
          <a:p>
            <a:r>
              <a:rPr lang="en-US" sz="1600" dirty="0" smtClean="0"/>
              <a:t>Using MK Denial - Frequency of Screening</a:t>
            </a:r>
          </a:p>
          <a:p>
            <a:r>
              <a:rPr lang="en-US" sz="1600" dirty="0" smtClean="0"/>
              <a:t>Subscription Access Control</a:t>
            </a:r>
          </a:p>
          <a:p>
            <a:r>
              <a:rPr lang="en-US" sz="1600" dirty="0" smtClean="0"/>
              <a:t>Contact Information</a:t>
            </a:r>
          </a:p>
          <a:p>
            <a:r>
              <a:rPr lang="en-US" sz="1600" dirty="0" smtClean="0"/>
              <a:t>Appendix A – Lists Screened by MK Denial Screening Tool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4E69-AE27-43EB-A8F5-C02DA0E9140C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Results – When You Know It Isn’t a Match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when…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792224"/>
            <a:ext cx="2900149" cy="4216464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sz="1600" dirty="0" smtClean="0"/>
              <a:t>Suppose you have a match. </a:t>
            </a:r>
          </a:p>
          <a:p>
            <a:r>
              <a:rPr lang="en-US" sz="1600" dirty="0" smtClean="0"/>
              <a:t>If you are able to determine that the name you are screening is not the same as the name on the search results, no further screening is required.  </a:t>
            </a:r>
          </a:p>
          <a:p>
            <a:pPr lvl="1"/>
            <a:r>
              <a:rPr lang="en-US" sz="1600" b="1" dirty="0" smtClean="0"/>
              <a:t>If you have any questions, or are uncertain, contact the Director of Corporate Export Administration or your  AECOM in-house legal counsel.</a:t>
            </a:r>
            <a:endParaRPr lang="en-US" sz="16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193F5-68A8-4840-AD78-12637B7A202B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8412" y="3466531"/>
            <a:ext cx="2101755" cy="559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1373" y="1719619"/>
            <a:ext cx="4865427" cy="380772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230688" y="2415490"/>
            <a:ext cx="3932237" cy="24884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 anchorCtr="1"/>
          <a:lstStyle/>
          <a:p>
            <a:r>
              <a:rPr lang="en-US" dirty="0" smtClean="0"/>
              <a:t>Example: Daniel Adam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Results – Keep a Copy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 the Results!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0AD4-3A97-4A6A-AF51-D09EEF004926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292FEF09-04D1-447B-9F98-7000E0D5D33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8412" y="3466531"/>
            <a:ext cx="2101755" cy="559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7145" y="1923393"/>
            <a:ext cx="4729655" cy="376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1" y="1792224"/>
            <a:ext cx="3515710" cy="4216464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sz="1600" dirty="0" smtClean="0"/>
              <a:t>For recordkeeping, save a copy for </a:t>
            </a:r>
            <a:r>
              <a:rPr lang="en-US" sz="1600" u="sng" dirty="0" smtClean="0"/>
              <a:t>no less than</a:t>
            </a:r>
            <a:r>
              <a:rPr lang="en-US" sz="1600" dirty="0" smtClean="0"/>
              <a:t> five (5) years from the time business is completed.</a:t>
            </a:r>
          </a:p>
          <a:p>
            <a:pPr lvl="1"/>
            <a:r>
              <a:rPr lang="en-US" sz="1600" i="1" dirty="0" smtClean="0"/>
              <a:t>EX: In January, 2011 the name is screened.  On December 31, 2013 the project is completed.  Retain a copy of the MK Denial results until December 31, 2018.</a:t>
            </a:r>
            <a:r>
              <a:rPr lang="en-US" sz="1600" dirty="0" smtClean="0"/>
              <a:t>  </a:t>
            </a:r>
          </a:p>
          <a:p>
            <a:r>
              <a:rPr lang="en-US" sz="1600" dirty="0" smtClean="0"/>
              <a:t>Records can be retained in electronic form so long as:</a:t>
            </a:r>
          </a:p>
          <a:p>
            <a:pPr lvl="1"/>
            <a:r>
              <a:rPr lang="en-US" sz="1600" dirty="0" smtClean="0"/>
              <a:t>They can be provided upon request </a:t>
            </a:r>
          </a:p>
          <a:p>
            <a:pPr lvl="1"/>
            <a:r>
              <a:rPr lang="en-US" sz="1600" dirty="0" smtClean="0"/>
              <a:t>They cannot be changed after they are created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4240213" y="2133600"/>
            <a:ext cx="1512887" cy="742950"/>
          </a:xfrm>
          <a:solidFill>
            <a:schemeClr val="bg1"/>
          </a:solidFill>
        </p:spPr>
        <p:txBody>
          <a:bodyPr anchor="ctr" anchorCtr="1"/>
          <a:lstStyle/>
          <a:p>
            <a:r>
              <a:rPr lang="en-US" sz="1400" dirty="0" smtClean="0"/>
              <a:t>Print to Adobe PDF</a:t>
            </a:r>
            <a:endParaRPr lang="en-US" sz="1400" dirty="0"/>
          </a:p>
        </p:txBody>
      </p:sp>
      <p:cxnSp>
        <p:nvCxnSpPr>
          <p:cNvPr id="26" name="Shape 25"/>
          <p:cNvCxnSpPr>
            <a:stCxn id="18" idx="3"/>
          </p:cNvCxnSpPr>
          <p:nvPr/>
        </p:nvCxnSpPr>
        <p:spPr>
          <a:xfrm>
            <a:off x="5753100" y="2505075"/>
            <a:ext cx="304800" cy="59055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MK Denial Country Reports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Screening Tools – Country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 Commonly Used Tools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“Search / Browse”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single name screening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 for screening multiple names (“batch screening”)</a:t>
            </a:r>
          </a:p>
          <a:p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Use to print out restricted parties for a specific country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6BA4-C985-422A-AFA7-9FBBF4386820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1842448"/>
            <a:ext cx="3932237" cy="420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3084394" y="3643952"/>
            <a:ext cx="3248167" cy="3138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188" y="2562225"/>
            <a:ext cx="3932237" cy="34023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 anchorCtr="1"/>
          <a:lstStyle/>
          <a:p>
            <a:r>
              <a:rPr lang="en-US" dirty="0" smtClean="0"/>
              <a:t>Back to the Main Menu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7643814" y="3081338"/>
            <a:ext cx="447675" cy="2666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MK Denial Country Reports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How to Create a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82" y="1417194"/>
            <a:ext cx="6885296" cy="220538"/>
          </a:xfrm>
        </p:spPr>
        <p:txBody>
          <a:bodyPr/>
          <a:lstStyle/>
          <a:p>
            <a:r>
              <a:rPr lang="en-US" dirty="0" smtClean="0"/>
              <a:t>To create a country report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FFDC-E2F0-4788-91C5-484F5A91A3FA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688" y="1804166"/>
            <a:ext cx="8166538" cy="4335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38226" y="2571422"/>
            <a:ext cx="4114800" cy="37837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Always use “ALL”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1524" y="3648075"/>
            <a:ext cx="2028825" cy="3619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Always use “Whole List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38425" y="3743325"/>
            <a:ext cx="1247775" cy="4857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1999" y="5057775"/>
            <a:ext cx="1990725" cy="2476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Scroll down the page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343025" y="5381625"/>
            <a:ext cx="32385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3586162" y="3005137"/>
            <a:ext cx="342900" cy="257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MK Denial Country Reports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How to Create a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82" y="1417194"/>
            <a:ext cx="6885296" cy="220538"/>
          </a:xfrm>
        </p:spPr>
        <p:txBody>
          <a:bodyPr/>
          <a:lstStyle/>
          <a:p>
            <a:r>
              <a:rPr lang="en-US" dirty="0" smtClean="0"/>
              <a:t>To create a country report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95B-9515-4094-90A3-E2EA48514BDA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695450"/>
            <a:ext cx="80676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181101" y="2219325"/>
            <a:ext cx="2876550" cy="7334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Select the country you want.  This example uses France.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5925" y="3733800"/>
            <a:ext cx="2809875" cy="14001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MK automatically uses these default settings.  The default settings will provide the data needed to produce a good report.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4495801" y="3800476"/>
            <a:ext cx="942975" cy="638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505326" y="3990976"/>
            <a:ext cx="923925" cy="4857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4886326" y="4495800"/>
            <a:ext cx="542925" cy="2095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843463" y="4548187"/>
            <a:ext cx="600075" cy="552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1226" y="5000626"/>
            <a:ext cx="2038350" cy="609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Downloading a CSV file will create a file that can be saved in Excel</a:t>
            </a: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rot="10800000" flipV="1">
            <a:off x="5600700" y="5305426"/>
            <a:ext cx="390526" cy="276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8225" y="4676774"/>
            <a:ext cx="2324100" cy="485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Click here create a standard formatted report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71725" y="5000625"/>
            <a:ext cx="1200150" cy="581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3167063" y="2767012"/>
            <a:ext cx="828675" cy="647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MK Denial Country Reports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How to Create a Report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B95B-9515-4094-90A3-E2EA48514BDA}" type="datetime4">
              <a:rPr lang="en-US" smtClean="0"/>
              <a:pPr/>
              <a:t>July 6,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" y="1676399"/>
            <a:ext cx="80581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757" y="2219325"/>
            <a:ext cx="6885296" cy="60007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 anchorCtr="1"/>
          <a:lstStyle/>
          <a:p>
            <a:r>
              <a:rPr lang="en-US" dirty="0" smtClean="0"/>
              <a:t>Sample Report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05425" y="4810125"/>
            <a:ext cx="2076450" cy="457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Onscreen, scroll to see the rest of this report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6100763" y="5348287"/>
            <a:ext cx="485775" cy="190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MK Denial - Frequency of Screening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88521"/>
            <a:ext cx="8229600" cy="5120167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600" dirty="0" smtClean="0"/>
              <a:t>Minimum or Maximum?</a:t>
            </a:r>
          </a:p>
          <a:p>
            <a:pPr lvl="1"/>
            <a:r>
              <a:rPr lang="en-US" sz="1600" dirty="0" smtClean="0"/>
              <a:t>Regulations do not specify the frequency  of screening</a:t>
            </a:r>
          </a:p>
          <a:p>
            <a:pPr lvl="1"/>
            <a:r>
              <a:rPr lang="en-US" sz="1600" dirty="0" smtClean="0"/>
              <a:t>Instead, we must reasonably screen so as to know the parties with whom we do business – use common sense</a:t>
            </a:r>
          </a:p>
          <a:p>
            <a:r>
              <a:rPr lang="en-US" sz="1600" dirty="0" smtClean="0"/>
              <a:t>Screening AECOM Entities?</a:t>
            </a:r>
          </a:p>
          <a:p>
            <a:pPr lvl="1"/>
            <a:r>
              <a:rPr lang="en-US" sz="1600" dirty="0" smtClean="0"/>
              <a:t>AECOM’s legal entities, subsidiaries and joint ventures </a:t>
            </a:r>
            <a:r>
              <a:rPr lang="en-US" sz="1600" u="sng" dirty="0" smtClean="0"/>
              <a:t>do no</a:t>
            </a:r>
            <a:r>
              <a:rPr lang="en-US" sz="1600" dirty="0" smtClean="0"/>
              <a:t>t have to be screened</a:t>
            </a:r>
          </a:p>
          <a:p>
            <a:r>
              <a:rPr lang="en-US" sz="1600" dirty="0" smtClean="0"/>
              <a:t>Screening Customers and/or Customers’ Clients or End Users?</a:t>
            </a:r>
          </a:p>
          <a:p>
            <a:pPr lvl="1"/>
            <a:r>
              <a:rPr lang="en-US" sz="1600" dirty="0" smtClean="0"/>
              <a:t>Screen at the beginning of the transaction</a:t>
            </a:r>
          </a:p>
          <a:p>
            <a:pPr lvl="2"/>
            <a:r>
              <a:rPr lang="en-US" sz="1600" dirty="0" smtClean="0"/>
              <a:t>Document to the file an electronic copy of the “About Us” section entity’s website where its products, services and locations are described </a:t>
            </a:r>
          </a:p>
          <a:p>
            <a:pPr lvl="1"/>
            <a:r>
              <a:rPr lang="en-US" sz="1600" dirty="0" smtClean="0"/>
              <a:t>Screen the entity itself, its parent organization if one exists</a:t>
            </a:r>
          </a:p>
          <a:p>
            <a:pPr lvl="1"/>
            <a:r>
              <a:rPr lang="en-US" sz="1600" dirty="0" smtClean="0"/>
              <a:t>Screen the principals of the organization (i.e. Board of Directors, Chief Executives)</a:t>
            </a:r>
          </a:p>
          <a:p>
            <a:pPr lvl="1"/>
            <a:r>
              <a:rPr lang="en-US" sz="1600" dirty="0" smtClean="0"/>
              <a:t>Re-screen once every six months during the project</a:t>
            </a:r>
          </a:p>
          <a:p>
            <a:endParaRPr lang="en-US" sz="12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4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E07A-9981-4F02-8173-F43896459FEA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MK Denial - Frequency of Screening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92D050"/>
                </a:solidFill>
              </a:rPr>
              <a:t>Continued</a:t>
            </a:r>
            <a:endParaRPr lang="en-US" sz="2000" i="1" dirty="0">
              <a:solidFill>
                <a:srgbClr val="92D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4656138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400" dirty="0" smtClean="0"/>
              <a:t>Screening Subcontractors, Suppliers, Teaming Partners, Vendors</a:t>
            </a:r>
          </a:p>
          <a:p>
            <a:pPr lvl="1"/>
            <a:r>
              <a:rPr lang="en-US" sz="1400" dirty="0" smtClean="0"/>
              <a:t>Same as Customers and/or Customers’ Clients or End Users</a:t>
            </a:r>
          </a:p>
          <a:p>
            <a:pPr lvl="1"/>
            <a:r>
              <a:rPr lang="en-US" sz="1400" dirty="0" smtClean="0"/>
              <a:t>Exception – For US Government contracts, screen more frequently in accordance with the Federal Acquisition Regulations</a:t>
            </a:r>
          </a:p>
          <a:p>
            <a:r>
              <a:rPr lang="en-US" sz="1400" dirty="0" smtClean="0"/>
              <a:t>Screening Individuals</a:t>
            </a:r>
          </a:p>
          <a:p>
            <a:pPr lvl="1"/>
            <a:r>
              <a:rPr lang="en-US" sz="1400" dirty="0" smtClean="0"/>
              <a:t>If not one of the above-referenced types of organizations, screen individuals just as you would an entity</a:t>
            </a:r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4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4354-5547-4AD3-B26D-04362FBB70EB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Access Control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04181"/>
            <a:ext cx="8229600" cy="4904507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600" dirty="0" smtClean="0"/>
              <a:t>The MK Denial subscription is an enterprise-wide license for AECOM’s use only</a:t>
            </a:r>
          </a:p>
          <a:p>
            <a:endParaRPr lang="en-US" sz="1200" dirty="0" smtClean="0"/>
          </a:p>
          <a:p>
            <a:pPr lvl="1"/>
            <a:r>
              <a:rPr lang="en-US" sz="1600" dirty="0" smtClean="0"/>
              <a:t>Parties </a:t>
            </a:r>
            <a:r>
              <a:rPr lang="en-US" sz="1600" u="sng" dirty="0" smtClean="0"/>
              <a:t>unrelated to</a:t>
            </a:r>
            <a:r>
              <a:rPr lang="en-US" sz="1600" dirty="0" smtClean="0"/>
              <a:t> AECOM are not covered by this license and thus may not be granted to unrelated third parties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Individuals that are hired by AECOM either on a temporary or contract basis may only use the MK Denial screening tool while actually conducting work for AECOM</a:t>
            </a:r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4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5099-0204-4A54-B5FE-66B87C2FFD12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04181"/>
            <a:ext cx="8229600" cy="4904507"/>
          </a:xfrm>
          <a:noFill/>
        </p:spPr>
        <p:txBody>
          <a:bodyPr anchor="t"/>
          <a:lstStyle/>
          <a:p>
            <a:r>
              <a:rPr lang="en-US" sz="1400" dirty="0" smtClean="0"/>
              <a:t>For questions concerning the use of the MK Denial tool, contact:</a:t>
            </a:r>
          </a:p>
          <a:p>
            <a:pPr lvl="2">
              <a:buNone/>
            </a:pPr>
            <a:endParaRPr lang="en-US" sz="1400" dirty="0" smtClean="0"/>
          </a:p>
          <a:p>
            <a:pPr lvl="2">
              <a:buNone/>
            </a:pPr>
            <a:r>
              <a:rPr lang="en-US" sz="1400" dirty="0" smtClean="0"/>
              <a:t>Kim Canales-Yarborough</a:t>
            </a:r>
          </a:p>
          <a:p>
            <a:pPr lvl="2">
              <a:buNone/>
            </a:pPr>
            <a:r>
              <a:rPr lang="en-US" sz="1400" dirty="0" smtClean="0"/>
              <a:t>Director, Corporate Export Administration</a:t>
            </a:r>
          </a:p>
          <a:p>
            <a:pPr lvl="2">
              <a:buNone/>
            </a:pPr>
            <a:r>
              <a:rPr lang="en-US" sz="1400" dirty="0" smtClean="0"/>
              <a:t>AECOM Technology Corporation</a:t>
            </a:r>
          </a:p>
          <a:p>
            <a:pPr lvl="2">
              <a:buNone/>
            </a:pPr>
            <a:r>
              <a:rPr lang="en-US" sz="1400" b="1" dirty="0" smtClean="0">
                <a:solidFill>
                  <a:schemeClr val="tx2"/>
                </a:solidFill>
                <a:hlinkClick r:id="rId2"/>
              </a:rPr>
              <a:t>Kim.canales-yarborough@aecom.com</a:t>
            </a:r>
            <a:endParaRPr lang="en-US" sz="1400" b="1" dirty="0" smtClean="0">
              <a:solidFill>
                <a:schemeClr val="tx2"/>
              </a:solidFill>
            </a:endParaRPr>
          </a:p>
          <a:p>
            <a:pPr lvl="1"/>
            <a:endParaRPr lang="en-US" sz="8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4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CCA75-77E2-4B7C-8F37-9557734E14F1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Screen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31359"/>
            <a:ext cx="8229600" cy="4977330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600" dirty="0" smtClean="0"/>
              <a:t>AECOM must know certain facts about the parties with whom it does business in order to comply with government  regulations</a:t>
            </a:r>
          </a:p>
          <a:p>
            <a:r>
              <a:rPr lang="en-US" sz="1600" dirty="0" smtClean="0"/>
              <a:t>Thirty two countries, the UN, World Bank and Interpol all publish lists of controlled entities and individuals involved in criminal activities, human rights violations, money-laundering, narco-trafficking, terrorism, or weapons tracking and proliferation.</a:t>
            </a:r>
          </a:p>
          <a:p>
            <a:r>
              <a:rPr lang="en-US" sz="1600" dirty="0" smtClean="0"/>
              <a:t>“Screening” is the process of comparing individuals or organizations with these lists, including</a:t>
            </a:r>
          </a:p>
          <a:p>
            <a:pPr lvl="1"/>
            <a:r>
              <a:rPr lang="en-US" sz="1600" dirty="0" smtClean="0"/>
              <a:t>Agents, banks, clients, consultants, customers, joint ventures, service-providers, sub-contractors, suppliers, teaming partners, ultimate end users or owners, and vendors</a:t>
            </a:r>
          </a:p>
          <a:p>
            <a:r>
              <a:rPr lang="en-US" sz="1600" dirty="0" smtClean="0"/>
              <a:t>To make screening easier, AECOM has purchased enterprise-wide access to MK Denial, an online database that consolidates and updates these lists</a:t>
            </a:r>
          </a:p>
          <a:p>
            <a:r>
              <a:rPr lang="en-US" sz="1600" dirty="0" smtClean="0"/>
              <a:t>All AECOM owned or controlled entities must incorporate screening using the MK Denial database into business processes </a:t>
            </a:r>
          </a:p>
          <a:p>
            <a:pPr>
              <a:buNone/>
            </a:pPr>
            <a:endParaRPr lang="en-US" sz="1600" dirty="0" smtClean="0"/>
          </a:p>
          <a:p>
            <a:endParaRPr lang="en-US" sz="1400" dirty="0" smtClean="0"/>
          </a:p>
          <a:p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8633-6525-4652-88F3-1E6FA6E0F479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 -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04181"/>
            <a:ext cx="8229600" cy="3850591"/>
          </a:xfrm>
        </p:spPr>
        <p:txBody>
          <a:bodyPr anchor="t"/>
          <a:lstStyle/>
          <a:p>
            <a:r>
              <a:rPr lang="en-US" sz="1400" dirty="0" smtClean="0"/>
              <a:t>MK Database Uses:</a:t>
            </a:r>
          </a:p>
          <a:p>
            <a:pPr lvl="1"/>
            <a:r>
              <a:rPr lang="en-US" sz="1400" dirty="0" smtClean="0"/>
              <a:t>Australian Consolidated List</a:t>
            </a:r>
          </a:p>
          <a:p>
            <a:pPr lvl="1"/>
            <a:r>
              <a:rPr lang="en-US" sz="1400" dirty="0" smtClean="0"/>
              <a:t>Bank of England Financial Sanctions List</a:t>
            </a:r>
          </a:p>
          <a:p>
            <a:pPr lvl="1"/>
            <a:r>
              <a:rPr lang="en-US" sz="1400" dirty="0" smtClean="0"/>
              <a:t>Canadian Restricted Entities List</a:t>
            </a:r>
          </a:p>
          <a:p>
            <a:pPr lvl="1"/>
            <a:r>
              <a:rPr lang="en-US" sz="1400" dirty="0" smtClean="0"/>
              <a:t>European Union Sanctions List</a:t>
            </a:r>
          </a:p>
          <a:p>
            <a:pPr lvl="1"/>
            <a:r>
              <a:rPr lang="en-US" sz="1400" dirty="0" smtClean="0"/>
              <a:t>German Proliferation Concerns List</a:t>
            </a:r>
          </a:p>
          <a:p>
            <a:pPr lvl="1"/>
            <a:r>
              <a:rPr lang="en-US" sz="1400" dirty="0" smtClean="0"/>
              <a:t>Japanese Proliferation Concerns List</a:t>
            </a:r>
          </a:p>
          <a:p>
            <a:pPr lvl="1"/>
            <a:r>
              <a:rPr lang="en-US" sz="1400" dirty="0" smtClean="0"/>
              <a:t>Swiss Restricted List</a:t>
            </a:r>
          </a:p>
          <a:p>
            <a:pPr lvl="1"/>
            <a:r>
              <a:rPr lang="en-US" sz="1400" dirty="0" smtClean="0"/>
              <a:t>UK Proliferation Concerns List</a:t>
            </a:r>
          </a:p>
          <a:p>
            <a:pPr lvl="1"/>
            <a:r>
              <a:rPr lang="en-US" sz="1400" dirty="0" smtClean="0"/>
              <a:t>United Nations Security Counsel Sanctions List</a:t>
            </a:r>
          </a:p>
          <a:p>
            <a:pPr lvl="1"/>
            <a:r>
              <a:rPr lang="en-US" sz="1400" dirty="0" smtClean="0"/>
              <a:t>US Government Lists (multiple agencies, including OFAC and Debarred Parties)</a:t>
            </a:r>
          </a:p>
          <a:p>
            <a:pPr lvl="1"/>
            <a:r>
              <a:rPr lang="en-US" sz="1400" dirty="0" smtClean="0"/>
              <a:t>World Bank List of Debarred / Ineligible Firms</a:t>
            </a:r>
          </a:p>
          <a:p>
            <a:endParaRPr lang="en-US" sz="1400" dirty="0" smtClean="0"/>
          </a:p>
          <a:p>
            <a:pPr lvl="1"/>
            <a:endParaRPr lang="en-US" sz="8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4"/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319-E6DE-442A-BB69-9CE91217AF56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January,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to Screen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8317"/>
            <a:ext cx="8229600" cy="4860372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400" b="1" dirty="0" smtClean="0"/>
              <a:t>Agents, Clients, Customers, Joint Ventures, Project Owners and Ultimate End Users / Owners</a:t>
            </a:r>
          </a:p>
          <a:p>
            <a:pPr lvl="1"/>
            <a:r>
              <a:rPr lang="en-US" sz="1400" dirty="0" smtClean="0"/>
              <a:t>Regulations and prudent business practices require AECOM to conduct due diligence on the parties with whom it does business</a:t>
            </a:r>
            <a:endParaRPr lang="en-US" sz="1200" dirty="0" smtClean="0"/>
          </a:p>
          <a:p>
            <a:pPr lvl="1"/>
            <a:r>
              <a:rPr lang="en-US" sz="1400" dirty="0" smtClean="0"/>
              <a:t>AECOM’s due diligence obligations apply whether or not AECOM has a direct contract with the ultimate client or end user</a:t>
            </a:r>
          </a:p>
          <a:p>
            <a:pPr lvl="1"/>
            <a:r>
              <a:rPr lang="en-US" sz="1400" dirty="0" smtClean="0"/>
              <a:t>AECOM must determine and screen anyone funding or getting the benefit of the contract or transaction</a:t>
            </a:r>
          </a:p>
          <a:p>
            <a:r>
              <a:rPr lang="en-US" sz="1400" b="1" dirty="0" smtClean="0"/>
              <a:t>Banks</a:t>
            </a:r>
          </a:p>
          <a:p>
            <a:pPr lvl="1"/>
            <a:r>
              <a:rPr lang="en-US" sz="1400" dirty="0" smtClean="0"/>
              <a:t>The physical location, owners or the types of business transactions conducted by a bank may impact AECOM’s ability to receive funds from or use a bank</a:t>
            </a:r>
          </a:p>
          <a:p>
            <a:r>
              <a:rPr lang="en-US" sz="1400" b="1" dirty="0" smtClean="0"/>
              <a:t>Consultants, Service-Providers, Subcontractors, Suppliers, Teaming Partners, Vendors</a:t>
            </a:r>
          </a:p>
          <a:p>
            <a:pPr lvl="1"/>
            <a:r>
              <a:rPr lang="en-US" sz="1400" dirty="0" smtClean="0"/>
              <a:t>Due diligence obligations also apply to those we pay, not just those who pay us</a:t>
            </a:r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4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3013-371F-4143-B4A7-BFA7D0B97156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Screens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93135"/>
            <a:ext cx="8229600" cy="5115554"/>
          </a:xfrm>
        </p:spPr>
        <p:txBody>
          <a:bodyPr anchor="t"/>
          <a:lstStyle/>
          <a:p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4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758-50C4-4294-A30C-B5D7BAC45EC8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6447" y="978192"/>
          <a:ext cx="8516679" cy="5103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152"/>
                <a:gridCol w="6279527"/>
              </a:tblGrid>
              <a:tr h="4814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AECOM Department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Why?</a:t>
                      </a:r>
                      <a:endParaRPr lang="en-US" sz="1400" dirty="0"/>
                    </a:p>
                  </a:txBody>
                  <a:tcPr anchor="ctr"/>
                </a:tc>
              </a:tr>
              <a:tr h="7651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Accounting &amp; Finance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Receive</a:t>
                      </a:r>
                      <a:r>
                        <a:rPr lang="en-US" sz="1400" baseline="0" dirty="0" smtClean="0"/>
                        <a:t> and process funds received from domestic and foreign banks; certain foreign banks are subject to sanctions</a:t>
                      </a:r>
                      <a:endParaRPr lang="en-US" sz="1400" dirty="0"/>
                    </a:p>
                  </a:txBody>
                  <a:tcPr anchor="ctr"/>
                </a:tc>
              </a:tr>
              <a:tr h="4814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 Development</a:t>
                      </a:r>
                      <a:endParaRPr 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Potential clients, consultants,</a:t>
                      </a:r>
                      <a:r>
                        <a:rPr lang="en-US" sz="1400" baseline="0" dirty="0" smtClean="0"/>
                        <a:t> customers, joint ventures, project owners, service-providers, subcontractors, suppliers, teaming partners or vendors may be subject to controls that impact the proposed transaction</a:t>
                      </a:r>
                      <a:endParaRPr lang="en-US" sz="1400" dirty="0"/>
                    </a:p>
                  </a:txBody>
                  <a:tcPr anchor="ctr"/>
                </a:tc>
              </a:tr>
              <a:tr h="7651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Contracts &amp; Subcontracts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7651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Operations / Program Management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7651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Procurement</a:t>
                      </a:r>
                      <a:r>
                        <a:rPr lang="en-US" sz="1400" baseline="0" dirty="0" smtClean="0"/>
                        <a:t> / Purchasing</a:t>
                      </a:r>
                      <a:endParaRPr 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10801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Recruiting &amp; Human</a:t>
                      </a:r>
                      <a:r>
                        <a:rPr lang="en-US" sz="1400" baseline="0" dirty="0" smtClean="0"/>
                        <a:t> Resources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Potential</a:t>
                      </a:r>
                      <a:r>
                        <a:rPr lang="en-US" sz="1400" baseline="0" dirty="0" smtClean="0"/>
                        <a:t> agents, consultants, independent contractors or employees (if current hiring practices do not conduct background checking) may be subject to controls that impact the proposed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work to be performed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MK Denial – What It Is, Why Use It: 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92D050"/>
                </a:solidFill>
              </a:rPr>
              <a:t>a fast, accurate and means of checking lists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58949"/>
            <a:ext cx="8229600" cy="484973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600" dirty="0" smtClean="0"/>
              <a:t>The following slides cover these key topics:</a:t>
            </a:r>
          </a:p>
          <a:p>
            <a:pPr lvl="1"/>
            <a:r>
              <a:rPr lang="en-US" sz="1600" dirty="0" smtClean="0"/>
              <a:t>Why use MK Denial</a:t>
            </a:r>
          </a:p>
          <a:p>
            <a:pPr lvl="1"/>
            <a:r>
              <a:rPr lang="en-US" sz="1600" dirty="0" smtClean="0"/>
              <a:t>Which lists MK Denial checks</a:t>
            </a:r>
          </a:p>
          <a:p>
            <a:pPr lvl="1"/>
            <a:r>
              <a:rPr lang="en-US" sz="1600" dirty="0" smtClean="0"/>
              <a:t>Links and instructions on how to access MK Denial</a:t>
            </a:r>
          </a:p>
          <a:p>
            <a:pPr lvl="1"/>
            <a:r>
              <a:rPr lang="en-US" sz="1600" dirty="0" smtClean="0"/>
              <a:t>MK Denial screening tools you’ll use most frequently</a:t>
            </a:r>
          </a:p>
          <a:p>
            <a:pPr lvl="1"/>
            <a:r>
              <a:rPr lang="en-US" sz="1600" dirty="0" smtClean="0"/>
              <a:t>Step by step instructions on how to conduct a screen</a:t>
            </a:r>
          </a:p>
          <a:p>
            <a:pPr lvl="2"/>
            <a:r>
              <a:rPr lang="en-US" sz="1600" b="1" i="1" u="sng" dirty="0" smtClean="0">
                <a:solidFill>
                  <a:schemeClr val="tx2"/>
                </a:solidFill>
              </a:rPr>
              <a:t>Including what to do if a name matches!</a:t>
            </a:r>
          </a:p>
          <a:p>
            <a:pPr lvl="1"/>
            <a:r>
              <a:rPr lang="en-US" sz="1600" dirty="0" smtClean="0"/>
              <a:t>How frequently screening should be done</a:t>
            </a:r>
          </a:p>
          <a:p>
            <a:pPr lvl="1"/>
            <a:r>
              <a:rPr lang="en-US" sz="1600" dirty="0" smtClean="0"/>
              <a:t>What screening records to keep and retain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4CE-3C17-47BA-BF81-92022846AE80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MK Denial – What It Is, Why Use it</a:t>
            </a:r>
            <a:br>
              <a:rPr lang="en-US" dirty="0" smtClean="0"/>
            </a:br>
            <a:r>
              <a:rPr lang="en-US" sz="2000" i="1" dirty="0" smtClean="0">
                <a:solidFill>
                  <a:srgbClr val="92D050"/>
                </a:solidFill>
              </a:rPr>
              <a:t>Continued</a:t>
            </a:r>
            <a:endParaRPr lang="en-US" sz="2000" i="1" dirty="0">
              <a:solidFill>
                <a:srgbClr val="92D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r>
              <a:rPr lang="en-US" sz="1600" dirty="0" smtClean="0"/>
              <a:t>Why Use MK</a:t>
            </a:r>
          </a:p>
          <a:p>
            <a:pPr lvl="1"/>
            <a:r>
              <a:rPr lang="en-US" sz="1600" dirty="0" smtClean="0"/>
              <a:t>One-Stop Shopping – MK Denial provides one comprehensive, constantly updated source. </a:t>
            </a:r>
          </a:p>
          <a:p>
            <a:pPr lvl="1"/>
            <a:r>
              <a:rPr lang="en-US" sz="1600" dirty="0" smtClean="0"/>
              <a:t>Speed – MK  Denial produces search results within seconds.  </a:t>
            </a:r>
          </a:p>
          <a:p>
            <a:pPr lvl="1"/>
            <a:r>
              <a:rPr lang="en-US" sz="1600" dirty="0" smtClean="0"/>
              <a:t>Due Diligence – MK Denial screening reports automatically create due diligence records </a:t>
            </a:r>
          </a:p>
          <a:p>
            <a:pPr lvl="1"/>
            <a:r>
              <a:rPr lang="en-US" sz="1600" dirty="0" smtClean="0"/>
              <a:t>Universal  Access – The enterprise-wide license purchased by Ethics and Compliance allows AECOM employees to check immediately, efficiently and economically</a:t>
            </a:r>
          </a:p>
          <a:p>
            <a:r>
              <a:rPr lang="en-US" sz="1600" dirty="0" smtClean="0"/>
              <a:t>Which Lists</a:t>
            </a:r>
          </a:p>
          <a:p>
            <a:pPr lvl="1"/>
            <a:r>
              <a:rPr lang="en-US" sz="1600" dirty="0" smtClean="0"/>
              <a:t>Appendix A indentifies these lists</a:t>
            </a:r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AE1F-7732-4218-8E67-E4D515D899B9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How to Log In Via the Internet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C790-5B50-4AB0-A147-49203BD2B0D6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95425"/>
            <a:ext cx="7810500" cy="487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85850" y="2039874"/>
            <a:ext cx="6648450" cy="579501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t"/>
          <a:lstStyle/>
          <a:p>
            <a:pPr lvl="1">
              <a:buNone/>
            </a:pPr>
            <a:r>
              <a:rPr lang="en-US" sz="1400" dirty="0" smtClean="0"/>
              <a:t>From </a:t>
            </a:r>
            <a:r>
              <a:rPr lang="en-US" sz="1400" b="1" dirty="0" smtClean="0">
                <a:solidFill>
                  <a:srgbClr val="92D050"/>
                </a:solidFill>
              </a:rPr>
              <a:t>outside</a:t>
            </a:r>
            <a:r>
              <a:rPr lang="en-US" sz="1400" dirty="0" smtClean="0"/>
              <a:t> AECOM’s network, go to </a:t>
            </a:r>
            <a:r>
              <a:rPr lang="en-US" sz="1400" b="1" dirty="0" smtClean="0">
                <a:hlinkClick r:id="rId4"/>
              </a:rPr>
              <a:t>www.mkdenial.com</a:t>
            </a:r>
            <a:endParaRPr lang="en-US" sz="1400" b="1" dirty="0" smtClean="0"/>
          </a:p>
          <a:p>
            <a:pPr lvl="1">
              <a:buNone/>
            </a:pPr>
            <a:r>
              <a:rPr lang="en-US" sz="1400" dirty="0" smtClean="0"/>
              <a:t>Select “</a:t>
            </a:r>
            <a:r>
              <a:rPr lang="en-US" sz="1400" dirty="0" smtClean="0">
                <a:solidFill>
                  <a:srgbClr val="92D050"/>
                </a:solidFill>
              </a:rPr>
              <a:t>Member Access</a:t>
            </a:r>
            <a:r>
              <a:rPr lang="en-US" sz="1400" dirty="0" smtClean="0"/>
              <a:t>” (the top red box)</a:t>
            </a:r>
          </a:p>
          <a:p>
            <a:pPr lvl="2"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6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endParaRPr lang="en-US" sz="1200" dirty="0" smtClean="0"/>
          </a:p>
          <a:p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00025" y="4438650"/>
            <a:ext cx="3352800" cy="18478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To log into MK Denial via AECOM’s intranet, follow the links at </a:t>
            </a:r>
            <a:r>
              <a:rPr lang="en-US" sz="1400" b="1" dirty="0" smtClean="0">
                <a:hlinkClick r:id="rId5"/>
              </a:rPr>
              <a:t>http://my.aecomnet.com/Intranet/AECOM+Corporate/Ethics+and+Compliance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2209800" y="1714500"/>
            <a:ext cx="2419350" cy="3619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2209800" y="2733674"/>
            <a:ext cx="638175" cy="1428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MK Denial to Screen: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92D050"/>
                </a:solidFill>
              </a:rPr>
              <a:t>How to Log In Via the Internet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94C5-6042-46C9-AB4E-C8D8F0011A13}" type="datetime4">
              <a:rPr lang="en-US" smtClean="0"/>
              <a:pPr/>
              <a:t>July 6, 2011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Party Screening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292FEF09-04D1-447B-9F98-7000E0D5D3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6" y="1304925"/>
            <a:ext cx="8362950" cy="4590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1228725" y="2131568"/>
            <a:ext cx="6477000" cy="256159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 anchorCtr="1"/>
          <a:lstStyle/>
          <a:p>
            <a:r>
              <a:rPr lang="en-US" dirty="0" smtClean="0"/>
              <a:t>Log In Page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3125" y="2790825"/>
            <a:ext cx="1343025" cy="3333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User ID: 7969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10175" y="2933700"/>
            <a:ext cx="1704975" cy="2000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Password: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aecom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200400" y="2886075"/>
            <a:ext cx="676275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1"/>
          </p:cNvCxnSpPr>
          <p:nvPr/>
        </p:nvCxnSpPr>
        <p:spPr>
          <a:xfrm rot="10800000" flipV="1">
            <a:off x="4905375" y="3033712"/>
            <a:ext cx="304800" cy="33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_White Bkgd">
  <a:themeElements>
    <a:clrScheme name="AECO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3C1DF"/>
      </a:accent1>
      <a:accent2>
        <a:srgbClr val="7DDC1E"/>
      </a:accent2>
      <a:accent3>
        <a:srgbClr val="FC9F1A"/>
      </a:accent3>
      <a:accent4>
        <a:srgbClr val="9C0880"/>
      </a:accent4>
      <a:accent5>
        <a:srgbClr val="988F86"/>
      </a:accent5>
      <a:accent6>
        <a:srgbClr val="000000"/>
      </a:accent6>
      <a:hlink>
        <a:srgbClr val="63C1DF"/>
      </a:hlink>
      <a:folHlink>
        <a:srgbClr val="988F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BLUE_White Bkgd">
  <a:themeElements>
    <a:clrScheme name="AECO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3C1DF"/>
      </a:accent1>
      <a:accent2>
        <a:srgbClr val="7DDC1E"/>
      </a:accent2>
      <a:accent3>
        <a:srgbClr val="FC9F1A"/>
      </a:accent3>
      <a:accent4>
        <a:srgbClr val="9C0880"/>
      </a:accent4>
      <a:accent5>
        <a:srgbClr val="988F86"/>
      </a:accent5>
      <a:accent6>
        <a:srgbClr val="000000"/>
      </a:accent6>
      <a:hlink>
        <a:srgbClr val="63C1DF"/>
      </a:hlink>
      <a:folHlink>
        <a:srgbClr val="988F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GREEN_White Bkgd">
  <a:themeElements>
    <a:clrScheme name="AECO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3C1DF"/>
      </a:accent1>
      <a:accent2>
        <a:srgbClr val="7DDC1E"/>
      </a:accent2>
      <a:accent3>
        <a:srgbClr val="FC9F1A"/>
      </a:accent3>
      <a:accent4>
        <a:srgbClr val="9C0880"/>
      </a:accent4>
      <a:accent5>
        <a:srgbClr val="988F86"/>
      </a:accent5>
      <a:accent6>
        <a:srgbClr val="000000"/>
      </a:accent6>
      <a:hlink>
        <a:srgbClr val="63C1DF"/>
      </a:hlink>
      <a:folHlink>
        <a:srgbClr val="988F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RANGE_White Bkgd">
  <a:themeElements>
    <a:clrScheme name="AECO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3C1DF"/>
      </a:accent1>
      <a:accent2>
        <a:srgbClr val="7DDC1E"/>
      </a:accent2>
      <a:accent3>
        <a:srgbClr val="FC9F1A"/>
      </a:accent3>
      <a:accent4>
        <a:srgbClr val="9C0880"/>
      </a:accent4>
      <a:accent5>
        <a:srgbClr val="988F86"/>
      </a:accent5>
      <a:accent6>
        <a:srgbClr val="000000"/>
      </a:accent6>
      <a:hlink>
        <a:srgbClr val="63C1DF"/>
      </a:hlink>
      <a:folHlink>
        <a:srgbClr val="988F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MAGENTA_White Bkgd">
  <a:themeElements>
    <a:clrScheme name="AECO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63C1DF"/>
      </a:accent1>
      <a:accent2>
        <a:srgbClr val="7DDC1E"/>
      </a:accent2>
      <a:accent3>
        <a:srgbClr val="FC9F1A"/>
      </a:accent3>
      <a:accent4>
        <a:srgbClr val="9C0880"/>
      </a:accent4>
      <a:accent5>
        <a:srgbClr val="988F86"/>
      </a:accent5>
      <a:accent6>
        <a:srgbClr val="000000"/>
      </a:accent6>
      <a:hlink>
        <a:srgbClr val="63C1DF"/>
      </a:hlink>
      <a:folHlink>
        <a:srgbClr val="988F86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1862</Words>
  <Application>Microsoft Office PowerPoint</Application>
  <PresentationFormat>On-screen Show (4:3)</PresentationFormat>
  <Paragraphs>357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BLACK_White Bkgd</vt:lpstr>
      <vt:lpstr>BLUE_White Bkgd</vt:lpstr>
      <vt:lpstr>GREEN_White Bkgd</vt:lpstr>
      <vt:lpstr>ORANGE_White Bkgd</vt:lpstr>
      <vt:lpstr>MAGENTA_White Bkgd</vt:lpstr>
      <vt:lpstr>AECOM Technology Corporation Third Party Screening Tool</vt:lpstr>
      <vt:lpstr>Table of Contents</vt:lpstr>
      <vt:lpstr>Why Screen</vt:lpstr>
      <vt:lpstr>Who to Screen</vt:lpstr>
      <vt:lpstr>Who Screens</vt:lpstr>
      <vt:lpstr>MK Denial – What It Is, Why Use It:  a fast, accurate and means of checking lists</vt:lpstr>
      <vt:lpstr>MK Denial – What It Is, Why Use it Continued</vt:lpstr>
      <vt:lpstr>Using MK Denial to Screen:  How to Log In Via the Internet</vt:lpstr>
      <vt:lpstr>Using MK Denial to Screen:  How to Log In Via the Internet</vt:lpstr>
      <vt:lpstr>Using MK Denial to Screen:  How to Log In Via the Internet</vt:lpstr>
      <vt:lpstr>Using MK Denial to Screen:  Screening Tools</vt:lpstr>
      <vt:lpstr>Using MK Denial to Screen:  Individual Screening</vt:lpstr>
      <vt:lpstr>Using MK Denial to Screen:  Individual Screening</vt:lpstr>
      <vt:lpstr>Using MK Denial to Screen:  Screen More Than One Name at a Time (“Batch Screen”)</vt:lpstr>
      <vt:lpstr>Using MK Denial to Screen:  Screen More Than One Name at a Time (“Batch Screen”)</vt:lpstr>
      <vt:lpstr>Using MK Denial to Screen:  Screen More Than One Name at a Time (“Batch Screen”)</vt:lpstr>
      <vt:lpstr>Using MK Denial to Screen:  Results</vt:lpstr>
      <vt:lpstr>Using MK Denial to Screen:  Results</vt:lpstr>
      <vt:lpstr>Using MK Denial to Screen:  Results – Is It a Match??</vt:lpstr>
      <vt:lpstr>Using MK Denial to Screen:  Results – When You Know It Isn’t a Match</vt:lpstr>
      <vt:lpstr>Using MK Denial to Screen:  Results – Keep a Copy</vt:lpstr>
      <vt:lpstr>MK Denial Country Reports  Screening Tools – Country Reports</vt:lpstr>
      <vt:lpstr>MK Denial Country Reports How to Create a Report</vt:lpstr>
      <vt:lpstr>MK Denial Country Reports How to Create a Report</vt:lpstr>
      <vt:lpstr>MK Denial Country Reports How to Create a Report</vt:lpstr>
      <vt:lpstr>Using MK Denial - Frequency of Screening</vt:lpstr>
      <vt:lpstr>Using MK Denial - Frequency of Screening Continued</vt:lpstr>
      <vt:lpstr>Subscription Access Control</vt:lpstr>
      <vt:lpstr>Contact Information</vt:lpstr>
      <vt:lpstr>Appendix A - Lists</vt:lpstr>
      <vt:lpstr>Thank You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Cathy</dc:creator>
  <cp:lastModifiedBy>ellen.barker</cp:lastModifiedBy>
  <cp:revision>256</cp:revision>
  <dcterms:created xsi:type="dcterms:W3CDTF">2009-11-20T00:06:25Z</dcterms:created>
  <dcterms:modified xsi:type="dcterms:W3CDTF">2011-07-06T17:41:27Z</dcterms:modified>
</cp:coreProperties>
</file>