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G Playtoy" initials="BHG" lastIdx="20" clrIdx="0"/>
  <p:cmAuthor id="1" name="Coyne, Kathy" initials="KC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1B7E-9DDB-45C4-B2CF-0A86FAD9EAA2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6CF1-4FC6-45B5-89F4-4B34543B8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rojectSystem@aecom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lesforce.com/HTViewHelpDoc?id=reports_builder_editing.htm&amp;language=en_U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Projects!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functionality in Salesforce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633" y="2514600"/>
            <a:ext cx="5861793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Salesforce Projects – Exporting formatted projects to Word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9144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Method 3. Grabbing a </a:t>
            </a:r>
            <a:r>
              <a:rPr lang="en-US" b="1" u="sng" dirty="0" smtClean="0"/>
              <a:t>single</a:t>
            </a:r>
            <a:r>
              <a:rPr lang="en-US" b="1" dirty="0" smtClean="0"/>
              <a:t> project to paste into an </a:t>
            </a:r>
            <a:r>
              <a:rPr lang="en-US" b="1" u="sng" dirty="0" smtClean="0"/>
              <a:t>existing</a:t>
            </a:r>
            <a:r>
              <a:rPr lang="en-US" b="1" dirty="0" smtClean="0"/>
              <a:t> Word document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Open the project you want to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View Project </a:t>
            </a:r>
            <a:r>
              <a:rPr lang="en-US" dirty="0" smtClean="0"/>
              <a:t>button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Copy and paste the project description into your Word doc</a:t>
            </a:r>
          </a:p>
          <a:p>
            <a:pPr marL="342900" indent="-342900"/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2028305"/>
            <a:ext cx="3048000" cy="3153295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The Basics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What is it?</a:t>
            </a:r>
            <a:endParaRPr lang="en-US" dirty="0"/>
          </a:p>
          <a:p>
            <a:r>
              <a:rPr lang="en-CA" dirty="0"/>
              <a:t>Projects is a new database developed in Salesforce </a:t>
            </a:r>
            <a:r>
              <a:rPr lang="en-CA" dirty="0" smtClean="0"/>
              <a:t>for project descriptions and project-related information to </a:t>
            </a:r>
            <a:r>
              <a:rPr lang="en-CA" dirty="0"/>
              <a:t>be used in </a:t>
            </a:r>
            <a:r>
              <a:rPr lang="en-CA" dirty="0" smtClean="0"/>
              <a:t>proposals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b="1" dirty="0"/>
              <a:t>What is </a:t>
            </a:r>
            <a:r>
              <a:rPr lang="en-CA" b="1" dirty="0" smtClean="0"/>
              <a:t>included?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Projects </a:t>
            </a:r>
            <a:r>
              <a:rPr lang="en-CA" dirty="0"/>
              <a:t>were migrated from North America legacy systems (Vision and </a:t>
            </a:r>
            <a:r>
              <a:rPr lang="en-CA" dirty="0" smtClean="0"/>
              <a:t>BDIS)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Projects from other legacy systems will be entered as needed</a:t>
            </a:r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New projects in North America, Europe, Middle East, and Asia projects will be entered as they are booked in Oracle</a:t>
            </a:r>
            <a:r>
              <a:rPr lang="en-CA" dirty="0"/>
              <a:t> </a:t>
            </a:r>
            <a:endParaRPr lang="en-CA" dirty="0" smtClean="0"/>
          </a:p>
          <a:p>
            <a:endParaRPr lang="en-US" dirty="0"/>
          </a:p>
          <a:p>
            <a:r>
              <a:rPr lang="en-CA" b="1" dirty="0"/>
              <a:t>How are new projects added?</a:t>
            </a:r>
            <a:endParaRPr lang="en-US" dirty="0"/>
          </a:p>
          <a:p>
            <a:r>
              <a:rPr lang="en-CA" dirty="0"/>
              <a:t>Opportunities that are booked in the Salesforce Opportunities system are “pushed” to the Projects </a:t>
            </a:r>
            <a:r>
              <a:rPr lang="en-CA" dirty="0" smtClean="0"/>
              <a:t>database, or they can be entered manually.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b="1" dirty="0"/>
              <a:t>Who has access?</a:t>
            </a:r>
            <a:endParaRPr lang="en-US" dirty="0"/>
          </a:p>
          <a:p>
            <a:r>
              <a:rPr lang="en-CA" dirty="0"/>
              <a:t>All Salesforce CRM license holders and </a:t>
            </a:r>
            <a:r>
              <a:rPr lang="en-CA" dirty="0" err="1"/>
              <a:t>ChatterPlus</a:t>
            </a:r>
            <a:r>
              <a:rPr lang="en-CA" dirty="0"/>
              <a:t> license </a:t>
            </a:r>
            <a:r>
              <a:rPr lang="en-CA" dirty="0" smtClean="0"/>
              <a:t>holders have read access. </a:t>
            </a:r>
            <a:r>
              <a:rPr lang="en-CA" dirty="0"/>
              <a:t>Until enterprise licensing is available, everyone else at AECOM can access all the projects in Salesforce through the </a:t>
            </a:r>
            <a:r>
              <a:rPr lang="en-CA" dirty="0" smtClean="0"/>
              <a:t>global project profiles page.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The Basics part 2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How are projects updated?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updates: Use the Chatter at the top of the project to submit an update, e.g. “Please add this paragraph on public participation: . . 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Post a file containing a revised project description in Chatter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Automatic updates: Certain Oracle information will be updated automatically, and project updates will become part of AECOM’s project review and closeout procedures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Email project updates to </a:t>
            </a:r>
            <a:r>
              <a:rPr lang="en-US" dirty="0" smtClean="0">
                <a:hlinkClick r:id="rId2"/>
              </a:rPr>
              <a:t>ProjectSystem@aecom.com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Search using Full-text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838201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three ways to </a:t>
            </a:r>
            <a:r>
              <a:rPr lang="en-CA" dirty="0" smtClean="0"/>
              <a:t>search.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CA" b="1" dirty="0" smtClean="0"/>
              <a:t>Full-text search – the simplest method:</a:t>
            </a:r>
            <a:r>
              <a:rPr lang="en-CA" dirty="0" smtClean="0"/>
              <a:t> </a:t>
            </a:r>
          </a:p>
          <a:p>
            <a:pPr marL="342900" indent="-342900"/>
            <a:r>
              <a:rPr lang="en-CA" dirty="0" smtClean="0"/>
              <a:t>Enter </a:t>
            </a:r>
            <a:r>
              <a:rPr lang="en-CA" dirty="0"/>
              <a:t>the words you are looking for in the Search box at the top of the </a:t>
            </a:r>
            <a:r>
              <a:rPr lang="en-CA" dirty="0" smtClean="0"/>
              <a:t>screen.</a:t>
            </a:r>
          </a:p>
          <a:p>
            <a:pPr marL="342900" indent="-342900"/>
            <a:r>
              <a:rPr lang="en-CA" dirty="0" smtClean="0"/>
              <a:t>You can do Boolean searches using AND, OR, AND NOT, and parentheses, and you can use * and ? as wildcards.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Search</a:t>
            </a:r>
            <a:r>
              <a:rPr lang="en-US" dirty="0" smtClean="0"/>
              <a:t> button.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310062" cy="24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4114800" y="1676400"/>
            <a:ext cx="685800" cy="1219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5486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results appear, click </a:t>
            </a:r>
            <a:r>
              <a:rPr lang="en-US" b="1" dirty="0" smtClean="0"/>
              <a:t>Projects</a:t>
            </a:r>
            <a:r>
              <a:rPr lang="en-US" dirty="0" smtClean="0"/>
              <a:t> in the left panel.</a:t>
            </a:r>
          </a:p>
          <a:p>
            <a:r>
              <a:rPr lang="en-US" i="1" dirty="0" smtClean="0"/>
              <a:t>Tip: you can ‘Pin’ Projects to the top of the list if that is the object you use most often.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62200" y="4191000"/>
            <a:ext cx="1752600" cy="13716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ynek\AppData\Local\Microsoft\Windows\Temporary Internet Files\Content.Outlook\1T6AI31I\MyColumnsScreensh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201"/>
          <a:stretch/>
        </p:blipFill>
        <p:spPr bwMode="auto">
          <a:xfrm>
            <a:off x="1066800" y="3276600"/>
            <a:ext cx="619721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Search using Full-text (continued)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838201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further refine the search results using the filters that appear at the top of the results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 fields without a drop-down arrow, you need to enter a single value.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 date </a:t>
            </a:r>
            <a:r>
              <a:rPr lang="en-US" dirty="0" smtClean="0"/>
              <a:t>fields, type </a:t>
            </a:r>
            <a:r>
              <a:rPr lang="en-US" dirty="0" smtClean="0"/>
              <a:t>in operators such as LAST 3 YEARS or NEXT 6 MONTHS.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you would like to see different columns in the results, click the </a:t>
            </a:r>
            <a:r>
              <a:rPr lang="en-US" b="1" dirty="0" smtClean="0"/>
              <a:t>My Columns </a:t>
            </a:r>
            <a:r>
              <a:rPr lang="en-US" dirty="0" smtClean="0"/>
              <a:t>button and choose the columns you want to see in the results.</a:t>
            </a:r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Apply Filters </a:t>
            </a:r>
            <a:r>
              <a:rPr lang="en-US" dirty="0" smtClean="0"/>
              <a:t>button.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33600" y="3066703"/>
            <a:ext cx="0" cy="127392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2516678"/>
            <a:ext cx="0" cy="1100051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1600" y="1905000"/>
            <a:ext cx="533400" cy="22098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5410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Tips on filtering date fields:</a:t>
            </a:r>
            <a:endParaRPr lang="en-US" sz="1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i="1" dirty="0" smtClean="0"/>
              <a:t>Always use a number: LAST 3 YEARS, not LAST three YEARS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i="1" dirty="0" smtClean="0"/>
              <a:t>Choosing a single date will return only results with that exact date in the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i="1" dirty="0" smtClean="0"/>
              <a:t>Use cannot use &lt; or &gt; in this filter</a:t>
            </a:r>
            <a:endParaRPr lang="en-US" sz="1400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Search using Views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838201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second way to search – use this method for more structured searching.</a:t>
            </a:r>
            <a:endParaRPr lang="en-US" dirty="0" smtClean="0"/>
          </a:p>
          <a:p>
            <a:pPr marL="342900" indent="-342900"/>
            <a:r>
              <a:rPr lang="en-CA" b="1" dirty="0" smtClean="0"/>
              <a:t>2. Search in a View</a:t>
            </a:r>
          </a:p>
          <a:p>
            <a:pPr marL="342900" indent="-342900"/>
            <a:r>
              <a:rPr lang="en-CA" dirty="0" smtClean="0"/>
              <a:t>Click on the </a:t>
            </a:r>
            <a:r>
              <a:rPr lang="en-CA" b="1" dirty="0" smtClean="0"/>
              <a:t>Projects</a:t>
            </a:r>
            <a:r>
              <a:rPr lang="en-CA" dirty="0" smtClean="0"/>
              <a:t> tab</a:t>
            </a:r>
          </a:p>
          <a:p>
            <a:pPr marL="342900" indent="-342900"/>
            <a:r>
              <a:rPr lang="en-CA" dirty="0" smtClean="0"/>
              <a:t>Click </a:t>
            </a:r>
            <a:r>
              <a:rPr lang="en-CA" b="1" dirty="0" smtClean="0"/>
              <a:t>Create New View </a:t>
            </a:r>
            <a:r>
              <a:rPr lang="en-CA" dirty="0" smtClean="0"/>
              <a:t>(or select My Project Search if you have already created it)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507076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514600" y="1828800"/>
            <a:ext cx="2971800" cy="15240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1600200"/>
            <a:ext cx="2286000" cy="11430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3886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Step 1, enter a name such as </a:t>
            </a:r>
            <a:r>
              <a:rPr lang="en-US" b="1" dirty="0" smtClean="0"/>
              <a:t>My Project Search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Step 2: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Leave </a:t>
            </a:r>
            <a:r>
              <a:rPr lang="en-US" b="1" dirty="0" smtClean="0"/>
              <a:t>All Projects </a:t>
            </a:r>
            <a:r>
              <a:rPr lang="en-US" dirty="0" smtClean="0"/>
              <a:t>checked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Enter additional filter criteria, such as Primary 330 Code contains S04,W03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Add filter logic, if necessary, by clicking on Add Filter Logic, to use OR operators instead of the default 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Step 3, select the fields you want to see in the search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Save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6415087" cy="257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Salesforce Projects – Search using Reports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838201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most robust way to search and easily export the results.</a:t>
            </a:r>
            <a:endParaRPr lang="en-US" dirty="0" smtClean="0"/>
          </a:p>
          <a:p>
            <a:pPr marL="342900" indent="-342900"/>
            <a:r>
              <a:rPr lang="en-CA" b="1" dirty="0" smtClean="0"/>
              <a:t>3. Create or Edit a Report</a:t>
            </a:r>
          </a:p>
          <a:p>
            <a:pPr marL="342900" indent="-342900"/>
            <a:r>
              <a:rPr lang="en-CA" dirty="0" smtClean="0"/>
              <a:t>Click on the </a:t>
            </a:r>
            <a:r>
              <a:rPr lang="en-CA" b="1" dirty="0" smtClean="0"/>
              <a:t>Reports </a:t>
            </a:r>
            <a:r>
              <a:rPr lang="en-CA" dirty="0" smtClean="0"/>
              <a:t>tab</a:t>
            </a:r>
          </a:p>
          <a:p>
            <a:pPr marL="342900" indent="-342900"/>
            <a:r>
              <a:rPr lang="en-CA" dirty="0" smtClean="0"/>
              <a:t>Click </a:t>
            </a:r>
            <a:r>
              <a:rPr lang="en-CA" b="1" dirty="0" smtClean="0"/>
              <a:t>New Report </a:t>
            </a:r>
            <a:r>
              <a:rPr lang="en-CA" dirty="0" smtClean="0"/>
              <a:t>or select a personal report you previously created</a:t>
            </a:r>
            <a:endParaRPr lang="en-CA" dirty="0"/>
          </a:p>
          <a:p>
            <a:pPr marL="342900" indent="-342900"/>
            <a:r>
              <a:rPr lang="en-CA" dirty="0" smtClean="0"/>
              <a:t>Click Create at the bottom and far right of the screen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05000" y="1905000"/>
            <a:ext cx="1181100" cy="17526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1676400"/>
            <a:ext cx="1524000" cy="15240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81400" y="1905000"/>
            <a:ext cx="762000" cy="2743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2000" y="5533072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 new reports, choose Report Type “Projects”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Extensive help in customizing reports can be found here: </a:t>
            </a:r>
            <a:r>
              <a:rPr lang="en-US" dirty="0" smtClean="0">
                <a:hlinkClick r:id="rId3"/>
              </a:rPr>
              <a:t>https://help.salesforce.com/HTViewHelpDoc?id=reports_builder_editing.htm&amp;language=en_US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828" y="2362200"/>
            <a:ext cx="487514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Salesforce Projects – Exporting formatted projects to Word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Method 1. Merging </a:t>
            </a:r>
            <a:r>
              <a:rPr lang="en-US" b="1" u="sng" dirty="0" smtClean="0"/>
              <a:t>multiple</a:t>
            </a:r>
            <a:r>
              <a:rPr lang="en-US" b="1" dirty="0" smtClean="0"/>
              <a:t> projects into a </a:t>
            </a:r>
            <a:r>
              <a:rPr lang="en-US" b="1" u="sng" dirty="0" smtClean="0"/>
              <a:t>single</a:t>
            </a:r>
            <a:r>
              <a:rPr lang="en-US" b="1" dirty="0" smtClean="0"/>
              <a:t> Word document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/>
            <a:r>
              <a:rPr lang="en-US" dirty="0" smtClean="0"/>
              <a:t>From search results or a view, check the projects you want to export</a:t>
            </a:r>
          </a:p>
          <a:p>
            <a:pPr marL="342900" indent="-342900"/>
            <a:r>
              <a:rPr lang="en-US" dirty="0" smtClean="0"/>
              <a:t>Click the </a:t>
            </a:r>
            <a:r>
              <a:rPr lang="en-US" b="1" dirty="0" smtClean="0"/>
              <a:t>Send to Word </a:t>
            </a:r>
            <a:r>
              <a:rPr lang="en-US" dirty="0" smtClean="0"/>
              <a:t>button.</a:t>
            </a:r>
          </a:p>
          <a:p>
            <a:pPr marL="342900" indent="-342900"/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9400" y="1676400"/>
            <a:ext cx="990600" cy="33528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600" y="1964267"/>
            <a:ext cx="1143000" cy="154093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633" y="2514600"/>
            <a:ext cx="5861793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Salesforce Projects – Exporting formatted projects to Word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Method 2. Merging a </a:t>
            </a:r>
            <a:r>
              <a:rPr lang="en-US" b="1" u="sng" dirty="0" smtClean="0"/>
              <a:t>single </a:t>
            </a:r>
            <a:r>
              <a:rPr lang="en-US" b="1" dirty="0" smtClean="0"/>
              <a:t>project into a </a:t>
            </a:r>
            <a:r>
              <a:rPr lang="en-US" b="1" u="sng" dirty="0" smtClean="0"/>
              <a:t>single</a:t>
            </a:r>
            <a:r>
              <a:rPr lang="en-US" b="1" dirty="0" smtClean="0"/>
              <a:t> new Word document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Open the project you want to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Project Word Merge </a:t>
            </a:r>
            <a:r>
              <a:rPr lang="en-US" dirty="0" smtClean="0"/>
              <a:t>button.</a:t>
            </a:r>
          </a:p>
          <a:p>
            <a:pPr marL="342900" indent="-342900"/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2057400"/>
            <a:ext cx="2209800" cy="3124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676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Projects!</vt:lpstr>
      <vt:lpstr>Salesforce Projects – The Basics</vt:lpstr>
      <vt:lpstr>Salesforce Projects – The Basics part 2</vt:lpstr>
      <vt:lpstr>Salesforce Projects – Search using Full-text</vt:lpstr>
      <vt:lpstr>Salesforce Projects – Search using Full-text (continued)</vt:lpstr>
      <vt:lpstr>Salesforce Projects – Search using Views</vt:lpstr>
      <vt:lpstr>Salesforce Projects – Search using Reports</vt:lpstr>
      <vt:lpstr>Slide 8</vt:lpstr>
      <vt:lpstr>Slide 9</vt:lpstr>
      <vt:lpstr>Slide 10</vt:lpstr>
    </vt:vector>
  </TitlesOfParts>
  <Company>AECOM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Projects!</dc:title>
  <dc:creator>Barker, Ellen</dc:creator>
  <cp:lastModifiedBy>Barker, Ellen</cp:lastModifiedBy>
  <cp:revision>435</cp:revision>
  <dcterms:created xsi:type="dcterms:W3CDTF">2012-10-31T20:18:18Z</dcterms:created>
  <dcterms:modified xsi:type="dcterms:W3CDTF">2013-03-06T18:08:38Z</dcterms:modified>
</cp:coreProperties>
</file>