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1"/>
  </p:handoutMasterIdLst>
  <p:sldIdLst>
    <p:sldId id="257" r:id="rId3"/>
    <p:sldId id="262" r:id="rId5"/>
    <p:sldId id="259" r:id="rId6"/>
    <p:sldId id="267" r:id="rId7"/>
    <p:sldId id="261" r:id="rId8"/>
    <p:sldId id="258"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96"/>
      </p:cViewPr>
      <p:guideLst>
        <p:guide orient="horz" pos="216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751770B-518A-194B-9EC5-A309E776F5F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751770B-518A-194B-9EC5-A309E776F5F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51770B-518A-194B-9EC5-A309E776F5F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4783B-A333-3145-A511-62B02BB431E2}" type="datetime1">
              <a:rPr lang="en-I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A7EBE1A-8E82-D840-A673-59BD6C3713AE}" type="datetime1">
              <a:rPr lang="en-I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8F0D216-6F37-FE42-9507-6A1DB112E8A0}" type="datetime1">
              <a:rPr lang="en-I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8ECB0F8-E470-BD46-A207-FD2501B3F99D}" type="datetime1">
              <a:rPr lang="en-I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C3B2C29-B153-344F-926A-28B85FBEAC57}" type="datetime1">
              <a:rPr lang="en-I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69F726C-5085-0342-9F25-5FFECA3613AF}" type="datetime1">
              <a:rPr lang="en-I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A351D9F-85B0-6A43-9D07-3357B99A7698}" type="datetime1">
              <a:rPr lang="en-IN"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2255A-7BFA-894E-AF8E-AEAD72E91397}" type="datetime1">
              <a:rPr lang="en-IN"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CEB30B7-9ADC-C444-BA4D-97EF89B59D9D}" type="datetime1">
              <a:rPr lang="en-I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1C1A92A-165F-174E-A928-39E779C5643C}" type="datetime1">
              <a:rPr lang="en-I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57200" y="216958"/>
            <a:ext cx="8572500" cy="19635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t>Domain Bucket : Security and Surveilance</a:t>
            </a:r>
            <a:br>
              <a:rPr lang="en-US" b="1" dirty="0" smtClean="0"/>
            </a:br>
            <a:r>
              <a:rPr lang="en-US" b="1" dirty="0" smtClean="0"/>
              <a:t>Problem Statement Number : RK311</a:t>
            </a:r>
            <a:endParaRPr lang="en-US" b="1" dirty="0" smtClean="0"/>
          </a:p>
          <a:p>
            <a:r>
              <a:rPr lang="en-US" b="1" dirty="0" smtClean="0"/>
              <a:t>Category :  Software				          </a:t>
            </a:r>
            <a:br>
              <a:rPr lang="en-US" b="1" dirty="0" smtClean="0"/>
            </a:br>
            <a:r>
              <a:rPr lang="en-US" b="1" dirty="0" smtClean="0"/>
              <a:t>Organization :  Bureau of Police Research and Developement                                                                           </a:t>
            </a:r>
            <a:endParaRPr lang="en-US" b="1" dirty="0" smtClean="0"/>
          </a:p>
          <a:p>
            <a:r>
              <a:rPr lang="en-US" b="1" dirty="0" smtClean="0"/>
              <a:t>Team Name </a:t>
            </a:r>
            <a:r>
              <a:rPr lang="en-US" b="1" dirty="0" smtClean="0"/>
              <a:t>: 	The Captivators	</a:t>
            </a:r>
            <a:endParaRPr lang="en-US" b="1" dirty="0" smtClean="0"/>
          </a:p>
          <a:p>
            <a:r>
              <a:rPr lang="en-US" b="1" dirty="0" smtClean="0"/>
              <a:t>College Code : </a:t>
            </a:r>
            <a:r>
              <a:rPr lang="en-IN" sz="1600" b="1" dirty="0" smtClean="0"/>
              <a:t>U-0923</a:t>
            </a:r>
            <a:br>
              <a:rPr lang="en-US" b="1" dirty="0" smtClean="0"/>
            </a:br>
            <a:r>
              <a:rPr lang="en-US" b="1" dirty="0" smtClean="0"/>
              <a:t>					</a:t>
            </a:r>
            <a:endParaRPr lang="en-US" b="1" dirty="0"/>
          </a:p>
        </p:txBody>
      </p:sp>
      <p:sp>
        <p:nvSpPr>
          <p:cNvPr id="8" name="Rounded Rectangle 7"/>
          <p:cNvSpPr/>
          <p:nvPr/>
        </p:nvSpPr>
        <p:spPr>
          <a:xfrm>
            <a:off x="446193" y="2723140"/>
            <a:ext cx="8669866" cy="1595642"/>
          </a:xfrm>
          <a:prstGeom prst="roundRect">
            <a:avLst/>
          </a:prstGeom>
        </p:spPr>
        <p:style>
          <a:lnRef idx="1">
            <a:schemeClr val="accent1"/>
          </a:lnRef>
          <a:fillRef idx="3">
            <a:schemeClr val="accent1"/>
          </a:fillRef>
          <a:effectRef idx="2">
            <a:schemeClr val="accent1"/>
          </a:effectRef>
          <a:fontRef idx="minor">
            <a:schemeClr val="lt1"/>
          </a:fontRef>
        </p:style>
        <p:txBody>
          <a:bodyPr vert="horz" rtlCol="0" anchor="t" anchorCtr="0"/>
          <a:lstStyle/>
          <a:p>
            <a:r>
              <a:rPr lang="en-US" b="1" dirty="0" smtClean="0">
                <a:solidFill>
                  <a:srgbClr val="FF0000"/>
                </a:solidFill>
              </a:rPr>
              <a:t>PROBLEM STATEMENT TITLE</a:t>
            </a:r>
            <a:endParaRPr lang="en-US" b="1" dirty="0" smtClean="0">
              <a:solidFill>
                <a:srgbClr val="FF0000"/>
              </a:solidFill>
            </a:endParaRPr>
          </a:p>
          <a:p>
            <a:r>
              <a:rPr lang="en-US" b="1" dirty="0" smtClean="0">
                <a:solidFill>
                  <a:srgbClr val="FF0000"/>
                </a:solidFill>
              </a:rPr>
              <a:t>Proxy and VPN Detector</a:t>
            </a:r>
            <a:endParaRPr lang="en-US" b="1" dirty="0" smtClean="0">
              <a:solidFill>
                <a:srgbClr val="FF0000"/>
              </a:solidFill>
            </a:endParaRPr>
          </a:p>
        </p:txBody>
      </p:sp>
      <p:sp>
        <p:nvSpPr>
          <p:cNvPr id="9" name="Rounded Rectangle 8"/>
          <p:cNvSpPr/>
          <p:nvPr/>
        </p:nvSpPr>
        <p:spPr>
          <a:xfrm>
            <a:off x="359833" y="4931768"/>
            <a:ext cx="8669866" cy="15956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solidFill>
                  <a:srgbClr val="FF0000"/>
                </a:solidFill>
              </a:rPr>
              <a:t>TECHNOLOGY STACK:</a:t>
            </a:r>
            <a:endParaRPr lang="en-US" b="1" dirty="0" smtClean="0">
              <a:solidFill>
                <a:srgbClr val="FF0000"/>
              </a:solidFill>
            </a:endParaRPr>
          </a:p>
          <a:p>
            <a:r>
              <a:rPr lang="en-US" b="1" dirty="0" smtClean="0"/>
              <a:t>SOFTWARE: Python, VS Studio</a:t>
            </a:r>
            <a:endParaRPr lang="en-US" b="1" dirty="0" smtClean="0"/>
          </a:p>
          <a:p>
            <a:r>
              <a:rPr lang="en-US" b="1" dirty="0" smtClean="0"/>
              <a:t>HARDWARE: </a:t>
            </a:r>
            <a:endParaRPr lang="en-US" b="1" dirty="0" smtClean="0"/>
          </a:p>
          <a:p>
            <a:r>
              <a:rPr lang="en-US" b="1" dirty="0" smtClean="0"/>
              <a:t>LANGUAGES USED: Python</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9492" y="379829"/>
            <a:ext cx="8669867" cy="58099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u="sng" dirty="0" smtClean="0">
                <a:solidFill>
                  <a:srgbClr val="FF0000"/>
                </a:solidFill>
              </a:rPr>
              <a:t>PROBLEM DESCRIPTION</a:t>
            </a:r>
            <a:r>
              <a:rPr lang="en-US" b="1" dirty="0" smtClean="0">
                <a:solidFill>
                  <a:srgbClr val="FF0000"/>
                </a:solidFill>
              </a:rPr>
              <a:t>: </a:t>
            </a:r>
            <a:endParaRPr lang="en-US" b="1" dirty="0" smtClean="0">
              <a:solidFill>
                <a:srgbClr val="FF0000"/>
              </a:solidFill>
            </a:endParaRPr>
          </a:p>
          <a:p>
            <a:endParaRPr lang="en-US" b="1" dirty="0" smtClean="0">
              <a:solidFill>
                <a:srgbClr val="FF0000"/>
              </a:solidFill>
            </a:endParaRPr>
          </a:p>
          <a:p>
            <a:r>
              <a:rPr lang="en-US" b="1" dirty="0" smtClean="0">
                <a:solidFill>
                  <a:schemeClr val="tx1"/>
                </a:solidFill>
              </a:rPr>
              <a:t>We are experiencing the same thing as any Indian would feel during unfortunate incidents that are happening in our country. Many platforms were put to extensive use in these incidents. We jot down some key points and found that criminal use Social Media as a platform to start there molestation. Even many molestic incidents are still being done and unfortunately authority lacks the way of finding the key root.Eventually if they found key root, they are unable to exploit the legit person/Crime-Doer.</a:t>
            </a:r>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We found that whenever a crime is done using a device, those devices address(logical IP Address) were being changed by use of either VPN or Proxy.</a:t>
            </a:r>
            <a:endParaRPr lang="en-US" b="1" dirty="0" smtClean="0">
              <a:solidFill>
                <a:schemeClr val="tx1"/>
              </a:solidFill>
            </a:endParaRPr>
          </a:p>
          <a:p>
            <a:r>
              <a:rPr lang="en-US" b="1" dirty="0" smtClean="0">
                <a:solidFill>
                  <a:schemeClr val="tx1"/>
                </a:solidFill>
              </a:rPr>
              <a:t>We believed that these can be noted down and a solution can find out the culprit.</a:t>
            </a:r>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A solution came to us and we framed as a project that we defined as AV(P.O.T),</a:t>
            </a:r>
            <a:endParaRPr lang="en-US" b="1" dirty="0" smtClean="0">
              <a:solidFill>
                <a:schemeClr val="tx1"/>
              </a:solidFill>
            </a:endParaRPr>
          </a:p>
          <a:p>
            <a:r>
              <a:rPr lang="en-US" b="1" dirty="0" smtClean="0">
                <a:solidFill>
                  <a:schemeClr val="tx1"/>
                </a:solidFill>
              </a:rPr>
              <a:t>that will help not only to legal authority, but to any local authority to find culprit and seek justice by legit proofs that can be drawn in Legislature by the use of project. </a:t>
            </a:r>
            <a:endParaRPr lang="en-US" b="1" dirty="0" smtClean="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195" y="48260"/>
            <a:ext cx="3631565" cy="248285"/>
          </a:xfrm>
        </p:spPr>
        <p:txBody>
          <a:bodyPr>
            <a:noAutofit/>
          </a:bodyPr>
          <a:lstStyle/>
          <a:p>
            <a:r>
              <a:rPr lang="en-IN" sz="2400" dirty="0" smtClean="0"/>
              <a:t>Team Member Details</a:t>
            </a:r>
            <a:endParaRPr lang="en-IN" sz="2400" dirty="0" smtClean="0"/>
          </a:p>
        </p:txBody>
      </p:sp>
      <p:graphicFrame>
        <p:nvGraphicFramePr>
          <p:cNvPr id="3" name="Table 2"/>
          <p:cNvGraphicFramePr>
            <a:graphicFrameLocks noGrp="1"/>
          </p:cNvGraphicFramePr>
          <p:nvPr/>
        </p:nvGraphicFramePr>
        <p:xfrm>
          <a:off x="321310" y="358140"/>
          <a:ext cx="8500745" cy="6430645"/>
        </p:xfrm>
        <a:graphic>
          <a:graphicData uri="http://schemas.openxmlformats.org/drawingml/2006/table">
            <a:tbl>
              <a:tblPr firstRow="1" bandRow="1">
                <a:tableStyleId>{5C22544A-7EE6-4342-B048-85BDC9FD1C3A}</a:tableStyleId>
              </a:tblPr>
              <a:tblGrid>
                <a:gridCol w="1442085"/>
                <a:gridCol w="1051560"/>
                <a:gridCol w="895350"/>
                <a:gridCol w="1449705"/>
                <a:gridCol w="1190625"/>
                <a:gridCol w="1017270"/>
                <a:gridCol w="1454150"/>
              </a:tblGrid>
              <a:tr h="914400">
                <a:tc>
                  <a:txBody>
                    <a:bodyPr/>
                    <a:lstStyle/>
                    <a:p>
                      <a:r>
                        <a:rPr lang="en-IN" dirty="0" err="1" smtClean="0"/>
                        <a:t>Reg.No</a:t>
                      </a:r>
                      <a:endParaRPr lang="en-IN" dirty="0"/>
                    </a:p>
                  </a:txBody>
                  <a:tcPr/>
                </a:tc>
                <a:tc>
                  <a:txBody>
                    <a:bodyPr/>
                    <a:lstStyle/>
                    <a:p>
                      <a:r>
                        <a:rPr lang="en-IN" dirty="0" smtClean="0"/>
                        <a:t>Name</a:t>
                      </a:r>
                      <a:endParaRPr lang="en-IN" dirty="0"/>
                    </a:p>
                  </a:txBody>
                  <a:tcPr/>
                </a:tc>
                <a:tc>
                  <a:txBody>
                    <a:bodyPr/>
                    <a:lstStyle/>
                    <a:p>
                      <a:r>
                        <a:rPr lang="en-IN" dirty="0" smtClean="0"/>
                        <a:t>Year/</a:t>
                      </a:r>
                      <a:endParaRPr lang="en-IN" dirty="0" smtClean="0"/>
                    </a:p>
                    <a:p>
                      <a:r>
                        <a:rPr lang="en-IN" dirty="0" smtClean="0"/>
                        <a:t>Semester</a:t>
                      </a:r>
                      <a:endParaRPr lang="en-IN" dirty="0"/>
                    </a:p>
                  </a:txBody>
                  <a:tcPr/>
                </a:tc>
                <a:tc>
                  <a:txBody>
                    <a:bodyPr/>
                    <a:lstStyle/>
                    <a:p>
                      <a:r>
                        <a:rPr lang="en-IN" dirty="0" smtClean="0"/>
                        <a:t>School/</a:t>
                      </a:r>
                      <a:endParaRPr lang="en-IN" dirty="0" smtClean="0"/>
                    </a:p>
                    <a:p>
                      <a:r>
                        <a:rPr lang="en-IN" dirty="0" smtClean="0"/>
                        <a:t>Department</a:t>
                      </a:r>
                      <a:endParaRPr lang="en-IN" dirty="0"/>
                    </a:p>
                  </a:txBody>
                  <a:tcPr/>
                </a:tc>
                <a:tc>
                  <a:txBody>
                    <a:bodyPr/>
                    <a:lstStyle/>
                    <a:p>
                      <a:r>
                        <a:rPr lang="en-IN" dirty="0" smtClean="0"/>
                        <a:t>Male/</a:t>
                      </a:r>
                      <a:endParaRPr lang="en-IN" dirty="0" smtClean="0"/>
                    </a:p>
                    <a:p>
                      <a:r>
                        <a:rPr lang="en-IN" dirty="0" smtClean="0"/>
                        <a:t>Female</a:t>
                      </a:r>
                      <a:endParaRPr lang="en-IN" dirty="0"/>
                    </a:p>
                  </a:txBody>
                  <a:tcPr/>
                </a:tc>
                <a:tc>
                  <a:txBody>
                    <a:bodyPr/>
                    <a:lstStyle/>
                    <a:p>
                      <a:r>
                        <a:rPr lang="en-IN" dirty="0" smtClean="0"/>
                        <a:t>Mail Id</a:t>
                      </a:r>
                      <a:endParaRPr lang="en-IN" dirty="0"/>
                    </a:p>
                  </a:txBody>
                  <a:tcPr/>
                </a:tc>
                <a:tc>
                  <a:txBody>
                    <a:bodyPr/>
                    <a:lstStyle/>
                    <a:p>
                      <a:r>
                        <a:rPr lang="en-IN" dirty="0" smtClean="0"/>
                        <a:t>Phone . No</a:t>
                      </a:r>
                      <a:endParaRPr lang="en-IN" dirty="0"/>
                    </a:p>
                  </a:txBody>
                  <a:tcPr/>
                </a:tc>
              </a:tr>
              <a:tr h="1295400">
                <a:tc>
                  <a:txBody>
                    <a:bodyPr/>
                    <a:lstStyle/>
                    <a:p>
                      <a:r>
                        <a:rPr lang="en-US" altLang="en-IN" dirty="0">
                          <a:solidFill>
                            <a:schemeClr val="tx1"/>
                          </a:solidFill>
                        </a:rPr>
                        <a:t>18BCY10049</a:t>
                      </a:r>
                      <a:endParaRPr lang="en-US" altLang="en-IN" dirty="0">
                        <a:solidFill>
                          <a:schemeClr val="tx1"/>
                        </a:solidFill>
                      </a:endParaRPr>
                    </a:p>
                  </a:txBody>
                  <a:tcPr/>
                </a:tc>
                <a:tc>
                  <a:txBody>
                    <a:bodyPr/>
                    <a:lstStyle/>
                    <a:p>
                      <a:r>
                        <a:rPr lang="en-US" altLang="en-IN" dirty="0">
                          <a:solidFill>
                            <a:schemeClr val="tx1"/>
                          </a:solidFill>
                        </a:rPr>
                        <a:t>Lavish</a:t>
                      </a:r>
                      <a:endParaRPr lang="en-US" altLang="en-IN" dirty="0">
                        <a:solidFill>
                          <a:schemeClr val="tx1"/>
                        </a:solidFill>
                      </a:endParaRPr>
                    </a:p>
                  </a:txBody>
                  <a:tcPr/>
                </a:tc>
                <a:tc>
                  <a:txBody>
                    <a:bodyPr/>
                    <a:lstStyle/>
                    <a:p>
                      <a:r>
                        <a:rPr lang="en-US" altLang="en-IN" dirty="0">
                          <a:solidFill>
                            <a:schemeClr val="tx1"/>
                          </a:solidFill>
                        </a:rPr>
                        <a:t>2nd Yr.</a:t>
                      </a:r>
                      <a:endParaRPr lang="en-US" altLang="en-IN" dirty="0">
                        <a:solidFill>
                          <a:schemeClr val="tx1"/>
                        </a:solidFill>
                      </a:endParaRPr>
                    </a:p>
                  </a:txBody>
                  <a:tcPr/>
                </a:tc>
                <a:tc>
                  <a:txBody>
                    <a:bodyPr/>
                    <a:lstStyle/>
                    <a:p>
                      <a:r>
                        <a:rPr lang="en-US" altLang="en-IN" dirty="0">
                          <a:solidFill>
                            <a:schemeClr val="tx1"/>
                          </a:solidFill>
                        </a:rPr>
                        <a:t>B.Teh(Cyber)</a:t>
                      </a:r>
                      <a:endParaRPr lang="en-US" altLang="en-IN" dirty="0">
                        <a:solidFill>
                          <a:schemeClr val="tx1"/>
                        </a:solidFill>
                      </a:endParaRPr>
                    </a:p>
                  </a:txBody>
                  <a:tcPr/>
                </a:tc>
                <a:tc>
                  <a:txBody>
                    <a:bodyPr/>
                    <a:lstStyle/>
                    <a:p>
                      <a:r>
                        <a:rPr lang="en-US" altLang="en-IN" dirty="0">
                          <a:solidFill>
                            <a:schemeClr val="tx1"/>
                          </a:solidFill>
                        </a:rPr>
                        <a:t>Male</a:t>
                      </a:r>
                      <a:endParaRPr lang="en-US" altLang="en-IN" dirty="0">
                        <a:solidFill>
                          <a:schemeClr val="tx1"/>
                        </a:solidFill>
                      </a:endParaRPr>
                    </a:p>
                  </a:txBody>
                  <a:tcPr/>
                </a:tc>
                <a:tc>
                  <a:txBody>
                    <a:bodyPr/>
                    <a:lstStyle/>
                    <a:p>
                      <a:r>
                        <a:rPr lang="en-US" altLang="en-IN" dirty="0">
                          <a:solidFill>
                            <a:schemeClr val="tx1"/>
                          </a:solidFill>
                        </a:rPr>
                        <a:t>lavish.garg2018@vitbhopal.ac.in</a:t>
                      </a:r>
                      <a:endParaRPr lang="en-US" altLang="en-IN" dirty="0">
                        <a:solidFill>
                          <a:schemeClr val="tx1"/>
                        </a:solidFill>
                      </a:endParaRPr>
                    </a:p>
                  </a:txBody>
                  <a:tcPr/>
                </a:tc>
                <a:tc>
                  <a:txBody>
                    <a:bodyPr/>
                    <a:lstStyle/>
                    <a:p>
                      <a:r>
                        <a:rPr lang="en-US" altLang="en-IN" dirty="0">
                          <a:solidFill>
                            <a:schemeClr val="tx1"/>
                          </a:solidFill>
                        </a:rPr>
                        <a:t>6387667942</a:t>
                      </a:r>
                      <a:endParaRPr lang="en-US" altLang="en-IN" dirty="0">
                        <a:solidFill>
                          <a:schemeClr val="tx1"/>
                        </a:solidFill>
                      </a:endParaRPr>
                    </a:p>
                  </a:txBody>
                  <a:tcPr/>
                </a:tc>
              </a:tr>
              <a:tr h="1595120">
                <a:tc>
                  <a:txBody>
                    <a:bodyPr/>
                    <a:lstStyle/>
                    <a:p>
                      <a:r>
                        <a:rPr lang="en-US" altLang="en-IN"/>
                        <a:t>18BCY10004</a:t>
                      </a:r>
                      <a:endParaRPr lang="en-US" altLang="en-IN"/>
                    </a:p>
                  </a:txBody>
                  <a:tcPr/>
                </a:tc>
                <a:tc>
                  <a:txBody>
                    <a:bodyPr/>
                    <a:lstStyle/>
                    <a:p>
                      <a:r>
                        <a:rPr lang="en-US" altLang="en-IN"/>
                        <a:t>Aayushi</a:t>
                      </a:r>
                      <a:endParaRPr lang="en-US" altLang="en-IN"/>
                    </a:p>
                  </a:txBody>
                  <a:tcPr/>
                </a:tc>
                <a:tc>
                  <a:txBody>
                    <a:bodyPr/>
                    <a:lstStyle/>
                    <a:p>
                      <a:r>
                        <a:rPr lang="en-US" altLang="en-IN" dirty="0"/>
                        <a:t>2nd Yr.</a:t>
                      </a:r>
                      <a:endParaRPr lang="en-US" altLang="en-IN" dirty="0"/>
                    </a:p>
                  </a:txBody>
                  <a:tcPr/>
                </a:tc>
                <a:tc>
                  <a:txBody>
                    <a:bodyPr/>
                    <a:lstStyle/>
                    <a:p>
                      <a:r>
                        <a:rPr lang="en-US" altLang="en-IN" dirty="0"/>
                        <a:t>B.Tech(Cyber)</a:t>
                      </a:r>
                      <a:endParaRPr lang="en-US" altLang="en-IN" dirty="0"/>
                    </a:p>
                  </a:txBody>
                  <a:tcPr/>
                </a:tc>
                <a:tc>
                  <a:txBody>
                    <a:bodyPr/>
                    <a:lstStyle/>
                    <a:p>
                      <a:r>
                        <a:rPr lang="en-US" altLang="en-IN" dirty="0"/>
                        <a:t>Female</a:t>
                      </a:r>
                      <a:endParaRPr lang="en-US" altLang="en-IN" dirty="0"/>
                    </a:p>
                  </a:txBody>
                  <a:tcPr/>
                </a:tc>
                <a:tc>
                  <a:txBody>
                    <a:bodyPr/>
                    <a:lstStyle/>
                    <a:p>
                      <a:r>
                        <a:rPr lang="en-US" altLang="en-IN" dirty="0"/>
                        <a:t>aayushi.tripathi2018@vitbhopal.ac.in</a:t>
                      </a:r>
                      <a:endParaRPr lang="en-US" altLang="en-IN" dirty="0"/>
                    </a:p>
                  </a:txBody>
                  <a:tcPr/>
                </a:tc>
                <a:tc>
                  <a:txBody>
                    <a:bodyPr/>
                    <a:lstStyle/>
                    <a:p>
                      <a:r>
                        <a:rPr lang="en-US" altLang="en-IN" dirty="0"/>
                        <a:t>9869367467</a:t>
                      </a:r>
                      <a:endParaRPr lang="en-US" altLang="en-IN" dirty="0"/>
                    </a:p>
                  </a:txBody>
                  <a:tcPr/>
                </a:tc>
              </a:tr>
              <a:tr h="1463040">
                <a:tc>
                  <a:txBody>
                    <a:bodyPr/>
                    <a:lstStyle/>
                    <a:p>
                      <a:r>
                        <a:rPr lang="en-US" altLang="en-IN"/>
                        <a:t>18BCY10005</a:t>
                      </a:r>
                      <a:endParaRPr lang="en-US" altLang="en-IN"/>
                    </a:p>
                  </a:txBody>
                  <a:tcPr/>
                </a:tc>
                <a:tc>
                  <a:txBody>
                    <a:bodyPr/>
                    <a:lstStyle/>
                    <a:p>
                      <a:r>
                        <a:rPr lang="en-US" altLang="en-IN"/>
                        <a:t>Abhishek</a:t>
                      </a:r>
                      <a:endParaRPr lang="en-US" altLang="en-IN"/>
                    </a:p>
                  </a:txBody>
                  <a:tcPr/>
                </a:tc>
                <a:tc>
                  <a:txBody>
                    <a:bodyPr/>
                    <a:lstStyle/>
                    <a:p>
                      <a:r>
                        <a:rPr lang="en-US" altLang="en-IN"/>
                        <a:t>2nd Yr.</a:t>
                      </a:r>
                      <a:endParaRPr lang="en-US" altLang="en-IN"/>
                    </a:p>
                  </a:txBody>
                  <a:tcPr/>
                </a:tc>
                <a:tc>
                  <a:txBody>
                    <a:bodyPr/>
                    <a:lstStyle/>
                    <a:p>
                      <a:r>
                        <a:rPr lang="en-US" altLang="en-IN"/>
                        <a:t>B.Tech(Cyber)</a:t>
                      </a:r>
                      <a:endParaRPr lang="en-US" altLang="en-IN"/>
                    </a:p>
                  </a:txBody>
                  <a:tcPr/>
                </a:tc>
                <a:tc>
                  <a:txBody>
                    <a:bodyPr/>
                    <a:lstStyle/>
                    <a:p>
                      <a:r>
                        <a:rPr lang="en-US" altLang="en-IN"/>
                        <a:t>Male</a:t>
                      </a:r>
                      <a:endParaRPr lang="en-US" altLang="en-IN"/>
                    </a:p>
                  </a:txBody>
                  <a:tcPr/>
                </a:tc>
                <a:tc>
                  <a:txBody>
                    <a:bodyPr/>
                    <a:lstStyle/>
                    <a:p>
                      <a:r>
                        <a:rPr lang="en-US" altLang="en-IN"/>
                        <a:t>abhishek.motlani2018@vitbhopal.ac.in</a:t>
                      </a:r>
                      <a:endParaRPr lang="en-US" altLang="en-IN"/>
                    </a:p>
                  </a:txBody>
                  <a:tcPr/>
                </a:tc>
                <a:tc>
                  <a:txBody>
                    <a:bodyPr/>
                    <a:lstStyle/>
                    <a:p>
                      <a:r>
                        <a:rPr lang="en-US" altLang="en-IN"/>
                        <a:t>9926014512</a:t>
                      </a:r>
                      <a:endParaRPr lang="en-US" altLang="en-IN"/>
                    </a:p>
                  </a:txBody>
                  <a:tcPr/>
                </a:tc>
              </a:tr>
              <a:tr h="398145">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IN"/>
                    </a:p>
                  </a:txBody>
                  <a:tcPr/>
                </a:tc>
              </a:tr>
              <a:tr h="365760">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a:p>
                  </a:txBody>
                  <a:tcPr/>
                </a:tc>
              </a:tr>
              <a:tr h="398780">
                <a:tc>
                  <a:txBody>
                    <a:bodyPr/>
                    <a:lstStyle/>
                    <a:p>
                      <a:endParaRPr lang="en-US" altLang="en-IN"/>
                    </a:p>
                  </a:txBody>
                  <a:tcPr/>
                </a:tc>
                <a:tc>
                  <a:txBody>
                    <a:bodyPr/>
                    <a:lstStyle/>
                    <a:p>
                      <a:endParaRPr lang="en-US" altLang="en-IN"/>
                    </a:p>
                  </a:txBody>
                  <a:tcPr/>
                </a:tc>
                <a:tc>
                  <a:txBody>
                    <a:bodyPr/>
                    <a:lstStyle/>
                    <a:p>
                      <a:endParaRPr lang="en-US" altLang="en-IN"/>
                    </a:p>
                  </a:txBody>
                  <a:tcPr/>
                </a:tc>
                <a:tc>
                  <a:txBody>
                    <a:bodyPr/>
                    <a:lstStyle/>
                    <a:p>
                      <a:endParaRPr lang="en-US" altLang="en-IN" dirty="0"/>
                    </a:p>
                  </a:txBody>
                  <a:tcPr/>
                </a:tc>
                <a:tc>
                  <a:txBody>
                    <a:bodyPr/>
                    <a:lstStyle/>
                    <a:p>
                      <a:endParaRPr lang="en-US" alt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graphicFrame>
        <p:nvGraphicFramePr>
          <p:cNvPr id="4" name="Table 3"/>
          <p:cNvGraphicFramePr>
            <a:graphicFrameLocks noGrp="1"/>
          </p:cNvGraphicFramePr>
          <p:nvPr/>
        </p:nvGraphicFramePr>
        <p:xfrm>
          <a:off x="309245" y="365760"/>
          <a:ext cx="8552180" cy="6126480"/>
        </p:xfrm>
        <a:graphic>
          <a:graphicData uri="http://schemas.openxmlformats.org/drawingml/2006/table">
            <a:tbl>
              <a:tblPr firstRow="1" bandRow="1">
                <a:tableStyleId>{5C22544A-7EE6-4342-B048-85BDC9FD1C3A}</a:tableStyleId>
              </a:tblPr>
              <a:tblGrid>
                <a:gridCol w="1449705"/>
                <a:gridCol w="1095375"/>
                <a:gridCol w="895350"/>
                <a:gridCol w="1449705"/>
                <a:gridCol w="1190625"/>
                <a:gridCol w="1017270"/>
                <a:gridCol w="1454150"/>
              </a:tblGrid>
              <a:tr h="914400">
                <a:tc>
                  <a:txBody>
                    <a:bodyPr/>
                    <a:p>
                      <a:r>
                        <a:rPr lang="en-IN" dirty="0" err="1" smtClean="0"/>
                        <a:t>Reg.No</a:t>
                      </a:r>
                      <a:endParaRPr lang="en-IN" dirty="0"/>
                    </a:p>
                  </a:txBody>
                  <a:tcPr/>
                </a:tc>
                <a:tc>
                  <a:txBody>
                    <a:bodyPr/>
                    <a:p>
                      <a:r>
                        <a:rPr lang="en-IN" dirty="0" smtClean="0"/>
                        <a:t>Name</a:t>
                      </a:r>
                      <a:endParaRPr lang="en-IN" dirty="0"/>
                    </a:p>
                  </a:txBody>
                  <a:tcPr/>
                </a:tc>
                <a:tc>
                  <a:txBody>
                    <a:bodyPr/>
                    <a:p>
                      <a:r>
                        <a:rPr lang="en-IN" dirty="0" smtClean="0"/>
                        <a:t>Year/</a:t>
                      </a:r>
                      <a:endParaRPr lang="en-IN" dirty="0" smtClean="0"/>
                    </a:p>
                    <a:p>
                      <a:r>
                        <a:rPr lang="en-IN" dirty="0" smtClean="0"/>
                        <a:t>Semester</a:t>
                      </a:r>
                      <a:endParaRPr lang="en-IN" dirty="0"/>
                    </a:p>
                  </a:txBody>
                  <a:tcPr/>
                </a:tc>
                <a:tc>
                  <a:txBody>
                    <a:bodyPr/>
                    <a:p>
                      <a:r>
                        <a:rPr lang="en-IN" dirty="0" smtClean="0"/>
                        <a:t>School/</a:t>
                      </a:r>
                      <a:endParaRPr lang="en-IN" dirty="0" smtClean="0"/>
                    </a:p>
                    <a:p>
                      <a:r>
                        <a:rPr lang="en-IN" dirty="0" smtClean="0"/>
                        <a:t>Department</a:t>
                      </a:r>
                      <a:endParaRPr lang="en-IN" dirty="0"/>
                    </a:p>
                  </a:txBody>
                  <a:tcPr/>
                </a:tc>
                <a:tc>
                  <a:txBody>
                    <a:bodyPr/>
                    <a:p>
                      <a:r>
                        <a:rPr lang="en-IN" dirty="0" smtClean="0"/>
                        <a:t>Male/</a:t>
                      </a:r>
                      <a:endParaRPr lang="en-IN" dirty="0" smtClean="0"/>
                    </a:p>
                    <a:p>
                      <a:r>
                        <a:rPr lang="en-IN" dirty="0" smtClean="0"/>
                        <a:t>Female</a:t>
                      </a:r>
                      <a:endParaRPr lang="en-IN" dirty="0"/>
                    </a:p>
                  </a:txBody>
                  <a:tcPr/>
                </a:tc>
                <a:tc>
                  <a:txBody>
                    <a:bodyPr/>
                    <a:p>
                      <a:r>
                        <a:rPr lang="en-IN" dirty="0" smtClean="0"/>
                        <a:t>Mail Id</a:t>
                      </a:r>
                      <a:endParaRPr lang="en-IN" dirty="0"/>
                    </a:p>
                  </a:txBody>
                  <a:tcPr/>
                </a:tc>
                <a:tc>
                  <a:txBody>
                    <a:bodyPr/>
                    <a:p>
                      <a:r>
                        <a:rPr lang="en-IN" dirty="0" smtClean="0"/>
                        <a:t>Phone . No</a:t>
                      </a:r>
                      <a:endParaRPr lang="en-IN" dirty="0"/>
                    </a:p>
                  </a:txBody>
                  <a:tcPr/>
                </a:tc>
              </a:tr>
              <a:tr h="1463040">
                <a:tc>
                  <a:txBody>
                    <a:bodyPr/>
                    <a:p>
                      <a:r>
                        <a:rPr lang="en-US" altLang="en-IN" dirty="0">
                          <a:solidFill>
                            <a:schemeClr val="tx1"/>
                          </a:solidFill>
                        </a:rPr>
                        <a:t>18BCE10295</a:t>
                      </a:r>
                      <a:endParaRPr lang="en-US" altLang="en-IN" dirty="0">
                        <a:solidFill>
                          <a:schemeClr val="tx1"/>
                        </a:solidFill>
                      </a:endParaRPr>
                    </a:p>
                  </a:txBody>
                  <a:tcPr/>
                </a:tc>
                <a:tc>
                  <a:txBody>
                    <a:bodyPr/>
                    <a:p>
                      <a:r>
                        <a:rPr lang="en-US" altLang="en-IN" dirty="0">
                          <a:solidFill>
                            <a:schemeClr val="tx1"/>
                          </a:solidFill>
                        </a:rPr>
                        <a:t>Vineet</a:t>
                      </a:r>
                      <a:endParaRPr lang="en-US" altLang="en-IN" dirty="0">
                        <a:solidFill>
                          <a:schemeClr val="tx1"/>
                        </a:solidFill>
                      </a:endParaRPr>
                    </a:p>
                  </a:txBody>
                  <a:tcPr/>
                </a:tc>
                <a:tc>
                  <a:txBody>
                    <a:bodyPr/>
                    <a:p>
                      <a:r>
                        <a:rPr lang="en-US" altLang="en-IN" dirty="0">
                          <a:solidFill>
                            <a:schemeClr val="tx1"/>
                          </a:solidFill>
                        </a:rPr>
                        <a:t>2nd Yr.</a:t>
                      </a:r>
                      <a:endParaRPr lang="en-US" altLang="en-IN" dirty="0">
                        <a:solidFill>
                          <a:schemeClr val="tx1"/>
                        </a:solidFill>
                      </a:endParaRPr>
                    </a:p>
                  </a:txBody>
                  <a:tcPr/>
                </a:tc>
                <a:tc>
                  <a:txBody>
                    <a:bodyPr/>
                    <a:p>
                      <a:r>
                        <a:rPr lang="en-US" altLang="en-IN" dirty="0">
                          <a:solidFill>
                            <a:schemeClr val="tx1"/>
                          </a:solidFill>
                        </a:rPr>
                        <a:t>B.Tech(CSE)</a:t>
                      </a:r>
                      <a:endParaRPr lang="en-US" altLang="en-IN" dirty="0">
                        <a:solidFill>
                          <a:schemeClr val="tx1"/>
                        </a:solidFill>
                      </a:endParaRPr>
                    </a:p>
                  </a:txBody>
                  <a:tcPr/>
                </a:tc>
                <a:tc>
                  <a:txBody>
                    <a:bodyPr/>
                    <a:p>
                      <a:r>
                        <a:rPr lang="en-US" altLang="en-IN" dirty="0">
                          <a:solidFill>
                            <a:schemeClr val="tx1"/>
                          </a:solidFill>
                        </a:rPr>
                        <a:t>Male</a:t>
                      </a:r>
                      <a:endParaRPr lang="en-US" altLang="en-IN" dirty="0">
                        <a:solidFill>
                          <a:schemeClr val="tx1"/>
                        </a:solidFill>
                      </a:endParaRPr>
                    </a:p>
                  </a:txBody>
                  <a:tcPr/>
                </a:tc>
                <a:tc>
                  <a:txBody>
                    <a:bodyPr/>
                    <a:p>
                      <a:r>
                        <a:rPr lang="en-US" altLang="en-IN" dirty="0">
                          <a:solidFill>
                            <a:schemeClr val="tx1"/>
                          </a:solidFill>
                        </a:rPr>
                        <a:t>vineet.khola2018@vitbhopal.ac.in</a:t>
                      </a:r>
                      <a:endParaRPr lang="en-US" altLang="en-IN" dirty="0">
                        <a:solidFill>
                          <a:schemeClr val="tx1"/>
                        </a:solidFill>
                      </a:endParaRPr>
                    </a:p>
                  </a:txBody>
                  <a:tcPr/>
                </a:tc>
                <a:tc>
                  <a:txBody>
                    <a:bodyPr/>
                    <a:p>
                      <a:r>
                        <a:rPr lang="en-US" altLang="en-IN" dirty="0">
                          <a:solidFill>
                            <a:schemeClr val="tx1"/>
                          </a:solidFill>
                        </a:rPr>
                        <a:t>9468105937</a:t>
                      </a:r>
                      <a:endParaRPr lang="en-US" altLang="en-IN" dirty="0">
                        <a:solidFill>
                          <a:schemeClr val="tx1"/>
                        </a:solidFill>
                      </a:endParaRPr>
                    </a:p>
                  </a:txBody>
                  <a:tcPr/>
                </a:tc>
              </a:tr>
              <a:tr h="1463040">
                <a:tc>
                  <a:txBody>
                    <a:bodyPr/>
                    <a:p>
                      <a:r>
                        <a:rPr lang="en-US" altLang="en-IN"/>
                        <a:t>18BCY10034</a:t>
                      </a:r>
                      <a:endParaRPr lang="en-US" altLang="en-IN"/>
                    </a:p>
                  </a:txBody>
                  <a:tcPr/>
                </a:tc>
                <a:tc>
                  <a:txBody>
                    <a:bodyPr/>
                    <a:p>
                      <a:r>
                        <a:rPr lang="en-US" altLang="en-IN"/>
                        <a:t>Fardeen</a:t>
                      </a:r>
                      <a:endParaRPr lang="en-US" altLang="en-IN"/>
                    </a:p>
                  </a:txBody>
                  <a:tcPr/>
                </a:tc>
                <a:tc>
                  <a:txBody>
                    <a:bodyPr/>
                    <a:p>
                      <a:r>
                        <a:rPr lang="en-US" altLang="en-IN" dirty="0"/>
                        <a:t>2nd Yr.</a:t>
                      </a:r>
                      <a:endParaRPr lang="en-US" altLang="en-IN" dirty="0"/>
                    </a:p>
                  </a:txBody>
                  <a:tcPr/>
                </a:tc>
                <a:tc>
                  <a:txBody>
                    <a:bodyPr/>
                    <a:p>
                      <a:r>
                        <a:rPr lang="en-US" altLang="en-IN" dirty="0"/>
                        <a:t>B.Tech(Cyber)</a:t>
                      </a:r>
                      <a:endParaRPr lang="en-US" altLang="en-IN" dirty="0"/>
                    </a:p>
                  </a:txBody>
                  <a:tcPr/>
                </a:tc>
                <a:tc>
                  <a:txBody>
                    <a:bodyPr/>
                    <a:p>
                      <a:r>
                        <a:rPr lang="en-US" altLang="en-IN" dirty="0"/>
                        <a:t>Male</a:t>
                      </a:r>
                      <a:endParaRPr lang="en-US" altLang="en-IN" dirty="0"/>
                    </a:p>
                  </a:txBody>
                  <a:tcPr/>
                </a:tc>
                <a:tc>
                  <a:txBody>
                    <a:bodyPr/>
                    <a:p>
                      <a:r>
                        <a:rPr lang="en-US" altLang="en-IN" dirty="0"/>
                        <a:t>fardeen.ahmed2018@vitbhopal.ac.in</a:t>
                      </a:r>
                      <a:endParaRPr lang="en-US" altLang="en-IN" dirty="0"/>
                    </a:p>
                  </a:txBody>
                  <a:tcPr/>
                </a:tc>
                <a:tc>
                  <a:txBody>
                    <a:bodyPr/>
                    <a:p>
                      <a:r>
                        <a:rPr lang="en-US" altLang="en-IN" dirty="0"/>
                        <a:t>7979985259</a:t>
                      </a:r>
                      <a:endParaRPr lang="en-US" altLang="en-IN" dirty="0"/>
                    </a:p>
                  </a:txBody>
                  <a:tcPr/>
                </a:tc>
              </a:tr>
              <a:tr h="1188720">
                <a:tc>
                  <a:txBody>
                    <a:bodyPr/>
                    <a:p>
                      <a:r>
                        <a:rPr lang="en-US" altLang="en-IN"/>
                        <a:t>19BCE10319</a:t>
                      </a:r>
                      <a:endParaRPr lang="en-US" altLang="en-IN"/>
                    </a:p>
                  </a:txBody>
                  <a:tcPr/>
                </a:tc>
                <a:tc>
                  <a:txBody>
                    <a:bodyPr/>
                    <a:p>
                      <a:r>
                        <a:rPr lang="en-US" altLang="en-IN"/>
                        <a:t>Chirag</a:t>
                      </a:r>
                      <a:endParaRPr lang="en-US" altLang="en-IN"/>
                    </a:p>
                  </a:txBody>
                  <a:tcPr/>
                </a:tc>
                <a:tc>
                  <a:txBody>
                    <a:bodyPr/>
                    <a:p>
                      <a:r>
                        <a:rPr lang="en-US" altLang="en-IN"/>
                        <a:t>1st Yr.</a:t>
                      </a:r>
                      <a:endParaRPr lang="en-US" altLang="en-IN"/>
                    </a:p>
                  </a:txBody>
                  <a:tcPr/>
                </a:tc>
                <a:tc>
                  <a:txBody>
                    <a:bodyPr/>
                    <a:p>
                      <a:r>
                        <a:rPr lang="en-US" altLang="en-IN"/>
                        <a:t>B.Tech(CSE)</a:t>
                      </a:r>
                      <a:endParaRPr lang="en-US" altLang="en-IN"/>
                    </a:p>
                  </a:txBody>
                  <a:tcPr/>
                </a:tc>
                <a:tc>
                  <a:txBody>
                    <a:bodyPr/>
                    <a:p>
                      <a:r>
                        <a:rPr lang="en-US" altLang="en-IN"/>
                        <a:t>Male</a:t>
                      </a:r>
                      <a:endParaRPr lang="en-US" altLang="en-IN"/>
                    </a:p>
                  </a:txBody>
                  <a:tcPr/>
                </a:tc>
                <a:tc>
                  <a:txBody>
                    <a:bodyPr/>
                    <a:p>
                      <a:r>
                        <a:rPr lang="en-US" altLang="en-IN"/>
                        <a:t>chirag.yadav2019@vitbhopal.ac.in</a:t>
                      </a:r>
                      <a:endParaRPr lang="en-US" altLang="en-IN"/>
                    </a:p>
                  </a:txBody>
                  <a:tcPr/>
                </a:tc>
                <a:tc>
                  <a:txBody>
                    <a:bodyPr/>
                    <a:p>
                      <a:r>
                        <a:rPr lang="en-US" altLang="en-IN"/>
                        <a:t>8375890909</a:t>
                      </a:r>
                      <a:endParaRPr lang="en-US" altLang="en-IN"/>
                    </a:p>
                  </a:txBody>
                  <a:tcPr/>
                </a:tc>
              </a:tr>
              <a:tr h="365760">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a:p>
                  </a:txBody>
                  <a:tcPr/>
                </a:tc>
                <a:tc>
                  <a:txBody>
                    <a:bodyPr/>
                    <a:p>
                      <a:endParaRPr lang="en-IN"/>
                    </a:p>
                  </a:txBody>
                  <a:tcPr/>
                </a:tc>
              </a:tr>
              <a:tr h="365760">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a:p>
                  </a:txBody>
                  <a:tcPr/>
                </a:tc>
              </a:tr>
              <a:tr h="365760">
                <a:tc>
                  <a:txBody>
                    <a:bodyPr/>
                    <a:p>
                      <a:endParaRPr lang="en-US" altLang="en-IN"/>
                    </a:p>
                  </a:txBody>
                  <a:tcPr/>
                </a:tc>
                <a:tc>
                  <a:txBody>
                    <a:bodyPr/>
                    <a:p>
                      <a:endParaRPr lang="en-US" altLang="en-IN"/>
                    </a:p>
                  </a:txBody>
                  <a:tcPr/>
                </a:tc>
                <a:tc>
                  <a:txBody>
                    <a:bodyPr/>
                    <a:p>
                      <a:endParaRPr lang="en-US" altLang="en-IN"/>
                    </a:p>
                  </a:txBody>
                  <a:tcPr/>
                </a:tc>
                <a:tc>
                  <a:txBody>
                    <a:bodyPr/>
                    <a:p>
                      <a:endParaRPr lang="en-US" altLang="en-IN" dirty="0"/>
                    </a:p>
                  </a:txBody>
                  <a:tcPr/>
                </a:tc>
                <a:tc>
                  <a:txBody>
                    <a:bodyPr/>
                    <a:p>
                      <a:endParaRPr lang="en-US" altLang="en-IN"/>
                    </a:p>
                  </a:txBody>
                  <a:tcPr/>
                </a:tc>
                <a:tc>
                  <a:txBody>
                    <a:bodyPr/>
                    <a:p>
                      <a:endParaRPr lang="en-IN"/>
                    </a:p>
                  </a:txBody>
                  <a:tcPr/>
                </a:tc>
                <a:tc>
                  <a:txBody>
                    <a:bodyPr/>
                    <a:p>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Mentor Detail</a:t>
            </a:r>
            <a:endParaRPr lang="en-IN" dirty="0"/>
          </a:p>
        </p:txBody>
      </p:sp>
      <p:graphicFrame>
        <p:nvGraphicFramePr>
          <p:cNvPr id="3" name="Table 2"/>
          <p:cNvGraphicFramePr>
            <a:graphicFrameLocks noGrp="1"/>
          </p:cNvGraphicFramePr>
          <p:nvPr/>
        </p:nvGraphicFramePr>
        <p:xfrm>
          <a:off x="1031523" y="1417638"/>
          <a:ext cx="6891503" cy="1010920"/>
        </p:xfrm>
        <a:graphic>
          <a:graphicData uri="http://schemas.openxmlformats.org/drawingml/2006/table">
            <a:tbl>
              <a:tblPr firstRow="1" bandRow="1">
                <a:tableStyleId>{5C22544A-7EE6-4342-B048-85BDC9FD1C3A}</a:tableStyleId>
              </a:tblPr>
              <a:tblGrid>
                <a:gridCol w="1195979"/>
                <a:gridCol w="1196340"/>
                <a:gridCol w="1593220"/>
                <a:gridCol w="1196340"/>
                <a:gridCol w="1709624"/>
              </a:tblGrid>
              <a:tr h="370840">
                <a:tc>
                  <a:txBody>
                    <a:bodyPr/>
                    <a:lstStyle/>
                    <a:p>
                      <a:pPr algn="l"/>
                      <a:r>
                        <a:rPr lang="en-IN" dirty="0" smtClean="0"/>
                        <a:t>Staff</a:t>
                      </a:r>
                      <a:r>
                        <a:rPr lang="en-IN" baseline="0" dirty="0" smtClean="0"/>
                        <a:t> Id</a:t>
                      </a:r>
                      <a:endParaRPr lang="en-IN" dirty="0"/>
                    </a:p>
                  </a:txBody>
                  <a:tcPr/>
                </a:tc>
                <a:tc>
                  <a:txBody>
                    <a:bodyPr/>
                    <a:lstStyle/>
                    <a:p>
                      <a:pPr algn="l"/>
                      <a:r>
                        <a:rPr lang="en-IN" dirty="0" smtClean="0"/>
                        <a:t>Name</a:t>
                      </a:r>
                      <a:endParaRPr lang="en-IN" dirty="0"/>
                    </a:p>
                  </a:txBody>
                  <a:tcPr/>
                </a:tc>
                <a:tc>
                  <a:txBody>
                    <a:bodyPr/>
                    <a:lstStyle/>
                    <a:p>
                      <a:pPr algn="l"/>
                      <a:r>
                        <a:rPr lang="en-IN" dirty="0" smtClean="0"/>
                        <a:t>School/</a:t>
                      </a:r>
                      <a:endParaRPr lang="en-IN" dirty="0" smtClean="0"/>
                    </a:p>
                    <a:p>
                      <a:pPr algn="l"/>
                      <a:r>
                        <a:rPr lang="en-IN" dirty="0" smtClean="0"/>
                        <a:t>Department</a:t>
                      </a:r>
                      <a:endParaRPr lang="en-IN" dirty="0"/>
                    </a:p>
                  </a:txBody>
                  <a:tcPr/>
                </a:tc>
                <a:tc>
                  <a:txBody>
                    <a:bodyPr/>
                    <a:lstStyle/>
                    <a:p>
                      <a:pPr algn="l"/>
                      <a:r>
                        <a:rPr lang="en-IN" dirty="0" smtClean="0"/>
                        <a:t>Mail Id</a:t>
                      </a:r>
                      <a:endParaRPr lang="en-IN" dirty="0"/>
                    </a:p>
                  </a:txBody>
                  <a:tcPr/>
                </a:tc>
                <a:tc>
                  <a:txBody>
                    <a:bodyPr/>
                    <a:lstStyle/>
                    <a:p>
                      <a:pPr algn="l"/>
                      <a:r>
                        <a:rPr lang="en-IN" dirty="0" smtClean="0"/>
                        <a:t>Phone . No</a:t>
                      </a:r>
                      <a:endParaRPr lang="en-IN" dirty="0"/>
                    </a:p>
                  </a:txBody>
                  <a:tcPr/>
                </a:tc>
              </a:tr>
              <a:tr h="370840">
                <a:tc>
                  <a:txBody>
                    <a:bodyPr/>
                    <a:lstStyle/>
                    <a:p>
                      <a:pPr algn="l"/>
                      <a:endParaRPr lang="en-US" altLang="en-IN" dirty="0">
                        <a:solidFill>
                          <a:schemeClr val="tx1"/>
                        </a:solidFill>
                      </a:endParaRPr>
                    </a:p>
                  </a:txBody>
                  <a:tcPr/>
                </a:tc>
                <a:tc>
                  <a:txBody>
                    <a:bodyPr/>
                    <a:lstStyle/>
                    <a:p>
                      <a:pPr algn="l"/>
                      <a:r>
                        <a:rPr lang="en-US" altLang="en-IN" dirty="0">
                          <a:solidFill>
                            <a:schemeClr val="tx1"/>
                          </a:solidFill>
                        </a:rPr>
                        <a:t>Dr. Ajit Kumar</a:t>
                      </a:r>
                      <a:endParaRPr lang="en-US" altLang="en-IN" dirty="0">
                        <a:solidFill>
                          <a:schemeClr val="tx1"/>
                        </a:solidFill>
                      </a:endParaRPr>
                    </a:p>
                  </a:txBody>
                  <a:tcPr/>
                </a:tc>
                <a:tc>
                  <a:txBody>
                    <a:bodyPr/>
                    <a:lstStyle/>
                    <a:p>
                      <a:pPr algn="l"/>
                      <a:r>
                        <a:rPr lang="en-US" altLang="en-IN" dirty="0">
                          <a:solidFill>
                            <a:schemeClr val="tx1"/>
                          </a:solidFill>
                        </a:rPr>
                        <a:t>Assistant Professor,B.Tech(CSE)</a:t>
                      </a:r>
                      <a:endParaRPr lang="en-US" altLang="en-IN" dirty="0">
                        <a:solidFill>
                          <a:schemeClr val="tx1"/>
                        </a:solidFill>
                      </a:endParaRPr>
                    </a:p>
                  </a:txBody>
                  <a:tcPr/>
                </a:tc>
                <a:tc>
                  <a:txBody>
                    <a:bodyPr/>
                    <a:lstStyle/>
                    <a:p>
                      <a:pPr algn="l"/>
                      <a:r>
                        <a:rPr lang="en-US" altLang="en-IN" dirty="0">
                          <a:solidFill>
                            <a:schemeClr val="tx1"/>
                          </a:solidFill>
                        </a:rPr>
                        <a:t>ajit.kumar@vitbhopal.ac.in</a:t>
                      </a:r>
                      <a:endParaRPr lang="en-US" altLang="en-IN" dirty="0">
                        <a:solidFill>
                          <a:schemeClr val="tx1"/>
                        </a:solidFill>
                      </a:endParaRPr>
                    </a:p>
                  </a:txBody>
                  <a:tcPr/>
                </a:tc>
                <a:tc>
                  <a:txBody>
                    <a:bodyPr/>
                    <a:lstStyle/>
                    <a:p>
                      <a:pPr algn="l"/>
                      <a:r>
                        <a:rPr lang="en-US" altLang="en-IN" dirty="0">
                          <a:solidFill>
                            <a:schemeClr val="tx1"/>
                          </a:solidFill>
                        </a:rPr>
                        <a:t>8903144954</a:t>
                      </a:r>
                      <a:endParaRPr lang="en-US" altLang="en-IN" dirty="0">
                        <a:solidFill>
                          <a:schemeClr val="tx1"/>
                        </a:solidFill>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10" y="-296862"/>
            <a:ext cx="10339754" cy="803299"/>
          </a:xfrm>
        </p:spPr>
        <p:txBody>
          <a:bodyPr>
            <a:normAutofit fontScale="90000"/>
          </a:bodyPr>
          <a:lstStyle/>
          <a:p>
            <a:br>
              <a:rPr lang="en-US" sz="1600" dirty="0" smtClean="0"/>
            </a:br>
            <a:r>
              <a:rPr lang="en-US" sz="3600" dirty="0" smtClean="0"/>
              <a:t>Proposed</a:t>
            </a:r>
            <a:r>
              <a:rPr lang="en-US" sz="3600" dirty="0" smtClean="0"/>
              <a:t> </a:t>
            </a:r>
            <a:r>
              <a:rPr lang="en-US" sz="3600" dirty="0" smtClean="0"/>
              <a:t>Solution Architecture /Use Case Diagram</a:t>
            </a:r>
            <a:endParaRPr lang="en-US" sz="3600" dirty="0"/>
          </a:p>
        </p:txBody>
      </p:sp>
      <p:sp>
        <p:nvSpPr>
          <p:cNvPr id="3" name="Rounded Rectangle 2"/>
          <p:cNvSpPr/>
          <p:nvPr/>
        </p:nvSpPr>
        <p:spPr>
          <a:xfrm>
            <a:off x="349038" y="506437"/>
            <a:ext cx="8445500" cy="6020972"/>
          </a:xfrm>
          <a:prstGeom prst="roundRect">
            <a:avLst/>
          </a:prstGeom>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58"/>
            <a:ext cx="8229600" cy="442814"/>
          </a:xfrm>
        </p:spPr>
        <p:txBody>
          <a:bodyPr>
            <a:normAutofit fontScale="90000"/>
          </a:bodyPr>
          <a:lstStyle/>
          <a:p>
            <a:r>
              <a:rPr lang="en-US" altLang="en-IN" dirty="0"/>
              <a:t>AV(P.O.T)</a:t>
            </a:r>
            <a:endParaRPr lang="en-US" altLang="en-IN" dirty="0"/>
          </a:p>
        </p:txBody>
      </p:sp>
      <p:sp>
        <p:nvSpPr>
          <p:cNvPr id="4" name="Content Placeholder 3"/>
          <p:cNvSpPr>
            <a:spLocks noGrp="1"/>
          </p:cNvSpPr>
          <p:nvPr>
            <p:ph idx="1"/>
          </p:nvPr>
        </p:nvSpPr>
        <p:spPr>
          <a:xfrm>
            <a:off x="457200" y="801858"/>
            <a:ext cx="8229600" cy="5324305"/>
          </a:xfrm>
        </p:spPr>
        <p:txBody>
          <a:bodyPr>
            <a:normAutofit lnSpcReduction="10000"/>
          </a:bodyPr>
          <a:lstStyle/>
          <a:p>
            <a:pPr>
              <a:buNone/>
            </a:pPr>
            <a:r>
              <a:rPr lang="en-US" altLang="en-IN" sz="2000" dirty="0" smtClean="0"/>
              <a:t>1)  AV(P.O.T) or simply AVPOT, is a project that deals with enumeration of IP Address of device used in a network by the use of VPN service or Proxies, and is used to unmask culprit that use v-IP methods to commit crime.</a:t>
            </a:r>
            <a:endParaRPr lang="en-US" altLang="en-IN" sz="2000" dirty="0" smtClean="0"/>
          </a:p>
          <a:p>
            <a:pPr>
              <a:buNone/>
            </a:pPr>
            <a:endParaRPr lang="en-US" altLang="en-IN" sz="2000" dirty="0"/>
          </a:p>
          <a:p>
            <a:pPr>
              <a:buNone/>
            </a:pPr>
            <a:r>
              <a:rPr lang="en-US" altLang="en-IN" sz="2000" dirty="0"/>
              <a:t>2)  AVPOT aims at Virtual IP (or v-IP) which are used by VPN to hide real IP, and it discloses the VPN service provider that v-IP belongs to. </a:t>
            </a:r>
            <a:endParaRPr lang="en-US" altLang="en-IN" sz="2000" dirty="0"/>
          </a:p>
          <a:p>
            <a:pPr>
              <a:buNone/>
            </a:pPr>
            <a:endParaRPr lang="en-US" altLang="en-IN" sz="2000" dirty="0"/>
          </a:p>
          <a:p>
            <a:pPr>
              <a:buNone/>
            </a:pPr>
            <a:r>
              <a:rPr lang="en-US" altLang="en-IN" sz="2000" dirty="0"/>
              <a:t>3)  Now when service provider is revealed then will be able to find about IP of that device from which crime has been done.</a:t>
            </a:r>
            <a:endParaRPr lang="en-US" altLang="en-IN" sz="2000" dirty="0"/>
          </a:p>
          <a:p>
            <a:pPr>
              <a:buNone/>
            </a:pPr>
            <a:endParaRPr lang="en-US" altLang="en-IN" sz="2000" dirty="0"/>
          </a:p>
          <a:p>
            <a:pPr>
              <a:buNone/>
            </a:pPr>
            <a:r>
              <a:rPr lang="en-US" altLang="en-IN" sz="2000" dirty="0"/>
              <a:t>4)  One more functionality can be given is to sublist number. If any number to be found suspected with that IP  then that number can be searched in the AVPOT Program and will reveal the SIM Service provider.</a:t>
            </a:r>
            <a:endParaRPr lang="en-US" altLang="en-IN" sz="2000" dirty="0"/>
          </a:p>
          <a:p>
            <a:pPr>
              <a:buNone/>
            </a:pPr>
            <a:endParaRPr lang="en-US" altLang="en-IN" sz="2000" dirty="0"/>
          </a:p>
          <a:p>
            <a:pPr>
              <a:buNone/>
            </a:pPr>
            <a:r>
              <a:rPr lang="en-US" altLang="en-IN" sz="2000" dirty="0"/>
              <a:t>5) It can then be questioned by Legal Authority to those Service providers about number used for purpose.</a:t>
            </a:r>
            <a:endParaRPr lang="en-US" alt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3073</Words>
  <Application>WPS Presentation</Application>
  <PresentationFormat>On-screen Show (4:3)</PresentationFormat>
  <Paragraphs>178</Paragraphs>
  <Slides>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Team Member Details</vt:lpstr>
      <vt:lpstr>PowerPoint 演示文稿</vt:lpstr>
      <vt:lpstr>Mentor Detail</vt:lpstr>
      <vt:lpstr> Proposed Solution Architecture /Use Case Diagram</vt:lpstr>
      <vt:lpstr>Proposed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V.Z</cp:lastModifiedBy>
  <cp:revision>150</cp:revision>
  <dcterms:created xsi:type="dcterms:W3CDTF">2016-12-12T06:47:00Z</dcterms:created>
  <dcterms:modified xsi:type="dcterms:W3CDTF">2019-12-25T10:52:23Z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