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4" r:id="rId3"/>
    <p:sldId id="295" r:id="rId4"/>
    <p:sldId id="258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D4622-77BA-47C4-BEDF-240C1500AC9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988E7-D158-4CE5-BD7B-69B1ABF56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5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988E7-D158-4CE5-BD7B-69B1ABF56E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51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80F4-1088-BD12-A9B2-9B70DF0B5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BDFDB-08E0-F387-BC34-38D5BF37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899A-DBB1-D893-4C6D-0E38B547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6A7A-E212-7596-0569-A692F235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CD01-DFBF-E717-15B3-1929BBE8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6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0121-5751-C864-1084-FC5855AD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95F55-601B-4DAE-D6DC-D40E8F699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3D86-9B1A-5409-016C-20EB399B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A62D-8FBA-FE0E-E0F9-396BF95B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8009-4165-2BF9-A703-9A5B8EC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513F8-5410-A7D5-DBEC-BDB39EFB8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D7A2-6F7C-45EA-EAD7-A53DA4BF5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3335-8ECF-FA80-CB82-8FB2ECA9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D241-917B-A734-91CB-835A4F75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EB24-E50C-3341-8957-012CA31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8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8FE2-AC8A-E1AF-B33A-7775E2EB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7F5B-B24D-19CF-3197-9497DF1A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DCE3-DECA-813C-2BFA-8799E02F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8861-E1BF-EB9A-7528-2253257C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B6E8-BCB6-8348-D098-ABDD8C9D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3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D125-0266-DB8B-BF69-1EBACD9F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763F9-34CB-F91E-581C-9D68650D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B22A-6E54-4283-1C42-DCE38A28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0176-D86C-F330-D207-5ECCF78B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2CAD-784A-EC48-E4D2-35D006E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8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F47-01A9-A25A-3AC2-AAE06E42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CF6B-2FF2-719D-3507-746A0178B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7C980-EC8C-1B92-D47F-1F43F02A2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FB1A-E573-442A-0999-D94110E3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917DA-D18F-D88B-4309-A25DA41F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340FD-0DC0-5258-4ADD-6E46787B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9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F9F-0161-E740-9F79-05A59264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3830-EA17-C94E-3A58-E0C60A30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4DF2-BAAD-0418-6D23-558E05033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1B16F-8121-3D50-15F0-C643BAAE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BEECE-E5EC-5A21-DE7F-E6EDC3FCA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034FB-4B0F-D566-445A-4ECCD880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A9EC8-A654-07CF-9D74-5E51FBD4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F746F-A693-CBBE-74E4-0D885E1B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937D-4EF0-405A-61F5-07DDCE99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4EF09-CD05-03DD-D385-37F58FB1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7D2BD-202B-BAE3-88FE-C2237A57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38784-2309-2176-5DB8-E6FC6990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60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AE2A2-FC07-8AE1-9083-BD10E5B2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91C0C-DF1D-6099-4DBC-98EE43E2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FFF98-B76B-DEB0-D701-8516E6D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7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DB2C-B0C6-1872-9C81-5C02AFAA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51DD-43C6-F122-2595-1B1E7BDE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AC24-37D3-8E76-9C68-1547ACD7D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0B3F-C93F-7612-912B-5B68877F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A1324-1F50-F88C-698F-15205B0B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061A-5ECD-82D9-415D-AA9D0E31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0829-B662-6816-4421-DD19A739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52863-278E-4F16-AD4A-2063DEAE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815B8-B35C-D15E-73FB-ACE02FB7D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14C04-E3E6-5957-B675-4A3DB22E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34EC-1DB6-056B-8C42-3D3C7FF5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64B2-913A-7CAA-F4A1-E36C5B18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4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AD658-2DF6-86AC-1A5B-1D5C0B57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3AE17-80CB-89F0-8F77-C9242717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A3A4-E8AD-DBE8-4A37-1C3BE92A2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90F6C-5360-4EF8-B4AB-3622FD0BB6D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83FC-B3C5-F732-4074-E715F468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4A45-0672-C216-8A26-8BA9A9CCE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381BC02-C866-6836-6B04-F1C01BA48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5AB3311-8289-A476-336D-DA022BA91C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5359768 h 6858000"/>
              <a:gd name="connsiteX1" fmla="*/ 12192000 w 12192000"/>
              <a:gd name="connsiteY1" fmla="*/ 6858000 h 6858000"/>
              <a:gd name="connsiteX2" fmla="*/ 11243075 w 12192000"/>
              <a:gd name="connsiteY2" fmla="*/ 6858000 h 6858000"/>
              <a:gd name="connsiteX3" fmla="*/ 0 w 12192000"/>
              <a:gd name="connsiteY3" fmla="*/ 0 h 6858000"/>
              <a:gd name="connsiteX4" fmla="*/ 6601844 w 12192000"/>
              <a:gd name="connsiteY4" fmla="*/ 0 h 6858000"/>
              <a:gd name="connsiteX5" fmla="*/ 4414731 w 12192000"/>
              <a:gd name="connsiteY5" fmla="*/ 3453175 h 6858000"/>
              <a:gd name="connsiteX6" fmla="*/ 7440326 w 12192000"/>
              <a:gd name="connsiteY6" fmla="*/ 5369474 h 6858000"/>
              <a:gd name="connsiteX7" fmla="*/ 1084115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4452691 h 6858000"/>
              <a:gd name="connsiteX10" fmla="*/ 9576433 w 12192000"/>
              <a:gd name="connsiteY10" fmla="*/ 2796088 h 6858000"/>
              <a:gd name="connsiteX11" fmla="*/ 7003769 w 12192000"/>
              <a:gd name="connsiteY11" fmla="*/ 6858000 h 6858000"/>
              <a:gd name="connsiteX12" fmla="*/ 0 w 12192000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2192000" y="5359768"/>
                </a:moveTo>
                <a:lnTo>
                  <a:pt x="12192000" y="6858000"/>
                </a:lnTo>
                <a:lnTo>
                  <a:pt x="11243075" y="6858000"/>
                </a:lnTo>
                <a:close/>
                <a:moveTo>
                  <a:pt x="0" y="0"/>
                </a:moveTo>
                <a:lnTo>
                  <a:pt x="6601844" y="0"/>
                </a:lnTo>
                <a:lnTo>
                  <a:pt x="4414731" y="3453175"/>
                </a:lnTo>
                <a:lnTo>
                  <a:pt x="7440326" y="5369474"/>
                </a:lnTo>
                <a:lnTo>
                  <a:pt x="10841150" y="0"/>
                </a:lnTo>
                <a:lnTo>
                  <a:pt x="12192000" y="0"/>
                </a:lnTo>
                <a:lnTo>
                  <a:pt x="12192000" y="4452691"/>
                </a:lnTo>
                <a:lnTo>
                  <a:pt x="9576433" y="2796088"/>
                </a:lnTo>
                <a:lnTo>
                  <a:pt x="700376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96CBC2-2A41-1295-3F12-344B0DA912C5}"/>
              </a:ext>
            </a:extLst>
          </p:cNvPr>
          <p:cNvSpPr txBox="1"/>
          <p:nvPr/>
        </p:nvSpPr>
        <p:spPr>
          <a:xfrm>
            <a:off x="0" y="1915886"/>
            <a:ext cx="47352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AI-Powered Vulnerability Scanning for Source Code</a:t>
            </a:r>
          </a:p>
          <a:p>
            <a:r>
              <a:rPr lang="en-US" sz="2100" dirty="0"/>
              <a:t>In today's fast-paced development environment, ensuring the security of source code is paramount. This presentation outlines the critical need for efficient vulnerability identification and introduces an innovative AI-powered solution designed to streamline this process, enabling developers to build more secure applications with greater confidence.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5CE3DE-0B71-0BCF-9B26-098B56BE8FC0}"/>
              </a:ext>
            </a:extLst>
          </p:cNvPr>
          <p:cNvSpPr txBox="1"/>
          <p:nvPr/>
        </p:nvSpPr>
        <p:spPr>
          <a:xfrm>
            <a:off x="130629" y="293914"/>
            <a:ext cx="573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SOURCE CODE SCANNER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753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8422-EEE9-F4F9-BC9E-F0AB4E9E0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375E4-8BF1-DD6D-C232-4AF5F7DEA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2666B-E11A-5515-60D5-B067701ECC34}"/>
              </a:ext>
            </a:extLst>
          </p:cNvPr>
          <p:cNvSpPr txBox="1"/>
          <p:nvPr/>
        </p:nvSpPr>
        <p:spPr>
          <a:xfrm>
            <a:off x="500743" y="2763495"/>
            <a:ext cx="4332513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Code Parser</a:t>
            </a:r>
          </a:p>
          <a:p>
            <a:r>
              <a:rPr lang="en-IN" sz="2000" dirty="0"/>
              <a:t>Extracts ASTs from multiple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1755-F646-F17B-CD59-76809E7361EB}"/>
              </a:ext>
            </a:extLst>
          </p:cNvPr>
          <p:cNvSpPr txBox="1"/>
          <p:nvPr/>
        </p:nvSpPr>
        <p:spPr>
          <a:xfrm>
            <a:off x="7859487" y="365029"/>
            <a:ext cx="3744686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Vulnerability Database</a:t>
            </a:r>
          </a:p>
          <a:p>
            <a:r>
              <a:rPr lang="en-US" sz="2000" dirty="0"/>
              <a:t>Stores findings and severity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11A24-217B-49CD-FD5B-D990A2CC1232}"/>
              </a:ext>
            </a:extLst>
          </p:cNvPr>
          <p:cNvSpPr txBox="1"/>
          <p:nvPr/>
        </p:nvSpPr>
        <p:spPr>
          <a:xfrm>
            <a:off x="587827" y="365029"/>
            <a:ext cx="3744686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Code Repository</a:t>
            </a:r>
          </a:p>
          <a:p>
            <a:r>
              <a:rPr lang="en-IN" sz="2000" dirty="0"/>
              <a:t>Source code and version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30CDB-FB16-3C08-F67B-3EB32E0157C9}"/>
              </a:ext>
            </a:extLst>
          </p:cNvPr>
          <p:cNvSpPr txBox="1"/>
          <p:nvPr/>
        </p:nvSpPr>
        <p:spPr>
          <a:xfrm>
            <a:off x="4016828" y="1661437"/>
            <a:ext cx="4158344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AI Analysis Engine</a:t>
            </a:r>
          </a:p>
          <a:p>
            <a:r>
              <a:rPr lang="en-US" sz="2000" dirty="0"/>
              <a:t>Pattern, context, and risk assessment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38B8F-0A90-7630-C89D-F565779F8F10}"/>
              </a:ext>
            </a:extLst>
          </p:cNvPr>
          <p:cNvSpPr txBox="1"/>
          <p:nvPr/>
        </p:nvSpPr>
        <p:spPr>
          <a:xfrm>
            <a:off x="7358745" y="2761874"/>
            <a:ext cx="4332512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Reporting Module</a:t>
            </a:r>
          </a:p>
          <a:p>
            <a:r>
              <a:rPr lang="en-US" sz="2000" dirty="0"/>
              <a:t>Generates actionable developer reports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7437C-0757-BBAA-C83D-F97A0EF67AAF}"/>
              </a:ext>
            </a:extLst>
          </p:cNvPr>
          <p:cNvSpPr txBox="1"/>
          <p:nvPr/>
        </p:nvSpPr>
        <p:spPr>
          <a:xfrm>
            <a:off x="500743" y="3687901"/>
            <a:ext cx="111905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system is designed with modularity and scalability in mind, ensuring efficient processing and accurate reporting.</a:t>
            </a:r>
          </a:p>
          <a:p>
            <a:r>
              <a:rPr lang="en-US" sz="2000" b="1" dirty="0"/>
              <a:t>Code Parser:</a:t>
            </a:r>
            <a:r>
              <a:rPr lang="en-US" sz="2000" dirty="0"/>
              <a:t> Extracts abstract syntax trees (ASTs) from various programming languages.</a:t>
            </a:r>
          </a:p>
          <a:p>
            <a:r>
              <a:rPr lang="en-US" sz="2000" b="1" dirty="0"/>
              <a:t>AI Analysis Engine:</a:t>
            </a:r>
            <a:r>
              <a:rPr lang="en-US" sz="2000" dirty="0"/>
              <a:t> The core intelligence, employing machine learning models to detect and classify vulnerabilities.</a:t>
            </a:r>
          </a:p>
          <a:p>
            <a:r>
              <a:rPr lang="en-US" sz="2000" b="1" dirty="0"/>
              <a:t>Vulnerability Database:</a:t>
            </a:r>
            <a:r>
              <a:rPr lang="en-US" sz="2000" dirty="0"/>
              <a:t> Stores known vulnerability patterns and remediation strategies.</a:t>
            </a:r>
          </a:p>
          <a:p>
            <a:r>
              <a:rPr lang="en-US" sz="2000" b="1" dirty="0"/>
              <a:t>Reporting Module:</a:t>
            </a:r>
            <a:r>
              <a:rPr lang="en-US" sz="2000" dirty="0"/>
              <a:t> Generates comprehensive reports with severity levels and actionable recommendations.</a:t>
            </a:r>
          </a:p>
          <a:p>
            <a:r>
              <a:rPr lang="en-US" sz="2000" b="1" dirty="0"/>
              <a:t>Developer Interface:</a:t>
            </a:r>
            <a:r>
              <a:rPr lang="en-US" sz="2000" dirty="0"/>
              <a:t> Provides a user-friendly dashboard for viewing results and managing remediation workflows.</a:t>
            </a:r>
          </a:p>
        </p:txBody>
      </p:sp>
    </p:spTree>
    <p:extLst>
      <p:ext uri="{BB962C8B-B14F-4D97-AF65-F5344CB8AC3E}">
        <p14:creationId xmlns:p14="http://schemas.microsoft.com/office/powerpoint/2010/main" val="327758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739F2-F187-9D5C-F9EE-31528B67E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2A854F-860E-F1F3-B2B9-21D5B13F2A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2021C-78F3-A90A-B48B-A4300B7D74D3}"/>
              </a:ext>
            </a:extLst>
          </p:cNvPr>
          <p:cNvSpPr txBox="1"/>
          <p:nvPr/>
        </p:nvSpPr>
        <p:spPr>
          <a:xfrm>
            <a:off x="838200" y="555171"/>
            <a:ext cx="10776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Future Enhancements and Roadmap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15A8B-70C1-82AC-380F-DB38822A6B36}"/>
              </a:ext>
            </a:extLst>
          </p:cNvPr>
          <p:cNvSpPr txBox="1"/>
          <p:nvPr/>
        </p:nvSpPr>
        <p:spPr>
          <a:xfrm>
            <a:off x="489857" y="1175657"/>
            <a:ext cx="1148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vision for the AI-powered vulnerability scanner extends beyond its current capabilities, with continuous improvements planned.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F5A2F-184D-4BFA-36A9-6CA20DA4672A}"/>
              </a:ext>
            </a:extLst>
          </p:cNvPr>
          <p:cNvSpPr txBox="1"/>
          <p:nvPr/>
        </p:nvSpPr>
        <p:spPr>
          <a:xfrm>
            <a:off x="990599" y="2105561"/>
            <a:ext cx="5007429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Expanded Language Support</a:t>
            </a:r>
          </a:p>
          <a:p>
            <a:r>
              <a:rPr lang="en-US" sz="2000" dirty="0"/>
              <a:t>Adding support for more programming languages like Java, C#, and Go to broaden its applicability.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84547-3573-8463-B0EF-3D94C44C3029}"/>
              </a:ext>
            </a:extLst>
          </p:cNvPr>
          <p:cNvSpPr txBox="1"/>
          <p:nvPr/>
        </p:nvSpPr>
        <p:spPr>
          <a:xfrm>
            <a:off x="6988627" y="2069106"/>
            <a:ext cx="4528457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CI/CD Integration</a:t>
            </a:r>
          </a:p>
          <a:p>
            <a:r>
              <a:rPr lang="en-US" sz="2000" dirty="0"/>
              <a:t>Seamless integration with Continuous Integration/Continuous Deployment pipelines for automated, real-time scanning.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8A9F6-1FDC-EE4C-AEFF-B6570C11C069}"/>
              </a:ext>
            </a:extLst>
          </p:cNvPr>
          <p:cNvSpPr txBox="1"/>
          <p:nvPr/>
        </p:nvSpPr>
        <p:spPr>
          <a:xfrm>
            <a:off x="990599" y="4274542"/>
            <a:ext cx="5007429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Automated Remediation Suggestions</a:t>
            </a:r>
          </a:p>
          <a:p>
            <a:r>
              <a:rPr lang="en-US" sz="2000" dirty="0"/>
              <a:t>Developing AI capabilities to not only identify but also suggest code-level fixes for detected vulnerabilities.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52874-5926-F10A-A618-6BC4A10D77F9}"/>
              </a:ext>
            </a:extLst>
          </p:cNvPr>
          <p:cNvSpPr txBox="1"/>
          <p:nvPr/>
        </p:nvSpPr>
        <p:spPr>
          <a:xfrm>
            <a:off x="6988627" y="4228275"/>
            <a:ext cx="4125686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Threat Intelligence Integration</a:t>
            </a:r>
          </a:p>
          <a:p>
            <a:r>
              <a:rPr lang="en-US" sz="2000" dirty="0"/>
              <a:t>Incorporating real-time threat intelligence feeds to detect emerging vulnerabilities and zero-day exploits.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45E3B-1B38-3EFE-B167-EC4A0A07A1C8}"/>
              </a:ext>
            </a:extLst>
          </p:cNvPr>
          <p:cNvSpPr txBox="1"/>
          <p:nvPr/>
        </p:nvSpPr>
        <p:spPr>
          <a:xfrm>
            <a:off x="707571" y="6172200"/>
            <a:ext cx="10907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enhancements will further solidify the tool's position as an indispensable asset in the software security landscape.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4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F9185-D481-7FA8-D1F0-733167129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4B6D6-F5CB-EA1E-FD06-CD7A565A9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F0C70-B6BC-8403-BA70-3D473C148634}"/>
              </a:ext>
            </a:extLst>
          </p:cNvPr>
          <p:cNvSpPr txBox="1"/>
          <p:nvPr/>
        </p:nvSpPr>
        <p:spPr>
          <a:xfrm>
            <a:off x="849086" y="370114"/>
            <a:ext cx="74567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Key Takeaways &amp; Next Steps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A6641-544E-079F-B193-BBED1AA41C12}"/>
              </a:ext>
            </a:extLst>
          </p:cNvPr>
          <p:cNvSpPr txBox="1"/>
          <p:nvPr/>
        </p:nvSpPr>
        <p:spPr>
          <a:xfrm>
            <a:off x="473529" y="2459504"/>
            <a:ext cx="4288971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Automated Efficiency</a:t>
            </a:r>
          </a:p>
          <a:p>
            <a:r>
              <a:rPr lang="en-US" sz="2000" dirty="0"/>
              <a:t>AI-powered scanning dramatically reduces the time and effort required for vulnerability identification.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D3C71-5060-FE1F-FFC5-31361CE8883E}"/>
              </a:ext>
            </a:extLst>
          </p:cNvPr>
          <p:cNvSpPr txBox="1"/>
          <p:nvPr/>
        </p:nvSpPr>
        <p:spPr>
          <a:xfrm>
            <a:off x="5236029" y="2305616"/>
            <a:ext cx="3069771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Enhanced Accuracy</a:t>
            </a:r>
          </a:p>
          <a:p>
            <a:r>
              <a:rPr lang="en-US" sz="2000" dirty="0"/>
              <a:t>Intelligent algorithms provide more precise detection and fewer false positives than manual methods.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F1140-D5B4-FBD1-F583-671478273C7A}"/>
              </a:ext>
            </a:extLst>
          </p:cNvPr>
          <p:cNvSpPr txBox="1"/>
          <p:nvPr/>
        </p:nvSpPr>
        <p:spPr>
          <a:xfrm>
            <a:off x="8784771" y="2305616"/>
            <a:ext cx="2928257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Risk-Based Prioritization</a:t>
            </a:r>
          </a:p>
          <a:p>
            <a:r>
              <a:rPr lang="en-US" sz="2000" dirty="0"/>
              <a:t>Focus on critical issues first, ensuring efficient and impactful remediation efforts.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F23D2-8CBC-1EC3-9578-80EAF7F8CE1D}"/>
              </a:ext>
            </a:extLst>
          </p:cNvPr>
          <p:cNvSpPr txBox="1"/>
          <p:nvPr/>
        </p:nvSpPr>
        <p:spPr>
          <a:xfrm>
            <a:off x="370114" y="5841555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invite you to explore how this innovative solution can transform your software development security practices.</a:t>
            </a:r>
          </a:p>
        </p:txBody>
      </p:sp>
    </p:spTree>
    <p:extLst>
      <p:ext uri="{BB962C8B-B14F-4D97-AF65-F5344CB8AC3E}">
        <p14:creationId xmlns:p14="http://schemas.microsoft.com/office/powerpoint/2010/main" val="9609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3BE89B-D9B5-7D1B-7B35-ADC39871D1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5A7DD-37E0-EF07-11DF-2C522AEA660D}"/>
              </a:ext>
            </a:extLst>
          </p:cNvPr>
          <p:cNvSpPr txBox="1"/>
          <p:nvPr/>
        </p:nvSpPr>
        <p:spPr>
          <a:xfrm>
            <a:off x="2177143" y="1937657"/>
            <a:ext cx="8044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YOU!!</a:t>
            </a:r>
            <a:endParaRPr lang="en-IN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A7882-2B6D-78B5-FA14-9811C7627BF6}"/>
              </a:ext>
            </a:extLst>
          </p:cNvPr>
          <p:cNvSpPr txBox="1"/>
          <p:nvPr/>
        </p:nvSpPr>
        <p:spPr>
          <a:xfrm>
            <a:off x="576942" y="4125686"/>
            <a:ext cx="5366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CODEHOLIC</a:t>
            </a:r>
          </a:p>
          <a:p>
            <a:r>
              <a:rPr lang="en-GB" b="1" dirty="0"/>
              <a:t>AIZAH WASEEM - 25BAI1627</a:t>
            </a:r>
          </a:p>
          <a:p>
            <a:r>
              <a:rPr lang="en-GB" b="1" dirty="0"/>
              <a:t>VIDUSHI BHATT - 25BCE1581</a:t>
            </a:r>
          </a:p>
          <a:p>
            <a:r>
              <a:rPr lang="en-IN" b="1" dirty="0"/>
              <a:t>FARDEEN MOHAMMED - 25BAI1673</a:t>
            </a:r>
          </a:p>
          <a:p>
            <a:r>
              <a:rPr lang="en-IN" b="1" dirty="0"/>
              <a:t>PRATEERTH – 25BPS1026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05E3-D289-EBBD-CDDA-5C285DB1D391}"/>
              </a:ext>
            </a:extLst>
          </p:cNvPr>
          <p:cNvSpPr txBox="1"/>
          <p:nvPr/>
        </p:nvSpPr>
        <p:spPr>
          <a:xfrm>
            <a:off x="8763000" y="5889172"/>
            <a:ext cx="332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DATA QUEST 2.0 HACKATHON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1270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F20A55-982A-41FB-CB9E-C2DCE7BF76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B4AE3E-D596-B312-0AB0-F00E9BDFB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3" y="1208312"/>
            <a:ext cx="8599717" cy="39312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172824-CBA1-3EC1-210A-6D81FC59CDB7}"/>
              </a:ext>
            </a:extLst>
          </p:cNvPr>
          <p:cNvCxnSpPr/>
          <p:nvPr/>
        </p:nvCxnSpPr>
        <p:spPr>
          <a:xfrm flipV="1">
            <a:off x="9252857" y="2318657"/>
            <a:ext cx="1447800" cy="119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4FAAE0-321B-1999-108F-5DD309DD91B2}"/>
              </a:ext>
            </a:extLst>
          </p:cNvPr>
          <p:cNvSpPr txBox="1"/>
          <p:nvPr/>
        </p:nvSpPr>
        <p:spPr>
          <a:xfrm>
            <a:off x="10711543" y="1796143"/>
            <a:ext cx="1262743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Integrated AI for efficient code scanning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A4B92-F275-EE59-3E9F-F68605A526F2}"/>
              </a:ext>
            </a:extLst>
          </p:cNvPr>
          <p:cNvCxnSpPr/>
          <p:nvPr/>
        </p:nvCxnSpPr>
        <p:spPr>
          <a:xfrm flipH="1">
            <a:off x="2721429" y="4321629"/>
            <a:ext cx="1251857" cy="111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98204A-1E8E-D254-40E1-C5587F4599A2}"/>
              </a:ext>
            </a:extLst>
          </p:cNvPr>
          <p:cNvSpPr txBox="1"/>
          <p:nvPr/>
        </p:nvSpPr>
        <p:spPr>
          <a:xfrm>
            <a:off x="1317171" y="5540829"/>
            <a:ext cx="306977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Upload your files easily by browsing through your files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598A01-3029-A8B0-B920-D39EFC2E779C}"/>
              </a:ext>
            </a:extLst>
          </p:cNvPr>
          <p:cNvCxnSpPr/>
          <p:nvPr/>
        </p:nvCxnSpPr>
        <p:spPr>
          <a:xfrm flipH="1">
            <a:off x="1415143" y="3113314"/>
            <a:ext cx="247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7B2A03-8185-A874-122C-D0573761F92D}"/>
              </a:ext>
            </a:extLst>
          </p:cNvPr>
          <p:cNvSpPr txBox="1"/>
          <p:nvPr/>
        </p:nvSpPr>
        <p:spPr>
          <a:xfrm>
            <a:off x="0" y="2895600"/>
            <a:ext cx="131717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Supported formats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84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DCB396-2F40-B4C3-59E1-C567E1B2E9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CAEC6-7BDB-A880-A28A-8731EAB4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18" y="1730828"/>
            <a:ext cx="9026880" cy="4263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875B65-4288-755F-B93C-79D53E41B8A5}"/>
              </a:ext>
            </a:extLst>
          </p:cNvPr>
          <p:cNvSpPr txBox="1"/>
          <p:nvPr/>
        </p:nvSpPr>
        <p:spPr>
          <a:xfrm>
            <a:off x="1219200" y="598714"/>
            <a:ext cx="9884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structured report is provided listing vulnerabilities, location, type, and severity in the file scanned.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248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BA802-0E79-F5F3-847E-82EC161C5B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F07BB-C7B9-81AE-297B-AB88544FF36D}"/>
              </a:ext>
            </a:extLst>
          </p:cNvPr>
          <p:cNvSpPr txBox="1"/>
          <p:nvPr/>
        </p:nvSpPr>
        <p:spPr>
          <a:xfrm>
            <a:off x="1382486" y="468086"/>
            <a:ext cx="981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Challenge: Manual Vulnerability Identification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944E4-E20F-471E-6A5E-18067DAAF769}"/>
              </a:ext>
            </a:extLst>
          </p:cNvPr>
          <p:cNvSpPr txBox="1"/>
          <p:nvPr/>
        </p:nvSpPr>
        <p:spPr>
          <a:xfrm>
            <a:off x="736150" y="1877738"/>
            <a:ext cx="3646714" cy="3416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Time-Consuming</a:t>
            </a:r>
          </a:p>
          <a:p>
            <a:r>
              <a:rPr lang="en-US" sz="2400" dirty="0"/>
              <a:t>Manually reviewing large codebases for security flaws is an incredibly laborious process, often requiring significant developer hours that could be spent on feature development or innovation.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91BCC-131B-9FE9-2144-013A408C423B}"/>
              </a:ext>
            </a:extLst>
          </p:cNvPr>
          <p:cNvSpPr txBox="1"/>
          <p:nvPr/>
        </p:nvSpPr>
        <p:spPr>
          <a:xfrm>
            <a:off x="4786995" y="2062404"/>
            <a:ext cx="3766457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Error-Prone</a:t>
            </a:r>
          </a:p>
          <a:p>
            <a:r>
              <a:rPr lang="en-US" sz="2400" dirty="0"/>
              <a:t>Human reviewers, despite their expertise, are susceptible to oversight, fatigue, and inconsistencies, leading to missed vulnerabilities and potential security breaches.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3F139-7295-8BE8-FF25-A233D7FE7DD0}"/>
              </a:ext>
            </a:extLst>
          </p:cNvPr>
          <p:cNvSpPr txBox="1"/>
          <p:nvPr/>
        </p:nvSpPr>
        <p:spPr>
          <a:xfrm>
            <a:off x="8957583" y="1630496"/>
            <a:ext cx="2830286" cy="4154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Scalability Issues</a:t>
            </a:r>
          </a:p>
          <a:p>
            <a:r>
              <a:rPr lang="en-US" sz="2400" dirty="0"/>
              <a:t>As codebases grow and development cycles accelerate, manual methods simply cannot keep pace, creating a growing backlog of unreviewed code and increasing organizational risk.</a:t>
            </a:r>
          </a:p>
        </p:txBody>
      </p:sp>
    </p:spTree>
    <p:extLst>
      <p:ext uri="{BB962C8B-B14F-4D97-AF65-F5344CB8AC3E}">
        <p14:creationId xmlns:p14="http://schemas.microsoft.com/office/powerpoint/2010/main" val="39120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3F14C-C498-82B2-D3E9-4CD05A818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EB229B-9874-AF24-F288-4F53ED0F8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E79B8-77CC-E137-729E-3CD683C115D2}"/>
              </a:ext>
            </a:extLst>
          </p:cNvPr>
          <p:cNvSpPr txBox="1"/>
          <p:nvPr/>
        </p:nvSpPr>
        <p:spPr>
          <a:xfrm>
            <a:off x="446314" y="304800"/>
            <a:ext cx="1111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Introducing the AI-Powered Vulnerability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02A51-F518-36B8-87AE-92EC640A92FB}"/>
              </a:ext>
            </a:extLst>
          </p:cNvPr>
          <p:cNvSpPr txBox="1"/>
          <p:nvPr/>
        </p:nvSpPr>
        <p:spPr>
          <a:xfrm>
            <a:off x="446314" y="1404257"/>
            <a:ext cx="112231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solution addresses the </a:t>
            </a:r>
            <a:r>
              <a:rPr lang="en-US" sz="2000" dirty="0"/>
              <a:t>limitations</a:t>
            </a:r>
            <a:r>
              <a:rPr lang="en-US" dirty="0"/>
              <a:t> of manual review by leveraging artificial intelligence to automate and enhance the vulnerability identification process.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EC1F2-8921-FB5D-060B-A1A3D1DB0DCB}"/>
              </a:ext>
            </a:extLst>
          </p:cNvPr>
          <p:cNvSpPr txBox="1"/>
          <p:nvPr/>
        </p:nvSpPr>
        <p:spPr>
          <a:xfrm>
            <a:off x="446314" y="2530690"/>
            <a:ext cx="5181600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  <a:p>
            <a:pPr algn="ctr"/>
            <a:r>
              <a:rPr lang="en-US" sz="2000" b="1" dirty="0"/>
              <a:t>Codebase Ingestion</a:t>
            </a:r>
          </a:p>
          <a:p>
            <a:r>
              <a:rPr lang="en-US" sz="2000" dirty="0"/>
              <a:t>The tool is designed to scan a directory of source code, supporting popular languages such as Python and JavaScript, ensuring broad applicability across diverse projects.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6F26C-6C3D-6185-B660-AB2DEC0A0A90}"/>
              </a:ext>
            </a:extLst>
          </p:cNvPr>
          <p:cNvSpPr txBox="1"/>
          <p:nvPr/>
        </p:nvSpPr>
        <p:spPr>
          <a:xfrm>
            <a:off x="6705599" y="2516126"/>
            <a:ext cx="4855029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  <a:p>
            <a:pPr algn="ctr"/>
            <a:r>
              <a:rPr lang="en-US" sz="2000" b="1" dirty="0"/>
              <a:t>AI-Driven Analysis</a:t>
            </a:r>
          </a:p>
          <a:p>
            <a:r>
              <a:rPr lang="en-US" sz="2000" dirty="0"/>
              <a:t>Utilizing advanced AI algorithms, the scanner intelligently analyzes the code for patterns indicative of security weaknesses, going beyond simple signature matching.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E7364-F48C-BA50-DB7C-99A457B02298}"/>
              </a:ext>
            </a:extLst>
          </p:cNvPr>
          <p:cNvSpPr txBox="1"/>
          <p:nvPr/>
        </p:nvSpPr>
        <p:spPr>
          <a:xfrm>
            <a:off x="446314" y="4822567"/>
            <a:ext cx="5181600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  <a:p>
            <a:pPr algn="ctr"/>
            <a:r>
              <a:rPr lang="en-US" sz="2000" b="1" dirty="0"/>
              <a:t>Vulnerability Detection</a:t>
            </a:r>
          </a:p>
          <a:p>
            <a:r>
              <a:rPr lang="en-US" sz="2000" dirty="0"/>
              <a:t>It identifies potential vulnerabilities, including common and critical threats like SQL injection, Cross-Site Scripting (XSS), and hardcoded secrets.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2A420-D555-F2A8-9277-F0852190583F}"/>
              </a:ext>
            </a:extLst>
          </p:cNvPr>
          <p:cNvSpPr txBox="1"/>
          <p:nvPr/>
        </p:nvSpPr>
        <p:spPr>
          <a:xfrm>
            <a:off x="6705598" y="4776636"/>
            <a:ext cx="4855029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  <a:p>
            <a:pPr algn="ctr"/>
            <a:r>
              <a:rPr lang="en-US" sz="2000" b="1" dirty="0"/>
              <a:t>Risk Prioritization</a:t>
            </a:r>
          </a:p>
          <a:p>
            <a:r>
              <a:rPr lang="en-US" sz="2000" dirty="0"/>
              <a:t>Crucially, the tool prioritizes identified vulnerabilities based on their perceived risk, allowing developers to focus on the most critical issues first for efficient remediation.</a:t>
            </a:r>
          </a:p>
        </p:txBody>
      </p:sp>
    </p:spTree>
    <p:extLst>
      <p:ext uri="{BB962C8B-B14F-4D97-AF65-F5344CB8AC3E}">
        <p14:creationId xmlns:p14="http://schemas.microsoft.com/office/powerpoint/2010/main" val="211297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B58C0-0E78-24B2-90D5-6CE698584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938E1D-258B-6470-A62B-34BA8D5D7549}"/>
              </a:ext>
            </a:extLst>
          </p:cNvPr>
          <p:cNvSpPr/>
          <p:nvPr/>
        </p:nvSpPr>
        <p:spPr>
          <a:xfrm>
            <a:off x="-21772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D6A00-5B96-7A1A-007F-18522D9CBA66}"/>
              </a:ext>
            </a:extLst>
          </p:cNvPr>
          <p:cNvSpPr txBox="1"/>
          <p:nvPr/>
        </p:nvSpPr>
        <p:spPr>
          <a:xfrm>
            <a:off x="762000" y="163286"/>
            <a:ext cx="10624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Key Vulnerabilities Targeted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A2830-E5DD-BAE6-09F4-BB4775DE6103}"/>
              </a:ext>
            </a:extLst>
          </p:cNvPr>
          <p:cNvSpPr txBox="1"/>
          <p:nvPr/>
        </p:nvSpPr>
        <p:spPr>
          <a:xfrm>
            <a:off x="734785" y="871172"/>
            <a:ext cx="1072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AI scanner is specifically engineered to detect a range of high-impact security flaws that often plague modern applications.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3B36-21C3-7286-9B12-4BE6BE78B381}"/>
              </a:ext>
            </a:extLst>
          </p:cNvPr>
          <p:cNvSpPr txBox="1"/>
          <p:nvPr/>
        </p:nvSpPr>
        <p:spPr>
          <a:xfrm>
            <a:off x="957943" y="1796143"/>
            <a:ext cx="4332514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SQL Injection</a:t>
            </a:r>
            <a:endParaRPr lang="en-US" sz="2000" dirty="0"/>
          </a:p>
          <a:p>
            <a:r>
              <a:rPr lang="en-US" sz="2000" dirty="0"/>
              <a:t>Detects vulnerabilities where malicious SQL code can be inserted into input fields, potentially compromising database integrity and confidentiality.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9084D-BD56-4643-D094-9D4FDFB8C7EB}"/>
              </a:ext>
            </a:extLst>
          </p:cNvPr>
          <p:cNvSpPr txBox="1"/>
          <p:nvPr/>
        </p:nvSpPr>
        <p:spPr>
          <a:xfrm>
            <a:off x="7173684" y="1796143"/>
            <a:ext cx="4016829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Cross-Site Scripting (XSS)</a:t>
            </a:r>
          </a:p>
          <a:p>
            <a:r>
              <a:rPr lang="en-US" sz="2000" dirty="0"/>
              <a:t>Identifies instances where attackers can inject client-side scripts into web pages viewed by other users, leading to session hijacking or data theft.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2FEB6-3816-A81C-AC28-6033EF005ADC}"/>
              </a:ext>
            </a:extLst>
          </p:cNvPr>
          <p:cNvSpPr txBox="1"/>
          <p:nvPr/>
        </p:nvSpPr>
        <p:spPr>
          <a:xfrm>
            <a:off x="957943" y="4310743"/>
            <a:ext cx="4332514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Hardcoded Secrets</a:t>
            </a:r>
          </a:p>
          <a:p>
            <a:r>
              <a:rPr lang="en-US" sz="2000" dirty="0"/>
              <a:t>Locates sensitive information like API keys, passwords, or cryptographic keys directly embedded in source code, which can be easily exposed.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2BD8A-B319-34ED-4173-0FD0438225C2}"/>
              </a:ext>
            </a:extLst>
          </p:cNvPr>
          <p:cNvSpPr txBox="1"/>
          <p:nvPr/>
        </p:nvSpPr>
        <p:spPr>
          <a:xfrm>
            <a:off x="7217229" y="4310743"/>
            <a:ext cx="4016828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Other Common Flaws</a:t>
            </a:r>
          </a:p>
          <a:p>
            <a:r>
              <a:rPr lang="en-US" sz="2000" dirty="0"/>
              <a:t>Beyond these, the AI is trained to recognize other prevalent security misconfigurations and insecure coding practices that could lead to exploitation.</a:t>
            </a:r>
          </a:p>
        </p:txBody>
      </p:sp>
    </p:spTree>
    <p:extLst>
      <p:ext uri="{BB962C8B-B14F-4D97-AF65-F5344CB8AC3E}">
        <p14:creationId xmlns:p14="http://schemas.microsoft.com/office/powerpoint/2010/main" val="164956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4A76E-4675-4EAC-D194-EFA06050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36D95-FC32-AA6F-B2DE-02EF51BB26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2488D-7D15-04AF-3F30-AE02589F9253}"/>
              </a:ext>
            </a:extLst>
          </p:cNvPr>
          <p:cNvSpPr txBox="1"/>
          <p:nvPr/>
        </p:nvSpPr>
        <p:spPr>
          <a:xfrm>
            <a:off x="729343" y="511629"/>
            <a:ext cx="1095102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How AI Enhances Detection</a:t>
            </a:r>
          </a:p>
          <a:p>
            <a:r>
              <a:rPr lang="en-US" sz="2000" dirty="0"/>
              <a:t>Unlike traditional static analysis tools that rely on predefined rules, our AI-powered solution offers a more dynamic and intelligent approach to vulnerability detection.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Pattern Recognition:</a:t>
            </a:r>
            <a:r>
              <a:rPr lang="en-US" sz="2000" dirty="0"/>
              <a:t> AI models can learn complex patterns from vast datasets of secure and vulnerable code, enabling them to identify subtle anomalies that rule-based systems might miss.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Contextual Understanding:</a:t>
            </a:r>
            <a:r>
              <a:rPr lang="en-US" sz="2000" dirty="0"/>
              <a:t> The AI understands the context of code execution, reducing false positives and providing more accurate vulnerability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Adaptability:</a:t>
            </a:r>
            <a:r>
              <a:rPr lang="en-US" sz="2000" dirty="0"/>
              <a:t> As new vulnerability types emerge, the AI can be retrained and updated, ensuring the tool remains effective against evolving threats without constant manual rule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Language Agnostic Potential:</a:t>
            </a:r>
            <a:r>
              <a:rPr lang="en-US" sz="2000" dirty="0"/>
              <a:t> While initially focused on Python and JavaScript, the underlying AI architecture can be extended to support additional programming languages with further training.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1ABD-1224-33A5-78EE-9E9BA6D54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9979C-A699-C8E3-134C-D8DD7FB6B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C64FD-2F4F-D005-30F8-550CA85F3B21}"/>
              </a:ext>
            </a:extLst>
          </p:cNvPr>
          <p:cNvSpPr txBox="1"/>
          <p:nvPr/>
        </p:nvSpPr>
        <p:spPr>
          <a:xfrm>
            <a:off x="653143" y="370114"/>
            <a:ext cx="10831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Prioritizing Risk for Efficient Remediation</a:t>
            </a:r>
          </a:p>
          <a:p>
            <a:r>
              <a:rPr lang="en-US" sz="2000" dirty="0"/>
              <a:t>A key feature of our tool is its ability to not just find vulnerabilities, but to intelligently prioritize them, transforming a daunting list into an actionable plan.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5CC94-ED3D-C868-ADE6-456AC760AF05}"/>
              </a:ext>
            </a:extLst>
          </p:cNvPr>
          <p:cNvSpPr txBox="1"/>
          <p:nvPr/>
        </p:nvSpPr>
        <p:spPr>
          <a:xfrm>
            <a:off x="1959430" y="1705926"/>
            <a:ext cx="912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 Risk</a:t>
            </a:r>
          </a:p>
          <a:p>
            <a:r>
              <a:rPr lang="en-US" dirty="0"/>
              <a:t>Minor issues with limited impact, often related to best practices rather than direct exploitation.</a:t>
            </a:r>
            <a:r>
              <a:rPr lang="en-IN" dirty="0"/>
              <a:t>                                                            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BCB3C-ABC2-A489-F479-CF3B771F0A28}"/>
              </a:ext>
            </a:extLst>
          </p:cNvPr>
          <p:cNvSpPr txBox="1"/>
          <p:nvPr/>
        </p:nvSpPr>
        <p:spPr>
          <a:xfrm>
            <a:off x="2743202" y="2341371"/>
            <a:ext cx="801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Medium Risk</a:t>
            </a:r>
          </a:p>
          <a:p>
            <a:r>
              <a:rPr lang="en-US" dirty="0"/>
              <a:t>Vulnerabilities that could be exploited under specific conditions, potentially leading to moderate impact.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63AE1-A5E6-F1D9-7FD3-4B1CC47200F5}"/>
              </a:ext>
            </a:extLst>
          </p:cNvPr>
          <p:cNvSpPr txBox="1"/>
          <p:nvPr/>
        </p:nvSpPr>
        <p:spPr>
          <a:xfrm>
            <a:off x="3456217" y="3352362"/>
            <a:ext cx="7625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Risk</a:t>
            </a:r>
          </a:p>
          <a:p>
            <a:r>
              <a:rPr lang="en-US" dirty="0"/>
              <a:t>Critical flaws that are easily exploitable and could result in significant data breaches, system compromise, or service disruption.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570DF-6EDB-C1C6-1217-54BB5BD24B70}"/>
              </a:ext>
            </a:extLst>
          </p:cNvPr>
          <p:cNvSpPr txBox="1"/>
          <p:nvPr/>
        </p:nvSpPr>
        <p:spPr>
          <a:xfrm>
            <a:off x="4234541" y="4480565"/>
            <a:ext cx="7424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Critical Risk</a:t>
            </a:r>
          </a:p>
          <a:p>
            <a:r>
              <a:rPr lang="en-US" dirty="0"/>
              <a:t>Immediate threats requiring urgent attention, often leading to full system control or widespread data loss if unaddressed.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3EF637-E0C1-5F72-4BA4-B380C27B98F1}"/>
              </a:ext>
            </a:extLst>
          </p:cNvPr>
          <p:cNvSpPr txBox="1"/>
          <p:nvPr/>
        </p:nvSpPr>
        <p:spPr>
          <a:xfrm>
            <a:off x="119742" y="6139543"/>
            <a:ext cx="1190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tiered approach ensures that development teams can allocate their resources effectively, tackling the most pressing security concerns first.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52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9F41E-67AA-B695-898F-44D5BEFF4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B9E51F-D075-FF30-52A8-356758A9AC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067AE-5F2D-8485-A16C-B2C26236C3EC}"/>
              </a:ext>
            </a:extLst>
          </p:cNvPr>
          <p:cNvSpPr txBox="1"/>
          <p:nvPr/>
        </p:nvSpPr>
        <p:spPr>
          <a:xfrm>
            <a:off x="500743" y="239486"/>
            <a:ext cx="10831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Benefits for Developers and Organizations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3884E-2BF5-D137-CAF7-4767B10F2E00}"/>
              </a:ext>
            </a:extLst>
          </p:cNvPr>
          <p:cNvSpPr txBox="1"/>
          <p:nvPr/>
        </p:nvSpPr>
        <p:spPr>
          <a:xfrm>
            <a:off x="500743" y="1197429"/>
            <a:ext cx="55952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For Developers</a:t>
            </a:r>
          </a:p>
          <a:p>
            <a:r>
              <a:rPr lang="en-US" sz="2000" b="1" dirty="0"/>
              <a:t>Faster Feedback:</a:t>
            </a:r>
            <a:r>
              <a:rPr lang="en-US" sz="2000" dirty="0"/>
              <a:t> Get immediate insights into security flaws during the development cycle, reducing costly fixes later.</a:t>
            </a:r>
          </a:p>
          <a:p>
            <a:r>
              <a:rPr lang="en-US" sz="2000" b="1" dirty="0"/>
              <a:t>Improved Code Quality:</a:t>
            </a:r>
            <a:r>
              <a:rPr lang="en-US" sz="2000" dirty="0"/>
              <a:t> Learn from identified vulnerabilities and adopt more secure coding practices.</a:t>
            </a:r>
          </a:p>
          <a:p>
            <a:r>
              <a:rPr lang="en-US" sz="2000" b="1" dirty="0"/>
              <a:t>Reduced Manual Effort:</a:t>
            </a:r>
            <a:r>
              <a:rPr lang="en-US" sz="2000" dirty="0"/>
              <a:t> Automate tedious scanning tasks, freeing up time for more complex problem-solving and innovation.</a:t>
            </a:r>
          </a:p>
          <a:p>
            <a:r>
              <a:rPr lang="en-US" sz="2000" b="1" dirty="0"/>
              <a:t>Clear Guidance:</a:t>
            </a:r>
            <a:r>
              <a:rPr lang="en-US" sz="2000" dirty="0"/>
              <a:t> Prioritized lists and detailed reports help focus remediation efforts effectively.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B13A6-021B-C5A1-6746-BE7118418C9C}"/>
              </a:ext>
            </a:extLst>
          </p:cNvPr>
          <p:cNvSpPr txBox="1"/>
          <p:nvPr/>
        </p:nvSpPr>
        <p:spPr>
          <a:xfrm>
            <a:off x="6879771" y="1197429"/>
            <a:ext cx="50400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For Organizations</a:t>
            </a:r>
          </a:p>
          <a:p>
            <a:r>
              <a:rPr lang="en-US" sz="2000" b="1" dirty="0"/>
              <a:t>Enhanced Security Posture:</a:t>
            </a:r>
            <a:r>
              <a:rPr lang="en-US" sz="2000" dirty="0"/>
              <a:t> Proactively identify and mitigate risks, strengthening overall application security.</a:t>
            </a:r>
          </a:p>
          <a:p>
            <a:r>
              <a:rPr lang="en-US" sz="2000" b="1" dirty="0"/>
              <a:t>Cost Savings:</a:t>
            </a:r>
            <a:r>
              <a:rPr lang="en-US" sz="2000" dirty="0"/>
              <a:t> Prevent expensive security breaches and reduce the cost of fixing vulnerabilities post-deployment.</a:t>
            </a:r>
          </a:p>
          <a:p>
            <a:r>
              <a:rPr lang="en-US" sz="2000" b="1" dirty="0"/>
              <a:t>Compliance Adherence:</a:t>
            </a:r>
            <a:r>
              <a:rPr lang="en-US" sz="2000" dirty="0"/>
              <a:t> Meet regulatory and industry security standards with greater ease and confidence.</a:t>
            </a:r>
          </a:p>
          <a:p>
            <a:r>
              <a:rPr lang="en-US" sz="2000" b="1" dirty="0"/>
              <a:t>Reputation Protection:</a:t>
            </a:r>
            <a:r>
              <a:rPr lang="en-US" sz="2000" dirty="0"/>
              <a:t> Safeguard brand image and customer trust by delivering more secure software.</a:t>
            </a:r>
          </a:p>
        </p:txBody>
      </p:sp>
    </p:spTree>
    <p:extLst>
      <p:ext uri="{BB962C8B-B14F-4D97-AF65-F5344CB8AC3E}">
        <p14:creationId xmlns:p14="http://schemas.microsoft.com/office/powerpoint/2010/main" val="58822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1195</Words>
  <Application>Microsoft Office PowerPoint</Application>
  <PresentationFormat>Widescreen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Aizah Waseem</dc:creator>
  <cp:lastModifiedBy>FARDEEN MOHAMMED FIROS</cp:lastModifiedBy>
  <cp:revision>3</cp:revision>
  <dcterms:created xsi:type="dcterms:W3CDTF">2025-09-17T19:34:22Z</dcterms:created>
  <dcterms:modified xsi:type="dcterms:W3CDTF">2025-09-18T04:39:12Z</dcterms:modified>
</cp:coreProperties>
</file>