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72" r:id="rId3"/>
    <p:sldId id="273" r:id="rId4"/>
    <p:sldId id="271" r:id="rId5"/>
    <p:sldId id="274" r:id="rId6"/>
    <p:sldId id="262" r:id="rId7"/>
    <p:sldId id="275" r:id="rId8"/>
    <p:sldId id="258" r:id="rId9"/>
    <p:sldId id="276" r:id="rId10"/>
    <p:sldId id="263" r:id="rId11"/>
    <p:sldId id="277" r:id="rId12"/>
    <p:sldId id="278" r:id="rId13"/>
    <p:sldId id="268" r:id="rId14"/>
    <p:sldId id="269" r:id="rId15"/>
    <p:sldId id="283" r:id="rId16"/>
    <p:sldId id="280" r:id="rId17"/>
    <p:sldId id="279" r:id="rId18"/>
    <p:sldId id="284" r:id="rId19"/>
    <p:sldId id="267" r:id="rId20"/>
    <p:sldId id="266" r:id="rId21"/>
    <p:sldId id="270" r:id="rId22"/>
    <p:sldId id="26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43" autoAdjust="0"/>
  </p:normalViewPr>
  <p:slideViewPr>
    <p:cSldViewPr snapToGrid="0" snapToObjects="1">
      <p:cViewPr varScale="1">
        <p:scale>
          <a:sx n="59" d="100"/>
          <a:sy n="59" d="100"/>
        </p:scale>
        <p:origin x="15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DQN</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Average Speed (x10)</c:v>
                </c:pt>
                <c:pt idx="1">
                  <c:v>Average Travel Time (x0.01)</c:v>
                </c:pt>
                <c:pt idx="2">
                  <c:v>Average Throughput (x0.001)</c:v>
                </c:pt>
              </c:strCache>
            </c:strRef>
          </c:cat>
          <c:val>
            <c:numRef>
              <c:f>Sheet1!$B$2:$B$4</c:f>
              <c:numCache>
                <c:formatCode>General</c:formatCode>
                <c:ptCount val="3"/>
                <c:pt idx="0">
                  <c:v>4.4000000000000004</c:v>
                </c:pt>
                <c:pt idx="1">
                  <c:v>1.28</c:v>
                </c:pt>
                <c:pt idx="2">
                  <c:v>4.327</c:v>
                </c:pt>
              </c:numCache>
            </c:numRef>
          </c:val>
          <c:extLst>
            <c:ext xmlns:c16="http://schemas.microsoft.com/office/drawing/2014/chart" uri="{C3380CC4-5D6E-409C-BE32-E72D297353CC}">
              <c16:uniqueId val="{00000000-A5E1-466D-B98F-A8D1651EA88C}"/>
            </c:ext>
          </c:extLst>
        </c:ser>
        <c:ser>
          <c:idx val="1"/>
          <c:order val="1"/>
          <c:tx>
            <c:strRef>
              <c:f>Sheet1!$C$1</c:f>
              <c:strCache>
                <c:ptCount val="1"/>
                <c:pt idx="0">
                  <c:v>SOTL</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Average Speed (x10)</c:v>
                </c:pt>
                <c:pt idx="1">
                  <c:v>Average Travel Time (x0.01)</c:v>
                </c:pt>
                <c:pt idx="2">
                  <c:v>Average Throughput (x0.001)</c:v>
                </c:pt>
              </c:strCache>
            </c:strRef>
          </c:cat>
          <c:val>
            <c:numRef>
              <c:f>Sheet1!$C$2:$C$4</c:f>
              <c:numCache>
                <c:formatCode>General</c:formatCode>
                <c:ptCount val="3"/>
                <c:pt idx="0">
                  <c:v>2.758</c:v>
                </c:pt>
                <c:pt idx="1">
                  <c:v>3.04</c:v>
                </c:pt>
                <c:pt idx="2">
                  <c:v>3.899</c:v>
                </c:pt>
              </c:numCache>
            </c:numRef>
          </c:val>
          <c:extLst>
            <c:ext xmlns:c16="http://schemas.microsoft.com/office/drawing/2014/chart" uri="{C3380CC4-5D6E-409C-BE32-E72D297353CC}">
              <c16:uniqueId val="{00000001-A5E1-466D-B98F-A8D1651EA88C}"/>
            </c:ext>
          </c:extLst>
        </c:ser>
        <c:ser>
          <c:idx val="2"/>
          <c:order val="2"/>
          <c:tx>
            <c:strRef>
              <c:f>Sheet1!$D$1</c:f>
              <c:strCache>
                <c:ptCount val="1"/>
                <c:pt idx="0">
                  <c:v>FixedTime</c:v>
                </c:pt>
              </c:strCache>
            </c:strRef>
          </c:tx>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Average Speed (x10)</c:v>
                </c:pt>
                <c:pt idx="1">
                  <c:v>Average Travel Time (x0.01)</c:v>
                </c:pt>
                <c:pt idx="2">
                  <c:v>Average Throughput (x0.001)</c:v>
                </c:pt>
              </c:strCache>
            </c:strRef>
          </c:cat>
          <c:val>
            <c:numRef>
              <c:f>Sheet1!$D$2:$D$4</c:f>
              <c:numCache>
                <c:formatCode>General</c:formatCode>
                <c:ptCount val="3"/>
                <c:pt idx="0">
                  <c:v>2.0459999999999998</c:v>
                </c:pt>
                <c:pt idx="1">
                  <c:v>6.21</c:v>
                </c:pt>
                <c:pt idx="2">
                  <c:v>3.0750000000000002</c:v>
                </c:pt>
              </c:numCache>
            </c:numRef>
          </c:val>
          <c:extLst>
            <c:ext xmlns:c16="http://schemas.microsoft.com/office/drawing/2014/chart" uri="{C3380CC4-5D6E-409C-BE32-E72D297353CC}">
              <c16:uniqueId val="{00000002-A5E1-466D-B98F-A8D1651EA88C}"/>
            </c:ext>
          </c:extLst>
        </c:ser>
        <c:dLbls>
          <c:dLblPos val="outEnd"/>
          <c:showLegendKey val="0"/>
          <c:showVal val="1"/>
          <c:showCatName val="0"/>
          <c:showSerName val="0"/>
          <c:showPercent val="0"/>
          <c:showBubbleSize val="0"/>
        </c:dLbls>
        <c:gapWidth val="355"/>
        <c:overlap val="-70"/>
        <c:axId val="1272737023"/>
        <c:axId val="1243843199"/>
      </c:barChart>
      <c:catAx>
        <c:axId val="1272737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3843199"/>
        <c:crosses val="autoZero"/>
        <c:auto val="1"/>
        <c:lblAlgn val="ctr"/>
        <c:lblOffset val="100"/>
        <c:noMultiLvlLbl val="0"/>
      </c:catAx>
      <c:valAx>
        <c:axId val="1243843199"/>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2737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normAutofit/>
          </a:bodyPr>
          <a:lstStyle>
            <a:lvl1pPr>
              <a:defRPr sz="6000" b="0" i="0">
                <a:solidFill>
                  <a:schemeClr val="bg1"/>
                </a:solidFill>
                <a:latin typeface="Tungsten Medium" charset="0"/>
                <a:ea typeface="Tungsten Medium" charset="0"/>
                <a:cs typeface="Tungsten Medium"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954157"/>
          </a:xfrm>
        </p:spPr>
        <p:txBody>
          <a:bodyPr/>
          <a:lstStyle>
            <a:lvl1pPr marL="0" indent="0" algn="ctr">
              <a:buNone/>
              <a:defRPr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8672867-4B84-3044-819A-BDD5809F0F3B}"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310612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72867-4B84-3044-819A-BDD5809F0F3B}"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9663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i="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8672867-4B84-3044-819A-BDD5809F0F3B}"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46036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30902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30902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672867-4B84-3044-819A-BDD5809F0F3B}"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40877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7270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7270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672867-4B84-3044-819A-BDD5809F0F3B}" type="datetimeFigureOut">
              <a:rPr lang="en-US" smtClean="0"/>
              <a:pPr/>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0163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672867-4B84-3044-819A-BDD5809F0F3B}" type="datetimeFigureOut">
              <a:rPr lang="en-US" smtClean="0"/>
              <a:pPr/>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179057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72867-4B84-3044-819A-BDD5809F0F3B}" type="datetimeFigureOut">
              <a:rPr lang="en-US" smtClean="0"/>
              <a:pPr/>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26406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6288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4667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72867-4B84-3044-819A-BDD5809F0F3B}"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123214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72867-4B84-3044-819A-BDD5809F0F3B}"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0730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3016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569880"/>
            <a:ext cx="2133600" cy="225002"/>
          </a:xfrm>
          <a:prstGeom prst="rect">
            <a:avLst/>
          </a:prstGeom>
        </p:spPr>
        <p:txBody>
          <a:bodyPr vert="horz" lIns="91440" tIns="45720" rIns="91440" bIns="45720" rtlCol="0" anchor="ctr"/>
          <a:lstStyle>
            <a:lvl1pPr algn="l">
              <a:defRPr sz="1200">
                <a:solidFill>
                  <a:schemeClr val="tx1">
                    <a:tint val="75000"/>
                  </a:schemeClr>
                </a:solidFill>
              </a:defRPr>
            </a:lvl1pPr>
          </a:lstStyle>
          <a:p>
            <a:fld id="{B8672867-4B84-3044-819A-BDD5809F0F3B}" type="datetimeFigureOut">
              <a:rPr lang="en-US" smtClean="0"/>
              <a:pPr/>
              <a:t>8/21/2023</a:t>
            </a:fld>
            <a:endParaRPr lang="en-US"/>
          </a:p>
        </p:txBody>
      </p:sp>
      <p:sp>
        <p:nvSpPr>
          <p:cNvPr id="5" name="Footer Placeholder 4"/>
          <p:cNvSpPr>
            <a:spLocks noGrp="1"/>
          </p:cNvSpPr>
          <p:nvPr>
            <p:ph type="ftr" sz="quarter" idx="3"/>
          </p:nvPr>
        </p:nvSpPr>
        <p:spPr>
          <a:xfrm>
            <a:off x="3124200" y="6569880"/>
            <a:ext cx="2895600" cy="2250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569880"/>
            <a:ext cx="2133600" cy="225002"/>
          </a:xfrm>
          <a:prstGeom prst="rect">
            <a:avLst/>
          </a:prstGeom>
        </p:spPr>
        <p:txBody>
          <a:bodyPr vert="horz" lIns="91440" tIns="45720" rIns="91440" bIns="45720" rtlCol="0" anchor="ctr"/>
          <a:lstStyle>
            <a:lvl1pPr algn="r">
              <a:defRPr sz="1200">
                <a:solidFill>
                  <a:schemeClr val="tx1">
                    <a:tint val="75000"/>
                  </a:schemeClr>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85595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5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 Id="rId4" Type="http://schemas.openxmlformats.org/officeDocument/2006/relationships/image" Target="../media/image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620000" cy="1657804"/>
          </a:xfrm>
        </p:spPr>
        <p:txBody>
          <a:bodyPr>
            <a:normAutofit/>
          </a:bodyPr>
          <a:lstStyle/>
          <a:p>
            <a:r>
              <a:rPr lang="en-US" sz="3000" dirty="0"/>
              <a:t>Prospect of intelligent transport system (ITS) in Bangladesh to reduce traffic congestion and energy wastage</a:t>
            </a:r>
          </a:p>
        </p:txBody>
      </p:sp>
      <p:sp>
        <p:nvSpPr>
          <p:cNvPr id="3" name="Subtitle 2"/>
          <p:cNvSpPr>
            <a:spLocks noGrp="1"/>
          </p:cNvSpPr>
          <p:nvPr>
            <p:ph type="subTitle" idx="1"/>
          </p:nvPr>
        </p:nvSpPr>
        <p:spPr/>
        <p:txBody>
          <a:bodyPr>
            <a:normAutofit fontScale="92500"/>
          </a:bodyPr>
          <a:lstStyle/>
          <a:p>
            <a:r>
              <a:rPr lang="en-US" dirty="0"/>
              <a:t>Author: Fardeen </a:t>
            </a:r>
            <a:r>
              <a:rPr lang="en-US"/>
              <a:t>Hasib Mozumder</a:t>
            </a:r>
            <a:endParaRPr lang="en-US" dirty="0"/>
          </a:p>
        </p:txBody>
      </p:sp>
    </p:spTree>
    <p:extLst>
      <p:ext uri="{BB962C8B-B14F-4D97-AF65-F5344CB8AC3E}">
        <p14:creationId xmlns:p14="http://schemas.microsoft.com/office/powerpoint/2010/main" val="1154656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C349-07EE-90DB-D7A4-F89A87521E30}"/>
              </a:ext>
            </a:extLst>
          </p:cNvPr>
          <p:cNvSpPr>
            <a:spLocks noGrp="1"/>
          </p:cNvSpPr>
          <p:nvPr>
            <p:ph type="title"/>
          </p:nvPr>
        </p:nvSpPr>
        <p:spPr/>
        <p:txBody>
          <a:bodyPr/>
          <a:lstStyle/>
          <a:p>
            <a:r>
              <a:rPr lang="en-US" b="0" i="0" dirty="0">
                <a:solidFill>
                  <a:schemeClr val="bg2">
                    <a:lumMod val="10000"/>
                  </a:schemeClr>
                </a:solidFill>
                <a:effectLst/>
                <a:latin typeface="Söhne"/>
              </a:rPr>
              <a:t>Few Applications of ITS</a:t>
            </a:r>
            <a:endParaRPr lang="en-US" dirty="0"/>
          </a:p>
        </p:txBody>
      </p:sp>
      <p:sp>
        <p:nvSpPr>
          <p:cNvPr id="3" name="Content Placeholder 2">
            <a:extLst>
              <a:ext uri="{FF2B5EF4-FFF2-40B4-BE49-F238E27FC236}">
                <a16:creationId xmlns:a16="http://schemas.microsoft.com/office/drawing/2014/main" id="{E95C5EF8-6447-9056-29FA-027739FD438C}"/>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chemeClr val="bg2">
                    <a:lumMod val="10000"/>
                  </a:schemeClr>
                </a:solidFill>
                <a:effectLst/>
                <a:latin typeface="Söhne"/>
              </a:rPr>
              <a:t>Adaptive Traffic Control Systems (ATCS): adjust traffic signal timing based on real-time traffic data.</a:t>
            </a:r>
          </a:p>
          <a:p>
            <a:pPr algn="l">
              <a:buFont typeface="Arial" panose="020B0604020202020204" pitchFamily="34" charset="0"/>
              <a:buChar char="•"/>
            </a:pPr>
            <a:endParaRPr lang="en-US" b="0" i="0" dirty="0">
              <a:solidFill>
                <a:schemeClr val="bg2">
                  <a:lumMod val="10000"/>
                </a:schemeClr>
              </a:solidFill>
              <a:effectLst/>
              <a:latin typeface="Söhne"/>
            </a:endParaRPr>
          </a:p>
          <a:p>
            <a:pPr algn="l">
              <a:buFont typeface="Arial" panose="020B0604020202020204" pitchFamily="34" charset="0"/>
              <a:buChar char="•"/>
            </a:pPr>
            <a:r>
              <a:rPr lang="en-US" b="0" i="0" dirty="0">
                <a:solidFill>
                  <a:schemeClr val="bg2">
                    <a:lumMod val="10000"/>
                  </a:schemeClr>
                </a:solidFill>
                <a:effectLst/>
                <a:latin typeface="Söhne"/>
              </a:rPr>
              <a:t>Intelligent Speed Adaptation (ISA): automatically adjust vehicle speed by setting speed limits </a:t>
            </a:r>
            <a:r>
              <a:rPr lang="en-US" dirty="0">
                <a:solidFill>
                  <a:schemeClr val="bg2">
                    <a:lumMod val="10000"/>
                  </a:schemeClr>
                </a:solidFill>
                <a:latin typeface="Söhne"/>
              </a:rPr>
              <a:t>depending on</a:t>
            </a:r>
            <a:r>
              <a:rPr lang="en-US" b="0" i="0" dirty="0">
                <a:solidFill>
                  <a:schemeClr val="bg2">
                    <a:lumMod val="10000"/>
                  </a:schemeClr>
                </a:solidFill>
                <a:effectLst/>
                <a:latin typeface="Söhne"/>
              </a:rPr>
              <a:t> road conditions.</a:t>
            </a:r>
          </a:p>
          <a:p>
            <a:pPr marL="0" indent="0" algn="l">
              <a:buNone/>
            </a:pPr>
            <a:endParaRPr lang="en-US" b="0" i="0" dirty="0">
              <a:solidFill>
                <a:schemeClr val="bg2">
                  <a:lumMod val="10000"/>
                </a:schemeClr>
              </a:solidFill>
              <a:effectLst/>
              <a:latin typeface="Söhne"/>
            </a:endParaRPr>
          </a:p>
          <a:p>
            <a:pPr algn="l">
              <a:buFont typeface="Arial" panose="020B0604020202020204" pitchFamily="34" charset="0"/>
              <a:buChar char="•"/>
            </a:pPr>
            <a:r>
              <a:rPr lang="en-US" b="0" i="0" dirty="0">
                <a:solidFill>
                  <a:schemeClr val="bg2">
                    <a:lumMod val="10000"/>
                  </a:schemeClr>
                </a:solidFill>
                <a:effectLst/>
                <a:latin typeface="Söhne"/>
              </a:rPr>
              <a:t>Electronic Toll Collection (ETC): enables tolls to be collected electronically, reducing congestion at toll plazas.</a:t>
            </a:r>
          </a:p>
          <a:p>
            <a:endParaRPr lang="en-US" dirty="0"/>
          </a:p>
        </p:txBody>
      </p:sp>
    </p:spTree>
    <p:extLst>
      <p:ext uri="{BB962C8B-B14F-4D97-AF65-F5344CB8AC3E}">
        <p14:creationId xmlns:p14="http://schemas.microsoft.com/office/powerpoint/2010/main" val="182569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AD49-C1DA-2B36-C7FB-FEA941159A0E}"/>
              </a:ext>
            </a:extLst>
          </p:cNvPr>
          <p:cNvSpPr>
            <a:spLocks noGrp="1"/>
          </p:cNvSpPr>
          <p:nvPr>
            <p:ph type="title"/>
          </p:nvPr>
        </p:nvSpPr>
        <p:spPr/>
        <p:txBody>
          <a:bodyPr>
            <a:normAutofit fontScale="90000"/>
          </a:bodyPr>
          <a:lstStyle/>
          <a:p>
            <a:r>
              <a:rPr lang="en-US" dirty="0"/>
              <a:t>Why Adaptive Traffic control Systems and Benefits</a:t>
            </a:r>
          </a:p>
        </p:txBody>
      </p:sp>
      <p:sp>
        <p:nvSpPr>
          <p:cNvPr id="3" name="Content Placeholder 2">
            <a:extLst>
              <a:ext uri="{FF2B5EF4-FFF2-40B4-BE49-F238E27FC236}">
                <a16:creationId xmlns:a16="http://schemas.microsoft.com/office/drawing/2014/main" id="{91A5556E-632E-3C3A-FEDA-244495A67698}"/>
              </a:ext>
            </a:extLst>
          </p:cNvPr>
          <p:cNvSpPr>
            <a:spLocks noGrp="1"/>
          </p:cNvSpPr>
          <p:nvPr>
            <p:ph idx="1"/>
          </p:nvPr>
        </p:nvSpPr>
        <p:spPr/>
        <p:txBody>
          <a:bodyPr>
            <a:normAutofit/>
          </a:bodyPr>
          <a:lstStyle/>
          <a:p>
            <a:r>
              <a:rPr lang="en-US" sz="2400" dirty="0">
                <a:latin typeface="+mn-lt"/>
              </a:rPr>
              <a:t>Directly associated with solving traffic congestion.</a:t>
            </a:r>
          </a:p>
          <a:p>
            <a:endParaRPr lang="en-US" sz="2400" dirty="0">
              <a:latin typeface="+mn-lt"/>
            </a:endParaRPr>
          </a:p>
          <a:p>
            <a:r>
              <a:rPr lang="en-US" sz="2400" dirty="0">
                <a:latin typeface="+mn-lt"/>
              </a:rPr>
              <a:t>No point of flashing red light/stopping vehicles when other lanes are free.</a:t>
            </a:r>
          </a:p>
          <a:p>
            <a:endParaRPr lang="en-US" sz="2400" dirty="0">
              <a:latin typeface="+mn-lt"/>
            </a:endParaRPr>
          </a:p>
          <a:p>
            <a:r>
              <a:rPr lang="en-US" sz="2400" dirty="0">
                <a:latin typeface="+mn-lt"/>
              </a:rPr>
              <a:t>No point of flashing green light/allowing traffic flow when the lane is empty.</a:t>
            </a:r>
          </a:p>
          <a:p>
            <a:endParaRPr lang="en-US" sz="2400" dirty="0">
              <a:latin typeface="+mn-lt"/>
            </a:endParaRPr>
          </a:p>
          <a:p>
            <a:r>
              <a:rPr lang="en-US" sz="2400" dirty="0">
                <a:latin typeface="+mn-lt"/>
              </a:rPr>
              <a:t>Observe real time traffic data and make optimized decision instantaneously.</a:t>
            </a:r>
          </a:p>
        </p:txBody>
      </p:sp>
    </p:spTree>
    <p:extLst>
      <p:ext uri="{BB962C8B-B14F-4D97-AF65-F5344CB8AC3E}">
        <p14:creationId xmlns:p14="http://schemas.microsoft.com/office/powerpoint/2010/main" val="363368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FD71-A7E1-F504-83F3-702B71D55501}"/>
              </a:ext>
            </a:extLst>
          </p:cNvPr>
          <p:cNvSpPr>
            <a:spLocks noGrp="1"/>
          </p:cNvSpPr>
          <p:nvPr>
            <p:ph type="title"/>
          </p:nvPr>
        </p:nvSpPr>
        <p:spPr/>
        <p:txBody>
          <a:bodyPr>
            <a:normAutofit/>
          </a:bodyPr>
          <a:lstStyle/>
          <a:p>
            <a:r>
              <a:rPr lang="en-US" dirty="0"/>
              <a:t>Flowchart of an ATCS Model</a:t>
            </a:r>
          </a:p>
        </p:txBody>
      </p:sp>
      <p:sp>
        <p:nvSpPr>
          <p:cNvPr id="4" name="Rectangle 3">
            <a:extLst>
              <a:ext uri="{FF2B5EF4-FFF2-40B4-BE49-F238E27FC236}">
                <a16:creationId xmlns:a16="http://schemas.microsoft.com/office/drawing/2014/main" id="{E936B523-2DF1-B63E-3094-3F7DF0E23156}"/>
              </a:ext>
            </a:extLst>
          </p:cNvPr>
          <p:cNvSpPr/>
          <p:nvPr/>
        </p:nvSpPr>
        <p:spPr>
          <a:xfrm>
            <a:off x="2964581" y="2165684"/>
            <a:ext cx="2242686" cy="8085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Capture Real Time Traffic Images</a:t>
            </a:r>
          </a:p>
        </p:txBody>
      </p:sp>
      <p:cxnSp>
        <p:nvCxnSpPr>
          <p:cNvPr id="6" name="Straight Arrow Connector 5">
            <a:extLst>
              <a:ext uri="{FF2B5EF4-FFF2-40B4-BE49-F238E27FC236}">
                <a16:creationId xmlns:a16="http://schemas.microsoft.com/office/drawing/2014/main" id="{9ECD5F34-8A9D-A992-151C-7A968E9E896B}"/>
              </a:ext>
            </a:extLst>
          </p:cNvPr>
          <p:cNvCxnSpPr>
            <a:cxnSpLocks/>
            <a:stCxn id="4" idx="2"/>
          </p:cNvCxnSpPr>
          <p:nvPr/>
        </p:nvCxnSpPr>
        <p:spPr>
          <a:xfrm>
            <a:off x="4085924" y="2974206"/>
            <a:ext cx="0" cy="587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B2F1714-0404-7F19-0BF1-C2E8A2AE81EB}"/>
              </a:ext>
            </a:extLst>
          </p:cNvPr>
          <p:cNvSpPr txBox="1"/>
          <p:nvPr/>
        </p:nvSpPr>
        <p:spPr>
          <a:xfrm>
            <a:off x="4177364" y="2974206"/>
            <a:ext cx="2492944" cy="646331"/>
          </a:xfrm>
          <a:prstGeom prst="rect">
            <a:avLst/>
          </a:prstGeom>
          <a:noFill/>
        </p:spPr>
        <p:txBody>
          <a:bodyPr wrap="square" rtlCol="0">
            <a:spAutoFit/>
          </a:bodyPr>
          <a:lstStyle/>
          <a:p>
            <a:r>
              <a:rPr lang="en-US" dirty="0"/>
              <a:t>Efficient Object Detection Technique </a:t>
            </a:r>
          </a:p>
        </p:txBody>
      </p:sp>
      <p:sp>
        <p:nvSpPr>
          <p:cNvPr id="9" name="Rectangle 8">
            <a:extLst>
              <a:ext uri="{FF2B5EF4-FFF2-40B4-BE49-F238E27FC236}">
                <a16:creationId xmlns:a16="http://schemas.microsoft.com/office/drawing/2014/main" id="{240C79EC-92F6-6290-70F8-D5C79C2234DA}"/>
              </a:ext>
            </a:extLst>
          </p:cNvPr>
          <p:cNvSpPr/>
          <p:nvPr/>
        </p:nvSpPr>
        <p:spPr>
          <a:xfrm>
            <a:off x="2964581" y="3622302"/>
            <a:ext cx="2242686" cy="8085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Acquire Current Traffic Density</a:t>
            </a:r>
          </a:p>
        </p:txBody>
      </p:sp>
      <p:sp>
        <p:nvSpPr>
          <p:cNvPr id="12" name="Oval 11">
            <a:extLst>
              <a:ext uri="{FF2B5EF4-FFF2-40B4-BE49-F238E27FC236}">
                <a16:creationId xmlns:a16="http://schemas.microsoft.com/office/drawing/2014/main" id="{06FD1B4F-34E6-4D8D-CE02-5EBF6229EE03}"/>
              </a:ext>
            </a:extLst>
          </p:cNvPr>
          <p:cNvSpPr/>
          <p:nvPr/>
        </p:nvSpPr>
        <p:spPr>
          <a:xfrm flipH="1">
            <a:off x="3556539" y="1119007"/>
            <a:ext cx="1010649" cy="6712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a:t>
            </a:r>
          </a:p>
        </p:txBody>
      </p:sp>
      <p:cxnSp>
        <p:nvCxnSpPr>
          <p:cNvPr id="16" name="Straight Arrow Connector 15">
            <a:extLst>
              <a:ext uri="{FF2B5EF4-FFF2-40B4-BE49-F238E27FC236}">
                <a16:creationId xmlns:a16="http://schemas.microsoft.com/office/drawing/2014/main" id="{5DB2B618-24DD-69C8-DCD1-61714BEBE7B4}"/>
              </a:ext>
            </a:extLst>
          </p:cNvPr>
          <p:cNvCxnSpPr>
            <a:stCxn id="12" idx="4"/>
          </p:cNvCxnSpPr>
          <p:nvPr/>
        </p:nvCxnSpPr>
        <p:spPr>
          <a:xfrm>
            <a:off x="4061863" y="1790210"/>
            <a:ext cx="0" cy="375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E5E19D5-2CD5-4B51-49E8-7A5C0A8DC349}"/>
              </a:ext>
            </a:extLst>
          </p:cNvPr>
          <p:cNvCxnSpPr>
            <a:cxnSpLocks/>
          </p:cNvCxnSpPr>
          <p:nvPr/>
        </p:nvCxnSpPr>
        <p:spPr>
          <a:xfrm>
            <a:off x="4061863" y="4430824"/>
            <a:ext cx="0" cy="686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D494202C-1369-3804-2AC8-01AE25317471}"/>
              </a:ext>
            </a:extLst>
          </p:cNvPr>
          <p:cNvSpPr txBox="1"/>
          <p:nvPr/>
        </p:nvSpPr>
        <p:spPr>
          <a:xfrm>
            <a:off x="4372275" y="4470963"/>
            <a:ext cx="2242675" cy="646331"/>
          </a:xfrm>
          <a:prstGeom prst="rect">
            <a:avLst/>
          </a:prstGeom>
          <a:noFill/>
        </p:spPr>
        <p:txBody>
          <a:bodyPr wrap="square" rtlCol="0">
            <a:spAutoFit/>
          </a:bodyPr>
          <a:lstStyle/>
          <a:p>
            <a:r>
              <a:rPr lang="en-US" dirty="0"/>
              <a:t>Apply optimal traffic control policy</a:t>
            </a:r>
          </a:p>
        </p:txBody>
      </p:sp>
      <p:sp>
        <p:nvSpPr>
          <p:cNvPr id="23" name="Rectangle 22">
            <a:extLst>
              <a:ext uri="{FF2B5EF4-FFF2-40B4-BE49-F238E27FC236}">
                <a16:creationId xmlns:a16="http://schemas.microsoft.com/office/drawing/2014/main" id="{7D6DEAE4-28D4-9F83-6F46-8BF60170B883}"/>
              </a:ext>
            </a:extLst>
          </p:cNvPr>
          <p:cNvSpPr/>
          <p:nvPr/>
        </p:nvSpPr>
        <p:spPr>
          <a:xfrm>
            <a:off x="2940520" y="5177105"/>
            <a:ext cx="2242686" cy="8085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Change Traffic Signal using the Policy</a:t>
            </a:r>
          </a:p>
        </p:txBody>
      </p:sp>
      <p:cxnSp>
        <p:nvCxnSpPr>
          <p:cNvPr id="32" name="Connector: Elbow 31">
            <a:extLst>
              <a:ext uri="{FF2B5EF4-FFF2-40B4-BE49-F238E27FC236}">
                <a16:creationId xmlns:a16="http://schemas.microsoft.com/office/drawing/2014/main" id="{1880E3E8-551F-114E-A46E-B98660963C6E}"/>
              </a:ext>
            </a:extLst>
          </p:cNvPr>
          <p:cNvCxnSpPr>
            <a:stCxn id="23" idx="1"/>
          </p:cNvCxnSpPr>
          <p:nvPr/>
        </p:nvCxnSpPr>
        <p:spPr>
          <a:xfrm rot="10800000">
            <a:off x="1722922" y="2598732"/>
            <a:ext cx="1217598" cy="298263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BAD52E8-B57D-8EBE-C1D0-1A0D88FD2B74}"/>
              </a:ext>
            </a:extLst>
          </p:cNvPr>
          <p:cNvCxnSpPr/>
          <p:nvPr/>
        </p:nvCxnSpPr>
        <p:spPr>
          <a:xfrm>
            <a:off x="1749390" y="2598732"/>
            <a:ext cx="10972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03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CE59-5468-C18B-29DB-F4C744F6233D}"/>
              </a:ext>
            </a:extLst>
          </p:cNvPr>
          <p:cNvSpPr>
            <a:spLocks noGrp="1"/>
          </p:cNvSpPr>
          <p:nvPr>
            <p:ph type="title"/>
          </p:nvPr>
        </p:nvSpPr>
        <p:spPr/>
        <p:txBody>
          <a:bodyPr/>
          <a:lstStyle/>
          <a:p>
            <a:r>
              <a:rPr lang="en-US" dirty="0"/>
              <a:t>Object Detection Technique</a:t>
            </a:r>
          </a:p>
        </p:txBody>
      </p:sp>
      <p:sp>
        <p:nvSpPr>
          <p:cNvPr id="3" name="Content Placeholder 2">
            <a:extLst>
              <a:ext uri="{FF2B5EF4-FFF2-40B4-BE49-F238E27FC236}">
                <a16:creationId xmlns:a16="http://schemas.microsoft.com/office/drawing/2014/main" id="{E7F73211-0BDB-DC55-F88D-5E4E6B4E0CA0}"/>
              </a:ext>
            </a:extLst>
          </p:cNvPr>
          <p:cNvSpPr>
            <a:spLocks noGrp="1"/>
          </p:cNvSpPr>
          <p:nvPr>
            <p:ph idx="1"/>
          </p:nvPr>
        </p:nvSpPr>
        <p:spPr/>
        <p:txBody>
          <a:bodyPr>
            <a:normAutofit lnSpcReduction="10000"/>
          </a:bodyPr>
          <a:lstStyle/>
          <a:p>
            <a:r>
              <a:rPr lang="en-US" sz="2600" dirty="0">
                <a:latin typeface="+mn-lt"/>
              </a:rPr>
              <a:t>The object detection model will be used to determine the real time traffic density by detecting the vehicles present on the road.</a:t>
            </a:r>
          </a:p>
          <a:p>
            <a:endParaRPr lang="en-US" sz="2600" dirty="0">
              <a:latin typeface="+mn-lt"/>
            </a:endParaRPr>
          </a:p>
          <a:p>
            <a:r>
              <a:rPr lang="en-US" sz="2600" dirty="0">
                <a:latin typeface="+mn-lt"/>
              </a:rPr>
              <a:t>An efficient object detection model is required to accurately identify different types of vehicles to make calculated decision.</a:t>
            </a:r>
          </a:p>
          <a:p>
            <a:endParaRPr lang="en-US" sz="2600" dirty="0">
              <a:latin typeface="+mn-lt"/>
            </a:endParaRPr>
          </a:p>
          <a:p>
            <a:r>
              <a:rPr lang="en-US" sz="2600" dirty="0">
                <a:latin typeface="+mn-lt"/>
              </a:rPr>
              <a:t>For example, a fast vehicle (like cars, bus) vs a slow vehicle (cycle, rickshaw).</a:t>
            </a:r>
          </a:p>
          <a:p>
            <a:endParaRPr lang="en-US" dirty="0"/>
          </a:p>
        </p:txBody>
      </p:sp>
    </p:spTree>
    <p:extLst>
      <p:ext uri="{BB962C8B-B14F-4D97-AF65-F5344CB8AC3E}">
        <p14:creationId xmlns:p14="http://schemas.microsoft.com/office/powerpoint/2010/main" val="51308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25B9-79B0-7345-E3FA-8652CF94B127}"/>
              </a:ext>
            </a:extLst>
          </p:cNvPr>
          <p:cNvSpPr>
            <a:spLocks noGrp="1"/>
          </p:cNvSpPr>
          <p:nvPr>
            <p:ph type="title"/>
          </p:nvPr>
        </p:nvSpPr>
        <p:spPr/>
        <p:txBody>
          <a:bodyPr>
            <a:normAutofit fontScale="90000"/>
          </a:bodyPr>
          <a:lstStyle/>
          <a:p>
            <a:r>
              <a:rPr lang="en-US" dirty="0"/>
              <a:t>Proposed Object Detection Method</a:t>
            </a:r>
          </a:p>
        </p:txBody>
      </p:sp>
      <p:sp>
        <p:nvSpPr>
          <p:cNvPr id="3" name="Content Placeholder 2">
            <a:extLst>
              <a:ext uri="{FF2B5EF4-FFF2-40B4-BE49-F238E27FC236}">
                <a16:creationId xmlns:a16="http://schemas.microsoft.com/office/drawing/2014/main" id="{6FD0DD3C-0F08-55C0-EBC4-778484FD65C8}"/>
              </a:ext>
            </a:extLst>
          </p:cNvPr>
          <p:cNvSpPr>
            <a:spLocks noGrp="1"/>
          </p:cNvSpPr>
          <p:nvPr>
            <p:ph idx="1"/>
          </p:nvPr>
        </p:nvSpPr>
        <p:spPr/>
        <p:txBody>
          <a:bodyPr/>
          <a:lstStyle/>
          <a:p>
            <a:pPr marL="0" indent="0">
              <a:buNone/>
            </a:pPr>
            <a:r>
              <a:rPr lang="en-US" dirty="0"/>
              <a:t>To do….</a:t>
            </a:r>
          </a:p>
          <a:p>
            <a:r>
              <a:rPr lang="en-US" dirty="0"/>
              <a:t>Apply yolov7 on Dhaka.ai dataset. Currently, the board leader used yolov5 model. If yolov7 gives a better result, which it should, then show the comparison</a:t>
            </a:r>
          </a:p>
        </p:txBody>
      </p:sp>
    </p:spTree>
    <p:extLst>
      <p:ext uri="{BB962C8B-B14F-4D97-AF65-F5344CB8AC3E}">
        <p14:creationId xmlns:p14="http://schemas.microsoft.com/office/powerpoint/2010/main" val="295281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B710-B5FB-652C-2786-833901FAB3F8}"/>
              </a:ext>
            </a:extLst>
          </p:cNvPr>
          <p:cNvSpPr>
            <a:spLocks noGrp="1"/>
          </p:cNvSpPr>
          <p:nvPr>
            <p:ph type="title"/>
          </p:nvPr>
        </p:nvSpPr>
        <p:spPr/>
        <p:txBody>
          <a:bodyPr>
            <a:normAutofit fontScale="90000"/>
          </a:bodyPr>
          <a:lstStyle/>
          <a:p>
            <a:r>
              <a:rPr lang="en-US" dirty="0"/>
              <a:t>Proposed Traffic Light Control Policy</a:t>
            </a:r>
          </a:p>
        </p:txBody>
      </p:sp>
      <p:sp>
        <p:nvSpPr>
          <p:cNvPr id="3" name="Content Placeholder 2">
            <a:extLst>
              <a:ext uri="{FF2B5EF4-FFF2-40B4-BE49-F238E27FC236}">
                <a16:creationId xmlns:a16="http://schemas.microsoft.com/office/drawing/2014/main" id="{FBC77019-1384-3FD9-F4CF-C80E7C3FC70E}"/>
              </a:ext>
            </a:extLst>
          </p:cNvPr>
          <p:cNvSpPr>
            <a:spLocks noGrp="1"/>
          </p:cNvSpPr>
          <p:nvPr>
            <p:ph idx="1"/>
          </p:nvPr>
        </p:nvSpPr>
        <p:spPr/>
        <p:txBody>
          <a:bodyPr>
            <a:normAutofit/>
          </a:bodyPr>
          <a:lstStyle/>
          <a:p>
            <a:pPr marL="0" indent="0">
              <a:buNone/>
            </a:pPr>
            <a:endParaRPr lang="en-US" sz="2400" dirty="0">
              <a:latin typeface="+mn-lt"/>
            </a:endParaRPr>
          </a:p>
          <a:p>
            <a:r>
              <a:rPr lang="en-US" sz="2400" dirty="0">
                <a:latin typeface="+mn-lt"/>
              </a:rPr>
              <a:t>For this work, we proposed to use a deep reinforcement model, DQN (Deep Q Learning) to change the traffic light depending on the traffic density.</a:t>
            </a:r>
          </a:p>
          <a:p>
            <a:pPr marL="0" indent="0">
              <a:buNone/>
            </a:pPr>
            <a:endParaRPr lang="en-US" sz="2400" dirty="0">
              <a:latin typeface="+mn-lt"/>
            </a:endParaRPr>
          </a:p>
          <a:p>
            <a:r>
              <a:rPr lang="en-US" sz="2400" dirty="0">
                <a:latin typeface="+mn-lt"/>
              </a:rPr>
              <a:t>Simulation results show that the proposed model reduces traffic congestion better than the conventional </a:t>
            </a:r>
            <a:r>
              <a:rPr lang="en-US" sz="2400" dirty="0" err="1">
                <a:latin typeface="+mn-lt"/>
              </a:rPr>
              <a:t>fixedtime</a:t>
            </a:r>
            <a:r>
              <a:rPr lang="en-US" sz="2400" dirty="0">
                <a:latin typeface="+mn-lt"/>
              </a:rPr>
              <a:t> method and SOTL (Self Organizing Traffic Control) method.</a:t>
            </a:r>
          </a:p>
        </p:txBody>
      </p:sp>
    </p:spTree>
    <p:extLst>
      <p:ext uri="{BB962C8B-B14F-4D97-AF65-F5344CB8AC3E}">
        <p14:creationId xmlns:p14="http://schemas.microsoft.com/office/powerpoint/2010/main" val="301696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84AA-4094-7455-C047-7ADC28C3A3EB}"/>
              </a:ext>
            </a:extLst>
          </p:cNvPr>
          <p:cNvSpPr>
            <a:spLocks noGrp="1"/>
          </p:cNvSpPr>
          <p:nvPr>
            <p:ph type="title"/>
          </p:nvPr>
        </p:nvSpPr>
        <p:spPr/>
        <p:txBody>
          <a:bodyPr/>
          <a:lstStyle/>
          <a:p>
            <a:endParaRPr lang="en-US"/>
          </a:p>
        </p:txBody>
      </p:sp>
      <p:graphicFrame>
        <p:nvGraphicFramePr>
          <p:cNvPr id="6" name="Content Placeholder 5">
            <a:extLst>
              <a:ext uri="{FF2B5EF4-FFF2-40B4-BE49-F238E27FC236}">
                <a16:creationId xmlns:a16="http://schemas.microsoft.com/office/drawing/2014/main" id="{CABAA6D1-887A-F0B4-C495-ED7FDEA24618}"/>
              </a:ext>
            </a:extLst>
          </p:cNvPr>
          <p:cNvGraphicFramePr>
            <a:graphicFrameLocks noGrp="1"/>
          </p:cNvGraphicFramePr>
          <p:nvPr>
            <p:ph idx="1"/>
            <p:extLst>
              <p:ext uri="{D42A27DB-BD31-4B8C-83A1-F6EECF244321}">
                <p14:modId xmlns:p14="http://schemas.microsoft.com/office/powerpoint/2010/main" val="4154763268"/>
              </p:ext>
            </p:extLst>
          </p:nvPr>
        </p:nvGraphicFramePr>
        <p:xfrm>
          <a:off x="457200" y="1600200"/>
          <a:ext cx="8229600" cy="4302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546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diagram&#10;&#10;Description automatically generated">
            <a:extLst>
              <a:ext uri="{FF2B5EF4-FFF2-40B4-BE49-F238E27FC236}">
                <a16:creationId xmlns:a16="http://schemas.microsoft.com/office/drawing/2014/main" id="{7196981F-F9A8-1E3F-7BFE-36E3001AAE26}"/>
              </a:ext>
            </a:extLst>
          </p:cNvPr>
          <p:cNvPicPr>
            <a:picLocks noGrp="1" noChangeAspect="1"/>
          </p:cNvPicPr>
          <p:nvPr>
            <p:ph sz="half" idx="2"/>
          </p:nvPr>
        </p:nvPicPr>
        <p:blipFill>
          <a:blip r:embed="rId2"/>
          <a:stretch>
            <a:fillRect/>
          </a:stretch>
        </p:blipFill>
        <p:spPr>
          <a:xfrm>
            <a:off x="4646014" y="500496"/>
            <a:ext cx="3757755" cy="2781904"/>
          </a:xfrm>
        </p:spPr>
      </p:pic>
      <p:sp>
        <p:nvSpPr>
          <p:cNvPr id="11" name="TextBox 10">
            <a:extLst>
              <a:ext uri="{FF2B5EF4-FFF2-40B4-BE49-F238E27FC236}">
                <a16:creationId xmlns:a16="http://schemas.microsoft.com/office/drawing/2014/main" id="{D66C07C1-FD0A-3150-CD99-40434EDCD202}"/>
              </a:ext>
            </a:extLst>
          </p:cNvPr>
          <p:cNvSpPr txBox="1"/>
          <p:nvPr/>
        </p:nvSpPr>
        <p:spPr>
          <a:xfrm flipH="1">
            <a:off x="5791201" y="5417973"/>
            <a:ext cx="2090055" cy="646331"/>
          </a:xfrm>
          <a:prstGeom prst="rect">
            <a:avLst/>
          </a:prstGeom>
          <a:noFill/>
        </p:spPr>
        <p:txBody>
          <a:bodyPr wrap="square" rtlCol="0">
            <a:spAutoFit/>
          </a:bodyPr>
          <a:lstStyle/>
          <a:p>
            <a:r>
              <a:rPr lang="en-US" dirty="0"/>
              <a:t>Traffic Simulation with SOTL</a:t>
            </a:r>
          </a:p>
        </p:txBody>
      </p:sp>
      <p:pic>
        <p:nvPicPr>
          <p:cNvPr id="23" name="Content Placeholder 22" descr="A picture containing background pattern&#10;&#10;Description automatically generated">
            <a:extLst>
              <a:ext uri="{FF2B5EF4-FFF2-40B4-BE49-F238E27FC236}">
                <a16:creationId xmlns:a16="http://schemas.microsoft.com/office/drawing/2014/main" id="{E952F9D1-2E8D-36C7-BE94-B402AD64B4C7}"/>
              </a:ext>
            </a:extLst>
          </p:cNvPr>
          <p:cNvPicPr>
            <a:picLocks noGrp="1" noChangeAspect="1"/>
          </p:cNvPicPr>
          <p:nvPr>
            <p:ph sz="half" idx="1"/>
          </p:nvPr>
        </p:nvPicPr>
        <p:blipFill>
          <a:blip r:embed="rId3"/>
          <a:stretch>
            <a:fillRect/>
          </a:stretch>
        </p:blipFill>
        <p:spPr>
          <a:xfrm>
            <a:off x="4772293" y="3605566"/>
            <a:ext cx="3505199" cy="2781904"/>
          </a:xfrm>
        </p:spPr>
      </p:pic>
      <p:pic>
        <p:nvPicPr>
          <p:cNvPr id="27" name="Picture 26" descr="Rectangle&#10;&#10;Description automatically generated with low confidence">
            <a:extLst>
              <a:ext uri="{FF2B5EF4-FFF2-40B4-BE49-F238E27FC236}">
                <a16:creationId xmlns:a16="http://schemas.microsoft.com/office/drawing/2014/main" id="{142B34B6-36A7-8D8C-2AC9-BFFFCEFDDEEC}"/>
              </a:ext>
            </a:extLst>
          </p:cNvPr>
          <p:cNvPicPr>
            <a:picLocks noChangeAspect="1"/>
          </p:cNvPicPr>
          <p:nvPr/>
        </p:nvPicPr>
        <p:blipFill>
          <a:blip r:embed="rId4"/>
          <a:stretch>
            <a:fillRect/>
          </a:stretch>
        </p:blipFill>
        <p:spPr>
          <a:xfrm>
            <a:off x="805475" y="1463054"/>
            <a:ext cx="3298440" cy="3319383"/>
          </a:xfrm>
          <a:prstGeom prst="rect">
            <a:avLst/>
          </a:prstGeom>
        </p:spPr>
      </p:pic>
      <p:sp>
        <p:nvSpPr>
          <p:cNvPr id="28" name="TextBox 27">
            <a:extLst>
              <a:ext uri="{FF2B5EF4-FFF2-40B4-BE49-F238E27FC236}">
                <a16:creationId xmlns:a16="http://schemas.microsoft.com/office/drawing/2014/main" id="{D3E2EE26-E3BF-5561-2C44-2E3DDF063525}"/>
              </a:ext>
            </a:extLst>
          </p:cNvPr>
          <p:cNvSpPr txBox="1"/>
          <p:nvPr/>
        </p:nvSpPr>
        <p:spPr>
          <a:xfrm>
            <a:off x="4572001" y="470530"/>
            <a:ext cx="2362200" cy="923330"/>
          </a:xfrm>
          <a:prstGeom prst="rect">
            <a:avLst/>
          </a:prstGeom>
          <a:noFill/>
        </p:spPr>
        <p:txBody>
          <a:bodyPr wrap="square" rtlCol="0">
            <a:spAutoFit/>
          </a:bodyPr>
          <a:lstStyle/>
          <a:p>
            <a:r>
              <a:rPr lang="en-US" dirty="0"/>
              <a:t>Traffic Simulation with </a:t>
            </a:r>
            <a:r>
              <a:rPr lang="en-US" dirty="0" err="1"/>
              <a:t>Fixedtime</a:t>
            </a:r>
            <a:r>
              <a:rPr lang="en-US" dirty="0"/>
              <a:t> Method</a:t>
            </a:r>
          </a:p>
        </p:txBody>
      </p:sp>
      <p:pic>
        <p:nvPicPr>
          <p:cNvPr id="29" name="Content Placeholder 22" descr="A picture containing background pattern&#10;&#10;Description automatically generated">
            <a:extLst>
              <a:ext uri="{FF2B5EF4-FFF2-40B4-BE49-F238E27FC236}">
                <a16:creationId xmlns:a16="http://schemas.microsoft.com/office/drawing/2014/main" id="{65CCF641-EEB0-DE9E-E3C6-16FF1A794DC9}"/>
              </a:ext>
            </a:extLst>
          </p:cNvPr>
          <p:cNvPicPr>
            <a:picLocks noChangeAspect="1"/>
          </p:cNvPicPr>
          <p:nvPr/>
        </p:nvPicPr>
        <p:blipFill>
          <a:blip r:embed="rId3"/>
          <a:stretch>
            <a:fillRect/>
          </a:stretch>
        </p:blipFill>
        <p:spPr>
          <a:xfrm>
            <a:off x="4772293" y="3670880"/>
            <a:ext cx="3505199" cy="2781904"/>
          </a:xfrm>
          <a:prstGeom prst="rect">
            <a:avLst/>
          </a:prstGeom>
        </p:spPr>
      </p:pic>
      <p:sp>
        <p:nvSpPr>
          <p:cNvPr id="30" name="TextBox 29">
            <a:extLst>
              <a:ext uri="{FF2B5EF4-FFF2-40B4-BE49-F238E27FC236}">
                <a16:creationId xmlns:a16="http://schemas.microsoft.com/office/drawing/2014/main" id="{B1AAB144-0A5D-5B8B-11EB-8B5AB9433231}"/>
              </a:ext>
            </a:extLst>
          </p:cNvPr>
          <p:cNvSpPr txBox="1"/>
          <p:nvPr/>
        </p:nvSpPr>
        <p:spPr>
          <a:xfrm>
            <a:off x="4772293" y="3574930"/>
            <a:ext cx="1963778" cy="923330"/>
          </a:xfrm>
          <a:prstGeom prst="rect">
            <a:avLst/>
          </a:prstGeom>
          <a:noFill/>
        </p:spPr>
        <p:txBody>
          <a:bodyPr wrap="square" rtlCol="0">
            <a:spAutoFit/>
          </a:bodyPr>
          <a:lstStyle/>
          <a:p>
            <a:r>
              <a:rPr lang="en-US" dirty="0"/>
              <a:t>Traffic simulation with SOTL </a:t>
            </a:r>
          </a:p>
          <a:p>
            <a:r>
              <a:rPr lang="en-US" dirty="0"/>
              <a:t>Method</a:t>
            </a:r>
          </a:p>
        </p:txBody>
      </p:sp>
      <p:sp>
        <p:nvSpPr>
          <p:cNvPr id="31" name="TextBox 30">
            <a:extLst>
              <a:ext uri="{FF2B5EF4-FFF2-40B4-BE49-F238E27FC236}">
                <a16:creationId xmlns:a16="http://schemas.microsoft.com/office/drawing/2014/main" id="{26F25C78-F0EF-B380-032C-97851DB733B2}"/>
              </a:ext>
            </a:extLst>
          </p:cNvPr>
          <p:cNvSpPr txBox="1"/>
          <p:nvPr/>
        </p:nvSpPr>
        <p:spPr>
          <a:xfrm>
            <a:off x="805474" y="1429233"/>
            <a:ext cx="1709125" cy="1200329"/>
          </a:xfrm>
          <a:prstGeom prst="rect">
            <a:avLst/>
          </a:prstGeom>
          <a:noFill/>
        </p:spPr>
        <p:txBody>
          <a:bodyPr wrap="square" rtlCol="0">
            <a:spAutoFit/>
          </a:bodyPr>
          <a:lstStyle/>
          <a:p>
            <a:r>
              <a:rPr lang="en-US" dirty="0"/>
              <a:t>Traffic Simulation with DQN Method</a:t>
            </a:r>
          </a:p>
        </p:txBody>
      </p:sp>
    </p:spTree>
    <p:extLst>
      <p:ext uri="{BB962C8B-B14F-4D97-AF65-F5344CB8AC3E}">
        <p14:creationId xmlns:p14="http://schemas.microsoft.com/office/powerpoint/2010/main" val="24523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FD71-A7E1-F504-83F3-702B71D55501}"/>
              </a:ext>
            </a:extLst>
          </p:cNvPr>
          <p:cNvSpPr>
            <a:spLocks noGrp="1"/>
          </p:cNvSpPr>
          <p:nvPr>
            <p:ph type="title"/>
          </p:nvPr>
        </p:nvSpPr>
        <p:spPr/>
        <p:txBody>
          <a:bodyPr>
            <a:normAutofit/>
          </a:bodyPr>
          <a:lstStyle/>
          <a:p>
            <a:r>
              <a:rPr lang="en-US" dirty="0"/>
              <a:t>Our proposed ATCS Model</a:t>
            </a:r>
          </a:p>
        </p:txBody>
      </p:sp>
      <p:sp>
        <p:nvSpPr>
          <p:cNvPr id="4" name="Rectangle 3">
            <a:extLst>
              <a:ext uri="{FF2B5EF4-FFF2-40B4-BE49-F238E27FC236}">
                <a16:creationId xmlns:a16="http://schemas.microsoft.com/office/drawing/2014/main" id="{E936B523-2DF1-B63E-3094-3F7DF0E23156}"/>
              </a:ext>
            </a:extLst>
          </p:cNvPr>
          <p:cNvSpPr/>
          <p:nvPr/>
        </p:nvSpPr>
        <p:spPr>
          <a:xfrm>
            <a:off x="2964581" y="2165684"/>
            <a:ext cx="2242686" cy="8085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Capture Real Time Traffic Images</a:t>
            </a:r>
          </a:p>
        </p:txBody>
      </p:sp>
      <p:cxnSp>
        <p:nvCxnSpPr>
          <p:cNvPr id="6" name="Straight Arrow Connector 5">
            <a:extLst>
              <a:ext uri="{FF2B5EF4-FFF2-40B4-BE49-F238E27FC236}">
                <a16:creationId xmlns:a16="http://schemas.microsoft.com/office/drawing/2014/main" id="{9ECD5F34-8A9D-A992-151C-7A968E9E896B}"/>
              </a:ext>
            </a:extLst>
          </p:cNvPr>
          <p:cNvCxnSpPr>
            <a:cxnSpLocks/>
            <a:stCxn id="4" idx="2"/>
          </p:cNvCxnSpPr>
          <p:nvPr/>
        </p:nvCxnSpPr>
        <p:spPr>
          <a:xfrm>
            <a:off x="4085924" y="2974206"/>
            <a:ext cx="0" cy="587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B2F1714-0404-7F19-0BF1-C2E8A2AE81EB}"/>
              </a:ext>
            </a:extLst>
          </p:cNvPr>
          <p:cNvSpPr txBox="1"/>
          <p:nvPr/>
        </p:nvSpPr>
        <p:spPr>
          <a:xfrm>
            <a:off x="4372275" y="2988154"/>
            <a:ext cx="2492944" cy="646331"/>
          </a:xfrm>
          <a:prstGeom prst="rect">
            <a:avLst/>
          </a:prstGeom>
          <a:noFill/>
        </p:spPr>
        <p:txBody>
          <a:bodyPr wrap="square" rtlCol="0">
            <a:spAutoFit/>
          </a:bodyPr>
          <a:lstStyle/>
          <a:p>
            <a:r>
              <a:rPr lang="en-US" dirty="0"/>
              <a:t>Object Detection using YOLOv7</a:t>
            </a:r>
          </a:p>
        </p:txBody>
      </p:sp>
      <p:sp>
        <p:nvSpPr>
          <p:cNvPr id="9" name="Rectangle 8">
            <a:extLst>
              <a:ext uri="{FF2B5EF4-FFF2-40B4-BE49-F238E27FC236}">
                <a16:creationId xmlns:a16="http://schemas.microsoft.com/office/drawing/2014/main" id="{240C79EC-92F6-6290-70F8-D5C79C2234DA}"/>
              </a:ext>
            </a:extLst>
          </p:cNvPr>
          <p:cNvSpPr/>
          <p:nvPr/>
        </p:nvSpPr>
        <p:spPr>
          <a:xfrm>
            <a:off x="2964581" y="3622302"/>
            <a:ext cx="2242686" cy="8085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Acquire Current Traffic Density</a:t>
            </a:r>
          </a:p>
        </p:txBody>
      </p:sp>
      <p:sp>
        <p:nvSpPr>
          <p:cNvPr id="12" name="Oval 11">
            <a:extLst>
              <a:ext uri="{FF2B5EF4-FFF2-40B4-BE49-F238E27FC236}">
                <a16:creationId xmlns:a16="http://schemas.microsoft.com/office/drawing/2014/main" id="{06FD1B4F-34E6-4D8D-CE02-5EBF6229EE03}"/>
              </a:ext>
            </a:extLst>
          </p:cNvPr>
          <p:cNvSpPr/>
          <p:nvPr/>
        </p:nvSpPr>
        <p:spPr>
          <a:xfrm flipH="1">
            <a:off x="3556539" y="1119007"/>
            <a:ext cx="1010649" cy="6712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a:t>
            </a:r>
          </a:p>
        </p:txBody>
      </p:sp>
      <p:cxnSp>
        <p:nvCxnSpPr>
          <p:cNvPr id="16" name="Straight Arrow Connector 15">
            <a:extLst>
              <a:ext uri="{FF2B5EF4-FFF2-40B4-BE49-F238E27FC236}">
                <a16:creationId xmlns:a16="http://schemas.microsoft.com/office/drawing/2014/main" id="{5DB2B618-24DD-69C8-DCD1-61714BEBE7B4}"/>
              </a:ext>
            </a:extLst>
          </p:cNvPr>
          <p:cNvCxnSpPr>
            <a:stCxn id="12" idx="4"/>
          </p:cNvCxnSpPr>
          <p:nvPr/>
        </p:nvCxnSpPr>
        <p:spPr>
          <a:xfrm>
            <a:off x="4061863" y="1790210"/>
            <a:ext cx="0" cy="375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E5E19D5-2CD5-4B51-49E8-7A5C0A8DC349}"/>
              </a:ext>
            </a:extLst>
          </p:cNvPr>
          <p:cNvCxnSpPr>
            <a:cxnSpLocks/>
          </p:cNvCxnSpPr>
          <p:nvPr/>
        </p:nvCxnSpPr>
        <p:spPr>
          <a:xfrm>
            <a:off x="4061863" y="4430824"/>
            <a:ext cx="0" cy="686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D494202C-1369-3804-2AC8-01AE25317471}"/>
              </a:ext>
            </a:extLst>
          </p:cNvPr>
          <p:cNvSpPr txBox="1"/>
          <p:nvPr/>
        </p:nvSpPr>
        <p:spPr>
          <a:xfrm>
            <a:off x="4372275" y="4470963"/>
            <a:ext cx="2242675" cy="646331"/>
          </a:xfrm>
          <a:prstGeom prst="rect">
            <a:avLst/>
          </a:prstGeom>
          <a:noFill/>
        </p:spPr>
        <p:txBody>
          <a:bodyPr wrap="square" rtlCol="0">
            <a:spAutoFit/>
          </a:bodyPr>
          <a:lstStyle/>
          <a:p>
            <a:r>
              <a:rPr lang="en-US" dirty="0"/>
              <a:t>Traffic control policy using DQN </a:t>
            </a:r>
          </a:p>
        </p:txBody>
      </p:sp>
      <p:sp>
        <p:nvSpPr>
          <p:cNvPr id="23" name="Rectangle 22">
            <a:extLst>
              <a:ext uri="{FF2B5EF4-FFF2-40B4-BE49-F238E27FC236}">
                <a16:creationId xmlns:a16="http://schemas.microsoft.com/office/drawing/2014/main" id="{7D6DEAE4-28D4-9F83-6F46-8BF60170B883}"/>
              </a:ext>
            </a:extLst>
          </p:cNvPr>
          <p:cNvSpPr/>
          <p:nvPr/>
        </p:nvSpPr>
        <p:spPr>
          <a:xfrm>
            <a:off x="2940520" y="5177105"/>
            <a:ext cx="2242686" cy="8085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Change Traffic Signal using the Policy</a:t>
            </a:r>
          </a:p>
        </p:txBody>
      </p:sp>
      <p:cxnSp>
        <p:nvCxnSpPr>
          <p:cNvPr id="32" name="Connector: Elbow 31">
            <a:extLst>
              <a:ext uri="{FF2B5EF4-FFF2-40B4-BE49-F238E27FC236}">
                <a16:creationId xmlns:a16="http://schemas.microsoft.com/office/drawing/2014/main" id="{1880E3E8-551F-114E-A46E-B98660963C6E}"/>
              </a:ext>
            </a:extLst>
          </p:cNvPr>
          <p:cNvCxnSpPr>
            <a:stCxn id="23" idx="1"/>
          </p:cNvCxnSpPr>
          <p:nvPr/>
        </p:nvCxnSpPr>
        <p:spPr>
          <a:xfrm rot="10800000">
            <a:off x="1722922" y="2598732"/>
            <a:ext cx="1217598" cy="298263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BAD52E8-B57D-8EBE-C1D0-1A0D88FD2B74}"/>
              </a:ext>
            </a:extLst>
          </p:cNvPr>
          <p:cNvCxnSpPr/>
          <p:nvPr/>
        </p:nvCxnSpPr>
        <p:spPr>
          <a:xfrm>
            <a:off x="1749390" y="2598732"/>
            <a:ext cx="10972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93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164D-03DF-C8FB-DD0B-F2FDF0BD80E0}"/>
              </a:ext>
            </a:extLst>
          </p:cNvPr>
          <p:cNvSpPr>
            <a:spLocks noGrp="1"/>
          </p:cNvSpPr>
          <p:nvPr>
            <p:ph type="title"/>
          </p:nvPr>
        </p:nvSpPr>
        <p:spPr/>
        <p:txBody>
          <a:bodyPr/>
          <a:lstStyle/>
          <a:p>
            <a:r>
              <a:rPr lang="en-US" dirty="0"/>
              <a:t>Benefits of our model</a:t>
            </a:r>
          </a:p>
        </p:txBody>
      </p:sp>
      <p:sp>
        <p:nvSpPr>
          <p:cNvPr id="3" name="Content Placeholder 2">
            <a:extLst>
              <a:ext uri="{FF2B5EF4-FFF2-40B4-BE49-F238E27FC236}">
                <a16:creationId xmlns:a16="http://schemas.microsoft.com/office/drawing/2014/main" id="{362431A9-6366-CDB6-9D90-5248FBABB6C2}"/>
              </a:ext>
            </a:extLst>
          </p:cNvPr>
          <p:cNvSpPr>
            <a:spLocks noGrp="1"/>
          </p:cNvSpPr>
          <p:nvPr>
            <p:ph idx="1"/>
          </p:nvPr>
        </p:nvSpPr>
        <p:spPr/>
        <p:txBody>
          <a:bodyPr>
            <a:normAutofit/>
          </a:bodyPr>
          <a:lstStyle/>
          <a:p>
            <a:pPr marL="0" indent="0">
              <a:buNone/>
            </a:pPr>
            <a:endParaRPr lang="en-US" sz="2400" dirty="0"/>
          </a:p>
          <a:p>
            <a:r>
              <a:rPr lang="en-US" sz="2400" dirty="0"/>
              <a:t>Dataset availability.</a:t>
            </a:r>
          </a:p>
          <a:p>
            <a:endParaRPr lang="en-US" sz="2400" dirty="0"/>
          </a:p>
          <a:p>
            <a:r>
              <a:rPr lang="en-US" sz="2400" dirty="0"/>
              <a:t>Easy to implement than using magnetic sensors, cause road renovation needed.</a:t>
            </a:r>
          </a:p>
          <a:p>
            <a:endParaRPr lang="en-US" sz="2400" dirty="0"/>
          </a:p>
          <a:p>
            <a:r>
              <a:rPr lang="en-US" sz="2400" dirty="0"/>
              <a:t>Cost effective.</a:t>
            </a:r>
          </a:p>
          <a:p>
            <a:pPr marL="0" indent="0">
              <a:buNone/>
            </a:pPr>
            <a:endParaRPr lang="en-US" sz="2400" dirty="0"/>
          </a:p>
          <a:p>
            <a:r>
              <a:rPr lang="en-US" sz="2400" dirty="0"/>
              <a:t>Highly scalable cause once the algorithm is ready, all we need are cameras and internet connection.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398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1C87-A041-F23F-981D-2086B686A1E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9114E74-B5CE-DAB5-1D3E-255A800E5762}"/>
              </a:ext>
            </a:extLst>
          </p:cNvPr>
          <p:cNvSpPr>
            <a:spLocks noGrp="1"/>
          </p:cNvSpPr>
          <p:nvPr>
            <p:ph idx="1"/>
          </p:nvPr>
        </p:nvSpPr>
        <p:spPr/>
        <p:txBody>
          <a:bodyPr>
            <a:normAutofit fontScale="85000" lnSpcReduction="10000"/>
          </a:bodyPr>
          <a:lstStyle/>
          <a:p>
            <a:r>
              <a:rPr lang="en-US" dirty="0">
                <a:latin typeface="+mn-lt"/>
              </a:rPr>
              <a:t>Traffic congestion is one of the biggest problems that the citizens of Dhaka face daily.</a:t>
            </a:r>
          </a:p>
          <a:p>
            <a:pPr marL="0" indent="0">
              <a:buNone/>
            </a:pPr>
            <a:endParaRPr lang="en-US" dirty="0">
              <a:latin typeface="+mn-lt"/>
            </a:endParaRPr>
          </a:p>
          <a:p>
            <a:r>
              <a:rPr lang="en-US" i="0" dirty="0">
                <a:solidFill>
                  <a:srgbClr val="111111"/>
                </a:solidFill>
                <a:effectLst/>
                <a:latin typeface="+mn-lt"/>
              </a:rPr>
              <a:t>Dhaka ranked 10th in terms of poor traffic management among 228 cities in the World Traffic Index 2020.</a:t>
            </a:r>
          </a:p>
          <a:p>
            <a:endParaRPr lang="en-US" i="0" dirty="0">
              <a:solidFill>
                <a:srgbClr val="111111"/>
              </a:solidFill>
              <a:effectLst/>
              <a:latin typeface="+mn-lt"/>
            </a:endParaRPr>
          </a:p>
          <a:p>
            <a:r>
              <a:rPr lang="en-US" dirty="0">
                <a:solidFill>
                  <a:srgbClr val="111111"/>
                </a:solidFill>
                <a:latin typeface="+mn-lt"/>
              </a:rPr>
              <a:t>In this work, we will try to address this challenge using Intelligent traffic system fueled by AI</a:t>
            </a:r>
            <a:r>
              <a:rPr lang="en-US" dirty="0">
                <a:solidFill>
                  <a:srgbClr val="111111"/>
                </a:solidFill>
                <a:latin typeface="Roboto" panose="02000000000000000000" pitchFamily="2" charset="0"/>
              </a:rPr>
              <a:t>.</a:t>
            </a:r>
          </a:p>
        </p:txBody>
      </p:sp>
    </p:spTree>
    <p:extLst>
      <p:ext uri="{BB962C8B-B14F-4D97-AF65-F5344CB8AC3E}">
        <p14:creationId xmlns:p14="http://schemas.microsoft.com/office/powerpoint/2010/main" val="1804535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0018-A162-C9C4-0CD2-3FA5EEFCFDBE}"/>
              </a:ext>
            </a:extLst>
          </p:cNvPr>
          <p:cNvSpPr>
            <a:spLocks noGrp="1"/>
          </p:cNvSpPr>
          <p:nvPr>
            <p:ph type="title"/>
          </p:nvPr>
        </p:nvSpPr>
        <p:spPr/>
        <p:txBody>
          <a:bodyPr/>
          <a:lstStyle/>
          <a:p>
            <a:r>
              <a:rPr lang="en-US" dirty="0"/>
              <a:t>Feasibility</a:t>
            </a:r>
          </a:p>
        </p:txBody>
      </p:sp>
      <p:sp>
        <p:nvSpPr>
          <p:cNvPr id="3" name="Content Placeholder 2">
            <a:extLst>
              <a:ext uri="{FF2B5EF4-FFF2-40B4-BE49-F238E27FC236}">
                <a16:creationId xmlns:a16="http://schemas.microsoft.com/office/drawing/2014/main" id="{6367565A-A839-75EA-14D5-8A29BD8B4374}"/>
              </a:ext>
            </a:extLst>
          </p:cNvPr>
          <p:cNvSpPr>
            <a:spLocks noGrp="1"/>
          </p:cNvSpPr>
          <p:nvPr>
            <p:ph idx="1"/>
          </p:nvPr>
        </p:nvSpPr>
        <p:spPr/>
        <p:txBody>
          <a:bodyPr>
            <a:normAutofit fontScale="55000" lnSpcReduction="20000"/>
          </a:bodyPr>
          <a:lstStyle/>
          <a:p>
            <a:pPr algn="l"/>
            <a:r>
              <a:rPr lang="en-US" b="0" i="0" dirty="0">
                <a:solidFill>
                  <a:schemeClr val="bg2">
                    <a:lumMod val="10000"/>
                  </a:schemeClr>
                </a:solidFill>
                <a:effectLst/>
                <a:latin typeface="Söhne"/>
              </a:rPr>
              <a:t>Several countries in Asia have implemented Adaptive Traffic Control Systems (ATCS) to manage traffic flow and reduce congestion. Here are some examples:</a:t>
            </a:r>
          </a:p>
          <a:p>
            <a:pPr algn="l">
              <a:buFont typeface="+mj-lt"/>
              <a:buAutoNum type="arabicPeriod"/>
            </a:pPr>
            <a:r>
              <a:rPr lang="en-US" b="0" i="0" dirty="0">
                <a:solidFill>
                  <a:schemeClr val="bg2">
                    <a:lumMod val="10000"/>
                  </a:schemeClr>
                </a:solidFill>
                <a:effectLst/>
                <a:latin typeface="Söhne"/>
              </a:rPr>
              <a:t>China: China has been a leader in implementing ATCS technology. Cities like Beijing, Shanghai, and Guangzhou have implemented ATCS to manage traffic flow and reduce congestion.</a:t>
            </a:r>
          </a:p>
          <a:p>
            <a:pPr algn="l">
              <a:buFont typeface="+mj-lt"/>
              <a:buAutoNum type="arabicPeriod"/>
            </a:pPr>
            <a:r>
              <a:rPr lang="en-US" b="0" i="0" dirty="0">
                <a:solidFill>
                  <a:schemeClr val="bg2">
                    <a:lumMod val="10000"/>
                  </a:schemeClr>
                </a:solidFill>
                <a:effectLst/>
                <a:latin typeface="Söhne"/>
              </a:rPr>
              <a:t>Japan: Japan has been at the forefront of developing and implementing intelligent transportation systems, including ATCS. Cities like Tokyo and Yokohama have implemented ATCS to optimize traffic flow and reduce congestion.</a:t>
            </a:r>
          </a:p>
          <a:p>
            <a:pPr algn="l">
              <a:buFont typeface="+mj-lt"/>
              <a:buAutoNum type="arabicPeriod"/>
            </a:pPr>
            <a:r>
              <a:rPr lang="en-US" b="0" i="0" dirty="0">
                <a:solidFill>
                  <a:schemeClr val="bg2">
                    <a:lumMod val="10000"/>
                  </a:schemeClr>
                </a:solidFill>
                <a:effectLst/>
                <a:latin typeface="Söhne"/>
              </a:rPr>
              <a:t>South Korea: South Korea has also implemented ATCS technology in cities like Seoul and Busan, to improve traffic management and reduce congestion.</a:t>
            </a:r>
          </a:p>
          <a:p>
            <a:pPr algn="l">
              <a:buFont typeface="+mj-lt"/>
              <a:buAutoNum type="arabicPeriod"/>
            </a:pPr>
            <a:r>
              <a:rPr lang="en-US" b="0" i="0" dirty="0">
                <a:solidFill>
                  <a:schemeClr val="bg2">
                    <a:lumMod val="10000"/>
                  </a:schemeClr>
                </a:solidFill>
                <a:effectLst/>
                <a:latin typeface="Söhne"/>
              </a:rPr>
              <a:t>Singapore: Singapore has implemented an advanced Intelligent Transport System (ITS) that includes ATCS, to manage traffic flow and optimize travel times.</a:t>
            </a:r>
          </a:p>
          <a:p>
            <a:pPr algn="l">
              <a:buFont typeface="+mj-lt"/>
              <a:buAutoNum type="arabicPeriod"/>
            </a:pPr>
            <a:r>
              <a:rPr lang="en-US" b="0" i="0" dirty="0">
                <a:solidFill>
                  <a:schemeClr val="bg2">
                    <a:lumMod val="10000"/>
                  </a:schemeClr>
                </a:solidFill>
                <a:effectLst/>
                <a:latin typeface="Söhne"/>
              </a:rPr>
              <a:t>India: Several cities in India, including Mumbai, Delhi, and Hyderabad, have implemented ATCS technology to improve traffic management and reduce congestion.</a:t>
            </a:r>
          </a:p>
          <a:p>
            <a:endParaRPr lang="en-US" dirty="0">
              <a:solidFill>
                <a:schemeClr val="bg2">
                  <a:lumMod val="10000"/>
                </a:schemeClr>
              </a:solidFill>
            </a:endParaRPr>
          </a:p>
        </p:txBody>
      </p:sp>
    </p:spTree>
    <p:extLst>
      <p:ext uri="{BB962C8B-B14F-4D97-AF65-F5344CB8AC3E}">
        <p14:creationId xmlns:p14="http://schemas.microsoft.com/office/powerpoint/2010/main" val="3540713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7D8D-3331-39C6-61E1-305F98BA91AF}"/>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C2AA7349-7E41-79BB-15F5-51086282F264}"/>
              </a:ext>
            </a:extLst>
          </p:cNvPr>
          <p:cNvSpPr>
            <a:spLocks noGrp="1"/>
          </p:cNvSpPr>
          <p:nvPr>
            <p:ph idx="1"/>
          </p:nvPr>
        </p:nvSpPr>
        <p:spPr/>
        <p:txBody>
          <a:bodyPr>
            <a:normAutofit fontScale="40000" lnSpcReduction="20000"/>
          </a:bodyPr>
          <a:lstStyle/>
          <a:p>
            <a:pPr algn="l"/>
            <a:r>
              <a:rPr lang="en-US" b="0" i="0" dirty="0">
                <a:solidFill>
                  <a:schemeClr val="bg2">
                    <a:lumMod val="10000"/>
                  </a:schemeClr>
                </a:solidFill>
                <a:effectLst/>
                <a:latin typeface="Söhne"/>
              </a:rPr>
              <a:t>Intelligent Traffic Systems (ITS) can play an important role in achieving inclusive growth for a country by improving the efficiency, safety, and accessibility of transportation infrastructure. Here are some ways that ITS can contribute to inclusive growth:</a:t>
            </a:r>
          </a:p>
          <a:p>
            <a:pPr algn="l">
              <a:buFont typeface="+mj-lt"/>
              <a:buAutoNum type="arabicPeriod"/>
            </a:pPr>
            <a:r>
              <a:rPr lang="en-US" b="0" i="0" dirty="0">
                <a:solidFill>
                  <a:schemeClr val="bg2">
                    <a:lumMod val="10000"/>
                  </a:schemeClr>
                </a:solidFill>
                <a:effectLst/>
                <a:latin typeface="Söhne"/>
              </a:rPr>
              <a:t>Improved mobility: ITS can help to improve the mobility of all citizens, including those with disabilities or limited access to transportation. By providing real-time traffic information and optimizing traffic flow, ITS can help to reduce travel times and increase the accessibility of transportation options.</a:t>
            </a:r>
          </a:p>
          <a:p>
            <a:pPr algn="l">
              <a:buFont typeface="+mj-lt"/>
              <a:buAutoNum type="arabicPeriod"/>
            </a:pPr>
            <a:r>
              <a:rPr lang="en-US" b="0" i="0" dirty="0">
                <a:solidFill>
                  <a:schemeClr val="bg2">
                    <a:lumMod val="10000"/>
                  </a:schemeClr>
                </a:solidFill>
                <a:effectLst/>
                <a:latin typeface="Söhne"/>
              </a:rPr>
              <a:t>Enhanced safety: ITS can help to improve the safety of transportation infrastructure by reducing accidents and increasing the responsiveness of emergency services. For example, traffic cameras and sensors can be used to detect accidents and alert emergency services, while real-time traffic information can be used to divert traffic away from accident sites.</a:t>
            </a:r>
          </a:p>
          <a:p>
            <a:pPr algn="l">
              <a:buFont typeface="+mj-lt"/>
              <a:buAutoNum type="arabicPeriod"/>
            </a:pPr>
            <a:r>
              <a:rPr lang="en-US" b="0" i="0" dirty="0">
                <a:solidFill>
                  <a:schemeClr val="bg2">
                    <a:lumMod val="10000"/>
                  </a:schemeClr>
                </a:solidFill>
                <a:effectLst/>
                <a:latin typeface="Söhne"/>
              </a:rPr>
              <a:t>Increased economic opportunities: By reducing congestion and improving the efficiency of transportation infrastructure, ITS can help to increase economic opportunities for businesses and individuals. This can include reducing delivery times, improving access to markets, and increasing the competitiveness of local industries.</a:t>
            </a:r>
          </a:p>
          <a:p>
            <a:pPr algn="l">
              <a:buFont typeface="+mj-lt"/>
              <a:buAutoNum type="arabicPeriod"/>
            </a:pPr>
            <a:r>
              <a:rPr lang="en-US" b="0" i="0" dirty="0">
                <a:solidFill>
                  <a:schemeClr val="bg2">
                    <a:lumMod val="10000"/>
                  </a:schemeClr>
                </a:solidFill>
                <a:effectLst/>
                <a:latin typeface="Söhne"/>
              </a:rPr>
              <a:t>Environmental sustainability: ITS can help to reduce the environmental impact of transportation infrastructure by optimizing traffic flow, reducing emissions from idling vehicles, and promoting the use of alternative modes of transportation such as public transit, biking, and walking.</a:t>
            </a:r>
          </a:p>
          <a:p>
            <a:pPr algn="l"/>
            <a:r>
              <a:rPr lang="en-US" b="0" i="0" dirty="0">
                <a:solidFill>
                  <a:schemeClr val="bg2">
                    <a:lumMod val="10000"/>
                  </a:schemeClr>
                </a:solidFill>
                <a:effectLst/>
                <a:latin typeface="Söhne"/>
              </a:rPr>
              <a:t>Overall, ITS can contribute to inclusive growth by improving mobility, enhancing safety, increasing economic opportunities, and promoting environmental sustainability. By creating more accessible, efficient, and sustainable transportation infrastructure, ITS can help to create a more equitable and prosperous society for all citizens.</a:t>
            </a:r>
          </a:p>
          <a:p>
            <a:endParaRPr lang="en-US" dirty="0"/>
          </a:p>
        </p:txBody>
      </p:sp>
    </p:spTree>
    <p:extLst>
      <p:ext uri="{BB962C8B-B14F-4D97-AF65-F5344CB8AC3E}">
        <p14:creationId xmlns:p14="http://schemas.microsoft.com/office/powerpoint/2010/main" val="70348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Credits</a:t>
            </a:r>
          </a:p>
        </p:txBody>
      </p:sp>
      <p:sp>
        <p:nvSpPr>
          <p:cNvPr id="3" name="Subtitle 2"/>
          <p:cNvSpPr>
            <a:spLocks noGrp="1"/>
          </p:cNvSpPr>
          <p:nvPr>
            <p:ph type="subTitle" idx="1"/>
          </p:nvPr>
        </p:nvSpPr>
        <p:spPr/>
        <p:txBody>
          <a:bodyPr/>
          <a:lstStyle/>
          <a:p>
            <a:r>
              <a:rPr lang="en-US" dirty="0"/>
              <a:t>Add your credits here</a:t>
            </a:r>
          </a:p>
        </p:txBody>
      </p:sp>
    </p:spTree>
    <p:extLst>
      <p:ext uri="{BB962C8B-B14F-4D97-AF65-F5344CB8AC3E}">
        <p14:creationId xmlns:p14="http://schemas.microsoft.com/office/powerpoint/2010/main" val="103274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D41E-07AE-1841-80CC-BA48CCF37562}"/>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9D820FCC-C638-C61E-BBD7-5324A0AAF0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741" y="1587208"/>
            <a:ext cx="6730458" cy="448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37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A4FC-8C00-03E9-3018-3237BEA35439}"/>
              </a:ext>
            </a:extLst>
          </p:cNvPr>
          <p:cNvSpPr>
            <a:spLocks noGrp="1"/>
          </p:cNvSpPr>
          <p:nvPr>
            <p:ph type="title"/>
          </p:nvPr>
        </p:nvSpPr>
        <p:spPr>
          <a:xfrm>
            <a:off x="457200" y="209324"/>
            <a:ext cx="8229600" cy="1143000"/>
          </a:xfrm>
        </p:spPr>
        <p:txBody>
          <a:bodyPr>
            <a:normAutofit fontScale="90000"/>
          </a:bodyPr>
          <a:lstStyle/>
          <a:p>
            <a:r>
              <a:rPr lang="en-US" dirty="0"/>
              <a:t>Affects of Heavy Traffic Congestion in Bangladesh</a:t>
            </a:r>
          </a:p>
        </p:txBody>
      </p:sp>
      <p:sp>
        <p:nvSpPr>
          <p:cNvPr id="3" name="Content Placeholder 2">
            <a:extLst>
              <a:ext uri="{FF2B5EF4-FFF2-40B4-BE49-F238E27FC236}">
                <a16:creationId xmlns:a16="http://schemas.microsoft.com/office/drawing/2014/main" id="{9EBA597E-2625-34FE-C7C4-550D99268CD5}"/>
              </a:ext>
            </a:extLst>
          </p:cNvPr>
          <p:cNvSpPr>
            <a:spLocks noGrp="1"/>
          </p:cNvSpPr>
          <p:nvPr>
            <p:ph idx="1"/>
          </p:nvPr>
        </p:nvSpPr>
        <p:spPr/>
        <p:txBody>
          <a:bodyPr>
            <a:normAutofit fontScale="62500" lnSpcReduction="20000"/>
          </a:bodyPr>
          <a:lstStyle/>
          <a:p>
            <a:pPr marL="0" indent="0">
              <a:buNone/>
            </a:pPr>
            <a:endParaRPr lang="en-US" dirty="0"/>
          </a:p>
          <a:p>
            <a:pPr marL="0" indent="0">
              <a:buNone/>
            </a:pPr>
            <a:r>
              <a:rPr lang="en-US" b="0" i="0" dirty="0">
                <a:solidFill>
                  <a:srgbClr val="333333"/>
                </a:solidFill>
                <a:effectLst/>
                <a:latin typeface="+mn-lt"/>
              </a:rPr>
              <a:t>Economic Loss:</a:t>
            </a:r>
          </a:p>
          <a:p>
            <a:pPr marL="0" indent="0">
              <a:buNone/>
            </a:pPr>
            <a:endParaRPr lang="en-US" b="0" i="0" dirty="0">
              <a:solidFill>
                <a:srgbClr val="333333"/>
              </a:solidFill>
              <a:effectLst/>
              <a:latin typeface="+mn-lt"/>
            </a:endParaRPr>
          </a:p>
          <a:p>
            <a:r>
              <a:rPr lang="en-US" b="0" i="0" dirty="0">
                <a:solidFill>
                  <a:srgbClr val="333333"/>
                </a:solidFill>
                <a:effectLst/>
                <a:latin typeface="+mn-lt"/>
              </a:rPr>
              <a:t>The economy lost Tk 56,000 crore ($6.5 billion) in 2020 from traffic, according to the Accident Research Institute (ARI) of Bangladesh University of Engineering and Technology (BUET). </a:t>
            </a:r>
          </a:p>
          <a:p>
            <a:endParaRPr lang="en-US" dirty="0">
              <a:solidFill>
                <a:srgbClr val="333333"/>
              </a:solidFill>
              <a:latin typeface="+mn-lt"/>
            </a:endParaRPr>
          </a:p>
          <a:p>
            <a:r>
              <a:rPr lang="en-US" b="0" i="0" dirty="0">
                <a:solidFill>
                  <a:srgbClr val="333333"/>
                </a:solidFill>
                <a:effectLst/>
                <a:latin typeface="+mn-lt"/>
              </a:rPr>
              <a:t>The study estimated that people waste 19 million working hours per day.</a:t>
            </a:r>
          </a:p>
          <a:p>
            <a:endParaRPr lang="en-US" b="0" i="0" dirty="0">
              <a:solidFill>
                <a:srgbClr val="333333"/>
              </a:solidFill>
              <a:effectLst/>
              <a:latin typeface="+mn-lt"/>
            </a:endParaRPr>
          </a:p>
          <a:p>
            <a:pPr algn="l"/>
            <a:r>
              <a:rPr lang="en-US" b="0" i="0" dirty="0">
                <a:solidFill>
                  <a:srgbClr val="333333"/>
                </a:solidFill>
                <a:effectLst/>
                <a:latin typeface="+mn-lt"/>
              </a:rPr>
              <a:t>The study also found that 40% of additional fuel is burned daily due to traffic congestion.</a:t>
            </a:r>
          </a:p>
          <a:p>
            <a:pPr algn="l"/>
            <a:endParaRPr lang="en-US" b="0" i="0" dirty="0">
              <a:solidFill>
                <a:srgbClr val="333333"/>
              </a:solidFill>
              <a:effectLst/>
              <a:latin typeface="+mn-lt"/>
            </a:endParaRPr>
          </a:p>
          <a:p>
            <a:pPr algn="l"/>
            <a:r>
              <a:rPr lang="en-US" b="0" i="0" dirty="0">
                <a:solidFill>
                  <a:srgbClr val="333333"/>
                </a:solidFill>
                <a:effectLst/>
                <a:latin typeface="+mn-lt"/>
              </a:rPr>
              <a:t>The economic value of this additional fuel is Tk 4.2 crore.</a:t>
            </a:r>
          </a:p>
          <a:p>
            <a:endParaRPr lang="en-US" b="0" i="0" dirty="0">
              <a:solidFill>
                <a:srgbClr val="333333"/>
              </a:solidFill>
              <a:effectLst/>
              <a:latin typeface="times" panose="02020603050405020304" pitchFamily="18" charset="0"/>
            </a:endParaRPr>
          </a:p>
          <a:p>
            <a:endParaRPr lang="en-US" dirty="0"/>
          </a:p>
        </p:txBody>
      </p:sp>
    </p:spTree>
    <p:extLst>
      <p:ext uri="{BB962C8B-B14F-4D97-AF65-F5344CB8AC3E}">
        <p14:creationId xmlns:p14="http://schemas.microsoft.com/office/powerpoint/2010/main" val="279472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CF95-5533-E210-618E-C089BA1961B2}"/>
              </a:ext>
            </a:extLst>
          </p:cNvPr>
          <p:cNvSpPr>
            <a:spLocks noGrp="1"/>
          </p:cNvSpPr>
          <p:nvPr>
            <p:ph type="title"/>
          </p:nvPr>
        </p:nvSpPr>
        <p:spPr/>
        <p:txBody>
          <a:bodyPr>
            <a:normAutofit fontScale="90000"/>
          </a:bodyPr>
          <a:lstStyle/>
          <a:p>
            <a:r>
              <a:rPr lang="en-US" dirty="0"/>
              <a:t>Affects of Heavy Traffic Congestion in Bangladesh</a:t>
            </a:r>
          </a:p>
        </p:txBody>
      </p:sp>
      <p:sp>
        <p:nvSpPr>
          <p:cNvPr id="3" name="Content Placeholder 2">
            <a:extLst>
              <a:ext uri="{FF2B5EF4-FFF2-40B4-BE49-F238E27FC236}">
                <a16:creationId xmlns:a16="http://schemas.microsoft.com/office/drawing/2014/main" id="{865AC541-F804-D68E-ABEB-95A72385AA40}"/>
              </a:ext>
            </a:extLst>
          </p:cNvPr>
          <p:cNvSpPr>
            <a:spLocks noGrp="1"/>
          </p:cNvSpPr>
          <p:nvPr>
            <p:ph idx="1"/>
          </p:nvPr>
        </p:nvSpPr>
        <p:spPr/>
        <p:txBody>
          <a:bodyPr>
            <a:normAutofit fontScale="62500" lnSpcReduction="20000"/>
          </a:bodyPr>
          <a:lstStyle/>
          <a:p>
            <a:pPr marL="0" indent="0">
              <a:buNone/>
            </a:pPr>
            <a:endParaRPr lang="en-US" dirty="0">
              <a:solidFill>
                <a:srgbClr val="111111"/>
              </a:solidFill>
              <a:latin typeface="+mn-lt"/>
            </a:endParaRPr>
          </a:p>
          <a:p>
            <a:pPr marL="0" indent="0">
              <a:buNone/>
            </a:pPr>
            <a:r>
              <a:rPr lang="en-US" dirty="0">
                <a:solidFill>
                  <a:srgbClr val="111111"/>
                </a:solidFill>
                <a:latin typeface="+mn-lt"/>
              </a:rPr>
              <a:t>Health Condition Deterioration</a:t>
            </a:r>
            <a:r>
              <a:rPr lang="en-US" b="0" i="0" dirty="0">
                <a:solidFill>
                  <a:srgbClr val="111111"/>
                </a:solidFill>
                <a:effectLst/>
                <a:latin typeface="+mn-lt"/>
              </a:rPr>
              <a:t>:</a:t>
            </a:r>
          </a:p>
          <a:p>
            <a:pPr marL="0" indent="0">
              <a:buNone/>
            </a:pPr>
            <a:endParaRPr lang="en-US" b="0" i="0" dirty="0">
              <a:solidFill>
                <a:srgbClr val="111111"/>
              </a:solidFill>
              <a:effectLst/>
              <a:latin typeface="+mn-lt"/>
            </a:endParaRPr>
          </a:p>
          <a:p>
            <a:r>
              <a:rPr lang="en-US" dirty="0">
                <a:solidFill>
                  <a:srgbClr val="111111"/>
                </a:solidFill>
                <a:latin typeface="+mn-lt"/>
              </a:rPr>
              <a:t>A</a:t>
            </a:r>
            <a:r>
              <a:rPr lang="en-US" b="0" i="0" dirty="0">
                <a:solidFill>
                  <a:srgbClr val="111111"/>
                </a:solidFill>
                <a:effectLst/>
                <a:latin typeface="+mn-lt"/>
              </a:rPr>
              <a:t>ccording to the most recent World Health Organization data, the air quality in Dhaka reaches a yearly average of</a:t>
            </a:r>
            <a:r>
              <a:rPr lang="en-US" b="1" i="0" dirty="0">
                <a:solidFill>
                  <a:srgbClr val="111111"/>
                </a:solidFill>
                <a:effectLst/>
                <a:latin typeface="+mn-lt"/>
              </a:rPr>
              <a:t> </a:t>
            </a:r>
            <a:r>
              <a:rPr lang="en-US" b="0" i="0" dirty="0">
                <a:solidFill>
                  <a:srgbClr val="111111"/>
                </a:solidFill>
                <a:effectLst/>
                <a:latin typeface="+mn-lt"/>
              </a:rPr>
              <a:t>168 –which is classified as “unhealthy”.</a:t>
            </a:r>
          </a:p>
          <a:p>
            <a:endParaRPr lang="en-US" b="0" i="0" dirty="0">
              <a:solidFill>
                <a:srgbClr val="333333"/>
              </a:solidFill>
              <a:effectLst/>
              <a:latin typeface="+mn-lt"/>
            </a:endParaRPr>
          </a:p>
          <a:p>
            <a:r>
              <a:rPr lang="en-US" dirty="0">
                <a:solidFill>
                  <a:srgbClr val="000000"/>
                </a:solidFill>
                <a:latin typeface="+mn-lt"/>
              </a:rPr>
              <a:t>I</a:t>
            </a:r>
            <a:r>
              <a:rPr lang="en-US" b="0" i="0" dirty="0">
                <a:solidFill>
                  <a:srgbClr val="000000"/>
                </a:solidFill>
                <a:effectLst/>
                <a:latin typeface="+mn-lt"/>
              </a:rPr>
              <a:t>n the South Asia region, more than 2.1 million people died due to air pollution where Bangladesh is third. </a:t>
            </a:r>
          </a:p>
          <a:p>
            <a:endParaRPr lang="en-US" b="0" i="0" dirty="0">
              <a:solidFill>
                <a:srgbClr val="000000"/>
              </a:solidFill>
              <a:effectLst/>
              <a:latin typeface="+mn-lt"/>
            </a:endParaRPr>
          </a:p>
          <a:p>
            <a:r>
              <a:rPr lang="en-US" b="0" i="0" dirty="0">
                <a:solidFill>
                  <a:srgbClr val="000000"/>
                </a:solidFill>
                <a:effectLst/>
                <a:latin typeface="+mn-lt"/>
              </a:rPr>
              <a:t>In 2019, some 173,500 people died from diseases caused by air pollution.</a:t>
            </a:r>
          </a:p>
          <a:p>
            <a:endParaRPr lang="en-US" dirty="0">
              <a:solidFill>
                <a:srgbClr val="000000"/>
              </a:solidFill>
              <a:latin typeface="+mn-lt"/>
            </a:endParaRPr>
          </a:p>
          <a:p>
            <a:r>
              <a:rPr lang="en-US" b="0" i="0" dirty="0">
                <a:solidFill>
                  <a:srgbClr val="000000"/>
                </a:solidFill>
                <a:effectLst/>
                <a:latin typeface="+mn-lt"/>
              </a:rPr>
              <a:t>Obesity among youth increases.</a:t>
            </a:r>
            <a:endParaRPr lang="en-US" b="0" i="0" dirty="0">
              <a:solidFill>
                <a:srgbClr val="333333"/>
              </a:solidFill>
              <a:effectLst/>
              <a:latin typeface="+mn-lt"/>
            </a:endParaRPr>
          </a:p>
          <a:p>
            <a:endParaRPr lang="en-US" dirty="0"/>
          </a:p>
        </p:txBody>
      </p:sp>
    </p:spTree>
    <p:extLst>
      <p:ext uri="{BB962C8B-B14F-4D97-AF65-F5344CB8AC3E}">
        <p14:creationId xmlns:p14="http://schemas.microsoft.com/office/powerpoint/2010/main" val="119318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DCE0-0D10-83B3-8B05-7A4C4451D0C3}"/>
              </a:ext>
            </a:extLst>
          </p:cNvPr>
          <p:cNvSpPr>
            <a:spLocks noGrp="1"/>
          </p:cNvSpPr>
          <p:nvPr>
            <p:ph type="title"/>
          </p:nvPr>
        </p:nvSpPr>
        <p:spPr/>
        <p:txBody>
          <a:bodyPr>
            <a:normAutofit fontScale="90000"/>
          </a:bodyPr>
          <a:lstStyle/>
          <a:p>
            <a:r>
              <a:rPr lang="en-US" dirty="0"/>
              <a:t>Affects of Heavy Traffic Congestion in Bangladesh</a:t>
            </a:r>
          </a:p>
        </p:txBody>
      </p:sp>
      <p:sp>
        <p:nvSpPr>
          <p:cNvPr id="3" name="Content Placeholder 2">
            <a:extLst>
              <a:ext uri="{FF2B5EF4-FFF2-40B4-BE49-F238E27FC236}">
                <a16:creationId xmlns:a16="http://schemas.microsoft.com/office/drawing/2014/main" id="{D0B502D5-2D3A-680E-3D31-989E5E534041}"/>
              </a:ext>
            </a:extLst>
          </p:cNvPr>
          <p:cNvSpPr>
            <a:spLocks noGrp="1"/>
          </p:cNvSpPr>
          <p:nvPr>
            <p:ph idx="1"/>
          </p:nvPr>
        </p:nvSpPr>
        <p:spPr/>
        <p:txBody>
          <a:bodyPr>
            <a:normAutofit/>
          </a:bodyPr>
          <a:lstStyle/>
          <a:p>
            <a:pPr marL="0" indent="0" algn="l">
              <a:buNone/>
            </a:pPr>
            <a:endParaRPr lang="en-US" sz="2400" b="0" i="0" dirty="0">
              <a:solidFill>
                <a:schemeClr val="bg2">
                  <a:lumMod val="10000"/>
                </a:schemeClr>
              </a:solidFill>
              <a:effectLst/>
              <a:latin typeface="+mn-lt"/>
            </a:endParaRPr>
          </a:p>
          <a:p>
            <a:pPr marL="0" indent="0" algn="l">
              <a:buNone/>
            </a:pPr>
            <a:r>
              <a:rPr lang="en-US" sz="2400" b="0" i="0" dirty="0">
                <a:solidFill>
                  <a:schemeClr val="bg2">
                    <a:lumMod val="10000"/>
                  </a:schemeClr>
                </a:solidFill>
                <a:effectLst/>
                <a:latin typeface="+mn-lt"/>
              </a:rPr>
              <a:t>In nutshell, traffic jams in Bangladesh pose significant challenges to the economic growth, environmental sustainability, and public health of the country. </a:t>
            </a:r>
          </a:p>
          <a:p>
            <a:pPr marL="0" indent="0" algn="l">
              <a:buNone/>
            </a:pPr>
            <a:endParaRPr lang="en-US" sz="2400" b="0" i="0" dirty="0">
              <a:solidFill>
                <a:schemeClr val="bg2">
                  <a:lumMod val="10000"/>
                </a:schemeClr>
              </a:solidFill>
              <a:effectLst/>
              <a:latin typeface="+mn-lt"/>
            </a:endParaRPr>
          </a:p>
          <a:p>
            <a:pPr marL="0" indent="0" algn="l">
              <a:buNone/>
            </a:pPr>
            <a:r>
              <a:rPr lang="en-US" sz="2400" dirty="0">
                <a:solidFill>
                  <a:schemeClr val="bg2">
                    <a:lumMod val="10000"/>
                  </a:schemeClr>
                </a:solidFill>
                <a:latin typeface="+mn-lt"/>
              </a:rPr>
              <a:t>So, it is extremely important to find a feasible solution which can address this issue in an effective manner</a:t>
            </a:r>
            <a:r>
              <a:rPr lang="en-US" sz="2400" b="0" i="0" dirty="0">
                <a:solidFill>
                  <a:schemeClr val="bg2">
                    <a:lumMod val="10000"/>
                  </a:schemeClr>
                </a:solidFill>
                <a:effectLst/>
                <a:latin typeface="+mn-lt"/>
              </a:rPr>
              <a:t>.</a:t>
            </a:r>
          </a:p>
          <a:p>
            <a:endParaRPr lang="en-US" dirty="0">
              <a:solidFill>
                <a:schemeClr val="bg2">
                  <a:lumMod val="10000"/>
                </a:schemeClr>
              </a:solidFill>
            </a:endParaRPr>
          </a:p>
        </p:txBody>
      </p:sp>
    </p:spTree>
    <p:extLst>
      <p:ext uri="{BB962C8B-B14F-4D97-AF65-F5344CB8AC3E}">
        <p14:creationId xmlns:p14="http://schemas.microsoft.com/office/powerpoint/2010/main" val="223421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759E-CA1C-2F36-0219-9CE983C4ED7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9A1F584A-3464-4506-136A-CBAA20D3819F}"/>
              </a:ext>
            </a:extLst>
          </p:cNvPr>
          <p:cNvSpPr>
            <a:spLocks noGrp="1"/>
          </p:cNvSpPr>
          <p:nvPr>
            <p:ph idx="1"/>
          </p:nvPr>
        </p:nvSpPr>
        <p:spPr/>
        <p:txBody>
          <a:bodyPr/>
          <a:lstStyle/>
          <a:p>
            <a:r>
              <a:rPr lang="en-US" dirty="0"/>
              <a:t>Intelligent Transport System (ITS)</a:t>
            </a:r>
          </a:p>
        </p:txBody>
      </p:sp>
    </p:spTree>
    <p:extLst>
      <p:ext uri="{BB962C8B-B14F-4D97-AF65-F5344CB8AC3E}">
        <p14:creationId xmlns:p14="http://schemas.microsoft.com/office/powerpoint/2010/main" val="202755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ITS (Intelligent Transport System)</a:t>
            </a:r>
          </a:p>
        </p:txBody>
      </p:sp>
      <p:sp>
        <p:nvSpPr>
          <p:cNvPr id="3" name="Content Placeholder 2"/>
          <p:cNvSpPr>
            <a:spLocks noGrp="1"/>
          </p:cNvSpPr>
          <p:nvPr>
            <p:ph idx="1"/>
          </p:nvPr>
        </p:nvSpPr>
        <p:spPr/>
        <p:txBody>
          <a:bodyPr>
            <a:normAutofit fontScale="77500" lnSpcReduction="20000"/>
          </a:bodyPr>
          <a:lstStyle/>
          <a:p>
            <a:pPr marL="0" indent="0" algn="l">
              <a:buNone/>
            </a:pPr>
            <a:r>
              <a:rPr lang="en-US" b="0" i="0" dirty="0">
                <a:solidFill>
                  <a:schemeClr val="bg2">
                    <a:lumMod val="10000"/>
                  </a:schemeClr>
                </a:solidFill>
                <a:effectLst/>
                <a:latin typeface="+mn-lt"/>
              </a:rPr>
              <a:t>An advanced system that utilizes technology to manage traffic flow, reduce congestion, and enhance road safety.</a:t>
            </a:r>
          </a:p>
          <a:p>
            <a:pPr marL="0" indent="0" algn="l">
              <a:buNone/>
            </a:pPr>
            <a:endParaRPr lang="en-US" b="0" i="0" dirty="0">
              <a:solidFill>
                <a:schemeClr val="bg2">
                  <a:lumMod val="10000"/>
                </a:schemeClr>
              </a:solidFill>
              <a:effectLst/>
              <a:latin typeface="+mn-lt"/>
            </a:endParaRPr>
          </a:p>
          <a:p>
            <a:pPr marL="0" indent="0" algn="l">
              <a:buNone/>
            </a:pPr>
            <a:r>
              <a:rPr lang="en-US" b="0" i="0" dirty="0">
                <a:solidFill>
                  <a:schemeClr val="bg2">
                    <a:lumMod val="10000"/>
                  </a:schemeClr>
                </a:solidFill>
                <a:effectLst/>
                <a:latin typeface="+mn-lt"/>
              </a:rPr>
              <a:t>Components:</a:t>
            </a:r>
          </a:p>
          <a:p>
            <a:pPr marL="742950" lvl="1" indent="-285750" algn="l">
              <a:buFont typeface="Arial" panose="020B0604020202020204" pitchFamily="34" charset="0"/>
              <a:buChar char="•"/>
            </a:pPr>
            <a:r>
              <a:rPr lang="en-US" b="0" i="0" dirty="0">
                <a:solidFill>
                  <a:schemeClr val="bg2">
                    <a:lumMod val="10000"/>
                  </a:schemeClr>
                </a:solidFill>
                <a:effectLst/>
                <a:latin typeface="+mn-lt"/>
              </a:rPr>
              <a:t>Sensors: gather real-time data about traffic volume, speed, and density.</a:t>
            </a:r>
          </a:p>
          <a:p>
            <a:pPr marL="742950" lvl="1" indent="-285750" algn="l">
              <a:buFont typeface="Arial" panose="020B0604020202020204" pitchFamily="34" charset="0"/>
              <a:buChar char="•"/>
            </a:pPr>
            <a:endParaRPr lang="en-US" b="0" i="0" dirty="0">
              <a:solidFill>
                <a:schemeClr val="bg2">
                  <a:lumMod val="10000"/>
                </a:schemeClr>
              </a:solidFill>
              <a:effectLst/>
              <a:latin typeface="+mn-lt"/>
            </a:endParaRPr>
          </a:p>
          <a:p>
            <a:pPr marL="742950" lvl="1" indent="-285750" algn="l">
              <a:buFont typeface="Arial" panose="020B0604020202020204" pitchFamily="34" charset="0"/>
              <a:buChar char="•"/>
            </a:pPr>
            <a:r>
              <a:rPr lang="en-US" b="0" i="0" dirty="0">
                <a:solidFill>
                  <a:schemeClr val="bg2">
                    <a:lumMod val="10000"/>
                  </a:schemeClr>
                </a:solidFill>
                <a:effectLst/>
                <a:latin typeface="+mn-lt"/>
              </a:rPr>
              <a:t>Communication Systems: facilitate information exchange between vehicles, infrastructure, and traffic management centers.</a:t>
            </a:r>
          </a:p>
          <a:p>
            <a:pPr marL="457200" lvl="1" indent="0" algn="l">
              <a:buNone/>
            </a:pPr>
            <a:endParaRPr lang="en-US" b="0" i="0" dirty="0">
              <a:solidFill>
                <a:schemeClr val="bg2">
                  <a:lumMod val="10000"/>
                </a:schemeClr>
              </a:solidFill>
              <a:effectLst/>
              <a:latin typeface="+mn-lt"/>
            </a:endParaRPr>
          </a:p>
          <a:p>
            <a:pPr marL="742950" lvl="1" indent="-285750" algn="l">
              <a:buFont typeface="Arial" panose="020B0604020202020204" pitchFamily="34" charset="0"/>
              <a:buChar char="•"/>
            </a:pPr>
            <a:r>
              <a:rPr lang="en-US" b="0" i="0" dirty="0">
                <a:solidFill>
                  <a:schemeClr val="bg2">
                    <a:lumMod val="10000"/>
                  </a:schemeClr>
                </a:solidFill>
                <a:effectLst/>
                <a:latin typeface="+mn-lt"/>
              </a:rPr>
              <a:t>Control Systems: analyze data and adjust traffic signals, speed limits, and lane assignments to optimize traffic flow.</a:t>
            </a:r>
          </a:p>
          <a:p>
            <a:endParaRPr lang="en-US" dirty="0"/>
          </a:p>
        </p:txBody>
      </p:sp>
    </p:spTree>
    <p:extLst>
      <p:ext uri="{BB962C8B-B14F-4D97-AF65-F5344CB8AC3E}">
        <p14:creationId xmlns:p14="http://schemas.microsoft.com/office/powerpoint/2010/main" val="15206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AF89-FE14-5998-B683-DE53B6858533}"/>
              </a:ext>
            </a:extLst>
          </p:cNvPr>
          <p:cNvSpPr>
            <a:spLocks noGrp="1"/>
          </p:cNvSpPr>
          <p:nvPr>
            <p:ph type="title"/>
          </p:nvPr>
        </p:nvSpPr>
        <p:spPr/>
        <p:txBody>
          <a:bodyPr/>
          <a:lstStyle/>
          <a:p>
            <a:r>
              <a:rPr lang="en-US" dirty="0"/>
              <a:t>ITS explained</a:t>
            </a:r>
          </a:p>
        </p:txBody>
      </p:sp>
      <p:pic>
        <p:nvPicPr>
          <p:cNvPr id="1026" name="Picture 2" descr="Fig. 6.2">
            <a:extLst>
              <a:ext uri="{FF2B5EF4-FFF2-40B4-BE49-F238E27FC236}">
                <a16:creationId xmlns:a16="http://schemas.microsoft.com/office/drawing/2014/main" id="{77283EB2-CBBD-16B3-9985-E72BCC0DBA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0395" y="1600200"/>
            <a:ext cx="5743210" cy="430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649726"/>
      </p:ext>
    </p:extLst>
  </p:cSld>
  <p:clrMapOvr>
    <a:masterClrMapping/>
  </p:clrMapOvr>
</p:sld>
</file>

<file path=ppt/theme/theme1.xml><?xml version="1.0" encoding="utf-8"?>
<a:theme xmlns:a="http://schemas.openxmlformats.org/drawingml/2006/main" name="Office Theme">
  <a:themeElements>
    <a:clrScheme name="TAMU Palette">
      <a:dk1>
        <a:srgbClr val="332C2C"/>
      </a:dk1>
      <a:lt1>
        <a:sysClr val="window" lastClr="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2432</TotalTime>
  <Words>1252</Words>
  <Application>Microsoft Office PowerPoint</Application>
  <PresentationFormat>On-screen Show (4:3)</PresentationFormat>
  <Paragraphs>120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Georgia</vt:lpstr>
      <vt:lpstr>Roboto</vt:lpstr>
      <vt:lpstr>Söhne</vt:lpstr>
      <vt:lpstr>times</vt:lpstr>
      <vt:lpstr>Tungsten Medium</vt:lpstr>
      <vt:lpstr>Office Theme</vt:lpstr>
      <vt:lpstr>Prospect of intelligent transport system (ITS) in Bangladesh to reduce traffic congestion and energy wastage</vt:lpstr>
      <vt:lpstr>Overview</vt:lpstr>
      <vt:lpstr>PowerPoint Presentation</vt:lpstr>
      <vt:lpstr>Affects of Heavy Traffic Congestion in Bangladesh</vt:lpstr>
      <vt:lpstr>Affects of Heavy Traffic Congestion in Bangladesh</vt:lpstr>
      <vt:lpstr>Affects of Heavy Traffic Congestion in Bangladesh</vt:lpstr>
      <vt:lpstr>Solution</vt:lpstr>
      <vt:lpstr>ITS (Intelligent Transport System)</vt:lpstr>
      <vt:lpstr>ITS explained</vt:lpstr>
      <vt:lpstr>Few Applications of ITS</vt:lpstr>
      <vt:lpstr>Why Adaptive Traffic control Systems and Benefits</vt:lpstr>
      <vt:lpstr>Flowchart of an ATCS Model</vt:lpstr>
      <vt:lpstr>Object Detection Technique</vt:lpstr>
      <vt:lpstr>Proposed Object Detection Method</vt:lpstr>
      <vt:lpstr>Proposed Traffic Light Control Policy</vt:lpstr>
      <vt:lpstr>PowerPoint Presentation</vt:lpstr>
      <vt:lpstr>PowerPoint Presentation</vt:lpstr>
      <vt:lpstr>Our proposed ATCS Model</vt:lpstr>
      <vt:lpstr>Benefits of our model</vt:lpstr>
      <vt:lpstr>Feasibility</vt:lpstr>
      <vt:lpstr>Conclusion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fardeen mozumder</cp:lastModifiedBy>
  <cp:revision>93</cp:revision>
  <dcterms:created xsi:type="dcterms:W3CDTF">2013-01-30T18:40:09Z</dcterms:created>
  <dcterms:modified xsi:type="dcterms:W3CDTF">2023-08-21T05:54:34Z</dcterms:modified>
</cp:coreProperties>
</file>