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Lst>
  <p:sldSz cy="5143500" cx="9144000"/>
  <p:notesSz cx="6858000" cy="9144000"/>
  <p:embeddedFontLst>
    <p:embeddedFont>
      <p:font typeface="Raleway"/>
      <p:regular r:id="rId141"/>
      <p:bold r:id="rId142"/>
      <p:italic r:id="rId143"/>
      <p:boldItalic r:id="rId144"/>
    </p:embeddedFont>
    <p:embeddedFont>
      <p:font typeface="Lato"/>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48" Type="http://schemas.openxmlformats.org/officeDocument/2006/relationships/font" Target="fonts/Lato-boldItalic.fntdata"/><Relationship Id="rId9" Type="http://schemas.openxmlformats.org/officeDocument/2006/relationships/slide" Target="slides/slide3.xml"/><Relationship Id="rId143" Type="http://schemas.openxmlformats.org/officeDocument/2006/relationships/font" Target="fonts/Raleway-italic.fntdata"/><Relationship Id="rId142" Type="http://schemas.openxmlformats.org/officeDocument/2006/relationships/font" Target="fonts/Raleway-bold.fntdata"/><Relationship Id="rId141" Type="http://schemas.openxmlformats.org/officeDocument/2006/relationships/font" Target="fonts/Raleway-regular.fntdata"/><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font" Target="fonts/Lato-italic.fntdata"/><Relationship Id="rId6" Type="http://schemas.openxmlformats.org/officeDocument/2006/relationships/notesMaster" Target="notesMasters/notesMaster1.xml"/><Relationship Id="rId146" Type="http://schemas.openxmlformats.org/officeDocument/2006/relationships/font" Target="fonts/Lato-bold.fntdata"/><Relationship Id="rId7" Type="http://schemas.openxmlformats.org/officeDocument/2006/relationships/slide" Target="slides/slide1.xml"/><Relationship Id="rId145" Type="http://schemas.openxmlformats.org/officeDocument/2006/relationships/font" Target="fonts/Lato-regular.fntdata"/><Relationship Id="rId8" Type="http://schemas.openxmlformats.org/officeDocument/2006/relationships/slide" Target="slides/slide2.xml"/><Relationship Id="rId144" Type="http://schemas.openxmlformats.org/officeDocument/2006/relationships/font" Target="fonts/Raleway-bold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389b6982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389b6982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9478999e1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9478999e1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9478999e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9478999e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9478999e1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9478999e1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9478999e1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9478999e1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9478999e1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9478999e1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9478999e1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9478999e1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9478999e1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9478999e1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9478999e1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9478999e1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9478999e1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9478999e1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9478999e1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9478999e1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389b6982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389b6982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74cb0229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174cb0229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74cb0229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74cb0229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74cb0229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74cb0229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74cb0229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74cb0229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74cb0229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74cb0229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74cb022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74cb022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9478999e1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9478999e1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9478999e1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9478999e1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9478999e1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9478999e1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9478999e1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9478999e1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9389b6982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9389b6982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9478999e1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9478999e1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9389b69821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9389b69821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9478999e1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9478999e1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9478999e1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9478999e1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9478999e1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9478999e1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9478999e1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9478999e1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9478999e1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9478999e1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19478999e1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19478999e1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9478999e1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9478999e1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9478999e1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9478999e1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9389b69821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9389b6982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9478999e1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9478999e1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9478999e1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9478999e1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9478999e1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9478999e1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9389b69821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9389b69821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9389b6982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9389b6982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389b69821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389b69821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389b6982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9389b6982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9389b6982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9389b6982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389b69821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389b69821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389b69821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9389b6982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389b69821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389b69821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389b6982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389b6982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389b69821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389b69821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9389b6982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9389b6982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389b69821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9389b69821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9389b6982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9389b6982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389b6982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389b6982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389b69821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389b69821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389b6982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389b6982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9389b6982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9389b6982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389b6982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389b6982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389b6982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389b6982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389b6982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389b6982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389b6982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9389b6982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389b69821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9389b69821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9389b69821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389b69821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9389b69821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9389b69821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9389b69821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9389b69821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389b69821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9389b69821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389b6982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389b6982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9389b69821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9389b69821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9389b6982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9389b6982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9389b69821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9389b69821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389b6982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389b6982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9389b69821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9389b69821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389b69821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9389b69821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9389b69821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9389b69821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9389b69821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9389b69821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9389b69821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9389b69821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9389b69821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9389b69821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389b69821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9389b69821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9389b69821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9389b69821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9389b69821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9389b69821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9389b69821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9389b69821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c251b60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c251b6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9389b69821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9389b69821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9389b69821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9389b69821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9389b69821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9389b69821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9389b69821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9389b69821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9389b69821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9389b69821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9389b69821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9389b69821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9389b69821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9389b69821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9389b69821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9389b69821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9389b69821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9389b69821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9389b69821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9389b69821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389b6982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389b6982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9389b69821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9389b69821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9389b69821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9389b69821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9478999e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9478999e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9478999e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9478999e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9478999e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9478999e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9478999e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9478999e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9478999e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9478999e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9389b69821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9389b69821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9478999e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9478999e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9478999e1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9478999e1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389b6982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389b6982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9389b69821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9389b69821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9478999e1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9478999e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9478999e1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9478999e1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9478999e1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9478999e1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9478999e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9478999e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9478999e1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9478999e1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9389b69821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9389b69821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9389b6982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9389b6982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9389b69821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9389b69821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9389b6982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9389b6982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389b69821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389b6982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9478999e1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9478999e1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9478999e1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9478999e1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9478999e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9478999e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9478999e1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9478999e1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9478999e1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9478999e1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9389b69821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9389b69821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9478999e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9478999e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9478999e1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9478999e1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9478999e1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9478999e1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9478999e1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9478999e1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389b6982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389b6982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9478999e1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9478999e1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9478999e1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9478999e1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9478999e1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9478999e1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9478999e1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9478999e1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9478999e1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9478999e1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9478999e1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9478999e1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9478999e1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9478999e1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9478999e1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9478999e1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9478999e1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9478999e1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9478999e1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9478999e1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hyperlink" Target="https://api.dart.dev/stable/2.18.4/dart-async/Completer-class.html"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3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3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hyperlink" Target="https://api.dart.dev/stable/2.18.4/dart-async/StreamController-class.html"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 Id="rId3" Type="http://schemas.openxmlformats.org/officeDocument/2006/relationships/image" Target="../media/image3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 Id="rId3" Type="http://schemas.openxmlformats.org/officeDocument/2006/relationships/image" Target="../media/image42.png"/><Relationship Id="rId4" Type="http://schemas.openxmlformats.org/officeDocument/2006/relationships/image" Target="../media/image3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4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 Id="rId3" Type="http://schemas.openxmlformats.org/officeDocument/2006/relationships/image" Target="../media/image3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 Id="rId3" Type="http://schemas.openxmlformats.org/officeDocument/2006/relationships/image" Target="../media/image3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 Id="rId3" Type="http://schemas.openxmlformats.org/officeDocument/2006/relationships/hyperlink" Target="https://pub.dev/packages/async"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4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 Id="rId3" Type="http://schemas.openxmlformats.org/officeDocument/2006/relationships/hyperlink" Target="https://pub.dev/documentation/async/latest/async/AsyncCache-clas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image" Target="../media/image4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hyperlink" Target="https://pub.dev/documentation/async/latest/async/AsyncMemoizer-class.html"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 Id="rId3" Type="http://schemas.openxmlformats.org/officeDocument/2006/relationships/image" Target="../media/image4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 Id="rId3" Type="http://schemas.openxmlformats.org/officeDocument/2006/relationships/image" Target="../media/image45.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 Id="rId3" Type="http://schemas.openxmlformats.org/officeDocument/2006/relationships/image" Target="../media/image46.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2.xml"/><Relationship Id="rId3" Type="http://schemas.openxmlformats.org/officeDocument/2006/relationships/image" Target="../media/image49.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4.xml"/><Relationship Id="rId3" Type="http://schemas.openxmlformats.org/officeDocument/2006/relationships/hyperlink" Target="https://api.dart.dev/stable/2.18.5/index.html" TargetMode="External"/><Relationship Id="rId4" Type="http://schemas.openxmlformats.org/officeDocument/2006/relationships/hyperlink" Target="https://pub.de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github.com/ProgrammerZamanNow/belajar-dart-unit-te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api.dart.dev/stable/2.18.4/dart-async/Future-clas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s://api.dart.dev/stable/2.18.4/dart-async/Future-class.html#instance-method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s://api.dart.dev/stable/2.18.4/dart-async/Stream-clas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hyperlink" Target="https://api.dart.dev/stable/2.18.4/dart-async/StreamSubscription-class.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api.dart.dev/stable/2.18.4/dart-async/Stream-class.html#instance-metho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hyperlink" Target="https://api.dart.dev/stable/2.18.4/dart-async/Timer-class.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3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2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3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hyperlink" Target="https://api.dart.dev/stable/2.18.4/dart-isolate/Isolate-class.html"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4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2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hyperlink" Target="https://api.dart.dev/stable/2.18.4/dart-isolate/ReceivePort-class.html" TargetMode="External"/><Relationship Id="rId4" Type="http://schemas.openxmlformats.org/officeDocument/2006/relationships/hyperlink" Target="https://api.dart.dev/stable/2.18.4/dart-isolate/SendPort-class.htm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Dart Async</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Concurrency vs Parallel</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banyak yang bingung dengan concurrency dan parallel, sebenarnya kita tidak perlu terlalu memusingkan hal ini</a:t>
            </a:r>
            <a:endParaRPr/>
          </a:p>
          <a:p>
            <a:pPr indent="-311150" lvl="0" marL="457200" rtl="0" algn="l">
              <a:spcBef>
                <a:spcPts val="0"/>
              </a:spcBef>
              <a:spcAft>
                <a:spcPts val="0"/>
              </a:spcAft>
              <a:buSzPts val="1300"/>
              <a:buChar char="●"/>
            </a:pPr>
            <a:r>
              <a:rPr lang="id"/>
              <a:t>Karena saat ini, kita pasti akan menggunakan keduanya ketika membuat aplikasi</a:t>
            </a:r>
            <a:endParaRPr/>
          </a:p>
          <a:p>
            <a:pPr indent="-311150" lvl="0" marL="457200" rtl="0" algn="l">
              <a:spcBef>
                <a:spcPts val="0"/>
              </a:spcBef>
              <a:spcAft>
                <a:spcPts val="0"/>
              </a:spcAft>
              <a:buSzPts val="1300"/>
              <a:buChar char="●"/>
            </a:pPr>
            <a:r>
              <a:rPr lang="id"/>
              <a:t>Concurrency artinya mengerjakan beberapa pekerjaan satu persatu pada satu waktu</a:t>
            </a:r>
            <a:endParaRPr/>
          </a:p>
          <a:p>
            <a:pPr indent="-311150" lvl="0" marL="457200" rtl="0" algn="l">
              <a:spcBef>
                <a:spcPts val="0"/>
              </a:spcBef>
              <a:spcAft>
                <a:spcPts val="0"/>
              </a:spcAft>
              <a:buSzPts val="1300"/>
              <a:buChar char="●"/>
            </a:pPr>
            <a:r>
              <a:rPr lang="id"/>
              <a:t>Parallel artiya mengerjakan beberapa pekerjaan sekaligus pada satu waktu</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Receive Port</a:t>
            </a:r>
            <a:endParaRPr/>
          </a:p>
        </p:txBody>
      </p:sp>
      <p:pic>
        <p:nvPicPr>
          <p:cNvPr id="739" name="Google Shape;739;p124"/>
          <p:cNvPicPr preferRelativeResize="0"/>
          <p:nvPr/>
        </p:nvPicPr>
        <p:blipFill>
          <a:blip r:embed="rId3">
            <a:alphaModFix/>
          </a:blip>
          <a:stretch>
            <a:fillRect/>
          </a:stretch>
        </p:blipFill>
        <p:spPr>
          <a:xfrm>
            <a:off x="152400" y="2006250"/>
            <a:ext cx="7689234" cy="29848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Completer</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Completer</a:t>
            </a:r>
            <a:endParaRPr/>
          </a:p>
        </p:txBody>
      </p:sp>
      <p:sp>
        <p:nvSpPr>
          <p:cNvPr id="750" name="Google Shape;750;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memiliki class bernama Completer, yang bisa kita gunakan untuk mempermudah membuat Future </a:t>
            </a:r>
            <a:endParaRPr/>
          </a:p>
          <a:p>
            <a:pPr indent="-311150" lvl="0" marL="457200" rtl="0" algn="l">
              <a:spcBef>
                <a:spcPts val="0"/>
              </a:spcBef>
              <a:spcAft>
                <a:spcPts val="0"/>
              </a:spcAft>
              <a:buSzPts val="1300"/>
              <a:buChar char="●"/>
            </a:pPr>
            <a:r>
              <a:rPr lang="id"/>
              <a:t>Saat misal kita integrasi dengan library orang lain yang menggunakan Callback, kita ingin melakukan </a:t>
            </a:r>
            <a:r>
              <a:rPr lang="id"/>
              <a:t>wrapping</a:t>
            </a:r>
            <a:r>
              <a:rPr lang="id"/>
              <a:t> menjadi Future, kita bisa menggunakan Completer</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https://api.dart.dev/stable/2.18.4/dart-async/Completer-class.html</a:t>
            </a:r>
            <a:r>
              <a:rPr lang="id"/>
              <a: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Callback Function</a:t>
            </a:r>
            <a:endParaRPr/>
          </a:p>
        </p:txBody>
      </p:sp>
      <p:pic>
        <p:nvPicPr>
          <p:cNvPr id="756" name="Google Shape;756;p127"/>
          <p:cNvPicPr preferRelativeResize="0"/>
          <p:nvPr/>
        </p:nvPicPr>
        <p:blipFill>
          <a:blip r:embed="rId3">
            <a:alphaModFix/>
          </a:blip>
          <a:stretch>
            <a:fillRect/>
          </a:stretch>
        </p:blipFill>
        <p:spPr>
          <a:xfrm>
            <a:off x="152400" y="2006250"/>
            <a:ext cx="8839200" cy="175628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Completer</a:t>
            </a:r>
            <a:endParaRPr/>
          </a:p>
        </p:txBody>
      </p:sp>
      <p:pic>
        <p:nvPicPr>
          <p:cNvPr id="762" name="Google Shape;762;p128"/>
          <p:cNvPicPr preferRelativeResize="0"/>
          <p:nvPr/>
        </p:nvPicPr>
        <p:blipFill>
          <a:blip r:embed="rId3">
            <a:alphaModFix/>
          </a:blip>
          <a:stretch>
            <a:fillRect/>
          </a:stretch>
        </p:blipFill>
        <p:spPr>
          <a:xfrm>
            <a:off x="152400" y="2006250"/>
            <a:ext cx="5999850" cy="298485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Controller</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Controller</a:t>
            </a:r>
            <a:endParaRPr/>
          </a:p>
        </p:txBody>
      </p:sp>
      <p:sp>
        <p:nvSpPr>
          <p:cNvPr id="773" name="Google Shape;773;p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Completer yang bisa digunakan untuk membuat Future, Dart juga menyediakan class Stream Controller untuk membuat Stream</a:t>
            </a:r>
            <a:endParaRPr/>
          </a:p>
          <a:p>
            <a:pPr indent="-311150" lvl="0" marL="457200" rtl="0" algn="l">
              <a:spcBef>
                <a:spcPts val="0"/>
              </a:spcBef>
              <a:spcAft>
                <a:spcPts val="0"/>
              </a:spcAft>
              <a:buSzPts val="1300"/>
              <a:buChar char="●"/>
            </a:pPr>
            <a:r>
              <a:rPr lang="id"/>
              <a:t>Kasusnya juga cocok ketika kita membuat Stream misal ketika kita menggunakan library orang lain yang menggunakan callback</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https://api.dart.dev/stable/2.18.4/dart-async/StreamController-class.html</a:t>
            </a:r>
            <a:r>
              <a:rPr lang="id"/>
              <a:t>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Callback Function</a:t>
            </a:r>
            <a:endParaRPr/>
          </a:p>
        </p:txBody>
      </p:sp>
      <p:pic>
        <p:nvPicPr>
          <p:cNvPr id="779" name="Google Shape;779;p131"/>
          <p:cNvPicPr preferRelativeResize="0"/>
          <p:nvPr/>
        </p:nvPicPr>
        <p:blipFill>
          <a:blip r:embed="rId3">
            <a:alphaModFix/>
          </a:blip>
          <a:stretch>
            <a:fillRect/>
          </a:stretch>
        </p:blipFill>
        <p:spPr>
          <a:xfrm>
            <a:off x="152400" y="2006250"/>
            <a:ext cx="8819986" cy="29848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Controller</a:t>
            </a:r>
            <a:endParaRPr/>
          </a:p>
        </p:txBody>
      </p:sp>
      <p:pic>
        <p:nvPicPr>
          <p:cNvPr id="785" name="Google Shape;785;p132"/>
          <p:cNvPicPr preferRelativeResize="0"/>
          <p:nvPr/>
        </p:nvPicPr>
        <p:blipFill>
          <a:blip r:embed="rId3">
            <a:alphaModFix/>
          </a:blip>
          <a:stretch>
            <a:fillRect/>
          </a:stretch>
        </p:blipFill>
        <p:spPr>
          <a:xfrm>
            <a:off x="152400" y="2006250"/>
            <a:ext cx="5925150" cy="2984850"/>
          </a:xfrm>
          <a:prstGeom prst="rect">
            <a:avLst/>
          </a:prstGeom>
          <a:noFill/>
          <a:ln>
            <a:noFill/>
          </a:ln>
        </p:spPr>
      </p:pic>
      <p:pic>
        <p:nvPicPr>
          <p:cNvPr id="786" name="Google Shape;786;p132"/>
          <p:cNvPicPr preferRelativeResize="0"/>
          <p:nvPr/>
        </p:nvPicPr>
        <p:blipFill>
          <a:blip r:embed="rId4">
            <a:alphaModFix/>
          </a:blip>
          <a:stretch>
            <a:fillRect/>
          </a:stretch>
        </p:blipFill>
        <p:spPr>
          <a:xfrm>
            <a:off x="4674000" y="3067225"/>
            <a:ext cx="4345699" cy="192387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Generator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24" name="Google Shape;224;p35"/>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Generator</a:t>
            </a:r>
            <a:endParaRPr/>
          </a:p>
        </p:txBody>
      </p:sp>
      <p:sp>
        <p:nvSpPr>
          <p:cNvPr id="797" name="Google Shape;797;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memiliki fitur bernama Generator, yang bisa digunakan untuk membuat data collection Sync ataupun Async</a:t>
            </a:r>
            <a:endParaRPr/>
          </a:p>
          <a:p>
            <a:pPr indent="-311150" lvl="0" marL="457200" rtl="0" algn="l">
              <a:spcBef>
                <a:spcPts val="0"/>
              </a:spcBef>
              <a:spcAft>
                <a:spcPts val="0"/>
              </a:spcAft>
              <a:buSzPts val="1300"/>
              <a:buChar char="●"/>
            </a:pPr>
            <a:r>
              <a:rPr lang="id"/>
              <a:t>Data Sync akan mengembalikan Iterable&lt;T&gt; sedangkan data Async akan mengembalikan Stream&lt;T&gt;</a:t>
            </a:r>
            <a:endParaRPr/>
          </a:p>
          <a:p>
            <a:pPr indent="-311150" lvl="0" marL="457200" rtl="0" algn="l">
              <a:spcBef>
                <a:spcPts val="0"/>
              </a:spcBef>
              <a:spcAft>
                <a:spcPts val="0"/>
              </a:spcAft>
              <a:buSzPts val="1300"/>
              <a:buChar char="●"/>
            </a:pPr>
            <a:r>
              <a:rPr lang="id"/>
              <a:t>Untuk membuat generator Sync, kita bisa tambahkan sync* di function</a:t>
            </a:r>
            <a:endParaRPr/>
          </a:p>
          <a:p>
            <a:pPr indent="-311150" lvl="0" marL="457200" rtl="0" algn="l">
              <a:spcBef>
                <a:spcPts val="0"/>
              </a:spcBef>
              <a:spcAft>
                <a:spcPts val="0"/>
              </a:spcAft>
              <a:buSzPts val="1300"/>
              <a:buChar char="●"/>
            </a:pPr>
            <a:r>
              <a:rPr lang="id"/>
              <a:t>Untuk membuat generator Async, kita bisa tambahkan async* di function</a:t>
            </a:r>
            <a:endParaRPr/>
          </a:p>
          <a:p>
            <a:pPr indent="-311150" lvl="0" marL="457200" rtl="0" algn="l">
              <a:spcBef>
                <a:spcPts val="0"/>
              </a:spcBef>
              <a:spcAft>
                <a:spcPts val="0"/>
              </a:spcAft>
              <a:buSzPts val="1300"/>
              <a:buChar char="●"/>
            </a:pPr>
            <a:r>
              <a:rPr lang="id"/>
              <a:t>Untuk mengembalikan value nya, kita bisa gunakan yield value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Generator Sync</a:t>
            </a:r>
            <a:endParaRPr/>
          </a:p>
        </p:txBody>
      </p:sp>
      <p:pic>
        <p:nvPicPr>
          <p:cNvPr id="803" name="Google Shape;803;p135"/>
          <p:cNvPicPr preferRelativeResize="0"/>
          <p:nvPr/>
        </p:nvPicPr>
        <p:blipFill>
          <a:blip r:embed="rId3">
            <a:alphaModFix/>
          </a:blip>
          <a:stretch>
            <a:fillRect/>
          </a:stretch>
        </p:blipFill>
        <p:spPr>
          <a:xfrm>
            <a:off x="152400" y="2006250"/>
            <a:ext cx="7065406" cy="2984851"/>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Generator Async</a:t>
            </a:r>
            <a:endParaRPr/>
          </a:p>
        </p:txBody>
      </p:sp>
      <p:pic>
        <p:nvPicPr>
          <p:cNvPr id="809" name="Google Shape;809;p136"/>
          <p:cNvPicPr preferRelativeResize="0"/>
          <p:nvPr/>
        </p:nvPicPr>
        <p:blipFill>
          <a:blip r:embed="rId3">
            <a:alphaModFix/>
          </a:blip>
          <a:stretch>
            <a:fillRect/>
          </a:stretch>
        </p:blipFill>
        <p:spPr>
          <a:xfrm>
            <a:off x="152400" y="2006250"/>
            <a:ext cx="7064460" cy="2984851"/>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yield*</a:t>
            </a:r>
            <a:endParaRPr/>
          </a:p>
        </p:txBody>
      </p:sp>
      <p:sp>
        <p:nvSpPr>
          <p:cNvPr id="815" name="Google Shape;815;p1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yield, untuk mengirim value di Generator, terdapat yield*, yang bisa digunakan untuk mengirim seluruh data Iterable&lt;T&gt; atau Stream&lt;T&gt;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Generator yield*</a:t>
            </a:r>
            <a:endParaRPr/>
          </a:p>
        </p:txBody>
      </p:sp>
      <p:pic>
        <p:nvPicPr>
          <p:cNvPr id="821" name="Google Shape;821;p138"/>
          <p:cNvPicPr preferRelativeResize="0"/>
          <p:nvPr/>
        </p:nvPicPr>
        <p:blipFill>
          <a:blip r:embed="rId3">
            <a:alphaModFix/>
          </a:blip>
          <a:stretch>
            <a:fillRect/>
          </a:stretch>
        </p:blipFill>
        <p:spPr>
          <a:xfrm>
            <a:off x="152400" y="2006250"/>
            <a:ext cx="8249040" cy="29848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Package</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Package</a:t>
            </a:r>
            <a:endParaRPr/>
          </a:p>
        </p:txBody>
      </p:sp>
      <p:sp>
        <p:nvSpPr>
          <p:cNvPr id="832" name="Google Shape;832;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class Dart Async terdapat di package dart:async</a:t>
            </a:r>
            <a:endParaRPr/>
          </a:p>
          <a:p>
            <a:pPr indent="-311150" lvl="0" marL="457200" rtl="0" algn="l">
              <a:spcBef>
                <a:spcPts val="0"/>
              </a:spcBef>
              <a:spcAft>
                <a:spcPts val="0"/>
              </a:spcAft>
              <a:buSzPts val="1300"/>
              <a:buChar char="●"/>
            </a:pPr>
            <a:r>
              <a:rPr lang="id"/>
              <a:t>Namun diluar itu, tim Dart membuat package khusus yang berisi class-class bantuan untuk fitur Dart Async, yaitu package async</a:t>
            </a:r>
            <a:endParaRPr/>
          </a:p>
          <a:p>
            <a:pPr indent="-311150" lvl="0" marL="457200" rtl="0" algn="l">
              <a:spcBef>
                <a:spcPts val="0"/>
              </a:spcBef>
              <a:spcAft>
                <a:spcPts val="0"/>
              </a:spcAft>
              <a:buSzPts val="1300"/>
              <a:buChar char="●"/>
            </a:pPr>
            <a:r>
              <a:rPr lang="id" u="sng">
                <a:solidFill>
                  <a:schemeClr val="hlink"/>
                </a:solidFill>
                <a:hlinkClick r:id="rId3"/>
              </a:rPr>
              <a:t>https://pub.dev/packages/async</a:t>
            </a:r>
            <a:r>
              <a:rPr lang="id"/>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Menginstall Package Async</a:t>
            </a:r>
            <a:endParaRPr/>
          </a:p>
        </p:txBody>
      </p:sp>
      <p:pic>
        <p:nvPicPr>
          <p:cNvPr id="838" name="Google Shape;838;p141"/>
          <p:cNvPicPr preferRelativeResize="0"/>
          <p:nvPr/>
        </p:nvPicPr>
        <p:blipFill>
          <a:blip r:embed="rId3">
            <a:alphaModFix/>
          </a:blip>
          <a:stretch>
            <a:fillRect/>
          </a:stretch>
        </p:blipFill>
        <p:spPr>
          <a:xfrm>
            <a:off x="152400" y="2006250"/>
            <a:ext cx="8839202" cy="242979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Cache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Cache</a:t>
            </a:r>
            <a:endParaRPr/>
          </a:p>
        </p:txBody>
      </p:sp>
      <p:sp>
        <p:nvSpPr>
          <p:cNvPr id="849" name="Google Shape;849;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AsyncClass merupakan class di Async Package yang digunakan untuk menjalankan async function, namun hasilnya disimpan di memory selama durasi waktu tertentu</a:t>
            </a:r>
            <a:endParaRPr/>
          </a:p>
          <a:p>
            <a:pPr indent="-311150" lvl="0" marL="457200" rtl="0" algn="l">
              <a:spcBef>
                <a:spcPts val="0"/>
              </a:spcBef>
              <a:spcAft>
                <a:spcPts val="0"/>
              </a:spcAft>
              <a:buSzPts val="1300"/>
              <a:buChar char="●"/>
            </a:pPr>
            <a:r>
              <a:rPr lang="id"/>
              <a:t>Jika durasi waktu sudah lewat, maka async function akan di eksekusi lagi</a:t>
            </a:r>
            <a:endParaRPr/>
          </a:p>
          <a:p>
            <a:pPr indent="-311150" lvl="0" marL="457200" rtl="0" algn="l">
              <a:spcBef>
                <a:spcPts val="0"/>
              </a:spcBef>
              <a:spcAft>
                <a:spcPts val="0"/>
              </a:spcAft>
              <a:buSzPts val="1300"/>
              <a:buChar char="●"/>
            </a:pPr>
            <a:r>
              <a:rPr lang="id" u="sng">
                <a:solidFill>
                  <a:schemeClr val="hlink"/>
                </a:solidFill>
                <a:hlinkClick r:id="rId3"/>
              </a:rPr>
              <a:t>https://pub.dev/documentation/async/latest/async/AsyncCache-class.html</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30" name="Google Shape;230;p36"/>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4"/>
          <p:cNvSpPr txBox="1"/>
          <p:nvPr>
            <p:ph type="title"/>
          </p:nvPr>
        </p:nvSpPr>
        <p:spPr>
          <a:xfrm>
            <a:off x="729450" y="54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 Cache</a:t>
            </a:r>
            <a:endParaRPr/>
          </a:p>
        </p:txBody>
      </p:sp>
      <p:pic>
        <p:nvPicPr>
          <p:cNvPr id="855" name="Google Shape;855;p144"/>
          <p:cNvPicPr preferRelativeResize="0"/>
          <p:nvPr/>
        </p:nvPicPr>
        <p:blipFill>
          <a:blip r:embed="rId3">
            <a:alphaModFix/>
          </a:blip>
          <a:stretch>
            <a:fillRect/>
          </a:stretch>
        </p:blipFill>
        <p:spPr>
          <a:xfrm>
            <a:off x="152400" y="1295225"/>
            <a:ext cx="6967226" cy="369587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Memoizer</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Memoizer</a:t>
            </a:r>
            <a:endParaRPr/>
          </a:p>
        </p:txBody>
      </p:sp>
      <p:sp>
        <p:nvSpPr>
          <p:cNvPr id="866" name="Google Shape;866;p1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AsyncMemoizer adalah class yang mirip dengan Async Cache, yang membedakan adalah Async Memoize akan menyimpan data secara permanen, tanpa ada durasi waktu</a:t>
            </a:r>
            <a:endParaRPr/>
          </a:p>
          <a:p>
            <a:pPr indent="-311150" lvl="0" marL="457200" rtl="0" algn="l">
              <a:spcBef>
                <a:spcPts val="0"/>
              </a:spcBef>
              <a:spcAft>
                <a:spcPts val="0"/>
              </a:spcAft>
              <a:buSzPts val="1300"/>
              <a:buChar char="●"/>
            </a:pPr>
            <a:r>
              <a:rPr lang="id" u="sng">
                <a:solidFill>
                  <a:schemeClr val="hlink"/>
                </a:solidFill>
                <a:hlinkClick r:id="rId3"/>
              </a:rPr>
              <a:t>https://pub.dev/documentation/async/latest/async/AsyncMemoizer-class.html</a:t>
            </a:r>
            <a:r>
              <a:rPr lang="id"/>
              <a:t>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47"/>
          <p:cNvSpPr txBox="1"/>
          <p:nvPr>
            <p:ph type="title"/>
          </p:nvPr>
        </p:nvSpPr>
        <p:spPr>
          <a:xfrm>
            <a:off x="729450" y="58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 Memoizer</a:t>
            </a:r>
            <a:endParaRPr/>
          </a:p>
        </p:txBody>
      </p:sp>
      <p:pic>
        <p:nvPicPr>
          <p:cNvPr id="872" name="Google Shape;872;p147"/>
          <p:cNvPicPr preferRelativeResize="0"/>
          <p:nvPr/>
        </p:nvPicPr>
        <p:blipFill>
          <a:blip r:embed="rId3">
            <a:alphaModFix/>
          </a:blip>
          <a:stretch>
            <a:fillRect/>
          </a:stretch>
        </p:blipFill>
        <p:spPr>
          <a:xfrm>
            <a:off x="152400" y="1270450"/>
            <a:ext cx="6816856" cy="3720651"/>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a:t>
            </a:r>
            <a:r>
              <a:rPr lang="id"/>
              <a:t> Test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Test</a:t>
            </a:r>
            <a:endParaRPr/>
          </a:p>
        </p:txBody>
      </p:sp>
      <p:sp>
        <p:nvSpPr>
          <p:cNvPr id="883" name="Google Shape;883;p1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Package test di Dart dapat digunakan untuk melakukan pengetesan kode Async dalam bentuk Future</a:t>
            </a:r>
            <a:endParaRPr/>
          </a:p>
          <a:p>
            <a:pPr indent="-311150" lvl="0" marL="457200" rtl="0" algn="l">
              <a:spcBef>
                <a:spcPts val="0"/>
              </a:spcBef>
              <a:spcAft>
                <a:spcPts val="0"/>
              </a:spcAft>
              <a:buSzPts val="1300"/>
              <a:buChar char="●"/>
            </a:pPr>
            <a:r>
              <a:rPr lang="id"/>
              <a:t>Hal ini bisa mempermudah ketika kita akan membuat unit test kode Asynchronous</a:t>
            </a:r>
            <a:endParaRPr/>
          </a:p>
          <a:p>
            <a:pPr indent="-311150" lvl="0" marL="457200" rtl="0" algn="l">
              <a:spcBef>
                <a:spcPts val="0"/>
              </a:spcBef>
              <a:spcAft>
                <a:spcPts val="0"/>
              </a:spcAft>
              <a:buSzPts val="1300"/>
              <a:buChar char="●"/>
            </a:pPr>
            <a:r>
              <a:rPr lang="id"/>
              <a:t>Di dalam test(), kita bisa masukkan function async, sehingga bisa menggunakan await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Test</a:t>
            </a:r>
            <a:endParaRPr/>
          </a:p>
        </p:txBody>
      </p:sp>
      <p:pic>
        <p:nvPicPr>
          <p:cNvPr id="889" name="Google Shape;889;p150"/>
          <p:cNvPicPr preferRelativeResize="0"/>
          <p:nvPr/>
        </p:nvPicPr>
        <p:blipFill>
          <a:blip r:embed="rId3">
            <a:alphaModFix/>
          </a:blip>
          <a:stretch>
            <a:fillRect/>
          </a:stretch>
        </p:blipFill>
        <p:spPr>
          <a:xfrm>
            <a:off x="152400" y="2006250"/>
            <a:ext cx="6307762" cy="2984849"/>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Matcher</a:t>
            </a:r>
            <a:endParaRPr/>
          </a:p>
        </p:txBody>
      </p:sp>
      <p:sp>
        <p:nvSpPr>
          <p:cNvPr id="895" name="Google Shape;895;p1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menggunakan async await, kita bisa mengetest kode Future seperti kode Syncronous</a:t>
            </a:r>
            <a:endParaRPr/>
          </a:p>
          <a:p>
            <a:pPr indent="-311150" lvl="0" marL="457200" rtl="0" algn="l">
              <a:spcBef>
                <a:spcPts val="0"/>
              </a:spcBef>
              <a:spcAft>
                <a:spcPts val="0"/>
              </a:spcAft>
              <a:buSzPts val="1300"/>
              <a:buChar char="●"/>
            </a:pPr>
            <a:r>
              <a:rPr lang="id"/>
              <a:t>Namun jika kita tidak menggunakan async await, kita bisa menggunakan function completion() untuk membantu melakukan matcher data Future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Matcher</a:t>
            </a:r>
            <a:endParaRPr/>
          </a:p>
        </p:txBody>
      </p:sp>
      <p:pic>
        <p:nvPicPr>
          <p:cNvPr id="901" name="Google Shape;901;p152"/>
          <p:cNvPicPr preferRelativeResize="0"/>
          <p:nvPr/>
        </p:nvPicPr>
        <p:blipFill>
          <a:blip r:embed="rId3">
            <a:alphaModFix/>
          </a:blip>
          <a:stretch>
            <a:fillRect/>
          </a:stretch>
        </p:blipFill>
        <p:spPr>
          <a:xfrm>
            <a:off x="152400" y="2006250"/>
            <a:ext cx="7295239" cy="2984849"/>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a:t>
            </a:r>
            <a:r>
              <a:rPr lang="id"/>
              <a:t> Test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 dan Parallel</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Browser adalah aplikasi yang concurrent dan parallel</a:t>
            </a:r>
            <a:endParaRPr/>
          </a:p>
          <a:p>
            <a:pPr indent="-311150" lvl="0" marL="457200" rtl="0" algn="l">
              <a:spcBef>
                <a:spcPts val="0"/>
              </a:spcBef>
              <a:spcAft>
                <a:spcPts val="0"/>
              </a:spcAft>
              <a:buSzPts val="1300"/>
              <a:buChar char="●"/>
            </a:pPr>
            <a:r>
              <a:rPr lang="id"/>
              <a:t>Browser akan melakukan proses concurrent ketika membuka web, browser akan melakukan http request, lalu mendownload semua file web (html, css, js) lalu merender dalam bentuk tampilan web</a:t>
            </a:r>
            <a:endParaRPr/>
          </a:p>
          <a:p>
            <a:pPr indent="-311150" lvl="0" marL="457200" rtl="0" algn="l">
              <a:spcBef>
                <a:spcPts val="0"/>
              </a:spcBef>
              <a:spcAft>
                <a:spcPts val="0"/>
              </a:spcAft>
              <a:buSzPts val="1300"/>
              <a:buChar char="●"/>
            </a:pPr>
            <a:r>
              <a:rPr lang="id"/>
              <a:t>Browser akan melakukan proses parallel, ketika kita membuka beberapa tab web, dan juga sambil download beberapa file, dan menonton video dari web streaming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Test</a:t>
            </a:r>
            <a:endParaRPr/>
          </a:p>
        </p:txBody>
      </p:sp>
      <p:sp>
        <p:nvSpPr>
          <p:cNvPr id="912" name="Google Shape;912;p1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Package test juga menyediakan banyak function matcher untuk membantu kita ketika melakukan pengetesan terhadap jenis data Stream</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Matcher</a:t>
            </a:r>
            <a:endParaRPr/>
          </a:p>
        </p:txBody>
      </p:sp>
      <p:sp>
        <p:nvSpPr>
          <p:cNvPr id="918" name="Google Shape;918;p1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emits() match untuk single event</a:t>
            </a:r>
            <a:endParaRPr/>
          </a:p>
          <a:p>
            <a:pPr indent="-311150" lvl="0" marL="457200" rtl="0" algn="l">
              <a:spcBef>
                <a:spcPts val="0"/>
              </a:spcBef>
              <a:spcAft>
                <a:spcPts val="0"/>
              </a:spcAft>
              <a:buSzPts val="1300"/>
              <a:buChar char="●"/>
            </a:pPr>
            <a:r>
              <a:rPr lang="id"/>
              <a:t>emitsError() match untuk single error event</a:t>
            </a:r>
            <a:endParaRPr/>
          </a:p>
          <a:p>
            <a:pPr indent="-311150" lvl="0" marL="457200" rtl="0" algn="l">
              <a:spcBef>
                <a:spcPts val="0"/>
              </a:spcBef>
              <a:spcAft>
                <a:spcPts val="0"/>
              </a:spcAft>
              <a:buSzPts val="1300"/>
              <a:buChar char="●"/>
            </a:pPr>
            <a:r>
              <a:rPr lang="id"/>
              <a:t>emitsDone match untuk single done event</a:t>
            </a:r>
            <a:endParaRPr/>
          </a:p>
          <a:p>
            <a:pPr indent="-311150" lvl="0" marL="457200" rtl="0" algn="l">
              <a:spcBef>
                <a:spcPts val="0"/>
              </a:spcBef>
              <a:spcAft>
                <a:spcPts val="0"/>
              </a:spcAft>
              <a:buSzPts val="1300"/>
              <a:buChar char="●"/>
            </a:pPr>
            <a:r>
              <a:rPr lang="id"/>
              <a:t>emitsAnyOf() consume event match satu untuk beberapa kemungkinan data</a:t>
            </a:r>
            <a:endParaRPr/>
          </a:p>
          <a:p>
            <a:pPr indent="-311150" lvl="0" marL="457200" rtl="0" algn="l">
              <a:spcBef>
                <a:spcPts val="0"/>
              </a:spcBef>
              <a:spcAft>
                <a:spcPts val="0"/>
              </a:spcAft>
              <a:buSzPts val="1300"/>
              <a:buChar char="●"/>
            </a:pPr>
            <a:r>
              <a:rPr lang="id"/>
              <a:t>emitsInOrder() consume event match multiple matcher dengan urutan yang sudah ditentukan</a:t>
            </a:r>
            <a:endParaRPr/>
          </a:p>
          <a:p>
            <a:pPr indent="-311150" lvl="0" marL="457200" rtl="0" algn="l">
              <a:spcBef>
                <a:spcPts val="0"/>
              </a:spcBef>
              <a:spcAft>
                <a:spcPts val="0"/>
              </a:spcAft>
              <a:buSzPts val="1300"/>
              <a:buChar char="●"/>
            </a:pPr>
            <a:r>
              <a:rPr lang="id"/>
              <a:t>emitsInAnyorder() seperti emitsInOrder(), tapi tidak peduli urutannya</a:t>
            </a:r>
            <a:endParaRPr/>
          </a:p>
          <a:p>
            <a:pPr indent="-311150" lvl="0" marL="457200" rtl="0" algn="l">
              <a:spcBef>
                <a:spcPts val="0"/>
              </a:spcBef>
              <a:spcAft>
                <a:spcPts val="0"/>
              </a:spcAft>
              <a:buSzPts val="1300"/>
              <a:buChar char="●"/>
            </a:pPr>
            <a:r>
              <a:rPr lang="id"/>
              <a:t>neverEmits() memastikan stream selesai tanpa match data sama sekali</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Matcher</a:t>
            </a:r>
            <a:endParaRPr/>
          </a:p>
        </p:txBody>
      </p:sp>
      <p:pic>
        <p:nvPicPr>
          <p:cNvPr id="924" name="Google Shape;924;p156"/>
          <p:cNvPicPr preferRelativeResize="0"/>
          <p:nvPr/>
        </p:nvPicPr>
        <p:blipFill>
          <a:blip r:embed="rId3">
            <a:alphaModFix/>
          </a:blip>
          <a:stretch>
            <a:fillRect/>
          </a:stretch>
        </p:blipFill>
        <p:spPr>
          <a:xfrm>
            <a:off x="152400" y="2006250"/>
            <a:ext cx="5322982" cy="2984850"/>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935" name="Google Shape;935;p1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Belajar Class-Class di Dart dan Package Populer:</a:t>
            </a:r>
            <a:endParaRPr/>
          </a:p>
          <a:p>
            <a:pPr indent="-298450" lvl="1" marL="914400" rtl="0" algn="l">
              <a:spcBef>
                <a:spcPts val="0"/>
              </a:spcBef>
              <a:spcAft>
                <a:spcPts val="0"/>
              </a:spcAft>
              <a:buSzPts val="1100"/>
              <a:buChar char="○"/>
            </a:pPr>
            <a:r>
              <a:rPr lang="id" u="sng">
                <a:solidFill>
                  <a:schemeClr val="hlink"/>
                </a:solidFill>
                <a:hlinkClick r:id="rId3"/>
              </a:rPr>
              <a:t>https://api.dart.dev/stable/2.18.5/index.html</a:t>
            </a:r>
            <a:endParaRPr/>
          </a:p>
          <a:p>
            <a:pPr indent="-298450" lvl="1" marL="914400" rtl="0" algn="l">
              <a:spcBef>
                <a:spcPts val="0"/>
              </a:spcBef>
              <a:spcAft>
                <a:spcPts val="0"/>
              </a:spcAft>
              <a:buSzPts val="1100"/>
              <a:buChar char="○"/>
            </a:pPr>
            <a:r>
              <a:rPr lang="id" u="sng">
                <a:solidFill>
                  <a:schemeClr val="hlink"/>
                </a:solidFill>
                <a:hlinkClick r:id="rId4"/>
              </a:rPr>
              <a:t>https://pub.dev/</a:t>
            </a:r>
            <a:r>
              <a:rPr lang="id"/>
              <a:t> </a:t>
            </a:r>
            <a:endParaRPr/>
          </a:p>
          <a:p>
            <a:pPr indent="-311150" lvl="0" marL="457200" rtl="0" algn="l">
              <a:spcBef>
                <a:spcPts val="0"/>
              </a:spcBef>
              <a:spcAft>
                <a:spcPts val="0"/>
              </a:spcAft>
              <a:buSzPts val="1300"/>
              <a:buChar char="●"/>
            </a:pPr>
            <a:r>
              <a:rPr lang="id"/>
              <a:t>Banyak Praktek Dart</a:t>
            </a:r>
            <a:endParaRPr/>
          </a:p>
          <a:p>
            <a:pPr indent="-311150" lvl="0" marL="457200" rtl="0" algn="l">
              <a:spcBef>
                <a:spcPts val="0"/>
              </a:spcBef>
              <a:spcAft>
                <a:spcPts val="0"/>
              </a:spcAft>
              <a:buSzPts val="1300"/>
              <a:buChar char="●"/>
            </a:pPr>
            <a:r>
              <a:rPr lang="id"/>
              <a:t>Belajar Flutter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Synchronous vs Asynchronous</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yang concurrent atau parallel, kadang kita sering menemui istilah synchronous dan asynchronous</a:t>
            </a:r>
            <a:endParaRPr/>
          </a:p>
          <a:p>
            <a:pPr indent="-311150" lvl="0" marL="457200" rtl="0" algn="l">
              <a:spcBef>
                <a:spcPts val="0"/>
              </a:spcBef>
              <a:spcAft>
                <a:spcPts val="0"/>
              </a:spcAft>
              <a:buSzPts val="1300"/>
              <a:buChar char="●"/>
            </a:pPr>
            <a:r>
              <a:rPr lang="id"/>
              <a:t>Tidak perlu bingung dengan istilah tersebut, secara sederhana</a:t>
            </a:r>
            <a:endParaRPr/>
          </a:p>
          <a:p>
            <a:pPr indent="-311150" lvl="0" marL="457200" rtl="0" algn="l">
              <a:spcBef>
                <a:spcPts val="0"/>
              </a:spcBef>
              <a:spcAft>
                <a:spcPts val="0"/>
              </a:spcAft>
              <a:buSzPts val="1300"/>
              <a:buChar char="●"/>
            </a:pPr>
            <a:r>
              <a:rPr lang="id"/>
              <a:t>Synchronous adalah ketika kode program kita berjalan secara sequential, dan semua tahapan ditunggu sampai prosesnya selesai baru akan dieksekusi ke tahapan selanjutnya</a:t>
            </a:r>
            <a:endParaRPr/>
          </a:p>
          <a:p>
            <a:pPr indent="-311150" lvl="0" marL="457200" rtl="0" algn="l">
              <a:spcBef>
                <a:spcPts val="0"/>
              </a:spcBef>
              <a:spcAft>
                <a:spcPts val="0"/>
              </a:spcAft>
              <a:buSzPts val="1300"/>
              <a:buChar char="●"/>
            </a:pPr>
            <a:r>
              <a:rPr lang="id"/>
              <a:t>Sedangkan, Asynchronous artinya ketika kode program kita berjalan dan kita tidak perlu menunggu eksekusi kode tersebut selesai, kita bisa lanjutkan ke tahapan kode program selanjutnya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Synchronous</a:t>
            </a:r>
            <a:endParaRPr/>
          </a:p>
        </p:txBody>
      </p:sp>
      <p:pic>
        <p:nvPicPr>
          <p:cNvPr id="248" name="Google Shape;248;p39"/>
          <p:cNvPicPr preferRelativeResize="0"/>
          <p:nvPr/>
        </p:nvPicPr>
        <p:blipFill>
          <a:blip r:embed="rId3">
            <a:alphaModFix/>
          </a:blip>
          <a:stretch>
            <a:fillRect/>
          </a:stretch>
        </p:blipFill>
        <p:spPr>
          <a:xfrm>
            <a:off x="1630238" y="2006250"/>
            <a:ext cx="5883515"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Asynchronous</a:t>
            </a:r>
            <a:endParaRPr/>
          </a:p>
        </p:txBody>
      </p:sp>
      <p:pic>
        <p:nvPicPr>
          <p:cNvPr id="254" name="Google Shape;254;p40"/>
          <p:cNvPicPr preferRelativeResize="0"/>
          <p:nvPr/>
        </p:nvPicPr>
        <p:blipFill>
          <a:blip r:embed="rId3">
            <a:alphaModFix/>
          </a:blip>
          <a:stretch>
            <a:fillRect/>
          </a:stretch>
        </p:blipFill>
        <p:spPr>
          <a:xfrm>
            <a:off x="1780688" y="2006250"/>
            <a:ext cx="5582623"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Dart Async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Async</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Async merupakan fitur di Dart untuk mendukung fitur Concurrency dan Async</a:t>
            </a:r>
            <a:endParaRPr/>
          </a:p>
          <a:p>
            <a:pPr indent="-311150" lvl="0" marL="457200" rtl="0" algn="l">
              <a:spcBef>
                <a:spcPts val="0"/>
              </a:spcBef>
              <a:spcAft>
                <a:spcPts val="0"/>
              </a:spcAft>
              <a:buSzPts val="1300"/>
              <a:buChar char="●"/>
            </a:pPr>
            <a:r>
              <a:rPr lang="id"/>
              <a:t>Berbeda dengan bahasa pemrograman seperti Java, dimana di Java kita perlu membuat Thread sendiri, di Dart, urusan Thread sudah dilakukan secara internal oleh Dart, sehingga kita bisa fokus membuat task yang akan dijalankan secara Concurrent dan Async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Async?</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Operasi Async menjadikan program kita bisa mengerjakan kode lain tanpa harus menunggu pekerjaan selesai</a:t>
            </a:r>
            <a:endParaRPr/>
          </a:p>
          <a:p>
            <a:pPr indent="-311150" lvl="0" marL="457200" rtl="0" algn="l">
              <a:spcBef>
                <a:spcPts val="0"/>
              </a:spcBef>
              <a:spcAft>
                <a:spcPts val="0"/>
              </a:spcAft>
              <a:buSzPts val="1300"/>
              <a:buChar char="●"/>
            </a:pPr>
            <a:r>
              <a:rPr lang="id"/>
              <a:t>Contoh, saat kita melakukan operasi yang menggunakan jaringan seperti mengambil data dari Web, Database atau bahkan membaca File. Kita tidak perlu menunggu sampai prosesnya selesai, untuk mengerjakan tugas selanjutnya</a:t>
            </a:r>
            <a:endParaRPr/>
          </a:p>
          <a:p>
            <a:pPr indent="-311150" lvl="0" marL="457200" rtl="0" algn="l">
              <a:spcBef>
                <a:spcPts val="0"/>
              </a:spcBef>
              <a:spcAft>
                <a:spcPts val="0"/>
              </a:spcAft>
              <a:buSzPts val="1300"/>
              <a:buChar char="●"/>
            </a:pPr>
            <a:r>
              <a:rPr lang="id"/>
              <a:t>Hal ini tidak bisa dilakukan jika kita masih menggunakan operasi Sync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Event Loop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Event Loop</a:t>
            </a:r>
            <a:endParaRPr/>
          </a:p>
        </p:txBody>
      </p:sp>
      <p:sp>
        <p:nvSpPr>
          <p:cNvPr id="282" name="Google Shape;282;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Dart mirip seperti NodeJS, dimana dia bekerja dengan Event Loop</a:t>
            </a:r>
            <a:endParaRPr/>
          </a:p>
          <a:p>
            <a:pPr indent="-311150" lvl="0" marL="457200" rtl="0" algn="l">
              <a:spcBef>
                <a:spcPts val="0"/>
              </a:spcBef>
              <a:spcAft>
                <a:spcPts val="0"/>
              </a:spcAft>
              <a:buSzPts val="1300"/>
              <a:buChar char="●"/>
            </a:pPr>
            <a:r>
              <a:rPr lang="id"/>
              <a:t>Event Loop berisikan satu buah Thread yang akan terus bekerja, dan semua pekerjaan akan dikirim ke Queue (antrian) yang akan dieksekusi satu per satu oleh Thread Event Loop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 Dart Event Loop</a:t>
            </a:r>
            <a:endParaRPr/>
          </a:p>
        </p:txBody>
      </p:sp>
      <p:pic>
        <p:nvPicPr>
          <p:cNvPr id="288" name="Google Shape;288;p46"/>
          <p:cNvPicPr preferRelativeResize="0"/>
          <p:nvPr/>
        </p:nvPicPr>
        <p:blipFill>
          <a:blip r:embed="rId3">
            <a:alphaModFix/>
          </a:blip>
          <a:stretch>
            <a:fillRect/>
          </a:stretch>
        </p:blipFill>
        <p:spPr>
          <a:xfrm>
            <a:off x="2555363" y="2006250"/>
            <a:ext cx="4033272" cy="29848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Isolates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Dart Isolates</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Isolates adalah tempat semua kode Dart berjalan</a:t>
            </a:r>
            <a:endParaRPr/>
          </a:p>
          <a:p>
            <a:pPr indent="-311150" lvl="0" marL="457200" rtl="0" algn="l">
              <a:spcBef>
                <a:spcPts val="0"/>
              </a:spcBef>
              <a:spcAft>
                <a:spcPts val="0"/>
              </a:spcAft>
              <a:buSzPts val="1300"/>
              <a:buChar char="●"/>
            </a:pPr>
            <a:r>
              <a:rPr lang="id"/>
              <a:t>Dalam bahasa pemrograman lain, biasanya aplikasi akan berjalan di satu proses sharing memory dengan beberapa Thread</a:t>
            </a:r>
            <a:endParaRPr/>
          </a:p>
          <a:p>
            <a:pPr indent="-311150" lvl="0" marL="457200" rtl="0" algn="l">
              <a:spcBef>
                <a:spcPts val="0"/>
              </a:spcBef>
              <a:spcAft>
                <a:spcPts val="0"/>
              </a:spcAft>
              <a:buSzPts val="1300"/>
              <a:buChar char="●"/>
            </a:pPr>
            <a:r>
              <a:rPr lang="id"/>
              <a:t>Berbeda di Dart, di Dart, kode program berjalan dalam Isolates, yaitu Isolates memiliki memory, queue, thread dan event loop sendiri yang terpisah.</a:t>
            </a:r>
            <a:endParaRPr/>
          </a:p>
          <a:p>
            <a:pPr indent="-311150" lvl="0" marL="457200" rtl="0" algn="l">
              <a:spcBef>
                <a:spcPts val="0"/>
              </a:spcBef>
              <a:spcAft>
                <a:spcPts val="0"/>
              </a:spcAft>
              <a:buSzPts val="1300"/>
              <a:buChar char="●"/>
            </a:pPr>
            <a:r>
              <a:rPr lang="id"/>
              <a:t>Kita bisa membuat beberapa Isolates di Dart, namun tiap Isolates akan terpisah secara memory, queue, thread dan event loop, walaupun di aplikasi Dart yang sama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 Isolates</a:t>
            </a:r>
            <a:endParaRPr/>
          </a:p>
        </p:txBody>
      </p:sp>
      <p:pic>
        <p:nvPicPr>
          <p:cNvPr id="305" name="Google Shape;305;p49"/>
          <p:cNvPicPr preferRelativeResize="0"/>
          <p:nvPr/>
        </p:nvPicPr>
        <p:blipFill>
          <a:blip r:embed="rId3">
            <a:alphaModFix/>
          </a:blip>
          <a:stretch>
            <a:fillRect/>
          </a:stretch>
        </p:blipFill>
        <p:spPr>
          <a:xfrm>
            <a:off x="1867725" y="2006250"/>
            <a:ext cx="5408548"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Komunikasi Antar Isolates</a:t>
            </a:r>
            <a:endParaRPr/>
          </a:p>
        </p:txBody>
      </p:sp>
      <p:sp>
        <p:nvSpPr>
          <p:cNvPr id="311" name="Google Shape;311;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memory, queue, thread dan event loop berbeda, namun antar Isolates bisa saling berkomunikasi</a:t>
            </a:r>
            <a:endParaRPr/>
          </a:p>
          <a:p>
            <a:pPr indent="-311150" lvl="0" marL="457200" rtl="0" algn="l">
              <a:spcBef>
                <a:spcPts val="0"/>
              </a:spcBef>
              <a:spcAft>
                <a:spcPts val="0"/>
              </a:spcAft>
              <a:buSzPts val="1300"/>
              <a:buChar char="●"/>
            </a:pPr>
            <a:r>
              <a:rPr lang="id"/>
              <a:t>Selain itu salah satu keuntungan menggunakan Isolates, kita tidak perlu takut dengan Race Condition dan Locking ketika menjalankan beberapa Thread, karena tiap Thread akan berjalan di Isolates berbeda-beda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 Komunikasi Isolates</a:t>
            </a:r>
            <a:endParaRPr/>
          </a:p>
        </p:txBody>
      </p:sp>
      <p:pic>
        <p:nvPicPr>
          <p:cNvPr id="317" name="Google Shape;317;p51"/>
          <p:cNvPicPr preferRelativeResize="0"/>
          <p:nvPr/>
        </p:nvPicPr>
        <p:blipFill>
          <a:blip r:embed="rId3">
            <a:alphaModFix/>
          </a:blip>
          <a:stretch>
            <a:fillRect/>
          </a:stretch>
        </p:blipFill>
        <p:spPr>
          <a:xfrm>
            <a:off x="1910000" y="2006250"/>
            <a:ext cx="5327612" cy="298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Clone Project : </a:t>
            </a:r>
            <a:r>
              <a:rPr lang="id" u="sng">
                <a:solidFill>
                  <a:schemeClr val="hlink"/>
                </a:solidFill>
                <a:hlinkClick r:id="rId3"/>
              </a:rPr>
              <a:t>https://github.com/ProgrammerZamanNow/belajar-dart-unit-test</a:t>
            </a:r>
            <a:r>
              <a:rPr lang="id"/>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Future di Dart mirip seperti di bahasa pemrograman lain, di Java ada Future, atau di JavaScript ada Promise</a:t>
            </a:r>
            <a:endParaRPr/>
          </a:p>
          <a:p>
            <a:pPr indent="-311150" lvl="0" marL="457200" rtl="0" algn="l">
              <a:spcBef>
                <a:spcPts val="0"/>
              </a:spcBef>
              <a:spcAft>
                <a:spcPts val="0"/>
              </a:spcAft>
              <a:buSzPts val="1300"/>
              <a:buChar char="●"/>
            </a:pPr>
            <a:r>
              <a:rPr lang="id"/>
              <a:t>Future adalah hasil dari asynchronous computation</a:t>
            </a:r>
            <a:endParaRPr/>
          </a:p>
          <a:p>
            <a:pPr indent="-311150" lvl="0" marL="457200" rtl="0" algn="l">
              <a:spcBef>
                <a:spcPts val="0"/>
              </a:spcBef>
              <a:spcAft>
                <a:spcPts val="0"/>
              </a:spcAft>
              <a:buSzPts val="1300"/>
              <a:buChar char="●"/>
            </a:pPr>
            <a:r>
              <a:rPr lang="id"/>
              <a:t>Anggap saja ini seperti return value, yang value ada ketika nanti async computation nya selesai</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https://api.dart.dev/stable/2.18.4/dart-async/Future-class.html</a:t>
            </a:r>
            <a:r>
              <a:rPr lang="id"/>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State</a:t>
            </a:r>
            <a:endParaRPr/>
          </a:p>
        </p:txBody>
      </p:sp>
      <p:sp>
        <p:nvSpPr>
          <p:cNvPr id="345" name="Google Shape;345;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Yang namanya computation, bisa sukses bisa gagal, begitu juga di Dart</a:t>
            </a:r>
            <a:endParaRPr/>
          </a:p>
          <a:p>
            <a:pPr indent="-311150" lvl="0" marL="457200" rtl="0" algn="l">
              <a:spcBef>
                <a:spcPts val="0"/>
              </a:spcBef>
              <a:spcAft>
                <a:spcPts val="0"/>
              </a:spcAft>
              <a:buSzPts val="1300"/>
              <a:buChar char="●"/>
            </a:pPr>
            <a:r>
              <a:rPr lang="id"/>
              <a:t>Future di Dart memiliki dua states</a:t>
            </a:r>
            <a:endParaRPr/>
          </a:p>
          <a:p>
            <a:pPr indent="-311150" lvl="0" marL="457200" rtl="0" algn="l">
              <a:spcBef>
                <a:spcPts val="0"/>
              </a:spcBef>
              <a:spcAft>
                <a:spcPts val="0"/>
              </a:spcAft>
              <a:buSzPts val="1300"/>
              <a:buChar char="●"/>
            </a:pPr>
            <a:r>
              <a:rPr lang="id"/>
              <a:t>Uncompleted, artinya Future belum memiliki value, kemungkinan karena proses computation nya belum selesai</a:t>
            </a:r>
            <a:endParaRPr/>
          </a:p>
          <a:p>
            <a:pPr indent="-311150" lvl="0" marL="457200" rtl="0" algn="l">
              <a:spcBef>
                <a:spcPts val="0"/>
              </a:spcBef>
              <a:spcAft>
                <a:spcPts val="0"/>
              </a:spcAft>
              <a:buSzPts val="1300"/>
              <a:buChar char="●"/>
            </a:pPr>
            <a:r>
              <a:rPr lang="id"/>
              <a:t>Completed, artinya Future susah memiliki value hasil computation, namun perlu diingat, value bisa sukses atau gagal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Value</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Future adalah tipe data Generic, dimana dia menyimpan data aslinya</a:t>
            </a:r>
            <a:endParaRPr/>
          </a:p>
          <a:p>
            <a:pPr indent="-311150" lvl="0" marL="457200" rtl="0" algn="l">
              <a:spcBef>
                <a:spcPts val="0"/>
              </a:spcBef>
              <a:spcAft>
                <a:spcPts val="0"/>
              </a:spcAft>
              <a:buSzPts val="1300"/>
              <a:buChar char="●"/>
            </a:pPr>
            <a:r>
              <a:rPr lang="id"/>
              <a:t>Misal jika menyimpan data String, artinya Future&lt;String&gt;</a:t>
            </a:r>
            <a:endParaRPr/>
          </a:p>
          <a:p>
            <a:pPr indent="-311150" lvl="0" marL="457200" rtl="0" algn="l">
              <a:spcBef>
                <a:spcPts val="0"/>
              </a:spcBef>
              <a:spcAft>
                <a:spcPts val="0"/>
              </a:spcAft>
              <a:buSzPts val="1300"/>
              <a:buChar char="●"/>
            </a:pPr>
            <a:r>
              <a:rPr lang="id"/>
              <a:t>Jika menyimpan data int, artinya Future&lt;int&gt;</a:t>
            </a:r>
            <a:endParaRPr/>
          </a:p>
          <a:p>
            <a:pPr indent="-311150" lvl="0" marL="457200" rtl="0" algn="l">
              <a:spcBef>
                <a:spcPts val="0"/>
              </a:spcBef>
              <a:spcAft>
                <a:spcPts val="0"/>
              </a:spcAft>
              <a:buSzPts val="1300"/>
              <a:buChar char="●"/>
            </a:pPr>
            <a:r>
              <a:rPr lang="id"/>
              <a:t>Jika Future tidak mengembalikan nilai apapun, kita bisa gunakan Future&lt;void&gt;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Constructor</a:t>
            </a:r>
            <a:endParaRPr/>
          </a:p>
        </p:txBody>
      </p:sp>
      <p:sp>
        <p:nvSpPr>
          <p:cNvPr id="357" name="Google Shape;357;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cara membuat Future</a:t>
            </a:r>
            <a:endParaRPr/>
          </a:p>
          <a:p>
            <a:pPr indent="-311150" lvl="0" marL="457200" rtl="0" algn="l">
              <a:spcBef>
                <a:spcPts val="1600"/>
              </a:spcBef>
              <a:spcAft>
                <a:spcPts val="0"/>
              </a:spcAft>
              <a:buSzPts val="1300"/>
              <a:buChar char="●"/>
            </a:pPr>
            <a:r>
              <a:rPr lang="id"/>
              <a:t>Future(computation) : membuat Future dengan computation function</a:t>
            </a:r>
            <a:endParaRPr/>
          </a:p>
          <a:p>
            <a:pPr indent="-311150" lvl="0" marL="457200" rtl="0" algn="l">
              <a:spcBef>
                <a:spcPts val="0"/>
              </a:spcBef>
              <a:spcAft>
                <a:spcPts val="0"/>
              </a:spcAft>
              <a:buSzPts val="1300"/>
              <a:buChar char="●"/>
            </a:pPr>
            <a:r>
              <a:rPr lang="id"/>
              <a:t>Future.delayed(duration, computation) : membuat Future dengan melakukan delay durasi tertentu</a:t>
            </a:r>
            <a:endParaRPr/>
          </a:p>
          <a:p>
            <a:pPr indent="-311150" lvl="0" marL="457200" rtl="0" algn="l">
              <a:spcBef>
                <a:spcPts val="0"/>
              </a:spcBef>
              <a:spcAft>
                <a:spcPts val="0"/>
              </a:spcAft>
              <a:buSzPts val="1300"/>
              <a:buChar char="●"/>
            </a:pPr>
            <a:r>
              <a:rPr lang="id"/>
              <a:t>Future.error(error) : membuat Future berisi data error</a:t>
            </a:r>
            <a:endParaRPr/>
          </a:p>
          <a:p>
            <a:pPr indent="-311150" lvl="0" marL="457200" rtl="0" algn="l">
              <a:spcBef>
                <a:spcPts val="0"/>
              </a:spcBef>
              <a:spcAft>
                <a:spcPts val="0"/>
              </a:spcAft>
              <a:buSzPts val="1300"/>
              <a:buChar char="●"/>
            </a:pPr>
            <a:r>
              <a:rPr lang="id"/>
              <a:t>Future.value(value) : membuat Future berisi data sukses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Future</a:t>
            </a:r>
            <a:endParaRPr/>
          </a:p>
        </p:txBody>
      </p:sp>
      <p:pic>
        <p:nvPicPr>
          <p:cNvPr id="363" name="Google Shape;363;p59"/>
          <p:cNvPicPr preferRelativeResize="0"/>
          <p:nvPr/>
        </p:nvPicPr>
        <p:blipFill>
          <a:blip r:embed="rId3">
            <a:alphaModFix/>
          </a:blip>
          <a:stretch>
            <a:fillRect/>
          </a:stretch>
        </p:blipFill>
        <p:spPr>
          <a:xfrm>
            <a:off x="152400" y="2006250"/>
            <a:ext cx="6775299"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Method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Future Method</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Future memiliki banyak sekali method, yang bisa kita gunakan untuk meregistrasikan callback/function yang akan dipanggil ketika perubahan state di Future</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https://api.dart.dev/stable/2.18.4/dart-async/Future-class.html#instance-methods</a:t>
            </a:r>
            <a:r>
              <a:rPr lang="id"/>
              <a:t> </a:t>
            </a:r>
            <a:endParaRPr/>
          </a:p>
          <a:p>
            <a:pPr indent="-311150" lvl="0" marL="457200" rtl="0" algn="l">
              <a:spcBef>
                <a:spcPts val="0"/>
              </a:spcBef>
              <a:spcAft>
                <a:spcPts val="0"/>
              </a:spcAft>
              <a:buSzPts val="1300"/>
              <a:buChar char="●"/>
            </a:pPr>
            <a:r>
              <a:rPr lang="id"/>
              <a:t>whenComplete(FutureOr&lt;void&gt; callback(T)) : Future&lt;T&gt;, dipanggil ketika Future selesai, baik itu sukses atau error</a:t>
            </a:r>
            <a:endParaRPr/>
          </a:p>
          <a:p>
            <a:pPr indent="-311150" lvl="0" marL="457200" rtl="0" algn="l">
              <a:spcBef>
                <a:spcPts val="0"/>
              </a:spcBef>
              <a:spcAft>
                <a:spcPts val="0"/>
              </a:spcAft>
              <a:buSzPts val="1300"/>
              <a:buChar char="●"/>
            </a:pPr>
            <a:r>
              <a:rPr lang="id"/>
              <a:t>then(FutureOr&lt;R&gt; callback(T)) : Future&lt;R&gt;, dipanggil ketika Future sukses, dan diubah menjadi nilai lainnya</a:t>
            </a:r>
            <a:endParaRPr/>
          </a:p>
          <a:p>
            <a:pPr indent="-311150" lvl="0" marL="457200" rtl="0" algn="l">
              <a:spcBef>
                <a:spcPts val="0"/>
              </a:spcBef>
              <a:spcAft>
                <a:spcPts val="0"/>
              </a:spcAft>
              <a:buSzPts val="1300"/>
              <a:buChar char="●"/>
            </a:pPr>
            <a:r>
              <a:rPr lang="id"/>
              <a:t>onError(FutureOr&lt;R&gt; callback(</a:t>
            </a:r>
            <a:r>
              <a:rPr lang="id"/>
              <a:t>Error, StackTrace</a:t>
            </a:r>
            <a:r>
              <a:rPr lang="id"/>
              <a:t>)) : Future&lt;R&gt;, dipanggil ketika Future error, untuk di ubah menjadi nilai lainnya</a:t>
            </a:r>
            <a:endParaRPr/>
          </a:p>
          <a:p>
            <a:pPr indent="-311150" lvl="0" marL="457200" rtl="0" algn="l">
              <a:spcBef>
                <a:spcPts val="0"/>
              </a:spcBef>
              <a:spcAft>
                <a:spcPts val="0"/>
              </a:spcAft>
              <a:buSzPts val="1300"/>
              <a:buChar char="●"/>
            </a:pPr>
            <a:r>
              <a:rPr lang="id"/>
              <a:t>catchError(callback(</a:t>
            </a:r>
            <a:r>
              <a:rPr lang="id"/>
              <a:t>Error</a:t>
            </a:r>
            <a:r>
              <a:rPr lang="id"/>
              <a:t>)), dipanggil ketika Future error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Then Method</a:t>
            </a:r>
            <a:endParaRPr/>
          </a:p>
        </p:txBody>
      </p:sp>
      <p:pic>
        <p:nvPicPr>
          <p:cNvPr id="380" name="Google Shape;380;p62"/>
          <p:cNvPicPr preferRelativeResize="0"/>
          <p:nvPr/>
        </p:nvPicPr>
        <p:blipFill>
          <a:blip r:embed="rId3">
            <a:alphaModFix/>
          </a:blip>
          <a:stretch>
            <a:fillRect/>
          </a:stretch>
        </p:blipFill>
        <p:spPr>
          <a:xfrm>
            <a:off x="152400" y="2006250"/>
            <a:ext cx="6871874"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On Error Method</a:t>
            </a:r>
            <a:endParaRPr/>
          </a:p>
        </p:txBody>
      </p:sp>
      <p:pic>
        <p:nvPicPr>
          <p:cNvPr id="386" name="Google Shape;386;p63"/>
          <p:cNvPicPr preferRelativeResize="0"/>
          <p:nvPr/>
        </p:nvPicPr>
        <p:blipFill>
          <a:blip r:embed="rId3">
            <a:alphaModFix/>
          </a:blip>
          <a:stretch>
            <a:fillRect/>
          </a:stretch>
        </p:blipFill>
        <p:spPr>
          <a:xfrm>
            <a:off x="152400" y="2006250"/>
            <a:ext cx="6122541" cy="298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Dasar</a:t>
            </a:r>
            <a:endParaRPr/>
          </a:p>
          <a:p>
            <a:pPr indent="-311150" lvl="0" marL="457200" rtl="0" algn="l">
              <a:spcBef>
                <a:spcPts val="0"/>
              </a:spcBef>
              <a:spcAft>
                <a:spcPts val="0"/>
              </a:spcAft>
              <a:buSzPts val="1300"/>
              <a:buChar char="●"/>
            </a:pPr>
            <a:r>
              <a:rPr lang="id"/>
              <a:t>Dart Object Oriented Programming</a:t>
            </a:r>
            <a:endParaRPr/>
          </a:p>
          <a:p>
            <a:pPr indent="-311150" lvl="0" marL="457200" rtl="0" algn="l">
              <a:spcBef>
                <a:spcPts val="0"/>
              </a:spcBef>
              <a:spcAft>
                <a:spcPts val="0"/>
              </a:spcAft>
              <a:buSzPts val="1300"/>
              <a:buChar char="●"/>
            </a:pPr>
            <a:r>
              <a:rPr lang="id"/>
              <a:t>Dart Generic</a:t>
            </a:r>
            <a:endParaRPr/>
          </a:p>
          <a:p>
            <a:pPr indent="-311150" lvl="0" marL="457200" rtl="0" algn="l">
              <a:spcBef>
                <a:spcPts val="0"/>
              </a:spcBef>
              <a:spcAft>
                <a:spcPts val="0"/>
              </a:spcAft>
              <a:buSzPts val="1300"/>
              <a:buChar char="●"/>
            </a:pPr>
            <a:r>
              <a:rPr lang="id"/>
              <a:t>Dart Packages</a:t>
            </a:r>
            <a:endParaRPr/>
          </a:p>
          <a:p>
            <a:pPr indent="-311150" lvl="0" marL="457200" rtl="0" algn="l">
              <a:spcBef>
                <a:spcPts val="0"/>
              </a:spcBef>
              <a:spcAft>
                <a:spcPts val="0"/>
              </a:spcAft>
              <a:buSzPts val="1300"/>
              <a:buChar char="●"/>
            </a:pPr>
            <a:r>
              <a:rPr lang="id"/>
              <a:t>Dart Collection</a:t>
            </a:r>
            <a:endParaRPr/>
          </a:p>
          <a:p>
            <a:pPr indent="-311150" lvl="0" marL="457200" rtl="0" algn="l">
              <a:spcBef>
                <a:spcPts val="0"/>
              </a:spcBef>
              <a:spcAft>
                <a:spcPts val="0"/>
              </a:spcAft>
              <a:buSzPts val="1300"/>
              <a:buChar char="●"/>
            </a:pPr>
            <a:r>
              <a:rPr lang="id"/>
              <a:t>Dart Unit Test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Catch Error Method</a:t>
            </a:r>
            <a:endParaRPr/>
          </a:p>
        </p:txBody>
      </p:sp>
      <p:pic>
        <p:nvPicPr>
          <p:cNvPr id="392" name="Google Shape;392;p64"/>
          <p:cNvPicPr preferRelativeResize="0"/>
          <p:nvPr/>
        </p:nvPicPr>
        <p:blipFill>
          <a:blip r:embed="rId3">
            <a:alphaModFix/>
          </a:blip>
          <a:stretch>
            <a:fillRect/>
          </a:stretch>
        </p:blipFill>
        <p:spPr>
          <a:xfrm>
            <a:off x="152400" y="2006250"/>
            <a:ext cx="7523880" cy="298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When Complete</a:t>
            </a:r>
            <a:endParaRPr/>
          </a:p>
        </p:txBody>
      </p:sp>
      <p:pic>
        <p:nvPicPr>
          <p:cNvPr id="398" name="Google Shape;398;p65"/>
          <p:cNvPicPr preferRelativeResize="0"/>
          <p:nvPr/>
        </p:nvPicPr>
        <p:blipFill>
          <a:blip r:embed="rId3">
            <a:alphaModFix/>
          </a:blip>
          <a:stretch>
            <a:fillRect/>
          </a:stretch>
        </p:blipFill>
        <p:spPr>
          <a:xfrm>
            <a:off x="152400" y="2006250"/>
            <a:ext cx="7044631"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Future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Future</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then() milik Future bisa digunakan untuk mengubah bentuk isi Future menjadi Future tipe lain</a:t>
            </a:r>
            <a:endParaRPr/>
          </a:p>
          <a:p>
            <a:pPr indent="-311150" lvl="0" marL="457200" rtl="0" algn="l">
              <a:spcBef>
                <a:spcPts val="0"/>
              </a:spcBef>
              <a:spcAft>
                <a:spcPts val="0"/>
              </a:spcAft>
              <a:buSzPts val="1300"/>
              <a:buChar char="●"/>
            </a:pPr>
            <a:r>
              <a:rPr lang="id"/>
              <a:t>Kita cukup return kan value yang baru di callback then() nya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Transform Future</a:t>
            </a:r>
            <a:endParaRPr/>
          </a:p>
        </p:txBody>
      </p:sp>
      <p:pic>
        <p:nvPicPr>
          <p:cNvPr id="415" name="Google Shape;415;p68"/>
          <p:cNvPicPr preferRelativeResize="0"/>
          <p:nvPr/>
        </p:nvPicPr>
        <p:blipFill>
          <a:blip r:embed="rId3">
            <a:alphaModFix/>
          </a:blip>
          <a:stretch>
            <a:fillRect/>
          </a:stretch>
        </p:blipFill>
        <p:spPr>
          <a:xfrm>
            <a:off x="152400" y="2006250"/>
            <a:ext cx="6656397" cy="29848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Finally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Finally</a:t>
            </a:r>
            <a:endParaRPr/>
          </a:p>
        </p:txBody>
      </p:sp>
      <p:sp>
        <p:nvSpPr>
          <p:cNvPr id="426" name="Google Shape;426;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Menggunakan Future, kita tidak bisa menggunakan perintah try catch finally </a:t>
            </a:r>
            <a:endParaRPr/>
          </a:p>
          <a:p>
            <a:pPr indent="-311150" lvl="0" marL="457200" rtl="0" algn="l">
              <a:spcBef>
                <a:spcPts val="0"/>
              </a:spcBef>
              <a:spcAft>
                <a:spcPts val="0"/>
              </a:spcAft>
              <a:buSzPts val="1300"/>
              <a:buChar char="●"/>
            </a:pPr>
            <a:r>
              <a:rPr lang="id"/>
              <a:t>Namun, dengan menggabungkan beberapa method di Future, kita bisa implementasikan try catch finally dengan method then(), catchError() dan whenComplete()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Try Catch Finally</a:t>
            </a:r>
            <a:endParaRPr/>
          </a:p>
        </p:txBody>
      </p:sp>
      <p:pic>
        <p:nvPicPr>
          <p:cNvPr id="432" name="Google Shape;432;p71"/>
          <p:cNvPicPr preferRelativeResize="0"/>
          <p:nvPr/>
        </p:nvPicPr>
        <p:blipFill>
          <a:blip r:embed="rId3">
            <a:alphaModFix/>
          </a:blip>
          <a:stretch>
            <a:fillRect/>
          </a:stretch>
        </p:blipFill>
        <p:spPr>
          <a:xfrm>
            <a:off x="152400" y="2006250"/>
            <a:ext cx="7092619"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a:t>
            </a:r>
            <a:endParaRPr/>
          </a:p>
        </p:txBody>
      </p:sp>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Future adalah object async yang digunakan untuk membuat sebuah object, bagaimana jika object-nya lebih dari satu? Anggap saja seperti Future Collection</a:t>
            </a:r>
            <a:endParaRPr/>
          </a:p>
          <a:p>
            <a:pPr indent="-311150" lvl="0" marL="457200" rtl="0" algn="l">
              <a:spcBef>
                <a:spcPts val="0"/>
              </a:spcBef>
              <a:spcAft>
                <a:spcPts val="0"/>
              </a:spcAft>
              <a:buSzPts val="1300"/>
              <a:buChar char="●"/>
            </a:pPr>
            <a:r>
              <a:rPr lang="id"/>
              <a:t>Dart menyediakan tipe data Stream, yaitu Future yang value nya bisa lebih dari satu</a:t>
            </a:r>
            <a:endParaRPr/>
          </a:p>
          <a:p>
            <a:pPr indent="-311150" lvl="0" marL="457200" rtl="0" algn="l">
              <a:spcBef>
                <a:spcPts val="0"/>
              </a:spcBef>
              <a:spcAft>
                <a:spcPts val="0"/>
              </a:spcAft>
              <a:buSzPts val="1300"/>
              <a:buChar char="●"/>
            </a:pPr>
            <a:r>
              <a:rPr lang="id"/>
              <a:t>Apa bedanya dengan Future&lt;List&lt;T&gt;&gt; ? Pada Future&lt;List&lt;T&gt;&gt; data List&lt;T&gt; harus lengkap baru Future bisa complete, pada Stream&lt;T&gt;, kita bisa mengirim data T ke Stream&lt;T&gt; secara bertahap, tidak perlu harus lengkap terlebih dahulu</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https://api.dart.dev/stable/2.18.4/dart-async/Stream-class.html</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Concurrency</a:t>
            </a:r>
            <a:endParaRPr/>
          </a:p>
          <a:p>
            <a:pPr indent="-311150" lvl="0" marL="457200" rtl="0" algn="l">
              <a:spcBef>
                <a:spcPts val="0"/>
              </a:spcBef>
              <a:spcAft>
                <a:spcPts val="0"/>
              </a:spcAft>
              <a:buSzPts val="1300"/>
              <a:buChar char="●"/>
            </a:pPr>
            <a:r>
              <a:rPr lang="id"/>
              <a:t>Pengenalan Dart Async</a:t>
            </a:r>
            <a:endParaRPr/>
          </a:p>
          <a:p>
            <a:pPr indent="-311150" lvl="0" marL="457200" rtl="0" algn="l">
              <a:spcBef>
                <a:spcPts val="0"/>
              </a:spcBef>
              <a:spcAft>
                <a:spcPts val="0"/>
              </a:spcAft>
              <a:buSzPts val="1300"/>
              <a:buChar char="●"/>
            </a:pPr>
            <a:r>
              <a:rPr lang="id"/>
              <a:t>Dart Event Loop</a:t>
            </a:r>
            <a:endParaRPr/>
          </a:p>
          <a:p>
            <a:pPr indent="-311150" lvl="0" marL="457200" rtl="0" algn="l">
              <a:spcBef>
                <a:spcPts val="0"/>
              </a:spcBef>
              <a:spcAft>
                <a:spcPts val="0"/>
              </a:spcAft>
              <a:buSzPts val="1300"/>
              <a:buChar char="●"/>
            </a:pPr>
            <a:r>
              <a:rPr lang="id"/>
              <a:t>Dart Isolates</a:t>
            </a:r>
            <a:endParaRPr/>
          </a:p>
          <a:p>
            <a:pPr indent="-311150" lvl="0" marL="457200" rtl="0" algn="l">
              <a:spcBef>
                <a:spcPts val="0"/>
              </a:spcBef>
              <a:spcAft>
                <a:spcPts val="0"/>
              </a:spcAft>
              <a:buSzPts val="1300"/>
              <a:buChar char="●"/>
            </a:pPr>
            <a:r>
              <a:rPr lang="id"/>
              <a:t>Future</a:t>
            </a:r>
            <a:endParaRPr/>
          </a:p>
          <a:p>
            <a:pPr indent="-311150" lvl="0" marL="457200" rtl="0" algn="l">
              <a:spcBef>
                <a:spcPts val="0"/>
              </a:spcBef>
              <a:spcAft>
                <a:spcPts val="0"/>
              </a:spcAft>
              <a:buSzPts val="1300"/>
              <a:buChar char="●"/>
            </a:pPr>
            <a:r>
              <a:rPr lang="id"/>
              <a:t>Stream</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Constructor</a:t>
            </a:r>
            <a:endParaRPr/>
          </a:p>
        </p:txBody>
      </p:sp>
      <p:sp>
        <p:nvSpPr>
          <p:cNvPr id="449" name="Google Shape;449;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sekali Constructor untuk Stream</a:t>
            </a:r>
            <a:endParaRPr/>
          </a:p>
          <a:p>
            <a:pPr indent="-311150" lvl="0" marL="457200" rtl="0" algn="l">
              <a:spcBef>
                <a:spcPts val="1600"/>
              </a:spcBef>
              <a:spcAft>
                <a:spcPts val="0"/>
              </a:spcAft>
              <a:buSzPts val="1300"/>
              <a:buChar char="●"/>
            </a:pPr>
            <a:r>
              <a:rPr lang="id"/>
              <a:t>empty() untuk membuat Stream kosong</a:t>
            </a:r>
            <a:endParaRPr/>
          </a:p>
          <a:p>
            <a:pPr indent="-311150" lvl="0" marL="457200" rtl="0" algn="l">
              <a:spcBef>
                <a:spcPts val="0"/>
              </a:spcBef>
              <a:spcAft>
                <a:spcPts val="0"/>
              </a:spcAft>
              <a:buSzPts val="1300"/>
              <a:buChar char="●"/>
            </a:pPr>
            <a:r>
              <a:rPr lang="id"/>
              <a:t>value(T) untuk membuat Stream&lt;T&gt; dengan satu value</a:t>
            </a:r>
            <a:endParaRPr/>
          </a:p>
          <a:p>
            <a:pPr indent="-311150" lvl="0" marL="457200" rtl="0" algn="l">
              <a:spcBef>
                <a:spcPts val="0"/>
              </a:spcBef>
              <a:spcAft>
                <a:spcPts val="0"/>
              </a:spcAft>
              <a:buSzPts val="1300"/>
              <a:buChar char="●"/>
            </a:pPr>
            <a:r>
              <a:rPr lang="id"/>
              <a:t>fromFuture(Future&lt;T&gt;) untuk membuat Stream&lt;T&gt; dengan satu value dari Future&lt;T&gt;</a:t>
            </a:r>
            <a:endParaRPr/>
          </a:p>
          <a:p>
            <a:pPr indent="-311150" lvl="0" marL="457200" rtl="0" algn="l">
              <a:spcBef>
                <a:spcPts val="0"/>
              </a:spcBef>
              <a:spcAft>
                <a:spcPts val="0"/>
              </a:spcAft>
              <a:buSzPts val="1300"/>
              <a:buChar char="●"/>
            </a:pPr>
            <a:r>
              <a:rPr lang="id"/>
              <a:t>fromFutures(Iterable&lt;Future&lt;T&gt;&gt;) untuk membuat Stream&lt;T&gt; dengan beberapa value dari Iterable Future&lt;T&gt;</a:t>
            </a:r>
            <a:endParaRPr/>
          </a:p>
          <a:p>
            <a:pPr indent="-311150" lvl="0" marL="457200" rtl="0" algn="l">
              <a:spcBef>
                <a:spcPts val="0"/>
              </a:spcBef>
              <a:spcAft>
                <a:spcPts val="0"/>
              </a:spcAft>
              <a:buSzPts val="1300"/>
              <a:buChar char="●"/>
            </a:pPr>
            <a:r>
              <a:rPr lang="id"/>
              <a:t>fromIterable(Iterable&lt;T&gt;) untuk membuat Stream&lt;T&gt; dengan beberapa value dari Iterable&lt;T&gt;</a:t>
            </a:r>
            <a:endParaRPr/>
          </a:p>
          <a:p>
            <a:pPr indent="-311150" lvl="0" marL="457200" rtl="0" algn="l">
              <a:spcBef>
                <a:spcPts val="0"/>
              </a:spcBef>
              <a:spcAft>
                <a:spcPts val="0"/>
              </a:spcAft>
              <a:buSzPts val="1300"/>
              <a:buChar char="●"/>
            </a:pPr>
            <a:r>
              <a:rPr lang="id"/>
              <a:t>periodic(duration, computation) untuk membuat Stream&lt;T&gt; secara periodik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Stream</a:t>
            </a:r>
            <a:endParaRPr/>
          </a:p>
        </p:txBody>
      </p:sp>
      <p:pic>
        <p:nvPicPr>
          <p:cNvPr id="455" name="Google Shape;455;p75"/>
          <p:cNvPicPr preferRelativeResize="0"/>
          <p:nvPr/>
        </p:nvPicPr>
        <p:blipFill>
          <a:blip r:embed="rId3">
            <a:alphaModFix/>
          </a:blip>
          <a:stretch>
            <a:fillRect/>
          </a:stretch>
        </p:blipFill>
        <p:spPr>
          <a:xfrm>
            <a:off x="152400" y="2006250"/>
            <a:ext cx="6684219" cy="29848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a:t>
            </a:r>
            <a:endParaRPr/>
          </a:p>
        </p:txBody>
      </p:sp>
      <p:sp>
        <p:nvSpPr>
          <p:cNvPr id="466" name="Google Shape;466;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Future, pada Stream, karena bentuk datanya seperti aliran data, kita perlu melakukan subscribe jika ingin tahu data yang terdapat di Stream</a:t>
            </a:r>
            <a:endParaRPr/>
          </a:p>
          <a:p>
            <a:pPr indent="-311150" lvl="0" marL="457200" rtl="0" algn="l">
              <a:spcBef>
                <a:spcPts val="0"/>
              </a:spcBef>
              <a:spcAft>
                <a:spcPts val="0"/>
              </a:spcAft>
              <a:buSzPts val="1300"/>
              <a:buChar char="●"/>
            </a:pPr>
            <a:r>
              <a:rPr lang="id"/>
              <a:t>Stream hanya bisa di subscribe sebanyak satu kali, jika kita melakukan subscribe lagi terhadap stream yang sama, maka otomatis akan error</a:t>
            </a:r>
            <a:endParaRPr/>
          </a:p>
          <a:p>
            <a:pPr indent="-311150" lvl="0" marL="457200" rtl="0" algn="l">
              <a:spcBef>
                <a:spcPts val="0"/>
              </a:spcBef>
              <a:spcAft>
                <a:spcPts val="0"/>
              </a:spcAft>
              <a:buSzPts val="1300"/>
              <a:buChar char="●"/>
            </a:pPr>
            <a:r>
              <a:rPr lang="id"/>
              <a:t>Untuk melakukan subscribe terhadap stream, kita bisa menggunakan method listen(callback), otomatis mengembalikan object StreamSubscription&lt;T&gt;</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https://api.dart.dev/stable/2.18.4/dart-async/StreamSubscription-class.html</a:t>
            </a:r>
            <a:r>
              <a:rPr lang="id"/>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Subscription</a:t>
            </a:r>
            <a:endParaRPr/>
          </a:p>
        </p:txBody>
      </p:sp>
      <p:pic>
        <p:nvPicPr>
          <p:cNvPr id="472" name="Google Shape;472;p78"/>
          <p:cNvPicPr preferRelativeResize="0"/>
          <p:nvPr/>
        </p:nvPicPr>
        <p:blipFill>
          <a:blip r:embed="rId3">
            <a:alphaModFix/>
          </a:blip>
          <a:stretch>
            <a:fillRect/>
          </a:stretch>
        </p:blipFill>
        <p:spPr>
          <a:xfrm>
            <a:off x="152400" y="2006250"/>
            <a:ext cx="8601795" cy="2984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Double Stream Subscription</a:t>
            </a:r>
            <a:endParaRPr/>
          </a:p>
        </p:txBody>
      </p:sp>
      <p:pic>
        <p:nvPicPr>
          <p:cNvPr id="478" name="Google Shape;478;p79"/>
          <p:cNvPicPr preferRelativeResize="0"/>
          <p:nvPr/>
        </p:nvPicPr>
        <p:blipFill>
          <a:blip r:embed="rId3">
            <a:alphaModFix/>
          </a:blip>
          <a:stretch>
            <a:fillRect/>
          </a:stretch>
        </p:blipFill>
        <p:spPr>
          <a:xfrm>
            <a:off x="152400" y="2006250"/>
            <a:ext cx="7875990" cy="2984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 Method</a:t>
            </a:r>
            <a:endParaRPr/>
          </a:p>
        </p:txBody>
      </p:sp>
      <p:sp>
        <p:nvSpPr>
          <p:cNvPr id="484" name="Google Shape;484;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Subscription memiliki banyak method seperti di Future</a:t>
            </a:r>
            <a:endParaRPr/>
          </a:p>
          <a:p>
            <a:pPr indent="-311150" lvl="0" marL="457200" rtl="0" algn="l">
              <a:spcBef>
                <a:spcPts val="1600"/>
              </a:spcBef>
              <a:spcAft>
                <a:spcPts val="0"/>
              </a:spcAft>
              <a:buSzPts val="1300"/>
              <a:buChar char="●"/>
            </a:pPr>
            <a:r>
              <a:rPr lang="id"/>
              <a:t>onData(callback) ketika stream menerima data </a:t>
            </a:r>
            <a:endParaRPr/>
          </a:p>
          <a:p>
            <a:pPr indent="-311150" lvl="0" marL="457200" rtl="0" algn="l">
              <a:spcBef>
                <a:spcPts val="0"/>
              </a:spcBef>
              <a:spcAft>
                <a:spcPts val="0"/>
              </a:spcAft>
              <a:buSzPts val="1300"/>
              <a:buChar char="●"/>
            </a:pPr>
            <a:r>
              <a:rPr lang="id"/>
              <a:t>onError(callback) ketika stream error</a:t>
            </a:r>
            <a:endParaRPr/>
          </a:p>
          <a:p>
            <a:pPr indent="-311150" lvl="0" marL="457200" rtl="0" algn="l">
              <a:spcBef>
                <a:spcPts val="0"/>
              </a:spcBef>
              <a:spcAft>
                <a:spcPts val="0"/>
              </a:spcAft>
              <a:buSzPts val="1300"/>
              <a:buChar char="●"/>
            </a:pPr>
            <a:r>
              <a:rPr lang="id"/>
              <a:t>onDone(callback) ketika stream selesai</a:t>
            </a:r>
            <a:endParaRPr/>
          </a:p>
          <a:p>
            <a:pPr indent="-311150" lvl="0" marL="457200" rtl="0" algn="l">
              <a:spcBef>
                <a:spcPts val="0"/>
              </a:spcBef>
              <a:spcAft>
                <a:spcPts val="0"/>
              </a:spcAft>
              <a:buSzPts val="1300"/>
              <a:buChar char="●"/>
            </a:pPr>
            <a:r>
              <a:rPr lang="id"/>
              <a:t>cancel() membatalkan subscription</a:t>
            </a:r>
            <a:endParaRPr/>
          </a:p>
          <a:p>
            <a:pPr indent="-311150" lvl="0" marL="457200" rtl="0" algn="l">
              <a:spcBef>
                <a:spcPts val="0"/>
              </a:spcBef>
              <a:spcAft>
                <a:spcPts val="0"/>
              </a:spcAft>
              <a:buSzPts val="1300"/>
              <a:buChar char="●"/>
            </a:pPr>
            <a:r>
              <a:rPr lang="id"/>
              <a:t>pause() menghentikan sementara subscription</a:t>
            </a:r>
            <a:endParaRPr/>
          </a:p>
          <a:p>
            <a:pPr indent="-311150" lvl="0" marL="457200" rtl="0" algn="l">
              <a:spcBef>
                <a:spcPts val="0"/>
              </a:spcBef>
              <a:spcAft>
                <a:spcPts val="0"/>
              </a:spcAft>
              <a:buSzPts val="1300"/>
              <a:buChar char="●"/>
            </a:pPr>
            <a:r>
              <a:rPr lang="id"/>
              <a:t>resume() melanjutkan subscription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Stream Listen</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Stream Subscription menggunakan method Stream.listen(callback), parameter callback tersebut secara otomatis menjadi onData callback di Stream Subscription</a:t>
            </a:r>
            <a:endParaRPr/>
          </a:p>
          <a:p>
            <a:pPr indent="-311150" lvl="0" marL="457200" rtl="0" algn="l">
              <a:spcBef>
                <a:spcPts val="0"/>
              </a:spcBef>
              <a:spcAft>
                <a:spcPts val="0"/>
              </a:spcAft>
              <a:buSzPts val="1300"/>
              <a:buChar char="●"/>
            </a:pPr>
            <a:r>
              <a:rPr lang="id"/>
              <a:t>Jika kita mengubah onData(callback) lagi, maka secara otomatis callback di listen() akan diganti</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Subscription Method</a:t>
            </a:r>
            <a:endParaRPr/>
          </a:p>
        </p:txBody>
      </p:sp>
      <p:pic>
        <p:nvPicPr>
          <p:cNvPr id="496" name="Google Shape;496;p82"/>
          <p:cNvPicPr preferRelativeResize="0"/>
          <p:nvPr/>
        </p:nvPicPr>
        <p:blipFill>
          <a:blip r:embed="rId3">
            <a:alphaModFix/>
          </a:blip>
          <a:stretch>
            <a:fillRect/>
          </a:stretch>
        </p:blipFill>
        <p:spPr>
          <a:xfrm>
            <a:off x="152400" y="2006250"/>
            <a:ext cx="6431643" cy="298485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Stream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 Stream</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Stream memiliki banyak method yang bisa kita gunakan untuk memanipulasi data Stream sebelum dikirim ke Stream Subscription</a:t>
            </a:r>
            <a:endParaRPr/>
          </a:p>
          <a:p>
            <a:pPr indent="-311150" lvl="0" marL="457200" rtl="0" algn="l">
              <a:spcBef>
                <a:spcPts val="0"/>
              </a:spcBef>
              <a:spcAft>
                <a:spcPts val="0"/>
              </a:spcAft>
              <a:buSzPts val="1300"/>
              <a:buChar char="●"/>
            </a:pPr>
            <a:r>
              <a:rPr lang="id"/>
              <a:t>Hal ini sangat cocok ketika misal kita ingin melakukan transform data sebelum data tersebut diterima oleh Stream Subscription</a:t>
            </a:r>
            <a:endParaRPr/>
          </a:p>
          <a:p>
            <a:pPr indent="-311150" lvl="0" marL="457200" rtl="0" algn="l">
              <a:spcBef>
                <a:spcPts val="0"/>
              </a:spcBef>
              <a:spcAft>
                <a:spcPts val="0"/>
              </a:spcAft>
              <a:buSzPts val="1300"/>
              <a:buChar char="●"/>
            </a:pPr>
            <a:r>
              <a:rPr lang="id"/>
              <a:t>Ada banyak sekali jenis method di Stream, seperti untuk filtering, transformation, dan lain-lain</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https://api.dart.dev/stable/2.18.4/dart-async/Stream-class.html#instance-methods</a:t>
            </a:r>
            <a:r>
              <a:rPr lang="id"/>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Filter Method</a:t>
            </a:r>
            <a:endParaRPr/>
          </a:p>
        </p:txBody>
      </p:sp>
      <p:sp>
        <p:nvSpPr>
          <p:cNvPr id="513" name="Google Shape;513;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take(int) : Stream&lt;T&gt; untuk mengambil data Stream sejumlah tertentu</a:t>
            </a:r>
            <a:endParaRPr/>
          </a:p>
          <a:p>
            <a:pPr indent="-311150" lvl="0" marL="457200" rtl="0" algn="l">
              <a:spcBef>
                <a:spcPts val="0"/>
              </a:spcBef>
              <a:spcAft>
                <a:spcPts val="0"/>
              </a:spcAft>
              <a:buSzPts val="1300"/>
              <a:buChar char="●"/>
            </a:pPr>
            <a:r>
              <a:rPr lang="id"/>
              <a:t>takeWhile(test): Stream&lt;T&gt; untuk mengambil data Stream selama kondisi test masih ok</a:t>
            </a:r>
            <a:endParaRPr/>
          </a:p>
          <a:p>
            <a:pPr indent="-311150" lvl="0" marL="457200" rtl="0" algn="l">
              <a:spcBef>
                <a:spcPts val="0"/>
              </a:spcBef>
              <a:spcAft>
                <a:spcPts val="0"/>
              </a:spcAft>
              <a:buSzPts val="1300"/>
              <a:buChar char="●"/>
            </a:pPr>
            <a:r>
              <a:rPr lang="id"/>
              <a:t>where(test) : Stream&lt;T&gt; untuk hanya mengambil data Stream jika sesuai kondisi test</a:t>
            </a:r>
            <a:endParaRPr/>
          </a:p>
          <a:p>
            <a:pPr indent="-311150" lvl="0" marL="457200" rtl="0" algn="l">
              <a:spcBef>
                <a:spcPts val="0"/>
              </a:spcBef>
              <a:spcAft>
                <a:spcPts val="0"/>
              </a:spcAft>
              <a:buSzPts val="1300"/>
              <a:buChar char="●"/>
            </a:pPr>
            <a:r>
              <a:rPr lang="id"/>
              <a:t>lastWhere(test): Future&lt;T&gt; hanya mengambil satu data Stream terakhir sesuai kondisi test</a:t>
            </a:r>
            <a:endParaRPr/>
          </a:p>
          <a:p>
            <a:pPr indent="-311150" lvl="0" marL="457200" rtl="0" algn="l">
              <a:spcBef>
                <a:spcPts val="0"/>
              </a:spcBef>
              <a:spcAft>
                <a:spcPts val="0"/>
              </a:spcAft>
              <a:buSzPts val="1300"/>
              <a:buChar char="●"/>
            </a:pPr>
            <a:r>
              <a:rPr lang="id"/>
              <a:t>firstWhere(test): Future&lt;T&gt; hanya mengambil satu data Stream pertama sesuai kondisi test</a:t>
            </a:r>
            <a:endParaRPr/>
          </a:p>
          <a:p>
            <a:pPr indent="-311150" lvl="0" marL="457200" rtl="0" algn="l">
              <a:spcBef>
                <a:spcPts val="0"/>
              </a:spcBef>
              <a:spcAft>
                <a:spcPts val="0"/>
              </a:spcAft>
              <a:buSzPts val="1300"/>
              <a:buChar char="●"/>
            </a:pPr>
            <a:r>
              <a:rPr lang="id"/>
              <a:t>drain() : Future&lt;T&gt; untuk meng-ignore semua data Stream, namun mengirim signal ketika telah selesai</a:t>
            </a:r>
            <a:endParaRPr/>
          </a:p>
          <a:p>
            <a:pPr indent="-311150" lvl="0" marL="457200" rtl="0" algn="l">
              <a:spcBef>
                <a:spcPts val="0"/>
              </a:spcBef>
              <a:spcAft>
                <a:spcPts val="0"/>
              </a:spcAft>
              <a:buSzPts val="1300"/>
              <a:buChar char="●"/>
            </a:pPr>
            <a:r>
              <a:rPr lang="id"/>
              <a:t>distinct() : Stream&lt;T&gt; untuk meng-ignore data yang sama dengan data sebelumnya</a:t>
            </a:r>
            <a:endParaRPr/>
          </a:p>
          <a:p>
            <a:pPr indent="-311150" lvl="0" marL="457200" rtl="0" algn="l">
              <a:spcBef>
                <a:spcPts val="0"/>
              </a:spcBef>
              <a:spcAft>
                <a:spcPts val="0"/>
              </a:spcAft>
              <a:buSzPts val="1300"/>
              <a:buChar char="●"/>
            </a:pPr>
            <a:r>
              <a:rPr lang="id"/>
              <a:t>skip(int) : Stream&lt;T&gt; untuk meng-ignore jumlah data diawal</a:t>
            </a:r>
            <a:endParaRPr/>
          </a:p>
          <a:p>
            <a:pPr indent="-311150" lvl="0" marL="457200" rtl="0" algn="l">
              <a:spcBef>
                <a:spcPts val="0"/>
              </a:spcBef>
              <a:spcAft>
                <a:spcPts val="0"/>
              </a:spcAft>
              <a:buSzPts val="1300"/>
              <a:buChar char="●"/>
            </a:pPr>
            <a:r>
              <a:rPr lang="id"/>
              <a:t>skipeWhile(test) : Stream&lt;T&gt; untuk meng-ignore jumlah di awal ketika kondisi test masih oke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Filter Method</a:t>
            </a:r>
            <a:endParaRPr/>
          </a:p>
        </p:txBody>
      </p:sp>
      <p:pic>
        <p:nvPicPr>
          <p:cNvPr id="519" name="Google Shape;519;p86"/>
          <p:cNvPicPr preferRelativeResize="0"/>
          <p:nvPr/>
        </p:nvPicPr>
        <p:blipFill>
          <a:blip r:embed="rId3">
            <a:alphaModFix/>
          </a:blip>
          <a:stretch>
            <a:fillRect/>
          </a:stretch>
        </p:blipFill>
        <p:spPr>
          <a:xfrm>
            <a:off x="152400" y="2006250"/>
            <a:ext cx="6857089" cy="298485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Transform</a:t>
            </a:r>
            <a:r>
              <a:rPr lang="id"/>
              <a:t> Method</a:t>
            </a:r>
            <a:endParaRPr/>
          </a:p>
        </p:txBody>
      </p:sp>
      <p:sp>
        <p:nvSpPr>
          <p:cNvPr id="525" name="Google Shape;525;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cast&lt;R&gt; : Stream&lt;R&gt; untuk mengkonversi value Stream</a:t>
            </a:r>
            <a:endParaRPr/>
          </a:p>
          <a:p>
            <a:pPr indent="-311150" lvl="0" marL="457200" rtl="0" algn="l">
              <a:spcBef>
                <a:spcPts val="0"/>
              </a:spcBef>
              <a:spcAft>
                <a:spcPts val="0"/>
              </a:spcAft>
              <a:buSzPts val="1300"/>
              <a:buChar char="●"/>
            </a:pPr>
            <a:r>
              <a:rPr lang="id"/>
              <a:t>map(R convert(T)) : Stream&lt;R&gt; untuk mengkonversi value Stream dengan function convert</a:t>
            </a:r>
            <a:endParaRPr/>
          </a:p>
          <a:p>
            <a:pPr indent="-311150" lvl="0" marL="457200" rtl="0" algn="l">
              <a:spcBef>
                <a:spcPts val="0"/>
              </a:spcBef>
              <a:spcAft>
                <a:spcPts val="0"/>
              </a:spcAft>
              <a:buSzPts val="1300"/>
              <a:buChar char="●"/>
            </a:pPr>
            <a:r>
              <a:rPr lang="id"/>
              <a:t>expand(Iterable&lt;R&gt; convert(T)) : Stream&lt;R&gt; untuk mengkonversi value Stream menjadi Iterable&lt;R&gt; namun hasil iterable dijadikan data Stream selanjutnya</a:t>
            </a:r>
            <a:endParaRPr/>
          </a:p>
          <a:p>
            <a:pPr indent="-311150" lvl="0" marL="457200" rtl="0" algn="l">
              <a:spcBef>
                <a:spcPts val="0"/>
              </a:spcBef>
              <a:spcAft>
                <a:spcPts val="0"/>
              </a:spcAft>
              <a:buSzPts val="1300"/>
              <a:buChar char="●"/>
            </a:pPr>
            <a:r>
              <a:rPr lang="id"/>
              <a:t>asyncMap(Future&lt;R&gt; convert(T)) : Stream&lt;R&gt; sama seperti map() namun hasil convert nya adalah Future&lt;R&gt;</a:t>
            </a:r>
            <a:endParaRPr/>
          </a:p>
          <a:p>
            <a:pPr indent="-311150" lvl="0" marL="457200" rtl="0" algn="l">
              <a:spcBef>
                <a:spcPts val="0"/>
              </a:spcBef>
              <a:spcAft>
                <a:spcPts val="0"/>
              </a:spcAft>
              <a:buSzPts val="1300"/>
              <a:buChar char="●"/>
            </a:pPr>
            <a:r>
              <a:rPr lang="id"/>
              <a:t>asyncExpand(Stream&lt;R&gt; convert(T)) : Stream&lt;R&gt; sama seperti expand(), namun hasil convert nya adalah Stream&lt;R&gt;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Transform Method</a:t>
            </a:r>
            <a:endParaRPr/>
          </a:p>
        </p:txBody>
      </p:sp>
      <p:pic>
        <p:nvPicPr>
          <p:cNvPr id="531" name="Google Shape;531;p88"/>
          <p:cNvPicPr preferRelativeResize="0"/>
          <p:nvPr/>
        </p:nvPicPr>
        <p:blipFill>
          <a:blip r:embed="rId3">
            <a:alphaModFix/>
          </a:blip>
          <a:stretch>
            <a:fillRect/>
          </a:stretch>
        </p:blipFill>
        <p:spPr>
          <a:xfrm>
            <a:off x="152400" y="2006250"/>
            <a:ext cx="6012100" cy="2984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Fold and Reduce</a:t>
            </a:r>
            <a:endParaRPr/>
          </a:p>
        </p:txBody>
      </p:sp>
      <p:sp>
        <p:nvSpPr>
          <p:cNvPr id="537" name="Google Shape;537;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Kadang ada kebutuhan kita ingin membuat perhitungan data dari tiap Stream, contoh kita ingin melakukan total untuk semua data di Stream&lt;int&gt;, kita bisa gunakan method fold dan reduce</a:t>
            </a:r>
            <a:endParaRPr/>
          </a:p>
          <a:p>
            <a:pPr indent="-311150" lvl="0" marL="457200" rtl="0" algn="l">
              <a:spcBef>
                <a:spcPts val="1600"/>
              </a:spcBef>
              <a:spcAft>
                <a:spcPts val="0"/>
              </a:spcAft>
              <a:buSzPts val="1300"/>
              <a:buChar char="●"/>
            </a:pPr>
            <a:r>
              <a:rPr lang="id"/>
              <a:t>fold(initial, combine) : Future&lt;R&gt;, untuk melakukan combine data dari tiap data di stream, dengan initial data yag diberikan</a:t>
            </a:r>
            <a:endParaRPr/>
          </a:p>
          <a:p>
            <a:pPr indent="-311150" lvl="0" marL="457200" rtl="0" algn="l">
              <a:spcBef>
                <a:spcPts val="0"/>
              </a:spcBef>
              <a:spcAft>
                <a:spcPts val="0"/>
              </a:spcAft>
              <a:buSzPts val="1300"/>
              <a:buChar char="●"/>
            </a:pPr>
            <a:r>
              <a:rPr lang="id"/>
              <a:t>reduce(combine) : Future&lt;R&gt;, untuk melakukan combine data dari tiap data di stream, namun tidak dengan initial data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Stream Fold Method</a:t>
            </a:r>
            <a:endParaRPr/>
          </a:p>
        </p:txBody>
      </p:sp>
      <p:pic>
        <p:nvPicPr>
          <p:cNvPr id="543" name="Google Shape;543;p90"/>
          <p:cNvPicPr preferRelativeResize="0"/>
          <p:nvPr/>
        </p:nvPicPr>
        <p:blipFill>
          <a:blip r:embed="rId3">
            <a:alphaModFix/>
          </a:blip>
          <a:stretch>
            <a:fillRect/>
          </a:stretch>
        </p:blipFill>
        <p:spPr>
          <a:xfrm>
            <a:off x="152400" y="2006250"/>
            <a:ext cx="6388305" cy="298484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Broadcast Stream</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Broadcast Stream</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kita bahas di awal, Stream hanya bisa di subscribe oleh satu Stream Subscription</a:t>
            </a:r>
            <a:endParaRPr/>
          </a:p>
          <a:p>
            <a:pPr indent="-311150" lvl="0" marL="457200" rtl="0" algn="l">
              <a:spcBef>
                <a:spcPts val="0"/>
              </a:spcBef>
              <a:spcAft>
                <a:spcPts val="0"/>
              </a:spcAft>
              <a:buSzPts val="1300"/>
              <a:buChar char="●"/>
            </a:pPr>
            <a:r>
              <a:rPr lang="id"/>
              <a:t>Namun ada jenis Stream yang bisa di subscribe oleh lebih dari satu Stream Subscription, yaitu Broadcast Stream</a:t>
            </a:r>
            <a:endParaRPr/>
          </a:p>
          <a:p>
            <a:pPr indent="-311150" lvl="0" marL="457200" rtl="0" algn="l">
              <a:spcBef>
                <a:spcPts val="0"/>
              </a:spcBef>
              <a:spcAft>
                <a:spcPts val="0"/>
              </a:spcAft>
              <a:buSzPts val="1300"/>
              <a:buChar char="●"/>
            </a:pPr>
            <a:r>
              <a:rPr lang="id"/>
              <a:t>Untuk membuat Broadcast Stream, kita bisa gunakan method asBroadcastStream() pada Stream yang sudah kita buat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Broadcast Stream</a:t>
            </a:r>
            <a:endParaRPr/>
          </a:p>
        </p:txBody>
      </p:sp>
      <p:pic>
        <p:nvPicPr>
          <p:cNvPr id="560" name="Google Shape;560;p93"/>
          <p:cNvPicPr preferRelativeResize="0"/>
          <p:nvPr/>
        </p:nvPicPr>
        <p:blipFill>
          <a:blip r:embed="rId3">
            <a:alphaModFix/>
          </a:blip>
          <a:stretch>
            <a:fillRect/>
          </a:stretch>
        </p:blipFill>
        <p:spPr>
          <a:xfrm>
            <a:off x="152400" y="2006250"/>
            <a:ext cx="4284843"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Sejarah Concurrency</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Dahulu, komputer hanya menjalankan sebuah program pada satu waktu</a:t>
            </a:r>
            <a:endParaRPr/>
          </a:p>
          <a:p>
            <a:pPr indent="-311150" lvl="0" marL="457200" rtl="0" algn="l">
              <a:spcBef>
                <a:spcPts val="0"/>
              </a:spcBef>
              <a:spcAft>
                <a:spcPts val="0"/>
              </a:spcAft>
              <a:buSzPts val="1300"/>
              <a:buChar char="●"/>
            </a:pPr>
            <a:r>
              <a:rPr lang="id"/>
              <a:t>Karena hanya bisa menjalankan satu program pada satu waktu, hal ini tidak efisien dan memakan waktu lama karena hanya bisa mengerjakan satu tugas pada satu waktu</a:t>
            </a:r>
            <a:endParaRPr/>
          </a:p>
          <a:p>
            <a:pPr indent="-311150" lvl="0" marL="457200" rtl="0" algn="l">
              <a:spcBef>
                <a:spcPts val="0"/>
              </a:spcBef>
              <a:spcAft>
                <a:spcPts val="0"/>
              </a:spcAft>
              <a:buSzPts val="1300"/>
              <a:buChar char="●"/>
            </a:pPr>
            <a:r>
              <a:rPr lang="id"/>
              <a:t>Semakin kesini, sistem operasi untuk komputer semakin berkembang, sekarang sistem operasi bisa menjalankan program secara bersamaan dalam proses yang berbeda-beda, terisolasi dan saling independen antar program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571" name="Google Shape;571;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class di Dart yang bisa kita gunakan untuk membuat pekerjaan yang terjadwal secara periodik</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https://api.dart.dev/stable/2.18.4/dart-async/Timer-class.html</a:t>
            </a:r>
            <a:r>
              <a:rPr lang="id"/>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Delayed Timer</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Jenis Timer pertama timer delayed task, dimana kita bisa meminta Timer untuk menjalankan sebuah task setelah batas waktu tertentu</a:t>
            </a:r>
            <a:endParaRPr/>
          </a:p>
          <a:p>
            <a:pPr indent="-311150" lvl="0" marL="457200" rtl="0" algn="l">
              <a:spcBef>
                <a:spcPts val="0"/>
              </a:spcBef>
              <a:spcAft>
                <a:spcPts val="0"/>
              </a:spcAft>
              <a:buSzPts val="1300"/>
              <a:buChar char="●"/>
            </a:pPr>
            <a:r>
              <a:rPr lang="id"/>
              <a:t>Kita bisa gunakan constuctor </a:t>
            </a:r>
            <a:endParaRPr/>
          </a:p>
          <a:p>
            <a:pPr indent="-311150" lvl="0" marL="457200" rtl="0" algn="l">
              <a:spcBef>
                <a:spcPts val="0"/>
              </a:spcBef>
              <a:spcAft>
                <a:spcPts val="0"/>
              </a:spcAft>
              <a:buSzPts val="1300"/>
              <a:buChar char="●"/>
            </a:pPr>
            <a:r>
              <a:rPr lang="id"/>
              <a:t>Timer(duration, callback) untuk membuat delayed job di callback yang akan di jalankan setelah waktu duration tercapai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Delayed Timer</a:t>
            </a:r>
            <a:endParaRPr/>
          </a:p>
        </p:txBody>
      </p:sp>
      <p:pic>
        <p:nvPicPr>
          <p:cNvPr id="583" name="Google Shape;583;p97"/>
          <p:cNvPicPr preferRelativeResize="0"/>
          <p:nvPr/>
        </p:nvPicPr>
        <p:blipFill>
          <a:blip r:embed="rId3">
            <a:alphaModFix/>
          </a:blip>
          <a:stretch>
            <a:fillRect/>
          </a:stretch>
        </p:blipFill>
        <p:spPr>
          <a:xfrm>
            <a:off x="152400" y="2006250"/>
            <a:ext cx="8554794" cy="29848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Periodic Timer</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Jenis Timer kedua adalah periodic timer, dimana kita bisa meminta Timer untuk menjalankan sebuah pekerjaan secara periodik, misal tiap 2 detik</a:t>
            </a:r>
            <a:endParaRPr/>
          </a:p>
          <a:p>
            <a:pPr indent="-311150" lvl="0" marL="457200" rtl="0" algn="l">
              <a:spcBef>
                <a:spcPts val="0"/>
              </a:spcBef>
              <a:spcAft>
                <a:spcPts val="0"/>
              </a:spcAft>
              <a:buSzPts val="1300"/>
              <a:buChar char="●"/>
            </a:pPr>
            <a:r>
              <a:rPr lang="id"/>
              <a:t>Kita bisa gunakan constructor</a:t>
            </a:r>
            <a:endParaRPr/>
          </a:p>
          <a:p>
            <a:pPr indent="-311150" lvl="0" marL="457200" rtl="0" algn="l">
              <a:spcBef>
                <a:spcPts val="0"/>
              </a:spcBef>
              <a:spcAft>
                <a:spcPts val="0"/>
              </a:spcAft>
              <a:buSzPts val="1300"/>
              <a:buChar char="●"/>
            </a:pPr>
            <a:r>
              <a:rPr lang="id"/>
              <a:t>Timer.periodic(duration, callback) untuk membuat periodic timer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Periodic Timer</a:t>
            </a:r>
            <a:endParaRPr/>
          </a:p>
        </p:txBody>
      </p:sp>
      <p:pic>
        <p:nvPicPr>
          <p:cNvPr id="595" name="Google Shape;595;p99"/>
          <p:cNvPicPr preferRelativeResize="0"/>
          <p:nvPr/>
        </p:nvPicPr>
        <p:blipFill>
          <a:blip r:embed="rId3">
            <a:alphaModFix/>
          </a:blip>
          <a:stretch>
            <a:fillRect/>
          </a:stretch>
        </p:blipFill>
        <p:spPr>
          <a:xfrm>
            <a:off x="152400" y="2006250"/>
            <a:ext cx="6450232" cy="298484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Dart mirip seperti di JavaScript, dimana kita bisa membuat sebuah kode Asynchronous menggunakan kata kunci async</a:t>
            </a:r>
            <a:endParaRPr/>
          </a:p>
          <a:p>
            <a:pPr indent="-311150" lvl="0" marL="457200" rtl="0" algn="l">
              <a:spcBef>
                <a:spcPts val="0"/>
              </a:spcBef>
              <a:spcAft>
                <a:spcPts val="0"/>
              </a:spcAft>
              <a:buSzPts val="1300"/>
              <a:buChar char="●"/>
            </a:pPr>
            <a:r>
              <a:rPr lang="id"/>
              <a:t>Di Dart, kita bisa membuat function Future&lt;T&gt; dengan menggunakan async, sehingga kode yang kita buat terlihat seperti kode Synchronous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a:t>
            </a:r>
            <a:endParaRPr/>
          </a:p>
        </p:txBody>
      </p:sp>
      <p:pic>
        <p:nvPicPr>
          <p:cNvPr id="612" name="Google Shape;612;p102"/>
          <p:cNvPicPr preferRelativeResize="0"/>
          <p:nvPr/>
        </p:nvPicPr>
        <p:blipFill>
          <a:blip r:embed="rId3">
            <a:alphaModFix/>
          </a:blip>
          <a:stretch>
            <a:fillRect/>
          </a:stretch>
        </p:blipFill>
        <p:spPr>
          <a:xfrm>
            <a:off x="152400" y="2006250"/>
            <a:ext cx="6443027" cy="29848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Await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Sejarah Thread</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biasanya berjalan dalam sebuah proses, dan proses akan memiliki resource yang independen dengan proses lain</a:t>
            </a:r>
            <a:endParaRPr/>
          </a:p>
          <a:p>
            <a:pPr indent="-311150" lvl="0" marL="457200" rtl="0" algn="l">
              <a:spcBef>
                <a:spcPts val="0"/>
              </a:spcBef>
              <a:spcAft>
                <a:spcPts val="0"/>
              </a:spcAft>
              <a:buSzPts val="1300"/>
              <a:buChar char="●"/>
            </a:pPr>
            <a:r>
              <a:rPr lang="id"/>
              <a:t>Sekarang, sistem operasi tidak hanya bisa menjalankan multiple proses, namun dalam proses kita bisa menjalankan banyak pekerjaan sekaligus, atau bisa dibilang proses ringan atau lebih dikenal dengan nama Thread</a:t>
            </a:r>
            <a:endParaRPr/>
          </a:p>
          <a:p>
            <a:pPr indent="-311150" lvl="0" marL="457200" rtl="0" algn="l">
              <a:spcBef>
                <a:spcPts val="0"/>
              </a:spcBef>
              <a:spcAft>
                <a:spcPts val="0"/>
              </a:spcAft>
              <a:buSzPts val="1300"/>
              <a:buChar char="●"/>
            </a:pPr>
            <a:r>
              <a:rPr lang="id"/>
              <a:t>Thread membuat proses aplikasi bisa berjalan tidak harus selalu sequential, kita bisa membuat proses aplikasi berjalan menjadi asynchronous atau parallel</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di Future</a:t>
            </a:r>
            <a:endParaRPr/>
          </a:p>
        </p:txBody>
      </p:sp>
      <p:sp>
        <p:nvSpPr>
          <p:cNvPr id="623" name="Google Shape;623;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banyak sekali kode Asynchronous menggunakan Future, kadang ketika melakukan manipulasi datanya akan membuat kode kita sulit untuk dibaca</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Problem (1)</a:t>
            </a:r>
            <a:endParaRPr/>
          </a:p>
        </p:txBody>
      </p:sp>
      <p:pic>
        <p:nvPicPr>
          <p:cNvPr id="629" name="Google Shape;629;p105"/>
          <p:cNvPicPr preferRelativeResize="0"/>
          <p:nvPr/>
        </p:nvPicPr>
        <p:blipFill>
          <a:blip r:embed="rId3">
            <a:alphaModFix/>
          </a:blip>
          <a:stretch>
            <a:fillRect/>
          </a:stretch>
        </p:blipFill>
        <p:spPr>
          <a:xfrm>
            <a:off x="152400" y="2006250"/>
            <a:ext cx="6428905" cy="298484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Future Problem (2)</a:t>
            </a:r>
            <a:endParaRPr/>
          </a:p>
        </p:txBody>
      </p:sp>
      <p:pic>
        <p:nvPicPr>
          <p:cNvPr id="635" name="Google Shape;635;p106"/>
          <p:cNvPicPr preferRelativeResize="0"/>
          <p:nvPr/>
        </p:nvPicPr>
        <p:blipFill>
          <a:blip r:embed="rId3">
            <a:alphaModFix/>
          </a:blip>
          <a:stretch>
            <a:fillRect/>
          </a:stretch>
        </p:blipFill>
        <p:spPr>
          <a:xfrm>
            <a:off x="152400" y="2006250"/>
            <a:ext cx="7914188" cy="2984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Await</a:t>
            </a:r>
            <a:endParaRPr/>
          </a:p>
        </p:txBody>
      </p:sp>
      <p:sp>
        <p:nvSpPr>
          <p:cNvPr id="641" name="Google Shape;641;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function dengan kata kunci async, didalamnya kita bisa menggunakan kata kunci await</a:t>
            </a:r>
            <a:endParaRPr/>
          </a:p>
          <a:p>
            <a:pPr indent="-311150" lvl="0" marL="457200" rtl="0" algn="l">
              <a:spcBef>
                <a:spcPts val="0"/>
              </a:spcBef>
              <a:spcAft>
                <a:spcPts val="0"/>
              </a:spcAft>
              <a:buSzPts val="1300"/>
              <a:buChar char="●"/>
            </a:pPr>
            <a:r>
              <a:rPr lang="id"/>
              <a:t>Kata kunci await terlihat seperti melihat response dari Future, tapi sebenarnya cara kerjanya tidak seperti itu, cara kerjanya tetap seperti then() method di Future, hanya saja dengan menggunakan await, kode akan terlihat lebih mudah dibaca karena seperti gaya kode Synchronous</a:t>
            </a:r>
            <a:endParaRPr/>
          </a:p>
          <a:p>
            <a:pPr indent="-311150" lvl="0" marL="457200" rtl="0" algn="l">
              <a:spcBef>
                <a:spcPts val="0"/>
              </a:spcBef>
              <a:spcAft>
                <a:spcPts val="0"/>
              </a:spcAft>
              <a:buSzPts val="1300"/>
              <a:buChar char="●"/>
            </a:pPr>
            <a:r>
              <a:rPr lang="id"/>
              <a:t>Cara menggunakan kata kunci await cukup tambahkan di Future yang ingin kita ambil datanya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Await</a:t>
            </a:r>
            <a:endParaRPr/>
          </a:p>
        </p:txBody>
      </p:sp>
      <p:pic>
        <p:nvPicPr>
          <p:cNvPr id="647" name="Google Shape;647;p108"/>
          <p:cNvPicPr preferRelativeResize="0"/>
          <p:nvPr/>
        </p:nvPicPr>
        <p:blipFill>
          <a:blip r:embed="rId3">
            <a:alphaModFix/>
          </a:blip>
          <a:stretch>
            <a:fillRect/>
          </a:stretch>
        </p:blipFill>
        <p:spPr>
          <a:xfrm>
            <a:off x="152400" y="2006250"/>
            <a:ext cx="6708113"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Async Await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Try Catch Async Await</a:t>
            </a:r>
            <a:endParaRPr/>
          </a:p>
        </p:txBody>
      </p:sp>
      <p:sp>
        <p:nvSpPr>
          <p:cNvPr id="658" name="Google Shape;658;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keunggulan menggunakan Async Await, selain kode kita terlihat seperti kode Synchronous</a:t>
            </a:r>
            <a:endParaRPr/>
          </a:p>
          <a:p>
            <a:pPr indent="-311150" lvl="0" marL="457200" rtl="0" algn="l">
              <a:spcBef>
                <a:spcPts val="0"/>
              </a:spcBef>
              <a:spcAft>
                <a:spcPts val="0"/>
              </a:spcAft>
              <a:buSzPts val="1300"/>
              <a:buChar char="●"/>
            </a:pPr>
            <a:r>
              <a:rPr lang="id"/>
              <a:t>Kita juga bisa menggunakan Try Catch Finally layaknya di kode Synchronous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 Async Await</a:t>
            </a:r>
            <a:endParaRPr/>
          </a:p>
        </p:txBody>
      </p:sp>
      <p:pic>
        <p:nvPicPr>
          <p:cNvPr id="664" name="Google Shape;664;p111"/>
          <p:cNvPicPr preferRelativeResize="0"/>
          <p:nvPr/>
        </p:nvPicPr>
        <p:blipFill>
          <a:blip r:embed="rId3">
            <a:alphaModFix/>
          </a:blip>
          <a:stretch>
            <a:fillRect/>
          </a:stretch>
        </p:blipFill>
        <p:spPr>
          <a:xfrm>
            <a:off x="152400" y="2006250"/>
            <a:ext cx="6166194" cy="29848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Stream</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Stream</a:t>
            </a:r>
            <a:endParaRPr/>
          </a:p>
        </p:txBody>
      </p:sp>
      <p:sp>
        <p:nvSpPr>
          <p:cNvPr id="675" name="Google Shape;675;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digunakan untuk Future, Async Await juga bisa digunakan dalam Stream</a:t>
            </a:r>
            <a:endParaRPr/>
          </a:p>
          <a:p>
            <a:pPr indent="-311150" lvl="0" marL="457200" rtl="0" algn="l">
              <a:spcBef>
                <a:spcPts val="0"/>
              </a:spcBef>
              <a:spcAft>
                <a:spcPts val="0"/>
              </a:spcAft>
              <a:buSzPts val="1300"/>
              <a:buChar char="●"/>
            </a:pPr>
            <a:r>
              <a:rPr lang="id"/>
              <a:t>Dengan begitu kita bisa menggunakan Stream seperti perulangan biasa</a:t>
            </a:r>
            <a:endParaRPr/>
          </a:p>
          <a:p>
            <a:pPr indent="-311150" lvl="0" marL="457200" rtl="0" algn="l">
              <a:spcBef>
                <a:spcPts val="0"/>
              </a:spcBef>
              <a:spcAft>
                <a:spcPts val="0"/>
              </a:spcAft>
              <a:buSzPts val="1300"/>
              <a:buChar char="●"/>
            </a:pPr>
            <a:r>
              <a:rPr lang="id"/>
              <a:t>Namun perlu diperhatikan, saat menggunakan Async Await Stream, pastikan Stream akan selesai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Era Multicore</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ada di zaman multicore, dimana smartphone pun sudah menggunakan multicore</a:t>
            </a:r>
            <a:endParaRPr/>
          </a:p>
          <a:p>
            <a:pPr indent="-311150" lvl="0" marL="457200" rtl="0" algn="l">
              <a:spcBef>
                <a:spcPts val="0"/>
              </a:spcBef>
              <a:spcAft>
                <a:spcPts val="0"/>
              </a:spcAft>
              <a:buSzPts val="1300"/>
              <a:buChar char="●"/>
            </a:pPr>
            <a:r>
              <a:rPr lang="id"/>
              <a:t>Multicore sangat menguntungkan kita karena bisa membuat aplikasi yang bisa menjalankan proses dan thread secara bersamaan</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4"/>
          <p:cNvSpPr txBox="1"/>
          <p:nvPr>
            <p:ph type="title"/>
          </p:nvPr>
        </p:nvSpPr>
        <p:spPr>
          <a:xfrm>
            <a:off x="729450" y="561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Async Await Stream</a:t>
            </a:r>
            <a:endParaRPr/>
          </a:p>
        </p:txBody>
      </p:sp>
      <p:pic>
        <p:nvPicPr>
          <p:cNvPr id="681" name="Google Shape;681;p114"/>
          <p:cNvPicPr preferRelativeResize="0"/>
          <p:nvPr/>
        </p:nvPicPr>
        <p:blipFill>
          <a:blip r:embed="rId3">
            <a:alphaModFix/>
          </a:blip>
          <a:stretch>
            <a:fillRect/>
          </a:stretch>
        </p:blipFill>
        <p:spPr>
          <a:xfrm>
            <a:off x="152400" y="1352450"/>
            <a:ext cx="6835474" cy="36386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Isolate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Isolate</a:t>
            </a:r>
            <a:endParaRPr/>
          </a:p>
        </p:txBody>
      </p:sp>
      <p:sp>
        <p:nvSpPr>
          <p:cNvPr id="692" name="Google Shape;692;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diawal dijelaskan, bahwa semua kode Dart dijalankan di dalam Isolate dengan single thread</a:t>
            </a:r>
            <a:endParaRPr/>
          </a:p>
          <a:p>
            <a:pPr indent="-311150" lvl="0" marL="457200" rtl="0" algn="l">
              <a:spcBef>
                <a:spcPts val="0"/>
              </a:spcBef>
              <a:spcAft>
                <a:spcPts val="0"/>
              </a:spcAft>
              <a:buSzPts val="1300"/>
              <a:buChar char="●"/>
            </a:pPr>
            <a:r>
              <a:rPr lang="id"/>
              <a:t>Karena hanya menggunakan satu thread, ketika ada kode yang melakukan blocking, maka secara otomatis kode tersebut akan melakukan blocking seluruh event loop</a:t>
            </a:r>
            <a:endParaRPr/>
          </a:p>
          <a:p>
            <a:pPr indent="-311150" lvl="0" marL="457200" rtl="0" algn="l">
              <a:spcBef>
                <a:spcPts val="0"/>
              </a:spcBef>
              <a:spcAft>
                <a:spcPts val="0"/>
              </a:spcAft>
              <a:buSzPts val="1300"/>
              <a:buChar char="●"/>
            </a:pPr>
            <a:r>
              <a:rPr lang="id"/>
              <a:t>Hal ini sangat berbahaya, karena bisa membuat semua proses stuck, tidak berjalan</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https://api.dart.dev/stable/2.18.4/dart-isolate/Isolate-class.html</a:t>
            </a:r>
            <a:r>
              <a:rPr lang="id"/>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Isolate Stuck</a:t>
            </a:r>
            <a:endParaRPr/>
          </a:p>
        </p:txBody>
      </p:sp>
      <p:pic>
        <p:nvPicPr>
          <p:cNvPr id="698" name="Google Shape;698;p117"/>
          <p:cNvPicPr preferRelativeResize="0"/>
          <p:nvPr/>
        </p:nvPicPr>
        <p:blipFill>
          <a:blip r:embed="rId3">
            <a:alphaModFix/>
          </a:blip>
          <a:stretch>
            <a:fillRect/>
          </a:stretch>
        </p:blipFill>
        <p:spPr>
          <a:xfrm>
            <a:off x="152400" y="2006250"/>
            <a:ext cx="6168090" cy="2984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Isolate</a:t>
            </a:r>
            <a:endParaRPr/>
          </a:p>
        </p:txBody>
      </p:sp>
      <p:sp>
        <p:nvSpPr>
          <p:cNvPr id="704" name="Google Shape;704;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kasus diatas, kita bisa coba jalankan function block() di Isolate berbeda, sehingga tidak mengganggu Isolate utama yang sedang digunakan untuk menjalankan aplikasi</a:t>
            </a:r>
            <a:endParaRPr/>
          </a:p>
          <a:p>
            <a:pPr indent="-311150" lvl="0" marL="457200" rtl="0" algn="l">
              <a:spcBef>
                <a:spcPts val="0"/>
              </a:spcBef>
              <a:spcAft>
                <a:spcPts val="0"/>
              </a:spcAft>
              <a:buSzPts val="1300"/>
              <a:buChar char="●"/>
            </a:pPr>
            <a:r>
              <a:rPr lang="id"/>
              <a:t>Untuk membuat Isolate kita bisa gunakan static method :</a:t>
            </a:r>
            <a:endParaRPr/>
          </a:p>
          <a:p>
            <a:pPr indent="-311150" lvl="0" marL="457200" rtl="0" algn="l">
              <a:spcBef>
                <a:spcPts val="0"/>
              </a:spcBef>
              <a:spcAft>
                <a:spcPts val="0"/>
              </a:spcAft>
              <a:buSzPts val="1300"/>
              <a:buChar char="●"/>
            </a:pPr>
            <a:r>
              <a:rPr lang="id"/>
              <a:t>Isolate.spawn(function(T), T)</a:t>
            </a:r>
            <a:endParaRPr/>
          </a:p>
          <a:p>
            <a:pPr indent="-311150" lvl="0" marL="457200" rtl="0" algn="l">
              <a:spcBef>
                <a:spcPts val="0"/>
              </a:spcBef>
              <a:spcAft>
                <a:spcPts val="0"/>
              </a:spcAft>
              <a:buSzPts val="1300"/>
              <a:buChar char="●"/>
            </a:pPr>
            <a:r>
              <a:rPr lang="id"/>
              <a:t>Dimana function akan dieksekusi di Isolate berbeda dengan mengirim parameter 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Isolate</a:t>
            </a:r>
            <a:endParaRPr/>
          </a:p>
        </p:txBody>
      </p:sp>
      <p:pic>
        <p:nvPicPr>
          <p:cNvPr id="710" name="Google Shape;710;p119"/>
          <p:cNvPicPr preferRelativeResize="0"/>
          <p:nvPr/>
        </p:nvPicPr>
        <p:blipFill>
          <a:blip r:embed="rId3">
            <a:alphaModFix/>
          </a:blip>
          <a:stretch>
            <a:fillRect/>
          </a:stretch>
        </p:blipFill>
        <p:spPr>
          <a:xfrm>
            <a:off x="152400" y="2006250"/>
            <a:ext cx="6436604" cy="29848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Receive dan Send Port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Komunikasi Antar Isolate</a:t>
            </a:r>
            <a:endParaRPr/>
          </a:p>
        </p:txBody>
      </p:sp>
      <p:sp>
        <p:nvSpPr>
          <p:cNvPr id="721" name="Google Shape;72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Isolate berjalan terpisah dengan Isolate lainnya, bagaimana pada kasus kita ingin mendapatkan nilai hasil dari perhitungan Isolate lain</a:t>
            </a:r>
            <a:endParaRPr/>
          </a:p>
          <a:p>
            <a:pPr indent="-311150" lvl="0" marL="457200" rtl="0" algn="l">
              <a:spcBef>
                <a:spcPts val="0"/>
              </a:spcBef>
              <a:spcAft>
                <a:spcPts val="0"/>
              </a:spcAft>
              <a:buSzPts val="1300"/>
              <a:buChar char="●"/>
            </a:pPr>
            <a:r>
              <a:rPr lang="id"/>
              <a:t>Misal kita ingin mengeksekusi function di Isolate lain, namu hasil dari function nya ingin kita simpan dapatkan di Isolate utama misalnya</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Receive dan Send Port</a:t>
            </a:r>
            <a:endParaRPr/>
          </a:p>
        </p:txBody>
      </p:sp>
      <p:sp>
        <p:nvSpPr>
          <p:cNvPr id="727" name="Google Shape;72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kasus ini, kita bisa menggunakan Receive dan Send Port</a:t>
            </a:r>
            <a:endParaRPr/>
          </a:p>
          <a:p>
            <a:pPr indent="-311150" lvl="0" marL="457200" rtl="0" algn="l">
              <a:spcBef>
                <a:spcPts val="0"/>
              </a:spcBef>
              <a:spcAft>
                <a:spcPts val="0"/>
              </a:spcAft>
              <a:buSzPts val="1300"/>
              <a:buChar char="●"/>
            </a:pPr>
            <a:r>
              <a:rPr lang="id"/>
              <a:t>Ini mirip channel jika di Golang, dimana kita bisa mengirim dan menerima data dari Isolate lain</a:t>
            </a:r>
            <a:endParaRPr/>
          </a:p>
          <a:p>
            <a:pPr indent="-311150" lvl="0" marL="457200" rtl="0" algn="l">
              <a:spcBef>
                <a:spcPts val="0"/>
              </a:spcBef>
              <a:spcAft>
                <a:spcPts val="0"/>
              </a:spcAft>
              <a:buSzPts val="1300"/>
              <a:buChar char="●"/>
            </a:pPr>
            <a:r>
              <a:rPr lang="id"/>
              <a:t>Kita cukup buat ReceivePort, lalu kirim SendPort yang terdapat di ReceivePort nya ke Isolate lain</a:t>
            </a:r>
            <a:endParaRPr/>
          </a:p>
          <a:p>
            <a:pPr indent="-311150" lvl="0" marL="457200" rtl="0" algn="l">
              <a:spcBef>
                <a:spcPts val="0"/>
              </a:spcBef>
              <a:spcAft>
                <a:spcPts val="0"/>
              </a:spcAft>
              <a:buSzPts val="1300"/>
              <a:buChar char="●"/>
            </a:pPr>
            <a:r>
              <a:rPr lang="id"/>
              <a:t>Di Isolate lain, kita bisa mengirim data menggunakan SendPort tersebut</a:t>
            </a:r>
            <a:endParaRPr/>
          </a:p>
          <a:p>
            <a:pPr indent="-311150" lvl="0" marL="457200" rtl="0" algn="l">
              <a:spcBef>
                <a:spcPts val="0"/>
              </a:spcBef>
              <a:spcAft>
                <a:spcPts val="0"/>
              </a:spcAft>
              <a:buSzPts val="1300"/>
              <a:buChar char="●"/>
            </a:pPr>
            <a:r>
              <a:rPr lang="id"/>
              <a:t>ReceivePort mirip seperti Stream, jadi kita bisa listen data dari ReceivePort</a:t>
            </a:r>
            <a:endParaRPr/>
          </a:p>
          <a:p>
            <a:pPr indent="-311150" lvl="0" marL="457200" rtl="0" algn="l">
              <a:spcBef>
                <a:spcPts val="0"/>
              </a:spcBef>
              <a:spcAft>
                <a:spcPts val="0"/>
              </a:spcAft>
              <a:buSzPts val="1300"/>
              <a:buChar char="●"/>
            </a:pPr>
            <a:r>
              <a:rPr lang="id" u="sng">
                <a:solidFill>
                  <a:schemeClr val="hlink"/>
                </a:solidFill>
                <a:hlinkClick r:id="rId3"/>
              </a:rPr>
              <a:t>https://api.dart.dev/stable/2.18.4/dart-isolate/ReceivePort-class.html</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https://api.dart.dev/stable/2.18.4/dart-isolate/SendPort-class.html</a:t>
            </a:r>
            <a:r>
              <a:rPr lang="id"/>
              <a:t>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Send Port</a:t>
            </a:r>
            <a:endParaRPr/>
          </a:p>
        </p:txBody>
      </p:sp>
      <p:pic>
        <p:nvPicPr>
          <p:cNvPr id="733" name="Google Shape;733;p123"/>
          <p:cNvPicPr preferRelativeResize="0"/>
          <p:nvPr/>
        </p:nvPicPr>
        <p:blipFill>
          <a:blip r:embed="rId3">
            <a:alphaModFix/>
          </a:blip>
          <a:stretch>
            <a:fillRect/>
          </a:stretch>
        </p:blipFill>
        <p:spPr>
          <a:xfrm>
            <a:off x="152400" y="2006250"/>
            <a:ext cx="7959602"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