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7CEEB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9" d="100"/>
          <a:sy n="39" d="100"/>
        </p:scale>
        <p:origin x="94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-61733" y="2865915"/>
            <a:ext cx="10199263" cy="4151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001" sz="7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001" sz="7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raphik Regular" panose="020B0503030202060203" pitchFamily="34" charset="0"/>
              </a:rPr>
              <a:t>Content Popularity</a:t>
            </a:r>
          </a:p>
          <a:p>
            <a:pPr algn="ctr">
              <a:lnSpc>
                <a:spcPts val="11059"/>
              </a:lnSpc>
            </a:pPr>
            <a:r>
              <a:rPr lang="en-001" sz="7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raphik Regular" panose="020B0503030202060203" pitchFamily="34" charset="0"/>
              </a:rPr>
              <a:t>Analysis</a:t>
            </a:r>
            <a:endParaRPr lang="en-US" sz="7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909667"/>
            <a:ext cx="11342283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600"/>
              </a:lnSpc>
              <a:defRPr sz="8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phik Regular" panose="020B0503030202060203" pitchFamily="34" charset="0"/>
              </a:defRPr>
            </a:lvl1pPr>
          </a:lstStyle>
          <a:p>
            <a:pPr algn="ctr"/>
            <a:r>
              <a:rPr lang="en-US" dirty="0"/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C11A7-5478-B668-AE4E-5725825AF696}"/>
              </a:ext>
            </a:extLst>
          </p:cNvPr>
          <p:cNvSpPr txBox="1"/>
          <p:nvPr/>
        </p:nvSpPr>
        <p:spPr>
          <a:xfrm>
            <a:off x="8643466" y="3879208"/>
            <a:ext cx="9339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3-month </a:t>
            </a:r>
            <a:r>
              <a:rPr lang="en-001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I</a:t>
            </a:r>
            <a:r>
              <a:rPr lang="en-GB" sz="4000" b="0" i="0" dirty="0" err="1">
                <a:effectLst/>
                <a:latin typeface="Graphik Regular" panose="020B0503030202060203"/>
                <a:cs typeface="Times New Roman" panose="02020603050405020304" pitchFamily="18" charset="0"/>
              </a:rPr>
              <a:t>nitial</a:t>
            </a:r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 project focus</a:t>
            </a:r>
            <a:r>
              <a:rPr lang="en-001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ed</a:t>
            </a:r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 on</a:t>
            </a:r>
            <a:r>
              <a:rPr lang="en-001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:</a:t>
            </a:r>
          </a:p>
          <a:p>
            <a:r>
              <a:rPr lang="en-001" sz="4000" dirty="0">
                <a:latin typeface="Graphik Regular" panose="020B0503030202060203"/>
                <a:cs typeface="Times New Roman" panose="02020603050405020304" pitchFamily="18" charset="0"/>
              </a:rPr>
              <a:t>- B</a:t>
            </a:r>
            <a:r>
              <a:rPr lang="en-GB" sz="4000" b="0" i="0" dirty="0" err="1">
                <a:effectLst/>
                <a:latin typeface="Graphik Regular" panose="020B0503030202060203"/>
                <a:cs typeface="Times New Roman" panose="02020603050405020304" pitchFamily="18" charset="0"/>
              </a:rPr>
              <a:t>ig</a:t>
            </a:r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 data audit</a:t>
            </a:r>
            <a:endParaRPr lang="en-001" sz="4000" b="0" i="0" dirty="0">
              <a:effectLst/>
              <a:latin typeface="Graphik Regular" panose="020B0503030202060203"/>
              <a:cs typeface="Times New Roman" panose="02020603050405020304" pitchFamily="18" charset="0"/>
            </a:endParaRPr>
          </a:p>
          <a:p>
            <a:r>
              <a:rPr lang="en-001" sz="4000" dirty="0">
                <a:latin typeface="Graphik Regular" panose="020B0503030202060203"/>
                <a:cs typeface="Times New Roman" panose="02020603050405020304" pitchFamily="18" charset="0"/>
              </a:rPr>
              <a:t>- </a:t>
            </a:r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IPO </a:t>
            </a:r>
            <a:r>
              <a:rPr lang="en-GB" sz="4000" b="0" i="0" dirty="0" err="1">
                <a:effectLst/>
                <a:latin typeface="Graphik Regular" panose="020B0503030202060203"/>
                <a:cs typeface="Times New Roman" panose="02020603050405020304" pitchFamily="18" charset="0"/>
              </a:rPr>
              <a:t>recommendati</a:t>
            </a:r>
            <a:r>
              <a:rPr lang="en-001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on</a:t>
            </a:r>
          </a:p>
          <a:p>
            <a:r>
              <a:rPr lang="en-001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- Top c</a:t>
            </a:r>
            <a:r>
              <a:rPr lang="en-GB" sz="4000" b="0" i="0" dirty="0" err="1">
                <a:effectLst/>
                <a:latin typeface="Graphik Regular" panose="020B0503030202060203"/>
                <a:cs typeface="Times New Roman" panose="02020603050405020304" pitchFamily="18" charset="0"/>
              </a:rPr>
              <a:t>ontent</a:t>
            </a:r>
            <a:r>
              <a:rPr lang="en-GB" sz="4000" b="0" i="0" dirty="0">
                <a:effectLst/>
                <a:latin typeface="Graphik Regular" panose="020B0503030202060203"/>
                <a:cs typeface="Times New Roman" panose="02020603050405020304" pitchFamily="18" charset="0"/>
              </a:rPr>
              <a:t> category analysis</a:t>
            </a:r>
            <a:endParaRPr lang="en-001" sz="4000" b="0" i="0" dirty="0">
              <a:effectLst/>
              <a:latin typeface="Graphik Regular" panose="020B0503030202060203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9600"/>
              </a:lnSpc>
              <a:defRPr sz="8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phik Regular" panose="020B0503030202060203" pitchFamily="34" charset="0"/>
              </a:defRPr>
            </a:lvl1pPr>
          </a:lstStyle>
          <a:p>
            <a:pPr algn="l"/>
            <a:r>
              <a:rPr lang="en-US" dirty="0"/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BB4E0-6523-294B-B955-1285383714BF}"/>
              </a:ext>
            </a:extLst>
          </p:cNvPr>
          <p:cNvSpPr txBox="1"/>
          <p:nvPr/>
        </p:nvSpPr>
        <p:spPr>
          <a:xfrm>
            <a:off x="2334701" y="5253958"/>
            <a:ext cx="725694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001" sz="3600" dirty="0">
                <a:solidFill>
                  <a:schemeClr val="bg1"/>
                </a:solidFill>
                <a:latin typeface="Graphik Regular" panose="020B0503030202060203"/>
              </a:rPr>
              <a:t>Around a hundred ton of contents per day, huge numbers of users interactions!</a:t>
            </a:r>
          </a:p>
          <a:p>
            <a:pPr algn="just"/>
            <a:endParaRPr lang="en-001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r>
              <a:rPr lang="en-001" sz="3200" i="1" dirty="0">
                <a:solidFill>
                  <a:schemeClr val="bg1"/>
                </a:solidFill>
                <a:latin typeface="Graphik Regular" panose="020B0503030202060203"/>
              </a:rPr>
              <a:t>What does it mean for the business of Social Buzz?</a:t>
            </a:r>
          </a:p>
          <a:p>
            <a:pPr algn="just"/>
            <a:endParaRPr lang="en-001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r>
              <a:rPr lang="en-001" sz="4000" b="1" dirty="0">
                <a:solidFill>
                  <a:schemeClr val="bg1"/>
                </a:solidFill>
                <a:latin typeface="Graphik Regular" panose="020B0503030202060203"/>
              </a:rPr>
              <a:t>Analysis to find out the top 5 most popular content categories!</a:t>
            </a:r>
            <a:endParaRPr lang="en-GB" sz="4000" b="1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443639" y="4002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GB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532B4-66C1-36D0-AEA9-19A6BADB6B5E}"/>
              </a:ext>
            </a:extLst>
          </p:cNvPr>
          <p:cNvSpPr txBox="1"/>
          <p:nvPr/>
        </p:nvSpPr>
        <p:spPr>
          <a:xfrm>
            <a:off x="13981007" y="1794053"/>
            <a:ext cx="633823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000000"/>
                </a:solidFill>
                <a:effectLst/>
                <a:latin typeface="Graphik Regular" panose="020B0503030202060203"/>
              </a:rPr>
              <a:t>Andrew Fleming</a:t>
            </a:r>
            <a:endParaRPr lang="en-001" sz="3200" b="1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Graphik Regular" panose="020B0503030202060203"/>
              </a:rPr>
              <a:t>Chief Technical Architect</a:t>
            </a:r>
            <a:endParaRPr lang="en-001" sz="3200" b="0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endParaRPr lang="en-001" sz="3200" dirty="0">
              <a:solidFill>
                <a:srgbClr val="000000"/>
              </a:solidFill>
              <a:latin typeface="Graphik Regular" panose="020B0503030202060203"/>
            </a:endParaRPr>
          </a:p>
          <a:p>
            <a:endParaRPr lang="en-001" sz="3200" dirty="0">
              <a:solidFill>
                <a:srgbClr val="000000"/>
              </a:solidFill>
              <a:latin typeface="Graphik Regular" panose="020B0503030202060203"/>
            </a:endParaRPr>
          </a:p>
          <a:p>
            <a:endParaRPr lang="en-001" sz="4800" dirty="0">
              <a:solidFill>
                <a:srgbClr val="000000"/>
              </a:solidFill>
              <a:latin typeface="Graphik Regular" panose="020B0503030202060203"/>
            </a:endParaRPr>
          </a:p>
          <a:p>
            <a:r>
              <a:rPr lang="en-GB" sz="3200" b="1" i="0" dirty="0">
                <a:solidFill>
                  <a:srgbClr val="000000"/>
                </a:solidFill>
                <a:effectLst/>
                <a:latin typeface="Graphik Regular" panose="020B0503030202060203"/>
              </a:rPr>
              <a:t>Marcus </a:t>
            </a:r>
            <a:r>
              <a:rPr lang="en-GB" sz="3200" b="1" i="0" dirty="0" err="1">
                <a:solidFill>
                  <a:srgbClr val="000000"/>
                </a:solidFill>
                <a:effectLst/>
                <a:latin typeface="Graphik Regular" panose="020B0503030202060203"/>
              </a:rPr>
              <a:t>Rompton</a:t>
            </a:r>
            <a:r>
              <a:rPr lang="en-GB" sz="3200" b="1" i="0" dirty="0">
                <a:solidFill>
                  <a:srgbClr val="000000"/>
                </a:solidFill>
                <a:effectLst/>
                <a:latin typeface="Graphik Regular" panose="020B0503030202060203"/>
              </a:rPr>
              <a:t> </a:t>
            </a:r>
            <a:endParaRPr lang="en-001" sz="3200" b="1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Graphik Regular" panose="020B0503030202060203"/>
              </a:rPr>
              <a:t>Senior Principle</a:t>
            </a:r>
            <a:endParaRPr lang="en-001" sz="3200" b="0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endParaRPr lang="en-001" sz="3200" b="0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endParaRPr lang="en-001" sz="3200" dirty="0">
              <a:solidFill>
                <a:srgbClr val="000000"/>
              </a:solidFill>
              <a:latin typeface="Graphik Regular" panose="020B0503030202060203"/>
            </a:endParaRPr>
          </a:p>
          <a:p>
            <a:endParaRPr lang="en-001" sz="7200" b="0" i="0" dirty="0">
              <a:solidFill>
                <a:srgbClr val="000000"/>
              </a:solidFill>
              <a:effectLst/>
              <a:latin typeface="Graphik Regular" panose="020B0503030202060203"/>
            </a:endParaRPr>
          </a:p>
          <a:p>
            <a:r>
              <a:rPr lang="en-001" sz="3200" b="1" dirty="0">
                <a:solidFill>
                  <a:srgbClr val="000000"/>
                </a:solidFill>
                <a:latin typeface="Graphik Regular" panose="020B0503030202060203"/>
              </a:rPr>
              <a:t>Fardin Islam Mahin</a:t>
            </a:r>
          </a:p>
          <a:p>
            <a:r>
              <a:rPr lang="en-001" sz="3200" dirty="0">
                <a:solidFill>
                  <a:srgbClr val="000000"/>
                </a:solidFill>
                <a:latin typeface="Graphik Regular" panose="020B0503030202060203"/>
              </a:rPr>
              <a:t>Data Analyst</a:t>
            </a:r>
            <a:endParaRPr lang="en-GB" sz="32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B177A35D-02FE-702F-3265-1CB005414C55}"/>
              </a:ext>
            </a:extLst>
          </p:cNvPr>
          <p:cNvGrpSpPr/>
          <p:nvPr/>
        </p:nvGrpSpPr>
        <p:grpSpPr>
          <a:xfrm>
            <a:off x="13525827" y="746305"/>
            <a:ext cx="2007637" cy="1795896"/>
            <a:chOff x="0" y="154662"/>
            <a:chExt cx="4584818" cy="4396135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7EACC945-6347-3347-F04C-F124B8BFC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8EB0747E-7618-9045-D79D-FED89F1EFC6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43" name="Picture 15">
              <a:extLst>
                <a:ext uri="{FF2B5EF4-FFF2-40B4-BE49-F238E27FC236}">
                  <a16:creationId xmlns:a16="http://schemas.microsoft.com/office/drawing/2014/main" id="{E05ADB83-C66F-F4BF-5E03-E5852C11F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BFC958-197F-1F2F-1C47-0B9B4BA5A3FE}"/>
              </a:ext>
            </a:extLst>
          </p:cNvPr>
          <p:cNvSpPr txBox="1"/>
          <p:nvPr/>
        </p:nvSpPr>
        <p:spPr>
          <a:xfrm>
            <a:off x="3853777" y="1473572"/>
            <a:ext cx="91194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500" b="1" dirty="0" err="1">
                <a:solidFill>
                  <a:schemeClr val="bg1"/>
                </a:solidFill>
                <a:latin typeface="Graphik Regular" panose="020B0503030202060203"/>
              </a:rPr>
              <a:t>Understading</a:t>
            </a:r>
            <a:r>
              <a:rPr lang="en-001" sz="3500" b="1" dirty="0">
                <a:solidFill>
                  <a:schemeClr val="bg1"/>
                </a:solidFill>
                <a:latin typeface="Graphik Regular" panose="020B0503030202060203"/>
              </a:rPr>
              <a:t> the problem and Data Collection</a:t>
            </a:r>
            <a:endParaRPr lang="en-GB" sz="3500" b="1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6CC4A5-5A5A-64BF-E331-3EC050A466F8}"/>
              </a:ext>
            </a:extLst>
          </p:cNvPr>
          <p:cNvSpPr txBox="1"/>
          <p:nvPr/>
        </p:nvSpPr>
        <p:spPr>
          <a:xfrm>
            <a:off x="5764133" y="3172556"/>
            <a:ext cx="110760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001" dirty="0"/>
              <a:t>Data cleaning</a:t>
            </a:r>
            <a:endParaRPr lang="en-GB" dirty="0"/>
          </a:p>
        </p:txBody>
      </p: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5D7C46-D139-C6E8-5A93-B489D006D9E1}"/>
              </a:ext>
            </a:extLst>
          </p:cNvPr>
          <p:cNvSpPr txBox="1"/>
          <p:nvPr/>
        </p:nvSpPr>
        <p:spPr>
          <a:xfrm>
            <a:off x="7660976" y="4747437"/>
            <a:ext cx="99325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001" dirty="0"/>
              <a:t>Data </a:t>
            </a:r>
            <a:r>
              <a:rPr lang="en-001" dirty="0" err="1"/>
              <a:t>modeling</a:t>
            </a:r>
            <a:r>
              <a:rPr lang="en-001" dirty="0"/>
              <a:t> 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5D4A19-6B42-70EA-8EFF-DDDD9AE3626F}"/>
              </a:ext>
            </a:extLst>
          </p:cNvPr>
          <p:cNvSpPr txBox="1"/>
          <p:nvPr/>
        </p:nvSpPr>
        <p:spPr>
          <a:xfrm>
            <a:off x="9360931" y="6040721"/>
            <a:ext cx="8481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001" dirty="0"/>
              <a:t>Data Analysis and </a:t>
            </a:r>
            <a:r>
              <a:rPr lang="en-001" dirty="0" err="1"/>
              <a:t>Vizualization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A6DBC7-7030-CABE-4F36-5554F40BD2D8}"/>
              </a:ext>
            </a:extLst>
          </p:cNvPr>
          <p:cNvSpPr txBox="1"/>
          <p:nvPr/>
        </p:nvSpPr>
        <p:spPr>
          <a:xfrm>
            <a:off x="11280888" y="7952248"/>
            <a:ext cx="69557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001" dirty="0"/>
              <a:t>The information!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23553" y="9070021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DDA7586-1DF4-5A5C-8847-22442EF23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89" y="1253014"/>
            <a:ext cx="8648581" cy="648137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33600" y="7740327"/>
            <a:ext cx="2972219" cy="881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278624" y="773983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676783" y="7739830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B56139-65A5-C000-EBAF-E11A27FB6D77}"/>
              </a:ext>
            </a:extLst>
          </p:cNvPr>
          <p:cNvSpPr txBox="1"/>
          <p:nvPr/>
        </p:nvSpPr>
        <p:spPr>
          <a:xfrm>
            <a:off x="1028700" y="2781300"/>
            <a:ext cx="720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600" dirty="0"/>
              <a:t>Here </a:t>
            </a:r>
            <a:r>
              <a:rPr lang="en-001" sz="4400" b="1" dirty="0">
                <a:solidFill>
                  <a:srgbClr val="0000FF"/>
                </a:solidFill>
              </a:rPr>
              <a:t>animals</a:t>
            </a:r>
            <a:r>
              <a:rPr lang="en-001" sz="3600" dirty="0"/>
              <a:t> category tops the list with an aggregate score of </a:t>
            </a:r>
            <a:r>
              <a:rPr lang="en-001" sz="4400" b="1" dirty="0">
                <a:solidFill>
                  <a:srgbClr val="0000FF"/>
                </a:solidFill>
              </a:rPr>
              <a:t>68624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F12D0-0FF0-4D0C-63BC-A085B42BB419}"/>
              </a:ext>
            </a:extLst>
          </p:cNvPr>
          <p:cNvSpPr txBox="1"/>
          <p:nvPr/>
        </p:nvSpPr>
        <p:spPr>
          <a:xfrm>
            <a:off x="1028700" y="4520395"/>
            <a:ext cx="720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600" dirty="0"/>
              <a:t>Second most popular category is </a:t>
            </a:r>
            <a:r>
              <a:rPr lang="en-001" sz="3600" b="1" dirty="0">
                <a:solidFill>
                  <a:srgbClr val="0000FF"/>
                </a:solidFill>
              </a:rPr>
              <a:t>science</a:t>
            </a:r>
            <a:r>
              <a:rPr lang="en-001" sz="3600" b="1" dirty="0"/>
              <a:t> </a:t>
            </a:r>
            <a:r>
              <a:rPr lang="en-001" sz="3600" dirty="0"/>
              <a:t>followed by </a:t>
            </a:r>
            <a:r>
              <a:rPr lang="en-001" sz="3600" b="1" dirty="0">
                <a:solidFill>
                  <a:srgbClr val="87CEEB"/>
                </a:solidFill>
              </a:rPr>
              <a:t>healthy eating</a:t>
            </a:r>
            <a:r>
              <a:rPr lang="en-001" sz="3600" dirty="0"/>
              <a:t>,</a:t>
            </a:r>
            <a:r>
              <a:rPr lang="en-001" sz="3600" b="1" dirty="0"/>
              <a:t> </a:t>
            </a:r>
            <a:r>
              <a:rPr lang="en-001" sz="3600" b="1" dirty="0">
                <a:solidFill>
                  <a:srgbClr val="87CEEB"/>
                </a:solidFill>
              </a:rPr>
              <a:t>technology</a:t>
            </a:r>
            <a:r>
              <a:rPr lang="en-001" sz="3600" dirty="0"/>
              <a:t>, and </a:t>
            </a:r>
            <a:r>
              <a:rPr lang="en-001" sz="3600" b="1" dirty="0">
                <a:solidFill>
                  <a:srgbClr val="87CEEB"/>
                </a:solidFill>
              </a:rPr>
              <a:t>food</a:t>
            </a:r>
            <a:r>
              <a:rPr lang="en-001" sz="3600" b="1" dirty="0"/>
              <a:t>.</a:t>
            </a:r>
            <a:endParaRPr lang="en-GB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62ABE23-9964-F3FE-72A2-7E1155BB1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77" y="1333500"/>
            <a:ext cx="8896311" cy="78439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1120587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20955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995EFD-45A9-627C-50AF-4ACECBFCA3F2}"/>
              </a:ext>
            </a:extLst>
          </p:cNvPr>
          <p:cNvSpPr txBox="1"/>
          <p:nvPr/>
        </p:nvSpPr>
        <p:spPr>
          <a:xfrm>
            <a:off x="2824654" y="276168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300" dirty="0"/>
              <a:t>Showing the </a:t>
            </a:r>
            <a:r>
              <a:rPr lang="en-GB" sz="3300" b="1" dirty="0"/>
              <a:t>distribution of scores</a:t>
            </a:r>
            <a:r>
              <a:rPr lang="en-GB" sz="3300" dirty="0"/>
              <a:t> across all </a:t>
            </a:r>
            <a:r>
              <a:rPr lang="en-GB" sz="3600" b="1" dirty="0">
                <a:solidFill>
                  <a:srgbClr val="C00000"/>
                </a:solidFill>
              </a:rPr>
              <a:t>16 content categories</a:t>
            </a:r>
            <a:r>
              <a:rPr lang="en-GB" sz="3300" dirty="0"/>
              <a:t>.</a:t>
            </a:r>
          </a:p>
          <a:p>
            <a:pPr algn="just"/>
            <a:endParaRPr lang="en-GB" sz="3300" dirty="0"/>
          </a:p>
          <a:p>
            <a:pPr algn="just"/>
            <a:r>
              <a:rPr lang="en-GB" sz="3300" dirty="0"/>
              <a:t>Compared to the percentages of the top five most popular categories, the </a:t>
            </a:r>
            <a:r>
              <a:rPr lang="en-GB" sz="3300" b="1" dirty="0">
                <a:solidFill>
                  <a:srgbClr val="002060"/>
                </a:solidFill>
              </a:rPr>
              <a:t>other categories are not significantly less popular</a:t>
            </a:r>
            <a:r>
              <a:rPr lang="en-GB" sz="33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370874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4A3351-634F-B2F6-7346-65AB399A5923}"/>
              </a:ext>
            </a:extLst>
          </p:cNvPr>
          <p:cNvSpPr txBox="1"/>
          <p:nvPr/>
        </p:nvSpPr>
        <p:spPr>
          <a:xfrm>
            <a:off x="11581833" y="2448047"/>
            <a:ext cx="60203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001" sz="3500" dirty="0"/>
              <a:t>Users</a:t>
            </a:r>
            <a:r>
              <a:rPr lang="en-GB" sz="3500" dirty="0"/>
              <a:t> are highly drawn to </a:t>
            </a:r>
            <a:r>
              <a:rPr lang="en-GB" sz="3500" b="1" dirty="0"/>
              <a:t>animals</a:t>
            </a:r>
            <a:r>
              <a:rPr lang="en-GB" sz="3500" dirty="0"/>
              <a:t> and </a:t>
            </a:r>
            <a:r>
              <a:rPr lang="en-GB" sz="3500" b="1" dirty="0"/>
              <a:t>science</a:t>
            </a:r>
            <a:r>
              <a:rPr lang="en-GB" sz="3500" dirty="0"/>
              <a:t>, making them popular categories of interest.</a:t>
            </a:r>
            <a:endParaRPr lang="en-001" sz="3500" dirty="0"/>
          </a:p>
          <a:p>
            <a:pPr algn="just"/>
            <a:endParaRPr lang="en-001" sz="3500" dirty="0"/>
          </a:p>
          <a:p>
            <a:pPr algn="just"/>
            <a:r>
              <a:rPr lang="en-GB" sz="3500" dirty="0"/>
              <a:t>Furthermore, </a:t>
            </a:r>
            <a:r>
              <a:rPr lang="en-GB" sz="3500" b="1" dirty="0"/>
              <a:t>food</a:t>
            </a:r>
            <a:r>
              <a:rPr lang="en-GB" sz="3500" dirty="0"/>
              <a:t>, </a:t>
            </a:r>
            <a:r>
              <a:rPr lang="en-001" sz="3500" dirty="0"/>
              <a:t>as well as</a:t>
            </a:r>
            <a:r>
              <a:rPr lang="en-GB" sz="3500" dirty="0"/>
              <a:t> </a:t>
            </a:r>
            <a:r>
              <a:rPr lang="en-GB" sz="3500" b="1" dirty="0"/>
              <a:t>healthy eating</a:t>
            </a:r>
            <a:r>
              <a:rPr lang="en-GB" sz="3500" dirty="0"/>
              <a:t>, ranks within the top five. Capitalizing on these interests can significantly boost engagement with your brand. Consider launching public activities </a:t>
            </a:r>
            <a:r>
              <a:rPr lang="en-GB" sz="3500" dirty="0" err="1"/>
              <a:t>centered</a:t>
            </a:r>
            <a:r>
              <a:rPr lang="en-GB" sz="3500" dirty="0"/>
              <a:t> around foo</a:t>
            </a:r>
            <a:r>
              <a:rPr lang="en-001" sz="3500" dirty="0"/>
              <a:t>d.</a:t>
            </a:r>
            <a:endParaRPr lang="en-GB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261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Fardin Mahin</cp:lastModifiedBy>
  <cp:revision>10</cp:revision>
  <dcterms:created xsi:type="dcterms:W3CDTF">2006-08-16T00:00:00Z</dcterms:created>
  <dcterms:modified xsi:type="dcterms:W3CDTF">2024-03-09T17:39:00Z</dcterms:modified>
  <dc:identifier>DAEhDyfaYKE</dc:identifier>
</cp:coreProperties>
</file>