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1" r:id="rId6"/>
    <p:sldId id="262" r:id="rId7"/>
    <p:sldId id="269" r:id="rId8"/>
    <p:sldId id="263" r:id="rId9"/>
    <p:sldId id="265" r:id="rId10"/>
    <p:sldId id="266" r:id="rId11"/>
    <p:sldId id="267" r:id="rId12"/>
    <p:sldId id="270" r:id="rId13"/>
    <p:sldId id="271"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hrdKh1L9Rph2dTJM9YD8IfakW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274A29-8E22-425E-9437-B0AD0B3D4700}">
  <a:tblStyle styleId="{90274A29-8E22-425E-9437-B0AD0B3D4700}"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p:cViewPr varScale="1">
        <p:scale>
          <a:sx n="71" d="100"/>
          <a:sy n="71" d="100"/>
        </p:scale>
        <p:origin x="6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customschemas.google.com/relationships/presentationmetadata" Target="metadata"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mt="12000"/>
          </a:blip>
          <a:stretch>
            <a:fillRect/>
          </a:stretch>
        </a:blipFill>
        <a:effectLst/>
      </p:bgPr>
    </p:bg>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20000"/>
          </a:blip>
          <a:stretch>
            <a:fillRect/>
          </a:stretch>
        </a:blip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46278" y="1701801"/>
            <a:ext cx="9144000" cy="13081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0000"/>
              </a:buClr>
              <a:buSzPts val="6000"/>
              <a:buFont typeface="Calibri"/>
              <a:buNone/>
            </a:pPr>
            <a:r>
              <a:rPr lang="en-US" sz="5300" dirty="0">
                <a:solidFill>
                  <a:schemeClr val="tx1">
                    <a:lumMod val="95000"/>
                    <a:lumOff val="5000"/>
                  </a:schemeClr>
                </a:solidFill>
              </a:rPr>
              <a:t>DIGITAL CIRCUITS COURSE PROJECT</a:t>
            </a:r>
            <a:br>
              <a:rPr lang="en-US" dirty="0">
                <a:solidFill>
                  <a:srgbClr val="FF0000"/>
                </a:solidFill>
              </a:rPr>
            </a:br>
            <a:endParaRPr dirty="0"/>
          </a:p>
        </p:txBody>
      </p:sp>
      <p:graphicFrame>
        <p:nvGraphicFramePr>
          <p:cNvPr id="89" name="Google Shape;89;p1"/>
          <p:cNvGraphicFramePr/>
          <p:nvPr>
            <p:extLst>
              <p:ext uri="{D42A27DB-BD31-4B8C-83A1-F6EECF244321}">
                <p14:modId xmlns:p14="http://schemas.microsoft.com/office/powerpoint/2010/main" val="189109704"/>
              </p:ext>
            </p:extLst>
          </p:nvPr>
        </p:nvGraphicFramePr>
        <p:xfrm>
          <a:off x="1549400" y="2362200"/>
          <a:ext cx="9715500" cy="4427063"/>
        </p:xfrm>
        <a:graphic>
          <a:graphicData uri="http://schemas.openxmlformats.org/drawingml/2006/table">
            <a:tbl>
              <a:tblPr firstRow="1" bandRow="1">
                <a:noFill/>
                <a:tableStyleId>{90274A29-8E22-425E-9437-B0AD0B3D4700}</a:tableStyleId>
              </a:tblPr>
              <a:tblGrid>
                <a:gridCol w="5041498">
                  <a:extLst>
                    <a:ext uri="{9D8B030D-6E8A-4147-A177-3AD203B41FA5}">
                      <a16:colId xmlns:a16="http://schemas.microsoft.com/office/drawing/2014/main" val="20000"/>
                    </a:ext>
                  </a:extLst>
                </a:gridCol>
                <a:gridCol w="4674002">
                  <a:extLst>
                    <a:ext uri="{9D8B030D-6E8A-4147-A177-3AD203B41FA5}">
                      <a16:colId xmlns:a16="http://schemas.microsoft.com/office/drawing/2014/main" val="20001"/>
                    </a:ext>
                  </a:extLst>
                </a:gridCol>
              </a:tblGrid>
              <a:tr h="3116393">
                <a:tc>
                  <a:txBody>
                    <a:bodyPr/>
                    <a:lstStyle/>
                    <a:p>
                      <a:pPr marL="0" marR="0" lvl="0" indent="0" algn="ctr" rtl="0">
                        <a:spcBef>
                          <a:spcPts val="0"/>
                        </a:spcBef>
                        <a:spcAft>
                          <a:spcPts val="0"/>
                        </a:spcAft>
                        <a:buNone/>
                      </a:pPr>
                      <a:endParaRPr lang="en-US" sz="3200" u="none" strike="noStrike" cap="none" dirty="0">
                        <a:solidFill>
                          <a:schemeClr val="tx1">
                            <a:lumMod val="95000"/>
                            <a:lumOff val="5000"/>
                          </a:schemeClr>
                        </a:solidFill>
                      </a:endParaRPr>
                    </a:p>
                    <a:p>
                      <a:pPr marL="0" marR="0" lvl="0" indent="0" algn="ctr" rtl="0">
                        <a:spcBef>
                          <a:spcPts val="0"/>
                        </a:spcBef>
                        <a:spcAft>
                          <a:spcPts val="0"/>
                        </a:spcAft>
                        <a:buNone/>
                      </a:pPr>
                      <a:r>
                        <a:rPr lang="en-US" sz="3200" u="none" strike="noStrike" cap="none" dirty="0">
                          <a:solidFill>
                            <a:schemeClr val="tx1">
                              <a:lumMod val="95000"/>
                              <a:lumOff val="5000"/>
                            </a:schemeClr>
                          </a:solidFill>
                        </a:rPr>
                        <a:t>TEAM MEMBERS</a:t>
                      </a:r>
                      <a:endParaRPr lang="en-US" sz="2800" u="none" strike="noStrike" cap="none" dirty="0">
                        <a:solidFill>
                          <a:srgbClr val="FF0000"/>
                        </a:solidFill>
                      </a:endParaRPr>
                    </a:p>
                    <a:p>
                      <a:pPr marL="0" marR="0" lvl="0" indent="0" algn="ctr" rtl="0">
                        <a:spcBef>
                          <a:spcPts val="0"/>
                        </a:spcBef>
                        <a:spcAft>
                          <a:spcPts val="0"/>
                        </a:spcAft>
                        <a:buNone/>
                      </a:pPr>
                      <a:r>
                        <a:rPr lang="en-US" sz="2800" u="none" strike="noStrike" cap="none" dirty="0" err="1">
                          <a:solidFill>
                            <a:srgbClr val="FF0000"/>
                          </a:solidFill>
                        </a:rPr>
                        <a:t>Bhuvan</a:t>
                      </a:r>
                      <a:r>
                        <a:rPr lang="en-US" sz="2800" u="none" strike="noStrike" cap="none" dirty="0">
                          <a:solidFill>
                            <a:srgbClr val="FF0000"/>
                          </a:solidFill>
                        </a:rPr>
                        <a:t> A.K                    </a:t>
                      </a:r>
                    </a:p>
                    <a:p>
                      <a:pPr marL="0" marR="0" lvl="0" indent="0" algn="ctr" rtl="0">
                        <a:spcBef>
                          <a:spcPts val="0"/>
                        </a:spcBef>
                        <a:spcAft>
                          <a:spcPts val="0"/>
                        </a:spcAft>
                        <a:buNone/>
                      </a:pPr>
                      <a:r>
                        <a:rPr lang="en-US" sz="2800" u="none" strike="noStrike" cap="none" dirty="0">
                          <a:solidFill>
                            <a:srgbClr val="FF0000"/>
                          </a:solidFill>
                        </a:rPr>
                        <a:t> </a:t>
                      </a:r>
                      <a:r>
                        <a:rPr lang="en-US" sz="2800" u="none" strike="noStrike" cap="none" dirty="0" err="1">
                          <a:solidFill>
                            <a:srgbClr val="FF0000"/>
                          </a:solidFill>
                        </a:rPr>
                        <a:t>Fardin</a:t>
                      </a:r>
                      <a:r>
                        <a:rPr lang="en-US" sz="2800" u="none" strike="noStrike" cap="none" dirty="0">
                          <a:solidFill>
                            <a:srgbClr val="FF0000"/>
                          </a:solidFill>
                        </a:rPr>
                        <a:t> Khan</a:t>
                      </a:r>
                    </a:p>
                    <a:p>
                      <a:pPr marL="0" marR="0" lvl="0" indent="0" algn="ctr" rtl="0">
                        <a:spcBef>
                          <a:spcPts val="0"/>
                        </a:spcBef>
                        <a:spcAft>
                          <a:spcPts val="0"/>
                        </a:spcAft>
                        <a:buNone/>
                      </a:pPr>
                      <a:r>
                        <a:rPr lang="en-US" sz="2800" u="none" strike="noStrike" cap="none" dirty="0">
                          <a:solidFill>
                            <a:srgbClr val="FF0000"/>
                          </a:solidFill>
                        </a:rPr>
                        <a:t>          </a:t>
                      </a:r>
                      <a:r>
                        <a:rPr lang="en-US" sz="2800" u="none" strike="noStrike" cap="none" dirty="0" err="1">
                          <a:solidFill>
                            <a:srgbClr val="FF0000"/>
                          </a:solidFill>
                        </a:rPr>
                        <a:t>Sinchana</a:t>
                      </a:r>
                      <a:r>
                        <a:rPr lang="en-US" sz="2800" u="none" strike="noStrike" cap="none" dirty="0">
                          <a:solidFill>
                            <a:srgbClr val="FF0000"/>
                          </a:solidFill>
                        </a:rPr>
                        <a:t> </a:t>
                      </a:r>
                      <a:r>
                        <a:rPr lang="en-US" sz="2800" u="none" strike="noStrike" cap="none" dirty="0" err="1">
                          <a:solidFill>
                            <a:srgbClr val="FF0000"/>
                          </a:solidFill>
                        </a:rPr>
                        <a:t>Maskeri</a:t>
                      </a:r>
                      <a:endParaRPr lang="en-US" sz="2800" u="none" strike="noStrike" cap="none" dirty="0">
                        <a:solidFill>
                          <a:srgbClr val="FF0000"/>
                        </a:solidFill>
                      </a:endParaRPr>
                    </a:p>
                    <a:p>
                      <a:pPr marL="0" marR="0" lvl="0" indent="0" algn="ctr" rtl="0">
                        <a:spcBef>
                          <a:spcPts val="0"/>
                        </a:spcBef>
                        <a:spcAft>
                          <a:spcPts val="0"/>
                        </a:spcAft>
                        <a:buNone/>
                      </a:pPr>
                      <a:r>
                        <a:rPr lang="en-US" sz="2800" u="none" strike="noStrike" cap="none" dirty="0">
                          <a:solidFill>
                            <a:srgbClr val="FF0000"/>
                          </a:solidFill>
                        </a:rPr>
                        <a:t>     Vaishnavi Bhat</a:t>
                      </a:r>
                      <a:r>
                        <a:rPr lang="en-US" sz="3200" u="none" strike="noStrike" cap="none" dirty="0">
                          <a:solidFill>
                            <a:schemeClr val="tx1">
                              <a:lumMod val="95000"/>
                              <a:lumOff val="5000"/>
                            </a:schemeClr>
                          </a:solidFill>
                        </a:rPr>
                        <a:t>        </a:t>
                      </a:r>
                      <a:endParaRPr lang="en-US" sz="2800" u="none" strike="noStrike" cap="none" dirty="0">
                        <a:solidFill>
                          <a:schemeClr val="tx1">
                            <a:lumMod val="95000"/>
                            <a:lumOff val="5000"/>
                          </a:schemeClr>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9510">
                <a:tc>
                  <a:txBody>
                    <a:bodyPr/>
                    <a:lstStyle/>
                    <a:p>
                      <a:pPr marL="0" marR="0" lvl="0" indent="0" algn="ctr" rtl="0">
                        <a:spcBef>
                          <a:spcPts val="0"/>
                        </a:spcBef>
                        <a:spcAft>
                          <a:spcPts val="0"/>
                        </a:spcAft>
                        <a:buNone/>
                      </a:pPr>
                      <a:endParaRPr sz="1800" u="none" strike="noStrike" cap="none" dirty="0">
                        <a:solidFill>
                          <a:schemeClr val="tx1">
                            <a:lumMod val="95000"/>
                            <a:lumOff val="5000"/>
                          </a:schemeClr>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53386">
                <a:tc>
                  <a:txBody>
                    <a:bodyPr/>
                    <a:lstStyle/>
                    <a:p>
                      <a:pPr marL="0" marR="0" lvl="0" indent="0" algn="ctr" rtl="0">
                        <a:spcBef>
                          <a:spcPts val="0"/>
                        </a:spcBef>
                        <a:spcAft>
                          <a:spcPts val="0"/>
                        </a:spcAft>
                        <a:buNone/>
                      </a:pPr>
                      <a:r>
                        <a:rPr lang="en-US" sz="3200" b="1" u="none" strike="noStrike" cap="none" dirty="0">
                          <a:solidFill>
                            <a:schemeClr val="tx1">
                              <a:lumMod val="95000"/>
                              <a:lumOff val="5000"/>
                            </a:schemeClr>
                          </a:solidFill>
                        </a:rPr>
                        <a:t>           Guide :Prof. Vijay HM  </a:t>
                      </a:r>
                      <a:endParaRPr sz="3200" b="1" u="none" strike="noStrike" cap="none" dirty="0">
                        <a:solidFill>
                          <a:schemeClr val="tx1">
                            <a:lumMod val="95000"/>
                            <a:lumOff val="5000"/>
                          </a:schemeClr>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49510">
                <a:tc>
                  <a:txBody>
                    <a:bodyPr/>
                    <a:lstStyle/>
                    <a:p>
                      <a:pPr marL="0" marR="0" lvl="0" indent="0" algn="ctr" rtl="0">
                        <a:spcBef>
                          <a:spcPts val="0"/>
                        </a:spcBef>
                        <a:spcAft>
                          <a:spcPts val="0"/>
                        </a:spcAft>
                        <a:buNone/>
                      </a:pP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solidFill>
                          <a:srgbClr val="FF0000"/>
                        </a:solidFill>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92" name="Google Shape;92;p1" descr="kle tech logo"/>
          <p:cNvPicPr preferRelativeResize="0"/>
          <p:nvPr/>
        </p:nvPicPr>
        <p:blipFill rotWithShape="1">
          <a:blip r:embed="rId3">
            <a:alphaModFix/>
          </a:blip>
          <a:srcRect/>
          <a:stretch/>
        </p:blipFill>
        <p:spPr>
          <a:xfrm>
            <a:off x="3864827" y="68737"/>
            <a:ext cx="4085302" cy="1143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8F732-143E-43F3-B9D2-D786D17B1E55}"/>
              </a:ext>
            </a:extLst>
          </p:cNvPr>
          <p:cNvSpPr>
            <a:spLocks noGrp="1"/>
          </p:cNvSpPr>
          <p:nvPr>
            <p:ph type="title"/>
          </p:nvPr>
        </p:nvSpPr>
        <p:spPr/>
        <p:txBody>
          <a:bodyPr>
            <a:normAutofit/>
          </a:bodyPr>
          <a:lstStyle/>
          <a:p>
            <a:r>
              <a:rPr lang="en-US" sz="6000" dirty="0"/>
              <a:t>A*B OPERATION</a:t>
            </a:r>
            <a:endParaRPr lang="en-IN" sz="6000" dirty="0"/>
          </a:p>
        </p:txBody>
      </p:sp>
      <p:pic>
        <p:nvPicPr>
          <p:cNvPr id="5" name="Picture 4">
            <a:extLst>
              <a:ext uri="{FF2B5EF4-FFF2-40B4-BE49-F238E27FC236}">
                <a16:creationId xmlns:a16="http://schemas.microsoft.com/office/drawing/2014/main" id="{5209FF08-F73C-4FCA-ADAE-218DDBCC7B25}"/>
              </a:ext>
            </a:extLst>
          </p:cNvPr>
          <p:cNvPicPr>
            <a:picLocks noChangeAspect="1"/>
          </p:cNvPicPr>
          <p:nvPr/>
        </p:nvPicPr>
        <p:blipFill>
          <a:blip r:embed="rId2"/>
          <a:stretch>
            <a:fillRect/>
          </a:stretch>
        </p:blipFill>
        <p:spPr>
          <a:xfrm>
            <a:off x="719612" y="1690688"/>
            <a:ext cx="9915563" cy="4637631"/>
          </a:xfrm>
          <a:prstGeom prst="rect">
            <a:avLst/>
          </a:prstGeom>
        </p:spPr>
      </p:pic>
    </p:spTree>
    <p:extLst>
      <p:ext uri="{BB962C8B-B14F-4D97-AF65-F5344CB8AC3E}">
        <p14:creationId xmlns:p14="http://schemas.microsoft.com/office/powerpoint/2010/main" val="87750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6407-27E6-4E72-80CF-A1F8AB9768D9}"/>
              </a:ext>
            </a:extLst>
          </p:cNvPr>
          <p:cNvSpPr>
            <a:spLocks noGrp="1"/>
          </p:cNvSpPr>
          <p:nvPr>
            <p:ph type="title"/>
          </p:nvPr>
        </p:nvSpPr>
        <p:spPr/>
        <p:txBody>
          <a:bodyPr>
            <a:normAutofit/>
          </a:bodyPr>
          <a:lstStyle/>
          <a:p>
            <a:r>
              <a:rPr lang="en-US" sz="6000" dirty="0"/>
              <a:t>2A+B OPERATION</a:t>
            </a:r>
            <a:endParaRPr lang="en-IN" sz="6000" dirty="0"/>
          </a:p>
        </p:txBody>
      </p:sp>
      <p:pic>
        <p:nvPicPr>
          <p:cNvPr id="5" name="Picture 4">
            <a:extLst>
              <a:ext uri="{FF2B5EF4-FFF2-40B4-BE49-F238E27FC236}">
                <a16:creationId xmlns:a16="http://schemas.microsoft.com/office/drawing/2014/main" id="{DB297C3E-2E11-49FB-8DC0-F39BA00574C0}"/>
              </a:ext>
            </a:extLst>
          </p:cNvPr>
          <p:cNvPicPr>
            <a:picLocks noChangeAspect="1"/>
          </p:cNvPicPr>
          <p:nvPr/>
        </p:nvPicPr>
        <p:blipFill>
          <a:blip r:embed="rId2"/>
          <a:stretch>
            <a:fillRect/>
          </a:stretch>
        </p:blipFill>
        <p:spPr>
          <a:xfrm>
            <a:off x="355600" y="1790366"/>
            <a:ext cx="10515600" cy="4350181"/>
          </a:xfrm>
          <a:prstGeom prst="rect">
            <a:avLst/>
          </a:prstGeom>
        </p:spPr>
      </p:pic>
    </p:spTree>
    <p:extLst>
      <p:ext uri="{BB962C8B-B14F-4D97-AF65-F5344CB8AC3E}">
        <p14:creationId xmlns:p14="http://schemas.microsoft.com/office/powerpoint/2010/main" val="278886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84719-F9C3-458A-845B-AEAD8AC1C201}"/>
              </a:ext>
            </a:extLst>
          </p:cNvPr>
          <p:cNvSpPr>
            <a:spLocks noGrp="1"/>
          </p:cNvSpPr>
          <p:nvPr>
            <p:ph type="title"/>
          </p:nvPr>
        </p:nvSpPr>
        <p:spPr>
          <a:xfrm>
            <a:off x="291548" y="238539"/>
            <a:ext cx="8825948" cy="803453"/>
          </a:xfrm>
        </p:spPr>
        <p:txBody>
          <a:bodyPr>
            <a:normAutofit/>
          </a:bodyPr>
          <a:lstStyle/>
          <a:p>
            <a:r>
              <a:rPr lang="en-US" dirty="0"/>
              <a:t>FLAGS</a:t>
            </a:r>
            <a:endParaRPr lang="en-IN" dirty="0"/>
          </a:p>
        </p:txBody>
      </p:sp>
      <p:sp>
        <p:nvSpPr>
          <p:cNvPr id="3" name="Text Placeholder 2">
            <a:extLst>
              <a:ext uri="{FF2B5EF4-FFF2-40B4-BE49-F238E27FC236}">
                <a16:creationId xmlns:a16="http://schemas.microsoft.com/office/drawing/2014/main" id="{475ED081-7D38-4CD2-A281-657350096EC1}"/>
              </a:ext>
            </a:extLst>
          </p:cNvPr>
          <p:cNvSpPr>
            <a:spLocks noGrp="1"/>
          </p:cNvSpPr>
          <p:nvPr>
            <p:ph type="body" idx="1"/>
          </p:nvPr>
        </p:nvSpPr>
        <p:spPr>
          <a:xfrm>
            <a:off x="291548" y="1232452"/>
            <a:ext cx="11062252" cy="4944511"/>
          </a:xfrm>
        </p:spPr>
        <p:txBody>
          <a:bodyPr/>
          <a:lstStyle/>
          <a:p>
            <a:pPr marL="114300" indent="0">
              <a:buNone/>
            </a:pPr>
            <a:r>
              <a:rPr lang="en-US" dirty="0"/>
              <a:t>ZERO FLAG                                             PARITY FLAG                                                                               </a:t>
            </a:r>
            <a:endParaRPr lang="en-IN" dirty="0"/>
          </a:p>
        </p:txBody>
      </p:sp>
      <p:pic>
        <p:nvPicPr>
          <p:cNvPr id="5" name="Picture 4">
            <a:extLst>
              <a:ext uri="{FF2B5EF4-FFF2-40B4-BE49-F238E27FC236}">
                <a16:creationId xmlns:a16="http://schemas.microsoft.com/office/drawing/2014/main" id="{FF643082-623F-4B5F-A7AE-FA38D1EC9A59}"/>
              </a:ext>
            </a:extLst>
          </p:cNvPr>
          <p:cNvPicPr>
            <a:picLocks noChangeAspect="1"/>
          </p:cNvPicPr>
          <p:nvPr/>
        </p:nvPicPr>
        <p:blipFill>
          <a:blip r:embed="rId2"/>
          <a:stretch>
            <a:fillRect/>
          </a:stretch>
        </p:blipFill>
        <p:spPr>
          <a:xfrm>
            <a:off x="291548" y="1942336"/>
            <a:ext cx="4996069" cy="3524742"/>
          </a:xfrm>
          <a:prstGeom prst="rect">
            <a:avLst/>
          </a:prstGeom>
        </p:spPr>
      </p:pic>
      <p:pic>
        <p:nvPicPr>
          <p:cNvPr id="7" name="Picture 6">
            <a:extLst>
              <a:ext uri="{FF2B5EF4-FFF2-40B4-BE49-F238E27FC236}">
                <a16:creationId xmlns:a16="http://schemas.microsoft.com/office/drawing/2014/main" id="{C8FAD7E1-89A1-4755-8354-DA11EA71FCBF}"/>
              </a:ext>
            </a:extLst>
          </p:cNvPr>
          <p:cNvPicPr>
            <a:picLocks noChangeAspect="1"/>
          </p:cNvPicPr>
          <p:nvPr/>
        </p:nvPicPr>
        <p:blipFill>
          <a:blip r:embed="rId3"/>
          <a:stretch>
            <a:fillRect/>
          </a:stretch>
        </p:blipFill>
        <p:spPr>
          <a:xfrm>
            <a:off x="5690152" y="1942336"/>
            <a:ext cx="6210299" cy="3411543"/>
          </a:xfrm>
          <a:prstGeom prst="rect">
            <a:avLst/>
          </a:prstGeom>
        </p:spPr>
      </p:pic>
    </p:spTree>
    <p:extLst>
      <p:ext uri="{BB962C8B-B14F-4D97-AF65-F5344CB8AC3E}">
        <p14:creationId xmlns:p14="http://schemas.microsoft.com/office/powerpoint/2010/main" val="2341507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2E129C-CAA4-40D9-A122-6AB958A133FB}"/>
              </a:ext>
            </a:extLst>
          </p:cNvPr>
          <p:cNvSpPr>
            <a:spLocks noGrp="1"/>
          </p:cNvSpPr>
          <p:nvPr>
            <p:ph type="body" idx="1"/>
          </p:nvPr>
        </p:nvSpPr>
        <p:spPr>
          <a:xfrm>
            <a:off x="838199" y="408974"/>
            <a:ext cx="10333383" cy="730714"/>
          </a:xfrm>
        </p:spPr>
        <p:txBody>
          <a:bodyPr/>
          <a:lstStyle/>
          <a:p>
            <a:pPr marL="114300" indent="0">
              <a:buNone/>
            </a:pPr>
            <a:r>
              <a:rPr lang="en-US" dirty="0"/>
              <a:t>CARRY FLAG                                           4 WAY DIP SWITCH                                              </a:t>
            </a:r>
            <a:endParaRPr lang="en-IN" dirty="0"/>
          </a:p>
        </p:txBody>
      </p:sp>
      <p:pic>
        <p:nvPicPr>
          <p:cNvPr id="5" name="Picture 4">
            <a:extLst>
              <a:ext uri="{FF2B5EF4-FFF2-40B4-BE49-F238E27FC236}">
                <a16:creationId xmlns:a16="http://schemas.microsoft.com/office/drawing/2014/main" id="{ABFF7385-8C75-441F-A1AB-7DA9B4184EF3}"/>
              </a:ext>
            </a:extLst>
          </p:cNvPr>
          <p:cNvPicPr>
            <a:picLocks noChangeAspect="1"/>
          </p:cNvPicPr>
          <p:nvPr/>
        </p:nvPicPr>
        <p:blipFill>
          <a:blip r:embed="rId2"/>
          <a:stretch>
            <a:fillRect/>
          </a:stretch>
        </p:blipFill>
        <p:spPr>
          <a:xfrm>
            <a:off x="392038" y="1364975"/>
            <a:ext cx="5703962" cy="4819010"/>
          </a:xfrm>
          <a:prstGeom prst="rect">
            <a:avLst/>
          </a:prstGeom>
        </p:spPr>
      </p:pic>
      <p:pic>
        <p:nvPicPr>
          <p:cNvPr id="9" name="Picture 8">
            <a:extLst>
              <a:ext uri="{FF2B5EF4-FFF2-40B4-BE49-F238E27FC236}">
                <a16:creationId xmlns:a16="http://schemas.microsoft.com/office/drawing/2014/main" id="{D174811B-682A-4D04-A0B1-2DB9947A22A0}"/>
              </a:ext>
            </a:extLst>
          </p:cNvPr>
          <p:cNvPicPr>
            <a:picLocks noChangeAspect="1"/>
          </p:cNvPicPr>
          <p:nvPr/>
        </p:nvPicPr>
        <p:blipFill>
          <a:blip r:embed="rId3"/>
          <a:stretch>
            <a:fillRect/>
          </a:stretch>
        </p:blipFill>
        <p:spPr>
          <a:xfrm>
            <a:off x="7003580" y="1364975"/>
            <a:ext cx="4658333" cy="4593351"/>
          </a:xfrm>
          <a:prstGeom prst="rect">
            <a:avLst/>
          </a:prstGeom>
        </p:spPr>
      </p:pic>
    </p:spTree>
    <p:extLst>
      <p:ext uri="{BB962C8B-B14F-4D97-AF65-F5344CB8AC3E}">
        <p14:creationId xmlns:p14="http://schemas.microsoft.com/office/powerpoint/2010/main" val="115956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BDCF83-C091-4585-941C-A94B044091AE}"/>
              </a:ext>
            </a:extLst>
          </p:cNvPr>
          <p:cNvSpPr>
            <a:spLocks noGrp="1"/>
          </p:cNvSpPr>
          <p:nvPr>
            <p:ph type="body" idx="1"/>
          </p:nvPr>
        </p:nvSpPr>
        <p:spPr>
          <a:xfrm>
            <a:off x="838200" y="2715065"/>
            <a:ext cx="10515600" cy="1631852"/>
          </a:xfrm>
        </p:spPr>
        <p:txBody>
          <a:bodyPr>
            <a:normAutofit/>
          </a:bodyPr>
          <a:lstStyle/>
          <a:p>
            <a:pPr marL="114300" indent="0">
              <a:buNone/>
            </a:pPr>
            <a:r>
              <a:rPr lang="en-US" sz="6600" b="1" dirty="0"/>
              <a:t>             Thank You</a:t>
            </a:r>
            <a:endParaRPr lang="en-IN" sz="6600" dirty="0"/>
          </a:p>
        </p:txBody>
      </p:sp>
    </p:spTree>
    <p:extLst>
      <p:ext uri="{BB962C8B-B14F-4D97-AF65-F5344CB8AC3E}">
        <p14:creationId xmlns:p14="http://schemas.microsoft.com/office/powerpoint/2010/main" val="309658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Problem Statement</a:t>
            </a:r>
            <a:endParaRPr sz="3600" b="1" dirty="0"/>
          </a:p>
        </p:txBody>
      </p:sp>
      <p:sp>
        <p:nvSpPr>
          <p:cNvPr id="99" name="Google Shape;99;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400"/>
              <a:buNone/>
            </a:pPr>
            <a:r>
              <a:rPr lang="en-US" sz="3200" dirty="0"/>
              <a:t>Design a 2-bit ALU with a Status Register , each flag indicating the status of each ALU operation</a:t>
            </a:r>
          </a:p>
          <a:p>
            <a:pPr marL="0" lvl="0" indent="0" algn="l" rtl="0">
              <a:lnSpc>
                <a:spcPct val="90000"/>
              </a:lnSpc>
              <a:spcBef>
                <a:spcPts val="0"/>
              </a:spcBef>
              <a:spcAft>
                <a:spcPts val="0"/>
              </a:spcAft>
              <a:buClr>
                <a:srgbClr val="FF0000"/>
              </a:buClr>
              <a:buSzPts val="2400"/>
              <a:buNone/>
            </a:pPr>
            <a:r>
              <a:rPr lang="en-US" sz="3200" dirty="0" err="1"/>
              <a:t>i</a:t>
            </a:r>
            <a:r>
              <a:rPr lang="en-US" sz="3200" dirty="0"/>
              <a:t>. Carry flag </a:t>
            </a:r>
          </a:p>
          <a:p>
            <a:pPr marL="0" lvl="0" indent="0" algn="l" rtl="0">
              <a:lnSpc>
                <a:spcPct val="90000"/>
              </a:lnSpc>
              <a:spcBef>
                <a:spcPts val="0"/>
              </a:spcBef>
              <a:spcAft>
                <a:spcPts val="0"/>
              </a:spcAft>
              <a:buClr>
                <a:srgbClr val="FF0000"/>
              </a:buClr>
              <a:buSzPts val="2400"/>
              <a:buNone/>
            </a:pPr>
            <a:r>
              <a:rPr lang="en-US" sz="3200" dirty="0"/>
              <a:t>ii. Negative flag</a:t>
            </a:r>
          </a:p>
          <a:p>
            <a:pPr marL="0" lvl="0" indent="0" algn="l" rtl="0">
              <a:lnSpc>
                <a:spcPct val="90000"/>
              </a:lnSpc>
              <a:spcBef>
                <a:spcPts val="0"/>
              </a:spcBef>
              <a:spcAft>
                <a:spcPts val="0"/>
              </a:spcAft>
              <a:buClr>
                <a:srgbClr val="FF0000"/>
              </a:buClr>
              <a:buSzPts val="2400"/>
              <a:buNone/>
            </a:pPr>
            <a:r>
              <a:rPr lang="en-US" sz="3200" dirty="0"/>
              <a:t>iii. Parity flag </a:t>
            </a:r>
          </a:p>
          <a:p>
            <a:pPr marL="0" lvl="0" indent="0" algn="l" rtl="0">
              <a:lnSpc>
                <a:spcPct val="90000"/>
              </a:lnSpc>
              <a:spcBef>
                <a:spcPts val="0"/>
              </a:spcBef>
              <a:spcAft>
                <a:spcPts val="0"/>
              </a:spcAft>
              <a:buClr>
                <a:srgbClr val="FF0000"/>
              </a:buClr>
              <a:buSzPts val="2400"/>
              <a:buNone/>
            </a:pPr>
            <a:r>
              <a:rPr lang="en-US" sz="3200" dirty="0"/>
              <a:t>iv. Zero flag </a:t>
            </a:r>
          </a:p>
          <a:p>
            <a:pPr marL="0" lvl="0" indent="0" algn="l" rtl="0">
              <a:lnSpc>
                <a:spcPct val="90000"/>
              </a:lnSpc>
              <a:spcBef>
                <a:spcPts val="0"/>
              </a:spcBef>
              <a:spcAft>
                <a:spcPts val="0"/>
              </a:spcAft>
              <a:buClr>
                <a:srgbClr val="FF0000"/>
              </a:buClr>
              <a:buSzPts val="2400"/>
              <a:buNone/>
            </a:pPr>
            <a:r>
              <a:rPr lang="en-US" sz="3200" dirty="0"/>
              <a:t>Note: the ALU is supposed to perform following operations.</a:t>
            </a:r>
          </a:p>
          <a:p>
            <a:pPr marL="0" lvl="0" indent="0" algn="l" rtl="0">
              <a:lnSpc>
                <a:spcPct val="90000"/>
              </a:lnSpc>
              <a:spcBef>
                <a:spcPts val="0"/>
              </a:spcBef>
              <a:spcAft>
                <a:spcPts val="0"/>
              </a:spcAft>
              <a:buClr>
                <a:srgbClr val="FF0000"/>
              </a:buClr>
              <a:buSzPts val="2400"/>
              <a:buNone/>
            </a:pPr>
            <a:r>
              <a:rPr lang="en-US" sz="3200" dirty="0">
                <a:solidFill>
                  <a:srgbClr val="FF0000"/>
                </a:solidFill>
              </a:rPr>
              <a:t>A*B,2A+B,!(A&amp;B),A|B</a:t>
            </a:r>
            <a:endParaRPr sz="3200" dirty="0">
              <a:solidFill>
                <a:srgbClr val="FF0000"/>
              </a:solidFill>
            </a:endParaRPr>
          </a:p>
        </p:txBody>
      </p:sp>
      <p:sp>
        <p:nvSpPr>
          <p:cNvPr id="100" name="Google Shape;10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INTRODUCTION</a:t>
            </a:r>
            <a:endParaRPr sz="3600" b="1" dirty="0"/>
          </a:p>
        </p:txBody>
      </p:sp>
      <p:sp>
        <p:nvSpPr>
          <p:cNvPr id="106" name="Google Shape;106;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400"/>
              <a:buNone/>
            </a:pPr>
            <a:r>
              <a:rPr lang="en-US" sz="2400" dirty="0">
                <a:solidFill>
                  <a:srgbClr val="FF0000"/>
                </a:solidFill>
              </a:rPr>
              <a:t>An Arithmetic Logic Unit (ALU)  is a multi operation ,combinational logic digital function. It can perform a set of basic arithmetic operations and set of logic operation. Our designed  ALU  has number of Switches which decides particular operation to be performed And we DIP switch to give the input .Our ALU unit has 4 subsystems which performs four different operations, based on the switch  only one operation can be performed at a time . Thus, Giving only one output. We have four flags namely . </a:t>
            </a:r>
            <a:r>
              <a:rPr lang="en-US" sz="2400" b="1" dirty="0">
                <a:solidFill>
                  <a:srgbClr val="FF0000"/>
                </a:solidFill>
              </a:rPr>
              <a:t>Carry flag , Negative flag, Parity flag , Zero flag.</a:t>
            </a:r>
            <a:endParaRPr sz="24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u="sng" dirty="0"/>
              <a:t>DESCRIPTION:-</a:t>
            </a:r>
            <a:endParaRPr sz="3600" b="1" u="sng" dirty="0"/>
          </a:p>
        </p:txBody>
      </p:sp>
      <p:sp>
        <p:nvSpPr>
          <p:cNvPr id="113" name="Google Shape;113;p4"/>
          <p:cNvSpPr txBox="1">
            <a:spLocks noGrp="1"/>
          </p:cNvSpPr>
          <p:nvPr>
            <p:ph type="body" idx="1"/>
          </p:nvPr>
        </p:nvSpPr>
        <p:spPr>
          <a:xfrm>
            <a:off x="402102" y="1797490"/>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FF0000"/>
              </a:buClr>
              <a:buSzPts val="2400"/>
              <a:buNone/>
            </a:pPr>
            <a:r>
              <a:rPr lang="en-US" sz="2400" b="1" dirty="0">
                <a:solidFill>
                  <a:schemeClr val="tx1">
                    <a:lumMod val="95000"/>
                    <a:lumOff val="5000"/>
                  </a:schemeClr>
                </a:solidFill>
              </a:rPr>
              <a:t>PARITY FLAG </a:t>
            </a:r>
            <a:r>
              <a:rPr lang="en-US" sz="2400" b="1" dirty="0">
                <a:solidFill>
                  <a:srgbClr val="FF0000"/>
                </a:solidFill>
              </a:rPr>
              <a:t>:</a:t>
            </a:r>
            <a:r>
              <a:rPr lang="en-US" sz="2400" dirty="0">
                <a:solidFill>
                  <a:srgbClr val="FF0000"/>
                </a:solidFill>
              </a:rPr>
              <a:t> </a:t>
            </a:r>
            <a:r>
              <a:rPr lang="en-US" sz="2600" dirty="0">
                <a:solidFill>
                  <a:srgbClr val="FF0000"/>
                </a:solidFill>
              </a:rPr>
              <a:t>If the number of set bits is odd in the binary representation</a:t>
            </a:r>
          </a:p>
          <a:p>
            <a:pPr marL="0" lvl="0" indent="0" algn="l" rtl="0">
              <a:lnSpc>
                <a:spcPct val="90000"/>
              </a:lnSpc>
              <a:spcBef>
                <a:spcPts val="0"/>
              </a:spcBef>
              <a:spcAft>
                <a:spcPts val="0"/>
              </a:spcAft>
              <a:buClr>
                <a:srgbClr val="FF0000"/>
              </a:buClr>
              <a:buSzPts val="2400"/>
              <a:buNone/>
            </a:pPr>
            <a:r>
              <a:rPr lang="en-US" sz="2600" dirty="0">
                <a:solidFill>
                  <a:srgbClr val="FF0000"/>
                </a:solidFill>
              </a:rPr>
              <a:t>of the result of the last operation.</a:t>
            </a:r>
          </a:p>
          <a:p>
            <a:pPr marL="0" lvl="0" indent="0" algn="l" rtl="0">
              <a:lnSpc>
                <a:spcPct val="90000"/>
              </a:lnSpc>
              <a:spcBef>
                <a:spcPts val="0"/>
              </a:spcBef>
              <a:spcAft>
                <a:spcPts val="0"/>
              </a:spcAft>
              <a:buClr>
                <a:srgbClr val="FF0000"/>
              </a:buClr>
              <a:buSzPts val="2400"/>
              <a:buNone/>
            </a:pPr>
            <a:endParaRPr lang="en-US" sz="2400" dirty="0">
              <a:solidFill>
                <a:srgbClr val="FF0000"/>
              </a:solidFill>
            </a:endParaRPr>
          </a:p>
          <a:p>
            <a:pPr marL="0" indent="0">
              <a:spcBef>
                <a:spcPts val="0"/>
              </a:spcBef>
              <a:buClr>
                <a:srgbClr val="FF0000"/>
              </a:buClr>
              <a:buSzPts val="2400"/>
              <a:buNone/>
            </a:pPr>
            <a:r>
              <a:rPr lang="en-US" sz="2400" b="1" dirty="0"/>
              <a:t>NEGATIVE FLAG :</a:t>
            </a:r>
            <a:r>
              <a:rPr lang="en-US" sz="2600" dirty="0">
                <a:solidFill>
                  <a:srgbClr val="FF0000"/>
                </a:solidFill>
              </a:rPr>
              <a:t>I</a:t>
            </a:r>
            <a:r>
              <a:rPr lang="en-US" sz="2600" i="0" dirty="0">
                <a:solidFill>
                  <a:srgbClr val="FF0000"/>
                </a:solidFill>
                <a:effectLst/>
                <a:latin typeface="Arial" panose="020B0604020202020204" pitchFamily="34" charset="0"/>
              </a:rPr>
              <a:t>s</a:t>
            </a:r>
            <a:r>
              <a:rPr lang="en-US" sz="2600" b="0" i="0" dirty="0">
                <a:solidFill>
                  <a:srgbClr val="FF0000"/>
                </a:solidFill>
                <a:effectLst/>
                <a:latin typeface="Arial" panose="020B0604020202020204" pitchFamily="34" charset="0"/>
              </a:rPr>
              <a:t> a single bit in a system status (flag) register used to</a:t>
            </a:r>
          </a:p>
          <a:p>
            <a:pPr marL="0" indent="0">
              <a:spcBef>
                <a:spcPts val="0"/>
              </a:spcBef>
              <a:buClr>
                <a:srgbClr val="FF0000"/>
              </a:buClr>
              <a:buSzPts val="2400"/>
              <a:buNone/>
            </a:pPr>
            <a:r>
              <a:rPr lang="en-US" sz="2600" b="0" i="0" dirty="0">
                <a:solidFill>
                  <a:srgbClr val="FF0000"/>
                </a:solidFill>
                <a:effectLst/>
                <a:latin typeface="Arial" panose="020B0604020202020204" pitchFamily="34" charset="0"/>
              </a:rPr>
              <a:t>indicate whether the result of the last mathematical operation produced a value in which the most significant bit (the left most bit) was set.</a:t>
            </a:r>
          </a:p>
          <a:p>
            <a:pPr marL="0" indent="0">
              <a:spcBef>
                <a:spcPts val="0"/>
              </a:spcBef>
              <a:buClr>
                <a:srgbClr val="FF0000"/>
              </a:buClr>
              <a:buSzPts val="2400"/>
              <a:buNone/>
            </a:pPr>
            <a:endParaRPr lang="en-US" sz="2400" dirty="0">
              <a:solidFill>
                <a:srgbClr val="FF0000"/>
              </a:solidFill>
              <a:latin typeface="Arial" panose="020B0604020202020204" pitchFamily="34" charset="0"/>
            </a:endParaRPr>
          </a:p>
          <a:p>
            <a:pPr marL="0" indent="0">
              <a:spcBef>
                <a:spcPts val="0"/>
              </a:spcBef>
              <a:buClr>
                <a:srgbClr val="FF0000"/>
              </a:buClr>
              <a:buSzPts val="2400"/>
              <a:buNone/>
            </a:pPr>
            <a:r>
              <a:rPr lang="en-US" sz="2400" b="1" dirty="0">
                <a:solidFill>
                  <a:schemeClr val="tx1"/>
                </a:solidFill>
              </a:rPr>
              <a:t>CARRY FLAG </a:t>
            </a:r>
            <a:r>
              <a:rPr lang="en-US" sz="2600" b="1" dirty="0">
                <a:solidFill>
                  <a:schemeClr val="tx1"/>
                </a:solidFill>
              </a:rPr>
              <a:t>: </a:t>
            </a:r>
            <a:r>
              <a:rPr lang="en-US" sz="2600" dirty="0">
                <a:solidFill>
                  <a:srgbClr val="FF0000"/>
                </a:solidFill>
              </a:rPr>
              <a:t>A single bit in a system status register/flag register used to indicate when an arithmetic carry or borrow has been generated out of the most significant arithmetic logic unit (ALU) bit position</a:t>
            </a: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r>
              <a:rPr lang="en-US" sz="2400" b="1" dirty="0">
                <a:solidFill>
                  <a:schemeClr val="tx1">
                    <a:lumMod val="95000"/>
                    <a:lumOff val="5000"/>
                  </a:schemeClr>
                </a:solidFill>
              </a:rPr>
              <a:t>ZERO FLAG:</a:t>
            </a:r>
            <a:r>
              <a:rPr lang="en-US" sz="2400" i="0" dirty="0">
                <a:solidFill>
                  <a:srgbClr val="FF0000"/>
                </a:solidFill>
                <a:effectLst/>
                <a:latin typeface="arial" panose="020B0604020202020204" pitchFamily="34" charset="0"/>
              </a:rPr>
              <a:t> If an operand is subtracted from another of equal value, the Zero flag is set.</a:t>
            </a:r>
          </a:p>
          <a:p>
            <a:pPr marL="0" indent="0">
              <a:spcBef>
                <a:spcPts val="0"/>
              </a:spcBef>
              <a:buClr>
                <a:srgbClr val="FF0000"/>
              </a:buClr>
              <a:buSzPts val="2400"/>
              <a:buNone/>
            </a:pPr>
            <a:endParaRPr lang="en-US" sz="2400" dirty="0">
              <a:solidFill>
                <a:srgbClr val="FF0000"/>
              </a:solidFill>
              <a:latin typeface="arial" panose="020B0604020202020204" pitchFamily="34" charset="0"/>
            </a:endParaRPr>
          </a:p>
          <a:p>
            <a:pPr marL="0" indent="0">
              <a:spcBef>
                <a:spcPts val="0"/>
              </a:spcBef>
              <a:buClr>
                <a:srgbClr val="FF0000"/>
              </a:buClr>
              <a:buSzPts val="2400"/>
              <a:buNone/>
            </a:pPr>
            <a:r>
              <a:rPr lang="en-US" sz="2200" b="1" dirty="0">
                <a:solidFill>
                  <a:schemeClr val="tx1"/>
                </a:solidFill>
                <a:latin typeface="arial" panose="020B0604020202020204" pitchFamily="34" charset="0"/>
              </a:rPr>
              <a:t>COMMON ANODE: </a:t>
            </a:r>
            <a:r>
              <a:rPr lang="en-US" sz="2400" dirty="0">
                <a:solidFill>
                  <a:srgbClr val="FF0000"/>
                </a:solidFill>
                <a:latin typeface="arial" panose="020B0604020202020204" pitchFamily="34" charset="0"/>
              </a:rPr>
              <a:t>In the common anode display, all the anode connections of the LED segments are joined together to logic “1”.</a:t>
            </a:r>
            <a:endParaRPr lang="en-US" sz="2400" dirty="0">
              <a:solidFill>
                <a:srgbClr val="FF0000"/>
              </a:solidFill>
            </a:endParaRPr>
          </a:p>
          <a:p>
            <a:pPr marL="0" indent="0">
              <a:spcBef>
                <a:spcPts val="0"/>
              </a:spcBef>
              <a:buClr>
                <a:srgbClr val="FF0000"/>
              </a:buClr>
              <a:buSzPts val="2400"/>
              <a:buNone/>
            </a:pPr>
            <a:endParaRPr lang="en-US" sz="2400" b="1" dirty="0">
              <a:solidFill>
                <a:schemeClr val="tx1">
                  <a:lumMod val="95000"/>
                  <a:lumOff val="5000"/>
                </a:schemeClr>
              </a:solidFill>
            </a:endParaRP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endParaRPr lang="en-US" sz="2400" dirty="0">
              <a:solidFill>
                <a:srgbClr val="FF0000"/>
              </a:solidFill>
            </a:endParaRPr>
          </a:p>
          <a:p>
            <a:pPr marL="0" indent="0">
              <a:spcBef>
                <a:spcPts val="0"/>
              </a:spcBef>
              <a:buClr>
                <a:srgbClr val="FF0000"/>
              </a:buClr>
              <a:buSzPts val="2400"/>
              <a:buNone/>
            </a:pPr>
            <a:endParaRPr lang="en-US" sz="2400"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5" name="Title 4">
            <a:extLst>
              <a:ext uri="{FF2B5EF4-FFF2-40B4-BE49-F238E27FC236}">
                <a16:creationId xmlns:a16="http://schemas.microsoft.com/office/drawing/2014/main" id="{463CCCA5-83AB-4E55-A2C3-696F06741C99}"/>
              </a:ext>
            </a:extLst>
          </p:cNvPr>
          <p:cNvSpPr>
            <a:spLocks noGrp="1"/>
          </p:cNvSpPr>
          <p:nvPr>
            <p:ph type="title"/>
          </p:nvPr>
        </p:nvSpPr>
        <p:spPr/>
        <p:txBody>
          <a:bodyPr/>
          <a:lstStyle/>
          <a:p>
            <a:r>
              <a:rPr lang="en-US" dirty="0"/>
              <a:t>List Of Components</a:t>
            </a:r>
            <a:endParaRPr lang="en-IN" dirty="0"/>
          </a:p>
        </p:txBody>
      </p:sp>
      <p:graphicFrame>
        <p:nvGraphicFramePr>
          <p:cNvPr id="6" name="Table 6">
            <a:extLst>
              <a:ext uri="{FF2B5EF4-FFF2-40B4-BE49-F238E27FC236}">
                <a16:creationId xmlns:a16="http://schemas.microsoft.com/office/drawing/2014/main" id="{2B6D77DA-AD18-411D-BCBB-96F2E897498B}"/>
              </a:ext>
            </a:extLst>
          </p:cNvPr>
          <p:cNvGraphicFramePr>
            <a:graphicFrameLocks noGrp="1"/>
          </p:cNvGraphicFramePr>
          <p:nvPr>
            <p:extLst>
              <p:ext uri="{D42A27DB-BD31-4B8C-83A1-F6EECF244321}">
                <p14:modId xmlns:p14="http://schemas.microsoft.com/office/powerpoint/2010/main" val="4188712888"/>
              </p:ext>
            </p:extLst>
          </p:nvPr>
        </p:nvGraphicFramePr>
        <p:xfrm>
          <a:off x="974774" y="1436488"/>
          <a:ext cx="9223326" cy="4947167"/>
        </p:xfrm>
        <a:graphic>
          <a:graphicData uri="http://schemas.openxmlformats.org/drawingml/2006/table">
            <a:tbl>
              <a:tblPr firstRow="1" bandRow="1">
                <a:tableStyleId>{90274A29-8E22-425E-9437-B0AD0B3D4700}</a:tableStyleId>
              </a:tblPr>
              <a:tblGrid>
                <a:gridCol w="2320196">
                  <a:extLst>
                    <a:ext uri="{9D8B030D-6E8A-4147-A177-3AD203B41FA5}">
                      <a16:colId xmlns:a16="http://schemas.microsoft.com/office/drawing/2014/main" val="3180476120"/>
                    </a:ext>
                  </a:extLst>
                </a:gridCol>
                <a:gridCol w="2328026">
                  <a:extLst>
                    <a:ext uri="{9D8B030D-6E8A-4147-A177-3AD203B41FA5}">
                      <a16:colId xmlns:a16="http://schemas.microsoft.com/office/drawing/2014/main" val="273631985"/>
                    </a:ext>
                  </a:extLst>
                </a:gridCol>
                <a:gridCol w="2287552">
                  <a:extLst>
                    <a:ext uri="{9D8B030D-6E8A-4147-A177-3AD203B41FA5}">
                      <a16:colId xmlns:a16="http://schemas.microsoft.com/office/drawing/2014/main" val="3299170558"/>
                    </a:ext>
                  </a:extLst>
                </a:gridCol>
                <a:gridCol w="2287552">
                  <a:extLst>
                    <a:ext uri="{9D8B030D-6E8A-4147-A177-3AD203B41FA5}">
                      <a16:colId xmlns:a16="http://schemas.microsoft.com/office/drawing/2014/main" val="1468097242"/>
                    </a:ext>
                  </a:extLst>
                </a:gridCol>
              </a:tblGrid>
              <a:tr h="193724">
                <a:tc>
                  <a:txBody>
                    <a:bodyPr/>
                    <a:lstStyle/>
                    <a:p>
                      <a:r>
                        <a:rPr lang="en-US" sz="2000" b="1" dirty="0"/>
                        <a:t>COMPONENTS</a:t>
                      </a:r>
                      <a:endParaRPr lang="en-IN" sz="2000" b="1" dirty="0"/>
                    </a:p>
                  </a:txBody>
                  <a:tcPr/>
                </a:tc>
                <a:tc>
                  <a:txBody>
                    <a:bodyPr/>
                    <a:lstStyle/>
                    <a:p>
                      <a:r>
                        <a:rPr lang="en-US" sz="2000" b="1" dirty="0"/>
                        <a:t>NOTATION</a:t>
                      </a:r>
                      <a:endParaRPr lang="en-IN" sz="2000" b="1" dirty="0"/>
                    </a:p>
                  </a:txBody>
                  <a:tcPr/>
                </a:tc>
                <a:tc>
                  <a:txBody>
                    <a:bodyPr/>
                    <a:lstStyle/>
                    <a:p>
                      <a:r>
                        <a:rPr lang="en-US" sz="2000" b="1" dirty="0"/>
                        <a:t>QUANTITY</a:t>
                      </a:r>
                      <a:endParaRPr lang="en-IN" sz="2000" b="1" dirty="0"/>
                    </a:p>
                  </a:txBody>
                  <a:tcPr/>
                </a:tc>
                <a:tc>
                  <a:txBody>
                    <a:bodyPr/>
                    <a:lstStyle/>
                    <a:p>
                      <a:r>
                        <a:rPr lang="en-US" sz="2000" b="1" dirty="0"/>
                        <a:t>PIN NUMBER</a:t>
                      </a:r>
                      <a:endParaRPr lang="en-IN" sz="2000" b="1" dirty="0"/>
                    </a:p>
                  </a:txBody>
                  <a:tcPr/>
                </a:tc>
                <a:extLst>
                  <a:ext uri="{0D108BD9-81ED-4DB2-BD59-A6C34878D82A}">
                    <a16:rowId xmlns:a16="http://schemas.microsoft.com/office/drawing/2014/main" val="938526302"/>
                  </a:ext>
                </a:extLst>
              </a:tr>
              <a:tr h="383308">
                <a:tc>
                  <a:txBody>
                    <a:bodyPr/>
                    <a:lstStyle/>
                    <a:p>
                      <a:r>
                        <a:rPr lang="en-US" sz="2000" dirty="0">
                          <a:solidFill>
                            <a:srgbClr val="FF0000"/>
                          </a:solidFill>
                        </a:rPr>
                        <a:t>AND GATE</a:t>
                      </a:r>
                      <a:endParaRPr lang="en-IN" sz="2000" dirty="0">
                        <a:solidFill>
                          <a:srgbClr val="FF0000"/>
                        </a:solidFill>
                      </a:endParaRPr>
                    </a:p>
                  </a:txBody>
                  <a:tcPr/>
                </a:tc>
                <a:tc>
                  <a:txBody>
                    <a:bodyPr/>
                    <a:lstStyle/>
                    <a:p>
                      <a:r>
                        <a:rPr lang="en-US" dirty="0"/>
                        <a:t>                   </a:t>
                      </a:r>
                      <a:r>
                        <a:rPr lang="en-US" sz="2400" b="1" dirty="0"/>
                        <a:t> A*B</a:t>
                      </a:r>
                      <a:endParaRPr lang="en-IN" sz="2400" b="1" dirty="0"/>
                    </a:p>
                  </a:txBody>
                  <a:tcPr/>
                </a:tc>
                <a:tc>
                  <a:txBody>
                    <a:bodyPr/>
                    <a:lstStyle/>
                    <a:p>
                      <a:r>
                        <a:rPr lang="en-US" sz="2000" b="1" dirty="0"/>
                        <a:t>              6</a:t>
                      </a:r>
                      <a:endParaRPr lang="en-IN" sz="2000" b="1" dirty="0"/>
                    </a:p>
                  </a:txBody>
                  <a:tcPr/>
                </a:tc>
                <a:tc>
                  <a:txBody>
                    <a:bodyPr/>
                    <a:lstStyle/>
                    <a:p>
                      <a:r>
                        <a:rPr lang="en-US" sz="2400" b="1" dirty="0"/>
                        <a:t>         7408</a:t>
                      </a:r>
                      <a:endParaRPr lang="en-IN" sz="2400" b="1" dirty="0"/>
                    </a:p>
                  </a:txBody>
                  <a:tcPr/>
                </a:tc>
                <a:extLst>
                  <a:ext uri="{0D108BD9-81ED-4DB2-BD59-A6C34878D82A}">
                    <a16:rowId xmlns:a16="http://schemas.microsoft.com/office/drawing/2014/main" val="1690552030"/>
                  </a:ext>
                </a:extLst>
              </a:tr>
              <a:tr h="383308">
                <a:tc>
                  <a:txBody>
                    <a:bodyPr/>
                    <a:lstStyle/>
                    <a:p>
                      <a:r>
                        <a:rPr lang="en-US" sz="2000" dirty="0">
                          <a:solidFill>
                            <a:srgbClr val="FF0000"/>
                          </a:solidFill>
                        </a:rPr>
                        <a:t>OR GATE</a:t>
                      </a:r>
                      <a:endParaRPr lang="en-IN" sz="2000" dirty="0">
                        <a:solidFill>
                          <a:srgbClr val="FF0000"/>
                        </a:solidFill>
                      </a:endParaRPr>
                    </a:p>
                  </a:txBody>
                  <a:tcPr/>
                </a:tc>
                <a:tc>
                  <a:txBody>
                    <a:bodyPr/>
                    <a:lstStyle/>
                    <a:p>
                      <a:r>
                        <a:rPr lang="en-US" sz="2400" b="1" dirty="0"/>
                        <a:t>            A+B</a:t>
                      </a:r>
                      <a:endParaRPr lang="en-IN" sz="2400" b="1" dirty="0"/>
                    </a:p>
                  </a:txBody>
                  <a:tcPr/>
                </a:tc>
                <a:tc>
                  <a:txBody>
                    <a:bodyPr/>
                    <a:lstStyle/>
                    <a:p>
                      <a:r>
                        <a:rPr lang="en-US" sz="2400" b="1" dirty="0"/>
                        <a:t>            2</a:t>
                      </a:r>
                      <a:endParaRPr lang="en-IN" sz="2400" b="1" dirty="0"/>
                    </a:p>
                  </a:txBody>
                  <a:tcPr/>
                </a:tc>
                <a:tc>
                  <a:txBody>
                    <a:bodyPr/>
                    <a:lstStyle/>
                    <a:p>
                      <a:r>
                        <a:rPr lang="en-US" sz="2400" b="1" dirty="0"/>
                        <a:t>         7432</a:t>
                      </a:r>
                      <a:endParaRPr lang="en-IN" sz="2400" b="1" dirty="0"/>
                    </a:p>
                  </a:txBody>
                  <a:tcPr/>
                </a:tc>
                <a:extLst>
                  <a:ext uri="{0D108BD9-81ED-4DB2-BD59-A6C34878D82A}">
                    <a16:rowId xmlns:a16="http://schemas.microsoft.com/office/drawing/2014/main" val="1260243464"/>
                  </a:ext>
                </a:extLst>
              </a:tr>
              <a:tr h="383308">
                <a:tc>
                  <a:txBody>
                    <a:bodyPr/>
                    <a:lstStyle/>
                    <a:p>
                      <a:r>
                        <a:rPr lang="en-US" sz="2000" dirty="0">
                          <a:solidFill>
                            <a:srgbClr val="FF0000"/>
                          </a:solidFill>
                        </a:rPr>
                        <a:t>NAND GATE</a:t>
                      </a:r>
                      <a:endParaRPr lang="en-IN" sz="2000" dirty="0">
                        <a:solidFill>
                          <a:srgbClr val="FF0000"/>
                        </a:solidFill>
                      </a:endParaRPr>
                    </a:p>
                  </a:txBody>
                  <a:tcPr/>
                </a:tc>
                <a:tc>
                  <a:txBody>
                    <a:bodyPr/>
                    <a:lstStyle/>
                    <a:p>
                      <a:r>
                        <a:rPr lang="en-US" sz="2400" b="1" dirty="0"/>
                        <a:t>            (A*B)’</a:t>
                      </a:r>
                      <a:endParaRPr lang="en-IN" sz="2400" b="1" dirty="0"/>
                    </a:p>
                  </a:txBody>
                  <a:tcPr/>
                </a:tc>
                <a:tc>
                  <a:txBody>
                    <a:bodyPr/>
                    <a:lstStyle/>
                    <a:p>
                      <a:r>
                        <a:rPr lang="en-US" sz="2400" b="1" dirty="0"/>
                        <a:t>            2</a:t>
                      </a:r>
                      <a:endParaRPr lang="en-IN" sz="2400" b="1" dirty="0"/>
                    </a:p>
                  </a:txBody>
                  <a:tcPr/>
                </a:tc>
                <a:tc>
                  <a:txBody>
                    <a:bodyPr/>
                    <a:lstStyle/>
                    <a:p>
                      <a:r>
                        <a:rPr lang="en-US" sz="2400" b="1" dirty="0"/>
                        <a:t>         7400</a:t>
                      </a:r>
                      <a:endParaRPr lang="en-IN" sz="2400" b="1" dirty="0"/>
                    </a:p>
                  </a:txBody>
                  <a:tcPr/>
                </a:tc>
                <a:extLst>
                  <a:ext uri="{0D108BD9-81ED-4DB2-BD59-A6C34878D82A}">
                    <a16:rowId xmlns:a16="http://schemas.microsoft.com/office/drawing/2014/main" val="986007673"/>
                  </a:ext>
                </a:extLst>
              </a:tr>
              <a:tr h="383308">
                <a:tc>
                  <a:txBody>
                    <a:bodyPr/>
                    <a:lstStyle/>
                    <a:p>
                      <a:r>
                        <a:rPr lang="en-US" sz="2000" dirty="0">
                          <a:solidFill>
                            <a:srgbClr val="FF0000"/>
                          </a:solidFill>
                        </a:rPr>
                        <a:t>XOR GATE</a:t>
                      </a:r>
                      <a:endParaRPr lang="en-IN" sz="2000" dirty="0">
                        <a:solidFill>
                          <a:srgbClr val="FF0000"/>
                        </a:solidFill>
                      </a:endParaRPr>
                    </a:p>
                  </a:txBody>
                  <a:tcPr/>
                </a:tc>
                <a:tc>
                  <a:txBody>
                    <a:bodyPr/>
                    <a:lstStyle/>
                    <a:p>
                      <a:r>
                        <a:rPr lang="en-US" sz="2400" b="1" dirty="0"/>
                        <a:t>          A XOR B</a:t>
                      </a:r>
                      <a:endParaRPr lang="en-IN" sz="2400" b="1" dirty="0"/>
                    </a:p>
                  </a:txBody>
                  <a:tcPr/>
                </a:tc>
                <a:tc>
                  <a:txBody>
                    <a:bodyPr/>
                    <a:lstStyle/>
                    <a:p>
                      <a:r>
                        <a:rPr lang="en-US" sz="2400" b="1" dirty="0"/>
                        <a:t>            2</a:t>
                      </a:r>
                      <a:endParaRPr lang="en-IN" sz="2400" b="1" dirty="0"/>
                    </a:p>
                  </a:txBody>
                  <a:tcPr/>
                </a:tc>
                <a:tc>
                  <a:txBody>
                    <a:bodyPr/>
                    <a:lstStyle/>
                    <a:p>
                      <a:r>
                        <a:rPr lang="en-US" sz="2400" b="1" dirty="0"/>
                        <a:t>         7486</a:t>
                      </a:r>
                      <a:endParaRPr lang="en-IN" sz="2400" b="1" dirty="0"/>
                    </a:p>
                  </a:txBody>
                  <a:tcPr/>
                </a:tc>
                <a:extLst>
                  <a:ext uri="{0D108BD9-81ED-4DB2-BD59-A6C34878D82A}">
                    <a16:rowId xmlns:a16="http://schemas.microsoft.com/office/drawing/2014/main" val="147090501"/>
                  </a:ext>
                </a:extLst>
              </a:tr>
              <a:tr h="383308">
                <a:tc>
                  <a:txBody>
                    <a:bodyPr/>
                    <a:lstStyle/>
                    <a:p>
                      <a:r>
                        <a:rPr lang="en-US" sz="2000" dirty="0">
                          <a:solidFill>
                            <a:srgbClr val="FF0000"/>
                          </a:solidFill>
                        </a:rPr>
                        <a:t>7 SEGMENT DISPLAY</a:t>
                      </a:r>
                      <a:endParaRPr lang="en-IN" sz="2000" dirty="0">
                        <a:solidFill>
                          <a:srgbClr val="FF0000"/>
                        </a:solidFill>
                      </a:endParaRPr>
                    </a:p>
                  </a:txBody>
                  <a:tcPr/>
                </a:tc>
                <a:tc>
                  <a:txBody>
                    <a:bodyPr/>
                    <a:lstStyle/>
                    <a:p>
                      <a:r>
                        <a:rPr lang="en-US" sz="2400" b="1" dirty="0"/>
                        <a:t>                 -</a:t>
                      </a:r>
                      <a:endParaRPr lang="en-IN" sz="2400" b="1" dirty="0"/>
                    </a:p>
                  </a:txBody>
                  <a:tcPr/>
                </a:tc>
                <a:tc>
                  <a:txBody>
                    <a:bodyPr/>
                    <a:lstStyle/>
                    <a:p>
                      <a:r>
                        <a:rPr lang="en-US" sz="2000" b="1" dirty="0"/>
                        <a:t>             </a:t>
                      </a:r>
                      <a:r>
                        <a:rPr lang="en-US" sz="2400" b="1" dirty="0"/>
                        <a:t> 4</a:t>
                      </a:r>
                      <a:endParaRPr lang="en-IN" sz="2400" b="1" dirty="0"/>
                    </a:p>
                  </a:txBody>
                  <a:tcPr/>
                </a:tc>
                <a:tc>
                  <a:txBody>
                    <a:bodyPr/>
                    <a:lstStyle/>
                    <a:p>
                      <a:r>
                        <a:rPr lang="en-US" sz="2400" b="1" dirty="0"/>
                        <a:t>           -</a:t>
                      </a:r>
                      <a:endParaRPr lang="en-IN" sz="2400" b="1" dirty="0"/>
                    </a:p>
                  </a:txBody>
                  <a:tcPr/>
                </a:tc>
                <a:extLst>
                  <a:ext uri="{0D108BD9-81ED-4DB2-BD59-A6C34878D82A}">
                    <a16:rowId xmlns:a16="http://schemas.microsoft.com/office/drawing/2014/main" val="3684391276"/>
                  </a:ext>
                </a:extLst>
              </a:tr>
              <a:tr h="333463">
                <a:tc>
                  <a:txBody>
                    <a:bodyPr/>
                    <a:lstStyle/>
                    <a:p>
                      <a:r>
                        <a:rPr lang="en-US" sz="2000" dirty="0">
                          <a:solidFill>
                            <a:srgbClr val="FF0000"/>
                          </a:solidFill>
                        </a:rPr>
                        <a:t>4 WAY DIP SWITCH</a:t>
                      </a:r>
                      <a:endParaRPr lang="en-IN" sz="2000" dirty="0">
                        <a:solidFill>
                          <a:srgbClr val="FF0000"/>
                        </a:solidFill>
                      </a:endParaRPr>
                    </a:p>
                  </a:txBody>
                  <a:tcPr/>
                </a:tc>
                <a:tc>
                  <a:txBody>
                    <a:bodyPr/>
                    <a:lstStyle/>
                    <a:p>
                      <a:r>
                        <a:rPr lang="en-US" sz="2400" b="1" dirty="0"/>
                        <a:t>                 -</a:t>
                      </a:r>
                      <a:endParaRPr lang="en-IN" sz="2400" b="1" dirty="0"/>
                    </a:p>
                  </a:txBody>
                  <a:tcPr/>
                </a:tc>
                <a:tc>
                  <a:txBody>
                    <a:bodyPr/>
                    <a:lstStyle/>
                    <a:p>
                      <a:r>
                        <a:rPr lang="en-US" sz="2400" b="1" dirty="0"/>
                        <a:t>            5</a:t>
                      </a:r>
                      <a:endParaRPr lang="en-IN" sz="2400" b="1" dirty="0"/>
                    </a:p>
                  </a:txBody>
                  <a:tcPr/>
                </a:tc>
                <a:tc>
                  <a:txBody>
                    <a:bodyPr/>
                    <a:lstStyle/>
                    <a:p>
                      <a:r>
                        <a:rPr lang="en-US" sz="2400" b="1" dirty="0"/>
                        <a:t>           -</a:t>
                      </a:r>
                      <a:endParaRPr lang="en-IN" sz="2400" b="1" dirty="0"/>
                    </a:p>
                  </a:txBody>
                  <a:tcPr/>
                </a:tc>
                <a:extLst>
                  <a:ext uri="{0D108BD9-81ED-4DB2-BD59-A6C34878D82A}">
                    <a16:rowId xmlns:a16="http://schemas.microsoft.com/office/drawing/2014/main" val="2593501382"/>
                  </a:ext>
                </a:extLst>
              </a:tr>
              <a:tr h="383308">
                <a:tc>
                  <a:txBody>
                    <a:bodyPr/>
                    <a:lstStyle/>
                    <a:p>
                      <a:r>
                        <a:rPr lang="en-US" sz="2000" dirty="0">
                          <a:solidFill>
                            <a:srgbClr val="FF0000"/>
                          </a:solidFill>
                        </a:rPr>
                        <a:t>COMMON ANODE</a:t>
                      </a:r>
                      <a:endParaRPr lang="en-IN" sz="2000" dirty="0">
                        <a:solidFill>
                          <a:srgbClr val="FF0000"/>
                        </a:solidFill>
                      </a:endParaRPr>
                    </a:p>
                  </a:txBody>
                  <a:tcPr/>
                </a:tc>
                <a:tc>
                  <a:txBody>
                    <a:bodyPr/>
                    <a:lstStyle/>
                    <a:p>
                      <a:r>
                        <a:rPr lang="en-US" sz="2400" b="1" dirty="0"/>
                        <a:t>                 -</a:t>
                      </a:r>
                      <a:endParaRPr lang="en-IN" sz="2400" b="1" dirty="0"/>
                    </a:p>
                  </a:txBody>
                  <a:tcPr/>
                </a:tc>
                <a:tc>
                  <a:txBody>
                    <a:bodyPr/>
                    <a:lstStyle/>
                    <a:p>
                      <a:r>
                        <a:rPr lang="en-US" dirty="0"/>
                        <a:t>                     </a:t>
                      </a:r>
                      <a:r>
                        <a:rPr lang="en-US" sz="2400" b="1" dirty="0"/>
                        <a:t>4</a:t>
                      </a:r>
                      <a:endParaRPr lang="en-IN" sz="2400" b="1" dirty="0"/>
                    </a:p>
                  </a:txBody>
                  <a:tcPr/>
                </a:tc>
                <a:tc>
                  <a:txBody>
                    <a:bodyPr/>
                    <a:lstStyle/>
                    <a:p>
                      <a:r>
                        <a:rPr lang="en-US" sz="2400" b="1" dirty="0"/>
                        <a:t>         7447</a:t>
                      </a:r>
                      <a:endParaRPr lang="en-IN" sz="2400" b="1" dirty="0"/>
                    </a:p>
                  </a:txBody>
                  <a:tcPr/>
                </a:tc>
                <a:extLst>
                  <a:ext uri="{0D108BD9-81ED-4DB2-BD59-A6C34878D82A}">
                    <a16:rowId xmlns:a16="http://schemas.microsoft.com/office/drawing/2014/main" val="1313570742"/>
                  </a:ext>
                </a:extLst>
              </a:tr>
              <a:tr h="383308">
                <a:tc>
                  <a:txBody>
                    <a:bodyPr/>
                    <a:lstStyle/>
                    <a:p>
                      <a:r>
                        <a:rPr lang="en-US" sz="2000" dirty="0">
                          <a:solidFill>
                            <a:srgbClr val="FF0000"/>
                          </a:solidFill>
                        </a:rPr>
                        <a:t>WIRES</a:t>
                      </a:r>
                      <a:endParaRPr lang="en-IN" sz="2000" dirty="0">
                        <a:solidFill>
                          <a:srgbClr val="FF0000"/>
                        </a:solidFill>
                      </a:endParaRPr>
                    </a:p>
                  </a:txBody>
                  <a:tcPr/>
                </a:tc>
                <a:tc>
                  <a:txBody>
                    <a:bodyPr/>
                    <a:lstStyle/>
                    <a:p>
                      <a:r>
                        <a:rPr lang="en-US" sz="2400" b="1" dirty="0"/>
                        <a:t>                 -</a:t>
                      </a:r>
                      <a:endParaRPr lang="en-IN" sz="2400" b="1" dirty="0"/>
                    </a:p>
                  </a:txBody>
                  <a:tcPr/>
                </a:tc>
                <a:tc>
                  <a:txBody>
                    <a:bodyPr/>
                    <a:lstStyle/>
                    <a:p>
                      <a:r>
                        <a:rPr lang="en-US" sz="2400" b="1" dirty="0"/>
                        <a:t>            -</a:t>
                      </a:r>
                      <a:endParaRPr lang="en-IN" sz="2400" b="1" dirty="0"/>
                    </a:p>
                  </a:txBody>
                  <a:tcPr/>
                </a:tc>
                <a:tc>
                  <a:txBody>
                    <a:bodyPr/>
                    <a:lstStyle/>
                    <a:p>
                      <a:r>
                        <a:rPr lang="en-US" sz="2400" b="1" dirty="0"/>
                        <a:t>           -</a:t>
                      </a:r>
                      <a:endParaRPr lang="en-IN" sz="2400" b="1" dirty="0"/>
                    </a:p>
                  </a:txBody>
                  <a:tcPr/>
                </a:tc>
                <a:extLst>
                  <a:ext uri="{0D108BD9-81ED-4DB2-BD59-A6C34878D82A}">
                    <a16:rowId xmlns:a16="http://schemas.microsoft.com/office/drawing/2014/main" val="2249377993"/>
                  </a:ext>
                </a:extLst>
              </a:tr>
              <a:tr h="383308">
                <a:tc>
                  <a:txBody>
                    <a:bodyPr/>
                    <a:lstStyle/>
                    <a:p>
                      <a:r>
                        <a:rPr lang="en-US" sz="2000" dirty="0">
                          <a:solidFill>
                            <a:srgbClr val="FF0000"/>
                          </a:solidFill>
                        </a:rPr>
                        <a:t>BREADBOARD</a:t>
                      </a:r>
                      <a:endParaRPr lang="en-IN" sz="2000" dirty="0">
                        <a:solidFill>
                          <a:srgbClr val="FF0000"/>
                        </a:solidFill>
                      </a:endParaRPr>
                    </a:p>
                  </a:txBody>
                  <a:tcPr/>
                </a:tc>
                <a:tc>
                  <a:txBody>
                    <a:bodyPr/>
                    <a:lstStyle/>
                    <a:p>
                      <a:r>
                        <a:rPr lang="en-US" sz="2000" b="1" dirty="0"/>
                        <a:t>                     -</a:t>
                      </a:r>
                      <a:endParaRPr lang="en-IN" sz="2000" b="1" dirty="0"/>
                    </a:p>
                  </a:txBody>
                  <a:tcPr/>
                </a:tc>
                <a:tc>
                  <a:txBody>
                    <a:bodyPr/>
                    <a:lstStyle/>
                    <a:p>
                      <a:r>
                        <a:rPr lang="en-US" sz="2000" b="1" dirty="0"/>
                        <a:t>            2 OR 3</a:t>
                      </a:r>
                      <a:endParaRPr lang="en-IN" sz="2000" b="1" dirty="0"/>
                    </a:p>
                  </a:txBody>
                  <a:tcPr/>
                </a:tc>
                <a:tc>
                  <a:txBody>
                    <a:bodyPr/>
                    <a:lstStyle/>
                    <a:p>
                      <a:r>
                        <a:rPr lang="en-US" sz="2000" b="1" dirty="0"/>
                        <a:t>              -</a:t>
                      </a:r>
                      <a:endParaRPr lang="en-IN" sz="2000" b="1" dirty="0"/>
                    </a:p>
                  </a:txBody>
                  <a:tcPr/>
                </a:tc>
                <a:extLst>
                  <a:ext uri="{0D108BD9-81ED-4DB2-BD59-A6C34878D82A}">
                    <a16:rowId xmlns:a16="http://schemas.microsoft.com/office/drawing/2014/main" val="3992025963"/>
                  </a:ext>
                </a:extLst>
              </a:tr>
              <a:tr h="497087">
                <a:tc>
                  <a:txBody>
                    <a:bodyPr/>
                    <a:lstStyle/>
                    <a:p>
                      <a:r>
                        <a:rPr lang="en-US" sz="2000" dirty="0">
                          <a:solidFill>
                            <a:srgbClr val="FF0000"/>
                          </a:solidFill>
                        </a:rPr>
                        <a:t>LED’S</a:t>
                      </a:r>
                      <a:endParaRPr lang="en-IN" sz="2000" dirty="0">
                        <a:solidFill>
                          <a:srgbClr val="FF0000"/>
                        </a:solidFill>
                      </a:endParaRPr>
                    </a:p>
                  </a:txBody>
                  <a:tcPr/>
                </a:tc>
                <a:tc>
                  <a:txBody>
                    <a:bodyPr/>
                    <a:lstStyle/>
                    <a:p>
                      <a:r>
                        <a:rPr lang="en-US" sz="2000" b="1" dirty="0"/>
                        <a:t>                     -</a:t>
                      </a:r>
                      <a:endParaRPr lang="en-IN" sz="2000" b="1" dirty="0"/>
                    </a:p>
                  </a:txBody>
                  <a:tcPr/>
                </a:tc>
                <a:tc>
                  <a:txBody>
                    <a:bodyPr/>
                    <a:lstStyle/>
                    <a:p>
                      <a:r>
                        <a:rPr lang="en-US" sz="2000" b="1" dirty="0"/>
                        <a:t>              16</a:t>
                      </a:r>
                      <a:endParaRPr lang="en-IN" sz="2000" b="1" dirty="0"/>
                    </a:p>
                  </a:txBody>
                  <a:tcPr/>
                </a:tc>
                <a:tc>
                  <a:txBody>
                    <a:bodyPr/>
                    <a:lstStyle/>
                    <a:p>
                      <a:r>
                        <a:rPr lang="en-US" sz="2000" b="1" dirty="0"/>
                        <a:t>             -</a:t>
                      </a:r>
                      <a:endParaRPr lang="en-IN" sz="2000" b="1" dirty="0"/>
                    </a:p>
                  </a:txBody>
                  <a:tcPr/>
                </a:tc>
                <a:extLst>
                  <a:ext uri="{0D108BD9-81ED-4DB2-BD59-A6C34878D82A}">
                    <a16:rowId xmlns:a16="http://schemas.microsoft.com/office/drawing/2014/main" val="277010175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t>BLOCK DIAGRAM</a:t>
            </a:r>
            <a:endParaRPr sz="3600" b="1" dirty="0"/>
          </a:p>
        </p:txBody>
      </p:sp>
      <p:pic>
        <p:nvPicPr>
          <p:cNvPr id="6" name="Picture 5">
            <a:extLst>
              <a:ext uri="{FF2B5EF4-FFF2-40B4-BE49-F238E27FC236}">
                <a16:creationId xmlns:a16="http://schemas.microsoft.com/office/drawing/2014/main" id="{84EF08EC-383A-40C3-9513-8AE327D24065}"/>
              </a:ext>
            </a:extLst>
          </p:cNvPr>
          <p:cNvPicPr>
            <a:picLocks noChangeAspect="1"/>
          </p:cNvPicPr>
          <p:nvPr/>
        </p:nvPicPr>
        <p:blipFill>
          <a:blip r:embed="rId3"/>
          <a:stretch>
            <a:fillRect/>
          </a:stretch>
        </p:blipFill>
        <p:spPr>
          <a:xfrm>
            <a:off x="838200" y="1532443"/>
            <a:ext cx="7102921" cy="43095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FB8F-DF7F-41AA-A5DF-4F8CE2CDC288}"/>
              </a:ext>
            </a:extLst>
          </p:cNvPr>
          <p:cNvSpPr>
            <a:spLocks noGrp="1"/>
          </p:cNvSpPr>
          <p:nvPr>
            <p:ph type="ctrTitle"/>
          </p:nvPr>
        </p:nvSpPr>
        <p:spPr>
          <a:xfrm>
            <a:off x="0" y="584201"/>
            <a:ext cx="4457700" cy="1003299"/>
          </a:xfrm>
        </p:spPr>
        <p:txBody>
          <a:bodyPr>
            <a:normAutofit/>
          </a:bodyPr>
          <a:lstStyle/>
          <a:p>
            <a:r>
              <a:rPr lang="en-US" b="1" dirty="0"/>
              <a:t>FLOW CHART</a:t>
            </a:r>
            <a:endParaRPr lang="en-IN" b="1" dirty="0"/>
          </a:p>
        </p:txBody>
      </p:sp>
      <p:pic>
        <p:nvPicPr>
          <p:cNvPr id="5" name="Picture 4">
            <a:extLst>
              <a:ext uri="{FF2B5EF4-FFF2-40B4-BE49-F238E27FC236}">
                <a16:creationId xmlns:a16="http://schemas.microsoft.com/office/drawing/2014/main" id="{61910CA8-F152-48E5-BFC5-97686F5DF25D}"/>
              </a:ext>
            </a:extLst>
          </p:cNvPr>
          <p:cNvPicPr>
            <a:picLocks noChangeAspect="1"/>
          </p:cNvPicPr>
          <p:nvPr/>
        </p:nvPicPr>
        <p:blipFill>
          <a:blip r:embed="rId2"/>
          <a:stretch>
            <a:fillRect/>
          </a:stretch>
        </p:blipFill>
        <p:spPr>
          <a:xfrm>
            <a:off x="4317718" y="438150"/>
            <a:ext cx="5435882" cy="6419849"/>
          </a:xfrm>
          <a:prstGeom prst="rect">
            <a:avLst/>
          </a:prstGeom>
        </p:spPr>
      </p:pic>
    </p:spTree>
    <p:extLst>
      <p:ext uri="{BB962C8B-B14F-4D97-AF65-F5344CB8AC3E}">
        <p14:creationId xmlns:p14="http://schemas.microsoft.com/office/powerpoint/2010/main" val="165301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90135" y="3229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6000" b="1" dirty="0"/>
              <a:t>Design</a:t>
            </a:r>
            <a:r>
              <a:rPr lang="en-US" sz="6000" dirty="0"/>
              <a:t>: A|B OPERATION</a:t>
            </a:r>
            <a:endParaRPr sz="6000" dirty="0"/>
          </a:p>
        </p:txBody>
      </p:sp>
      <p:pic>
        <p:nvPicPr>
          <p:cNvPr id="5" name="Picture 4">
            <a:extLst>
              <a:ext uri="{FF2B5EF4-FFF2-40B4-BE49-F238E27FC236}">
                <a16:creationId xmlns:a16="http://schemas.microsoft.com/office/drawing/2014/main" id="{05658EB9-7D5D-44EE-B569-F7CD6EF6BAC4}"/>
              </a:ext>
            </a:extLst>
          </p:cNvPr>
          <p:cNvPicPr>
            <a:picLocks noChangeAspect="1"/>
          </p:cNvPicPr>
          <p:nvPr/>
        </p:nvPicPr>
        <p:blipFill>
          <a:blip r:embed="rId3"/>
          <a:stretch>
            <a:fillRect/>
          </a:stretch>
        </p:blipFill>
        <p:spPr>
          <a:xfrm>
            <a:off x="790135" y="2182346"/>
            <a:ext cx="10210800" cy="43527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165D49-B939-4903-B9F8-881A69E5EDB5}"/>
              </a:ext>
            </a:extLst>
          </p:cNvPr>
          <p:cNvSpPr>
            <a:spLocks noGrp="1"/>
          </p:cNvSpPr>
          <p:nvPr>
            <p:ph type="title"/>
          </p:nvPr>
        </p:nvSpPr>
        <p:spPr/>
        <p:txBody>
          <a:bodyPr>
            <a:normAutofit/>
          </a:bodyPr>
          <a:lstStyle/>
          <a:p>
            <a:r>
              <a:rPr lang="en-US" sz="6000" dirty="0"/>
              <a:t>!(A&amp;B) OPERATION</a:t>
            </a:r>
            <a:endParaRPr lang="en-IN" sz="6000" dirty="0"/>
          </a:p>
        </p:txBody>
      </p:sp>
      <p:pic>
        <p:nvPicPr>
          <p:cNvPr id="3" name="Picture 2">
            <a:extLst>
              <a:ext uri="{FF2B5EF4-FFF2-40B4-BE49-F238E27FC236}">
                <a16:creationId xmlns:a16="http://schemas.microsoft.com/office/drawing/2014/main" id="{3C7CD72E-6DEF-471E-A9D6-FD16EA29BDCE}"/>
              </a:ext>
            </a:extLst>
          </p:cNvPr>
          <p:cNvPicPr>
            <a:picLocks noChangeAspect="1"/>
          </p:cNvPicPr>
          <p:nvPr/>
        </p:nvPicPr>
        <p:blipFill>
          <a:blip r:embed="rId2"/>
          <a:stretch>
            <a:fillRect/>
          </a:stretch>
        </p:blipFill>
        <p:spPr>
          <a:xfrm>
            <a:off x="711199" y="1913301"/>
            <a:ext cx="10289345" cy="4312873"/>
          </a:xfrm>
          <a:prstGeom prst="rect">
            <a:avLst/>
          </a:prstGeom>
        </p:spPr>
      </p:pic>
    </p:spTree>
    <p:extLst>
      <p:ext uri="{BB962C8B-B14F-4D97-AF65-F5344CB8AC3E}">
        <p14:creationId xmlns:p14="http://schemas.microsoft.com/office/powerpoint/2010/main" val="405334282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537</TotalTime>
  <Words>488</Words>
  <Application>Microsoft Office PowerPoint</Application>
  <PresentationFormat>Widescreen</PresentationFormat>
  <Paragraphs>91</Paragraphs>
  <Slides>14</Slides>
  <Notes>7</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CIRCUITS COURSE PROJECT </vt:lpstr>
      <vt:lpstr>Problem Statement</vt:lpstr>
      <vt:lpstr>INTRODUCTION</vt:lpstr>
      <vt:lpstr>DESCRIPTION:-</vt:lpstr>
      <vt:lpstr>List Of Components</vt:lpstr>
      <vt:lpstr>BLOCK DIAGRAM</vt:lpstr>
      <vt:lpstr>FLOW CHART</vt:lpstr>
      <vt:lpstr>Design: A|B OPERATION</vt:lpstr>
      <vt:lpstr>!(A&amp;B) OPERATION</vt:lpstr>
      <vt:lpstr>A*B OPERATION</vt:lpstr>
      <vt:lpstr>2A+B OPERATION</vt:lpstr>
      <vt:lpstr>FLAGS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of your wish Engineering Exploration Course Project</dc:title>
  <dc:creator>Sanjeev</dc:creator>
  <cp:lastModifiedBy>Sinchana Maskeri</cp:lastModifiedBy>
  <cp:revision>8</cp:revision>
  <dcterms:created xsi:type="dcterms:W3CDTF">2020-05-03T05:45:15Z</dcterms:created>
  <dcterms:modified xsi:type="dcterms:W3CDTF">2023-07-13T06:31:31Z</dcterms:modified>
</cp:coreProperties>
</file>