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5" r:id="rId8"/>
    <p:sldId id="266" r:id="rId9"/>
    <p:sldId id="264" r:id="rId10"/>
    <p:sldId id="263" r:id="rId11"/>
    <p:sldId id="262" r:id="rId12"/>
  </p:sldIdLst>
  <p:sldSz cx="18288000" cy="10287000"/>
  <p:notesSz cx="6858000" cy="9144000"/>
  <p:embeddedFontLst>
    <p:embeddedFont>
      <p:font typeface="Montserrat Classic" panose="020B0604020202020204" charset="0"/>
      <p:regular r:id="rId13"/>
    </p:embeddedFont>
    <p:embeddedFont>
      <p:font typeface="Montserrat Classic Bold" panose="020B0604020202020204" charset="0"/>
      <p:regular r:id="rId14"/>
    </p:embeddedFont>
    <p:embeddedFont>
      <p:font typeface="Montserrat Semi-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739"/>
    <a:srgbClr val="1B44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3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B4444"/>
        </a:solidFill>
        <a:effectLst/>
      </p:bgPr>
    </p:bg>
    <p:spTree>
      <p:nvGrpSpPr>
        <p:cNvPr id="1" name=""/>
        <p:cNvGrpSpPr/>
        <p:nvPr/>
      </p:nvGrpSpPr>
      <p:grpSpPr>
        <a:xfrm>
          <a:off x="0" y="0"/>
          <a:ext cx="0" cy="0"/>
          <a:chOff x="0" y="0"/>
          <a:chExt cx="0" cy="0"/>
        </a:xfrm>
      </p:grpSpPr>
      <p:grpSp>
        <p:nvGrpSpPr>
          <p:cNvPr id="2" name="Group 2"/>
          <p:cNvGrpSpPr/>
          <p:nvPr/>
        </p:nvGrpSpPr>
        <p:grpSpPr>
          <a:xfrm>
            <a:off x="-2052704" y="-150548"/>
            <a:ext cx="8757453" cy="7583464"/>
            <a:chOff x="0" y="0"/>
            <a:chExt cx="7029450" cy="6087110"/>
          </a:xfrm>
        </p:grpSpPr>
        <p:sp>
          <p:nvSpPr>
            <p:cNvPr id="3" name="Freeform 3"/>
            <p:cNvSpPr/>
            <p:nvPr/>
          </p:nvSpPr>
          <p:spPr>
            <a:xfrm>
              <a:off x="0" y="0"/>
              <a:ext cx="7029450" cy="6088380"/>
            </a:xfrm>
            <a:custGeom>
              <a:avLst/>
              <a:gdLst/>
              <a:ahLst/>
              <a:cxnLst/>
              <a:rect l="l" t="t" r="r" b="b"/>
              <a:pathLst>
                <a:path w="7029450" h="6088380">
                  <a:moveTo>
                    <a:pt x="5271770" y="0"/>
                  </a:moveTo>
                  <a:lnTo>
                    <a:pt x="1757680" y="0"/>
                  </a:lnTo>
                  <a:lnTo>
                    <a:pt x="0" y="3044190"/>
                  </a:lnTo>
                  <a:lnTo>
                    <a:pt x="0" y="4330700"/>
                  </a:lnTo>
                  <a:cubicBezTo>
                    <a:pt x="0" y="5300980"/>
                    <a:pt x="787400" y="6088380"/>
                    <a:pt x="1757680" y="6088380"/>
                  </a:cubicBezTo>
                  <a:lnTo>
                    <a:pt x="5271770" y="6088380"/>
                  </a:lnTo>
                  <a:lnTo>
                    <a:pt x="7029450" y="3044190"/>
                  </a:lnTo>
                  <a:lnTo>
                    <a:pt x="7029450" y="1757680"/>
                  </a:lnTo>
                  <a:cubicBezTo>
                    <a:pt x="7029450" y="787400"/>
                    <a:pt x="6242050" y="0"/>
                    <a:pt x="5271770" y="0"/>
                  </a:cubicBezTo>
                  <a:close/>
                </a:path>
              </a:pathLst>
            </a:custGeom>
            <a:blipFill>
              <a:blip r:embed="rId2"/>
              <a:stretch>
                <a:fillRect l="-7838" r="-7838"/>
              </a:stretch>
            </a:blipFill>
          </p:spPr>
          <p:txBody>
            <a:bodyPr/>
            <a:lstStyle/>
            <a:p>
              <a:endParaRPr lang="en-US"/>
            </a:p>
          </p:txBody>
        </p:sp>
      </p:grpSp>
      <p:sp>
        <p:nvSpPr>
          <p:cNvPr id="4" name="Freeform 4"/>
          <p:cNvSpPr/>
          <p:nvPr/>
        </p:nvSpPr>
        <p:spPr>
          <a:xfrm flipH="1">
            <a:off x="-2052704" y="8243721"/>
            <a:ext cx="8757453" cy="7571877"/>
          </a:xfrm>
          <a:custGeom>
            <a:avLst/>
            <a:gdLst/>
            <a:ahLst/>
            <a:cxnLst/>
            <a:rect l="l" t="t" r="r" b="b"/>
            <a:pathLst>
              <a:path w="8757453" h="7571877">
                <a:moveTo>
                  <a:pt x="8757453" y="0"/>
                </a:moveTo>
                <a:lnTo>
                  <a:pt x="0" y="0"/>
                </a:lnTo>
                <a:lnTo>
                  <a:pt x="0" y="7571877"/>
                </a:lnTo>
                <a:lnTo>
                  <a:pt x="8757453" y="7571877"/>
                </a:lnTo>
                <a:lnTo>
                  <a:pt x="8757453"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5" name="Group 5"/>
          <p:cNvGrpSpPr/>
          <p:nvPr/>
        </p:nvGrpSpPr>
        <p:grpSpPr>
          <a:xfrm>
            <a:off x="2201545" y="5641807"/>
            <a:ext cx="4441602" cy="810619"/>
            <a:chOff x="0" y="0"/>
            <a:chExt cx="1169805" cy="213496"/>
          </a:xfrm>
        </p:grpSpPr>
        <p:sp>
          <p:nvSpPr>
            <p:cNvPr id="6" name="Freeform 6"/>
            <p:cNvSpPr/>
            <p:nvPr/>
          </p:nvSpPr>
          <p:spPr>
            <a:xfrm>
              <a:off x="0" y="0"/>
              <a:ext cx="1169805" cy="213496"/>
            </a:xfrm>
            <a:custGeom>
              <a:avLst/>
              <a:gdLst/>
              <a:ahLst/>
              <a:cxnLst/>
              <a:rect l="l" t="t" r="r" b="b"/>
              <a:pathLst>
                <a:path w="1169805" h="213496">
                  <a:moveTo>
                    <a:pt x="0" y="0"/>
                  </a:moveTo>
                  <a:lnTo>
                    <a:pt x="1169805" y="0"/>
                  </a:lnTo>
                  <a:lnTo>
                    <a:pt x="1169805" y="213496"/>
                  </a:lnTo>
                  <a:lnTo>
                    <a:pt x="0" y="213496"/>
                  </a:lnTo>
                  <a:close/>
                </a:path>
              </a:pathLst>
            </a:custGeom>
            <a:solidFill>
              <a:srgbClr val="FDA715"/>
            </a:solidFill>
          </p:spPr>
          <p:txBody>
            <a:bodyPr/>
            <a:lstStyle/>
            <a:p>
              <a:endParaRPr lang="en-US"/>
            </a:p>
          </p:txBody>
        </p:sp>
        <p:sp>
          <p:nvSpPr>
            <p:cNvPr id="7" name="TextBox 7"/>
            <p:cNvSpPr txBox="1"/>
            <p:nvPr/>
          </p:nvSpPr>
          <p:spPr>
            <a:xfrm>
              <a:off x="0" y="-38100"/>
              <a:ext cx="1169805" cy="251596"/>
            </a:xfrm>
            <a:prstGeom prst="rect">
              <a:avLst/>
            </a:prstGeom>
          </p:spPr>
          <p:txBody>
            <a:bodyPr lIns="50800" tIns="50800" rIns="50800" bIns="50800" rtlCol="0" anchor="ctr"/>
            <a:lstStyle/>
            <a:p>
              <a:pPr algn="ctr">
                <a:lnSpc>
                  <a:spcPts val="3079"/>
                </a:lnSpc>
              </a:pPr>
              <a:r>
                <a:rPr lang="en-US" sz="2199">
                  <a:solidFill>
                    <a:srgbClr val="1B4444"/>
                  </a:solidFill>
                  <a:latin typeface="Montserrat Classic Bold"/>
                </a:rPr>
                <a:t>Operating System</a:t>
              </a:r>
            </a:p>
          </p:txBody>
        </p:sp>
      </p:grpSp>
      <p:sp>
        <p:nvSpPr>
          <p:cNvPr id="8" name="Freeform 8"/>
          <p:cNvSpPr/>
          <p:nvPr/>
        </p:nvSpPr>
        <p:spPr>
          <a:xfrm>
            <a:off x="2485119" y="5878058"/>
            <a:ext cx="338117" cy="338117"/>
          </a:xfrm>
          <a:custGeom>
            <a:avLst/>
            <a:gdLst/>
            <a:ahLst/>
            <a:cxnLst/>
            <a:rect l="l" t="t" r="r" b="b"/>
            <a:pathLst>
              <a:path w="338117" h="338117">
                <a:moveTo>
                  <a:pt x="0" y="0"/>
                </a:moveTo>
                <a:lnTo>
                  <a:pt x="338117" y="0"/>
                </a:lnTo>
                <a:lnTo>
                  <a:pt x="338117" y="338118"/>
                </a:lnTo>
                <a:lnTo>
                  <a:pt x="0" y="33811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nvGrpSpPr>
          <p:cNvPr id="9" name="Group 9"/>
          <p:cNvGrpSpPr/>
          <p:nvPr/>
        </p:nvGrpSpPr>
        <p:grpSpPr>
          <a:xfrm>
            <a:off x="8395202" y="1243645"/>
            <a:ext cx="8864098" cy="5563081"/>
            <a:chOff x="0" y="0"/>
            <a:chExt cx="11818797" cy="7417441"/>
          </a:xfrm>
        </p:grpSpPr>
        <p:sp>
          <p:nvSpPr>
            <p:cNvPr id="10" name="TextBox 10"/>
            <p:cNvSpPr txBox="1"/>
            <p:nvPr/>
          </p:nvSpPr>
          <p:spPr>
            <a:xfrm>
              <a:off x="0" y="76200"/>
              <a:ext cx="11818797" cy="6366933"/>
            </a:xfrm>
            <a:prstGeom prst="rect">
              <a:avLst/>
            </a:prstGeom>
          </p:spPr>
          <p:txBody>
            <a:bodyPr lIns="0" tIns="0" rIns="0" bIns="0" rtlCol="0" anchor="t">
              <a:spAutoFit/>
            </a:bodyPr>
            <a:lstStyle/>
            <a:p>
              <a:pPr>
                <a:lnSpc>
                  <a:spcPts val="9349"/>
                </a:lnSpc>
              </a:pPr>
              <a:r>
                <a:rPr lang="en-US" sz="8499">
                  <a:solidFill>
                    <a:srgbClr val="E5E5E5"/>
                  </a:solidFill>
                  <a:latin typeface="Montserrat Classic Bold"/>
                </a:rPr>
                <a:t>EDGE COMPUTING </a:t>
              </a:r>
            </a:p>
            <a:p>
              <a:pPr marL="0" lvl="0" indent="0">
                <a:lnSpc>
                  <a:spcPts val="9349"/>
                </a:lnSpc>
              </a:pPr>
              <a:r>
                <a:rPr lang="en-US" sz="8499">
                  <a:solidFill>
                    <a:srgbClr val="E5E5E5"/>
                  </a:solidFill>
                  <a:latin typeface="Montserrat Classic Bold"/>
                </a:rPr>
                <a:t>TASK MANAGER</a:t>
              </a:r>
            </a:p>
          </p:txBody>
        </p:sp>
        <p:sp>
          <p:nvSpPr>
            <p:cNvPr id="11" name="TextBox 11"/>
            <p:cNvSpPr txBox="1"/>
            <p:nvPr/>
          </p:nvSpPr>
          <p:spPr>
            <a:xfrm>
              <a:off x="0" y="6870282"/>
              <a:ext cx="11818797" cy="547158"/>
            </a:xfrm>
            <a:prstGeom prst="rect">
              <a:avLst/>
            </a:prstGeom>
          </p:spPr>
          <p:txBody>
            <a:bodyPr lIns="0" tIns="0" rIns="0" bIns="0" rtlCol="0" anchor="t">
              <a:spAutoFit/>
            </a:bodyPr>
            <a:lstStyle/>
            <a:p>
              <a:pPr marL="0" lvl="0" indent="0" algn="l">
                <a:lnSpc>
                  <a:spcPts val="3499"/>
                </a:lnSpc>
              </a:pPr>
              <a:endParaRPr/>
            </a:p>
          </p:txBody>
        </p:sp>
      </p:grpSp>
      <p:grpSp>
        <p:nvGrpSpPr>
          <p:cNvPr id="12" name="Group 12"/>
          <p:cNvGrpSpPr/>
          <p:nvPr/>
        </p:nvGrpSpPr>
        <p:grpSpPr>
          <a:xfrm>
            <a:off x="8395202" y="6216176"/>
            <a:ext cx="5558151" cy="1908286"/>
            <a:chOff x="0" y="0"/>
            <a:chExt cx="7410868" cy="2544382"/>
          </a:xfrm>
        </p:grpSpPr>
        <p:sp>
          <p:nvSpPr>
            <p:cNvPr id="13" name="TextBox 13"/>
            <p:cNvSpPr txBox="1"/>
            <p:nvPr/>
          </p:nvSpPr>
          <p:spPr>
            <a:xfrm>
              <a:off x="0" y="644132"/>
              <a:ext cx="7410868" cy="1900249"/>
            </a:xfrm>
            <a:prstGeom prst="rect">
              <a:avLst/>
            </a:prstGeom>
          </p:spPr>
          <p:txBody>
            <a:bodyPr lIns="0" tIns="0" rIns="0" bIns="0" rtlCol="0" anchor="t">
              <a:spAutoFit/>
            </a:bodyPr>
            <a:lstStyle/>
            <a:p>
              <a:pPr>
                <a:lnSpc>
                  <a:spcPts val="3867"/>
                </a:lnSpc>
              </a:pPr>
              <a:r>
                <a:rPr lang="en-US" sz="2762">
                  <a:solidFill>
                    <a:srgbClr val="E5E5E5"/>
                  </a:solidFill>
                  <a:latin typeface="Montserrat Classic"/>
                </a:rPr>
                <a:t>Afsana Mim                    2001027</a:t>
              </a:r>
            </a:p>
            <a:p>
              <a:pPr>
                <a:lnSpc>
                  <a:spcPts val="3867"/>
                </a:lnSpc>
              </a:pPr>
              <a:r>
                <a:rPr lang="en-US" sz="2762">
                  <a:solidFill>
                    <a:srgbClr val="E5E5E5"/>
                  </a:solidFill>
                  <a:latin typeface="Montserrat Classic"/>
                </a:rPr>
                <a:t>Fardin ahmed Ashan  2001033</a:t>
              </a:r>
            </a:p>
            <a:p>
              <a:pPr>
                <a:lnSpc>
                  <a:spcPts val="3867"/>
                </a:lnSpc>
              </a:pPr>
              <a:r>
                <a:rPr lang="en-US" sz="2762">
                  <a:solidFill>
                    <a:srgbClr val="E5E5E5"/>
                  </a:solidFill>
                  <a:latin typeface="Montserrat Classic"/>
                </a:rPr>
                <a:t>Md Tanjim Khan           2001044</a:t>
              </a:r>
            </a:p>
          </p:txBody>
        </p:sp>
        <p:sp>
          <p:nvSpPr>
            <p:cNvPr id="14" name="TextBox 14"/>
            <p:cNvSpPr txBox="1"/>
            <p:nvPr/>
          </p:nvSpPr>
          <p:spPr>
            <a:xfrm>
              <a:off x="0" y="0"/>
              <a:ext cx="7410868" cy="505215"/>
            </a:xfrm>
            <a:prstGeom prst="rect">
              <a:avLst/>
            </a:prstGeom>
          </p:spPr>
          <p:txBody>
            <a:bodyPr lIns="0" tIns="0" rIns="0" bIns="0" rtlCol="0" anchor="t">
              <a:spAutoFit/>
            </a:bodyPr>
            <a:lstStyle/>
            <a:p>
              <a:pPr marL="0" lvl="0" indent="0">
                <a:lnSpc>
                  <a:spcPts val="3049"/>
                </a:lnSpc>
              </a:pPr>
              <a:r>
                <a:rPr lang="en-US" sz="2541">
                  <a:solidFill>
                    <a:srgbClr val="FDA715"/>
                  </a:solidFill>
                  <a:latin typeface="Montserrat Semi-Bold"/>
                </a:rPr>
                <a:t>PRESENTED BY</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72739"/>
        </a:solidFill>
        <a:effectLst/>
      </p:bgPr>
    </p:bg>
    <p:spTree>
      <p:nvGrpSpPr>
        <p:cNvPr id="1" name=""/>
        <p:cNvGrpSpPr/>
        <p:nvPr/>
      </p:nvGrpSpPr>
      <p:grpSpPr>
        <a:xfrm>
          <a:off x="0" y="0"/>
          <a:ext cx="0" cy="0"/>
          <a:chOff x="0" y="0"/>
          <a:chExt cx="0" cy="0"/>
        </a:xfrm>
      </p:grpSpPr>
      <p:sp>
        <p:nvSpPr>
          <p:cNvPr id="2" name="Freeform 2"/>
          <p:cNvSpPr/>
          <p:nvPr/>
        </p:nvSpPr>
        <p:spPr>
          <a:xfrm flipV="1">
            <a:off x="-1289068" y="8457499"/>
            <a:ext cx="6614674" cy="5722407"/>
          </a:xfrm>
          <a:custGeom>
            <a:avLst/>
            <a:gdLst/>
            <a:ahLst/>
            <a:cxnLst/>
            <a:rect l="l" t="t" r="r" b="b"/>
            <a:pathLst>
              <a:path w="6614674" h="5722407">
                <a:moveTo>
                  <a:pt x="0" y="5722407"/>
                </a:moveTo>
                <a:lnTo>
                  <a:pt x="6614674" y="5722407"/>
                </a:lnTo>
                <a:lnTo>
                  <a:pt x="6614674" y="0"/>
                </a:lnTo>
                <a:lnTo>
                  <a:pt x="0" y="0"/>
                </a:lnTo>
                <a:lnTo>
                  <a:pt x="0" y="572240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aphicFrame>
        <p:nvGraphicFramePr>
          <p:cNvPr id="3" name="Table 3"/>
          <p:cNvGraphicFramePr>
            <a:graphicFrameLocks noGrp="1"/>
          </p:cNvGraphicFramePr>
          <p:nvPr>
            <p:extLst>
              <p:ext uri="{D42A27DB-BD31-4B8C-83A1-F6EECF244321}">
                <p14:modId xmlns:p14="http://schemas.microsoft.com/office/powerpoint/2010/main" val="1391956851"/>
              </p:ext>
            </p:extLst>
          </p:nvPr>
        </p:nvGraphicFramePr>
        <p:xfrm>
          <a:off x="9144000" y="1830387"/>
          <a:ext cx="8115300" cy="5479195"/>
        </p:xfrm>
        <a:graphic>
          <a:graphicData uri="http://schemas.openxmlformats.org/drawingml/2006/table">
            <a:tbl>
              <a:tblPr/>
              <a:tblGrid>
                <a:gridCol w="1333208">
                  <a:extLst>
                    <a:ext uri="{9D8B030D-6E8A-4147-A177-3AD203B41FA5}">
                      <a16:colId xmlns:a16="http://schemas.microsoft.com/office/drawing/2014/main" val="20000"/>
                    </a:ext>
                  </a:extLst>
                </a:gridCol>
                <a:gridCol w="6782092">
                  <a:extLst>
                    <a:ext uri="{9D8B030D-6E8A-4147-A177-3AD203B41FA5}">
                      <a16:colId xmlns:a16="http://schemas.microsoft.com/office/drawing/2014/main" val="20001"/>
                    </a:ext>
                  </a:extLst>
                </a:gridCol>
              </a:tblGrid>
              <a:tr h="1103900">
                <a:tc>
                  <a:txBody>
                    <a:bodyPr/>
                    <a:lstStyle/>
                    <a:p>
                      <a:pPr algn="ctr">
                        <a:lnSpc>
                          <a:spcPts val="3499"/>
                        </a:lnSpc>
                        <a:defRPr/>
                      </a:pPr>
                      <a:r>
                        <a:rPr lang="en-US" sz="2499" dirty="0">
                          <a:solidFill>
                            <a:srgbClr val="1B4444"/>
                          </a:solidFill>
                          <a:latin typeface="Montserrat Classic Bold"/>
                        </a:rPr>
                        <a:t>1</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DA715"/>
                    </a:solidFill>
                  </a:tcPr>
                </a:tc>
                <a:tc>
                  <a:txBody>
                    <a:bodyPr/>
                    <a:lstStyle/>
                    <a:p>
                      <a:pPr algn="just">
                        <a:lnSpc>
                          <a:spcPts val="2799"/>
                        </a:lnSpc>
                        <a:defRPr/>
                      </a:pPr>
                      <a:r>
                        <a:rPr lang="en-US" sz="1999" dirty="0">
                          <a:solidFill>
                            <a:srgbClr val="E5E5E5"/>
                          </a:solidFill>
                          <a:latin typeface="Montserrat Classic"/>
                        </a:rPr>
                        <a:t>FCFS</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0"/>
                  </a:ext>
                </a:extLst>
              </a:tr>
              <a:tr h="1103900">
                <a:tc>
                  <a:txBody>
                    <a:bodyPr/>
                    <a:lstStyle/>
                    <a:p>
                      <a:pPr algn="ctr">
                        <a:lnSpc>
                          <a:spcPts val="3499"/>
                        </a:lnSpc>
                        <a:defRPr/>
                      </a:pPr>
                      <a:r>
                        <a:rPr lang="en-US" sz="2499">
                          <a:solidFill>
                            <a:srgbClr val="1B4444"/>
                          </a:solidFill>
                          <a:latin typeface="Montserrat Classic Bold"/>
                        </a:rPr>
                        <a:t>2</a:t>
                      </a:r>
                      <a:endParaRPr lang="en-US" sz="110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DA715"/>
                    </a:solidFill>
                  </a:tcPr>
                </a:tc>
                <a:tc>
                  <a:txBody>
                    <a:bodyPr/>
                    <a:lstStyle/>
                    <a:p>
                      <a:pPr algn="just">
                        <a:lnSpc>
                          <a:spcPts val="2799"/>
                        </a:lnSpc>
                        <a:defRPr/>
                      </a:pPr>
                      <a:r>
                        <a:rPr lang="en-US" sz="1999" dirty="0">
                          <a:solidFill>
                            <a:srgbClr val="E5E5E5"/>
                          </a:solidFill>
                          <a:latin typeface="Montserrat Classic"/>
                        </a:rPr>
                        <a:t>SJF</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r h="1071956">
                <a:tc>
                  <a:txBody>
                    <a:bodyPr/>
                    <a:lstStyle/>
                    <a:p>
                      <a:pPr algn="ctr">
                        <a:lnSpc>
                          <a:spcPts val="3499"/>
                        </a:lnSpc>
                        <a:defRPr/>
                      </a:pPr>
                      <a:r>
                        <a:rPr lang="en-US" sz="2499">
                          <a:solidFill>
                            <a:srgbClr val="1B4444"/>
                          </a:solidFill>
                          <a:latin typeface="Montserrat Classic Bold"/>
                        </a:rPr>
                        <a:t>3</a:t>
                      </a:r>
                      <a:endParaRPr lang="en-US" sz="110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FCFCF"/>
                      </a:solidFill>
                      <a:prstDash val="solid"/>
                      <a:round/>
                      <a:headEnd type="none" w="med" len="med"/>
                      <a:tailEnd type="none" w="med" len="med"/>
                    </a:lnB>
                    <a:solidFill>
                      <a:srgbClr val="FDA715"/>
                    </a:solidFill>
                  </a:tcPr>
                </a:tc>
                <a:tc>
                  <a:txBody>
                    <a:bodyPr/>
                    <a:lstStyle/>
                    <a:p>
                      <a:pPr algn="just">
                        <a:lnSpc>
                          <a:spcPts val="2799"/>
                        </a:lnSpc>
                        <a:defRPr/>
                      </a:pPr>
                      <a:r>
                        <a:rPr lang="en-US" sz="1999" dirty="0">
                          <a:solidFill>
                            <a:srgbClr val="E5E5E5"/>
                          </a:solidFill>
                          <a:latin typeface="Montserrat Classic"/>
                        </a:rPr>
                        <a:t>RR</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FCFCF"/>
                      </a:solidFill>
                      <a:prstDash val="solid"/>
                      <a:round/>
                      <a:headEnd type="none" w="med" len="med"/>
                      <a:tailEnd type="none" w="med" len="med"/>
                    </a:lnB>
                  </a:tcPr>
                </a:tc>
                <a:extLst>
                  <a:ext uri="{0D108BD9-81ED-4DB2-BD59-A6C34878D82A}">
                    <a16:rowId xmlns:a16="http://schemas.microsoft.com/office/drawing/2014/main" val="10002"/>
                  </a:ext>
                </a:extLst>
              </a:tr>
              <a:tr h="1095539">
                <a:tc>
                  <a:txBody>
                    <a:bodyPr/>
                    <a:lstStyle/>
                    <a:p>
                      <a:pPr algn="ctr">
                        <a:lnSpc>
                          <a:spcPts val="3499"/>
                        </a:lnSpc>
                        <a:defRPr/>
                      </a:pPr>
                      <a:r>
                        <a:rPr lang="en-US" sz="2499">
                          <a:solidFill>
                            <a:srgbClr val="1B4444"/>
                          </a:solidFill>
                          <a:latin typeface="Montserrat Classic Bold"/>
                        </a:rPr>
                        <a:t>4</a:t>
                      </a:r>
                      <a:endParaRPr lang="en-US" sz="110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FCFCF"/>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DA715"/>
                    </a:solidFill>
                  </a:tcPr>
                </a:tc>
                <a:tc>
                  <a:txBody>
                    <a:bodyPr/>
                    <a:lstStyle/>
                    <a:p>
                      <a:pPr algn="just">
                        <a:lnSpc>
                          <a:spcPts val="2799"/>
                        </a:lnSpc>
                        <a:defRPr/>
                      </a:pPr>
                      <a:r>
                        <a:rPr lang="en-US" sz="1999" dirty="0">
                          <a:solidFill>
                            <a:srgbClr val="E5E5E5"/>
                          </a:solidFill>
                          <a:latin typeface="Montserrat Classic"/>
                        </a:rPr>
                        <a:t>Priority</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FCFCF"/>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3"/>
                  </a:ext>
                </a:extLst>
              </a:tr>
              <a:tr h="1103900">
                <a:tc>
                  <a:txBody>
                    <a:bodyPr/>
                    <a:lstStyle/>
                    <a:p>
                      <a:pPr algn="ctr">
                        <a:lnSpc>
                          <a:spcPts val="3499"/>
                        </a:lnSpc>
                        <a:defRPr/>
                      </a:pPr>
                      <a:r>
                        <a:rPr lang="en-US" sz="2499">
                          <a:solidFill>
                            <a:srgbClr val="1B4444"/>
                          </a:solidFill>
                          <a:latin typeface="Montserrat Classic Bold"/>
                        </a:rPr>
                        <a:t>5</a:t>
                      </a:r>
                      <a:endParaRPr lang="en-US" sz="110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DA715"/>
                    </a:solidFill>
                  </a:tcPr>
                </a:tc>
                <a:tc>
                  <a:txBody>
                    <a:bodyPr/>
                    <a:lstStyle/>
                    <a:p>
                      <a:pPr algn="just">
                        <a:lnSpc>
                          <a:spcPts val="2799"/>
                        </a:lnSpc>
                        <a:defRPr/>
                      </a:pPr>
                      <a:r>
                        <a:rPr lang="en-US" sz="1999" dirty="0">
                          <a:solidFill>
                            <a:srgbClr val="E5E5E5"/>
                          </a:solidFill>
                          <a:latin typeface="Montserrat Classic"/>
                        </a:rPr>
                        <a:t>MLFQ</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TextBox 4"/>
          <p:cNvSpPr txBox="1"/>
          <p:nvPr/>
        </p:nvSpPr>
        <p:spPr>
          <a:xfrm>
            <a:off x="905454" y="2094693"/>
            <a:ext cx="8115300" cy="2257028"/>
          </a:xfrm>
          <a:prstGeom prst="rect">
            <a:avLst/>
          </a:prstGeom>
        </p:spPr>
        <p:txBody>
          <a:bodyPr lIns="0" tIns="0" rIns="0" bIns="0" rtlCol="0" anchor="t">
            <a:spAutoFit/>
          </a:bodyPr>
          <a:lstStyle/>
          <a:p>
            <a:pPr marL="0" lvl="0" indent="0" algn="l">
              <a:lnSpc>
                <a:spcPts val="8800"/>
              </a:lnSpc>
              <a:spcBef>
                <a:spcPct val="0"/>
              </a:spcBef>
            </a:pPr>
            <a:r>
              <a:rPr lang="en-US" sz="8000" dirty="0">
                <a:solidFill>
                  <a:srgbClr val="E5E5E5"/>
                </a:solidFill>
                <a:latin typeface="Montserrat Classic Bold"/>
              </a:rPr>
              <a:t>CPU Scheduling</a:t>
            </a:r>
          </a:p>
        </p:txBody>
      </p:sp>
      <p:sp>
        <p:nvSpPr>
          <p:cNvPr id="5" name="Freeform 5"/>
          <p:cNvSpPr/>
          <p:nvPr/>
        </p:nvSpPr>
        <p:spPr>
          <a:xfrm rot="-10800000" flipH="1" flipV="1">
            <a:off x="-1289068" y="-3575372"/>
            <a:ext cx="6252172" cy="5405759"/>
          </a:xfrm>
          <a:custGeom>
            <a:avLst/>
            <a:gdLst/>
            <a:ahLst/>
            <a:cxnLst/>
            <a:rect l="l" t="t" r="r" b="b"/>
            <a:pathLst>
              <a:path w="6252172" h="5405759">
                <a:moveTo>
                  <a:pt x="6252172" y="5405759"/>
                </a:moveTo>
                <a:lnTo>
                  <a:pt x="0" y="5405759"/>
                </a:lnTo>
                <a:lnTo>
                  <a:pt x="0" y="0"/>
                </a:lnTo>
                <a:lnTo>
                  <a:pt x="6252172" y="0"/>
                </a:lnTo>
                <a:lnTo>
                  <a:pt x="6252172" y="540575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extLst>
      <p:ext uri="{BB962C8B-B14F-4D97-AF65-F5344CB8AC3E}">
        <p14:creationId xmlns:p14="http://schemas.microsoft.com/office/powerpoint/2010/main" val="3611247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236393"/>
            <a:ext cx="15728030" cy="1050607"/>
            <a:chOff x="0" y="0"/>
            <a:chExt cx="4142362" cy="276703"/>
          </a:xfrm>
        </p:grpSpPr>
        <p:sp>
          <p:nvSpPr>
            <p:cNvPr id="3" name="Freeform 3"/>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solidFill>
              <a:srgbClr val="1B4444"/>
            </a:solidFill>
          </p:spPr>
          <p:txBody>
            <a:bodyPr/>
            <a:lstStyle/>
            <a:p>
              <a:endParaRPr lang="en-US"/>
            </a:p>
          </p:txBody>
        </p:sp>
        <p:sp>
          <p:nvSpPr>
            <p:cNvPr id="4" name="TextBox 4"/>
            <p:cNvSpPr txBox="1"/>
            <p:nvPr/>
          </p:nvSpPr>
          <p:spPr>
            <a:xfrm>
              <a:off x="0" y="-38100"/>
              <a:ext cx="4142362" cy="314803"/>
            </a:xfrm>
            <a:prstGeom prst="rect">
              <a:avLst/>
            </a:prstGeom>
          </p:spPr>
          <p:txBody>
            <a:bodyPr lIns="50800" tIns="50800" rIns="50800" bIns="50800" rtlCol="0" anchor="ctr"/>
            <a:lstStyle/>
            <a:p>
              <a:pPr algn="ctr">
                <a:lnSpc>
                  <a:spcPts val="2100"/>
                </a:lnSpc>
              </a:pPr>
              <a:endParaRPr/>
            </a:p>
          </p:txBody>
        </p:sp>
      </p:grpSp>
      <p:sp>
        <p:nvSpPr>
          <p:cNvPr id="5" name="Freeform 5"/>
          <p:cNvSpPr/>
          <p:nvPr/>
        </p:nvSpPr>
        <p:spPr>
          <a:xfrm>
            <a:off x="14324636" y="9407845"/>
            <a:ext cx="8757453" cy="7571877"/>
          </a:xfrm>
          <a:custGeom>
            <a:avLst/>
            <a:gdLst/>
            <a:ahLst/>
            <a:cxnLst/>
            <a:rect l="l" t="t" r="r" b="b"/>
            <a:pathLst>
              <a:path w="8757453" h="7571877">
                <a:moveTo>
                  <a:pt x="0" y="0"/>
                </a:moveTo>
                <a:lnTo>
                  <a:pt x="8757453" y="0"/>
                </a:lnTo>
                <a:lnTo>
                  <a:pt x="8757453" y="7571877"/>
                </a:lnTo>
                <a:lnTo>
                  <a:pt x="0" y="757187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1028700" y="1217619"/>
            <a:ext cx="10543512" cy="1149350"/>
          </a:xfrm>
          <a:prstGeom prst="rect">
            <a:avLst/>
          </a:prstGeom>
        </p:spPr>
        <p:txBody>
          <a:bodyPr lIns="0" tIns="0" rIns="0" bIns="0" rtlCol="0" anchor="t">
            <a:spAutoFit/>
          </a:bodyPr>
          <a:lstStyle/>
          <a:p>
            <a:pPr marL="0" lvl="0" indent="0" algn="l">
              <a:lnSpc>
                <a:spcPts val="8800"/>
              </a:lnSpc>
              <a:spcBef>
                <a:spcPct val="0"/>
              </a:spcBef>
            </a:pPr>
            <a:r>
              <a:rPr lang="en-US" sz="8000">
                <a:solidFill>
                  <a:srgbClr val="1B4444"/>
                </a:solidFill>
                <a:latin typeface="Montserrat Classic Bold"/>
              </a:rPr>
              <a:t>CONCLUSION</a:t>
            </a:r>
          </a:p>
        </p:txBody>
      </p:sp>
      <p:sp>
        <p:nvSpPr>
          <p:cNvPr id="7" name="Freeform 7"/>
          <p:cNvSpPr/>
          <p:nvPr/>
        </p:nvSpPr>
        <p:spPr>
          <a:xfrm flipH="1">
            <a:off x="12877959" y="-4827441"/>
            <a:ext cx="7666059" cy="6631969"/>
          </a:xfrm>
          <a:custGeom>
            <a:avLst/>
            <a:gdLst/>
            <a:ahLst/>
            <a:cxnLst/>
            <a:rect l="l" t="t" r="r" b="b"/>
            <a:pathLst>
              <a:path w="7666059" h="6631969">
                <a:moveTo>
                  <a:pt x="7666060" y="0"/>
                </a:moveTo>
                <a:lnTo>
                  <a:pt x="0" y="0"/>
                </a:lnTo>
                <a:lnTo>
                  <a:pt x="0" y="6631969"/>
                </a:lnTo>
                <a:lnTo>
                  <a:pt x="7666060" y="6631969"/>
                </a:lnTo>
                <a:lnTo>
                  <a:pt x="766606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TextBox 8"/>
          <p:cNvSpPr txBox="1"/>
          <p:nvPr/>
        </p:nvSpPr>
        <p:spPr>
          <a:xfrm>
            <a:off x="1028700" y="4453206"/>
            <a:ext cx="15748945" cy="2093650"/>
          </a:xfrm>
          <a:prstGeom prst="rect">
            <a:avLst/>
          </a:prstGeom>
        </p:spPr>
        <p:txBody>
          <a:bodyPr lIns="0" tIns="0" rIns="0" bIns="0" rtlCol="0" anchor="t">
            <a:spAutoFit/>
          </a:bodyPr>
          <a:lstStyle/>
          <a:p>
            <a:pPr algn="ctr">
              <a:lnSpc>
                <a:spcPts val="4155"/>
              </a:lnSpc>
              <a:spcBef>
                <a:spcPct val="0"/>
              </a:spcBef>
            </a:pPr>
            <a:r>
              <a:rPr lang="en-US" sz="2968" dirty="0">
                <a:solidFill>
                  <a:srgbClr val="000000"/>
                </a:solidFill>
                <a:latin typeface="Montserrat Classic"/>
              </a:rPr>
              <a:t>This project will result in an innovative operating system equipped with an Edge</a:t>
            </a:r>
          </a:p>
          <a:p>
            <a:pPr algn="ctr">
              <a:lnSpc>
                <a:spcPts val="4155"/>
              </a:lnSpc>
              <a:spcBef>
                <a:spcPct val="0"/>
              </a:spcBef>
            </a:pPr>
            <a:r>
              <a:rPr lang="en-US" sz="2968" dirty="0">
                <a:solidFill>
                  <a:srgbClr val="000000"/>
                </a:solidFill>
                <a:latin typeface="Montserrat Classic"/>
              </a:rPr>
              <a:t>Computing Task Manager, offering improved performance in decentralized</a:t>
            </a:r>
          </a:p>
          <a:p>
            <a:pPr algn="ctr">
              <a:lnSpc>
                <a:spcPts val="4155"/>
              </a:lnSpc>
              <a:spcBef>
                <a:spcPct val="0"/>
              </a:spcBef>
            </a:pPr>
            <a:r>
              <a:rPr lang="en-US" sz="2968" dirty="0">
                <a:solidFill>
                  <a:srgbClr val="000000"/>
                </a:solidFill>
                <a:latin typeface="Montserrat Classic"/>
              </a:rPr>
              <a:t>computing environments where we can add task remove task and there will be memory management and </a:t>
            </a:r>
            <a:r>
              <a:rPr lang="en-US" sz="2968" dirty="0" err="1">
                <a:solidFill>
                  <a:srgbClr val="000000"/>
                </a:solidFill>
                <a:latin typeface="Montserrat Classic"/>
              </a:rPr>
              <a:t>cpu</a:t>
            </a:r>
            <a:r>
              <a:rPr lang="en-US" sz="2968" dirty="0">
                <a:solidFill>
                  <a:srgbClr val="000000"/>
                </a:solidFill>
                <a:latin typeface="Montserrat Classic"/>
              </a:rPr>
              <a:t> scheduling </a:t>
            </a:r>
            <a:r>
              <a:rPr lang="en-US" sz="2968">
                <a:solidFill>
                  <a:srgbClr val="000000"/>
                </a:solidFill>
                <a:latin typeface="Montserrat Classic"/>
              </a:rPr>
              <a:t>also exists.</a:t>
            </a:r>
            <a:endParaRPr lang="en-US" sz="2968" dirty="0">
              <a:solidFill>
                <a:srgbClr val="000000"/>
              </a:solidFill>
              <a:latin typeface="Montserrat Class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B4444"/>
        </a:solidFill>
        <a:effectLst/>
      </p:bgPr>
    </p:bg>
    <p:spTree>
      <p:nvGrpSpPr>
        <p:cNvPr id="1" name=""/>
        <p:cNvGrpSpPr/>
        <p:nvPr/>
      </p:nvGrpSpPr>
      <p:grpSpPr>
        <a:xfrm>
          <a:off x="0" y="0"/>
          <a:ext cx="0" cy="0"/>
          <a:chOff x="0" y="0"/>
          <a:chExt cx="0" cy="0"/>
        </a:xfrm>
      </p:grpSpPr>
      <p:sp>
        <p:nvSpPr>
          <p:cNvPr id="2" name="Freeform 2"/>
          <p:cNvSpPr/>
          <p:nvPr/>
        </p:nvSpPr>
        <p:spPr>
          <a:xfrm flipV="1">
            <a:off x="-1289068" y="8457499"/>
            <a:ext cx="6614674" cy="5722407"/>
          </a:xfrm>
          <a:custGeom>
            <a:avLst/>
            <a:gdLst/>
            <a:ahLst/>
            <a:cxnLst/>
            <a:rect l="l" t="t" r="r" b="b"/>
            <a:pathLst>
              <a:path w="6614674" h="5722407">
                <a:moveTo>
                  <a:pt x="0" y="5722407"/>
                </a:moveTo>
                <a:lnTo>
                  <a:pt x="6614674" y="5722407"/>
                </a:lnTo>
                <a:lnTo>
                  <a:pt x="6614674" y="0"/>
                </a:lnTo>
                <a:lnTo>
                  <a:pt x="0" y="0"/>
                </a:lnTo>
                <a:lnTo>
                  <a:pt x="0" y="572240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aphicFrame>
        <p:nvGraphicFramePr>
          <p:cNvPr id="3" name="Table 3"/>
          <p:cNvGraphicFramePr>
            <a:graphicFrameLocks noGrp="1"/>
          </p:cNvGraphicFramePr>
          <p:nvPr>
            <p:extLst>
              <p:ext uri="{D42A27DB-BD31-4B8C-83A1-F6EECF244321}">
                <p14:modId xmlns:p14="http://schemas.microsoft.com/office/powerpoint/2010/main" val="3675518412"/>
              </p:ext>
            </p:extLst>
          </p:nvPr>
        </p:nvGraphicFramePr>
        <p:xfrm>
          <a:off x="8534400" y="781905"/>
          <a:ext cx="8115300" cy="8857395"/>
        </p:xfrm>
        <a:graphic>
          <a:graphicData uri="http://schemas.openxmlformats.org/drawingml/2006/table">
            <a:tbl>
              <a:tblPr/>
              <a:tblGrid>
                <a:gridCol w="1333208">
                  <a:extLst>
                    <a:ext uri="{9D8B030D-6E8A-4147-A177-3AD203B41FA5}">
                      <a16:colId xmlns:a16="http://schemas.microsoft.com/office/drawing/2014/main" val="20000"/>
                    </a:ext>
                  </a:extLst>
                </a:gridCol>
                <a:gridCol w="6782092">
                  <a:extLst>
                    <a:ext uri="{9D8B030D-6E8A-4147-A177-3AD203B41FA5}">
                      <a16:colId xmlns:a16="http://schemas.microsoft.com/office/drawing/2014/main" val="20001"/>
                    </a:ext>
                  </a:extLst>
                </a:gridCol>
              </a:tblGrid>
              <a:tr h="992357">
                <a:tc>
                  <a:txBody>
                    <a:bodyPr/>
                    <a:lstStyle/>
                    <a:p>
                      <a:pPr algn="ctr">
                        <a:lnSpc>
                          <a:spcPts val="3499"/>
                        </a:lnSpc>
                        <a:defRPr/>
                      </a:pPr>
                      <a:r>
                        <a:rPr lang="en-US" sz="2499" dirty="0">
                          <a:solidFill>
                            <a:srgbClr val="1B4444"/>
                          </a:solidFill>
                          <a:latin typeface="Montserrat Classic"/>
                        </a:rPr>
                        <a:t>01</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DA715"/>
                    </a:solidFill>
                  </a:tcPr>
                </a:tc>
                <a:tc>
                  <a:txBody>
                    <a:bodyPr/>
                    <a:lstStyle/>
                    <a:p>
                      <a:pPr algn="just">
                        <a:lnSpc>
                          <a:spcPts val="2799"/>
                        </a:lnSpc>
                        <a:defRPr/>
                      </a:pPr>
                      <a:r>
                        <a:rPr lang="en-US" sz="1999">
                          <a:solidFill>
                            <a:srgbClr val="E5E5E5"/>
                          </a:solidFill>
                          <a:latin typeface="Montserrat Classic"/>
                        </a:rPr>
                        <a:t>Introduction</a:t>
                      </a:r>
                      <a:endParaRPr lang="en-US" sz="110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0"/>
                  </a:ext>
                </a:extLst>
              </a:tr>
              <a:tr h="963641">
                <a:tc>
                  <a:txBody>
                    <a:bodyPr/>
                    <a:lstStyle/>
                    <a:p>
                      <a:pPr algn="ctr">
                        <a:lnSpc>
                          <a:spcPts val="3499"/>
                        </a:lnSpc>
                        <a:defRPr/>
                      </a:pPr>
                      <a:r>
                        <a:rPr lang="en-US" sz="2499" dirty="0">
                          <a:solidFill>
                            <a:srgbClr val="1B4444"/>
                          </a:solidFill>
                          <a:latin typeface="Montserrat Classic Bold"/>
                        </a:rPr>
                        <a:t>02</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FCFCF"/>
                      </a:solidFill>
                      <a:prstDash val="solid"/>
                      <a:round/>
                      <a:headEnd type="none" w="med" len="med"/>
                      <a:tailEnd type="none" w="med" len="med"/>
                    </a:lnB>
                    <a:solidFill>
                      <a:srgbClr val="FDA715"/>
                    </a:solidFill>
                  </a:tcPr>
                </a:tc>
                <a:tc>
                  <a:txBody>
                    <a:bodyPr/>
                    <a:lstStyle/>
                    <a:p>
                      <a:pPr algn="just">
                        <a:lnSpc>
                          <a:spcPts val="2799"/>
                        </a:lnSpc>
                        <a:defRPr/>
                      </a:pPr>
                      <a:r>
                        <a:rPr lang="en-US" sz="1999">
                          <a:solidFill>
                            <a:srgbClr val="E5E5E5"/>
                          </a:solidFill>
                          <a:latin typeface="Montserrat Classic"/>
                        </a:rPr>
                        <a:t>Software Needed</a:t>
                      </a:r>
                      <a:endParaRPr lang="en-US" sz="110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FCFCF"/>
                      </a:solidFill>
                      <a:prstDash val="solid"/>
                      <a:round/>
                      <a:headEnd type="none" w="med" len="med"/>
                      <a:tailEnd type="none" w="med" len="med"/>
                    </a:lnB>
                  </a:tcPr>
                </a:tc>
                <a:extLst>
                  <a:ext uri="{0D108BD9-81ED-4DB2-BD59-A6C34878D82A}">
                    <a16:rowId xmlns:a16="http://schemas.microsoft.com/office/drawing/2014/main" val="10001"/>
                  </a:ext>
                </a:extLst>
              </a:tr>
              <a:tr h="984840">
                <a:tc>
                  <a:txBody>
                    <a:bodyPr/>
                    <a:lstStyle/>
                    <a:p>
                      <a:pPr algn="ctr">
                        <a:lnSpc>
                          <a:spcPts val="3499"/>
                        </a:lnSpc>
                        <a:defRPr/>
                      </a:pPr>
                      <a:r>
                        <a:rPr lang="en-US" sz="2499" dirty="0">
                          <a:solidFill>
                            <a:srgbClr val="1B4444"/>
                          </a:solidFill>
                          <a:latin typeface="Montserrat Classic Bold"/>
                        </a:rPr>
                        <a:t>03</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FCFCF"/>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DA715"/>
                    </a:solidFill>
                  </a:tcPr>
                </a:tc>
                <a:tc>
                  <a:txBody>
                    <a:bodyPr/>
                    <a:lstStyle/>
                    <a:p>
                      <a:pPr algn="just">
                        <a:lnSpc>
                          <a:spcPts val="2799"/>
                        </a:lnSpc>
                        <a:defRPr/>
                      </a:pPr>
                      <a:r>
                        <a:rPr lang="en-US" sz="1999" dirty="0">
                          <a:solidFill>
                            <a:srgbClr val="E5E5E5"/>
                          </a:solidFill>
                          <a:latin typeface="Montserrat Classic"/>
                        </a:rPr>
                        <a:t>Available Command</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FCFCF"/>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2"/>
                  </a:ext>
                </a:extLst>
              </a:tr>
              <a:tr h="992357">
                <a:tc>
                  <a:txBody>
                    <a:bodyPr/>
                    <a:lstStyle/>
                    <a:p>
                      <a:pPr algn="ctr">
                        <a:lnSpc>
                          <a:spcPts val="3499"/>
                        </a:lnSpc>
                        <a:defRPr/>
                      </a:pPr>
                      <a:r>
                        <a:rPr lang="en-US" sz="2499" dirty="0">
                          <a:solidFill>
                            <a:srgbClr val="1B4444"/>
                          </a:solidFill>
                          <a:latin typeface="Montserrat Classic Bold"/>
                        </a:rPr>
                        <a:t>04</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DA715"/>
                    </a:solidFill>
                  </a:tcPr>
                </a:tc>
                <a:tc>
                  <a:txBody>
                    <a:bodyPr/>
                    <a:lstStyle/>
                    <a:p>
                      <a:pPr algn="just">
                        <a:lnSpc>
                          <a:spcPts val="2799"/>
                        </a:lnSpc>
                        <a:defRPr/>
                      </a:pPr>
                      <a:r>
                        <a:rPr lang="en-US" sz="1999" dirty="0">
                          <a:solidFill>
                            <a:srgbClr val="E5E5E5"/>
                          </a:solidFill>
                          <a:latin typeface="Montserrat Classic"/>
                        </a:rPr>
                        <a:t>File Management System</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3"/>
                  </a:ext>
                </a:extLst>
              </a:tr>
              <a:tr h="984840">
                <a:tc>
                  <a:txBody>
                    <a:bodyPr/>
                    <a:lstStyle/>
                    <a:p>
                      <a:pPr algn="ctr">
                        <a:lnSpc>
                          <a:spcPts val="3499"/>
                        </a:lnSpc>
                        <a:defRPr/>
                      </a:pPr>
                      <a:r>
                        <a:rPr lang="en-US" sz="2499" dirty="0">
                          <a:solidFill>
                            <a:srgbClr val="1B4444"/>
                          </a:solidFill>
                          <a:latin typeface="Montserrat Classic Bold"/>
                        </a:rPr>
                        <a:t>05</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DA715"/>
                    </a:solidFill>
                  </a:tcPr>
                </a:tc>
                <a:tc>
                  <a:txBody>
                    <a:bodyPr/>
                    <a:lstStyle/>
                    <a:p>
                      <a:pPr algn="just">
                        <a:lnSpc>
                          <a:spcPts val="2799"/>
                        </a:lnSpc>
                        <a:defRPr/>
                      </a:pPr>
                      <a:r>
                        <a:rPr lang="en-US" sz="1999" dirty="0">
                          <a:solidFill>
                            <a:srgbClr val="E5E5E5"/>
                          </a:solidFill>
                          <a:latin typeface="Montserrat Classic"/>
                        </a:rPr>
                        <a:t>Virtual File System</a:t>
                      </a:r>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4"/>
                  </a:ext>
                </a:extLst>
              </a:tr>
              <a:tr h="984840">
                <a:tc>
                  <a:txBody>
                    <a:bodyPr/>
                    <a:lstStyle/>
                    <a:p>
                      <a:pPr algn="ctr">
                        <a:lnSpc>
                          <a:spcPts val="3499"/>
                        </a:lnSpc>
                        <a:defRPr/>
                      </a:pPr>
                      <a:r>
                        <a:rPr lang="en-US" sz="2499" dirty="0">
                          <a:solidFill>
                            <a:srgbClr val="1B4444"/>
                          </a:solidFill>
                          <a:latin typeface="Montserrat Classic Bold"/>
                        </a:rPr>
                        <a:t>06</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DA715"/>
                    </a:solidFill>
                  </a:tcPr>
                </a:tc>
                <a:tc>
                  <a:txBody>
                    <a:bodyPr/>
                    <a:lstStyle/>
                    <a:p>
                      <a:pPr algn="just">
                        <a:lnSpc>
                          <a:spcPts val="2799"/>
                        </a:lnSpc>
                        <a:defRPr/>
                      </a:pPr>
                      <a:r>
                        <a:rPr lang="en-US" sz="1999" dirty="0">
                          <a:solidFill>
                            <a:srgbClr val="E5E5E5"/>
                          </a:solidFill>
                          <a:latin typeface="Montserrat Classic"/>
                        </a:rPr>
                        <a:t>Memory Management</a:t>
                      </a:r>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84406477"/>
                  </a:ext>
                </a:extLst>
              </a:tr>
              <a:tr h="984840">
                <a:tc>
                  <a:txBody>
                    <a:bodyPr/>
                    <a:lstStyle/>
                    <a:p>
                      <a:pPr algn="ctr">
                        <a:lnSpc>
                          <a:spcPts val="3499"/>
                        </a:lnSpc>
                        <a:defRPr/>
                      </a:pPr>
                      <a:r>
                        <a:rPr lang="en-US" sz="2499" dirty="0">
                          <a:solidFill>
                            <a:srgbClr val="1B4444"/>
                          </a:solidFill>
                          <a:latin typeface="Montserrat Classic Bold"/>
                        </a:rPr>
                        <a:t>07</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DA715"/>
                    </a:solidFill>
                  </a:tcPr>
                </a:tc>
                <a:tc>
                  <a:txBody>
                    <a:bodyPr/>
                    <a:lstStyle/>
                    <a:p>
                      <a:pPr algn="just">
                        <a:lnSpc>
                          <a:spcPts val="2799"/>
                        </a:lnSpc>
                        <a:defRPr/>
                      </a:pPr>
                      <a:r>
                        <a:rPr lang="en-US" sz="1999" dirty="0">
                          <a:solidFill>
                            <a:srgbClr val="E5E5E5"/>
                          </a:solidFill>
                          <a:latin typeface="Montserrat Classic"/>
                        </a:rPr>
                        <a:t>Inter Process Communication</a:t>
                      </a:r>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609436664"/>
                  </a:ext>
                </a:extLst>
              </a:tr>
              <a:tr h="984840">
                <a:tc>
                  <a:txBody>
                    <a:bodyPr/>
                    <a:lstStyle/>
                    <a:p>
                      <a:pPr algn="ctr">
                        <a:lnSpc>
                          <a:spcPts val="3499"/>
                        </a:lnSpc>
                        <a:defRPr/>
                      </a:pPr>
                      <a:r>
                        <a:rPr lang="en-US" sz="2499" dirty="0">
                          <a:solidFill>
                            <a:srgbClr val="1B4444"/>
                          </a:solidFill>
                          <a:latin typeface="Montserrat Classic Bold"/>
                        </a:rPr>
                        <a:t>08</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DA715"/>
                    </a:solidFill>
                  </a:tcPr>
                </a:tc>
                <a:tc>
                  <a:txBody>
                    <a:bodyPr/>
                    <a:lstStyle/>
                    <a:p>
                      <a:pPr algn="just">
                        <a:lnSpc>
                          <a:spcPts val="2799"/>
                        </a:lnSpc>
                        <a:defRPr/>
                      </a:pPr>
                      <a:r>
                        <a:rPr lang="en-US" sz="1999" dirty="0">
                          <a:solidFill>
                            <a:srgbClr val="E5E5E5"/>
                          </a:solidFill>
                          <a:latin typeface="Montserrat Classic"/>
                        </a:rPr>
                        <a:t>CPU Scheduling</a:t>
                      </a:r>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183654428"/>
                  </a:ext>
                </a:extLst>
              </a:tr>
              <a:tr h="984840">
                <a:tc>
                  <a:txBody>
                    <a:bodyPr/>
                    <a:lstStyle/>
                    <a:p>
                      <a:pPr algn="ctr">
                        <a:lnSpc>
                          <a:spcPts val="3499"/>
                        </a:lnSpc>
                        <a:defRPr/>
                      </a:pPr>
                      <a:r>
                        <a:rPr lang="en-US" sz="2499" dirty="0">
                          <a:solidFill>
                            <a:srgbClr val="1B4444"/>
                          </a:solidFill>
                          <a:latin typeface="Montserrat Classic Bold"/>
                        </a:rPr>
                        <a:t>09</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DA715"/>
                    </a:solidFill>
                  </a:tcPr>
                </a:tc>
                <a:tc>
                  <a:txBody>
                    <a:bodyPr/>
                    <a:lstStyle/>
                    <a:p>
                      <a:pPr algn="just">
                        <a:lnSpc>
                          <a:spcPts val="2799"/>
                        </a:lnSpc>
                        <a:defRPr/>
                      </a:pPr>
                      <a:r>
                        <a:rPr lang="en-US" sz="1999" dirty="0">
                          <a:solidFill>
                            <a:srgbClr val="E5E5E5"/>
                          </a:solidFill>
                          <a:latin typeface="Montserrat Classic"/>
                        </a:rPr>
                        <a:t>Conclusion</a:t>
                      </a:r>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762459454"/>
                  </a:ext>
                </a:extLst>
              </a:tr>
            </a:tbl>
          </a:graphicData>
        </a:graphic>
      </p:graphicFrame>
      <p:sp>
        <p:nvSpPr>
          <p:cNvPr id="4" name="TextBox 4"/>
          <p:cNvSpPr txBox="1"/>
          <p:nvPr/>
        </p:nvSpPr>
        <p:spPr>
          <a:xfrm>
            <a:off x="1028700" y="4602162"/>
            <a:ext cx="5966751" cy="1149350"/>
          </a:xfrm>
          <a:prstGeom prst="rect">
            <a:avLst/>
          </a:prstGeom>
        </p:spPr>
        <p:txBody>
          <a:bodyPr lIns="0" tIns="0" rIns="0" bIns="0" rtlCol="0" anchor="t">
            <a:spAutoFit/>
          </a:bodyPr>
          <a:lstStyle/>
          <a:p>
            <a:pPr marL="0" lvl="0" indent="0" algn="l">
              <a:lnSpc>
                <a:spcPts val="8800"/>
              </a:lnSpc>
              <a:spcBef>
                <a:spcPct val="0"/>
              </a:spcBef>
            </a:pPr>
            <a:r>
              <a:rPr lang="en-US" sz="8000">
                <a:solidFill>
                  <a:srgbClr val="E5E5E5"/>
                </a:solidFill>
                <a:latin typeface="Montserrat Classic Bold"/>
              </a:rPr>
              <a:t>AGENDA</a:t>
            </a:r>
          </a:p>
        </p:txBody>
      </p:sp>
      <p:sp>
        <p:nvSpPr>
          <p:cNvPr id="5" name="Freeform 5"/>
          <p:cNvSpPr/>
          <p:nvPr/>
        </p:nvSpPr>
        <p:spPr>
          <a:xfrm rot="-10800000" flipH="1" flipV="1">
            <a:off x="-1289068" y="-3575372"/>
            <a:ext cx="6252172" cy="5405759"/>
          </a:xfrm>
          <a:custGeom>
            <a:avLst/>
            <a:gdLst/>
            <a:ahLst/>
            <a:cxnLst/>
            <a:rect l="l" t="t" r="r" b="b"/>
            <a:pathLst>
              <a:path w="6252172" h="5405759">
                <a:moveTo>
                  <a:pt x="6252172" y="5405759"/>
                </a:moveTo>
                <a:lnTo>
                  <a:pt x="0" y="5405759"/>
                </a:lnTo>
                <a:lnTo>
                  <a:pt x="0" y="0"/>
                </a:lnTo>
                <a:lnTo>
                  <a:pt x="6252172" y="0"/>
                </a:lnTo>
                <a:lnTo>
                  <a:pt x="6252172" y="540575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B4444"/>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226192792"/>
              </p:ext>
            </p:extLst>
          </p:nvPr>
        </p:nvGraphicFramePr>
        <p:xfrm>
          <a:off x="1321548" y="1196131"/>
          <a:ext cx="6210300" cy="817944"/>
        </p:xfrm>
        <a:graphic>
          <a:graphicData uri="http://schemas.openxmlformats.org/drawingml/2006/table">
            <a:tbl>
              <a:tblPr/>
              <a:tblGrid>
                <a:gridCol w="6210300">
                  <a:extLst>
                    <a:ext uri="{9D8B030D-6E8A-4147-A177-3AD203B41FA5}">
                      <a16:colId xmlns:a16="http://schemas.microsoft.com/office/drawing/2014/main" val="20000"/>
                    </a:ext>
                  </a:extLst>
                </a:gridCol>
              </a:tblGrid>
              <a:tr h="779097">
                <a:tc>
                  <a:txBody>
                    <a:bodyPr/>
                    <a:lstStyle/>
                    <a:p>
                      <a:pPr algn="ctr">
                        <a:lnSpc>
                          <a:spcPts val="4200"/>
                        </a:lnSpc>
                        <a:defRPr/>
                      </a:pPr>
                      <a:endParaRPr lang="en-US" sz="1100" dirty="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DA715"/>
                    </a:solidFill>
                  </a:tcPr>
                </a:tc>
                <a:extLst>
                  <a:ext uri="{0D108BD9-81ED-4DB2-BD59-A6C34878D82A}">
                    <a16:rowId xmlns:a16="http://schemas.microsoft.com/office/drawing/2014/main" val="10000"/>
                  </a:ext>
                </a:extLst>
              </a:tr>
            </a:tbl>
          </a:graphicData>
        </a:graphic>
      </p:graphicFrame>
      <p:sp>
        <p:nvSpPr>
          <p:cNvPr id="3" name="TextBox 3"/>
          <p:cNvSpPr txBox="1"/>
          <p:nvPr/>
        </p:nvSpPr>
        <p:spPr>
          <a:xfrm>
            <a:off x="1536264" y="1243575"/>
            <a:ext cx="5780868" cy="784225"/>
          </a:xfrm>
          <a:prstGeom prst="rect">
            <a:avLst/>
          </a:prstGeom>
        </p:spPr>
        <p:txBody>
          <a:bodyPr lIns="0" tIns="0" rIns="0" bIns="0" rtlCol="0" anchor="t">
            <a:spAutoFit/>
          </a:bodyPr>
          <a:lstStyle/>
          <a:p>
            <a:pPr marL="0" lvl="0" indent="0" algn="l">
              <a:lnSpc>
                <a:spcPts val="6049"/>
              </a:lnSpc>
              <a:spcBef>
                <a:spcPct val="0"/>
              </a:spcBef>
            </a:pPr>
            <a:r>
              <a:rPr lang="en-US" sz="5499" dirty="0">
                <a:solidFill>
                  <a:srgbClr val="E5E5E5"/>
                </a:solidFill>
                <a:latin typeface="Montserrat Classic Bold"/>
              </a:rPr>
              <a:t>INTRODUCTION</a:t>
            </a:r>
          </a:p>
        </p:txBody>
      </p:sp>
      <p:sp>
        <p:nvSpPr>
          <p:cNvPr id="4" name="Freeform 4"/>
          <p:cNvSpPr/>
          <p:nvPr/>
        </p:nvSpPr>
        <p:spPr>
          <a:xfrm>
            <a:off x="13338789" y="9236393"/>
            <a:ext cx="8757453" cy="7571877"/>
          </a:xfrm>
          <a:custGeom>
            <a:avLst/>
            <a:gdLst/>
            <a:ahLst/>
            <a:cxnLst/>
            <a:rect l="l" t="t" r="r" b="b"/>
            <a:pathLst>
              <a:path w="8757453" h="7571877">
                <a:moveTo>
                  <a:pt x="0" y="0"/>
                </a:moveTo>
                <a:lnTo>
                  <a:pt x="8757453" y="0"/>
                </a:lnTo>
                <a:lnTo>
                  <a:pt x="8757453" y="7571877"/>
                </a:lnTo>
                <a:lnTo>
                  <a:pt x="0" y="757187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TextBox 5"/>
          <p:cNvSpPr txBox="1"/>
          <p:nvPr/>
        </p:nvSpPr>
        <p:spPr>
          <a:xfrm>
            <a:off x="1870531" y="3432802"/>
            <a:ext cx="14546938" cy="2293320"/>
          </a:xfrm>
          <a:prstGeom prst="rect">
            <a:avLst/>
          </a:prstGeom>
        </p:spPr>
        <p:txBody>
          <a:bodyPr lIns="0" tIns="0" rIns="0" bIns="0" rtlCol="0" anchor="t">
            <a:spAutoFit/>
          </a:bodyPr>
          <a:lstStyle/>
          <a:p>
            <a:pPr algn="ctr">
              <a:lnSpc>
                <a:spcPts val="4567"/>
              </a:lnSpc>
              <a:spcBef>
                <a:spcPct val="0"/>
              </a:spcBef>
            </a:pPr>
            <a:r>
              <a:rPr lang="en-US" sz="3262" dirty="0">
                <a:solidFill>
                  <a:srgbClr val="FFFFFF"/>
                </a:solidFill>
                <a:latin typeface="Montserrat Classic"/>
              </a:rPr>
              <a:t>This project aims to develop an operating system with a built-in Edge</a:t>
            </a:r>
          </a:p>
          <a:p>
            <a:pPr algn="ctr">
              <a:lnSpc>
                <a:spcPts val="4567"/>
              </a:lnSpc>
              <a:spcBef>
                <a:spcPct val="0"/>
              </a:spcBef>
            </a:pPr>
            <a:r>
              <a:rPr lang="en-US" sz="3262" dirty="0">
                <a:solidFill>
                  <a:srgbClr val="FFFFFF"/>
                </a:solidFill>
                <a:latin typeface="Montserrat Classic"/>
              </a:rPr>
              <a:t>Computing Task Manager, leveraging Visual Studio and Cosmos User</a:t>
            </a:r>
          </a:p>
          <a:p>
            <a:pPr algn="ctr">
              <a:lnSpc>
                <a:spcPts val="4567"/>
              </a:lnSpc>
              <a:spcBef>
                <a:spcPct val="0"/>
              </a:spcBef>
            </a:pPr>
            <a:r>
              <a:rPr lang="en-US" sz="3262" dirty="0">
                <a:solidFill>
                  <a:srgbClr val="FFFFFF"/>
                </a:solidFill>
                <a:latin typeface="Montserrat Classic"/>
              </a:rPr>
              <a:t>Development Kit. Edge computing enhances processing efficiency by</a:t>
            </a:r>
          </a:p>
          <a:p>
            <a:pPr algn="ctr">
              <a:lnSpc>
                <a:spcPts val="4567"/>
              </a:lnSpc>
              <a:spcBef>
                <a:spcPct val="0"/>
              </a:spcBef>
            </a:pPr>
            <a:r>
              <a:rPr lang="en-US" sz="3262" dirty="0">
                <a:solidFill>
                  <a:srgbClr val="FFFFFF"/>
                </a:solidFill>
                <a:latin typeface="Montserrat Classic"/>
              </a:rPr>
              <a:t>Adding , removing and  show list of tasks.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236393"/>
            <a:ext cx="15728030" cy="1050607"/>
            <a:chOff x="0" y="0"/>
            <a:chExt cx="4142362" cy="276703"/>
          </a:xfrm>
        </p:grpSpPr>
        <p:sp>
          <p:nvSpPr>
            <p:cNvPr id="3" name="Freeform 3"/>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solidFill>
              <a:srgbClr val="1B4444"/>
            </a:solidFill>
          </p:spPr>
          <p:txBody>
            <a:bodyPr/>
            <a:lstStyle/>
            <a:p>
              <a:endParaRPr lang="en-US"/>
            </a:p>
          </p:txBody>
        </p:sp>
        <p:sp>
          <p:nvSpPr>
            <p:cNvPr id="4" name="TextBox 4"/>
            <p:cNvSpPr txBox="1"/>
            <p:nvPr/>
          </p:nvSpPr>
          <p:spPr>
            <a:xfrm>
              <a:off x="0" y="-38100"/>
              <a:ext cx="4142362" cy="314803"/>
            </a:xfrm>
            <a:prstGeom prst="rect">
              <a:avLst/>
            </a:prstGeom>
          </p:spPr>
          <p:txBody>
            <a:bodyPr lIns="50800" tIns="50800" rIns="50800" bIns="50800" rtlCol="0" anchor="ctr"/>
            <a:lstStyle/>
            <a:p>
              <a:pPr algn="ctr">
                <a:lnSpc>
                  <a:spcPts val="2100"/>
                </a:lnSpc>
              </a:pPr>
              <a:endParaRPr/>
            </a:p>
          </p:txBody>
        </p:sp>
      </p:grpSp>
      <p:sp>
        <p:nvSpPr>
          <p:cNvPr id="5" name="Freeform 5"/>
          <p:cNvSpPr/>
          <p:nvPr/>
        </p:nvSpPr>
        <p:spPr>
          <a:xfrm>
            <a:off x="13338789" y="9236393"/>
            <a:ext cx="8757453" cy="7571877"/>
          </a:xfrm>
          <a:custGeom>
            <a:avLst/>
            <a:gdLst/>
            <a:ahLst/>
            <a:cxnLst/>
            <a:rect l="l" t="t" r="r" b="b"/>
            <a:pathLst>
              <a:path w="8757453" h="7571877">
                <a:moveTo>
                  <a:pt x="0" y="0"/>
                </a:moveTo>
                <a:lnTo>
                  <a:pt x="8757453" y="0"/>
                </a:lnTo>
                <a:lnTo>
                  <a:pt x="8757453" y="7571877"/>
                </a:lnTo>
                <a:lnTo>
                  <a:pt x="0" y="757187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6" name="Group 6"/>
          <p:cNvGrpSpPr/>
          <p:nvPr/>
        </p:nvGrpSpPr>
        <p:grpSpPr>
          <a:xfrm>
            <a:off x="11268640" y="1028700"/>
            <a:ext cx="8290366" cy="7178993"/>
            <a:chOff x="0" y="0"/>
            <a:chExt cx="7029450" cy="6087110"/>
          </a:xfrm>
        </p:grpSpPr>
        <p:sp>
          <p:nvSpPr>
            <p:cNvPr id="7" name="Freeform 7"/>
            <p:cNvSpPr/>
            <p:nvPr/>
          </p:nvSpPr>
          <p:spPr>
            <a:xfrm>
              <a:off x="0" y="0"/>
              <a:ext cx="7029450" cy="6088380"/>
            </a:xfrm>
            <a:custGeom>
              <a:avLst/>
              <a:gdLst/>
              <a:ahLst/>
              <a:cxnLst/>
              <a:rect l="l" t="t" r="r" b="b"/>
              <a:pathLst>
                <a:path w="7029450" h="6088380">
                  <a:moveTo>
                    <a:pt x="5271770" y="0"/>
                  </a:moveTo>
                  <a:lnTo>
                    <a:pt x="1757680" y="0"/>
                  </a:lnTo>
                  <a:lnTo>
                    <a:pt x="0" y="3044190"/>
                  </a:lnTo>
                  <a:lnTo>
                    <a:pt x="0" y="4330700"/>
                  </a:lnTo>
                  <a:cubicBezTo>
                    <a:pt x="0" y="5300980"/>
                    <a:pt x="787400" y="6088380"/>
                    <a:pt x="1757680" y="6088380"/>
                  </a:cubicBezTo>
                  <a:lnTo>
                    <a:pt x="5271770" y="6088380"/>
                  </a:lnTo>
                  <a:lnTo>
                    <a:pt x="7029450" y="3044190"/>
                  </a:lnTo>
                  <a:lnTo>
                    <a:pt x="7029450" y="1757680"/>
                  </a:lnTo>
                  <a:cubicBezTo>
                    <a:pt x="7029450" y="787400"/>
                    <a:pt x="6242050" y="0"/>
                    <a:pt x="5271770" y="0"/>
                  </a:cubicBezTo>
                  <a:close/>
                </a:path>
              </a:pathLst>
            </a:custGeom>
            <a:blipFill>
              <a:blip r:embed="rId4"/>
              <a:stretch>
                <a:fillRect l="-15032" r="-15032"/>
              </a:stretch>
            </a:blipFill>
          </p:spPr>
          <p:txBody>
            <a:bodyPr/>
            <a:lstStyle/>
            <a:p>
              <a:endParaRPr lang="en-US"/>
            </a:p>
          </p:txBody>
        </p:sp>
      </p:grpSp>
      <p:sp>
        <p:nvSpPr>
          <p:cNvPr id="8" name="Freeform 8"/>
          <p:cNvSpPr/>
          <p:nvPr/>
        </p:nvSpPr>
        <p:spPr>
          <a:xfrm>
            <a:off x="-743643" y="-4954688"/>
            <a:ext cx="7666059" cy="6631969"/>
          </a:xfrm>
          <a:custGeom>
            <a:avLst/>
            <a:gdLst/>
            <a:ahLst/>
            <a:cxnLst/>
            <a:rect l="l" t="t" r="r" b="b"/>
            <a:pathLst>
              <a:path w="7666059" h="6631969">
                <a:moveTo>
                  <a:pt x="0" y="0"/>
                </a:moveTo>
                <a:lnTo>
                  <a:pt x="7666059" y="0"/>
                </a:lnTo>
                <a:lnTo>
                  <a:pt x="7666059" y="6631969"/>
                </a:lnTo>
                <a:lnTo>
                  <a:pt x="0" y="663196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9" name="TextBox 9"/>
          <p:cNvSpPr txBox="1"/>
          <p:nvPr/>
        </p:nvSpPr>
        <p:spPr>
          <a:xfrm>
            <a:off x="1028700" y="4323209"/>
            <a:ext cx="9101147" cy="3453130"/>
          </a:xfrm>
          <a:prstGeom prst="rect">
            <a:avLst/>
          </a:prstGeom>
        </p:spPr>
        <p:txBody>
          <a:bodyPr lIns="0" tIns="0" rIns="0" bIns="0" rtlCol="0" anchor="t">
            <a:spAutoFit/>
          </a:bodyPr>
          <a:lstStyle/>
          <a:p>
            <a:pPr marL="604518" lvl="1" indent="-302259">
              <a:lnSpc>
                <a:spcPts val="3919"/>
              </a:lnSpc>
              <a:buFont typeface="Arial"/>
              <a:buChar char="•"/>
            </a:pPr>
            <a:r>
              <a:rPr lang="en-US" sz="2799">
                <a:solidFill>
                  <a:srgbClr val="1B4444"/>
                </a:solidFill>
                <a:latin typeface="Montserrat Classic Bold"/>
              </a:rPr>
              <a:t>Cosmos</a:t>
            </a:r>
            <a:r>
              <a:rPr lang="en-US" sz="2799">
                <a:solidFill>
                  <a:srgbClr val="1B4444"/>
                </a:solidFill>
                <a:latin typeface="Montserrat Classic"/>
              </a:rPr>
              <a:t>: Used as the foundation for building the operating system. </a:t>
            </a:r>
          </a:p>
          <a:p>
            <a:pPr marL="604518" lvl="1" indent="-302259">
              <a:lnSpc>
                <a:spcPts val="3919"/>
              </a:lnSpc>
              <a:buFont typeface="Arial"/>
              <a:buChar char="•"/>
            </a:pPr>
            <a:r>
              <a:rPr lang="en-US" sz="2799">
                <a:solidFill>
                  <a:srgbClr val="1B4444"/>
                </a:solidFill>
                <a:latin typeface="Montserrat Classic"/>
              </a:rPr>
              <a:t> </a:t>
            </a:r>
            <a:r>
              <a:rPr lang="en-US" sz="2799">
                <a:solidFill>
                  <a:srgbClr val="1B4444"/>
                </a:solidFill>
                <a:latin typeface="Montserrat Classic Bold"/>
              </a:rPr>
              <a:t>Microsoft Visual Studio: </a:t>
            </a:r>
            <a:r>
              <a:rPr lang="en-US" sz="2799">
                <a:solidFill>
                  <a:srgbClr val="1B4444"/>
                </a:solidFill>
                <a:latin typeface="Montserrat Classic"/>
              </a:rPr>
              <a:t>Integrated development environment for coding and debugging. </a:t>
            </a:r>
          </a:p>
          <a:p>
            <a:pPr marL="604518" lvl="1" indent="-302259" algn="l">
              <a:lnSpc>
                <a:spcPts val="3919"/>
              </a:lnSpc>
              <a:buFont typeface="Arial"/>
              <a:buChar char="•"/>
            </a:pPr>
            <a:r>
              <a:rPr lang="en-US" sz="2799">
                <a:solidFill>
                  <a:srgbClr val="1B4444"/>
                </a:solidFill>
                <a:latin typeface="Montserrat Classic Bold"/>
              </a:rPr>
              <a:t>VMware Player:</a:t>
            </a:r>
            <a:r>
              <a:rPr lang="en-US" sz="2799">
                <a:solidFill>
                  <a:srgbClr val="1B4444"/>
                </a:solidFill>
                <a:latin typeface="Montserrat Classic"/>
              </a:rPr>
              <a:t> Virtualization software to simulate and test the operating system. </a:t>
            </a:r>
          </a:p>
        </p:txBody>
      </p:sp>
      <p:sp>
        <p:nvSpPr>
          <p:cNvPr id="10" name="TextBox 10"/>
          <p:cNvSpPr txBox="1"/>
          <p:nvPr/>
        </p:nvSpPr>
        <p:spPr>
          <a:xfrm>
            <a:off x="1028700" y="2102648"/>
            <a:ext cx="14030383" cy="1149350"/>
          </a:xfrm>
          <a:prstGeom prst="rect">
            <a:avLst/>
          </a:prstGeom>
        </p:spPr>
        <p:txBody>
          <a:bodyPr lIns="0" tIns="0" rIns="0" bIns="0" rtlCol="0" anchor="t">
            <a:spAutoFit/>
          </a:bodyPr>
          <a:lstStyle/>
          <a:p>
            <a:pPr marL="0" lvl="0" indent="0" algn="l">
              <a:lnSpc>
                <a:spcPts val="8800"/>
              </a:lnSpc>
              <a:spcBef>
                <a:spcPct val="0"/>
              </a:spcBef>
            </a:pPr>
            <a:r>
              <a:rPr lang="en-US" sz="8000">
                <a:solidFill>
                  <a:srgbClr val="1B4444"/>
                </a:solidFill>
                <a:latin typeface="Montserrat Classic Bold"/>
              </a:rPr>
              <a:t>SOFTWARE NEEDED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236393"/>
            <a:ext cx="15728030" cy="1050607"/>
            <a:chOff x="0" y="0"/>
            <a:chExt cx="4142362" cy="276703"/>
          </a:xfrm>
        </p:grpSpPr>
        <p:sp>
          <p:nvSpPr>
            <p:cNvPr id="3" name="Freeform 3"/>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solidFill>
              <a:srgbClr val="1B4444"/>
            </a:solidFill>
          </p:spPr>
          <p:txBody>
            <a:bodyPr/>
            <a:lstStyle/>
            <a:p>
              <a:endParaRPr lang="en-US"/>
            </a:p>
          </p:txBody>
        </p:sp>
        <p:sp>
          <p:nvSpPr>
            <p:cNvPr id="4" name="TextBox 4"/>
            <p:cNvSpPr txBox="1"/>
            <p:nvPr/>
          </p:nvSpPr>
          <p:spPr>
            <a:xfrm>
              <a:off x="0" y="-38100"/>
              <a:ext cx="4142362" cy="314803"/>
            </a:xfrm>
            <a:prstGeom prst="rect">
              <a:avLst/>
            </a:prstGeom>
          </p:spPr>
          <p:txBody>
            <a:bodyPr lIns="50800" tIns="50800" rIns="50800" bIns="50800" rtlCol="0" anchor="ctr"/>
            <a:lstStyle/>
            <a:p>
              <a:pPr algn="ctr">
                <a:lnSpc>
                  <a:spcPts val="2100"/>
                </a:lnSpc>
              </a:pPr>
              <a:endParaRPr/>
            </a:p>
          </p:txBody>
        </p:sp>
      </p:grpSp>
      <p:sp>
        <p:nvSpPr>
          <p:cNvPr id="5" name="Freeform 5"/>
          <p:cNvSpPr/>
          <p:nvPr/>
        </p:nvSpPr>
        <p:spPr>
          <a:xfrm>
            <a:off x="13338789" y="9236393"/>
            <a:ext cx="8757453" cy="7571877"/>
          </a:xfrm>
          <a:custGeom>
            <a:avLst/>
            <a:gdLst/>
            <a:ahLst/>
            <a:cxnLst/>
            <a:rect l="l" t="t" r="r" b="b"/>
            <a:pathLst>
              <a:path w="8757453" h="7571877">
                <a:moveTo>
                  <a:pt x="0" y="0"/>
                </a:moveTo>
                <a:lnTo>
                  <a:pt x="8757453" y="0"/>
                </a:lnTo>
                <a:lnTo>
                  <a:pt x="8757453" y="7571877"/>
                </a:lnTo>
                <a:lnTo>
                  <a:pt x="0" y="757187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6" name="Group 6"/>
          <p:cNvGrpSpPr/>
          <p:nvPr/>
        </p:nvGrpSpPr>
        <p:grpSpPr>
          <a:xfrm>
            <a:off x="282398" y="2456477"/>
            <a:ext cx="5541952" cy="4799020"/>
            <a:chOff x="0" y="0"/>
            <a:chExt cx="7029450" cy="6087110"/>
          </a:xfrm>
        </p:grpSpPr>
        <p:sp>
          <p:nvSpPr>
            <p:cNvPr id="7" name="Freeform 7"/>
            <p:cNvSpPr/>
            <p:nvPr/>
          </p:nvSpPr>
          <p:spPr>
            <a:xfrm>
              <a:off x="0" y="0"/>
              <a:ext cx="7029450" cy="6088380"/>
            </a:xfrm>
            <a:custGeom>
              <a:avLst/>
              <a:gdLst/>
              <a:ahLst/>
              <a:cxnLst/>
              <a:rect l="l" t="t" r="r" b="b"/>
              <a:pathLst>
                <a:path w="7029450" h="6088380">
                  <a:moveTo>
                    <a:pt x="5271770" y="0"/>
                  </a:moveTo>
                  <a:lnTo>
                    <a:pt x="1757680" y="0"/>
                  </a:lnTo>
                  <a:lnTo>
                    <a:pt x="0" y="3044190"/>
                  </a:lnTo>
                  <a:lnTo>
                    <a:pt x="0" y="4330700"/>
                  </a:lnTo>
                  <a:cubicBezTo>
                    <a:pt x="0" y="5300980"/>
                    <a:pt x="787400" y="6088380"/>
                    <a:pt x="1757680" y="6088380"/>
                  </a:cubicBezTo>
                  <a:lnTo>
                    <a:pt x="5271770" y="6088380"/>
                  </a:lnTo>
                  <a:lnTo>
                    <a:pt x="7029450" y="3044190"/>
                  </a:lnTo>
                  <a:lnTo>
                    <a:pt x="7029450" y="1757680"/>
                  </a:lnTo>
                  <a:cubicBezTo>
                    <a:pt x="7029450" y="787400"/>
                    <a:pt x="6242050" y="0"/>
                    <a:pt x="5271770" y="0"/>
                  </a:cubicBezTo>
                  <a:close/>
                </a:path>
              </a:pathLst>
            </a:custGeom>
            <a:blipFill>
              <a:blip r:embed="rId4"/>
              <a:stretch>
                <a:fillRect l="-14959" r="-14959"/>
              </a:stretch>
            </a:blipFill>
          </p:spPr>
          <p:txBody>
            <a:bodyPr/>
            <a:lstStyle/>
            <a:p>
              <a:endParaRPr lang="en-US"/>
            </a:p>
          </p:txBody>
        </p:sp>
      </p:grpSp>
      <p:graphicFrame>
        <p:nvGraphicFramePr>
          <p:cNvPr id="8" name="Table 8"/>
          <p:cNvGraphicFramePr>
            <a:graphicFrameLocks noGrp="1"/>
          </p:cNvGraphicFramePr>
          <p:nvPr>
            <p:extLst>
              <p:ext uri="{D42A27DB-BD31-4B8C-83A1-F6EECF244321}">
                <p14:modId xmlns:p14="http://schemas.microsoft.com/office/powerpoint/2010/main" val="4228409338"/>
              </p:ext>
            </p:extLst>
          </p:nvPr>
        </p:nvGraphicFramePr>
        <p:xfrm>
          <a:off x="9646306" y="342900"/>
          <a:ext cx="2867325" cy="8609536"/>
        </p:xfrm>
        <a:graphic>
          <a:graphicData uri="http://schemas.openxmlformats.org/drawingml/2006/table">
            <a:tbl>
              <a:tblPr/>
              <a:tblGrid>
                <a:gridCol w="2867325">
                  <a:extLst>
                    <a:ext uri="{9D8B030D-6E8A-4147-A177-3AD203B41FA5}">
                      <a16:colId xmlns:a16="http://schemas.microsoft.com/office/drawing/2014/main" val="20000"/>
                    </a:ext>
                  </a:extLst>
                </a:gridCol>
              </a:tblGrid>
              <a:tr h="3959772">
                <a:tc>
                  <a:txBody>
                    <a:bodyPr/>
                    <a:lstStyle/>
                    <a:p>
                      <a:pPr algn="l">
                        <a:lnSpc>
                          <a:spcPts val="3080"/>
                        </a:lnSpc>
                        <a:defRPr/>
                      </a:pPr>
                      <a:r>
                        <a:rPr lang="en-US" sz="2200" dirty="0">
                          <a:solidFill>
                            <a:srgbClr val="1B4444"/>
                          </a:solidFill>
                          <a:latin typeface="Montserrat Classic Bold"/>
                        </a:rPr>
                        <a:t>Echo</a:t>
                      </a:r>
                    </a:p>
                    <a:p>
                      <a:pPr algn="l">
                        <a:lnSpc>
                          <a:spcPts val="3080"/>
                        </a:lnSpc>
                        <a:defRPr/>
                      </a:pPr>
                      <a:r>
                        <a:rPr lang="en-US" sz="2200" dirty="0" err="1">
                          <a:solidFill>
                            <a:srgbClr val="1B4444"/>
                          </a:solidFill>
                          <a:latin typeface="Montserrat Classic Bold"/>
                        </a:rPr>
                        <a:t>Mkdir</a:t>
                      </a:r>
                      <a:endParaRPr lang="en-US" sz="2200" dirty="0">
                        <a:solidFill>
                          <a:srgbClr val="1B4444"/>
                        </a:solidFill>
                        <a:latin typeface="Montserrat Classic Bold"/>
                      </a:endParaRPr>
                    </a:p>
                    <a:p>
                      <a:pPr algn="l">
                        <a:lnSpc>
                          <a:spcPts val="3080"/>
                        </a:lnSpc>
                        <a:defRPr/>
                      </a:pPr>
                      <a:r>
                        <a:rPr lang="en-US" sz="2800" dirty="0"/>
                        <a:t>&lt;</a:t>
                      </a:r>
                      <a:r>
                        <a:rPr lang="en-US" sz="2800" b="1" dirty="0"/>
                        <a:t>process name&gt; &lt;number of process&gt;</a:t>
                      </a:r>
                    </a:p>
                    <a:p>
                      <a:pPr algn="l">
                        <a:lnSpc>
                          <a:spcPts val="3080"/>
                        </a:lnSpc>
                        <a:defRPr/>
                      </a:pPr>
                      <a:endParaRPr lang="en-US" sz="2000" b="1" dirty="0"/>
                    </a:p>
                    <a:p>
                      <a:pPr algn="l">
                        <a:lnSpc>
                          <a:spcPts val="3080"/>
                        </a:lnSpc>
                        <a:defRPr/>
                      </a:pPr>
                      <a:r>
                        <a:rPr lang="en-US" sz="2800" b="1" dirty="0"/>
                        <a:t>&lt;</a:t>
                      </a:r>
                      <a:r>
                        <a:rPr lang="en-US" sz="2800" b="1" dirty="0" err="1"/>
                        <a:t>alloc</a:t>
                      </a:r>
                      <a:r>
                        <a:rPr lang="en-US" sz="2800" b="1" dirty="0"/>
                        <a:t>&gt; &lt;name of fit&gt;</a:t>
                      </a:r>
                    </a:p>
                    <a:p>
                      <a:pPr algn="l">
                        <a:lnSpc>
                          <a:spcPts val="3080"/>
                        </a:lnSpc>
                        <a:defRPr/>
                      </a:pPr>
                      <a:endParaRPr lang="en-US" sz="2800" b="1" dirty="0"/>
                    </a:p>
                    <a:p>
                      <a:pPr algn="l">
                        <a:lnSpc>
                          <a:spcPts val="3080"/>
                        </a:lnSpc>
                        <a:defRPr/>
                      </a:pPr>
                      <a:r>
                        <a:rPr lang="en-US" sz="2800" b="1" dirty="0"/>
                        <a:t>Size &lt;file name&gt;</a:t>
                      </a: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DA715"/>
                    </a:solidFill>
                  </a:tcPr>
                </a:tc>
                <a:extLst>
                  <a:ext uri="{0D108BD9-81ED-4DB2-BD59-A6C34878D82A}">
                    <a16:rowId xmlns:a16="http://schemas.microsoft.com/office/drawing/2014/main" val="10000"/>
                  </a:ext>
                </a:extLst>
              </a:tr>
              <a:tr h="1478287">
                <a:tc>
                  <a:txBody>
                    <a:bodyPr/>
                    <a:lstStyle/>
                    <a:p>
                      <a:pPr algn="l">
                        <a:lnSpc>
                          <a:spcPts val="3080"/>
                        </a:lnSpc>
                        <a:defRPr/>
                      </a:pPr>
                      <a:r>
                        <a:rPr lang="en-US" sz="2200" dirty="0">
                          <a:solidFill>
                            <a:srgbClr val="1B4444"/>
                          </a:solidFill>
                          <a:latin typeface="Montserrat Classic Bold"/>
                        </a:rPr>
                        <a:t>ls</a:t>
                      </a:r>
                    </a:p>
                    <a:p>
                      <a:pPr algn="l">
                        <a:lnSpc>
                          <a:spcPts val="3080"/>
                        </a:lnSpc>
                        <a:defRPr/>
                      </a:pPr>
                      <a:r>
                        <a:rPr lang="en-US" sz="2200" dirty="0">
                          <a:solidFill>
                            <a:srgbClr val="1B4444"/>
                          </a:solidFill>
                          <a:latin typeface="Montserrat Classic Bold"/>
                        </a:rPr>
                        <a:t>Date</a:t>
                      </a:r>
                    </a:p>
                    <a:p>
                      <a:pPr algn="l">
                        <a:lnSpc>
                          <a:spcPts val="3080"/>
                        </a:lnSpc>
                        <a:defRPr/>
                      </a:pPr>
                      <a:r>
                        <a:rPr lang="en-US" sz="2200" dirty="0">
                          <a:solidFill>
                            <a:srgbClr val="1B4444"/>
                          </a:solidFill>
                          <a:latin typeface="Montserrat Classic Bold"/>
                        </a:rPr>
                        <a:t>Time</a:t>
                      </a: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DA715"/>
                    </a:solidFill>
                  </a:tcPr>
                </a:tc>
                <a:extLst>
                  <a:ext uri="{0D108BD9-81ED-4DB2-BD59-A6C34878D82A}">
                    <a16:rowId xmlns:a16="http://schemas.microsoft.com/office/drawing/2014/main" val="10001"/>
                  </a:ext>
                </a:extLst>
              </a:tr>
              <a:tr h="889420">
                <a:tc>
                  <a:txBody>
                    <a:bodyPr/>
                    <a:lstStyle/>
                    <a:p>
                      <a:pPr algn="l">
                        <a:lnSpc>
                          <a:spcPts val="3080"/>
                        </a:lnSpc>
                        <a:defRPr/>
                      </a:pPr>
                      <a:r>
                        <a:rPr lang="en-US" sz="2200" dirty="0">
                          <a:solidFill>
                            <a:srgbClr val="1B4444"/>
                          </a:solidFill>
                          <a:latin typeface="Montserrat Classic Bold"/>
                        </a:rPr>
                        <a:t>shut down</a:t>
                      </a:r>
                      <a:endParaRPr lang="en-US" sz="1100" dirty="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DA715"/>
                    </a:solidFill>
                  </a:tcPr>
                </a:tc>
                <a:extLst>
                  <a:ext uri="{0D108BD9-81ED-4DB2-BD59-A6C34878D82A}">
                    <a16:rowId xmlns:a16="http://schemas.microsoft.com/office/drawing/2014/main" val="10002"/>
                  </a:ext>
                </a:extLst>
              </a:tr>
              <a:tr h="569220">
                <a:tc>
                  <a:txBody>
                    <a:bodyPr/>
                    <a:lstStyle/>
                    <a:p>
                      <a:pPr algn="l">
                        <a:lnSpc>
                          <a:spcPts val="3080"/>
                        </a:lnSpc>
                        <a:defRPr/>
                      </a:pPr>
                      <a:endParaRPr lang="en-US" sz="1100" dirty="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DA715"/>
                    </a:solidFill>
                  </a:tcPr>
                </a:tc>
                <a:extLst>
                  <a:ext uri="{0D108BD9-81ED-4DB2-BD59-A6C34878D82A}">
                    <a16:rowId xmlns:a16="http://schemas.microsoft.com/office/drawing/2014/main" val="10003"/>
                  </a:ext>
                </a:extLst>
              </a:tr>
              <a:tr h="1171043">
                <a:tc>
                  <a:txBody>
                    <a:bodyPr/>
                    <a:lstStyle/>
                    <a:p>
                      <a:pPr algn="l">
                        <a:lnSpc>
                          <a:spcPts val="3080"/>
                        </a:lnSpc>
                        <a:defRPr/>
                      </a:pPr>
                      <a:endParaRPr lang="en-US" sz="1100" dirty="0"/>
                    </a:p>
                    <a:p>
                      <a:pPr algn="l">
                        <a:lnSpc>
                          <a:spcPts val="3080"/>
                        </a:lnSpc>
                        <a:defRPr/>
                      </a:pPr>
                      <a:endParaRPr lang="en-US" sz="1100" dirty="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DA715"/>
                    </a:solidFill>
                  </a:tcPr>
                </a:tc>
                <a:extLst>
                  <a:ext uri="{0D108BD9-81ED-4DB2-BD59-A6C34878D82A}">
                    <a16:rowId xmlns:a16="http://schemas.microsoft.com/office/drawing/2014/main" val="10004"/>
                  </a:ext>
                </a:extLst>
              </a:tr>
            </a:tbl>
          </a:graphicData>
        </a:graphic>
      </p:graphicFrame>
      <p:sp>
        <p:nvSpPr>
          <p:cNvPr id="9" name="Freeform 9"/>
          <p:cNvSpPr/>
          <p:nvPr/>
        </p:nvSpPr>
        <p:spPr>
          <a:xfrm flipH="1">
            <a:off x="12877959" y="-4827441"/>
            <a:ext cx="7666059" cy="6631969"/>
          </a:xfrm>
          <a:custGeom>
            <a:avLst/>
            <a:gdLst/>
            <a:ahLst/>
            <a:cxnLst/>
            <a:rect l="l" t="t" r="r" b="b"/>
            <a:pathLst>
              <a:path w="7666059" h="6631969">
                <a:moveTo>
                  <a:pt x="7666060" y="0"/>
                </a:moveTo>
                <a:lnTo>
                  <a:pt x="0" y="0"/>
                </a:lnTo>
                <a:lnTo>
                  <a:pt x="0" y="6631969"/>
                </a:lnTo>
                <a:lnTo>
                  <a:pt x="7666060" y="6631969"/>
                </a:lnTo>
                <a:lnTo>
                  <a:pt x="766606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0" name="TextBox 10"/>
          <p:cNvSpPr txBox="1"/>
          <p:nvPr/>
        </p:nvSpPr>
        <p:spPr>
          <a:xfrm>
            <a:off x="1028700" y="1076325"/>
            <a:ext cx="11849259" cy="784225"/>
          </a:xfrm>
          <a:prstGeom prst="rect">
            <a:avLst/>
          </a:prstGeom>
        </p:spPr>
        <p:txBody>
          <a:bodyPr lIns="0" tIns="0" rIns="0" bIns="0" rtlCol="0" anchor="t">
            <a:spAutoFit/>
          </a:bodyPr>
          <a:lstStyle/>
          <a:p>
            <a:pPr marL="0" lvl="0" indent="0" algn="l">
              <a:lnSpc>
                <a:spcPts val="6049"/>
              </a:lnSpc>
              <a:spcBef>
                <a:spcPct val="0"/>
              </a:spcBef>
            </a:pPr>
            <a:r>
              <a:rPr lang="en-US" sz="5499">
                <a:solidFill>
                  <a:srgbClr val="1B4444"/>
                </a:solidFill>
                <a:latin typeface="Montserrat Classic Bold"/>
              </a:rPr>
              <a:t>AVAILABLE COMMAND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72739"/>
        </a:solidFill>
        <a:effectLst/>
      </p:bgPr>
    </p:bg>
    <p:spTree>
      <p:nvGrpSpPr>
        <p:cNvPr id="1" name=""/>
        <p:cNvGrpSpPr/>
        <p:nvPr/>
      </p:nvGrpSpPr>
      <p:grpSpPr>
        <a:xfrm>
          <a:off x="0" y="0"/>
          <a:ext cx="0" cy="0"/>
          <a:chOff x="0" y="0"/>
          <a:chExt cx="0" cy="0"/>
        </a:xfrm>
      </p:grpSpPr>
      <p:sp>
        <p:nvSpPr>
          <p:cNvPr id="2" name="Freeform 2"/>
          <p:cNvSpPr/>
          <p:nvPr/>
        </p:nvSpPr>
        <p:spPr>
          <a:xfrm flipV="1">
            <a:off x="-1289068" y="8457499"/>
            <a:ext cx="6614674" cy="5722407"/>
          </a:xfrm>
          <a:custGeom>
            <a:avLst/>
            <a:gdLst/>
            <a:ahLst/>
            <a:cxnLst/>
            <a:rect l="l" t="t" r="r" b="b"/>
            <a:pathLst>
              <a:path w="6614674" h="5722407">
                <a:moveTo>
                  <a:pt x="0" y="5722407"/>
                </a:moveTo>
                <a:lnTo>
                  <a:pt x="6614674" y="5722407"/>
                </a:lnTo>
                <a:lnTo>
                  <a:pt x="6614674" y="0"/>
                </a:lnTo>
                <a:lnTo>
                  <a:pt x="0" y="0"/>
                </a:lnTo>
                <a:lnTo>
                  <a:pt x="0" y="572240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aphicFrame>
        <p:nvGraphicFramePr>
          <p:cNvPr id="3" name="Table 3"/>
          <p:cNvGraphicFramePr>
            <a:graphicFrameLocks noGrp="1"/>
          </p:cNvGraphicFramePr>
          <p:nvPr/>
        </p:nvGraphicFramePr>
        <p:xfrm>
          <a:off x="9144000" y="1830387"/>
          <a:ext cx="8115300" cy="6574734"/>
        </p:xfrm>
        <a:graphic>
          <a:graphicData uri="http://schemas.openxmlformats.org/drawingml/2006/table">
            <a:tbl>
              <a:tblPr/>
              <a:tblGrid>
                <a:gridCol w="1333208">
                  <a:extLst>
                    <a:ext uri="{9D8B030D-6E8A-4147-A177-3AD203B41FA5}">
                      <a16:colId xmlns:a16="http://schemas.microsoft.com/office/drawing/2014/main" val="20000"/>
                    </a:ext>
                  </a:extLst>
                </a:gridCol>
                <a:gridCol w="6782092">
                  <a:extLst>
                    <a:ext uri="{9D8B030D-6E8A-4147-A177-3AD203B41FA5}">
                      <a16:colId xmlns:a16="http://schemas.microsoft.com/office/drawing/2014/main" val="20001"/>
                    </a:ext>
                  </a:extLst>
                </a:gridCol>
              </a:tblGrid>
              <a:tr h="1103900">
                <a:tc>
                  <a:txBody>
                    <a:bodyPr/>
                    <a:lstStyle/>
                    <a:p>
                      <a:pPr algn="ctr">
                        <a:lnSpc>
                          <a:spcPts val="3499"/>
                        </a:lnSpc>
                        <a:defRPr/>
                      </a:pPr>
                      <a:r>
                        <a:rPr lang="en-US" sz="2499">
                          <a:solidFill>
                            <a:srgbClr val="1B4444"/>
                          </a:solidFill>
                          <a:latin typeface="Montserrat Classic Bold"/>
                        </a:rPr>
                        <a:t>1</a:t>
                      </a:r>
                      <a:endParaRPr lang="en-US" sz="110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DA715"/>
                    </a:solidFill>
                  </a:tcPr>
                </a:tc>
                <a:tc>
                  <a:txBody>
                    <a:bodyPr/>
                    <a:lstStyle/>
                    <a:p>
                      <a:pPr algn="just">
                        <a:lnSpc>
                          <a:spcPts val="2799"/>
                        </a:lnSpc>
                        <a:defRPr/>
                      </a:pPr>
                      <a:r>
                        <a:rPr lang="en-US" sz="1999">
                          <a:solidFill>
                            <a:srgbClr val="E5E5E5"/>
                          </a:solidFill>
                          <a:latin typeface="Montserrat Classic"/>
                        </a:rPr>
                        <a:t>Create</a:t>
                      </a:r>
                      <a:endParaRPr lang="en-US" sz="110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0"/>
                  </a:ext>
                </a:extLst>
              </a:tr>
              <a:tr h="1103900">
                <a:tc>
                  <a:txBody>
                    <a:bodyPr/>
                    <a:lstStyle/>
                    <a:p>
                      <a:pPr algn="ctr">
                        <a:lnSpc>
                          <a:spcPts val="3499"/>
                        </a:lnSpc>
                        <a:defRPr/>
                      </a:pPr>
                      <a:r>
                        <a:rPr lang="en-US" sz="2499">
                          <a:solidFill>
                            <a:srgbClr val="1B4444"/>
                          </a:solidFill>
                          <a:latin typeface="Montserrat Classic Bold"/>
                        </a:rPr>
                        <a:t>2</a:t>
                      </a:r>
                      <a:endParaRPr lang="en-US" sz="110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DA715"/>
                    </a:solidFill>
                  </a:tcPr>
                </a:tc>
                <a:tc>
                  <a:txBody>
                    <a:bodyPr/>
                    <a:lstStyle/>
                    <a:p>
                      <a:pPr algn="just">
                        <a:lnSpc>
                          <a:spcPts val="2799"/>
                        </a:lnSpc>
                        <a:defRPr/>
                      </a:pPr>
                      <a:r>
                        <a:rPr lang="en-US" sz="1999">
                          <a:solidFill>
                            <a:srgbClr val="E5E5E5"/>
                          </a:solidFill>
                          <a:latin typeface="Montserrat Classic"/>
                        </a:rPr>
                        <a:t>Read</a:t>
                      </a:r>
                      <a:endParaRPr lang="en-US" sz="110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r h="1071956">
                <a:tc>
                  <a:txBody>
                    <a:bodyPr/>
                    <a:lstStyle/>
                    <a:p>
                      <a:pPr algn="ctr">
                        <a:lnSpc>
                          <a:spcPts val="3499"/>
                        </a:lnSpc>
                        <a:defRPr/>
                      </a:pPr>
                      <a:r>
                        <a:rPr lang="en-US" sz="2499">
                          <a:solidFill>
                            <a:srgbClr val="1B4444"/>
                          </a:solidFill>
                          <a:latin typeface="Montserrat Classic Bold"/>
                        </a:rPr>
                        <a:t>3</a:t>
                      </a:r>
                      <a:endParaRPr lang="en-US" sz="110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FCFCF"/>
                      </a:solidFill>
                      <a:prstDash val="solid"/>
                      <a:round/>
                      <a:headEnd type="none" w="med" len="med"/>
                      <a:tailEnd type="none" w="med" len="med"/>
                    </a:lnB>
                    <a:solidFill>
                      <a:srgbClr val="FDA715"/>
                    </a:solidFill>
                  </a:tcPr>
                </a:tc>
                <a:tc>
                  <a:txBody>
                    <a:bodyPr/>
                    <a:lstStyle/>
                    <a:p>
                      <a:pPr algn="just">
                        <a:lnSpc>
                          <a:spcPts val="2799"/>
                        </a:lnSpc>
                        <a:defRPr/>
                      </a:pPr>
                      <a:r>
                        <a:rPr lang="en-US" sz="1999">
                          <a:solidFill>
                            <a:srgbClr val="E5E5E5"/>
                          </a:solidFill>
                          <a:latin typeface="Montserrat Classic"/>
                        </a:rPr>
                        <a:t>Write</a:t>
                      </a:r>
                      <a:endParaRPr lang="en-US" sz="110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FCFCF"/>
                      </a:solidFill>
                      <a:prstDash val="solid"/>
                      <a:round/>
                      <a:headEnd type="none" w="med" len="med"/>
                      <a:tailEnd type="none" w="med" len="med"/>
                    </a:lnB>
                  </a:tcPr>
                </a:tc>
                <a:extLst>
                  <a:ext uri="{0D108BD9-81ED-4DB2-BD59-A6C34878D82A}">
                    <a16:rowId xmlns:a16="http://schemas.microsoft.com/office/drawing/2014/main" val="10002"/>
                  </a:ext>
                </a:extLst>
              </a:tr>
              <a:tr h="1095539">
                <a:tc>
                  <a:txBody>
                    <a:bodyPr/>
                    <a:lstStyle/>
                    <a:p>
                      <a:pPr algn="ctr">
                        <a:lnSpc>
                          <a:spcPts val="3499"/>
                        </a:lnSpc>
                        <a:defRPr/>
                      </a:pPr>
                      <a:r>
                        <a:rPr lang="en-US" sz="2499">
                          <a:solidFill>
                            <a:srgbClr val="1B4444"/>
                          </a:solidFill>
                          <a:latin typeface="Montserrat Classic Bold"/>
                        </a:rPr>
                        <a:t>4</a:t>
                      </a:r>
                      <a:endParaRPr lang="en-US" sz="110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FCFCF"/>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DA715"/>
                    </a:solidFill>
                  </a:tcPr>
                </a:tc>
                <a:tc>
                  <a:txBody>
                    <a:bodyPr/>
                    <a:lstStyle/>
                    <a:p>
                      <a:pPr algn="just">
                        <a:lnSpc>
                          <a:spcPts val="2799"/>
                        </a:lnSpc>
                        <a:defRPr/>
                      </a:pPr>
                      <a:r>
                        <a:rPr lang="en-US" sz="1999">
                          <a:solidFill>
                            <a:srgbClr val="E5E5E5"/>
                          </a:solidFill>
                          <a:latin typeface="Montserrat Classic"/>
                        </a:rPr>
                        <a:t>Update</a:t>
                      </a:r>
                      <a:endParaRPr lang="en-US" sz="110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FCFCF"/>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3"/>
                  </a:ext>
                </a:extLst>
              </a:tr>
              <a:tr h="1103900">
                <a:tc>
                  <a:txBody>
                    <a:bodyPr/>
                    <a:lstStyle/>
                    <a:p>
                      <a:pPr algn="ctr">
                        <a:lnSpc>
                          <a:spcPts val="3499"/>
                        </a:lnSpc>
                        <a:defRPr/>
                      </a:pPr>
                      <a:r>
                        <a:rPr lang="en-US" sz="2499">
                          <a:solidFill>
                            <a:srgbClr val="1B4444"/>
                          </a:solidFill>
                          <a:latin typeface="Montserrat Classic Bold"/>
                        </a:rPr>
                        <a:t>5</a:t>
                      </a:r>
                      <a:endParaRPr lang="en-US" sz="110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DA715"/>
                    </a:solidFill>
                  </a:tcPr>
                </a:tc>
                <a:tc>
                  <a:txBody>
                    <a:bodyPr/>
                    <a:lstStyle/>
                    <a:p>
                      <a:pPr algn="just">
                        <a:lnSpc>
                          <a:spcPts val="2799"/>
                        </a:lnSpc>
                        <a:defRPr/>
                      </a:pPr>
                      <a:r>
                        <a:rPr lang="en-US" sz="1999">
                          <a:solidFill>
                            <a:srgbClr val="E5E5E5"/>
                          </a:solidFill>
                          <a:latin typeface="Montserrat Classic"/>
                        </a:rPr>
                        <a:t>Delete</a:t>
                      </a:r>
                      <a:endParaRPr lang="en-US" sz="110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4"/>
                  </a:ext>
                </a:extLst>
              </a:tr>
              <a:tr h="1095539">
                <a:tc>
                  <a:txBody>
                    <a:bodyPr/>
                    <a:lstStyle/>
                    <a:p>
                      <a:pPr algn="ctr">
                        <a:lnSpc>
                          <a:spcPts val="3499"/>
                        </a:lnSpc>
                        <a:defRPr/>
                      </a:pPr>
                      <a:r>
                        <a:rPr lang="en-US" sz="2499">
                          <a:solidFill>
                            <a:srgbClr val="1B4444"/>
                          </a:solidFill>
                          <a:latin typeface="Montserrat Classic Bold"/>
                        </a:rPr>
                        <a:t>6</a:t>
                      </a:r>
                      <a:endParaRPr lang="en-US" sz="110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DA715"/>
                    </a:solidFill>
                  </a:tcPr>
                </a:tc>
                <a:tc>
                  <a:txBody>
                    <a:bodyPr/>
                    <a:lstStyle/>
                    <a:p>
                      <a:pPr algn="just">
                        <a:lnSpc>
                          <a:spcPts val="2799"/>
                        </a:lnSpc>
                        <a:defRPr/>
                      </a:pPr>
                      <a:r>
                        <a:rPr lang="en-US" sz="1999">
                          <a:solidFill>
                            <a:srgbClr val="E5E5E5"/>
                          </a:solidFill>
                          <a:latin typeface="Montserrat Classic"/>
                        </a:rPr>
                        <a:t>Rename</a:t>
                      </a:r>
                      <a:endParaRPr lang="en-US" sz="110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TextBox 4"/>
          <p:cNvSpPr txBox="1"/>
          <p:nvPr/>
        </p:nvSpPr>
        <p:spPr>
          <a:xfrm>
            <a:off x="905454" y="2094693"/>
            <a:ext cx="8115300" cy="3378200"/>
          </a:xfrm>
          <a:prstGeom prst="rect">
            <a:avLst/>
          </a:prstGeom>
        </p:spPr>
        <p:txBody>
          <a:bodyPr lIns="0" tIns="0" rIns="0" bIns="0" rtlCol="0" anchor="t">
            <a:spAutoFit/>
          </a:bodyPr>
          <a:lstStyle/>
          <a:p>
            <a:pPr marL="0" lvl="0" indent="0" algn="l">
              <a:lnSpc>
                <a:spcPts val="8800"/>
              </a:lnSpc>
              <a:spcBef>
                <a:spcPct val="0"/>
              </a:spcBef>
            </a:pPr>
            <a:r>
              <a:rPr lang="en-US" sz="8000">
                <a:solidFill>
                  <a:srgbClr val="E5E5E5"/>
                </a:solidFill>
                <a:latin typeface="Montserrat Classic Bold"/>
              </a:rPr>
              <a:t>FILE MANAGEMENT SYSTEM</a:t>
            </a:r>
          </a:p>
        </p:txBody>
      </p:sp>
      <p:sp>
        <p:nvSpPr>
          <p:cNvPr id="5" name="Freeform 5"/>
          <p:cNvSpPr/>
          <p:nvPr/>
        </p:nvSpPr>
        <p:spPr>
          <a:xfrm rot="-10800000" flipH="1" flipV="1">
            <a:off x="-1289068" y="-3575372"/>
            <a:ext cx="6252172" cy="5405759"/>
          </a:xfrm>
          <a:custGeom>
            <a:avLst/>
            <a:gdLst/>
            <a:ahLst/>
            <a:cxnLst/>
            <a:rect l="l" t="t" r="r" b="b"/>
            <a:pathLst>
              <a:path w="6252172" h="5405759">
                <a:moveTo>
                  <a:pt x="6252172" y="5405759"/>
                </a:moveTo>
                <a:lnTo>
                  <a:pt x="0" y="5405759"/>
                </a:lnTo>
                <a:lnTo>
                  <a:pt x="0" y="0"/>
                </a:lnTo>
                <a:lnTo>
                  <a:pt x="6252172" y="0"/>
                </a:lnTo>
                <a:lnTo>
                  <a:pt x="6252172" y="540575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72739"/>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321548" y="1196131"/>
          <a:ext cx="10870452" cy="817944"/>
        </p:xfrm>
        <a:graphic>
          <a:graphicData uri="http://schemas.openxmlformats.org/drawingml/2006/table">
            <a:tbl>
              <a:tblPr/>
              <a:tblGrid>
                <a:gridCol w="10870452">
                  <a:extLst>
                    <a:ext uri="{9D8B030D-6E8A-4147-A177-3AD203B41FA5}">
                      <a16:colId xmlns:a16="http://schemas.microsoft.com/office/drawing/2014/main" val="20000"/>
                    </a:ext>
                  </a:extLst>
                </a:gridCol>
              </a:tblGrid>
              <a:tr h="779097">
                <a:tc>
                  <a:txBody>
                    <a:bodyPr/>
                    <a:lstStyle/>
                    <a:p>
                      <a:pPr algn="ctr">
                        <a:lnSpc>
                          <a:spcPts val="4200"/>
                        </a:lnSpc>
                        <a:defRPr/>
                      </a:pPr>
                      <a:endParaRPr lang="en-US" sz="1100" dirty="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DA715"/>
                    </a:solidFill>
                  </a:tcPr>
                </a:tc>
                <a:extLst>
                  <a:ext uri="{0D108BD9-81ED-4DB2-BD59-A6C34878D82A}">
                    <a16:rowId xmlns:a16="http://schemas.microsoft.com/office/drawing/2014/main" val="10000"/>
                  </a:ext>
                </a:extLst>
              </a:tr>
            </a:tbl>
          </a:graphicData>
        </a:graphic>
      </p:graphicFrame>
      <p:sp>
        <p:nvSpPr>
          <p:cNvPr id="3" name="TextBox 3"/>
          <p:cNvSpPr txBox="1"/>
          <p:nvPr/>
        </p:nvSpPr>
        <p:spPr>
          <a:xfrm>
            <a:off x="1536264" y="1243575"/>
            <a:ext cx="10655736" cy="769441"/>
          </a:xfrm>
          <a:prstGeom prst="rect">
            <a:avLst/>
          </a:prstGeom>
        </p:spPr>
        <p:txBody>
          <a:bodyPr wrap="square" lIns="0" tIns="0" rIns="0" bIns="0" rtlCol="0" anchor="t">
            <a:spAutoFit/>
          </a:bodyPr>
          <a:lstStyle/>
          <a:p>
            <a:pPr marL="0" lvl="0" indent="0" algn="l">
              <a:lnSpc>
                <a:spcPts val="6049"/>
              </a:lnSpc>
              <a:spcBef>
                <a:spcPct val="0"/>
              </a:spcBef>
            </a:pPr>
            <a:r>
              <a:rPr lang="en-US" sz="5499" dirty="0">
                <a:solidFill>
                  <a:srgbClr val="E5E5E5"/>
                </a:solidFill>
                <a:latin typeface="Montserrat Classic Bold"/>
              </a:rPr>
              <a:t>Virtual File System</a:t>
            </a:r>
          </a:p>
        </p:txBody>
      </p:sp>
      <p:sp>
        <p:nvSpPr>
          <p:cNvPr id="4" name="Freeform 4"/>
          <p:cNvSpPr/>
          <p:nvPr/>
        </p:nvSpPr>
        <p:spPr>
          <a:xfrm>
            <a:off x="13338789" y="9236393"/>
            <a:ext cx="8757453" cy="7571877"/>
          </a:xfrm>
          <a:custGeom>
            <a:avLst/>
            <a:gdLst/>
            <a:ahLst/>
            <a:cxnLst/>
            <a:rect l="l" t="t" r="r" b="b"/>
            <a:pathLst>
              <a:path w="8757453" h="7571877">
                <a:moveTo>
                  <a:pt x="0" y="0"/>
                </a:moveTo>
                <a:lnTo>
                  <a:pt x="8757453" y="0"/>
                </a:lnTo>
                <a:lnTo>
                  <a:pt x="8757453" y="7571877"/>
                </a:lnTo>
                <a:lnTo>
                  <a:pt x="0" y="757187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TextBox 5"/>
          <p:cNvSpPr txBox="1"/>
          <p:nvPr/>
        </p:nvSpPr>
        <p:spPr>
          <a:xfrm>
            <a:off x="1870531" y="3432802"/>
            <a:ext cx="14546938" cy="523605"/>
          </a:xfrm>
          <a:prstGeom prst="rect">
            <a:avLst/>
          </a:prstGeom>
        </p:spPr>
        <p:txBody>
          <a:bodyPr lIns="0" tIns="0" rIns="0" bIns="0" rtlCol="0" anchor="t">
            <a:spAutoFit/>
          </a:bodyPr>
          <a:lstStyle/>
          <a:p>
            <a:pPr algn="ctr">
              <a:lnSpc>
                <a:spcPts val="4567"/>
              </a:lnSpc>
              <a:spcBef>
                <a:spcPct val="0"/>
              </a:spcBef>
            </a:pPr>
            <a:endParaRPr lang="en-US" sz="3262" dirty="0">
              <a:solidFill>
                <a:srgbClr val="FFFFFF"/>
              </a:solidFill>
              <a:latin typeface="Montserrat Classic"/>
            </a:endParaRPr>
          </a:p>
        </p:txBody>
      </p:sp>
      <p:sp>
        <p:nvSpPr>
          <p:cNvPr id="6" name="Rectangle 5">
            <a:extLst>
              <a:ext uri="{FF2B5EF4-FFF2-40B4-BE49-F238E27FC236}">
                <a16:creationId xmlns:a16="http://schemas.microsoft.com/office/drawing/2014/main" id="{770C8761-8955-4589-9C1B-D1785FDD42B1}"/>
              </a:ext>
            </a:extLst>
          </p:cNvPr>
          <p:cNvSpPr/>
          <p:nvPr/>
        </p:nvSpPr>
        <p:spPr>
          <a:xfrm>
            <a:off x="1285262" y="3805474"/>
            <a:ext cx="14070852" cy="1569660"/>
          </a:xfrm>
          <a:prstGeom prst="rect">
            <a:avLst/>
          </a:prstGeom>
        </p:spPr>
        <p:txBody>
          <a:bodyPr wrap="square">
            <a:spAutoFit/>
          </a:bodyPr>
          <a:lstStyle/>
          <a:p>
            <a:r>
              <a:rPr lang="en-US" sz="3200" dirty="0">
                <a:solidFill>
                  <a:schemeClr val="bg1"/>
                </a:solidFill>
              </a:rPr>
              <a:t>Virtual file system is a memory based file system that provides access to special kernel information and facilities. In our project virtual file system helped with saving the files we have created in the virtual file system so that we can get rid of data loss.</a:t>
            </a:r>
          </a:p>
        </p:txBody>
      </p:sp>
    </p:spTree>
    <p:extLst>
      <p:ext uri="{BB962C8B-B14F-4D97-AF65-F5344CB8AC3E}">
        <p14:creationId xmlns:p14="http://schemas.microsoft.com/office/powerpoint/2010/main" val="3977211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72739"/>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321548" y="1196131"/>
          <a:ext cx="10870452" cy="817944"/>
        </p:xfrm>
        <a:graphic>
          <a:graphicData uri="http://schemas.openxmlformats.org/drawingml/2006/table">
            <a:tbl>
              <a:tblPr/>
              <a:tblGrid>
                <a:gridCol w="10870452">
                  <a:extLst>
                    <a:ext uri="{9D8B030D-6E8A-4147-A177-3AD203B41FA5}">
                      <a16:colId xmlns:a16="http://schemas.microsoft.com/office/drawing/2014/main" val="20000"/>
                    </a:ext>
                  </a:extLst>
                </a:gridCol>
              </a:tblGrid>
              <a:tr h="779097">
                <a:tc>
                  <a:txBody>
                    <a:bodyPr/>
                    <a:lstStyle/>
                    <a:p>
                      <a:pPr algn="ctr">
                        <a:lnSpc>
                          <a:spcPts val="4200"/>
                        </a:lnSpc>
                        <a:defRPr/>
                      </a:pPr>
                      <a:endParaRPr lang="en-US" sz="1100" dirty="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DA715"/>
                    </a:solidFill>
                  </a:tcPr>
                </a:tc>
                <a:extLst>
                  <a:ext uri="{0D108BD9-81ED-4DB2-BD59-A6C34878D82A}">
                    <a16:rowId xmlns:a16="http://schemas.microsoft.com/office/drawing/2014/main" val="10000"/>
                  </a:ext>
                </a:extLst>
              </a:tr>
            </a:tbl>
          </a:graphicData>
        </a:graphic>
      </p:graphicFrame>
      <p:sp>
        <p:nvSpPr>
          <p:cNvPr id="3" name="TextBox 3"/>
          <p:cNvSpPr txBox="1"/>
          <p:nvPr/>
        </p:nvSpPr>
        <p:spPr>
          <a:xfrm>
            <a:off x="1536264" y="1243575"/>
            <a:ext cx="10655736" cy="769441"/>
          </a:xfrm>
          <a:prstGeom prst="rect">
            <a:avLst/>
          </a:prstGeom>
        </p:spPr>
        <p:txBody>
          <a:bodyPr wrap="square" lIns="0" tIns="0" rIns="0" bIns="0" rtlCol="0" anchor="t">
            <a:spAutoFit/>
          </a:bodyPr>
          <a:lstStyle/>
          <a:p>
            <a:pPr marL="0" lvl="0" indent="0" algn="l">
              <a:lnSpc>
                <a:spcPts val="6049"/>
              </a:lnSpc>
              <a:spcBef>
                <a:spcPct val="0"/>
              </a:spcBef>
            </a:pPr>
            <a:r>
              <a:rPr lang="en-US" sz="5499" dirty="0">
                <a:solidFill>
                  <a:srgbClr val="E5E5E5"/>
                </a:solidFill>
                <a:latin typeface="Montserrat Classic Bold"/>
              </a:rPr>
              <a:t>Memory Management</a:t>
            </a:r>
          </a:p>
        </p:txBody>
      </p:sp>
      <p:sp>
        <p:nvSpPr>
          <p:cNvPr id="4" name="Freeform 4"/>
          <p:cNvSpPr/>
          <p:nvPr/>
        </p:nvSpPr>
        <p:spPr>
          <a:xfrm>
            <a:off x="13338789" y="9236393"/>
            <a:ext cx="8757453" cy="7571877"/>
          </a:xfrm>
          <a:custGeom>
            <a:avLst/>
            <a:gdLst/>
            <a:ahLst/>
            <a:cxnLst/>
            <a:rect l="l" t="t" r="r" b="b"/>
            <a:pathLst>
              <a:path w="8757453" h="7571877">
                <a:moveTo>
                  <a:pt x="0" y="0"/>
                </a:moveTo>
                <a:lnTo>
                  <a:pt x="8757453" y="0"/>
                </a:lnTo>
                <a:lnTo>
                  <a:pt x="8757453" y="7571877"/>
                </a:lnTo>
                <a:lnTo>
                  <a:pt x="0" y="757187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TextBox 5"/>
          <p:cNvSpPr txBox="1"/>
          <p:nvPr/>
        </p:nvSpPr>
        <p:spPr>
          <a:xfrm>
            <a:off x="1870531" y="3432802"/>
            <a:ext cx="14546938" cy="523605"/>
          </a:xfrm>
          <a:prstGeom prst="rect">
            <a:avLst/>
          </a:prstGeom>
        </p:spPr>
        <p:txBody>
          <a:bodyPr lIns="0" tIns="0" rIns="0" bIns="0" rtlCol="0" anchor="t">
            <a:spAutoFit/>
          </a:bodyPr>
          <a:lstStyle/>
          <a:p>
            <a:pPr algn="ctr">
              <a:lnSpc>
                <a:spcPts val="4567"/>
              </a:lnSpc>
              <a:spcBef>
                <a:spcPct val="0"/>
              </a:spcBef>
            </a:pPr>
            <a:endParaRPr lang="en-US" sz="3262" dirty="0">
              <a:solidFill>
                <a:srgbClr val="FFFFFF"/>
              </a:solidFill>
              <a:latin typeface="Montserrat Classic"/>
            </a:endParaRPr>
          </a:p>
        </p:txBody>
      </p:sp>
      <p:sp>
        <p:nvSpPr>
          <p:cNvPr id="6" name="Rectangle 5">
            <a:extLst>
              <a:ext uri="{FF2B5EF4-FFF2-40B4-BE49-F238E27FC236}">
                <a16:creationId xmlns:a16="http://schemas.microsoft.com/office/drawing/2014/main" id="{770C8761-8955-4589-9C1B-D1785FDD42B1}"/>
              </a:ext>
            </a:extLst>
          </p:cNvPr>
          <p:cNvSpPr/>
          <p:nvPr/>
        </p:nvSpPr>
        <p:spPr>
          <a:xfrm>
            <a:off x="1285262" y="3805474"/>
            <a:ext cx="14070852" cy="1569660"/>
          </a:xfrm>
          <a:prstGeom prst="rect">
            <a:avLst/>
          </a:prstGeom>
        </p:spPr>
        <p:txBody>
          <a:bodyPr wrap="square">
            <a:spAutoFit/>
          </a:bodyPr>
          <a:lstStyle/>
          <a:p>
            <a:r>
              <a:rPr lang="en-US" sz="3200" dirty="0">
                <a:solidFill>
                  <a:schemeClr val="bg1"/>
                </a:solidFill>
              </a:rPr>
              <a:t>Memory management is a method in the operating system to manage operations between main memory and disk during process execution. In our project file size will show and the file I created will automatically saves on our virtual storage.</a:t>
            </a:r>
          </a:p>
        </p:txBody>
      </p:sp>
    </p:spTree>
    <p:extLst>
      <p:ext uri="{BB962C8B-B14F-4D97-AF65-F5344CB8AC3E}">
        <p14:creationId xmlns:p14="http://schemas.microsoft.com/office/powerpoint/2010/main" val="2491330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72739"/>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359112318"/>
              </p:ext>
            </p:extLst>
          </p:nvPr>
        </p:nvGraphicFramePr>
        <p:xfrm>
          <a:off x="1321548" y="1196131"/>
          <a:ext cx="10870452" cy="817944"/>
        </p:xfrm>
        <a:graphic>
          <a:graphicData uri="http://schemas.openxmlformats.org/drawingml/2006/table">
            <a:tbl>
              <a:tblPr/>
              <a:tblGrid>
                <a:gridCol w="10870452">
                  <a:extLst>
                    <a:ext uri="{9D8B030D-6E8A-4147-A177-3AD203B41FA5}">
                      <a16:colId xmlns:a16="http://schemas.microsoft.com/office/drawing/2014/main" val="20000"/>
                    </a:ext>
                  </a:extLst>
                </a:gridCol>
              </a:tblGrid>
              <a:tr h="779097">
                <a:tc>
                  <a:txBody>
                    <a:bodyPr/>
                    <a:lstStyle/>
                    <a:p>
                      <a:pPr algn="ctr">
                        <a:lnSpc>
                          <a:spcPts val="4200"/>
                        </a:lnSpc>
                        <a:defRPr/>
                      </a:pPr>
                      <a:endParaRPr lang="en-US" sz="1100" dirty="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DA715"/>
                    </a:solidFill>
                  </a:tcPr>
                </a:tc>
                <a:extLst>
                  <a:ext uri="{0D108BD9-81ED-4DB2-BD59-A6C34878D82A}">
                    <a16:rowId xmlns:a16="http://schemas.microsoft.com/office/drawing/2014/main" val="10000"/>
                  </a:ext>
                </a:extLst>
              </a:tr>
            </a:tbl>
          </a:graphicData>
        </a:graphic>
      </p:graphicFrame>
      <p:sp>
        <p:nvSpPr>
          <p:cNvPr id="3" name="TextBox 3"/>
          <p:cNvSpPr txBox="1"/>
          <p:nvPr/>
        </p:nvSpPr>
        <p:spPr>
          <a:xfrm>
            <a:off x="1536264" y="1243575"/>
            <a:ext cx="10655736" cy="769441"/>
          </a:xfrm>
          <a:prstGeom prst="rect">
            <a:avLst/>
          </a:prstGeom>
        </p:spPr>
        <p:txBody>
          <a:bodyPr wrap="square" lIns="0" tIns="0" rIns="0" bIns="0" rtlCol="0" anchor="t">
            <a:spAutoFit/>
          </a:bodyPr>
          <a:lstStyle/>
          <a:p>
            <a:pPr marL="0" lvl="0" indent="0" algn="l">
              <a:lnSpc>
                <a:spcPts val="6049"/>
              </a:lnSpc>
              <a:spcBef>
                <a:spcPct val="0"/>
              </a:spcBef>
            </a:pPr>
            <a:r>
              <a:rPr lang="en-US" sz="5499" dirty="0">
                <a:solidFill>
                  <a:srgbClr val="E5E5E5"/>
                </a:solidFill>
                <a:latin typeface="Montserrat Classic Bold"/>
              </a:rPr>
              <a:t>Inter Process Communication</a:t>
            </a:r>
          </a:p>
        </p:txBody>
      </p:sp>
      <p:sp>
        <p:nvSpPr>
          <p:cNvPr id="4" name="Freeform 4"/>
          <p:cNvSpPr/>
          <p:nvPr/>
        </p:nvSpPr>
        <p:spPr>
          <a:xfrm>
            <a:off x="13338789" y="9236393"/>
            <a:ext cx="8757453" cy="7571877"/>
          </a:xfrm>
          <a:custGeom>
            <a:avLst/>
            <a:gdLst/>
            <a:ahLst/>
            <a:cxnLst/>
            <a:rect l="l" t="t" r="r" b="b"/>
            <a:pathLst>
              <a:path w="8757453" h="7571877">
                <a:moveTo>
                  <a:pt x="0" y="0"/>
                </a:moveTo>
                <a:lnTo>
                  <a:pt x="8757453" y="0"/>
                </a:lnTo>
                <a:lnTo>
                  <a:pt x="8757453" y="7571877"/>
                </a:lnTo>
                <a:lnTo>
                  <a:pt x="0" y="757187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TextBox 5"/>
          <p:cNvSpPr txBox="1"/>
          <p:nvPr/>
        </p:nvSpPr>
        <p:spPr>
          <a:xfrm>
            <a:off x="1870531" y="3432802"/>
            <a:ext cx="14546938" cy="523605"/>
          </a:xfrm>
          <a:prstGeom prst="rect">
            <a:avLst/>
          </a:prstGeom>
        </p:spPr>
        <p:txBody>
          <a:bodyPr lIns="0" tIns="0" rIns="0" bIns="0" rtlCol="0" anchor="t">
            <a:spAutoFit/>
          </a:bodyPr>
          <a:lstStyle/>
          <a:p>
            <a:pPr algn="ctr">
              <a:lnSpc>
                <a:spcPts val="4567"/>
              </a:lnSpc>
              <a:spcBef>
                <a:spcPct val="0"/>
              </a:spcBef>
            </a:pPr>
            <a:endParaRPr lang="en-US" sz="3262" dirty="0">
              <a:solidFill>
                <a:srgbClr val="FFFFFF"/>
              </a:solidFill>
              <a:latin typeface="Montserrat Classic"/>
            </a:endParaRPr>
          </a:p>
        </p:txBody>
      </p:sp>
      <p:sp>
        <p:nvSpPr>
          <p:cNvPr id="6" name="Rectangle 5">
            <a:extLst>
              <a:ext uri="{FF2B5EF4-FFF2-40B4-BE49-F238E27FC236}">
                <a16:creationId xmlns:a16="http://schemas.microsoft.com/office/drawing/2014/main" id="{770C8761-8955-4589-9C1B-D1785FDD42B1}"/>
              </a:ext>
            </a:extLst>
          </p:cNvPr>
          <p:cNvSpPr/>
          <p:nvPr/>
        </p:nvSpPr>
        <p:spPr>
          <a:xfrm>
            <a:off x="1285262" y="3805474"/>
            <a:ext cx="14070852" cy="1569660"/>
          </a:xfrm>
          <a:prstGeom prst="rect">
            <a:avLst/>
          </a:prstGeom>
        </p:spPr>
        <p:txBody>
          <a:bodyPr wrap="square">
            <a:spAutoFit/>
          </a:bodyPr>
          <a:lstStyle/>
          <a:p>
            <a:r>
              <a:rPr lang="en-US" sz="3200" dirty="0">
                <a:solidFill>
                  <a:schemeClr val="bg1"/>
                </a:solidFill>
              </a:rPr>
              <a:t>Inter-Process Communication (IPC) is the process that allows different processes of a computer system to share information. In our operating system we can send messages from one process to another.</a:t>
            </a:r>
          </a:p>
        </p:txBody>
      </p:sp>
    </p:spTree>
    <p:extLst>
      <p:ext uri="{BB962C8B-B14F-4D97-AF65-F5344CB8AC3E}">
        <p14:creationId xmlns:p14="http://schemas.microsoft.com/office/powerpoint/2010/main" val="3342842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362</Words>
  <Application>Microsoft Office PowerPoint</Application>
  <PresentationFormat>Custom</PresentationFormat>
  <Paragraphs>81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Montserrat Semi-Bold</vt:lpstr>
      <vt:lpstr>Arial</vt:lpstr>
      <vt:lpstr>Calibri</vt:lpstr>
      <vt:lpstr>Montserrat Classic Bold</vt:lpstr>
      <vt:lpstr>Montserrat Classic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Edge Computing system</dc:title>
  <dc:creator>MD Tanjim Khan</dc:creator>
  <cp:lastModifiedBy>MD Tanjim Khan</cp:lastModifiedBy>
  <cp:revision>11</cp:revision>
  <dcterms:created xsi:type="dcterms:W3CDTF">2006-08-16T00:00:00Z</dcterms:created>
  <dcterms:modified xsi:type="dcterms:W3CDTF">2024-05-25T05:25:37Z</dcterms:modified>
  <dc:identifier>DAF9rB4Gnrw</dc:identifier>
</cp:coreProperties>
</file>