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E4F8"/>
    <a:srgbClr val="AF8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7" autoAdjust="0"/>
    <p:restoredTop sz="94660"/>
  </p:normalViewPr>
  <p:slideViewPr>
    <p:cSldViewPr snapToGrid="0">
      <p:cViewPr varScale="1">
        <p:scale>
          <a:sx n="73" d="100"/>
          <a:sy n="73" d="100"/>
        </p:scale>
        <p:origin x="21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5T22:37:31.335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1 0 1840 0 0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11-25T22:37:44.67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4144 6454 7512 0 0,'0'0'328'0'0,"0"0"80"0"0,0 0-328 0 0,8 0-80 0 0,0 3 0 0 0,-3-6-2208 0 0,8-2-464 0 0</inkml:trace>
  <inkml:trace contextRef="#ctx0" brushRef="#br0" timeOffset="4975.611">5857 6380 7920 0 0,'0'0'352'0'0,"0"0"64"0"0,0 0-328 0 0,0 0-88 0 0,0 0 0 0 0,0 0 0 0 0,0 0 224 0 0,0 0 24 0 0</inkml:trace>
  <inkml:trace contextRef="#ctx0" brushRef="#br0" timeOffset="8577.047">10212 6368 4376 0 0,'0'0'192'0'0,"0"0"40"0"0,0 0-232 0 0,0 0 0 0 0,15 0 0 0 0,-2 0 0 0 0,-5 0-72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FE93D-C529-45C5-BD5A-2CBC247C37ED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62151A-74F0-4063-A368-76CAB9A2A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25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dirty="0"/>
                  <a:t>c</a:t>
                </a:r>
                <a:r>
                  <a:rPr lang="en-US" sz="1200" i="0" baseline="-25000" dirty="0"/>
                  <a:t>i </a:t>
                </a:r>
                <a:r>
                  <a:rPr lang="en-US" sz="1200" i="0" baseline="0" dirty="0"/>
                  <a:t>= The objective function coefficient for variable </a:t>
                </a:r>
                <a:r>
                  <a:rPr lang="en-US" sz="1200" i="0" baseline="0" dirty="0" err="1"/>
                  <a:t>i</a:t>
                </a:r>
                <a:endParaRPr lang="en-US" sz="1200" i="0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New objective function coefficient for </a:t>
                </a:r>
                <a:r>
                  <a:rPr lang="en-US" dirty="0" err="1"/>
                  <a:t>i</a:t>
                </a:r>
                <a:r>
                  <a:rPr lang="en-US" baseline="0" dirty="0"/>
                  <a:t> – old </a:t>
                </a:r>
                <a:r>
                  <a:rPr lang="en-US" dirty="0"/>
                  <a:t>objective function coefficient for </a:t>
                </a:r>
                <a:r>
                  <a:rPr lang="en-US" dirty="0" err="1"/>
                  <a:t>i</a:t>
                </a:r>
                <a:r>
                  <a:rPr lang="en-US" baseline="0" dirty="0"/>
                  <a:t> </a:t>
                </a:r>
              </a:p>
              <a:p>
                <a:r>
                  <a:rPr lang="en-US" i="1" dirty="0"/>
                  <a:t> </a:t>
                </a:r>
                <a:r>
                  <a:rPr lang="el-GR" i="0" dirty="0"/>
                  <a:t>Δ</a:t>
                </a:r>
                <a:r>
                  <a:rPr lang="en-US" i="0" dirty="0" err="1"/>
                  <a:t>RHS</a:t>
                </a:r>
                <a:r>
                  <a:rPr lang="en-US" i="0" baseline="-25000" dirty="0" err="1"/>
                  <a:t>j</a:t>
                </a:r>
                <a:r>
                  <a:rPr lang="en-US" i="0" dirty="0"/>
                  <a:t> = New RHS for constraint j – old RHS for constraint j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i="0" baseline="0" dirty="0"/>
                  <a:t>= Shadow price for constraint j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i="0" baseline="0" dirty="0"/>
                  <a:t> = Constraint coefficient for variable </a:t>
                </a:r>
                <a:r>
                  <a:rPr lang="en-US" i="0" baseline="0" dirty="0" err="1"/>
                  <a:t>i</a:t>
                </a:r>
                <a:r>
                  <a:rPr lang="en-US" i="0" baseline="0" dirty="0"/>
                  <a:t> and constraint j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i="0" dirty="0"/>
                  <a:t>c</a:t>
                </a:r>
                <a:r>
                  <a:rPr lang="en-US" sz="1200" i="0" baseline="-25000" dirty="0"/>
                  <a:t>i </a:t>
                </a:r>
                <a:r>
                  <a:rPr lang="en-US" sz="1200" i="0" baseline="0" dirty="0"/>
                  <a:t>= The objective function coefficient for variable </a:t>
                </a:r>
                <a:r>
                  <a:rPr lang="en-US" sz="1200" i="0" baseline="0" dirty="0" err="1"/>
                  <a:t>i</a:t>
                </a:r>
                <a:endParaRPr lang="en-US" sz="1200" i="0" baseline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20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∆</a:t>
                </a:r>
                <a:r>
                  <a:rPr lang="en-US" sz="1200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𝑐_𝑖</a:t>
                </a:r>
                <a:r>
                  <a:rPr lang="en-US" dirty="0"/>
                  <a:t>= New objective function coefficient for </a:t>
                </a:r>
                <a:r>
                  <a:rPr lang="en-US" dirty="0" err="1"/>
                  <a:t>i</a:t>
                </a:r>
                <a:r>
                  <a:rPr lang="en-US" baseline="0" dirty="0"/>
                  <a:t> – old </a:t>
                </a:r>
                <a:r>
                  <a:rPr lang="en-US" dirty="0"/>
                  <a:t>objective function coefficient for </a:t>
                </a:r>
                <a:r>
                  <a:rPr lang="en-US" dirty="0" err="1"/>
                  <a:t>i</a:t>
                </a:r>
                <a:r>
                  <a:rPr lang="en-US" baseline="0" dirty="0"/>
                  <a:t> </a:t>
                </a:r>
              </a:p>
              <a:p>
                <a:r>
                  <a:rPr lang="en-US" i="1" dirty="0"/>
                  <a:t> </a:t>
                </a:r>
                <a:r>
                  <a:rPr lang="el-GR" i="0" dirty="0"/>
                  <a:t>Δ</a:t>
                </a:r>
                <a:r>
                  <a:rPr lang="en-US" i="0" dirty="0" err="1"/>
                  <a:t>RHS</a:t>
                </a:r>
                <a:r>
                  <a:rPr lang="en-US" i="0" baseline="-25000" dirty="0" err="1"/>
                  <a:t>j</a:t>
                </a:r>
                <a:r>
                  <a:rPr lang="en-US" i="0" dirty="0"/>
                  <a:t> = New RHS for constraint j – old RHS for constraint j 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𝑤_𝑗</a:t>
                </a:r>
                <a:r>
                  <a:rPr lang="en-US" i="0" baseline="0" dirty="0"/>
                  <a:t>= Shadow price for constraint j</a:t>
                </a:r>
              </a:p>
              <a:p>
                <a:r>
                  <a:rPr lang="en-US" sz="1200" b="0" i="0">
                    <a:latin typeface="Cambria Math" panose="02040503050406030204" pitchFamily="18" charset="0"/>
                  </a:rPr>
                  <a:t>𝑎_𝑖𝑗</a:t>
                </a:r>
                <a:r>
                  <a:rPr lang="en-US" i="0" baseline="0" dirty="0"/>
                  <a:t> = Constraint coefficient for variable </a:t>
                </a:r>
                <a:r>
                  <a:rPr lang="en-US" i="0" baseline="0" dirty="0" err="1"/>
                  <a:t>i</a:t>
                </a:r>
                <a:r>
                  <a:rPr lang="en-US" i="0" baseline="0" dirty="0"/>
                  <a:t> and constraint j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62151A-74F0-4063-A368-76CAB9A2A87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06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8A33-860A-4760-8FE1-1236B495E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33777-0956-48BD-AE45-5A773EC34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835D2-1AB6-4DFC-B455-C67C4003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0C87-6ED4-4211-B925-D4BEE8927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2AB81-ECAF-4B99-82A5-73F9434A5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58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F24A6-CA91-4F42-BDDF-FB22E2FB3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78407-909F-4F9C-9F43-F4DAD7B41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7937A-24A4-43E7-900D-0E4641FB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DF177-043D-4BED-A28D-5106FF90C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379C6-9B74-474B-90B8-C5DDCC94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112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6EBD6D-DE90-42C9-BF92-96795EA8E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0A6DE0-EDAD-4DAF-B8A5-050F8ED28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9048-2672-4B6D-921E-83D0BACE3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30B56-6623-4F33-BEE7-3565E54D7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A868A-1163-423C-95EA-FDC1C0977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942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B6D2-E6AA-48B4-AC74-B66B3E8A2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10A17-87DD-4E0F-8E4F-5ABA52CA7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5D0D5-724E-4A24-91EB-E8530C20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E84B3-7F93-403D-8F42-E0C84CE6E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932BB-930E-40DC-9350-6B988F961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54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F1E7-8086-437E-ACCF-096DF3981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D4BAD-326E-4BC6-8AEC-10FFA40ECF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38AFC-2435-4D19-8785-D09672D0F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19017-B624-4370-9423-E9896885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C6E10-ED45-4209-BB53-24059DFBB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1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77A0F-6F8C-475D-A7F7-992816A9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4F6F-90AF-497F-BA4B-9E7BB8236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8A6BA0-FD5E-4D3E-915B-E35F7B00E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8965B-9BFD-4CE3-95CC-FCCC86BA4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A61E5-B307-465C-8FF1-BBADB425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7E6DE4-E79A-4B68-BAD3-F701B5887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75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16191-B443-405D-934A-750074D8C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16B03-4BBC-4979-AECF-57A98F1AD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FB523-442F-47B0-91E9-556D4A314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D034C3-7321-46D4-87D4-16B34F34A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6EEEFA-5762-4F56-B9D4-1FA86A972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413AE-FD5D-4F3C-BB7B-7F405F7C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B2751-D33E-441B-93EB-2C400319B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6CECF2-5A2F-4EDB-9CC4-544C5BB4C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0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8A4E-E77A-409F-A68A-0843EC21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A397BD-A80A-4ED3-94BD-4D24039D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6405C-6E90-4FBA-AF27-EE1A2F03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C0D5-EA8A-40F4-ADDB-DECA59F53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07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D8B8E-C493-411F-BDBF-C40B79C54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D12CA4-8EBE-4A0A-913D-D67AD641F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FAC67-2DBF-433C-AFFF-E0BD036C8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40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65D3-A138-4848-A4B8-1D3B8913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5A195-D8F8-4A3F-B436-BD9DD8FA8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BE532-A562-460C-93DD-BECD4F14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105A9-4010-4C96-82B2-DE6B58A6E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21D7A-25E2-432C-B87C-A4A010AD6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F5F6B-4A81-4C9B-9756-6FF7CB040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253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9BD5B-70FB-4F9E-BD03-0C16A9D48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E2597-7E65-482E-BCC4-F904E9C04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AE756-4F00-4DF9-AC0B-A82A3326F0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CAB7A-0F10-48D9-9BCD-128200E5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34C67-EBB5-4E16-9CFA-AD78A979B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1E2EB-0026-412E-B062-9BBBDE25A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037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6BADF2-97F0-4F78-BAA7-B04EF056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D2139-C624-49E5-ADF1-B816EB79B9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00F6-670B-4C28-89B1-06914E51A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8AB84-F258-4FAF-A96E-1582D53C33FA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0C703-B471-4977-B51C-281F2F008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A17A8-7E0B-490B-9A38-D7F27DB5A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A1ABF9-8CB5-48EE-8554-E69BD6D822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57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82A197B-6E3E-486E-82C3-F76E9C2E350A}"/>
                  </a:ext>
                </a:extLst>
              </p14:cNvPr>
              <p14:cNvContentPartPr/>
              <p14:nvPr/>
            </p14:nvContentPartPr>
            <p14:xfrm>
              <a:off x="2530196" y="1315353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82A197B-6E3E-486E-82C3-F76E9C2E35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876" y="1311033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163236E8-C4F8-4A43-BBFE-547F76758100}"/>
                  </a:ext>
                </a:extLst>
              </p14:cNvPr>
              <p14:cNvContentPartPr/>
              <p14:nvPr/>
            </p14:nvContentPartPr>
            <p14:xfrm>
              <a:off x="4639923" y="2542888"/>
              <a:ext cx="2197800" cy="3240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163236E8-C4F8-4A43-BBFE-547F767581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5603" y="2538568"/>
                <a:ext cx="2206440" cy="41040"/>
              </a:xfrm>
              <a:prstGeom prst="rect">
                <a:avLst/>
              </a:prstGeom>
            </p:spPr>
          </p:pic>
        </mc:Fallback>
      </mc:AlternateContent>
      <p:sp>
        <p:nvSpPr>
          <p:cNvPr id="124" name="Oval 123">
            <a:extLst>
              <a:ext uri="{FF2B5EF4-FFF2-40B4-BE49-F238E27FC236}">
                <a16:creationId xmlns:a16="http://schemas.microsoft.com/office/drawing/2014/main" id="{47F9540D-DCD0-4A0A-B9D7-5D53722EA57B}"/>
              </a:ext>
            </a:extLst>
          </p:cNvPr>
          <p:cNvSpPr/>
          <p:nvPr/>
        </p:nvSpPr>
        <p:spPr>
          <a:xfrm>
            <a:off x="4208443" y="2542888"/>
            <a:ext cx="3068198" cy="11092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Sensitivity Analysis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C31DDEE-649E-4FA7-9825-167FAE5584A8}"/>
              </a:ext>
            </a:extLst>
          </p:cNvPr>
          <p:cNvSpPr/>
          <p:nvPr/>
        </p:nvSpPr>
        <p:spPr>
          <a:xfrm>
            <a:off x="219426" y="132202"/>
            <a:ext cx="3773276" cy="5618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Changing RHS of one constraint</a:t>
            </a:r>
          </a:p>
          <a:p>
            <a:pPr algn="ctr"/>
            <a:r>
              <a:rPr lang="en-US" sz="1600" dirty="0"/>
              <a:t>(Constraints Table)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B4738AAE-F7F4-4C40-B11A-906DDC0190E8}"/>
              </a:ext>
            </a:extLst>
          </p:cNvPr>
          <p:cNvSpPr/>
          <p:nvPr/>
        </p:nvSpPr>
        <p:spPr>
          <a:xfrm>
            <a:off x="219424" y="1247058"/>
            <a:ext cx="3773277" cy="99595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optimal objective function changes by </a:t>
            </a:r>
            <a:r>
              <a:rPr lang="el-GR" sz="1400" dirty="0"/>
              <a:t>Δ</a:t>
            </a:r>
            <a:r>
              <a:rPr lang="en-US" sz="1400" dirty="0" err="1"/>
              <a:t>RHS</a:t>
            </a:r>
            <a:r>
              <a:rPr lang="en-US" sz="1400" baseline="-25000" dirty="0" err="1"/>
              <a:t>j</a:t>
            </a:r>
            <a:r>
              <a:rPr lang="en-US" sz="1400" dirty="0"/>
              <a:t>*w</a:t>
            </a:r>
            <a:r>
              <a:rPr lang="en-US" sz="1400" baseline="-25000" dirty="0"/>
              <a:t>j</a:t>
            </a:r>
            <a:r>
              <a:rPr lang="en-US" sz="1400" dirty="0"/>
              <a:t>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optimal solution changes (stays the same) for binding (nonbinding) constraints. 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42C51E0-08D3-4290-B964-006535621F99}"/>
              </a:ext>
            </a:extLst>
          </p:cNvPr>
          <p:cNvSpPr/>
          <p:nvPr/>
        </p:nvSpPr>
        <p:spPr>
          <a:xfrm>
            <a:off x="219425" y="689629"/>
            <a:ext cx="3773276" cy="561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</a:t>
            </a:r>
            <a:r>
              <a:rPr lang="el-GR" i="1" dirty="0"/>
              <a:t>Δ</a:t>
            </a:r>
            <a:r>
              <a:rPr lang="en-US" i="1" dirty="0" err="1"/>
              <a:t>RHS</a:t>
            </a:r>
            <a:r>
              <a:rPr lang="en-US" i="1" baseline="-25000" dirty="0" err="1"/>
              <a:t>j</a:t>
            </a:r>
            <a:r>
              <a:rPr lang="en-US" i="1" dirty="0"/>
              <a:t>  is within allowable increase/decrease 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20B56BD-A979-4188-AC46-5A291D722BD8}"/>
              </a:ext>
            </a:extLst>
          </p:cNvPr>
          <p:cNvSpPr/>
          <p:nvPr/>
        </p:nvSpPr>
        <p:spPr>
          <a:xfrm>
            <a:off x="219425" y="2243008"/>
            <a:ext cx="3773276" cy="5618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</a:t>
            </a:r>
            <a:r>
              <a:rPr lang="el-GR" i="1" dirty="0"/>
              <a:t>Δ</a:t>
            </a:r>
            <a:r>
              <a:rPr lang="en-US" i="1" dirty="0" err="1"/>
              <a:t>RHS</a:t>
            </a:r>
            <a:r>
              <a:rPr lang="en-US" i="1" baseline="-25000" dirty="0" err="1"/>
              <a:t>j</a:t>
            </a:r>
            <a:r>
              <a:rPr lang="en-US" i="1" dirty="0"/>
              <a:t>  is outside allowable increase/decrease 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8A6DD4F-0935-45E3-93DA-1FC168202195}"/>
              </a:ext>
            </a:extLst>
          </p:cNvPr>
          <p:cNvSpPr/>
          <p:nvPr/>
        </p:nvSpPr>
        <p:spPr>
          <a:xfrm>
            <a:off x="219424" y="2804869"/>
            <a:ext cx="3773277" cy="7040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</a:t>
            </a:r>
            <a:r>
              <a:rPr lang="en-US" sz="1400" baseline="-25000" dirty="0"/>
              <a:t>j</a:t>
            </a:r>
            <a:r>
              <a:rPr lang="en-US" sz="1400" dirty="0"/>
              <a:t> is invalid.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Optimal solution changes for binding/nonbinding constraints.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B9B02FE-CE49-4A81-993F-C9F297D9B934}"/>
              </a:ext>
            </a:extLst>
          </p:cNvPr>
          <p:cNvSpPr/>
          <p:nvPr/>
        </p:nvSpPr>
        <p:spPr>
          <a:xfrm>
            <a:off x="7737514" y="132202"/>
            <a:ext cx="3773276" cy="56186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Changing one objective function coefficient </a:t>
            </a:r>
          </a:p>
          <a:p>
            <a:pPr algn="ctr"/>
            <a:r>
              <a:rPr lang="en-US" sz="1600" dirty="0"/>
              <a:t>(Variables Table)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EE1041B-59F9-4073-801C-E762490ED310}"/>
              </a:ext>
            </a:extLst>
          </p:cNvPr>
          <p:cNvSpPr/>
          <p:nvPr/>
        </p:nvSpPr>
        <p:spPr>
          <a:xfrm>
            <a:off x="7737512" y="1184628"/>
            <a:ext cx="3773277" cy="71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optimal solution stays the same.</a:t>
            </a:r>
          </a:p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objective function value changes by </a:t>
            </a:r>
            <a:r>
              <a:rPr lang="el-GR" sz="1400" i="1" dirty="0"/>
              <a:t>Δ</a:t>
            </a:r>
            <a:r>
              <a:rPr lang="en-US" sz="1400" i="1" dirty="0"/>
              <a:t>c</a:t>
            </a:r>
            <a:r>
              <a:rPr lang="en-US" sz="1400" i="1" baseline="-25000" dirty="0"/>
              <a:t>i</a:t>
            </a:r>
            <a:r>
              <a:rPr lang="en-US" sz="1400" i="1" dirty="0"/>
              <a:t> * x</a:t>
            </a:r>
            <a:r>
              <a:rPr lang="en-US" sz="1400" i="1" baseline="30000" dirty="0"/>
              <a:t>*</a:t>
            </a:r>
            <a:r>
              <a:rPr lang="en-US" sz="1400" i="1" dirty="0"/>
              <a:t>.</a:t>
            </a:r>
            <a:endParaRPr lang="en-US" sz="1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61CF519E-339F-493E-B065-7304FEA0182A}"/>
              </a:ext>
            </a:extLst>
          </p:cNvPr>
          <p:cNvSpPr/>
          <p:nvPr/>
        </p:nvSpPr>
        <p:spPr>
          <a:xfrm>
            <a:off x="7737513" y="689630"/>
            <a:ext cx="3773276" cy="56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</a:t>
            </a:r>
            <a:r>
              <a:rPr lang="el-GR" i="1" dirty="0"/>
              <a:t>Δ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i="1" dirty="0"/>
              <a:t>  is within allowable increase/decrease 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A776DBCD-43F9-41EC-93D5-95BCEA84C900}"/>
              </a:ext>
            </a:extLst>
          </p:cNvPr>
          <p:cNvSpPr/>
          <p:nvPr/>
        </p:nvSpPr>
        <p:spPr>
          <a:xfrm>
            <a:off x="7737513" y="1894900"/>
            <a:ext cx="3773276" cy="56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</a:t>
            </a:r>
            <a:r>
              <a:rPr lang="el-GR" i="1" dirty="0"/>
              <a:t>Δ</a:t>
            </a:r>
            <a:r>
              <a:rPr lang="en-US" i="1" dirty="0"/>
              <a:t>c</a:t>
            </a:r>
            <a:r>
              <a:rPr lang="en-US" i="1" baseline="-25000" dirty="0"/>
              <a:t>i</a:t>
            </a:r>
            <a:r>
              <a:rPr lang="en-US" i="1" dirty="0"/>
              <a:t>  is outside allowable increase/decrease 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08ED232-4146-48F8-8C2C-7629A87A5CB5}"/>
              </a:ext>
            </a:extLst>
          </p:cNvPr>
          <p:cNvSpPr/>
          <p:nvPr/>
        </p:nvSpPr>
        <p:spPr>
          <a:xfrm>
            <a:off x="7737511" y="2456761"/>
            <a:ext cx="3773277" cy="71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The optimal solution and the objective function value changes.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4D004CC-2FA0-475E-85DA-016D72E69713}"/>
              </a:ext>
            </a:extLst>
          </p:cNvPr>
          <p:cNvSpPr/>
          <p:nvPr/>
        </p:nvSpPr>
        <p:spPr>
          <a:xfrm>
            <a:off x="219424" y="3847641"/>
            <a:ext cx="3773276" cy="70400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 a new variable or change at least one constraint coefficient</a:t>
            </a:r>
          </a:p>
          <a:p>
            <a:pPr algn="ctr"/>
            <a:r>
              <a:rPr lang="en-US" dirty="0"/>
              <a:t>(Both Tables)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95CF5D7-7924-4306-83A9-ED4C3255A70F}"/>
                  </a:ext>
                </a:extLst>
              </p:cNvPr>
              <p:cNvSpPr/>
              <p:nvPr/>
            </p:nvSpPr>
            <p:spPr>
              <a:xfrm>
                <a:off x="219424" y="4554083"/>
                <a:ext cx="3773277" cy="710272"/>
              </a:xfrm>
              <a:prstGeom prst="rect">
                <a:avLst/>
              </a:prstGeom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1400" dirty="0"/>
                  <a:t>The optimal solution changes if: Reduced </a:t>
                </a:r>
                <a:r>
                  <a:rPr lang="en-US" sz="1400" dirty="0" err="1"/>
                  <a:t>Cost</a:t>
                </a:r>
                <a:r>
                  <a:rPr lang="en-US" sz="1400" baseline="-25000" dirty="0" err="1"/>
                  <a:t>i</a:t>
                </a:r>
                <a:r>
                  <a:rPr lang="en-US" sz="1400" baseline="-25000" dirty="0"/>
                  <a:t> </a:t>
                </a:r>
                <a:r>
                  <a:rPr lang="en-US" sz="1400" dirty="0"/>
                  <a:t>= </a:t>
                </a:r>
                <a:r>
                  <a:rPr lang="en-US" sz="1400" i="1" dirty="0"/>
                  <a:t>c</a:t>
                </a:r>
                <a:r>
                  <a:rPr lang="en-US" sz="1400" i="1" baseline="-25000" dirty="0"/>
                  <a:t>i</a:t>
                </a:r>
                <a:r>
                  <a:rPr lang="en-US" sz="1400" i="1" dirty="0"/>
                  <a:t> -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400" i="1" dirty="0"/>
                  <a:t> &gt; (&lt;) 0 for a max (min) objective.</a:t>
                </a:r>
                <a:endParaRPr lang="en-US" sz="1400" dirty="0"/>
              </a:p>
            </p:txBody>
          </p:sp>
        </mc:Choice>
        <mc:Fallback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895CF5D7-7924-4306-83A9-ED4C3255A7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424" y="4554083"/>
                <a:ext cx="3773277" cy="710272"/>
              </a:xfrm>
              <a:prstGeom prst="rect">
                <a:avLst/>
              </a:prstGeom>
              <a:blipFill>
                <a:blip r:embed="rId7"/>
                <a:stretch>
                  <a:fillRect l="-322" t="-840" b="-5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138">
            <a:extLst>
              <a:ext uri="{FF2B5EF4-FFF2-40B4-BE49-F238E27FC236}">
                <a16:creationId xmlns:a16="http://schemas.microsoft.com/office/drawing/2014/main" id="{716870DD-AD98-4E6B-AB89-195E25B35B61}"/>
              </a:ext>
            </a:extLst>
          </p:cNvPr>
          <p:cNvSpPr/>
          <p:nvPr/>
        </p:nvSpPr>
        <p:spPr>
          <a:xfrm>
            <a:off x="7737514" y="3348813"/>
            <a:ext cx="3773276" cy="71027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Changing more than one objective function coefficient </a:t>
            </a:r>
          </a:p>
          <a:p>
            <a:pPr algn="ctr"/>
            <a:r>
              <a:rPr lang="en-US" sz="1600" dirty="0"/>
              <a:t>(Variables Table)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0F60D136-79BF-404F-AE7C-65C2B92CA333}"/>
              </a:ext>
            </a:extLst>
          </p:cNvPr>
          <p:cNvSpPr/>
          <p:nvPr/>
        </p:nvSpPr>
        <p:spPr>
          <a:xfrm>
            <a:off x="7741182" y="4554083"/>
            <a:ext cx="3773277" cy="7102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lvl="1"/>
            <a:r>
              <a:rPr lang="en-US" sz="1400" dirty="0"/>
              <a:t>The optimal solution stays the same (MIGHT change) if </a:t>
            </a:r>
            <a:r>
              <a:rPr lang="el-GR" sz="1400" i="1" dirty="0"/>
              <a:t>Δ</a:t>
            </a:r>
            <a:r>
              <a:rPr lang="en-US" sz="1400" i="1" dirty="0"/>
              <a:t>c</a:t>
            </a:r>
            <a:r>
              <a:rPr lang="en-US" sz="1400" i="1" baseline="-25000" dirty="0"/>
              <a:t>i</a:t>
            </a:r>
            <a:r>
              <a:rPr lang="en-US" sz="1400" i="1" dirty="0"/>
              <a:t> within (outside) allowable increase/decrease.</a:t>
            </a:r>
            <a:endParaRPr lang="en-US" sz="14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3E553C3-DA0E-4A6D-85BE-521DC6212966}"/>
              </a:ext>
            </a:extLst>
          </p:cNvPr>
          <p:cNvSpPr/>
          <p:nvPr/>
        </p:nvSpPr>
        <p:spPr>
          <a:xfrm>
            <a:off x="7741183" y="4059085"/>
            <a:ext cx="3773276" cy="56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variables with changes have nonzero reduced costs.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D5E3B5D-F765-4EB6-96E2-A5A1D4E45431}"/>
              </a:ext>
            </a:extLst>
          </p:cNvPr>
          <p:cNvSpPr/>
          <p:nvPr/>
        </p:nvSpPr>
        <p:spPr>
          <a:xfrm>
            <a:off x="7741183" y="5264355"/>
            <a:ext cx="3773276" cy="5618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If at least one variables with changes have 0 reduced cost.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40F6FDB-8D68-46E3-83EC-B88329DAB194}"/>
                  </a:ext>
                </a:extLst>
              </p:cNvPr>
              <p:cNvSpPr/>
              <p:nvPr/>
            </p:nvSpPr>
            <p:spPr>
              <a:xfrm>
                <a:off x="7741181" y="5826215"/>
                <a:ext cx="3773277" cy="958915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lvl="1"/>
                <a:r>
                  <a:rPr lang="en-US" sz="1400" dirty="0"/>
                  <a:t>The optimal solution stays the same (MIGHT change) if: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𝐴𝐼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𝑜𝑟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𝐴𝐷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≤(&gt;)1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D40F6FDB-8D68-46E3-83EC-B88329DAB1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181" y="5826215"/>
                <a:ext cx="3773277" cy="958915"/>
              </a:xfrm>
              <a:prstGeom prst="rect">
                <a:avLst/>
              </a:prstGeom>
              <a:blipFill>
                <a:blip r:embed="rId8"/>
                <a:stretch>
                  <a:fillRect l="-322" t="-32704" b="-1100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6" name="Connector: Curved 165">
            <a:extLst>
              <a:ext uri="{FF2B5EF4-FFF2-40B4-BE49-F238E27FC236}">
                <a16:creationId xmlns:a16="http://schemas.microsoft.com/office/drawing/2014/main" id="{A15E546A-B9A7-47C2-8299-E149A6450B19}"/>
              </a:ext>
            </a:extLst>
          </p:cNvPr>
          <p:cNvCxnSpPr>
            <a:cxnSpLocks/>
            <a:stCxn id="124" idx="1"/>
            <a:endCxn id="127" idx="3"/>
          </p:cNvCxnSpPr>
          <p:nvPr/>
        </p:nvCxnSpPr>
        <p:spPr>
          <a:xfrm rot="16200000" flipV="1">
            <a:off x="3845089" y="1892645"/>
            <a:ext cx="960294" cy="6650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Curved 167">
            <a:extLst>
              <a:ext uri="{FF2B5EF4-FFF2-40B4-BE49-F238E27FC236}">
                <a16:creationId xmlns:a16="http://schemas.microsoft.com/office/drawing/2014/main" id="{52ABF156-720A-48D2-8C62-68B9FA5BB8E7}"/>
              </a:ext>
            </a:extLst>
          </p:cNvPr>
          <p:cNvCxnSpPr>
            <a:cxnSpLocks/>
            <a:endCxn id="132" idx="1"/>
          </p:cNvCxnSpPr>
          <p:nvPr/>
        </p:nvCxnSpPr>
        <p:spPr>
          <a:xfrm rot="5400000" flipH="1" flipV="1">
            <a:off x="6699632" y="1667448"/>
            <a:ext cx="1165564" cy="91019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6" name="Connector: Curved 175">
            <a:extLst>
              <a:ext uri="{FF2B5EF4-FFF2-40B4-BE49-F238E27FC236}">
                <a16:creationId xmlns:a16="http://schemas.microsoft.com/office/drawing/2014/main" id="{2024CE31-93C4-4548-AB02-502A2D0B247A}"/>
              </a:ext>
            </a:extLst>
          </p:cNvPr>
          <p:cNvCxnSpPr>
            <a:stCxn id="124" idx="5"/>
            <a:endCxn id="140" idx="1"/>
          </p:cNvCxnSpPr>
          <p:nvPr/>
        </p:nvCxnSpPr>
        <p:spPr>
          <a:xfrm rot="16200000" flipH="1">
            <a:off x="6574465" y="3742502"/>
            <a:ext cx="1419566" cy="91386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764051D7-80C3-49CB-ADFF-FCE414BD35AF}"/>
              </a:ext>
            </a:extLst>
          </p:cNvPr>
          <p:cNvCxnSpPr>
            <a:stCxn id="124" idx="3"/>
            <a:endCxn id="137" idx="3"/>
          </p:cNvCxnSpPr>
          <p:nvPr/>
        </p:nvCxnSpPr>
        <p:spPr>
          <a:xfrm rot="5400000">
            <a:off x="3615453" y="3866902"/>
            <a:ext cx="1419566" cy="665069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9F20F179-F28A-4D75-9047-7E918DE8324B}"/>
              </a:ext>
            </a:extLst>
          </p:cNvPr>
          <p:cNvSpPr/>
          <p:nvPr/>
        </p:nvSpPr>
        <p:spPr>
          <a:xfrm>
            <a:off x="4510832" y="126686"/>
            <a:ext cx="2326891" cy="1890718"/>
          </a:xfrm>
          <a:prstGeom prst="roundRect">
            <a:avLst/>
          </a:prstGeom>
          <a:solidFill>
            <a:srgbClr val="AF84E4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Alternate optimal solutions: 0s in the allowable increase/decrease in Variables Table</a:t>
            </a: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532679FE-4E7E-4375-B668-D8BD88870577}"/>
              </a:ext>
            </a:extLst>
          </p:cNvPr>
          <p:cNvSpPr/>
          <p:nvPr/>
        </p:nvSpPr>
        <p:spPr>
          <a:xfrm>
            <a:off x="4510832" y="4620946"/>
            <a:ext cx="2326891" cy="1890718"/>
          </a:xfrm>
          <a:prstGeom prst="roundRect">
            <a:avLst/>
          </a:prstGeom>
          <a:solidFill>
            <a:srgbClr val="B2E4F8">
              <a:alpha val="7058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Degeneracy: 0s in the allowable increase/decrease in Constraints Table</a:t>
            </a:r>
          </a:p>
        </p:txBody>
      </p:sp>
      <p:cxnSp>
        <p:nvCxnSpPr>
          <p:cNvPr id="182" name="Connector: Curved 181">
            <a:extLst>
              <a:ext uri="{FF2B5EF4-FFF2-40B4-BE49-F238E27FC236}">
                <a16:creationId xmlns:a16="http://schemas.microsoft.com/office/drawing/2014/main" id="{A65D0343-2DEC-400B-98B0-BAC4DE8EB78D}"/>
              </a:ext>
            </a:extLst>
          </p:cNvPr>
          <p:cNvCxnSpPr>
            <a:stCxn id="124" idx="0"/>
            <a:endCxn id="179" idx="2"/>
          </p:cNvCxnSpPr>
          <p:nvPr/>
        </p:nvCxnSpPr>
        <p:spPr>
          <a:xfrm rot="16200000" flipV="1">
            <a:off x="5445668" y="2246014"/>
            <a:ext cx="525484" cy="68264"/>
          </a:xfrm>
          <a:prstGeom prst="curvedConnector3">
            <a:avLst/>
          </a:prstGeom>
          <a:ln w="19050">
            <a:solidFill>
              <a:srgbClr val="AF84E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Curved 184">
            <a:extLst>
              <a:ext uri="{FF2B5EF4-FFF2-40B4-BE49-F238E27FC236}">
                <a16:creationId xmlns:a16="http://schemas.microsoft.com/office/drawing/2014/main" id="{40C3A7BA-FAFB-4D21-B5AA-9094434A38DE}"/>
              </a:ext>
            </a:extLst>
          </p:cNvPr>
          <p:cNvCxnSpPr>
            <a:stCxn id="124" idx="4"/>
            <a:endCxn id="180" idx="0"/>
          </p:cNvCxnSpPr>
          <p:nvPr/>
        </p:nvCxnSpPr>
        <p:spPr>
          <a:xfrm rot="5400000">
            <a:off x="5223983" y="4102387"/>
            <a:ext cx="968854" cy="68264"/>
          </a:xfrm>
          <a:prstGeom prst="curvedConnector3">
            <a:avLst/>
          </a:prstGeom>
          <a:ln w="19050">
            <a:solidFill>
              <a:srgbClr val="B2E4F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48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316</Words>
  <Application>Microsoft Office PowerPoint</Application>
  <PresentationFormat>Widescreen</PresentationFormat>
  <Paragraphs>34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Nazli Turken</dc:creator>
  <cp:lastModifiedBy>Nazli Turken</cp:lastModifiedBy>
  <cp:revision>9</cp:revision>
  <dcterms:created xsi:type="dcterms:W3CDTF">2020-11-25T19:42:13Z</dcterms:created>
  <dcterms:modified xsi:type="dcterms:W3CDTF">2020-11-26T00:36:34Z</dcterms:modified>
</cp:coreProperties>
</file>