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71" r:id="rId8"/>
    <p:sldId id="261" r:id="rId9"/>
    <p:sldId id="262" r:id="rId10"/>
    <p:sldId id="263" r:id="rId11"/>
    <p:sldId id="264" r:id="rId12"/>
    <p:sldId id="265" r:id="rId13"/>
    <p:sldId id="267" r:id="rId14"/>
    <p:sldId id="269"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730"/>
    <a:srgbClr val="FF3367"/>
    <a:srgbClr val="EBB95A"/>
    <a:srgbClr val="C40E34"/>
    <a:srgbClr val="FF5050"/>
    <a:srgbClr val="E37858"/>
    <a:srgbClr val="4240A3"/>
    <a:srgbClr val="E99D79"/>
    <a:srgbClr val="E5E5E5"/>
    <a:srgbClr val="F8E6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15ECB1-BAAA-44C4-9E7D-F33A9CBE34F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19984948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5ECB1-BAAA-44C4-9E7D-F33A9CBE34F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2863703559"/>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5ECB1-BAAA-44C4-9E7D-F33A9CBE34F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256942334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5ECB1-BAAA-44C4-9E7D-F33A9CBE34F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1876626358"/>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15ECB1-BAAA-44C4-9E7D-F33A9CBE34F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327325225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5ECB1-BAAA-44C4-9E7D-F33A9CBE34F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314155804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15ECB1-BAAA-44C4-9E7D-F33A9CBE34FB}"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622193350"/>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15ECB1-BAAA-44C4-9E7D-F33A9CBE34FB}"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1036979613"/>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5ECB1-BAAA-44C4-9E7D-F33A9CBE34FB}"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1709354123"/>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5ECB1-BAAA-44C4-9E7D-F33A9CBE34F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1381688066"/>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5ECB1-BAAA-44C4-9E7D-F33A9CBE34F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93B53-4E49-4F93-A3F2-9D10725F8AC6}" type="slidenum">
              <a:rPr lang="en-US" smtClean="0"/>
              <a:t>‹#›</a:t>
            </a:fld>
            <a:endParaRPr lang="en-US"/>
          </a:p>
        </p:txBody>
      </p:sp>
    </p:spTree>
    <p:extLst>
      <p:ext uri="{BB962C8B-B14F-4D97-AF65-F5344CB8AC3E}">
        <p14:creationId xmlns:p14="http://schemas.microsoft.com/office/powerpoint/2010/main" val="222878820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5ECB1-BAAA-44C4-9E7D-F33A9CBE34FB}" type="datetimeFigureOut">
              <a:rPr lang="en-US" smtClean="0"/>
              <a:t>9/15/2020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93B53-4E49-4F93-A3F2-9D10725F8AC6}" type="slidenum">
              <a:rPr lang="en-US" smtClean="0"/>
              <a:t>‹#›</a:t>
            </a:fld>
            <a:endParaRPr lang="en-US"/>
          </a:p>
        </p:txBody>
      </p:sp>
    </p:spTree>
    <p:extLst>
      <p:ext uri="{BB962C8B-B14F-4D97-AF65-F5344CB8AC3E}">
        <p14:creationId xmlns:p14="http://schemas.microsoft.com/office/powerpoint/2010/main" val="42543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typekit.com/"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7.xml"/><Relationship Id="rId4" Type="http://schemas.openxmlformats.org/officeDocument/2006/relationships/hyperlink" Target="https://fontpair.c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visme.co/blog/color-combination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45912"/>
          </a:xfrm>
          <a:prstGeom prst="rect">
            <a:avLst/>
          </a:prstGeom>
        </p:spPr>
      </p:pic>
      <p:sp>
        <p:nvSpPr>
          <p:cNvPr id="3" name="Rectangle 2"/>
          <p:cNvSpPr/>
          <p:nvPr/>
        </p:nvSpPr>
        <p:spPr>
          <a:xfrm>
            <a:off x="0" y="0"/>
            <a:ext cx="12192000" cy="6858000"/>
          </a:xfrm>
          <a:prstGeom prst="rect">
            <a:avLst/>
          </a:prstGeom>
          <a:solidFill>
            <a:schemeClr val="tx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20566" y="2700960"/>
            <a:ext cx="6004080" cy="830997"/>
          </a:xfrm>
          <a:prstGeom prst="rect">
            <a:avLst/>
          </a:prstGeom>
        </p:spPr>
        <p:txBody>
          <a:bodyPr wrap="none">
            <a:spAutoFit/>
          </a:bodyPr>
          <a:lstStyle/>
          <a:p>
            <a:r>
              <a:rPr lang="en-US" sz="4800" b="1" dirty="0" smtClean="0">
                <a:solidFill>
                  <a:schemeClr val="bg1"/>
                </a:solidFill>
              </a:rPr>
              <a:t>Website User Interface</a:t>
            </a:r>
            <a:endParaRPr lang="en-US" sz="4800" b="1" dirty="0">
              <a:solidFill>
                <a:schemeClr val="bg1"/>
              </a:solidFill>
            </a:endParaRPr>
          </a:p>
        </p:txBody>
      </p:sp>
      <p:sp>
        <p:nvSpPr>
          <p:cNvPr id="5" name="Rectangle 4"/>
          <p:cNvSpPr/>
          <p:nvPr/>
        </p:nvSpPr>
        <p:spPr>
          <a:xfrm rot="10800000" flipV="1">
            <a:off x="-3300720" y="3518706"/>
            <a:ext cx="12192000" cy="907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0800000" flipV="1">
            <a:off x="3138363" y="3789992"/>
            <a:ext cx="12192000" cy="907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5596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2" presetClass="entr" presetSubtype="2"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1+#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2" y="285597"/>
            <a:ext cx="8961119" cy="1015663"/>
          </a:xfrm>
          <a:prstGeom prst="rect">
            <a:avLst/>
          </a:prstGeom>
          <a:noFill/>
        </p:spPr>
        <p:txBody>
          <a:bodyPr wrap="square" rtlCol="0">
            <a:spAutoFit/>
          </a:bodyPr>
          <a:lstStyle/>
          <a:p>
            <a:r>
              <a:rPr lang="en-US" sz="2400" b="1" dirty="0">
                <a:solidFill>
                  <a:srgbClr val="C40E34"/>
                </a:solidFill>
              </a:rPr>
              <a:t>The F Pattern</a:t>
            </a:r>
            <a:r>
              <a:rPr lang="en-US" sz="2400" dirty="0">
                <a:solidFill>
                  <a:srgbClr val="C40E34"/>
                </a:solidFill>
              </a:rPr>
              <a:t> — </a:t>
            </a:r>
            <a:r>
              <a:rPr lang="en-US" dirty="0"/>
              <a:t>In designs with more text, we scan across the top, from left to right, then down the left, searching for clues to what we want to know. On finding one, we’ll scan across to the right.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609" y="1545252"/>
            <a:ext cx="7368397" cy="5214274"/>
          </a:xfrm>
          <a:prstGeom prst="rect">
            <a:avLst/>
          </a:prstGeom>
        </p:spPr>
      </p:pic>
    </p:spTree>
    <p:extLst>
      <p:ext uri="{BB962C8B-B14F-4D97-AF65-F5344CB8AC3E}">
        <p14:creationId xmlns:p14="http://schemas.microsoft.com/office/powerpoint/2010/main" val="1106880990"/>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03" y="0"/>
            <a:ext cx="11295529" cy="6858000"/>
          </a:xfrm>
          <a:prstGeom prst="rect">
            <a:avLst/>
          </a:prstGeom>
        </p:spPr>
      </p:pic>
    </p:spTree>
    <p:extLst>
      <p:ext uri="{BB962C8B-B14F-4D97-AF65-F5344CB8AC3E}">
        <p14:creationId xmlns:p14="http://schemas.microsoft.com/office/powerpoint/2010/main" val="997401433"/>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971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solidFill>
                <a:schemeClr val="bg1"/>
              </a:solidFill>
            </a:endParaRPr>
          </a:p>
        </p:txBody>
      </p:sp>
      <p:sp>
        <p:nvSpPr>
          <p:cNvPr id="2" name="Rectangle 1"/>
          <p:cNvSpPr/>
          <p:nvPr/>
        </p:nvSpPr>
        <p:spPr>
          <a:xfrm>
            <a:off x="532255" y="1103502"/>
            <a:ext cx="3191323" cy="400110"/>
          </a:xfrm>
          <a:prstGeom prst="rect">
            <a:avLst/>
          </a:prstGeom>
        </p:spPr>
        <p:txBody>
          <a:bodyPr wrap="none">
            <a:spAutoFit/>
          </a:bodyPr>
          <a:lstStyle/>
          <a:p>
            <a:r>
              <a:rPr lang="en-US" sz="2000" b="1" dirty="0" smtClean="0">
                <a:solidFill>
                  <a:srgbClr val="7030A0"/>
                </a:solidFill>
              </a:rPr>
              <a:t>1. Fonts </a:t>
            </a:r>
            <a:r>
              <a:rPr lang="en-US" sz="2000" b="1" dirty="0">
                <a:solidFill>
                  <a:srgbClr val="7030A0"/>
                </a:solidFill>
              </a:rPr>
              <a:t>Used At a Minimum</a:t>
            </a:r>
            <a:endParaRPr lang="en-US" sz="2000" b="1" i="0" dirty="0">
              <a:solidFill>
                <a:srgbClr val="7030A0"/>
              </a:solidFill>
              <a:effectLst/>
            </a:endParaRPr>
          </a:p>
        </p:txBody>
      </p:sp>
      <p:sp>
        <p:nvSpPr>
          <p:cNvPr id="3" name="Rectangle 2"/>
          <p:cNvSpPr/>
          <p:nvPr/>
        </p:nvSpPr>
        <p:spPr>
          <a:xfrm>
            <a:off x="3210113" y="107319"/>
            <a:ext cx="5771773" cy="553998"/>
          </a:xfrm>
          <a:prstGeom prst="rect">
            <a:avLst/>
          </a:prstGeom>
        </p:spPr>
        <p:txBody>
          <a:bodyPr wrap="none">
            <a:spAutoFit/>
          </a:bodyPr>
          <a:lstStyle/>
          <a:p>
            <a:r>
              <a:rPr lang="en-US" sz="3000" b="1" dirty="0" smtClean="0">
                <a:solidFill>
                  <a:schemeClr val="bg1"/>
                </a:solidFill>
              </a:rPr>
              <a:t>Typography Rules </a:t>
            </a:r>
            <a:r>
              <a:rPr lang="en-US" sz="3000" b="1" dirty="0">
                <a:solidFill>
                  <a:schemeClr val="bg1"/>
                </a:solidFill>
              </a:rPr>
              <a:t>in Web Template</a:t>
            </a:r>
          </a:p>
        </p:txBody>
      </p:sp>
      <p:sp>
        <p:nvSpPr>
          <p:cNvPr id="5" name="Rectangle 4"/>
          <p:cNvSpPr/>
          <p:nvPr/>
        </p:nvSpPr>
        <p:spPr>
          <a:xfrm>
            <a:off x="772491" y="1431471"/>
            <a:ext cx="7588103" cy="338554"/>
          </a:xfrm>
          <a:prstGeom prst="rect">
            <a:avLst/>
          </a:prstGeom>
        </p:spPr>
        <p:txBody>
          <a:bodyPr wrap="none">
            <a:spAutoFit/>
          </a:bodyPr>
          <a:lstStyle/>
          <a:p>
            <a:r>
              <a:rPr lang="en-US" sz="1600" dirty="0">
                <a:solidFill>
                  <a:schemeClr val="tx1">
                    <a:lumMod val="75000"/>
                    <a:lumOff val="25000"/>
                  </a:schemeClr>
                </a:solidFill>
              </a:rPr>
              <a:t>Using more than 3 different fonts makes a website look unstructured and unprofessional.</a:t>
            </a:r>
            <a:endParaRPr lang="en-US" sz="1600" b="1" i="0" dirty="0">
              <a:solidFill>
                <a:schemeClr val="tx1">
                  <a:lumMod val="75000"/>
                  <a:lumOff val="25000"/>
                </a:schemeClr>
              </a:solidFill>
              <a:effectLst/>
              <a:latin typeface="medium-content-sans-serif-font"/>
            </a:endParaRPr>
          </a:p>
        </p:txBody>
      </p:sp>
      <p:sp>
        <p:nvSpPr>
          <p:cNvPr id="6" name="Rectangle 5"/>
          <p:cNvSpPr/>
          <p:nvPr/>
        </p:nvSpPr>
        <p:spPr>
          <a:xfrm>
            <a:off x="532255" y="1877596"/>
            <a:ext cx="3209084" cy="400110"/>
          </a:xfrm>
          <a:prstGeom prst="rect">
            <a:avLst/>
          </a:prstGeom>
        </p:spPr>
        <p:txBody>
          <a:bodyPr wrap="none">
            <a:spAutoFit/>
          </a:bodyPr>
          <a:lstStyle/>
          <a:p>
            <a:r>
              <a:rPr lang="en-US" sz="2000" b="1" dirty="0" smtClean="0">
                <a:solidFill>
                  <a:srgbClr val="7030A0"/>
                </a:solidFill>
              </a:rPr>
              <a:t>2. </a:t>
            </a:r>
            <a:r>
              <a:rPr lang="en-US" sz="2000" b="1" dirty="0">
                <a:solidFill>
                  <a:srgbClr val="7030A0"/>
                </a:solidFill>
              </a:rPr>
              <a:t>Try To Use Standard Fonts</a:t>
            </a:r>
          </a:p>
        </p:txBody>
      </p:sp>
      <p:sp>
        <p:nvSpPr>
          <p:cNvPr id="7" name="Rectangle 6"/>
          <p:cNvSpPr/>
          <p:nvPr/>
        </p:nvSpPr>
        <p:spPr>
          <a:xfrm>
            <a:off x="772492" y="2254749"/>
            <a:ext cx="9142218" cy="830997"/>
          </a:xfrm>
          <a:prstGeom prst="rect">
            <a:avLst/>
          </a:prstGeom>
        </p:spPr>
        <p:txBody>
          <a:bodyPr wrap="square">
            <a:spAutoFit/>
          </a:bodyPr>
          <a:lstStyle/>
          <a:p>
            <a:r>
              <a:rPr lang="en-US" sz="1600" dirty="0" smtClean="0">
                <a:solidFill>
                  <a:schemeClr val="tx1">
                    <a:lumMod val="75000"/>
                    <a:lumOff val="25000"/>
                  </a:schemeClr>
                </a:solidFill>
              </a:rPr>
              <a:t>Users </a:t>
            </a:r>
            <a:r>
              <a:rPr lang="en-US" sz="1600" dirty="0">
                <a:solidFill>
                  <a:schemeClr val="tx1">
                    <a:lumMod val="75000"/>
                    <a:lumOff val="25000"/>
                  </a:schemeClr>
                </a:solidFill>
              </a:rPr>
              <a:t>are more familiar with standard fonts and can thus read them faster</a:t>
            </a:r>
            <a:r>
              <a:rPr lang="en-US" sz="1600" dirty="0" smtClean="0">
                <a:solidFill>
                  <a:schemeClr val="tx1">
                    <a:lumMod val="75000"/>
                    <a:lumOff val="25000"/>
                  </a:schemeClr>
                </a:solidFill>
              </a:rPr>
              <a:t>. Download from</a:t>
            </a:r>
            <a:r>
              <a:rPr lang="en-US" sz="1600" dirty="0">
                <a:solidFill>
                  <a:schemeClr val="tx1">
                    <a:lumMod val="75000"/>
                    <a:lumOff val="25000"/>
                  </a:schemeClr>
                </a:solidFill>
              </a:rPr>
              <a:t> </a:t>
            </a:r>
            <a:r>
              <a:rPr lang="en-US" sz="1600" dirty="0">
                <a:solidFill>
                  <a:schemeClr val="tx1">
                    <a:lumMod val="75000"/>
                    <a:lumOff val="25000"/>
                  </a:schemeClr>
                </a:solidFill>
                <a:hlinkClick r:id="rId2"/>
              </a:rPr>
              <a:t>Google Web Fonts</a:t>
            </a:r>
            <a:r>
              <a:rPr lang="en-US" sz="1600" dirty="0">
                <a:solidFill>
                  <a:schemeClr val="tx1">
                    <a:lumMod val="75000"/>
                    <a:lumOff val="25000"/>
                  </a:schemeClr>
                </a:solidFill>
              </a:rPr>
              <a:t> or </a:t>
            </a:r>
            <a:r>
              <a:rPr lang="en-US" sz="1600" dirty="0" err="1" smtClean="0">
                <a:solidFill>
                  <a:schemeClr val="tx1">
                    <a:lumMod val="75000"/>
                    <a:lumOff val="25000"/>
                  </a:schemeClr>
                </a:solidFill>
                <a:hlinkClick r:id="rId3"/>
              </a:rPr>
              <a:t>Typekit</a:t>
            </a:r>
            <a:r>
              <a:rPr lang="en-US" sz="1600" dirty="0" smtClean="0">
                <a:solidFill>
                  <a:schemeClr val="tx1">
                    <a:lumMod val="75000"/>
                    <a:lumOff val="25000"/>
                  </a:schemeClr>
                </a:solidFill>
              </a:rPr>
              <a:t>. Some slandered font  like </a:t>
            </a:r>
            <a:r>
              <a:rPr lang="en-US" sz="1600" b="1" dirty="0" err="1" smtClean="0">
                <a:solidFill>
                  <a:schemeClr val="tx1">
                    <a:lumMod val="75000"/>
                    <a:lumOff val="25000"/>
                  </a:schemeClr>
                </a:solidFill>
              </a:rPr>
              <a:t>Roboto</a:t>
            </a:r>
            <a:r>
              <a:rPr lang="en-US" sz="1600" b="1" dirty="0" smtClean="0">
                <a:solidFill>
                  <a:schemeClr val="tx1">
                    <a:lumMod val="75000"/>
                    <a:lumOff val="25000"/>
                  </a:schemeClr>
                </a:solidFill>
              </a:rPr>
              <a:t>, Open Sans, </a:t>
            </a:r>
            <a:r>
              <a:rPr lang="en-US" sz="1600" b="1" dirty="0" err="1">
                <a:solidFill>
                  <a:schemeClr val="tx1">
                    <a:lumMod val="75000"/>
                    <a:lumOff val="25000"/>
                  </a:schemeClr>
                </a:solidFill>
              </a:rPr>
              <a:t>A</a:t>
            </a:r>
            <a:r>
              <a:rPr lang="en-US" sz="1600" b="1" dirty="0" err="1" smtClean="0">
                <a:solidFill>
                  <a:schemeClr val="tx1">
                    <a:lumMod val="75000"/>
                    <a:lumOff val="25000"/>
                  </a:schemeClr>
                </a:solidFill>
              </a:rPr>
              <a:t>venir</a:t>
            </a:r>
            <a:r>
              <a:rPr lang="en-US" sz="1600" b="1" dirty="0" smtClean="0">
                <a:solidFill>
                  <a:schemeClr val="tx1">
                    <a:lumMod val="75000"/>
                    <a:lumOff val="25000"/>
                  </a:schemeClr>
                </a:solidFill>
              </a:rPr>
              <a:t> next, San Francisco, Helvetica </a:t>
            </a:r>
            <a:r>
              <a:rPr lang="en-US" sz="1600" b="1" dirty="0" err="1" smtClean="0">
                <a:solidFill>
                  <a:schemeClr val="tx1">
                    <a:lumMod val="75000"/>
                    <a:lumOff val="25000"/>
                  </a:schemeClr>
                </a:solidFill>
              </a:rPr>
              <a:t>Neue</a:t>
            </a:r>
            <a:r>
              <a:rPr lang="en-US" sz="1600" b="1" dirty="0" smtClean="0">
                <a:solidFill>
                  <a:schemeClr val="tx1">
                    <a:lumMod val="75000"/>
                    <a:lumOff val="25000"/>
                  </a:schemeClr>
                </a:solidFill>
              </a:rPr>
              <a:t>, </a:t>
            </a:r>
            <a:r>
              <a:rPr lang="en-US" sz="1600" b="1" dirty="0" err="1" smtClean="0">
                <a:solidFill>
                  <a:schemeClr val="tx1">
                    <a:lumMod val="75000"/>
                    <a:lumOff val="25000"/>
                  </a:schemeClr>
                </a:solidFill>
              </a:rPr>
              <a:t>Proxima</a:t>
            </a:r>
            <a:r>
              <a:rPr lang="en-US" sz="1600" b="1" dirty="0" smtClean="0">
                <a:solidFill>
                  <a:schemeClr val="tx1">
                    <a:lumMod val="75000"/>
                    <a:lumOff val="25000"/>
                  </a:schemeClr>
                </a:solidFill>
              </a:rPr>
              <a:t> Nova, </a:t>
            </a:r>
            <a:r>
              <a:rPr lang="en-US" sz="1600" b="1" dirty="0" err="1" smtClean="0">
                <a:solidFill>
                  <a:schemeClr val="tx1">
                    <a:lumMod val="75000"/>
                    <a:lumOff val="25000"/>
                  </a:schemeClr>
                </a:solidFill>
              </a:rPr>
              <a:t>Museo</a:t>
            </a:r>
            <a:r>
              <a:rPr lang="en-US" sz="1600" b="1" dirty="0" smtClean="0">
                <a:solidFill>
                  <a:schemeClr val="tx1">
                    <a:lumMod val="75000"/>
                    <a:lumOff val="25000"/>
                  </a:schemeClr>
                </a:solidFill>
              </a:rPr>
              <a:t> </a:t>
            </a:r>
            <a:r>
              <a:rPr lang="en-US" sz="1600" b="1" dirty="0" smtClean="0">
                <a:solidFill>
                  <a:schemeClr val="tx1">
                    <a:lumMod val="75000"/>
                    <a:lumOff val="25000"/>
                  </a:schemeClr>
                </a:solidFill>
              </a:rPr>
              <a:t>Sans, </a:t>
            </a:r>
            <a:r>
              <a:rPr lang="en-US" sz="1600" b="1" dirty="0" err="1" smtClean="0">
                <a:solidFill>
                  <a:schemeClr val="tx1">
                    <a:lumMod val="75000"/>
                    <a:lumOff val="25000"/>
                  </a:schemeClr>
                </a:solidFill>
              </a:rPr>
              <a:t>Lato</a:t>
            </a:r>
            <a:r>
              <a:rPr lang="en-US" sz="1600" b="1" dirty="0" smtClean="0">
                <a:solidFill>
                  <a:schemeClr val="tx1">
                    <a:lumMod val="75000"/>
                    <a:lumOff val="25000"/>
                  </a:schemeClr>
                </a:solidFill>
              </a:rPr>
              <a:t>, </a:t>
            </a:r>
            <a:r>
              <a:rPr lang="en-US" sz="1600" b="1" dirty="0" err="1" smtClean="0">
                <a:solidFill>
                  <a:schemeClr val="tx1">
                    <a:lumMod val="75000"/>
                    <a:lumOff val="25000"/>
                  </a:schemeClr>
                </a:solidFill>
              </a:rPr>
              <a:t>Raleway</a:t>
            </a:r>
            <a:r>
              <a:rPr lang="en-US" sz="1600" b="1" dirty="0" smtClean="0">
                <a:solidFill>
                  <a:schemeClr val="tx1">
                    <a:lumMod val="75000"/>
                    <a:lumOff val="25000"/>
                  </a:schemeClr>
                </a:solidFill>
              </a:rPr>
              <a:t>, Montserrat</a:t>
            </a:r>
            <a:r>
              <a:rPr lang="en-US" sz="1600" b="1" dirty="0" smtClean="0">
                <a:solidFill>
                  <a:schemeClr val="tx1">
                    <a:lumMod val="75000"/>
                    <a:lumOff val="25000"/>
                  </a:schemeClr>
                </a:solidFill>
              </a:rPr>
              <a:t>.</a:t>
            </a:r>
            <a:endParaRPr lang="en-US" sz="1600" b="1" i="0" dirty="0">
              <a:solidFill>
                <a:schemeClr val="tx1">
                  <a:lumMod val="75000"/>
                  <a:lumOff val="25000"/>
                </a:schemeClr>
              </a:solidFill>
              <a:effectLst/>
              <a:latin typeface="medium-content-sans-serif-font"/>
            </a:endParaRPr>
          </a:p>
        </p:txBody>
      </p:sp>
      <p:sp>
        <p:nvSpPr>
          <p:cNvPr id="8" name="Rectangle 7"/>
          <p:cNvSpPr/>
          <p:nvPr/>
        </p:nvSpPr>
        <p:spPr>
          <a:xfrm>
            <a:off x="532255" y="3305992"/>
            <a:ext cx="2249077" cy="400110"/>
          </a:xfrm>
          <a:prstGeom prst="rect">
            <a:avLst/>
          </a:prstGeom>
        </p:spPr>
        <p:txBody>
          <a:bodyPr wrap="none">
            <a:spAutoFit/>
          </a:bodyPr>
          <a:lstStyle/>
          <a:p>
            <a:r>
              <a:rPr lang="en-US" sz="2000" b="1" dirty="0">
                <a:solidFill>
                  <a:srgbClr val="7030A0"/>
                </a:solidFill>
              </a:rPr>
              <a:t>3. Limit Line Length</a:t>
            </a:r>
          </a:p>
        </p:txBody>
      </p:sp>
      <p:sp>
        <p:nvSpPr>
          <p:cNvPr id="9" name="Rectangle 8"/>
          <p:cNvSpPr/>
          <p:nvPr/>
        </p:nvSpPr>
        <p:spPr>
          <a:xfrm>
            <a:off x="772492" y="3683145"/>
            <a:ext cx="9142218" cy="584775"/>
          </a:xfrm>
          <a:prstGeom prst="rect">
            <a:avLst/>
          </a:prstGeom>
        </p:spPr>
        <p:txBody>
          <a:bodyPr wrap="square">
            <a:spAutoFit/>
          </a:bodyPr>
          <a:lstStyle/>
          <a:p>
            <a:r>
              <a:rPr lang="en-US" sz="1600" dirty="0">
                <a:solidFill>
                  <a:schemeClr val="tx1">
                    <a:lumMod val="75000"/>
                    <a:lumOff val="25000"/>
                  </a:schemeClr>
                </a:solidFill>
              </a:rPr>
              <a:t>You should have around 60 characters per line if you want a good reading experience. Having the right amount of characters on each line is key to the readability of your </a:t>
            </a:r>
            <a:r>
              <a:rPr lang="en-US" sz="1600" dirty="0" smtClean="0">
                <a:solidFill>
                  <a:schemeClr val="tx1">
                    <a:lumMod val="75000"/>
                    <a:lumOff val="25000"/>
                  </a:schemeClr>
                </a:solidFill>
              </a:rPr>
              <a:t>text.</a:t>
            </a:r>
            <a:endParaRPr lang="en-US" sz="1600" b="1" i="0" dirty="0">
              <a:solidFill>
                <a:schemeClr val="tx1">
                  <a:lumMod val="75000"/>
                  <a:lumOff val="25000"/>
                </a:schemeClr>
              </a:solidFill>
              <a:effectLst/>
              <a:latin typeface="medium-content-sans-serif-font"/>
            </a:endParaRPr>
          </a:p>
        </p:txBody>
      </p:sp>
      <p:sp>
        <p:nvSpPr>
          <p:cNvPr id="11" name="Rectangle 10"/>
          <p:cNvSpPr/>
          <p:nvPr/>
        </p:nvSpPr>
        <p:spPr>
          <a:xfrm>
            <a:off x="532255" y="4393321"/>
            <a:ext cx="1946046" cy="400110"/>
          </a:xfrm>
          <a:prstGeom prst="rect">
            <a:avLst/>
          </a:prstGeom>
        </p:spPr>
        <p:txBody>
          <a:bodyPr wrap="none">
            <a:spAutoFit/>
          </a:bodyPr>
          <a:lstStyle/>
          <a:p>
            <a:r>
              <a:rPr lang="en-US" sz="2000" b="1" dirty="0">
                <a:solidFill>
                  <a:srgbClr val="7030A0"/>
                </a:solidFill>
              </a:rPr>
              <a:t>4</a:t>
            </a:r>
            <a:r>
              <a:rPr lang="en-US" sz="2000" b="1" dirty="0" smtClean="0">
                <a:solidFill>
                  <a:srgbClr val="7030A0"/>
                </a:solidFill>
              </a:rPr>
              <a:t>. </a:t>
            </a:r>
            <a:r>
              <a:rPr lang="en-US" sz="2000" b="1" dirty="0">
                <a:solidFill>
                  <a:srgbClr val="7030A0"/>
                </a:solidFill>
              </a:rPr>
              <a:t>Avoid All Caps</a:t>
            </a:r>
          </a:p>
        </p:txBody>
      </p:sp>
      <p:sp>
        <p:nvSpPr>
          <p:cNvPr id="12" name="Rectangle 11"/>
          <p:cNvSpPr/>
          <p:nvPr/>
        </p:nvSpPr>
        <p:spPr>
          <a:xfrm>
            <a:off x="532255" y="4918832"/>
            <a:ext cx="2861168" cy="400110"/>
          </a:xfrm>
          <a:prstGeom prst="rect">
            <a:avLst/>
          </a:prstGeom>
        </p:spPr>
        <p:txBody>
          <a:bodyPr wrap="none">
            <a:spAutoFit/>
          </a:bodyPr>
          <a:lstStyle/>
          <a:p>
            <a:r>
              <a:rPr lang="en-US" sz="2000" b="1" dirty="0" smtClean="0">
                <a:solidFill>
                  <a:srgbClr val="7030A0"/>
                </a:solidFill>
              </a:rPr>
              <a:t>5. Spacing </a:t>
            </a:r>
            <a:r>
              <a:rPr lang="en-US" sz="2000" b="1" dirty="0">
                <a:solidFill>
                  <a:srgbClr val="7030A0"/>
                </a:solidFill>
              </a:rPr>
              <a:t>Between Lines</a:t>
            </a:r>
          </a:p>
        </p:txBody>
      </p:sp>
      <p:sp>
        <p:nvSpPr>
          <p:cNvPr id="13" name="Rectangle 12"/>
          <p:cNvSpPr/>
          <p:nvPr/>
        </p:nvSpPr>
        <p:spPr>
          <a:xfrm>
            <a:off x="772491" y="5272251"/>
            <a:ext cx="9952115" cy="584775"/>
          </a:xfrm>
          <a:prstGeom prst="rect">
            <a:avLst/>
          </a:prstGeom>
        </p:spPr>
        <p:txBody>
          <a:bodyPr wrap="square">
            <a:spAutoFit/>
          </a:bodyPr>
          <a:lstStyle/>
          <a:p>
            <a:r>
              <a:rPr lang="en-US" sz="1600" dirty="0">
                <a:solidFill>
                  <a:schemeClr val="tx1">
                    <a:lumMod val="75000"/>
                    <a:lumOff val="25000"/>
                  </a:schemeClr>
                </a:solidFill>
              </a:rPr>
              <a:t>As a rule, leading should be about 30% more than the character height for good readability</a:t>
            </a:r>
            <a:r>
              <a:rPr lang="en-US" sz="1600" dirty="0" smtClean="0">
                <a:solidFill>
                  <a:schemeClr val="tx1">
                    <a:lumMod val="75000"/>
                    <a:lumOff val="25000"/>
                  </a:schemeClr>
                </a:solidFill>
              </a:rPr>
              <a:t>. </a:t>
            </a:r>
            <a:r>
              <a:rPr lang="en-US" sz="1600" b="1" dirty="0" smtClean="0">
                <a:solidFill>
                  <a:schemeClr val="tx1">
                    <a:lumMod val="75000"/>
                    <a:lumOff val="25000"/>
                  </a:schemeClr>
                </a:solidFill>
              </a:rPr>
              <a:t>For example If you are using body text 16pt the leading should be 24 pt.</a:t>
            </a:r>
            <a:endParaRPr lang="en-US" sz="1600" b="1" i="0" dirty="0">
              <a:solidFill>
                <a:schemeClr val="tx1">
                  <a:lumMod val="75000"/>
                  <a:lumOff val="25000"/>
                </a:schemeClr>
              </a:solidFill>
              <a:effectLst/>
              <a:latin typeface="medium-content-sans-serif-font"/>
            </a:endParaRPr>
          </a:p>
        </p:txBody>
      </p:sp>
      <p:sp>
        <p:nvSpPr>
          <p:cNvPr id="10" name="TextBox 9"/>
          <p:cNvSpPr txBox="1"/>
          <p:nvPr/>
        </p:nvSpPr>
        <p:spPr>
          <a:xfrm>
            <a:off x="4077224" y="6157712"/>
            <a:ext cx="3342646" cy="400110"/>
          </a:xfrm>
          <a:prstGeom prst="rect">
            <a:avLst/>
          </a:prstGeom>
          <a:noFill/>
        </p:spPr>
        <p:txBody>
          <a:bodyPr wrap="none" rtlCol="0">
            <a:spAutoFit/>
          </a:bodyPr>
          <a:lstStyle/>
          <a:p>
            <a:r>
              <a:rPr lang="en-US" sz="2000" dirty="0" smtClean="0"/>
              <a:t>Resource:  </a:t>
            </a:r>
            <a:r>
              <a:rPr lang="en-US" sz="2000" dirty="0">
                <a:hlinkClick r:id="rId4"/>
              </a:rPr>
              <a:t>https://fontpair.co/</a:t>
            </a:r>
            <a:endParaRPr lang="en-US" sz="2000" dirty="0"/>
          </a:p>
        </p:txBody>
      </p:sp>
    </p:spTree>
    <p:extLst>
      <p:ext uri="{BB962C8B-B14F-4D97-AF65-F5344CB8AC3E}">
        <p14:creationId xmlns:p14="http://schemas.microsoft.com/office/powerpoint/2010/main" val="235926125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extBox 1"/>
          <p:cNvSpPr txBox="1"/>
          <p:nvPr/>
        </p:nvSpPr>
        <p:spPr>
          <a:xfrm>
            <a:off x="503181" y="472516"/>
            <a:ext cx="1832168" cy="584775"/>
          </a:xfrm>
          <a:prstGeom prst="rect">
            <a:avLst/>
          </a:prstGeom>
          <a:noFill/>
        </p:spPr>
        <p:txBody>
          <a:bodyPr wrap="none" rtlCol="0">
            <a:spAutoFit/>
          </a:bodyPr>
          <a:lstStyle/>
          <a:p>
            <a:r>
              <a:rPr lang="en-US" sz="3200" b="1" dirty="0" smtClean="0">
                <a:solidFill>
                  <a:schemeClr val="bg1"/>
                </a:solidFill>
              </a:rPr>
              <a:t>Font sizes</a:t>
            </a:r>
            <a:endParaRPr lang="en-US" sz="3200" b="1" dirty="0">
              <a:solidFill>
                <a:schemeClr val="bg1"/>
              </a:solidFill>
            </a:endParaRPr>
          </a:p>
        </p:txBody>
      </p:sp>
      <p:sp>
        <p:nvSpPr>
          <p:cNvPr id="3" name="Rectangle 2"/>
          <p:cNvSpPr/>
          <p:nvPr/>
        </p:nvSpPr>
        <p:spPr>
          <a:xfrm>
            <a:off x="2364376" y="822960"/>
            <a:ext cx="9827623" cy="62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03181" y="1520997"/>
            <a:ext cx="4978799" cy="400110"/>
          </a:xfrm>
          <a:prstGeom prst="rect">
            <a:avLst/>
          </a:prstGeom>
          <a:noFill/>
        </p:spPr>
        <p:txBody>
          <a:bodyPr wrap="none" rtlCol="0">
            <a:spAutoFit/>
          </a:bodyPr>
          <a:lstStyle/>
          <a:p>
            <a:r>
              <a:rPr lang="en-US" sz="2000" b="1" dirty="0" smtClean="0">
                <a:solidFill>
                  <a:schemeClr val="bg1"/>
                </a:solidFill>
              </a:rPr>
              <a:t>Menu text: </a:t>
            </a:r>
            <a:r>
              <a:rPr lang="en-US" sz="2000" dirty="0" smtClean="0">
                <a:solidFill>
                  <a:schemeClr val="bg1"/>
                </a:solidFill>
              </a:rPr>
              <a:t>16- 20pt   (</a:t>
            </a:r>
            <a:r>
              <a:rPr lang="en-US" sz="2000" dirty="0">
                <a:solidFill>
                  <a:schemeClr val="bg1"/>
                </a:solidFill>
              </a:rPr>
              <a:t>For uppercase 16 fixed</a:t>
            </a:r>
            <a:r>
              <a:rPr lang="en-US" sz="2000" dirty="0" smtClean="0">
                <a:solidFill>
                  <a:schemeClr val="bg1"/>
                </a:solidFill>
              </a:rPr>
              <a:t>)</a:t>
            </a:r>
            <a:endParaRPr lang="en-US" sz="2000" dirty="0">
              <a:solidFill>
                <a:schemeClr val="bg1"/>
              </a:solidFill>
            </a:endParaRPr>
          </a:p>
        </p:txBody>
      </p:sp>
      <p:sp>
        <p:nvSpPr>
          <p:cNvPr id="6" name="TextBox 5"/>
          <p:cNvSpPr txBox="1"/>
          <p:nvPr/>
        </p:nvSpPr>
        <p:spPr>
          <a:xfrm>
            <a:off x="503181" y="1973192"/>
            <a:ext cx="3777829" cy="400110"/>
          </a:xfrm>
          <a:prstGeom prst="rect">
            <a:avLst/>
          </a:prstGeom>
          <a:noFill/>
        </p:spPr>
        <p:txBody>
          <a:bodyPr wrap="none" rtlCol="0">
            <a:spAutoFit/>
          </a:bodyPr>
          <a:lstStyle/>
          <a:p>
            <a:r>
              <a:rPr lang="en-US" sz="2000" b="1" dirty="0" smtClean="0">
                <a:solidFill>
                  <a:schemeClr val="bg1"/>
                </a:solidFill>
              </a:rPr>
              <a:t>Slider text/Banner Text: </a:t>
            </a:r>
            <a:r>
              <a:rPr lang="en-US" sz="2000" dirty="0" smtClean="0">
                <a:solidFill>
                  <a:schemeClr val="bg1"/>
                </a:solidFill>
              </a:rPr>
              <a:t>60-120pt </a:t>
            </a:r>
            <a:endParaRPr lang="en-US" sz="2000" dirty="0">
              <a:solidFill>
                <a:schemeClr val="bg1"/>
              </a:solidFill>
            </a:endParaRPr>
          </a:p>
        </p:txBody>
      </p:sp>
      <p:sp>
        <p:nvSpPr>
          <p:cNvPr id="7" name="TextBox 6"/>
          <p:cNvSpPr txBox="1"/>
          <p:nvPr/>
        </p:nvSpPr>
        <p:spPr>
          <a:xfrm>
            <a:off x="503181" y="2425387"/>
            <a:ext cx="2620269" cy="400110"/>
          </a:xfrm>
          <a:prstGeom prst="rect">
            <a:avLst/>
          </a:prstGeom>
          <a:noFill/>
        </p:spPr>
        <p:txBody>
          <a:bodyPr wrap="none" rtlCol="0">
            <a:spAutoFit/>
          </a:bodyPr>
          <a:lstStyle/>
          <a:p>
            <a:r>
              <a:rPr lang="en-US" sz="2000" b="1" dirty="0" smtClean="0">
                <a:solidFill>
                  <a:schemeClr val="bg1"/>
                </a:solidFill>
              </a:rPr>
              <a:t>Supplement text: </a:t>
            </a:r>
            <a:r>
              <a:rPr lang="en-US" sz="2000" dirty="0" smtClean="0">
                <a:solidFill>
                  <a:schemeClr val="bg1"/>
                </a:solidFill>
              </a:rPr>
              <a:t>20pt </a:t>
            </a:r>
            <a:endParaRPr lang="en-US" sz="2000" dirty="0">
              <a:solidFill>
                <a:schemeClr val="bg1"/>
              </a:solidFill>
            </a:endParaRPr>
          </a:p>
        </p:txBody>
      </p:sp>
      <p:sp>
        <p:nvSpPr>
          <p:cNvPr id="10" name="TextBox 9"/>
          <p:cNvSpPr txBox="1"/>
          <p:nvPr/>
        </p:nvSpPr>
        <p:spPr>
          <a:xfrm>
            <a:off x="503181" y="2877582"/>
            <a:ext cx="2001574" cy="400110"/>
          </a:xfrm>
          <a:prstGeom prst="rect">
            <a:avLst/>
          </a:prstGeom>
          <a:noFill/>
        </p:spPr>
        <p:txBody>
          <a:bodyPr wrap="none" rtlCol="0">
            <a:spAutoFit/>
          </a:bodyPr>
          <a:lstStyle/>
          <a:p>
            <a:r>
              <a:rPr lang="en-US" sz="2000" b="1" dirty="0" smtClean="0">
                <a:solidFill>
                  <a:schemeClr val="bg1"/>
                </a:solidFill>
              </a:rPr>
              <a:t>Button text: </a:t>
            </a:r>
            <a:r>
              <a:rPr lang="en-US" sz="2000" dirty="0" smtClean="0">
                <a:solidFill>
                  <a:schemeClr val="bg1"/>
                </a:solidFill>
              </a:rPr>
              <a:t>20pt</a:t>
            </a:r>
            <a:endParaRPr lang="en-US" sz="2000" dirty="0">
              <a:solidFill>
                <a:schemeClr val="bg1"/>
              </a:solidFill>
            </a:endParaRPr>
          </a:p>
        </p:txBody>
      </p:sp>
      <p:sp>
        <p:nvSpPr>
          <p:cNvPr id="11" name="TextBox 10"/>
          <p:cNvSpPr txBox="1"/>
          <p:nvPr/>
        </p:nvSpPr>
        <p:spPr>
          <a:xfrm>
            <a:off x="503181" y="3329777"/>
            <a:ext cx="2071977" cy="400110"/>
          </a:xfrm>
          <a:prstGeom prst="rect">
            <a:avLst/>
          </a:prstGeom>
          <a:noFill/>
        </p:spPr>
        <p:txBody>
          <a:bodyPr wrap="none" rtlCol="0">
            <a:spAutoFit/>
          </a:bodyPr>
          <a:lstStyle/>
          <a:p>
            <a:r>
              <a:rPr lang="en-US" sz="2000" b="1" dirty="0" smtClean="0">
                <a:solidFill>
                  <a:schemeClr val="bg1"/>
                </a:solidFill>
              </a:rPr>
              <a:t>Section title: </a:t>
            </a:r>
            <a:r>
              <a:rPr lang="en-US" sz="2000" dirty="0" smtClean="0">
                <a:solidFill>
                  <a:schemeClr val="bg1"/>
                </a:solidFill>
              </a:rPr>
              <a:t>32pt</a:t>
            </a:r>
            <a:endParaRPr lang="en-US" sz="2000" dirty="0">
              <a:solidFill>
                <a:schemeClr val="bg1"/>
              </a:solidFill>
            </a:endParaRPr>
          </a:p>
        </p:txBody>
      </p:sp>
      <p:sp>
        <p:nvSpPr>
          <p:cNvPr id="14" name="TextBox 13"/>
          <p:cNvSpPr txBox="1"/>
          <p:nvPr/>
        </p:nvSpPr>
        <p:spPr>
          <a:xfrm>
            <a:off x="503181" y="3781972"/>
            <a:ext cx="3259610" cy="400110"/>
          </a:xfrm>
          <a:prstGeom prst="rect">
            <a:avLst/>
          </a:prstGeom>
          <a:noFill/>
        </p:spPr>
        <p:txBody>
          <a:bodyPr wrap="none" rtlCol="0">
            <a:spAutoFit/>
          </a:bodyPr>
          <a:lstStyle/>
          <a:p>
            <a:r>
              <a:rPr lang="en-US" sz="2000" b="1" dirty="0" smtClean="0">
                <a:solidFill>
                  <a:schemeClr val="bg1"/>
                </a:solidFill>
              </a:rPr>
              <a:t>Description /Body text: </a:t>
            </a:r>
            <a:r>
              <a:rPr lang="en-US" sz="2000" dirty="0" smtClean="0">
                <a:solidFill>
                  <a:schemeClr val="bg1"/>
                </a:solidFill>
              </a:rPr>
              <a:t>16 </a:t>
            </a:r>
            <a:r>
              <a:rPr lang="en-US" sz="2000" dirty="0" err="1" smtClean="0">
                <a:solidFill>
                  <a:schemeClr val="bg1"/>
                </a:solidFill>
              </a:rPr>
              <a:t>pt</a:t>
            </a:r>
            <a:endParaRPr lang="en-US" sz="2000" dirty="0">
              <a:solidFill>
                <a:schemeClr val="bg1"/>
              </a:solidFill>
            </a:endParaRPr>
          </a:p>
        </p:txBody>
      </p:sp>
      <p:sp>
        <p:nvSpPr>
          <p:cNvPr id="15" name="TextBox 14"/>
          <p:cNvSpPr txBox="1"/>
          <p:nvPr/>
        </p:nvSpPr>
        <p:spPr>
          <a:xfrm>
            <a:off x="503181" y="4234167"/>
            <a:ext cx="4086760" cy="400110"/>
          </a:xfrm>
          <a:prstGeom prst="rect">
            <a:avLst/>
          </a:prstGeom>
          <a:noFill/>
        </p:spPr>
        <p:txBody>
          <a:bodyPr wrap="none" rtlCol="0">
            <a:spAutoFit/>
          </a:bodyPr>
          <a:lstStyle/>
          <a:p>
            <a:r>
              <a:rPr lang="en-US" sz="2000" b="1" dirty="0" smtClean="0">
                <a:solidFill>
                  <a:schemeClr val="bg1"/>
                </a:solidFill>
              </a:rPr>
              <a:t>Description /Body text title: </a:t>
            </a:r>
            <a:r>
              <a:rPr lang="en-US" sz="2000" dirty="0" smtClean="0">
                <a:solidFill>
                  <a:schemeClr val="bg1"/>
                </a:solidFill>
              </a:rPr>
              <a:t>20-24 </a:t>
            </a:r>
            <a:r>
              <a:rPr lang="en-US" sz="2000" dirty="0" err="1" smtClean="0">
                <a:solidFill>
                  <a:schemeClr val="bg1"/>
                </a:solidFill>
              </a:rPr>
              <a:t>pt</a:t>
            </a:r>
            <a:endParaRPr lang="en-US" sz="2000" dirty="0">
              <a:solidFill>
                <a:schemeClr val="bg1"/>
              </a:solidFill>
            </a:endParaRPr>
          </a:p>
        </p:txBody>
      </p:sp>
      <p:grpSp>
        <p:nvGrpSpPr>
          <p:cNvPr id="18" name="Group 17"/>
          <p:cNvGrpSpPr/>
          <p:nvPr/>
        </p:nvGrpSpPr>
        <p:grpSpPr>
          <a:xfrm>
            <a:off x="2528766" y="5590752"/>
            <a:ext cx="7134468" cy="650391"/>
            <a:chOff x="2410850" y="5590752"/>
            <a:chExt cx="7134468" cy="650391"/>
          </a:xfrm>
        </p:grpSpPr>
        <p:sp>
          <p:nvSpPr>
            <p:cNvPr id="16" name="TextBox 15"/>
            <p:cNvSpPr txBox="1"/>
            <p:nvPr/>
          </p:nvSpPr>
          <p:spPr>
            <a:xfrm>
              <a:off x="2457537" y="5654337"/>
              <a:ext cx="7041095" cy="523220"/>
            </a:xfrm>
            <a:prstGeom prst="rect">
              <a:avLst/>
            </a:prstGeom>
            <a:noFill/>
          </p:spPr>
          <p:txBody>
            <a:bodyPr wrap="none" rtlCol="0">
              <a:spAutoFit/>
            </a:bodyPr>
            <a:lstStyle/>
            <a:p>
              <a:pPr algn="r"/>
              <a:r>
                <a:rPr lang="en-US" sz="2800" b="1" dirty="0" smtClean="0">
                  <a:solidFill>
                    <a:schemeClr val="bg1"/>
                  </a:solidFill>
                </a:rPr>
                <a:t>Remember </a:t>
              </a:r>
              <a:r>
                <a:rPr lang="en-US" sz="2800" b="1" dirty="0">
                  <a:solidFill>
                    <a:schemeClr val="bg1"/>
                  </a:solidFill>
                </a:rPr>
                <a:t>In all cases it will be the same size </a:t>
              </a:r>
            </a:p>
          </p:txBody>
        </p:sp>
        <p:sp>
          <p:nvSpPr>
            <p:cNvPr id="17" name="Rectangle 16"/>
            <p:cNvSpPr/>
            <p:nvPr/>
          </p:nvSpPr>
          <p:spPr>
            <a:xfrm>
              <a:off x="2410850" y="5590752"/>
              <a:ext cx="7134468" cy="6503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2836964"/>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Right)">
                                      <p:cBhvr>
                                        <p:cTn id="15" dur="500"/>
                                        <p:tgtEl>
                                          <p:spTgt spid="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Right)">
                                      <p:cBhvr>
                                        <p:cTn id="23" dur="500"/>
                                        <p:tgtEl>
                                          <p:spTgt spid="7"/>
                                        </p:tgtEl>
                                      </p:cBhvr>
                                    </p:animEffect>
                                  </p:childTnLst>
                                </p:cTn>
                              </p:par>
                            </p:childTnLst>
                          </p:cTn>
                        </p:par>
                        <p:par>
                          <p:cTn id="24" fill="hold">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par>
                          <p:cTn id="28" fill="hold">
                            <p:stCondLst>
                              <p:cond delay="3000"/>
                            </p:stCondLst>
                            <p:childTnLst>
                              <p:par>
                                <p:cTn id="29" presetID="18" presetClass="entr" presetSubtype="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Right)">
                                      <p:cBhvr>
                                        <p:cTn id="31" dur="500"/>
                                        <p:tgtEl>
                                          <p:spTgt spid="11"/>
                                        </p:tgtEl>
                                      </p:cBhvr>
                                    </p:animEffect>
                                  </p:childTnLst>
                                </p:cTn>
                              </p:par>
                            </p:childTnLst>
                          </p:cTn>
                        </p:par>
                        <p:par>
                          <p:cTn id="32" fill="hold">
                            <p:stCondLst>
                              <p:cond delay="3500"/>
                            </p:stCondLst>
                            <p:childTnLst>
                              <p:par>
                                <p:cTn id="33" presetID="18" presetClass="entr" presetSubtype="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downRight)">
                                      <p:cBhvr>
                                        <p:cTn id="35" dur="500"/>
                                        <p:tgtEl>
                                          <p:spTgt spid="14"/>
                                        </p:tgtEl>
                                      </p:cBhvr>
                                    </p:animEffect>
                                  </p:childTnLst>
                                </p:cTn>
                              </p:par>
                            </p:childTnLst>
                          </p:cTn>
                        </p:par>
                        <p:par>
                          <p:cTn id="36" fill="hold">
                            <p:stCondLst>
                              <p:cond delay="4000"/>
                            </p:stCondLst>
                            <p:childTnLst>
                              <p:par>
                                <p:cTn id="37" presetID="18" presetClass="entr" presetSubtype="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Righ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900" decel="100000" fill="hold"/>
                                        <p:tgtEl>
                                          <p:spTgt spid="18"/>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6" grpId="0"/>
      <p:bldP spid="7" grpId="0"/>
      <p:bldP spid="10" grpId="0"/>
      <p:bldP spid="11"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0E34"/>
        </a:solidFill>
        <a:effectLst/>
      </p:bgPr>
    </p:bg>
    <p:spTree>
      <p:nvGrpSpPr>
        <p:cNvPr id="1" name=""/>
        <p:cNvGrpSpPr/>
        <p:nvPr/>
      </p:nvGrpSpPr>
      <p:grpSpPr>
        <a:xfrm>
          <a:off x="0" y="0"/>
          <a:ext cx="0" cy="0"/>
          <a:chOff x="0" y="0"/>
          <a:chExt cx="0" cy="0"/>
        </a:xfrm>
      </p:grpSpPr>
      <p:sp>
        <p:nvSpPr>
          <p:cNvPr id="2" name="TextBox 1"/>
          <p:cNvSpPr txBox="1"/>
          <p:nvPr/>
        </p:nvSpPr>
        <p:spPr>
          <a:xfrm>
            <a:off x="450775" y="451927"/>
            <a:ext cx="3827202" cy="646331"/>
          </a:xfrm>
          <a:prstGeom prst="rect">
            <a:avLst/>
          </a:prstGeom>
          <a:noFill/>
        </p:spPr>
        <p:txBody>
          <a:bodyPr wrap="none" rtlCol="0">
            <a:spAutoFit/>
          </a:bodyPr>
          <a:lstStyle/>
          <a:p>
            <a:r>
              <a:rPr lang="en-US" sz="3600" b="1" dirty="0" smtClean="0">
                <a:solidFill>
                  <a:schemeClr val="bg1"/>
                </a:solidFill>
              </a:rPr>
              <a:t>Space &amp; </a:t>
            </a:r>
            <a:r>
              <a:rPr lang="en-US" sz="3600" b="1" dirty="0">
                <a:solidFill>
                  <a:schemeClr val="bg1"/>
                </a:solidFill>
              </a:rPr>
              <a:t>Alignment</a:t>
            </a:r>
          </a:p>
        </p:txBody>
      </p:sp>
      <p:sp>
        <p:nvSpPr>
          <p:cNvPr id="3" name="TextBox 2"/>
          <p:cNvSpPr txBox="1"/>
          <p:nvPr/>
        </p:nvSpPr>
        <p:spPr>
          <a:xfrm>
            <a:off x="450775" y="2008377"/>
            <a:ext cx="6880923" cy="461665"/>
          </a:xfrm>
          <a:prstGeom prst="rect">
            <a:avLst/>
          </a:prstGeom>
          <a:noFill/>
        </p:spPr>
        <p:txBody>
          <a:bodyPr wrap="none" rtlCol="0">
            <a:spAutoFit/>
          </a:bodyPr>
          <a:lstStyle/>
          <a:p>
            <a:r>
              <a:rPr lang="en-US" sz="2400" dirty="0" smtClean="0">
                <a:solidFill>
                  <a:schemeClr val="bg1"/>
                </a:solidFill>
              </a:rPr>
              <a:t>2. For every section gap 80 - 120px is called standard. </a:t>
            </a:r>
            <a:endParaRPr lang="en-US" sz="2400" dirty="0">
              <a:solidFill>
                <a:schemeClr val="bg1"/>
              </a:solidFill>
            </a:endParaRPr>
          </a:p>
        </p:txBody>
      </p:sp>
      <p:sp>
        <p:nvSpPr>
          <p:cNvPr id="4" name="TextBox 3"/>
          <p:cNvSpPr txBox="1"/>
          <p:nvPr/>
        </p:nvSpPr>
        <p:spPr>
          <a:xfrm>
            <a:off x="450775" y="2531597"/>
            <a:ext cx="9390519" cy="461665"/>
          </a:xfrm>
          <a:prstGeom prst="rect">
            <a:avLst/>
          </a:prstGeom>
          <a:noFill/>
        </p:spPr>
        <p:txBody>
          <a:bodyPr wrap="none" rtlCol="0">
            <a:spAutoFit/>
          </a:bodyPr>
          <a:lstStyle/>
          <a:p>
            <a:r>
              <a:rPr lang="en-US" sz="2400" dirty="0" smtClean="0">
                <a:solidFill>
                  <a:schemeClr val="bg1"/>
                </a:solidFill>
              </a:rPr>
              <a:t>3. Section title to Section Content gap should be Half of the section space.</a:t>
            </a:r>
            <a:endParaRPr lang="en-US" sz="2400" dirty="0">
              <a:solidFill>
                <a:schemeClr val="bg1"/>
              </a:solidFill>
            </a:endParaRPr>
          </a:p>
        </p:txBody>
      </p:sp>
      <p:sp>
        <p:nvSpPr>
          <p:cNvPr id="5" name="TextBox 4"/>
          <p:cNvSpPr txBox="1"/>
          <p:nvPr/>
        </p:nvSpPr>
        <p:spPr>
          <a:xfrm>
            <a:off x="450775" y="3054817"/>
            <a:ext cx="10974286" cy="461665"/>
          </a:xfrm>
          <a:prstGeom prst="rect">
            <a:avLst/>
          </a:prstGeom>
          <a:noFill/>
        </p:spPr>
        <p:txBody>
          <a:bodyPr wrap="none" rtlCol="0">
            <a:spAutoFit/>
          </a:bodyPr>
          <a:lstStyle/>
          <a:p>
            <a:r>
              <a:rPr lang="en-US" sz="2400" dirty="0" smtClean="0">
                <a:solidFill>
                  <a:schemeClr val="bg1"/>
                </a:solidFill>
              </a:rPr>
              <a:t>4. Subtitle to Descriptions should be Half of the </a:t>
            </a:r>
            <a:r>
              <a:rPr lang="en-US" sz="2400" dirty="0">
                <a:solidFill>
                  <a:schemeClr val="bg1"/>
                </a:solidFill>
              </a:rPr>
              <a:t>Section title to Section </a:t>
            </a:r>
            <a:r>
              <a:rPr lang="en-US" sz="2400" dirty="0" smtClean="0">
                <a:solidFill>
                  <a:schemeClr val="bg1"/>
                </a:solidFill>
              </a:rPr>
              <a:t>Content Space. </a:t>
            </a:r>
            <a:endParaRPr lang="en-US" sz="2400" dirty="0">
              <a:solidFill>
                <a:schemeClr val="bg1"/>
              </a:solidFill>
            </a:endParaRPr>
          </a:p>
        </p:txBody>
      </p:sp>
      <p:sp>
        <p:nvSpPr>
          <p:cNvPr id="6" name="TextBox 5"/>
          <p:cNvSpPr txBox="1"/>
          <p:nvPr/>
        </p:nvSpPr>
        <p:spPr>
          <a:xfrm>
            <a:off x="1349476" y="4790672"/>
            <a:ext cx="9493048" cy="1384995"/>
          </a:xfrm>
          <a:prstGeom prst="rect">
            <a:avLst/>
          </a:prstGeom>
          <a:noFill/>
        </p:spPr>
        <p:txBody>
          <a:bodyPr wrap="none" rtlCol="0">
            <a:spAutoFit/>
          </a:bodyPr>
          <a:lstStyle/>
          <a:p>
            <a:pPr algn="ctr"/>
            <a:r>
              <a:rPr lang="en-US" sz="2800" dirty="0" smtClean="0">
                <a:solidFill>
                  <a:srgbClr val="EBB95A"/>
                </a:solidFill>
              </a:rPr>
              <a:t>“For example if you are using 100px  gap for section to section </a:t>
            </a:r>
          </a:p>
          <a:p>
            <a:pPr algn="ctr"/>
            <a:r>
              <a:rPr lang="en-US" sz="2800" dirty="0" smtClean="0">
                <a:solidFill>
                  <a:srgbClr val="EBB95A"/>
                </a:solidFill>
              </a:rPr>
              <a:t>Than Section </a:t>
            </a:r>
            <a:r>
              <a:rPr lang="en-US" sz="2800" dirty="0">
                <a:solidFill>
                  <a:srgbClr val="EBB95A"/>
                </a:solidFill>
              </a:rPr>
              <a:t>title to Section </a:t>
            </a:r>
            <a:r>
              <a:rPr lang="en-US" sz="2800" dirty="0" smtClean="0">
                <a:solidFill>
                  <a:srgbClr val="EBB95A"/>
                </a:solidFill>
              </a:rPr>
              <a:t>Content will be 50px gap</a:t>
            </a:r>
          </a:p>
          <a:p>
            <a:pPr algn="ctr"/>
            <a:r>
              <a:rPr lang="en-US" sz="2800" dirty="0" smtClean="0">
                <a:solidFill>
                  <a:srgbClr val="EBB95A"/>
                </a:solidFill>
              </a:rPr>
              <a:t>Again for </a:t>
            </a:r>
            <a:r>
              <a:rPr lang="en-US" sz="2800" dirty="0">
                <a:solidFill>
                  <a:srgbClr val="EBB95A"/>
                </a:solidFill>
              </a:rPr>
              <a:t>Subtitle to Descriptions </a:t>
            </a:r>
            <a:r>
              <a:rPr lang="en-US" sz="2800" dirty="0" smtClean="0">
                <a:solidFill>
                  <a:srgbClr val="EBB95A"/>
                </a:solidFill>
              </a:rPr>
              <a:t>gap will be 25px”</a:t>
            </a:r>
            <a:endParaRPr lang="en-US" sz="2800" dirty="0">
              <a:solidFill>
                <a:srgbClr val="EBB95A"/>
              </a:solidFill>
            </a:endParaRPr>
          </a:p>
        </p:txBody>
      </p:sp>
      <p:sp>
        <p:nvSpPr>
          <p:cNvPr id="7" name="Rectangle 6"/>
          <p:cNvSpPr/>
          <p:nvPr/>
        </p:nvSpPr>
        <p:spPr>
          <a:xfrm>
            <a:off x="4277977" y="822960"/>
            <a:ext cx="9827623" cy="62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0775" y="1479059"/>
            <a:ext cx="10346807" cy="461665"/>
          </a:xfrm>
          <a:prstGeom prst="rect">
            <a:avLst/>
          </a:prstGeom>
          <a:noFill/>
        </p:spPr>
        <p:txBody>
          <a:bodyPr wrap="none" rtlCol="0">
            <a:spAutoFit/>
          </a:bodyPr>
          <a:lstStyle/>
          <a:p>
            <a:r>
              <a:rPr lang="en-US" sz="2400" dirty="0" smtClean="0">
                <a:solidFill>
                  <a:schemeClr val="bg1"/>
                </a:solidFill>
              </a:rPr>
              <a:t>1. Banner Height 600px is called standard size but with Nap bar/Menu bar 700px.  </a:t>
            </a:r>
            <a:endParaRPr lang="en-US" sz="2400" dirty="0">
              <a:solidFill>
                <a:schemeClr val="bg1"/>
              </a:solidFill>
            </a:endParaRPr>
          </a:p>
        </p:txBody>
      </p:sp>
    </p:spTree>
    <p:extLst>
      <p:ext uri="{BB962C8B-B14F-4D97-AF65-F5344CB8AC3E}">
        <p14:creationId xmlns:p14="http://schemas.microsoft.com/office/powerpoint/2010/main" val="2491717270"/>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028"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Tree>
    <p:extLst>
      <p:ext uri="{BB962C8B-B14F-4D97-AF65-F5344CB8AC3E}">
        <p14:creationId xmlns:p14="http://schemas.microsoft.com/office/powerpoint/2010/main" val="114958290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730"/>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76" y="-1459521"/>
            <a:ext cx="8317521" cy="8317521"/>
          </a:xfrm>
          <a:prstGeom prst="rect">
            <a:avLst/>
          </a:prstGeom>
        </p:spPr>
      </p:pic>
      <p:sp>
        <p:nvSpPr>
          <p:cNvPr id="3" name="TextBox 2"/>
          <p:cNvSpPr txBox="1"/>
          <p:nvPr/>
        </p:nvSpPr>
        <p:spPr>
          <a:xfrm>
            <a:off x="4329447" y="4202723"/>
            <a:ext cx="3021981" cy="707886"/>
          </a:xfrm>
          <a:prstGeom prst="rect">
            <a:avLst/>
          </a:prstGeom>
          <a:noFill/>
        </p:spPr>
        <p:txBody>
          <a:bodyPr wrap="none" rtlCol="0">
            <a:spAutoFit/>
          </a:bodyPr>
          <a:lstStyle/>
          <a:p>
            <a:r>
              <a:rPr lang="en-US" sz="4000" dirty="0" smtClean="0">
                <a:solidFill>
                  <a:schemeClr val="bg1"/>
                </a:solidFill>
                <a:latin typeface="Apex Mk2 Extended" panose="00000805000000000000" pitchFamily="50" charset="0"/>
                <a:cs typeface="Adobe Arabic" panose="02040503050201020203" pitchFamily="18" charset="-78"/>
              </a:rPr>
              <a:t>THANK YOU</a:t>
            </a:r>
            <a:endParaRPr lang="en-US" sz="4000" dirty="0">
              <a:solidFill>
                <a:schemeClr val="bg1"/>
              </a:solidFill>
              <a:latin typeface="Apex Mk2 Extended" panose="00000805000000000000" pitchFamily="50" charset="0"/>
              <a:cs typeface="Adobe Arabic" panose="02040503050201020203" pitchFamily="18" charset="-78"/>
            </a:endParaRPr>
          </a:p>
        </p:txBody>
      </p:sp>
    </p:spTree>
    <p:extLst>
      <p:ext uri="{BB962C8B-B14F-4D97-AF65-F5344CB8AC3E}">
        <p14:creationId xmlns:p14="http://schemas.microsoft.com/office/powerpoint/2010/main" val="3401603156"/>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40A3"/>
        </a:solidFill>
        <a:effectLst/>
      </p:bgPr>
    </p:bg>
    <p:spTree>
      <p:nvGrpSpPr>
        <p:cNvPr id="1" name=""/>
        <p:cNvGrpSpPr/>
        <p:nvPr/>
      </p:nvGrpSpPr>
      <p:grpSpPr>
        <a:xfrm>
          <a:off x="0" y="0"/>
          <a:ext cx="0" cy="0"/>
          <a:chOff x="0" y="0"/>
          <a:chExt cx="0" cy="0"/>
        </a:xfrm>
      </p:grpSpPr>
      <p:sp>
        <p:nvSpPr>
          <p:cNvPr id="7" name="Rectangle 6"/>
          <p:cNvSpPr/>
          <p:nvPr/>
        </p:nvSpPr>
        <p:spPr>
          <a:xfrm>
            <a:off x="0" y="3445042"/>
            <a:ext cx="12192000" cy="3428999"/>
          </a:xfrm>
          <a:prstGeom prst="rect">
            <a:avLst/>
          </a:prstGeom>
          <a:solidFill>
            <a:srgbClr val="F8E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49828" y="92242"/>
            <a:ext cx="7043225" cy="5022166"/>
          </a:xfrm>
          <a:prstGeom prst="rect">
            <a:avLst/>
          </a:prstGeom>
          <a:blipFill dpi="0" rotWithShape="1">
            <a:blip r:embed="rId2">
              <a:extLst>
                <a:ext uri="{28A0092B-C50C-407E-A947-70E740481C1C}">
                  <a14:useLocalDpi xmlns:a14="http://schemas.microsoft.com/office/drawing/2010/main" val="0"/>
                </a:ext>
              </a:extLst>
            </a:blip>
            <a:srcRect/>
            <a:stretch>
              <a:fillRect l="-5000" t="-8000" r="-4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2751" y="2812307"/>
            <a:ext cx="4861139" cy="46166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2751" y="2800539"/>
            <a:ext cx="4861139" cy="461665"/>
          </a:xfrm>
          <a:prstGeom prst="rect">
            <a:avLst/>
          </a:prstGeom>
          <a:noFill/>
        </p:spPr>
        <p:txBody>
          <a:bodyPr wrap="none" rtlCol="0">
            <a:spAutoFit/>
          </a:bodyPr>
          <a:lstStyle/>
          <a:p>
            <a:r>
              <a:rPr lang="en-US" sz="2400" b="1" dirty="0" smtClean="0">
                <a:solidFill>
                  <a:schemeClr val="bg1"/>
                </a:solidFill>
              </a:rPr>
              <a:t>What does Website Template mean?</a:t>
            </a:r>
          </a:p>
        </p:txBody>
      </p:sp>
      <p:sp>
        <p:nvSpPr>
          <p:cNvPr id="4" name="TextBox 3"/>
          <p:cNvSpPr txBox="1"/>
          <p:nvPr/>
        </p:nvSpPr>
        <p:spPr>
          <a:xfrm>
            <a:off x="304415" y="3553062"/>
            <a:ext cx="5357707" cy="1323439"/>
          </a:xfrm>
          <a:prstGeom prst="rect">
            <a:avLst/>
          </a:prstGeom>
          <a:noFill/>
        </p:spPr>
        <p:txBody>
          <a:bodyPr wrap="square" rtlCol="0">
            <a:spAutoFit/>
          </a:bodyPr>
          <a:lstStyle/>
          <a:p>
            <a:pPr algn="just"/>
            <a:r>
              <a:rPr lang="en-US" sz="1600" dirty="0" smtClean="0">
                <a:solidFill>
                  <a:schemeClr val="bg2">
                    <a:lumMod val="25000"/>
                  </a:schemeClr>
                </a:solidFill>
              </a:rPr>
              <a:t>A </a:t>
            </a:r>
            <a:r>
              <a:rPr lang="en-US" sz="1600" dirty="0">
                <a:solidFill>
                  <a:schemeClr val="bg2">
                    <a:lumMod val="25000"/>
                  </a:schemeClr>
                </a:solidFill>
              </a:rPr>
              <a:t>website template is a predesigned resource that shows the structure for the comprehensive layout and display features of any website. </a:t>
            </a:r>
            <a:endParaRPr lang="en-US" sz="1600" dirty="0" smtClean="0">
              <a:solidFill>
                <a:schemeClr val="bg2">
                  <a:lumMod val="25000"/>
                </a:schemeClr>
              </a:solidFill>
            </a:endParaRPr>
          </a:p>
          <a:p>
            <a:pPr algn="just"/>
            <a:r>
              <a:rPr lang="en-US" sz="1600" dirty="0" smtClean="0">
                <a:solidFill>
                  <a:schemeClr val="bg2">
                    <a:lumMod val="25000"/>
                  </a:schemeClr>
                </a:solidFill>
              </a:rPr>
              <a:t>It </a:t>
            </a:r>
            <a:r>
              <a:rPr lang="en-US" sz="1600" dirty="0">
                <a:solidFill>
                  <a:schemeClr val="bg2">
                    <a:lumMod val="25000"/>
                  </a:schemeClr>
                </a:solidFill>
              </a:rPr>
              <a:t>is provided by various suppliers to help make Web design a lot easier for designers</a:t>
            </a:r>
            <a:r>
              <a:rPr lang="en-US" sz="1600" dirty="0" smtClean="0">
                <a:solidFill>
                  <a:schemeClr val="bg2">
                    <a:lumMod val="25000"/>
                  </a:schemeClr>
                </a:solidFill>
              </a:rPr>
              <a:t>.</a:t>
            </a:r>
          </a:p>
        </p:txBody>
      </p:sp>
    </p:spTree>
    <p:extLst>
      <p:ext uri="{BB962C8B-B14F-4D97-AF65-F5344CB8AC3E}">
        <p14:creationId xmlns:p14="http://schemas.microsoft.com/office/powerpoint/2010/main" val="1954804376"/>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par>
                          <p:cTn id="8" fill="hold">
                            <p:stCondLst>
                              <p:cond delay="1000"/>
                            </p:stCondLst>
                            <p:childTnLst>
                              <p:par>
                                <p:cTn id="9" presetID="7" presetClass="emph" presetSubtype="2" fill="hold" nodeType="afterEffect">
                                  <p:stCondLst>
                                    <p:cond delay="0"/>
                                  </p:stCondLst>
                                  <p:childTnLst>
                                    <p:animClr clrSpc="rgb" dir="cw">
                                      <p:cBhvr>
                                        <p:cTn id="10" dur="2000" fill="hold"/>
                                        <p:tgtEl>
                                          <p:spTgt spid="13"/>
                                        </p:tgtEl>
                                        <p:attrNameLst>
                                          <p:attrName>stroke.color</p:attrName>
                                        </p:attrNameLst>
                                      </p:cBhvr>
                                      <p:to>
                                        <a:schemeClr val="accent2"/>
                                      </p:to>
                                    </p:animClr>
                                    <p:set>
                                      <p:cBhvr>
                                        <p:cTn id="11" dur="20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extBox 1"/>
          <p:cNvSpPr txBox="1"/>
          <p:nvPr/>
        </p:nvSpPr>
        <p:spPr>
          <a:xfrm>
            <a:off x="1017431" y="3036046"/>
            <a:ext cx="6280887" cy="707886"/>
          </a:xfrm>
          <a:prstGeom prst="rect">
            <a:avLst/>
          </a:prstGeom>
          <a:noFill/>
        </p:spPr>
        <p:txBody>
          <a:bodyPr wrap="none" rtlCol="0">
            <a:spAutoFit/>
          </a:bodyPr>
          <a:lstStyle/>
          <a:p>
            <a:r>
              <a:rPr lang="en-US" sz="4000" b="1" dirty="0" smtClean="0">
                <a:solidFill>
                  <a:srgbClr val="002060"/>
                </a:solidFill>
              </a:rPr>
              <a:t>Important of Web Template</a:t>
            </a:r>
            <a:endParaRPr lang="en-US" sz="4000" b="1" dirty="0">
              <a:solidFill>
                <a:srgbClr val="002060"/>
              </a:solidFill>
            </a:endParaRPr>
          </a:p>
        </p:txBody>
      </p:sp>
    </p:spTree>
    <p:extLst>
      <p:ext uri="{BB962C8B-B14F-4D97-AF65-F5344CB8AC3E}">
        <p14:creationId xmlns:p14="http://schemas.microsoft.com/office/powerpoint/2010/main" val="336515455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extBox 1"/>
          <p:cNvSpPr txBox="1"/>
          <p:nvPr/>
        </p:nvSpPr>
        <p:spPr>
          <a:xfrm>
            <a:off x="2264897" y="1431128"/>
            <a:ext cx="6161650" cy="923330"/>
          </a:xfrm>
          <a:prstGeom prst="rect">
            <a:avLst/>
          </a:prstGeom>
          <a:noFill/>
        </p:spPr>
        <p:txBody>
          <a:bodyPr wrap="square" rtlCol="0">
            <a:spAutoFit/>
          </a:bodyPr>
          <a:lstStyle/>
          <a:p>
            <a:r>
              <a:rPr lang="en-US" dirty="0" smtClean="0">
                <a:solidFill>
                  <a:schemeClr val="tx1">
                    <a:lumMod val="85000"/>
                    <a:lumOff val="15000"/>
                  </a:schemeClr>
                </a:solidFill>
              </a:rPr>
              <a:t>Responsive </a:t>
            </a:r>
            <a:r>
              <a:rPr lang="en-US" dirty="0">
                <a:solidFill>
                  <a:schemeClr val="tx1">
                    <a:lumMod val="85000"/>
                    <a:lumOff val="15000"/>
                  </a:schemeClr>
                </a:solidFill>
              </a:rPr>
              <a:t>web design is a term that describes the concept of building a website design in a way that allows the layout to change depending on what screen resolution the viewer has.</a:t>
            </a:r>
          </a:p>
        </p:txBody>
      </p:sp>
      <p:sp>
        <p:nvSpPr>
          <p:cNvPr id="3" name="TextBox 2"/>
          <p:cNvSpPr txBox="1"/>
          <p:nvPr/>
        </p:nvSpPr>
        <p:spPr>
          <a:xfrm>
            <a:off x="2264897" y="869203"/>
            <a:ext cx="4257448" cy="461665"/>
          </a:xfrm>
          <a:prstGeom prst="rect">
            <a:avLst/>
          </a:prstGeom>
          <a:noFill/>
        </p:spPr>
        <p:txBody>
          <a:bodyPr wrap="none" rtlCol="0">
            <a:spAutoFit/>
          </a:bodyPr>
          <a:lstStyle/>
          <a:p>
            <a:r>
              <a:rPr lang="en-US" sz="2400" b="1" dirty="0">
                <a:solidFill>
                  <a:srgbClr val="F34135"/>
                </a:solidFill>
              </a:rPr>
              <a:t>What is responsive web design</a:t>
            </a:r>
            <a:r>
              <a:rPr lang="en-US" sz="2400" b="1" dirty="0" smtClean="0">
                <a:solidFill>
                  <a:srgbClr val="F34135"/>
                </a:solidFill>
              </a:rPr>
              <a:t>?</a:t>
            </a:r>
            <a:endParaRPr lang="en-US" sz="2400" b="1" dirty="0">
              <a:solidFill>
                <a:srgbClr val="F34135"/>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872" y="3235595"/>
            <a:ext cx="8400678" cy="3455177"/>
          </a:xfrm>
          <a:prstGeom prst="rect">
            <a:avLst/>
          </a:prstGeom>
        </p:spPr>
      </p:pic>
    </p:spTree>
    <p:extLst>
      <p:ext uri="{BB962C8B-B14F-4D97-AF65-F5344CB8AC3E}">
        <p14:creationId xmlns:p14="http://schemas.microsoft.com/office/powerpoint/2010/main" val="203414947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3367"/>
        </a:solidFill>
        <a:effectLst/>
      </p:bgPr>
    </p:bg>
    <p:spTree>
      <p:nvGrpSpPr>
        <p:cNvPr id="1" name=""/>
        <p:cNvGrpSpPr/>
        <p:nvPr/>
      </p:nvGrpSpPr>
      <p:grpSpPr>
        <a:xfrm>
          <a:off x="0" y="0"/>
          <a:ext cx="0" cy="0"/>
          <a:chOff x="0" y="0"/>
          <a:chExt cx="0" cy="0"/>
        </a:xfrm>
      </p:grpSpPr>
      <p:sp>
        <p:nvSpPr>
          <p:cNvPr id="2" name="TextBox 1"/>
          <p:cNvSpPr txBox="1"/>
          <p:nvPr/>
        </p:nvSpPr>
        <p:spPr>
          <a:xfrm>
            <a:off x="225083" y="2963708"/>
            <a:ext cx="5838092" cy="1200329"/>
          </a:xfrm>
          <a:prstGeom prst="rect">
            <a:avLst/>
          </a:prstGeom>
          <a:noFill/>
        </p:spPr>
        <p:txBody>
          <a:bodyPr wrap="square" rtlCol="0">
            <a:spAutoFit/>
          </a:bodyPr>
          <a:lstStyle/>
          <a:p>
            <a:r>
              <a:rPr lang="en-US" dirty="0">
                <a:solidFill>
                  <a:schemeClr val="bg1"/>
                </a:solidFill>
              </a:rPr>
              <a:t>Visual hierarchy refers to the arrangement or presentation of elements in a way that implies importance</a:t>
            </a:r>
            <a:r>
              <a:rPr lang="en-US" dirty="0" smtClean="0">
                <a:solidFill>
                  <a:schemeClr val="bg1"/>
                </a:solidFill>
              </a:rPr>
              <a:t>.</a:t>
            </a:r>
            <a:r>
              <a:rPr lang="en-US" dirty="0">
                <a:solidFill>
                  <a:schemeClr val="bg1"/>
                </a:solidFill>
              </a:rPr>
              <a:t> In other words, visual hierarchy influences the order in which the human eye perceives what it sees.</a:t>
            </a:r>
          </a:p>
        </p:txBody>
      </p:sp>
      <p:sp>
        <p:nvSpPr>
          <p:cNvPr id="3" name="TextBox 2"/>
          <p:cNvSpPr txBox="1"/>
          <p:nvPr/>
        </p:nvSpPr>
        <p:spPr>
          <a:xfrm>
            <a:off x="225083" y="2423779"/>
            <a:ext cx="2590581" cy="523220"/>
          </a:xfrm>
          <a:prstGeom prst="rect">
            <a:avLst/>
          </a:prstGeom>
          <a:noFill/>
        </p:spPr>
        <p:txBody>
          <a:bodyPr wrap="none" rtlCol="0">
            <a:spAutoFit/>
          </a:bodyPr>
          <a:lstStyle/>
          <a:p>
            <a:r>
              <a:rPr lang="en-US" sz="2800" b="1" dirty="0" smtClean="0">
                <a:solidFill>
                  <a:schemeClr val="bg1"/>
                </a:solidFill>
              </a:rPr>
              <a:t>Visual Hierarchy</a:t>
            </a:r>
            <a:endParaRPr lang="en-US" sz="28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091" y="239151"/>
            <a:ext cx="5067155" cy="63181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6090" y="4796985"/>
            <a:ext cx="5067155" cy="1760284"/>
          </a:xfrm>
          <a:prstGeom prst="rect">
            <a:avLst/>
          </a:prstGeom>
          <a:ln w="76200">
            <a:solidFill>
              <a:srgbClr val="FF3367"/>
            </a:solidFill>
          </a:ln>
        </p:spPr>
      </p:pic>
      <p:sp>
        <p:nvSpPr>
          <p:cNvPr id="7" name="Rectangle 6"/>
          <p:cNvSpPr/>
          <p:nvPr/>
        </p:nvSpPr>
        <p:spPr>
          <a:xfrm>
            <a:off x="7051600" y="1195754"/>
            <a:ext cx="1269442" cy="436098"/>
          </a:xfrm>
          <a:prstGeom prst="rect">
            <a:avLst/>
          </a:prstGeom>
          <a:solidFill>
            <a:srgbClr val="FF3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50076" y="1153550"/>
            <a:ext cx="915635" cy="523220"/>
          </a:xfrm>
          <a:prstGeom prst="rect">
            <a:avLst/>
          </a:prstGeom>
          <a:noFill/>
        </p:spPr>
        <p:txBody>
          <a:bodyPr wrap="none" rtlCol="0">
            <a:spAutoFit/>
          </a:bodyPr>
          <a:lstStyle/>
          <a:p>
            <a:r>
              <a:rPr lang="en-US" sz="2800" b="1" dirty="0">
                <a:solidFill>
                  <a:schemeClr val="bg1"/>
                </a:solidFill>
              </a:rPr>
              <a:t>1851</a:t>
            </a:r>
          </a:p>
        </p:txBody>
      </p:sp>
      <p:sp>
        <p:nvSpPr>
          <p:cNvPr id="8" name="Rectangle 7"/>
          <p:cNvSpPr/>
          <p:nvPr/>
        </p:nvSpPr>
        <p:spPr>
          <a:xfrm>
            <a:off x="6861682" y="4895461"/>
            <a:ext cx="1128765" cy="436098"/>
          </a:xfrm>
          <a:prstGeom prst="rect">
            <a:avLst/>
          </a:prstGeom>
          <a:solidFill>
            <a:srgbClr val="FF3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88294" y="4867325"/>
            <a:ext cx="915635" cy="523220"/>
          </a:xfrm>
          <a:prstGeom prst="rect">
            <a:avLst/>
          </a:prstGeom>
          <a:noFill/>
        </p:spPr>
        <p:txBody>
          <a:bodyPr wrap="none" rtlCol="0">
            <a:spAutoFit/>
          </a:bodyPr>
          <a:lstStyle/>
          <a:p>
            <a:r>
              <a:rPr lang="en-US" sz="2800" b="1" dirty="0" smtClean="0">
                <a:solidFill>
                  <a:schemeClr val="bg1"/>
                </a:solidFill>
              </a:rPr>
              <a:t>1919</a:t>
            </a:r>
            <a:endParaRPr lang="en-US" sz="2800" b="1" dirty="0">
              <a:solidFill>
                <a:schemeClr val="bg1"/>
              </a:solidFill>
            </a:endParaRPr>
          </a:p>
        </p:txBody>
      </p:sp>
    </p:spTree>
    <p:extLst>
      <p:ext uri="{BB962C8B-B14F-4D97-AF65-F5344CB8AC3E}">
        <p14:creationId xmlns:p14="http://schemas.microsoft.com/office/powerpoint/2010/main" val="1806874413"/>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826" y="1276236"/>
            <a:ext cx="10670247" cy="4939814"/>
          </a:xfrm>
          <a:prstGeom prst="rect">
            <a:avLst/>
          </a:prstGeom>
          <a:noFill/>
        </p:spPr>
        <p:txBody>
          <a:bodyPr wrap="square" rtlCol="0">
            <a:spAutoFit/>
          </a:bodyPr>
          <a:lstStyle/>
          <a:p>
            <a:pPr>
              <a:lnSpc>
                <a:spcPct val="150000"/>
              </a:lnSpc>
            </a:pPr>
            <a:r>
              <a:rPr lang="en-US" sz="2400" b="1" dirty="0">
                <a:solidFill>
                  <a:srgbClr val="FFC000"/>
                </a:solidFill>
              </a:rPr>
              <a:t>Size:</a:t>
            </a:r>
            <a:r>
              <a:rPr lang="en-US" sz="2400" dirty="0"/>
              <a:t> </a:t>
            </a:r>
            <a:r>
              <a:rPr lang="en-US" dirty="0" smtClean="0">
                <a:solidFill>
                  <a:schemeClr val="tx1">
                    <a:lumMod val="75000"/>
                    <a:lumOff val="25000"/>
                  </a:schemeClr>
                </a:solidFill>
              </a:rPr>
              <a:t>The </a:t>
            </a:r>
            <a:r>
              <a:rPr lang="en-US" dirty="0">
                <a:solidFill>
                  <a:schemeClr val="tx1">
                    <a:lumMod val="75000"/>
                    <a:lumOff val="25000"/>
                  </a:schemeClr>
                </a:solidFill>
              </a:rPr>
              <a:t>larger the element, the more attention it will </a:t>
            </a:r>
            <a:r>
              <a:rPr lang="en-US" dirty="0" smtClean="0">
                <a:solidFill>
                  <a:schemeClr val="tx1">
                    <a:lumMod val="75000"/>
                    <a:lumOff val="25000"/>
                  </a:schemeClr>
                </a:solidFill>
              </a:rPr>
              <a:t>attract.</a:t>
            </a:r>
            <a:endParaRPr lang="en-US" dirty="0">
              <a:solidFill>
                <a:schemeClr val="tx1">
                  <a:lumMod val="75000"/>
                  <a:lumOff val="25000"/>
                </a:schemeClr>
              </a:solidFill>
            </a:endParaRPr>
          </a:p>
          <a:p>
            <a:pPr>
              <a:lnSpc>
                <a:spcPct val="150000"/>
              </a:lnSpc>
            </a:pPr>
            <a:r>
              <a:rPr lang="en-US" sz="2400" b="1" dirty="0" smtClean="0">
                <a:solidFill>
                  <a:srgbClr val="FF0000"/>
                </a:solidFill>
              </a:rPr>
              <a:t>Color:</a:t>
            </a:r>
            <a:r>
              <a:rPr lang="en-US" dirty="0"/>
              <a:t> </a:t>
            </a:r>
            <a:r>
              <a:rPr lang="en-US" dirty="0" smtClean="0">
                <a:solidFill>
                  <a:schemeClr val="tx1">
                    <a:lumMod val="75000"/>
                    <a:lumOff val="25000"/>
                  </a:schemeClr>
                </a:solidFill>
              </a:rPr>
              <a:t>Bright </a:t>
            </a:r>
            <a:r>
              <a:rPr lang="en-US" dirty="0">
                <a:solidFill>
                  <a:schemeClr val="tx1">
                    <a:lumMod val="75000"/>
                    <a:lumOff val="25000"/>
                  </a:schemeClr>
                </a:solidFill>
              </a:rPr>
              <a:t>colors are more likely to draw attention over muted </a:t>
            </a:r>
            <a:r>
              <a:rPr lang="en-US" dirty="0" smtClean="0">
                <a:solidFill>
                  <a:schemeClr val="tx1">
                    <a:lumMod val="75000"/>
                    <a:lumOff val="25000"/>
                  </a:schemeClr>
                </a:solidFill>
              </a:rPr>
              <a:t>ones.</a:t>
            </a:r>
            <a:endParaRPr lang="en-US" dirty="0">
              <a:solidFill>
                <a:schemeClr val="tx1">
                  <a:lumMod val="75000"/>
                  <a:lumOff val="25000"/>
                </a:schemeClr>
              </a:solidFill>
            </a:endParaRPr>
          </a:p>
          <a:p>
            <a:pPr>
              <a:lnSpc>
                <a:spcPct val="150000"/>
              </a:lnSpc>
            </a:pPr>
            <a:r>
              <a:rPr lang="en-US" sz="2400" b="1" dirty="0">
                <a:solidFill>
                  <a:srgbClr val="92D050"/>
                </a:solidFill>
              </a:rPr>
              <a:t>Contrast</a:t>
            </a:r>
            <a:r>
              <a:rPr lang="en-US" sz="2400" b="1" dirty="0" smtClean="0">
                <a:solidFill>
                  <a:srgbClr val="92D050"/>
                </a:solidFill>
              </a:rPr>
              <a:t>:</a:t>
            </a:r>
            <a:r>
              <a:rPr lang="en-US" sz="2400" b="1" dirty="0">
                <a:solidFill>
                  <a:srgbClr val="92D050"/>
                </a:solidFill>
              </a:rPr>
              <a:t> </a:t>
            </a:r>
            <a:r>
              <a:rPr lang="en-US" dirty="0" smtClean="0">
                <a:solidFill>
                  <a:schemeClr val="tx1">
                    <a:lumMod val="75000"/>
                    <a:lumOff val="25000"/>
                  </a:schemeClr>
                </a:solidFill>
              </a:rPr>
              <a:t>Dramatically </a:t>
            </a:r>
            <a:r>
              <a:rPr lang="en-US" dirty="0">
                <a:solidFill>
                  <a:schemeClr val="tx1">
                    <a:lumMod val="75000"/>
                    <a:lumOff val="25000"/>
                  </a:schemeClr>
                </a:solidFill>
              </a:rPr>
              <a:t>contrasted colors will catch the eye easily</a:t>
            </a:r>
          </a:p>
          <a:p>
            <a:pPr>
              <a:lnSpc>
                <a:spcPct val="150000"/>
              </a:lnSpc>
            </a:pPr>
            <a:r>
              <a:rPr lang="en-US" sz="2400" b="1" dirty="0">
                <a:solidFill>
                  <a:srgbClr val="00B050"/>
                </a:solidFill>
              </a:rPr>
              <a:t>Alignment:</a:t>
            </a:r>
            <a:r>
              <a:rPr lang="en-US" dirty="0"/>
              <a:t> </a:t>
            </a:r>
            <a:r>
              <a:rPr lang="en-US" dirty="0" smtClean="0">
                <a:solidFill>
                  <a:schemeClr val="tx1">
                    <a:lumMod val="75000"/>
                    <a:lumOff val="25000"/>
                  </a:schemeClr>
                </a:solidFill>
              </a:rPr>
              <a:t>An </a:t>
            </a:r>
            <a:r>
              <a:rPr lang="en-US" dirty="0">
                <a:solidFill>
                  <a:schemeClr val="tx1">
                    <a:lumMod val="75000"/>
                    <a:lumOff val="25000"/>
                  </a:schemeClr>
                </a:solidFill>
              </a:rPr>
              <a:t>element that breaks away from the alignment of others will attract more </a:t>
            </a:r>
            <a:r>
              <a:rPr lang="en-US" dirty="0" smtClean="0">
                <a:solidFill>
                  <a:schemeClr val="tx1">
                    <a:lumMod val="75000"/>
                    <a:lumOff val="25000"/>
                  </a:schemeClr>
                </a:solidFill>
              </a:rPr>
              <a:t>attention.</a:t>
            </a:r>
            <a:endParaRPr lang="en-US" dirty="0">
              <a:solidFill>
                <a:schemeClr val="tx1">
                  <a:lumMod val="75000"/>
                  <a:lumOff val="25000"/>
                </a:schemeClr>
              </a:solidFill>
            </a:endParaRPr>
          </a:p>
          <a:p>
            <a:pPr>
              <a:lnSpc>
                <a:spcPct val="150000"/>
              </a:lnSpc>
            </a:pPr>
            <a:r>
              <a:rPr lang="en-US" sz="2400" b="1" dirty="0">
                <a:solidFill>
                  <a:srgbClr val="00B0F0"/>
                </a:solidFill>
              </a:rPr>
              <a:t>Repetition:</a:t>
            </a:r>
            <a:r>
              <a:rPr lang="en-US" dirty="0"/>
              <a:t> </a:t>
            </a:r>
            <a:r>
              <a:rPr lang="en-US" dirty="0" smtClean="0">
                <a:solidFill>
                  <a:schemeClr val="tx1">
                    <a:lumMod val="75000"/>
                    <a:lumOff val="25000"/>
                  </a:schemeClr>
                </a:solidFill>
              </a:rPr>
              <a:t>Repeating </a:t>
            </a:r>
            <a:r>
              <a:rPr lang="en-US" dirty="0">
                <a:solidFill>
                  <a:schemeClr val="tx1">
                    <a:lumMod val="75000"/>
                    <a:lumOff val="25000"/>
                  </a:schemeClr>
                </a:solidFill>
              </a:rPr>
              <a:t>styles can give the impression that content is related</a:t>
            </a:r>
          </a:p>
          <a:p>
            <a:pPr>
              <a:lnSpc>
                <a:spcPct val="150000"/>
              </a:lnSpc>
            </a:pPr>
            <a:r>
              <a:rPr lang="en-US" sz="2400" b="1" dirty="0">
                <a:solidFill>
                  <a:srgbClr val="0070C0"/>
                </a:solidFill>
              </a:rPr>
              <a:t>Proximity:</a:t>
            </a:r>
            <a:r>
              <a:rPr lang="en-US" dirty="0"/>
              <a:t> </a:t>
            </a:r>
            <a:r>
              <a:rPr lang="en-US" dirty="0" smtClean="0">
                <a:solidFill>
                  <a:schemeClr val="tx1">
                    <a:lumMod val="75000"/>
                    <a:lumOff val="25000"/>
                  </a:schemeClr>
                </a:solidFill>
              </a:rPr>
              <a:t>Closely </a:t>
            </a:r>
            <a:r>
              <a:rPr lang="en-US" dirty="0">
                <a:solidFill>
                  <a:schemeClr val="tx1">
                    <a:lumMod val="75000"/>
                    <a:lumOff val="25000"/>
                  </a:schemeClr>
                </a:solidFill>
              </a:rPr>
              <a:t>placed elements will also appear </a:t>
            </a:r>
            <a:r>
              <a:rPr lang="en-US" dirty="0" smtClean="0">
                <a:solidFill>
                  <a:schemeClr val="tx1">
                    <a:lumMod val="75000"/>
                    <a:lumOff val="25000"/>
                  </a:schemeClr>
                </a:solidFill>
              </a:rPr>
              <a:t>related.</a:t>
            </a:r>
            <a:endParaRPr lang="en-US" dirty="0">
              <a:solidFill>
                <a:schemeClr val="tx1">
                  <a:lumMod val="75000"/>
                  <a:lumOff val="25000"/>
                </a:schemeClr>
              </a:solidFill>
            </a:endParaRPr>
          </a:p>
          <a:p>
            <a:pPr>
              <a:lnSpc>
                <a:spcPct val="150000"/>
              </a:lnSpc>
            </a:pPr>
            <a:r>
              <a:rPr lang="en-US" sz="2400" b="1" dirty="0">
                <a:solidFill>
                  <a:srgbClr val="002060"/>
                </a:solidFill>
              </a:rPr>
              <a:t>Whitespace:</a:t>
            </a:r>
            <a:r>
              <a:rPr lang="en-US" dirty="0"/>
              <a:t> </a:t>
            </a:r>
            <a:r>
              <a:rPr lang="en-US" dirty="0" smtClean="0">
                <a:solidFill>
                  <a:schemeClr val="tx1">
                    <a:lumMod val="75000"/>
                    <a:lumOff val="25000"/>
                  </a:schemeClr>
                </a:solidFill>
              </a:rPr>
              <a:t>More </a:t>
            </a:r>
            <a:r>
              <a:rPr lang="en-US" dirty="0">
                <a:solidFill>
                  <a:schemeClr val="tx1">
                    <a:lumMod val="75000"/>
                    <a:lumOff val="25000"/>
                  </a:schemeClr>
                </a:solidFill>
              </a:rPr>
              <a:t>space around elements will attract the eye toward </a:t>
            </a:r>
            <a:r>
              <a:rPr lang="en-US" dirty="0" smtClean="0">
                <a:solidFill>
                  <a:schemeClr val="tx1">
                    <a:lumMod val="75000"/>
                    <a:lumOff val="25000"/>
                  </a:schemeClr>
                </a:solidFill>
              </a:rPr>
              <a:t>them.</a:t>
            </a:r>
            <a:endParaRPr lang="en-US" dirty="0">
              <a:solidFill>
                <a:schemeClr val="tx1">
                  <a:lumMod val="75000"/>
                  <a:lumOff val="25000"/>
                </a:schemeClr>
              </a:solidFill>
            </a:endParaRPr>
          </a:p>
          <a:p>
            <a:pPr>
              <a:lnSpc>
                <a:spcPct val="150000"/>
              </a:lnSpc>
            </a:pPr>
            <a:r>
              <a:rPr lang="en-US" sz="2400" b="1" dirty="0">
                <a:solidFill>
                  <a:srgbClr val="7030A0"/>
                </a:solidFill>
              </a:rPr>
              <a:t>Texture and style:</a:t>
            </a:r>
            <a:r>
              <a:rPr lang="en-US" dirty="0"/>
              <a:t> </a:t>
            </a:r>
            <a:r>
              <a:rPr lang="en-US" dirty="0" smtClean="0">
                <a:solidFill>
                  <a:schemeClr val="tx1">
                    <a:lumMod val="75000"/>
                    <a:lumOff val="25000"/>
                  </a:schemeClr>
                </a:solidFill>
              </a:rPr>
              <a:t>Richer </a:t>
            </a:r>
            <a:r>
              <a:rPr lang="en-US" dirty="0">
                <a:solidFill>
                  <a:schemeClr val="tx1">
                    <a:lumMod val="75000"/>
                    <a:lumOff val="25000"/>
                  </a:schemeClr>
                </a:solidFill>
              </a:rPr>
              <a:t>textures will attract more attention than flat </a:t>
            </a:r>
            <a:r>
              <a:rPr lang="en-US" dirty="0" smtClean="0">
                <a:solidFill>
                  <a:schemeClr val="tx1">
                    <a:lumMod val="75000"/>
                    <a:lumOff val="25000"/>
                  </a:schemeClr>
                </a:solidFill>
              </a:rPr>
              <a:t>ones.</a:t>
            </a:r>
            <a:endParaRPr lang="en-US" dirty="0">
              <a:solidFill>
                <a:schemeClr val="tx1">
                  <a:lumMod val="75000"/>
                  <a:lumOff val="25000"/>
                </a:schemeClr>
              </a:solidFill>
            </a:endParaRPr>
          </a:p>
          <a:p>
            <a:pPr>
              <a:lnSpc>
                <a:spcPct val="150000"/>
              </a:lnSpc>
            </a:pPr>
            <a:endParaRPr lang="en-US" dirty="0"/>
          </a:p>
        </p:txBody>
      </p:sp>
      <p:sp>
        <p:nvSpPr>
          <p:cNvPr id="3" name="TextBox 2"/>
          <p:cNvSpPr txBox="1"/>
          <p:nvPr/>
        </p:nvSpPr>
        <p:spPr>
          <a:xfrm>
            <a:off x="379826" y="249995"/>
            <a:ext cx="8033161" cy="523220"/>
          </a:xfrm>
          <a:prstGeom prst="rect">
            <a:avLst/>
          </a:prstGeom>
          <a:noFill/>
        </p:spPr>
        <p:txBody>
          <a:bodyPr wrap="none" rtlCol="0">
            <a:spAutoFit/>
          </a:bodyPr>
          <a:lstStyle/>
          <a:p>
            <a:r>
              <a:rPr lang="en-US" sz="2800" b="1" dirty="0" smtClean="0">
                <a:solidFill>
                  <a:schemeClr val="tx1">
                    <a:lumMod val="65000"/>
                    <a:lumOff val="35000"/>
                  </a:schemeClr>
                </a:solidFill>
              </a:rPr>
              <a:t>8 PRINCIPLES </a:t>
            </a:r>
            <a:r>
              <a:rPr lang="en-US" sz="2800" b="1" dirty="0" smtClean="0">
                <a:solidFill>
                  <a:schemeClr val="bg2">
                    <a:lumMod val="90000"/>
                  </a:schemeClr>
                </a:solidFill>
              </a:rPr>
              <a:t>OF VISUAL HIERARCHY FOR DESIGNERS</a:t>
            </a:r>
            <a:endParaRPr lang="en-US" sz="2800" b="1" dirty="0">
              <a:solidFill>
                <a:schemeClr val="bg2">
                  <a:lumMod val="90000"/>
                </a:schemeClr>
              </a:solidFill>
            </a:endParaRPr>
          </a:p>
        </p:txBody>
      </p:sp>
      <p:sp>
        <p:nvSpPr>
          <p:cNvPr id="7" name="Rectangle 6"/>
          <p:cNvSpPr/>
          <p:nvPr/>
        </p:nvSpPr>
        <p:spPr>
          <a:xfrm>
            <a:off x="478302" y="796133"/>
            <a:ext cx="1171369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63809" y="6284687"/>
            <a:ext cx="5197064" cy="369332"/>
          </a:xfrm>
          <a:prstGeom prst="rect">
            <a:avLst/>
          </a:prstGeom>
          <a:noFill/>
        </p:spPr>
        <p:txBody>
          <a:bodyPr wrap="none" rtlCol="0">
            <a:spAutoFit/>
          </a:bodyPr>
          <a:lstStyle/>
          <a:p>
            <a:r>
              <a:rPr lang="en-US" dirty="0"/>
              <a:t>Resource: </a:t>
            </a:r>
            <a:r>
              <a:rPr lang="en-US" dirty="0" smtClean="0">
                <a:hlinkClick r:id="rId2"/>
              </a:rPr>
              <a:t>https</a:t>
            </a:r>
            <a:r>
              <a:rPr lang="en-US" dirty="0">
                <a:hlinkClick r:id="rId2"/>
              </a:rPr>
              <a:t>://visme.co/blog/color-combinations/</a:t>
            </a:r>
            <a:endParaRPr lang="en-US" dirty="0"/>
          </a:p>
        </p:txBody>
      </p:sp>
    </p:spTree>
    <p:extLst>
      <p:ext uri="{BB962C8B-B14F-4D97-AF65-F5344CB8AC3E}">
        <p14:creationId xmlns:p14="http://schemas.microsoft.com/office/powerpoint/2010/main" val="9518782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pply Gestalt Design Principles to Your Visual Content for Maximum  Imp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2" y="0"/>
            <a:ext cx="10851479" cy="72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17365"/>
      </p:ext>
    </p:extLst>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366" y="1350498"/>
            <a:ext cx="8605473" cy="5507502"/>
          </a:xfrm>
          <a:prstGeom prst="rect">
            <a:avLst/>
          </a:prstGeom>
        </p:spPr>
      </p:pic>
      <p:sp>
        <p:nvSpPr>
          <p:cNvPr id="3" name="TextBox 2"/>
          <p:cNvSpPr txBox="1"/>
          <p:nvPr/>
        </p:nvSpPr>
        <p:spPr>
          <a:xfrm>
            <a:off x="2941968" y="281354"/>
            <a:ext cx="6949916" cy="523220"/>
          </a:xfrm>
          <a:prstGeom prst="rect">
            <a:avLst/>
          </a:prstGeom>
          <a:noFill/>
        </p:spPr>
        <p:txBody>
          <a:bodyPr wrap="none" rtlCol="0">
            <a:spAutoFit/>
          </a:bodyPr>
          <a:lstStyle/>
          <a:p>
            <a:pPr algn="ctr"/>
            <a:r>
              <a:rPr lang="en-US" sz="2800" b="1" dirty="0" smtClean="0">
                <a:solidFill>
                  <a:schemeClr val="tx1">
                    <a:lumMod val="50000"/>
                    <a:lumOff val="50000"/>
                  </a:schemeClr>
                </a:solidFill>
              </a:rPr>
              <a:t>EXAMPLE OF </a:t>
            </a:r>
            <a:r>
              <a:rPr lang="en-US" sz="2800" b="1" dirty="0" smtClean="0">
                <a:solidFill>
                  <a:srgbClr val="E99D79"/>
                </a:solidFill>
              </a:rPr>
              <a:t>VISUAL HIERARCHY</a:t>
            </a:r>
            <a:r>
              <a:rPr lang="en-US" sz="2800" b="1" dirty="0" smtClean="0">
                <a:solidFill>
                  <a:schemeClr val="tx1">
                    <a:lumMod val="50000"/>
                    <a:lumOff val="50000"/>
                  </a:schemeClr>
                </a:solidFill>
              </a:rPr>
              <a:t> IN WEBSITE</a:t>
            </a:r>
            <a:endParaRPr lang="en-US" sz="2800" dirty="0"/>
          </a:p>
        </p:txBody>
      </p:sp>
    </p:spTree>
    <p:extLst>
      <p:ext uri="{BB962C8B-B14F-4D97-AF65-F5344CB8AC3E}">
        <p14:creationId xmlns:p14="http://schemas.microsoft.com/office/powerpoint/2010/main" val="325382534"/>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2" y="450164"/>
            <a:ext cx="6780627" cy="1015663"/>
          </a:xfrm>
          <a:prstGeom prst="rect">
            <a:avLst/>
          </a:prstGeom>
          <a:noFill/>
        </p:spPr>
        <p:txBody>
          <a:bodyPr wrap="square" rtlCol="0">
            <a:spAutoFit/>
          </a:bodyPr>
          <a:lstStyle/>
          <a:p>
            <a:r>
              <a:rPr lang="en-US" sz="2400" b="1" dirty="0">
                <a:solidFill>
                  <a:srgbClr val="FF3367"/>
                </a:solidFill>
              </a:rPr>
              <a:t>The Z Pattern</a:t>
            </a:r>
            <a:r>
              <a:rPr lang="en-US" sz="2400" dirty="0">
                <a:solidFill>
                  <a:srgbClr val="FF3367"/>
                </a:solidFill>
              </a:rPr>
              <a:t> </a:t>
            </a:r>
            <a:r>
              <a:rPr lang="en-US" dirty="0"/>
              <a:t>— In designs without much text, our eye starts scanning from top left to top right, then diagonally down to bottom left, stopping at the bottom right.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499" y="1373497"/>
            <a:ext cx="7901895" cy="5730687"/>
          </a:xfrm>
          <a:prstGeom prst="rect">
            <a:avLst/>
          </a:prstGeom>
        </p:spPr>
      </p:pic>
    </p:spTree>
    <p:extLst>
      <p:ext uri="{BB962C8B-B14F-4D97-AF65-F5344CB8AC3E}">
        <p14:creationId xmlns:p14="http://schemas.microsoft.com/office/powerpoint/2010/main" val="34023633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414</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Adobe Arabic</vt:lpstr>
      <vt:lpstr>Apex Mk2 Extended</vt:lpstr>
      <vt:lpstr>Arial</vt:lpstr>
      <vt:lpstr>Calibri</vt:lpstr>
      <vt:lpstr>Calibri Light</vt:lpstr>
      <vt:lpstr>medium-content-sans-serif-font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JUBAER RIYAD</dc:creator>
  <cp:lastModifiedBy>JUBAER RIYAD</cp:lastModifiedBy>
  <cp:revision>107</cp:revision>
  <dcterms:created xsi:type="dcterms:W3CDTF">2020-04-19T07:35:13Z</dcterms:created>
  <dcterms:modified xsi:type="dcterms:W3CDTF">2020-09-15T08:16:26Z</dcterms:modified>
</cp:coreProperties>
</file>