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02-Aug-21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747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0634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67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02-Aug-21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2996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02-Aug-21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3675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02-Aug-21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802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02-Aug-21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0363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02-Aug-21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71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02-Aug-21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143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925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02-Aug-21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819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02-Aug-21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737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02-Aug-21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060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02-Aug-21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8831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02-Aug-21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9814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02-Aug-21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95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02-Aug-21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77399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fareed321/Capstone-Project-Week5-Final-Assignment/blob/dd702d37321b6b69c7b03218af82454f35ee274a/Capstone_Datafil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a:xfrm>
            <a:off x="2589213" y="1690140"/>
            <a:ext cx="8915399" cy="2262781"/>
          </a:xfrm>
        </p:spPr>
        <p:txBody>
          <a:bodyPr>
            <a:normAutofit fontScale="90000"/>
          </a:bodyPr>
          <a:lstStyle/>
          <a:p>
            <a:r>
              <a:rPr lang="en-US" sz="4000" b="1" dirty="0"/>
              <a:t>Capstone Project: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a:xfrm>
            <a:off x="2589213" y="3623141"/>
            <a:ext cx="8915399" cy="1126283"/>
          </a:xfrm>
        </p:spPr>
        <p:txBody>
          <a:bodyPr/>
          <a:lstStyle/>
          <a:p>
            <a:r>
              <a:rPr lang="en-US" dirty="0"/>
              <a:t>Capstone Project Week-5 Assignment</a:t>
            </a:r>
          </a:p>
          <a:p>
            <a:r>
              <a:rPr lang="it-IT" dirty="0"/>
              <a:t>Course Title: 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2837049" y="803385"/>
            <a:ext cx="9080131" cy="3877985"/>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847700" y="59352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1654523" y="159909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2681067" y="1777745"/>
            <a:ext cx="9510933" cy="1938992"/>
          </a:xfrm>
          <a:prstGeom prst="rect">
            <a:avLst/>
          </a:prstGeom>
          <a:noFill/>
        </p:spPr>
        <p:txBody>
          <a:bodyPr wrap="square" rtlCol="0">
            <a:spAutoFit/>
          </a:bodyPr>
          <a:lstStyle/>
          <a:p>
            <a:r>
              <a:rPr lang="en-US" b="1" dirty="0"/>
              <a:t>Results Continued….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2451219" y="797510"/>
            <a:ext cx="9406002" cy="5632311"/>
          </a:xfrm>
          <a:prstGeom prst="rect">
            <a:avLst/>
          </a:prstGeom>
          <a:noFill/>
        </p:spPr>
        <p:txBody>
          <a:bodyPr wrap="square" rtlCol="0">
            <a:spAutoFit/>
          </a:bodyPr>
          <a:lstStyle/>
          <a:p>
            <a:pPr algn="just"/>
            <a:r>
              <a:rPr lang="en-CA" sz="2400" b="1" dirty="0"/>
              <a:t>Discussion:</a:t>
            </a:r>
          </a:p>
          <a:p>
            <a:pPr algn="just"/>
            <a:endParaRPr lang="en-CA" sz="1600" b="1" dirty="0"/>
          </a:p>
          <a:p>
            <a:pPr algn="just"/>
            <a:r>
              <a:rPr lang="en-CA" sz="1600" b="1" dirty="0"/>
              <a:t>5.1 Explaining the results</a:t>
            </a:r>
          </a:p>
          <a:p>
            <a:pPr algn="just"/>
            <a:r>
              <a:rPr lang="en-CA" sz="1600"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pPr algn="just"/>
            <a:r>
              <a:rPr lang="en-CA" sz="1600" dirty="0"/>
              <a:t>When we built our </a:t>
            </a:r>
            <a:r>
              <a:rPr lang="en-CA" sz="1600" dirty="0" err="1"/>
              <a:t>our</a:t>
            </a:r>
            <a:r>
              <a:rPr lang="en-CA" sz="1600"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pPr algn="just"/>
            <a:r>
              <a:rPr lang="en-CA" sz="1600"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lgn="just"/>
            <a:endParaRPr lang="en-CA"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3391687" y="1867687"/>
            <a:ext cx="7611093" cy="3231654"/>
          </a:xfrm>
          <a:prstGeom prst="rect">
            <a:avLst/>
          </a:prstGeom>
          <a:noFill/>
        </p:spPr>
        <p:txBody>
          <a:bodyPr wrap="square" rtlCol="0">
            <a:spAutoFit/>
          </a:bodyPr>
          <a:lstStyle/>
          <a:p>
            <a:pPr algn="just"/>
            <a:r>
              <a:rPr lang="en-CA" sz="2400" b="1" dirty="0"/>
              <a:t>Conclusion:</a:t>
            </a:r>
          </a:p>
          <a:p>
            <a:pPr algn="just"/>
            <a:endParaRPr lang="en-CA" sz="1600" b="1" dirty="0"/>
          </a:p>
          <a:p>
            <a:pPr algn="just"/>
            <a:r>
              <a:rPr lang="en-CA" sz="1600" dirty="0"/>
              <a:t>I feel confident with the recommendation I have given my friend as it is backed up with demonstrated data analysis. While nothing can ever be 100% certain he will certainly be better informed than he was prior to asking for my help.</a:t>
            </a:r>
          </a:p>
          <a:p>
            <a:pPr algn="just"/>
            <a:endParaRPr lang="en-CA" sz="1600" dirty="0"/>
          </a:p>
          <a:p>
            <a:pPr algn="just"/>
            <a:r>
              <a:rPr lang="en-CA" sz="1600" dirty="0"/>
              <a:t>Much more inference can be obtained with more work. A potential side business for my friend might be assisting new restaurant owners where they might locate a new restaurant, who their competition is and who their clientele might be.</a:t>
            </a:r>
          </a:p>
          <a:p>
            <a:pPr lvl="0" algn="just"/>
            <a:endParaRPr lang="en-CA"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2527997" y="1375344"/>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2517568" y="1777315"/>
            <a:ext cx="8587409" cy="2769989"/>
          </a:xfrm>
          <a:prstGeom prst="rect">
            <a:avLst/>
          </a:prstGeom>
          <a:noFill/>
        </p:spPr>
        <p:txBody>
          <a:bodyPr wrap="square" rtlCol="0">
            <a:spAutoFit/>
          </a:bodyPr>
          <a:lstStyle/>
          <a:p>
            <a:pPr algn="just"/>
            <a:r>
              <a:rPr lang="en-CA" dirty="0"/>
              <a:t>A person who runs a leading Restaurant Supply Store is seeking for assistance to identify most suitable location in the neighborhood in Toronto to open his new store.</a:t>
            </a:r>
          </a:p>
          <a:p>
            <a:br>
              <a:rPr lang="en-CA" dirty="0"/>
            </a:br>
            <a:r>
              <a:rPr lang="en-CA" dirty="0"/>
              <a:t>Example Company:</a:t>
            </a:r>
            <a:br>
              <a:rPr lang="en-CA" dirty="0"/>
            </a:br>
            <a:r>
              <a:rPr lang="en-CA" dirty="0">
                <a:hlinkClick r:id="rId2"/>
              </a:rPr>
              <a:t>http://www.bramainc.com/about-brama</a:t>
            </a:r>
            <a:r>
              <a:rPr lang="en-CA" dirty="0"/>
              <a:t> </a:t>
            </a:r>
          </a:p>
          <a:p>
            <a:br>
              <a:rPr lang="en-CA" dirty="0"/>
            </a:br>
            <a:r>
              <a:rPr lang="en-CA" dirty="0"/>
              <a:t>To start with the project we need to highlight the problem and also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normAutofit fontScale="90000"/>
          </a:bodyPr>
          <a:lstStyle/>
          <a:p>
            <a:r>
              <a:rPr lang="en-CA" sz="3200" b="1" dirty="0"/>
              <a:t>Problem Description:</a:t>
            </a:r>
          </a:p>
        </p:txBody>
      </p:sp>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2683237" y="884420"/>
            <a:ext cx="9413823" cy="5613820"/>
          </a:xfrm>
        </p:spPr>
        <p:txBody>
          <a:bodyPr>
            <a:noAutofit/>
          </a:bodyPr>
          <a:lstStyle/>
          <a:p>
            <a:r>
              <a:rPr lang="en-CA" sz="1400" dirty="0"/>
              <a:t>Which neighborhood is most suitable to open a new Restaurant Supply store in Toronto? </a:t>
            </a:r>
            <a:br>
              <a:rPr lang="en-CA" sz="1400" dirty="0"/>
            </a:br>
            <a:r>
              <a:rPr lang="en-CA" sz="1400" dirty="0"/>
              <a:t>He wants to ensure steady and sustainable business.</a:t>
            </a:r>
          </a:p>
          <a:p>
            <a:pPr algn="just"/>
            <a:r>
              <a:rPr lang="en-CA" sz="1400" dirty="0"/>
              <a:t>Requirements:</a:t>
            </a:r>
          </a:p>
          <a:p>
            <a:pPr algn="just"/>
            <a:r>
              <a:rPr lang="en-CA" sz="1400" dirty="0"/>
              <a:t>1. Store needs to be strategically located inside the biggest concentration of restaurants in Toronto area.</a:t>
            </a:r>
          </a:p>
          <a:p>
            <a:pPr algn="just"/>
            <a:r>
              <a:rPr lang="en-CA" sz="1400" dirty="0"/>
              <a:t>2. Confirm any assumption by means of modeling and testing the data. Specifically, visually cluster common restaurants in Toronto by neighborhood.</a:t>
            </a:r>
          </a:p>
          <a:p>
            <a:pPr algn="just"/>
            <a:r>
              <a:rPr lang="en-CA" sz="1400" dirty="0"/>
              <a:t>3. Additionally determine that a good number people can frequent these restaurants with sustainable frequency inside these neighborhoods.</a:t>
            </a:r>
          </a:p>
          <a:p>
            <a:r>
              <a:rPr lang="en-CA" sz="1400" dirty="0"/>
              <a:t>a.) Is the neighborhood populous?</a:t>
            </a:r>
          </a:p>
          <a:p>
            <a:r>
              <a:rPr lang="en-CA" sz="1400" dirty="0"/>
              <a:t>b.) Is the neighborhood average salary close to the Canadian National Average?</a:t>
            </a:r>
          </a:p>
          <a:p>
            <a:pPr algn="just"/>
            <a:r>
              <a:rPr lang="en-CA" sz="1400" dirty="0"/>
              <a:t>The person wants to know which neighborhoods also may be poised to grow in restaurant numbers in coming years.</a:t>
            </a:r>
          </a:p>
          <a:p>
            <a:r>
              <a:rPr lang="en-CA" sz="1400" dirty="0"/>
              <a:t>Locating his new store according to these requirements will ensure the following:</a:t>
            </a:r>
          </a:p>
          <a:p>
            <a:pPr lvl="0"/>
            <a:r>
              <a:rPr lang="en-CA" sz="1400" dirty="0"/>
              <a:t>lowest cost for delivery</a:t>
            </a:r>
          </a:p>
          <a:p>
            <a:pPr lvl="0"/>
            <a:r>
              <a:rPr lang="en-CA" sz="1400" dirty="0"/>
              <a:t>shortest travel time to his store for his clients</a:t>
            </a:r>
          </a:p>
          <a:p>
            <a:pPr lvl="0"/>
            <a:r>
              <a:rPr lang="en-CA" sz="1400" dirty="0"/>
              <a:t>overall lower run costs</a:t>
            </a:r>
          </a:p>
          <a:p>
            <a:pPr lvl="0"/>
            <a:r>
              <a:rPr lang="en-CA" sz="1400" dirty="0"/>
              <a:t>increase in overall business</a:t>
            </a:r>
          </a:p>
          <a:p>
            <a:pPr lvl="0"/>
            <a:r>
              <a:rPr lang="en-CA" sz="1400" dirty="0"/>
              <a:t>overall greater customer satisfaction</a:t>
            </a:r>
          </a:p>
          <a:p>
            <a:r>
              <a:rPr lang="en-CA" sz="1400" dirty="0"/>
              <a:t> </a:t>
            </a:r>
          </a:p>
          <a:p>
            <a:endParaRPr lang="en-CA" sz="1400"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2630230" y="124390"/>
            <a:ext cx="9965635" cy="6771084"/>
          </a:xfrm>
          <a:prstGeom prst="rect">
            <a:avLst/>
          </a:prstGeom>
          <a:noFill/>
        </p:spPr>
        <p:txBody>
          <a:bodyPr wrap="square" rtlCol="0">
            <a:spAutoFit/>
          </a:bodyPr>
          <a:lstStyle/>
          <a:p>
            <a:r>
              <a:rPr lang="en-CA" sz="2000" b="1" dirty="0">
                <a:cs typeface="Calibri Light" panose="020F0302020204030204" pitchFamily="34" charset="0"/>
              </a:rPr>
              <a:t>Data:</a:t>
            </a:r>
          </a:p>
          <a:p>
            <a:r>
              <a:rPr lang="en-CA" sz="1200" dirty="0">
                <a:cs typeface="Calibri Light" panose="020F0302020204030204" pitchFamily="34" charset="0"/>
              </a:rPr>
              <a:t>You can follow along in my Capstone Notebook located here:</a:t>
            </a:r>
            <a:br>
              <a:rPr lang="en-CA" sz="1200" dirty="0">
                <a:cs typeface="Calibri Light" panose="020F0302020204030204" pitchFamily="34" charset="0"/>
              </a:rPr>
            </a:br>
            <a:r>
              <a:rPr lang="en-US" sz="1200" u="sng" dirty="0">
                <a:solidFill>
                  <a:srgbClr val="0563C1"/>
                </a:solidFill>
                <a:effectLst/>
                <a:ea typeface="Calibri" panose="020F0502020204030204" pitchFamily="34" charset="0"/>
                <a:cs typeface="Calibri Light" panose="020F0302020204030204" pitchFamily="34" charset="0"/>
                <a:hlinkClick r:id="rId2"/>
              </a:rPr>
              <a:t>https://github.com/fareed321/Capstone-Project-Week5-Final-Assignment/blob/dd702d37321b6b69c7b03218af82454f35ee274a/Capstone_Datafile.ipynb</a:t>
            </a:r>
            <a:r>
              <a:rPr lang="en-US" sz="1800" dirty="0">
                <a:effectLst/>
                <a:ea typeface="Calibri" panose="020F0502020204030204" pitchFamily="34" charset="0"/>
                <a:cs typeface="Calibri Light" panose="020F0302020204030204" pitchFamily="34" charset="0"/>
              </a:rPr>
              <a:t> </a:t>
            </a:r>
          </a:p>
          <a:p>
            <a:endParaRPr lang="en-CA" sz="1200" dirty="0">
              <a:cs typeface="Calibri Light" panose="020F0302020204030204" pitchFamily="34" charset="0"/>
            </a:endParaRPr>
          </a:p>
          <a:p>
            <a:r>
              <a:rPr lang="en-CA" sz="1200" b="1" dirty="0">
                <a:cs typeface="Calibri Light" panose="020F0302020204030204" pitchFamily="34" charset="0"/>
              </a:rPr>
              <a:t>Data Wrangling</a:t>
            </a:r>
          </a:p>
          <a:p>
            <a:r>
              <a:rPr lang="en-CA" sz="1200" dirty="0">
                <a:cs typeface="Calibri Light" panose="020F0302020204030204" pitchFamily="34" charset="0"/>
              </a:rPr>
              <a:t>A lot of hard work went into creating the working data set.</a:t>
            </a:r>
            <a:br>
              <a:rPr lang="en-CA" sz="1200" dirty="0">
                <a:cs typeface="Calibri Light" panose="020F0302020204030204" pitchFamily="34" charset="0"/>
              </a:rPr>
            </a:br>
            <a:r>
              <a:rPr lang="en-CA" sz="1200" dirty="0">
                <a:cs typeface="Calibri Light" panose="020F0302020204030204" pitchFamily="34" charset="0"/>
              </a:rPr>
              <a:t>I had to combine the following disparate data sources. The order of events went like this</a:t>
            </a:r>
          </a:p>
          <a:p>
            <a:endParaRPr lang="en-CA" sz="1200" dirty="0">
              <a:cs typeface="Calibri Light" panose="020F0302020204030204" pitchFamily="34" charset="0"/>
            </a:endParaRPr>
          </a:p>
          <a:p>
            <a:r>
              <a:rPr lang="en-CA" sz="1200" b="1" i="1" dirty="0">
                <a:cs typeface="Calibri Light" panose="020F0302020204030204" pitchFamily="34" charset="0"/>
              </a:rPr>
              <a:t>1. Load all the Data from all the various sources.</a:t>
            </a:r>
          </a:p>
          <a:p>
            <a:r>
              <a:rPr lang="en-CA" sz="1200" b="1" i="1" dirty="0">
                <a:cs typeface="Calibri Light" panose="020F0302020204030204" pitchFamily="34" charset="0"/>
              </a:rPr>
              <a:t>1.1 Toronto neighborhoods broken down by postal code</a:t>
            </a:r>
          </a:p>
          <a:p>
            <a:r>
              <a:rPr lang="en-CA" sz="1200" u="sng" dirty="0">
                <a:cs typeface="Calibri Light" panose="020F0302020204030204" pitchFamily="34" charset="0"/>
                <a:hlinkClick r:id="rId3"/>
              </a:rPr>
              <a:t>https://en.wikipedia.org/wiki/List_of_postal_codes_of_Canada:_M</a:t>
            </a:r>
            <a:br>
              <a:rPr lang="en-CA" sz="1200" dirty="0">
                <a:cs typeface="Calibri Light" panose="020F0302020204030204" pitchFamily="34" charset="0"/>
              </a:rPr>
            </a:br>
            <a:r>
              <a:rPr lang="en-CA" sz="1200" dirty="0">
                <a:cs typeface="Calibri Light" panose="020F0302020204030204" pitchFamily="34" charset="0"/>
              </a:rPr>
              <a:t>Here I used </a:t>
            </a:r>
            <a:r>
              <a:rPr lang="en-CA" sz="1200" dirty="0" err="1">
                <a:cs typeface="Calibri Light" panose="020F0302020204030204" pitchFamily="34" charset="0"/>
              </a:rPr>
              <a:t>BeautifulSoup</a:t>
            </a:r>
            <a:r>
              <a:rPr lang="en-CA" sz="1200" dirty="0">
                <a:cs typeface="Calibri Light" panose="020F0302020204030204" pitchFamily="34" charset="0"/>
              </a:rPr>
              <a:t> to scrape the wiki page to extract a working list of Toronto Neighborhoods sorted by postal code.</a:t>
            </a:r>
          </a:p>
          <a:p>
            <a:endParaRPr lang="en-CA" sz="1200" dirty="0">
              <a:cs typeface="Calibri Light" panose="020F0302020204030204" pitchFamily="34" charset="0"/>
            </a:endParaRPr>
          </a:p>
          <a:p>
            <a:r>
              <a:rPr lang="en-CA" sz="1200" b="1" i="1" dirty="0">
                <a:cs typeface="Calibri Light" panose="020F0302020204030204" pitchFamily="34" charset="0"/>
              </a:rPr>
              <a:t>1.1.1 Load Toronto geospatial coordinates and merge to Toronto Postal Code Data</a:t>
            </a:r>
          </a:p>
          <a:p>
            <a:r>
              <a:rPr lang="en-CA" sz="1200" u="sng" dirty="0">
                <a:cs typeface="Calibri Light" panose="020F0302020204030204" pitchFamily="34" charset="0"/>
                <a:hlinkClick r:id="rId4"/>
              </a:rPr>
              <a:t>http://cocl.us/Geospatial_data</a:t>
            </a:r>
            <a:br>
              <a:rPr lang="en-CA" sz="1200" dirty="0">
                <a:cs typeface="Calibri Light" panose="020F0302020204030204" pitchFamily="34" charset="0"/>
              </a:rPr>
            </a:br>
            <a:r>
              <a:rPr lang="en-CA" sz="1200" dirty="0">
                <a:cs typeface="Calibri Light" panose="020F0302020204030204" pitchFamily="34" charset="0"/>
              </a:rPr>
              <a:t>Next, I joined geo spatial to the Toronto Data.</a:t>
            </a:r>
          </a:p>
          <a:p>
            <a:endParaRPr lang="en-CA" sz="1200" dirty="0">
              <a:cs typeface="Calibri Light" panose="020F0302020204030204" pitchFamily="34" charset="0"/>
            </a:endParaRPr>
          </a:p>
          <a:p>
            <a:r>
              <a:rPr lang="en-CA" sz="1200" b="1" i="1" dirty="0">
                <a:cs typeface="Calibri Light" panose="020F0302020204030204" pitchFamily="34" charset="0"/>
              </a:rPr>
              <a:t>1.2 Toronto neighborhoods populations broken down by postal code</a:t>
            </a:r>
          </a:p>
          <a:p>
            <a:r>
              <a:rPr lang="en-CA" sz="1200" u="sng" dirty="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cs typeface="Calibri Light" panose="020F0302020204030204" pitchFamily="34" charset="0"/>
              </a:rPr>
            </a:br>
            <a:r>
              <a:rPr lang="en-CA" sz="1200" dirty="0">
                <a:cs typeface="Calibri Light" panose="020F0302020204030204" pitchFamily="34" charset="0"/>
              </a:rPr>
              <a:t>Use Pandas to grab the csv</a:t>
            </a:r>
          </a:p>
          <a:p>
            <a:endParaRPr lang="en-CA" sz="1200" dirty="0">
              <a:cs typeface="Calibri Light" panose="020F0302020204030204" pitchFamily="34" charset="0"/>
            </a:endParaRPr>
          </a:p>
          <a:p>
            <a:r>
              <a:rPr lang="en-CA" sz="1200" b="1" i="1" dirty="0">
                <a:cs typeface="Calibri Light" panose="020F0302020204030204" pitchFamily="34" charset="0"/>
              </a:rPr>
              <a:t>1.2.1 Merge Toronto Neighbourhood populations data with Toronto Postal Code data</a:t>
            </a:r>
          </a:p>
          <a:p>
            <a:r>
              <a:rPr lang="en-CA" sz="1200" dirty="0">
                <a:cs typeface="Calibri Light" panose="020F0302020204030204" pitchFamily="34" charset="0"/>
              </a:rPr>
              <a:t>Next, I joined population data to the Toronto Data.</a:t>
            </a:r>
          </a:p>
          <a:p>
            <a:endParaRPr lang="en-CA" sz="1200" dirty="0">
              <a:cs typeface="Calibri Light" panose="020F0302020204030204" pitchFamily="34" charset="0"/>
            </a:endParaRPr>
          </a:p>
          <a:p>
            <a:r>
              <a:rPr lang="en-CA" sz="1200" b="1" i="1" dirty="0">
                <a:cs typeface="Calibri Light" panose="020F0302020204030204" pitchFamily="34" charset="0"/>
              </a:rPr>
              <a:t>1.3 Toronto neighborhoods average after tax income broken down by postal code</a:t>
            </a:r>
          </a:p>
          <a:p>
            <a:r>
              <a:rPr lang="en-CA" sz="1200" dirty="0">
                <a:cs typeface="Calibri Light" panose="020F0302020204030204" pitchFamily="34" charset="0"/>
              </a:rPr>
              <a:t>Here we must manually download these from Stats Canada and load them.</a:t>
            </a:r>
            <a:br>
              <a:rPr lang="en-CA" sz="1200" dirty="0">
                <a:cs typeface="Calibri Light" panose="020F0302020204030204" pitchFamily="34" charset="0"/>
              </a:rPr>
            </a:br>
            <a:r>
              <a:rPr lang="en-CA" sz="1200" u="sng" dirty="0">
                <a:cs typeface="Calibri Light" panose="020F0302020204030204" pitchFamily="34" charset="0"/>
                <a:hlinkClick r:id="rId6"/>
              </a:rPr>
              <a:t>https://www12.statcan.gc.ca/census-recensement/2016/dp-pd/prof/search-recherche/change-geo.cfm?Lang=E&amp;Geo1=FSA</a:t>
            </a:r>
            <a:br>
              <a:rPr lang="en-CA" sz="1200" dirty="0">
                <a:cs typeface="Calibri Light" panose="020F0302020204030204" pitchFamily="34" charset="0"/>
              </a:rPr>
            </a:br>
            <a:r>
              <a:rPr lang="en-CA" sz="1200" dirty="0">
                <a:cs typeface="Calibri Light" panose="020F0302020204030204" pitchFamily="34" charset="0"/>
              </a:rPr>
              <a:t>See: to_geo_space.csv</a:t>
            </a:r>
          </a:p>
          <a:p>
            <a:endParaRPr lang="en-CA" sz="1200" dirty="0">
              <a:cs typeface="Calibri Light" panose="020F0302020204030204" pitchFamily="34" charset="0"/>
            </a:endParaRPr>
          </a:p>
          <a:p>
            <a:r>
              <a:rPr lang="en-CA" sz="1200" b="1" i="1" dirty="0">
                <a:cs typeface="Calibri Light" panose="020F0302020204030204" pitchFamily="34" charset="0"/>
              </a:rPr>
              <a:t>1.3.1 Merge Toronto Neighbourhood income data with Toronto Postal Code data</a:t>
            </a:r>
          </a:p>
          <a:p>
            <a:r>
              <a:rPr lang="en-CA" sz="1200" dirty="0">
                <a:cs typeface="Calibri Light" panose="020F0302020204030204" pitchFamily="34" charset="0"/>
              </a:rPr>
              <a:t>Next, I joined income data to the Toronto Data.</a:t>
            </a:r>
            <a:br>
              <a:rPr lang="en-CA" sz="1200" dirty="0">
                <a:cs typeface="Calibri Light" panose="020F0302020204030204" pitchFamily="34" charset="0"/>
              </a:rPr>
            </a:br>
            <a:r>
              <a:rPr lang="en-CA" sz="1200" dirty="0">
                <a:cs typeface="Calibri Light" panose="020F0302020204030204" pitchFamily="34" charset="0"/>
              </a:rPr>
              <a:t>At this time I also saved a copy of the data set as my friend had asked for it in his list of requirements.</a:t>
            </a:r>
            <a:br>
              <a:rPr lang="en-CA" sz="1200" dirty="0">
                <a:cs typeface="Calibri Light" panose="020F0302020204030204" pitchFamily="34" charset="0"/>
              </a:rPr>
            </a:br>
            <a:r>
              <a:rPr lang="en-CA" sz="1200" dirty="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2331295" y="190531"/>
            <a:ext cx="9965635" cy="6494085"/>
          </a:xfrm>
          <a:prstGeom prst="rect">
            <a:avLst/>
          </a:prstGeom>
          <a:noFill/>
        </p:spPr>
        <p:txBody>
          <a:bodyPr wrap="square" rtlCol="0">
            <a:spAutoFit/>
          </a:bodyPr>
          <a:lstStyle/>
          <a:p>
            <a:r>
              <a:rPr lang="en-CA" sz="2400" dirty="0">
                <a:latin typeface="+mj-lt"/>
                <a:cs typeface="Calibri Light" panose="020F0302020204030204" pitchFamily="34" charset="0"/>
              </a:rPr>
              <a:t>Data continued…</a:t>
            </a:r>
          </a:p>
          <a:p>
            <a:r>
              <a:rPr lang="en-CA" sz="1400" i="1" dirty="0">
                <a:latin typeface="+mj-lt"/>
                <a:cs typeface="Calibri Light" panose="020F0302020204030204" pitchFamily="34" charset="0"/>
              </a:rPr>
              <a:t>1.4 What is the Canadian National Average After Tax Income</a:t>
            </a:r>
          </a:p>
          <a:p>
            <a:r>
              <a:rPr lang="en-CA" sz="1400" dirty="0">
                <a:latin typeface="+mj-lt"/>
                <a:cs typeface="Calibri Light" panose="020F0302020204030204" pitchFamily="34" charset="0"/>
              </a:rPr>
              <a:t>Here I must also manually download this from Stats Canada and load them.</a:t>
            </a:r>
            <a:br>
              <a:rPr lang="en-CA" sz="1400" dirty="0">
                <a:latin typeface="+mj-lt"/>
                <a:cs typeface="Calibri Light" panose="020F0302020204030204" pitchFamily="34" charset="0"/>
              </a:rPr>
            </a:br>
            <a:r>
              <a:rPr lang="en-CA" sz="1400" dirty="0">
                <a:latin typeface="+mj-lt"/>
                <a:cs typeface="Calibri Light" panose="020F0302020204030204" pitchFamily="34" charset="0"/>
                <a:hlinkClick r:id="rId2"/>
              </a:rPr>
              <a:t>https://www150.statcan.gc.ca/n1/daily-quotidien/180313/dq180313a-eng.htm</a:t>
            </a:r>
            <a:endParaRPr lang="en-CA" sz="1400" dirty="0">
              <a:latin typeface="+mj-lt"/>
              <a:cs typeface="Calibri Light" panose="020F0302020204030204" pitchFamily="34" charset="0"/>
            </a:endParaRPr>
          </a:p>
          <a:p>
            <a:br>
              <a:rPr lang="en-CA" sz="1400" dirty="0">
                <a:latin typeface="+mj-lt"/>
                <a:cs typeface="Calibri Light" panose="020F0302020204030204" pitchFamily="34" charset="0"/>
              </a:rPr>
            </a:br>
            <a:r>
              <a:rPr lang="en-CA" sz="1400" dirty="0">
                <a:latin typeface="+mj-lt"/>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400" dirty="0">
                <a:latin typeface="+mj-lt"/>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400" dirty="0">
              <a:latin typeface="+mj-lt"/>
              <a:cs typeface="Calibri Light" panose="020F0302020204030204" pitchFamily="34" charset="0"/>
            </a:endParaRPr>
          </a:p>
          <a:p>
            <a:r>
              <a:rPr lang="en-CA" sz="1400" i="1" dirty="0">
                <a:latin typeface="+mj-lt"/>
                <a:cs typeface="Calibri Light" panose="020F0302020204030204" pitchFamily="34" charset="0"/>
              </a:rPr>
              <a:t>1.5 Toronto list of Restaurants or Venues that could potentially use Restaurant Equipment</a:t>
            </a:r>
          </a:p>
          <a:p>
            <a:r>
              <a:rPr lang="en-CA" sz="1400" dirty="0">
                <a:latin typeface="+mj-lt"/>
                <a:cs typeface="Calibri Light" panose="020F0302020204030204" pitchFamily="34" charset="0"/>
              </a:rPr>
              <a:t>4SQUARE API </a:t>
            </a:r>
            <a:br>
              <a:rPr lang="en-CA" sz="1400" dirty="0">
                <a:latin typeface="+mj-lt"/>
                <a:cs typeface="Calibri Light" panose="020F0302020204030204" pitchFamily="34" charset="0"/>
              </a:rPr>
            </a:br>
            <a:r>
              <a:rPr lang="en-CA" sz="1400" dirty="0">
                <a:latin typeface="+mj-lt"/>
                <a:cs typeface="Calibri Light" panose="020F0302020204030204" pitchFamily="34" charset="0"/>
                <a:hlinkClick r:id="rId3"/>
              </a:rPr>
              <a:t>https://api.foursquare.com</a:t>
            </a:r>
            <a:endParaRPr lang="en-CA" sz="1400" dirty="0">
              <a:latin typeface="+mj-lt"/>
              <a:cs typeface="Calibri Light" panose="020F0302020204030204" pitchFamily="34" charset="0"/>
            </a:endParaRPr>
          </a:p>
          <a:p>
            <a:endParaRPr lang="en-CA" sz="1400" dirty="0">
              <a:latin typeface="+mj-lt"/>
              <a:cs typeface="Calibri Light" panose="020F0302020204030204" pitchFamily="34" charset="0"/>
            </a:endParaRPr>
          </a:p>
          <a:p>
            <a:r>
              <a:rPr lang="en-CA" sz="1400" i="1" dirty="0">
                <a:latin typeface="+mj-lt"/>
                <a:cs typeface="Calibri Light" panose="020F0302020204030204" pitchFamily="34" charset="0"/>
              </a:rPr>
              <a:t>1.5.1 Get all the Venues in Toronto.</a:t>
            </a:r>
          </a:p>
          <a:p>
            <a:r>
              <a:rPr lang="en-CA" sz="1400" i="1" dirty="0">
                <a:latin typeface="+mj-lt"/>
                <a:cs typeface="Calibri Light" panose="020F0302020204030204" pitchFamily="34" charset="0"/>
              </a:rPr>
              <a:t>1.5.2 Only add Restaurants as Venue Categories</a:t>
            </a:r>
          </a:p>
          <a:p>
            <a:r>
              <a:rPr lang="en-CA" sz="1400" dirty="0">
                <a:latin typeface="+mj-lt"/>
                <a:cs typeface="Calibri Light" panose="020F0302020204030204" pitchFamily="34" charset="0"/>
              </a:rPr>
              <a:t>Use this list to Extract Restaurants and only include Restaurants in our Data Set.</a:t>
            </a:r>
          </a:p>
          <a:p>
            <a:endParaRPr lang="en-CA" sz="1400" dirty="0">
              <a:latin typeface="+mj-lt"/>
              <a:cs typeface="Calibri Light" panose="020F0302020204030204" pitchFamily="34" charset="0"/>
            </a:endParaRPr>
          </a:p>
          <a:p>
            <a:r>
              <a:rPr lang="en-CA" sz="1400" i="1" dirty="0">
                <a:latin typeface="+mj-lt"/>
                <a:cs typeface="Calibri Light" panose="020F0302020204030204" pitchFamily="34" charset="0"/>
              </a:rPr>
              <a:t>1.5.3 </a:t>
            </a:r>
            <a:r>
              <a:rPr lang="en-CA" sz="1400" i="1" dirty="0" err="1">
                <a:latin typeface="+mj-lt"/>
                <a:cs typeface="Calibri Light" panose="020F0302020204030204" pitchFamily="34" charset="0"/>
              </a:rPr>
              <a:t>OneHot</a:t>
            </a:r>
            <a:r>
              <a:rPr lang="en-CA" sz="1400" i="1" dirty="0">
                <a:latin typeface="+mj-lt"/>
                <a:cs typeface="Calibri Light" panose="020F0302020204030204" pitchFamily="34" charset="0"/>
              </a:rPr>
              <a:t> encode and count restaurants</a:t>
            </a:r>
          </a:p>
          <a:p>
            <a:r>
              <a:rPr lang="en-CA" sz="1400" dirty="0">
                <a:latin typeface="+mj-lt"/>
                <a:cs typeface="Calibri Light" panose="020F0302020204030204" pitchFamily="34" charset="0"/>
              </a:rPr>
              <a:t>Prepare the data for clustering</a:t>
            </a:r>
          </a:p>
          <a:p>
            <a:r>
              <a:rPr lang="en-CA" sz="1400" dirty="0">
                <a:latin typeface="+mj-lt"/>
                <a:cs typeface="Calibri Light" panose="020F0302020204030204" pitchFamily="34" charset="0"/>
              </a:rPr>
              <a:t>* Combine all of those into a working Data Set to cluster and geo spatial map of the results showing the best neighborhood to open a Restaurant Supply Store *</a:t>
            </a:r>
          </a:p>
          <a:p>
            <a:r>
              <a:rPr lang="en-CA" sz="1400" dirty="0">
                <a:latin typeface="+mj-lt"/>
                <a:cs typeface="Calibri Light" panose="020F0302020204030204" pitchFamily="34" charset="0"/>
              </a:rPr>
              <a:t>Combining all of these disparate data sets will clearly demonstrate the following:</a:t>
            </a:r>
          </a:p>
          <a:p>
            <a:pPr lvl="0"/>
            <a:r>
              <a:rPr lang="en-CA" sz="1400" dirty="0">
                <a:latin typeface="+mj-lt"/>
                <a:cs typeface="Calibri Light" panose="020F0302020204030204" pitchFamily="34" charset="0"/>
              </a:rPr>
              <a:t>which neighborhoods in Toronto have clusters of like Restaurants</a:t>
            </a:r>
          </a:p>
          <a:p>
            <a:pPr lvl="0"/>
            <a:r>
              <a:rPr lang="en-CA" sz="1400" dirty="0">
                <a:latin typeface="+mj-lt"/>
                <a:cs typeface="Calibri Light" panose="020F0302020204030204" pitchFamily="34" charset="0"/>
              </a:rPr>
              <a:t>how populated each neighborhoods is</a:t>
            </a:r>
          </a:p>
          <a:p>
            <a:pPr lvl="0"/>
            <a:r>
              <a:rPr lang="en-CA" sz="1400" dirty="0">
                <a:latin typeface="+mj-lt"/>
                <a:cs typeface="Calibri Light" panose="020F0302020204030204" pitchFamily="34" charset="0"/>
              </a:rPr>
              <a:t>the average after tax income is all of these neighborhoods</a:t>
            </a:r>
          </a:p>
          <a:p>
            <a:pPr lvl="0"/>
            <a:r>
              <a:rPr lang="en-CA" sz="1400" dirty="0">
                <a:latin typeface="+mj-lt"/>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2885933" y="1434708"/>
            <a:ext cx="8881346"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2226365" y="1059956"/>
            <a:ext cx="9965635" cy="5262979"/>
          </a:xfrm>
          <a:prstGeom prst="rect">
            <a:avLst/>
          </a:prstGeom>
          <a:noFill/>
        </p:spPr>
        <p:txBody>
          <a:bodyPr wrap="square" rtlCol="0">
            <a:spAutoFit/>
          </a:bodyPr>
          <a:lstStyle/>
          <a:p>
            <a:r>
              <a:rPr lang="en-CA" b="1" dirty="0"/>
              <a:t>Methodology continued…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2172268" y="775140"/>
            <a:ext cx="9965635" cy="1384995"/>
          </a:xfrm>
          <a:prstGeom prst="rect">
            <a:avLst/>
          </a:prstGeom>
          <a:noFill/>
        </p:spPr>
        <p:txBody>
          <a:bodyPr wrap="square" rtlCol="0">
            <a:spAutoFit/>
          </a:bodyPr>
          <a:lstStyle/>
          <a:p>
            <a:r>
              <a:rPr lang="en-CA" b="1" dirty="0"/>
              <a:t>Methodology continued….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2137725" y="146763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787733" y="62350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787733" y="281673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75</TotalTime>
  <Words>1805</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Century Gothic</vt:lpstr>
      <vt:lpstr>Wingdings 3</vt:lpstr>
      <vt:lpstr>Wisp</vt:lpstr>
      <vt:lpstr>Capstone Project: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Fareed Malik</cp:lastModifiedBy>
  <cp:revision>14</cp:revision>
  <dcterms:created xsi:type="dcterms:W3CDTF">2019-01-19T16:30:22Z</dcterms:created>
  <dcterms:modified xsi:type="dcterms:W3CDTF">2021-08-02T13:19:38Z</dcterms:modified>
</cp:coreProperties>
</file>