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77" r:id="rId2"/>
    <p:sldId id="478" r:id="rId3"/>
    <p:sldId id="480" r:id="rId4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C901E5F-D96C-E440-93A4-9F895D4FCF59}">
          <p14:sldIdLst>
            <p14:sldId id="477"/>
            <p14:sldId id="478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848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AC7"/>
    <a:srgbClr val="AFD5B2"/>
    <a:srgbClr val="C8C8C8"/>
    <a:srgbClr val="829AAE"/>
    <a:srgbClr val="2C96BE"/>
    <a:srgbClr val="64AE6B"/>
    <a:srgbClr val="3C5474"/>
    <a:srgbClr val="E95E54"/>
    <a:srgbClr val="3C3C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84716" autoAdjust="0"/>
  </p:normalViewPr>
  <p:slideViewPr>
    <p:cSldViewPr snapToGrid="0">
      <p:cViewPr>
        <p:scale>
          <a:sx n="81" d="100"/>
          <a:sy n="81" d="100"/>
        </p:scale>
        <p:origin x="-744" y="416"/>
      </p:cViewPr>
      <p:guideLst>
        <p:guide orient="horz" pos="4592"/>
        <p:guide orient="horz" pos="673"/>
        <p:guide orient="horz" pos="540"/>
        <p:guide orient="horz" pos="4443"/>
        <p:guide pos="522"/>
        <p:guide pos="2772"/>
        <p:guide pos="6001"/>
        <p:guide pos="3189"/>
        <p:guide pos="4715"/>
        <p:guide pos="8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4432" y="-10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4/7/15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 cstate="print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 cstate="print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 cstate="print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DV6_16x9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251199" y="-756864"/>
            <a:ext cx="3013753" cy="609600"/>
          </a:xfrm>
          <a:prstGeom prst="rect">
            <a:avLst/>
          </a:prstGeom>
          <a:solidFill>
            <a:srgbClr val="A0B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333333"/>
                </a:solidFill>
              </a:rPr>
              <a:t>Title and Bullets</a:t>
            </a:r>
            <a:endParaRPr lang="en-US" sz="2400" b="1" dirty="0">
              <a:solidFill>
                <a:srgbClr val="333333"/>
              </a:solidFill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6018" y="1917701"/>
            <a:ext cx="13548782" cy="5831417"/>
          </a:xfrm>
          <a:prstGeom prst="rect">
            <a:avLst/>
          </a:prstGeom>
        </p:spPr>
        <p:txBody>
          <a:bodyPr lIns="109728" tIns="54864" rIns="109728" bIns="54864"/>
          <a:lstStyle>
            <a:lvl1pPr marL="288913" indent="-288913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576240" indent="-261928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804830" indent="-236528" defTabSz="914364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685772" indent="-171443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defRPr sz="1600"/>
            </a:lvl4pPr>
            <a:lvl5pPr marL="857215" indent="-171443">
              <a:spcBef>
                <a:spcPts val="0"/>
              </a:spcBef>
              <a:spcAft>
                <a:spcPts val="100"/>
              </a:spcAft>
              <a:buClr>
                <a:schemeClr val="accent4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5989" y="455507"/>
            <a:ext cx="13418396" cy="71829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822919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4000" b="1" kern="1200" cap="all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40pt, 1-2+ Lines, cap-case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5990" y="973633"/>
            <a:ext cx="13418396" cy="374940"/>
          </a:xfrm>
          <a:prstGeom prst="rect">
            <a:avLst/>
          </a:prstGeom>
        </p:spPr>
        <p:txBody>
          <a:bodyPr lIns="0" tIns="142646" rIns="109728" bIns="54864" anchor="t" anchorCtr="0"/>
          <a:lstStyle>
            <a:lvl1pPr marL="0" indent="0" algn="l" defTabSz="82291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 algn="l" defTabSz="82291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82291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82291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82291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Subtitle: 24pt Arial, Title Case</a:t>
            </a:r>
          </a:p>
        </p:txBody>
      </p:sp>
    </p:spTree>
    <p:extLst>
      <p:ext uri="{BB962C8B-B14F-4D97-AF65-F5344CB8AC3E}">
        <p14:creationId xmlns:p14="http://schemas.microsoft.com/office/powerpoint/2010/main" val="22046525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0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7" r:id="rId20"/>
    <p:sldLayoutId id="2147483828" r:id="rId21"/>
    <p:sldLayoutId id="2147483850" r:id="rId22"/>
    <p:sldLayoutId id="2147483655" r:id="rId23"/>
    <p:sldLayoutId id="2147483851" r:id="rId24"/>
    <p:sldLayoutId id="2147483852" r:id="rId25"/>
    <p:sldLayoutId id="2147483853" r:id="rId26"/>
    <p:sldLayoutId id="2147483854" r:id="rId27"/>
    <p:sldLayoutId id="2147483856" r:id="rId28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2237777"/>
            <a:ext cx="9872556" cy="2114425"/>
          </a:xfrm>
        </p:spPr>
        <p:txBody>
          <a:bodyPr/>
          <a:lstStyle/>
          <a:p>
            <a:r>
              <a:rPr lang="en-US" dirty="0" smtClean="0"/>
              <a:t>Automation Demo Topologies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9473394" cy="497608"/>
          </a:xfrm>
        </p:spPr>
        <p:txBody>
          <a:bodyPr/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JNPRAutomate</a:t>
            </a:r>
            <a:r>
              <a:rPr lang="en-US" sz="2400" dirty="0"/>
              <a:t>/</a:t>
            </a:r>
            <a:r>
              <a:rPr lang="en-US" sz="2400" dirty="0" err="1"/>
              <a:t>JNPRAutomateDemo</a:t>
            </a:r>
            <a:r>
              <a:rPr lang="en-US" sz="2400" dirty="0"/>
              <a:t>-Student/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4277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537293" y="4885082"/>
            <a:ext cx="5733828" cy="295649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442616" y="4963622"/>
            <a:ext cx="5733828" cy="30373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47939" y="5042162"/>
            <a:ext cx="5733828" cy="305629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Topology</a:t>
            </a:r>
            <a:endParaRPr lang="en-US" dirty="0"/>
          </a:p>
        </p:txBody>
      </p:sp>
      <p:pic>
        <p:nvPicPr>
          <p:cNvPr id="5" name="Picture 30" descr="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8838" y="2179107"/>
            <a:ext cx="132321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 descr="Server 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119" y="6934623"/>
            <a:ext cx="576173" cy="100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Secured Generic Router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1643" y="5649851"/>
            <a:ext cx="1163355" cy="11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0" descr="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9057" y="738855"/>
            <a:ext cx="132321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n 8"/>
          <p:cNvSpPr/>
          <p:nvPr/>
        </p:nvSpPr>
        <p:spPr>
          <a:xfrm rot="16200000">
            <a:off x="6199895" y="-217287"/>
            <a:ext cx="559580" cy="9213629"/>
          </a:xfrm>
          <a:prstGeom prst="can">
            <a:avLst>
              <a:gd name="adj" fmla="val 28227"/>
            </a:avLst>
          </a:prstGeom>
          <a:solidFill>
            <a:srgbClr val="A8BAC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3466" y="4260396"/>
            <a:ext cx="2733949" cy="271791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Shared LAN: 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10.10.0.0 /22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>
            <a:stCxn id="5" idx="2"/>
          </p:cNvCxnSpPr>
          <p:nvPr/>
        </p:nvCxnSpPr>
        <p:spPr>
          <a:xfrm>
            <a:off x="3700443" y="3169707"/>
            <a:ext cx="1023" cy="926454"/>
          </a:xfrm>
          <a:prstGeom prst="line">
            <a:avLst/>
          </a:prstGeom>
          <a:ln w="57150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6281612" y="3142540"/>
            <a:ext cx="12047" cy="972342"/>
          </a:xfrm>
          <a:prstGeom prst="line">
            <a:avLst/>
          </a:prstGeom>
          <a:ln w="57150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27" descr="Secured Generic Router 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9934" y="1979185"/>
            <a:ext cx="1163355" cy="11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endCxn id="7" idx="0"/>
          </p:cNvCxnSpPr>
          <p:nvPr/>
        </p:nvCxnSpPr>
        <p:spPr>
          <a:xfrm flipH="1">
            <a:off x="6283321" y="4703595"/>
            <a:ext cx="8810" cy="946256"/>
          </a:xfrm>
          <a:prstGeom prst="line">
            <a:avLst/>
          </a:prstGeom>
          <a:ln w="57150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3374" y="3161878"/>
            <a:ext cx="153545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Public Server:</a:t>
            </a:r>
          </a:p>
          <a:p>
            <a:pPr algn="l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10.10.0.10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5007" y="3160320"/>
            <a:ext cx="196028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Head End </a:t>
            </a: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Untrust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10.10.0.5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0494" y="1832422"/>
            <a:ext cx="153545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Private Server:</a:t>
            </a:r>
          </a:p>
          <a:p>
            <a:pPr algn="l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192.168.10.10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6514" y="5140985"/>
            <a:ext cx="196028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Untrust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1600" b="1" i="1" dirty="0" smtClean="0">
                <a:solidFill>
                  <a:schemeClr val="accent2"/>
                </a:solidFill>
                <a:latin typeface="Arial"/>
                <a:cs typeface="Arial"/>
              </a:rPr>
              <a:t>ge-0/0/2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:</a:t>
            </a:r>
            <a:r>
              <a:rPr lang="en-US" sz="1600" b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DHCP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7" name="Elbow Connector 26"/>
          <p:cNvCxnSpPr>
            <a:stCxn id="4" idx="0"/>
            <a:endCxn id="8" idx="1"/>
          </p:cNvCxnSpPr>
          <p:nvPr/>
        </p:nvCxnSpPr>
        <p:spPr>
          <a:xfrm rot="5400000" flipH="1" flipV="1">
            <a:off x="6867819" y="647948"/>
            <a:ext cx="745030" cy="1917445"/>
          </a:xfrm>
          <a:prstGeom prst="bentConnector2">
            <a:avLst/>
          </a:prstGeom>
          <a:ln w="57150" cmpd="sng">
            <a:solidFill>
              <a:srgbClr val="445E88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6" idx="3"/>
          </p:cNvCxnSpPr>
          <p:nvPr/>
        </p:nvCxnSpPr>
        <p:spPr>
          <a:xfrm rot="5400000">
            <a:off x="5047562" y="6198937"/>
            <a:ext cx="621491" cy="1850029"/>
          </a:xfrm>
          <a:prstGeom prst="bentConnector2">
            <a:avLst/>
          </a:prstGeom>
          <a:ln w="57150" cmpd="sng">
            <a:solidFill>
              <a:srgbClr val="445E88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9550" y="6969251"/>
            <a:ext cx="196028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 Trust: </a:t>
            </a:r>
          </a:p>
          <a:p>
            <a:pPr algn="l">
              <a:lnSpc>
                <a:spcPct val="90000"/>
              </a:lnSpc>
            </a:pPr>
            <a:r>
              <a:rPr lang="en-US" sz="1600" b="1" i="1" dirty="0" smtClean="0">
                <a:solidFill>
                  <a:schemeClr val="accent2"/>
                </a:solidFill>
                <a:latin typeface="Arial"/>
                <a:cs typeface="Arial"/>
              </a:rPr>
              <a:t>ge-0/0/1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172.16.0.1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3918" y="7448816"/>
            <a:ext cx="196028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NetDevOps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sz="1600" b="1" i="1" dirty="0" smtClean="0">
                <a:solidFill>
                  <a:schemeClr val="accent2"/>
                </a:solidFill>
                <a:latin typeface="Arial"/>
                <a:cs typeface="Arial"/>
              </a:rPr>
              <a:t>eth1: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 172.16.0.10 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05662" y="5157631"/>
            <a:ext cx="2482093" cy="60521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atin typeface="Arial"/>
                <a:cs typeface="Arial"/>
              </a:rPr>
              <a:t>Student Vagrant Topology</a:t>
            </a:r>
            <a:endParaRPr lang="en-US" sz="2000" b="1" dirty="0" smtClean="0">
              <a:latin typeface="Arial"/>
              <a:cs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617731" y="5099896"/>
            <a:ext cx="4870766" cy="2771267"/>
            <a:chOff x="10829914" y="5407817"/>
            <a:chExt cx="3382509" cy="2482592"/>
          </a:xfrm>
        </p:grpSpPr>
        <p:sp>
          <p:nvSpPr>
            <p:cNvPr id="40" name="Round Same Side Corner Rectangle 39"/>
            <p:cNvSpPr/>
            <p:nvPr/>
          </p:nvSpPr>
          <p:spPr>
            <a:xfrm>
              <a:off x="10832701" y="5407817"/>
              <a:ext cx="3379722" cy="2482592"/>
            </a:xfrm>
            <a:prstGeom prst="round2Same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829914" y="6023653"/>
              <a:ext cx="3379443" cy="1866756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445E8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967391" y="5253858"/>
            <a:ext cx="1577764" cy="328216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Arial"/>
                <a:cs typeface="Arial"/>
              </a:rPr>
              <a:t>Pod Details</a:t>
            </a:r>
            <a:endParaRPr lang="en-US" sz="20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720929" y="6112339"/>
            <a:ext cx="4577321" cy="243578"/>
            <a:chOff x="10933112" y="5926601"/>
            <a:chExt cx="4577321" cy="243578"/>
          </a:xfrm>
        </p:grpSpPr>
        <p:sp>
          <p:nvSpPr>
            <p:cNvPr id="44" name="TextBox 43"/>
            <p:cNvSpPr txBox="1"/>
            <p:nvPr/>
          </p:nvSpPr>
          <p:spPr>
            <a:xfrm>
              <a:off x="10933112" y="5926601"/>
              <a:ext cx="1219276" cy="243578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Pod Number:</a:t>
              </a:r>
              <a:endParaRPr lang="en-US" sz="1400" b="1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2354122" y="6112875"/>
              <a:ext cx="3156311" cy="0"/>
            </a:xfrm>
            <a:prstGeom prst="line">
              <a:avLst/>
            </a:prstGeom>
            <a:ln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726081" y="6794344"/>
            <a:ext cx="4572169" cy="243578"/>
            <a:chOff x="10938264" y="6483928"/>
            <a:chExt cx="4572169" cy="243578"/>
          </a:xfrm>
        </p:grpSpPr>
        <p:sp>
          <p:nvSpPr>
            <p:cNvPr id="48" name="TextBox 47"/>
            <p:cNvSpPr txBox="1"/>
            <p:nvPr/>
          </p:nvSpPr>
          <p:spPr>
            <a:xfrm>
              <a:off x="10938264" y="6483928"/>
              <a:ext cx="1389257" cy="243578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Arial"/>
                  <a:cs typeface="Arial"/>
                </a:rPr>
                <a:t>l</a:t>
              </a:r>
              <a:r>
                <a:rPr lang="en-US" sz="14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o0 IP Address:</a:t>
              </a:r>
              <a:endParaRPr lang="en-US" sz="1400" b="1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2354122" y="6667992"/>
              <a:ext cx="3156311" cy="0"/>
            </a:xfrm>
            <a:prstGeom prst="line">
              <a:avLst/>
            </a:prstGeom>
            <a:ln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9712827" y="7476349"/>
            <a:ext cx="4585423" cy="243578"/>
            <a:chOff x="10925010" y="7059671"/>
            <a:chExt cx="4585423" cy="243578"/>
          </a:xfrm>
        </p:grpSpPr>
        <p:sp>
          <p:nvSpPr>
            <p:cNvPr id="49" name="TextBox 48"/>
            <p:cNvSpPr txBox="1"/>
            <p:nvPr/>
          </p:nvSpPr>
          <p:spPr>
            <a:xfrm>
              <a:off x="10925010" y="7059671"/>
              <a:ext cx="1389345" cy="243578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st0</a:t>
              </a:r>
              <a:r>
                <a:rPr lang="en-US" sz="14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 IP Address:</a:t>
              </a:r>
              <a:endParaRPr lang="en-US" sz="1400" b="1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2355521" y="7259736"/>
              <a:ext cx="3154912" cy="0"/>
            </a:xfrm>
            <a:prstGeom prst="line">
              <a:avLst/>
            </a:prstGeom>
            <a:ln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>
            <a:stCxn id="4" idx="3"/>
            <a:endCxn id="7" idx="3"/>
          </p:cNvCxnSpPr>
          <p:nvPr/>
        </p:nvCxnSpPr>
        <p:spPr>
          <a:xfrm>
            <a:off x="6863289" y="2560863"/>
            <a:ext cx="1709" cy="3670666"/>
          </a:xfrm>
          <a:prstGeom prst="curvedConnector3">
            <a:avLst>
              <a:gd name="adj1" fmla="val 169641077"/>
            </a:avLst>
          </a:prstGeom>
          <a:ln w="57150" cmpd="sng">
            <a:solidFill>
              <a:srgbClr val="E95E54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716721" y="3675776"/>
            <a:ext cx="1770175" cy="271791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rgbClr val="E95E54"/>
                </a:solidFill>
                <a:latin typeface="Arial"/>
                <a:cs typeface="Arial"/>
              </a:rPr>
              <a:t>IPSec VPN</a:t>
            </a:r>
            <a:endParaRPr lang="en-US" sz="1600" b="1" dirty="0" smtClean="0">
              <a:solidFill>
                <a:srgbClr val="E95E54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31336" y="6257189"/>
            <a:ext cx="1960288" cy="493390"/>
          </a:xfrm>
          <a:prstGeom prst="rect">
            <a:avLst/>
          </a:prstGeom>
          <a:noFill/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int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st0.&lt;</a:t>
            </a:r>
            <a:r>
              <a:rPr lang="en-US" sz="1600" dirty="0" err="1" smtClean="0">
                <a:solidFill>
                  <a:schemeClr val="accent2"/>
                </a:solidFill>
                <a:latin typeface="Arial"/>
                <a:cs typeface="Arial"/>
              </a:rPr>
              <a:t>pod_id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zone: </a:t>
            </a:r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VPN</a:t>
            </a:r>
            <a:endParaRPr lang="en-US" sz="16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56014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52883" y="2587065"/>
            <a:ext cx="6309360" cy="438012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b="1" dirty="0" smtClean="0"/>
              <a:t>vagrant up</a:t>
            </a:r>
          </a:p>
          <a:p>
            <a:pPr lvl="1"/>
            <a:r>
              <a:rPr lang="en-US" sz="1800" dirty="0" smtClean="0"/>
              <a:t>Start VM topology</a:t>
            </a:r>
          </a:p>
          <a:p>
            <a:r>
              <a:rPr lang="en-US" sz="2000" b="1" dirty="0"/>
              <a:t>vagrant suspend</a:t>
            </a:r>
          </a:p>
          <a:p>
            <a:pPr lvl="1"/>
            <a:r>
              <a:rPr lang="en-US" sz="1800" dirty="0"/>
              <a:t>Put VMs into suspend mode, and maintain state</a:t>
            </a:r>
          </a:p>
          <a:p>
            <a:r>
              <a:rPr lang="en-US" sz="2000" b="1" dirty="0"/>
              <a:t>v</a:t>
            </a:r>
            <a:r>
              <a:rPr lang="en-US" sz="2000" b="1" dirty="0" smtClean="0"/>
              <a:t>agrant halt</a:t>
            </a:r>
            <a:endParaRPr lang="en-US" sz="2000" b="1" dirty="0"/>
          </a:p>
          <a:p>
            <a:pPr lvl="1"/>
            <a:r>
              <a:rPr lang="en-US" sz="1800" dirty="0"/>
              <a:t>Power down and </a:t>
            </a:r>
            <a:r>
              <a:rPr lang="en-US" sz="1800" dirty="0" smtClean="0"/>
              <a:t>but do not delete </a:t>
            </a:r>
            <a:r>
              <a:rPr lang="en-US" sz="1800" dirty="0"/>
              <a:t>all VMs in current directory</a:t>
            </a:r>
          </a:p>
          <a:p>
            <a:r>
              <a:rPr lang="en-US" sz="2000" b="1" dirty="0" smtClean="0"/>
              <a:t>vagrant destroy</a:t>
            </a:r>
          </a:p>
          <a:p>
            <a:pPr lvl="1"/>
            <a:r>
              <a:rPr lang="en-US" sz="1800" dirty="0" smtClean="0"/>
              <a:t>Power down and delete all VMs in current directory</a:t>
            </a:r>
          </a:p>
          <a:p>
            <a:r>
              <a:rPr lang="en-US" sz="2000" b="1" dirty="0" smtClean="0"/>
              <a:t>vagrant global-status</a:t>
            </a:r>
          </a:p>
          <a:p>
            <a:pPr lvl="1"/>
            <a:r>
              <a:rPr lang="en-US" sz="1800" dirty="0" smtClean="0"/>
              <a:t>Display a list of all Vagrant VMs currently running on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7673051" y="2589550"/>
            <a:ext cx="6309360" cy="4372001"/>
          </a:xfrm>
          <a:ln>
            <a:solidFill>
              <a:srgbClr val="445E88"/>
            </a:solidFill>
          </a:ln>
        </p:spPr>
        <p:txBody>
          <a:bodyPr/>
          <a:lstStyle/>
          <a:p>
            <a:r>
              <a:rPr lang="en-US" sz="2400" b="1" dirty="0" err="1" smtClean="0"/>
              <a:t>ansible</a:t>
            </a:r>
            <a:r>
              <a:rPr lang="en-US" sz="2400" b="1" dirty="0" smtClean="0"/>
              <a:t>-playbook</a:t>
            </a:r>
          </a:p>
          <a:p>
            <a:pPr lvl="1"/>
            <a:r>
              <a:rPr lang="en-US" sz="2000" b="1" dirty="0" smtClean="0"/>
              <a:t>-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&lt;inventory file&gt;</a:t>
            </a:r>
          </a:p>
          <a:p>
            <a:pPr lvl="2"/>
            <a:r>
              <a:rPr lang="en-US" sz="1600" dirty="0" smtClean="0"/>
              <a:t>Set which inventory file to use for the </a:t>
            </a:r>
            <a:r>
              <a:rPr lang="en-US" sz="1600" dirty="0" err="1" smtClean="0"/>
              <a:t>Ansbile</a:t>
            </a:r>
            <a:r>
              <a:rPr lang="en-US" sz="1600" dirty="0" smtClean="0"/>
              <a:t> run</a:t>
            </a:r>
          </a:p>
          <a:p>
            <a:pPr lvl="1"/>
            <a:r>
              <a:rPr lang="en-US" sz="2000" b="1" dirty="0"/>
              <a:t>-u </a:t>
            </a:r>
            <a:r>
              <a:rPr lang="en-US" sz="2000" b="1" dirty="0" smtClean="0"/>
              <a:t>REMOTE_USER</a:t>
            </a:r>
          </a:p>
          <a:p>
            <a:pPr lvl="2"/>
            <a:r>
              <a:rPr lang="en-US" sz="1600" dirty="0" smtClean="0"/>
              <a:t>Connect </a:t>
            </a:r>
            <a:r>
              <a:rPr lang="en-US" sz="1600" dirty="0"/>
              <a:t>as this user (default=vagrant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b="1" dirty="0" smtClean="0"/>
              <a:t>-</a:t>
            </a:r>
            <a:r>
              <a:rPr lang="en-US" sz="2000" b="1" dirty="0"/>
              <a:t>-ask-</a:t>
            </a:r>
            <a:r>
              <a:rPr lang="en-US" sz="2000" b="1" dirty="0" smtClean="0"/>
              <a:t>pass</a:t>
            </a:r>
          </a:p>
          <a:p>
            <a:pPr lvl="2"/>
            <a:r>
              <a:rPr lang="en-US" sz="1600" dirty="0" smtClean="0"/>
              <a:t>Prompt for user for SSH password to use for </a:t>
            </a:r>
            <a:r>
              <a:rPr lang="en-US" sz="1600" dirty="0" err="1" smtClean="0"/>
              <a:t>Ansible</a:t>
            </a:r>
            <a:r>
              <a:rPr lang="en-US" sz="1600" dirty="0" smtClean="0"/>
              <a:t> run</a:t>
            </a:r>
          </a:p>
          <a:p>
            <a:pPr lvl="1"/>
            <a:r>
              <a:rPr lang="en-US" sz="2000" b="1" dirty="0" smtClean="0"/>
              <a:t>--list-hosts</a:t>
            </a:r>
          </a:p>
          <a:p>
            <a:pPr lvl="2"/>
            <a:r>
              <a:rPr lang="en-US" sz="1600" dirty="0"/>
              <a:t>outputs a list of matching hosts; does not </a:t>
            </a:r>
            <a:r>
              <a:rPr lang="en-US" sz="1600" dirty="0" smtClean="0"/>
              <a:t>execute anything else</a:t>
            </a:r>
          </a:p>
          <a:p>
            <a:pPr lvl="1"/>
            <a:r>
              <a:rPr lang="en-US" sz="2000" b="1" dirty="0" smtClean="0"/>
              <a:t>-v </a:t>
            </a:r>
            <a:r>
              <a:rPr lang="en-US" sz="1400" b="1" dirty="0" smtClean="0"/>
              <a:t>or</a:t>
            </a:r>
            <a:r>
              <a:rPr lang="en-US" sz="2000" b="1" dirty="0" smtClean="0"/>
              <a:t> –</a:t>
            </a:r>
            <a:r>
              <a:rPr lang="en-US" sz="2000" b="1" dirty="0" err="1" smtClean="0"/>
              <a:t>vvv</a:t>
            </a:r>
            <a:endParaRPr lang="en-US" sz="2000" b="1" dirty="0" smtClean="0"/>
          </a:p>
          <a:p>
            <a:pPr lvl="2"/>
            <a:r>
              <a:rPr lang="en-US" sz="1600" dirty="0"/>
              <a:t>V</a:t>
            </a:r>
            <a:r>
              <a:rPr lang="en-US" sz="1600" dirty="0" smtClean="0"/>
              <a:t>erbose </a:t>
            </a:r>
            <a:r>
              <a:rPr lang="en-US" sz="1600" dirty="0"/>
              <a:t>mode </a:t>
            </a:r>
            <a:r>
              <a:rPr lang="en-US" sz="1600" dirty="0" smtClean="0"/>
              <a:t>(</a:t>
            </a:r>
            <a:r>
              <a:rPr lang="en-US" sz="1600" dirty="0"/>
              <a:t>-</a:t>
            </a:r>
            <a:r>
              <a:rPr lang="en-US" sz="1600" dirty="0" err="1"/>
              <a:t>vvv</a:t>
            </a:r>
            <a:r>
              <a:rPr lang="en-US" sz="1600" dirty="0"/>
              <a:t> for more, -</a:t>
            </a:r>
            <a:r>
              <a:rPr lang="en-US" sz="1600" dirty="0" err="1"/>
              <a:t>vvvv</a:t>
            </a:r>
            <a:r>
              <a:rPr lang="en-US" sz="1600" dirty="0"/>
              <a:t> to </a:t>
            </a:r>
            <a:r>
              <a:rPr lang="en-US" sz="1600" dirty="0" smtClean="0"/>
              <a:t>enable connection </a:t>
            </a:r>
            <a:r>
              <a:rPr lang="en-US" sz="1600" dirty="0"/>
              <a:t>debugging)</a:t>
            </a: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418" y="1824896"/>
            <a:ext cx="6314266" cy="767716"/>
          </a:xfrm>
          <a:solidFill>
            <a:schemeClr val="bg1">
              <a:lumMod val="75000"/>
            </a:schemeClr>
          </a:solidFill>
          <a:ln>
            <a:solidFill>
              <a:srgbClr val="445E88"/>
            </a:solidFill>
          </a:ln>
        </p:spPr>
        <p:txBody>
          <a:bodyPr anchor="ctr"/>
          <a:lstStyle/>
          <a:p>
            <a:pPr algn="ctr"/>
            <a:r>
              <a:rPr lang="en-US" b="1" dirty="0" smtClean="0"/>
              <a:t>Vagrant Commands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73051" y="1827440"/>
            <a:ext cx="6309360" cy="767716"/>
          </a:xfrm>
          <a:solidFill>
            <a:schemeClr val="bg1">
              <a:lumMod val="75000"/>
            </a:schemeClr>
          </a:solidFill>
          <a:ln>
            <a:solidFill>
              <a:srgbClr val="445E88"/>
            </a:solidFill>
          </a:ln>
        </p:spPr>
        <p:txBody>
          <a:bodyPr anchor="ctr"/>
          <a:lstStyle/>
          <a:p>
            <a:pPr algn="ctr"/>
            <a:r>
              <a:rPr lang="en-US" b="1" dirty="0" err="1" smtClean="0"/>
              <a:t>Ansible</a:t>
            </a:r>
            <a:r>
              <a:rPr lang="en-US" b="1" dirty="0" smtClean="0"/>
              <a:t> Commands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4923" y="947018"/>
            <a:ext cx="13167362" cy="677108"/>
          </a:xfrm>
        </p:spPr>
        <p:txBody>
          <a:bodyPr/>
          <a:lstStyle/>
          <a:p>
            <a:r>
              <a:rPr lang="en-US" dirty="0"/>
              <a:t>Useful Commands and Links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76978" y="7119586"/>
            <a:ext cx="4741310" cy="923824"/>
            <a:chOff x="1320188" y="7119586"/>
            <a:chExt cx="4741310" cy="9238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188" y="7119586"/>
              <a:ext cx="923824" cy="9238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95050" y="7322169"/>
              <a:ext cx="3866448" cy="497493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@</a:t>
              </a:r>
              <a:r>
                <a:rPr lang="en-US" sz="3200" b="1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JNPRAutomation</a:t>
              </a:r>
              <a:endParaRPr lang="en-US" sz="3200" b="1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94327" y="7196735"/>
            <a:ext cx="6181986" cy="750690"/>
            <a:chOff x="7684574" y="7181056"/>
            <a:chExt cx="6181986" cy="750690"/>
          </a:xfrm>
        </p:grpSpPr>
        <p:sp>
          <p:nvSpPr>
            <p:cNvPr id="11" name="TextBox 10"/>
            <p:cNvSpPr txBox="1"/>
            <p:nvPr/>
          </p:nvSpPr>
          <p:spPr>
            <a:xfrm>
              <a:off x="8462231" y="7317778"/>
              <a:ext cx="5404329" cy="497493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3200" b="1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github.com</a:t>
              </a:r>
              <a:r>
                <a:rPr lang="en-US" sz="32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/</a:t>
              </a:r>
              <a:r>
                <a:rPr lang="en-US" sz="3200" b="1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JNPRAutomate</a:t>
              </a:r>
              <a:endParaRPr lang="en-US" sz="3200" b="1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574" y="7181056"/>
              <a:ext cx="750690" cy="750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7044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Template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LATEST_PP-420001 Template_DNP1.potx" id="{C975E7DE-76AB-4592-B4F3-286B9B62D84D}" vid="{DA7756F1-40CB-405D-9F51-3278B39E36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118470</TotalTime>
  <Words>247</Words>
  <Application>Microsoft Macintosh PowerPoint</Application>
  <PresentationFormat>Custom</PresentationFormat>
  <Paragraphs>51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Juniper 2014 Template</vt:lpstr>
      <vt:lpstr>Automation Demo Topologies</vt:lpstr>
      <vt:lpstr>Base Topology</vt:lpstr>
      <vt:lpstr>Useful Commands and Links</vt:lpstr>
    </vt:vector>
  </TitlesOfParts>
  <Company>Barker 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creator>Gillian Montgomery</dc:creator>
  <cp:keywords>PPT, PPT template, toolkit, PPT toolkit,  corporate template, corporate PPT template, PowerPoint template, Juniper PPT template</cp:keywords>
  <cp:lastModifiedBy>Kurtis Bales</cp:lastModifiedBy>
  <cp:revision>1382</cp:revision>
  <cp:lastPrinted>2015-04-07T17:54:26Z</cp:lastPrinted>
  <dcterms:created xsi:type="dcterms:W3CDTF">2013-11-15T20:57:24Z</dcterms:created>
  <dcterms:modified xsi:type="dcterms:W3CDTF">2015-04-08T22:47:27Z</dcterms:modified>
</cp:coreProperties>
</file>