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Comfortaa Regular"/>
      <p:regular r:id="rId17"/>
      <p:bold r:id="rId18"/>
    </p:embeddedFont>
    <p:embeddedFont>
      <p:font typeface="Comfortaa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FC3B1BB-4AA0-48C8-96EC-D62BD11C62D7}">
  <a:tblStyle styleId="{1FC3B1BB-4AA0-48C8-96EC-D62BD11C62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ComfortaaRegular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Comfortaa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ComfortaaRegular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e1ad02a1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e1ad02a1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e1ad02a1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e1ad02a1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e1ad02a1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e1ad02a1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e1ad02a1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e1ad02a1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e1ad02a1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e1ad02a1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e1ad02a1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e1ad02a1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e1ad02a1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e1ad02a1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e1ad02a1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e1ad02a1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e1ad02a1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e1ad02a1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abt other considered styles such as MVC and pipe and filter: advantages and disadvantages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hyperlink" Target="https://github.com/fareench/CS_4352_Project_1" TargetMode="External"/><Relationship Id="rId5" Type="http://schemas.openxmlformats.org/officeDocument/2006/relationships/hyperlink" Target="http://www.utdallas.edu/~rlm160030/search_engine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76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1309650"/>
            <a:ext cx="8520600" cy="126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>
                <a:latin typeface="Comfortaa"/>
                <a:ea typeface="Comfortaa"/>
                <a:cs typeface="Comfortaa"/>
                <a:sym typeface="Comfortaa"/>
              </a:rPr>
              <a:t>CYBERMINER</a:t>
            </a:r>
            <a:endParaRPr b="1" sz="55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Project II: Final Presentation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804200" y="4738500"/>
            <a:ext cx="73398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Fareen Chowdhury, Ross McNew, Midhat Wahab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125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omfortaa"/>
                <a:ea typeface="Comfortaa"/>
                <a:cs typeface="Comfortaa"/>
                <a:sym typeface="Comfortaa"/>
              </a:rPr>
              <a:t>Conclusion</a:t>
            </a:r>
            <a:endParaRPr b="1" sz="3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991650" y="814675"/>
            <a:ext cx="7160700" cy="39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EAD3"/>
              </a:buClr>
              <a:buSzPts val="1800"/>
              <a:buFont typeface="Comfortaa"/>
              <a:buChar char="❏"/>
            </a:pPr>
            <a:r>
              <a:rPr lang="en" sz="1800">
                <a:solidFill>
                  <a:srgbClr val="D9EAD3"/>
                </a:solidFill>
                <a:latin typeface="Comfortaa"/>
                <a:ea typeface="Comfortaa"/>
                <a:cs typeface="Comfortaa"/>
                <a:sym typeface="Comfortaa"/>
              </a:rPr>
              <a:t>Future Work</a:t>
            </a:r>
            <a:endParaRPr sz="1800">
              <a:solidFill>
                <a:srgbClr val="D9EAD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EAD3"/>
              </a:buClr>
              <a:buSzPts val="1800"/>
              <a:buChar char="❏"/>
            </a:pPr>
            <a:r>
              <a:rPr lang="en" sz="1800">
                <a:solidFill>
                  <a:srgbClr val="D9EAD3"/>
                </a:solidFill>
                <a:latin typeface="Comfortaa"/>
                <a:ea typeface="Comfortaa"/>
                <a:cs typeface="Comfortaa"/>
                <a:sym typeface="Comfortaa"/>
              </a:rPr>
              <a:t>GITHUB LINK:</a:t>
            </a:r>
            <a:br>
              <a:rPr lang="en" sz="1800">
                <a:solidFill>
                  <a:srgbClr val="D9EAD3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lang="en" sz="1800" u="sng">
                <a:solidFill>
                  <a:srgbClr val="D9EAD3"/>
                </a:solidFill>
                <a:latin typeface="Comfortaa"/>
                <a:ea typeface="Comfortaa"/>
                <a:cs typeface="Comfortaa"/>
                <a:sym typeface="Comfortaa"/>
                <a:hlinkClick r:id="rId4"/>
              </a:rPr>
              <a:t>https://github.com/fareench/CS_4352_Project_1</a:t>
            </a:r>
            <a:endParaRPr sz="1800">
              <a:solidFill>
                <a:srgbClr val="D9EAD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EAD3"/>
              </a:buClr>
              <a:buSzPts val="1800"/>
              <a:buFont typeface="Comfortaa"/>
              <a:buChar char="❏"/>
            </a:pPr>
            <a:r>
              <a:rPr lang="en" sz="1800">
                <a:solidFill>
                  <a:srgbClr val="D9EAD3"/>
                </a:solidFill>
                <a:latin typeface="Comfortaa"/>
                <a:ea typeface="Comfortaa"/>
                <a:cs typeface="Comfortaa"/>
                <a:sym typeface="Comfortaa"/>
              </a:rPr>
              <a:t>WEBPAGE LINK:</a:t>
            </a:r>
            <a:endParaRPr sz="1800">
              <a:solidFill>
                <a:srgbClr val="D9EAD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D9EAD3"/>
                </a:solidFill>
                <a:latin typeface="Comfortaa"/>
                <a:ea typeface="Comfortaa"/>
                <a:cs typeface="Comfortaa"/>
                <a:sym typeface="Comfortaa"/>
                <a:hlinkClick r:id="rId5"/>
              </a:rPr>
              <a:t>http://www.utdallas.edu/~rlm160030/search_engine.html</a:t>
            </a:r>
            <a:endParaRPr sz="1800">
              <a:solidFill>
                <a:srgbClr val="D9EAD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9EAD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D9EAD3"/>
                </a:solidFill>
                <a:latin typeface="Comfortaa"/>
                <a:ea typeface="Comfortaa"/>
                <a:cs typeface="Comfortaa"/>
                <a:sym typeface="Comfortaa"/>
              </a:rPr>
              <a:t>QUESTIONS?</a:t>
            </a:r>
            <a:endParaRPr sz="4800">
              <a:solidFill>
                <a:srgbClr val="D9EAD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69825"/>
            <a:ext cx="8520600" cy="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omfortaa"/>
                <a:ea typeface="Comfortaa"/>
                <a:cs typeface="Comfortaa"/>
                <a:sym typeface="Comfortaa"/>
              </a:rPr>
              <a:t>OUTLINE</a:t>
            </a:r>
            <a:endParaRPr b="1" sz="4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Introduction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Definitions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Functional Requirements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Non-Functional Requirements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211975" y="87950"/>
            <a:ext cx="50400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omfortaa"/>
                <a:ea typeface="Comfortaa"/>
                <a:cs typeface="Comfortaa"/>
                <a:sym typeface="Comfortaa"/>
              </a:rPr>
              <a:t>INTRODUCTION</a:t>
            </a:r>
            <a:endParaRPr b="1" sz="3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513800" y="853050"/>
            <a:ext cx="6116400" cy="3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Goal: To create a search engine that accepts a list of keywords and returns to the user a list of URLs and descriptors that closely match the input.</a:t>
            </a:r>
            <a:endParaRPr sz="1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AutoNum type="arabicPeriod"/>
            </a:pPr>
            <a:r>
              <a:rPr lang="en"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Cyberminer - Searches through given database</a:t>
            </a:r>
            <a:endParaRPr sz="1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AutoNum type="arabicPeriod"/>
            </a:pPr>
            <a:r>
              <a:rPr lang="en"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Noise Words - words that are not crucial or are used too often to be considered important to the search</a:t>
            </a:r>
            <a:endParaRPr sz="1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AutoNum type="arabicPeriod"/>
            </a:pPr>
            <a:r>
              <a:rPr lang="en"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Noise Word Eliminator - removes noise words before search is conducted</a:t>
            </a:r>
            <a:endParaRPr sz="1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AutoNum type="arabicPeriod"/>
            </a:pPr>
            <a:r>
              <a:rPr lang="en"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KWIC System - Key Word In Context (described later)</a:t>
            </a:r>
            <a:endParaRPr sz="1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1340550" y="1263600"/>
            <a:ext cx="6462900" cy="26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mfortaa"/>
              <a:buAutoNum type="arabicPeriod"/>
            </a:pPr>
            <a:r>
              <a:rPr lang="en" sz="2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KWIC - User inputs alphanumeric data within a specified word limit</a:t>
            </a:r>
            <a:endParaRPr sz="2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mfortaa"/>
              <a:buAutoNum type="arabicPeriod"/>
            </a:pPr>
            <a:r>
              <a:rPr lang="en" sz="2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Circular Shift Function - Function where the first word of the input is removed and appended to the end, repeatedly</a:t>
            </a:r>
            <a:endParaRPr sz="2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mfortaa"/>
              <a:buAutoNum type="arabicPeriod"/>
            </a:pPr>
            <a:r>
              <a:rPr lang="en" sz="2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Alphabetizer - Lists the output of the circular shift function in alphabetical order</a:t>
            </a:r>
            <a:endParaRPr sz="2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211975" y="87950"/>
            <a:ext cx="60639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omfortaa"/>
                <a:ea typeface="Comfortaa"/>
                <a:cs typeface="Comfortaa"/>
                <a:sym typeface="Comfortaa"/>
              </a:rPr>
              <a:t>INTRODUCTION (cont’d)</a:t>
            </a:r>
            <a:endParaRPr b="1" sz="3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 rotWithShape="1">
          <a:blip r:embed="rId4">
            <a:alphaModFix amt="24000"/>
          </a:blip>
          <a:srcRect b="0" l="0" r="62973" t="0"/>
          <a:stretch/>
        </p:blipFill>
        <p:spPr>
          <a:xfrm>
            <a:off x="311700" y="379225"/>
            <a:ext cx="2265149" cy="430695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228400"/>
            <a:ext cx="8520600" cy="7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omfortaa"/>
                <a:ea typeface="Comfortaa"/>
                <a:cs typeface="Comfortaa"/>
                <a:sym typeface="Comfortaa"/>
              </a:rPr>
              <a:t>ACRONYMS AND DEFINITIONS</a:t>
            </a:r>
            <a:endParaRPr b="1" sz="3600"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86" name="Google Shape;86;p17"/>
          <p:cNvGraphicFramePr/>
          <p:nvPr/>
        </p:nvGraphicFramePr>
        <p:xfrm>
          <a:off x="9525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{1FC3B1BB-4AA0-48C8-96EC-D62BD11C62D7}</a:tableStyleId>
              </a:tblPr>
              <a:tblGrid>
                <a:gridCol w="1828025"/>
                <a:gridCol w="5471575"/>
              </a:tblGrid>
              <a:tr h="21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KWIC</a:t>
                      </a:r>
                      <a:endParaRPr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fortaa Regular"/>
                          <a:ea typeface="Comfortaa Regular"/>
                          <a:cs typeface="Comfortaa Regular"/>
                          <a:sym typeface="Comfortaa Regular"/>
                        </a:rPr>
                        <a:t>Key Word in Context</a:t>
                      </a:r>
                      <a:endParaRPr>
                        <a:latin typeface="Comfortaa Regular"/>
                        <a:ea typeface="Comfortaa Regular"/>
                        <a:cs typeface="Comfortaa Regular"/>
                        <a:sym typeface="Comfortaa Regular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CYBERMINER</a:t>
                      </a:r>
                      <a:endParaRPr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Web Search Engine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CIRCULAR</a:t>
                      </a:r>
                      <a:endParaRPr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Cyclic Pattern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SHIFT</a:t>
                      </a:r>
                      <a:endParaRPr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Incrementing/Decrementing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INPUT</a:t>
                      </a:r>
                      <a:endParaRPr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User-given data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ALPHABETICAL</a:t>
                      </a:r>
                      <a:endParaRPr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Relating to the alphabet’s order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DESCRIPTOR</a:t>
                      </a:r>
                      <a:endParaRPr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Text and URL that leads to the page the text describes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URL</a:t>
                      </a:r>
                      <a:endParaRPr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List of strings predefined as having the template:</a:t>
                      </a:r>
                      <a:br>
                        <a:rPr lang="en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</a:br>
                      <a:r>
                        <a:rPr lang="en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‘http://’ identifier ‘.’ identifier ‘.’ [‘edu’ | ‘com’ | ‘org’ | ‘net’]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>
            <p:ph type="title"/>
          </p:nvPr>
        </p:nvSpPr>
        <p:spPr>
          <a:xfrm>
            <a:off x="1682350" y="228400"/>
            <a:ext cx="7153200" cy="7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Comfortaa"/>
                <a:ea typeface="Comfortaa"/>
                <a:cs typeface="Comfortaa"/>
                <a:sym typeface="Comfortaa"/>
              </a:rPr>
              <a:t>FUNCTIONAL REQUIREMENTS</a:t>
            </a:r>
            <a:endParaRPr b="1" sz="34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311700" y="1193300"/>
            <a:ext cx="8626176" cy="3710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0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5760050" y="4807800"/>
            <a:ext cx="3384000" cy="3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*Not all FRs displayed above</a:t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311700" y="1219200"/>
            <a:ext cx="4260300" cy="3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Application will: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Accept keywords from the user/keyboard as input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Search through database to retrieve URLs leading to existing websites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Display search results onto the screen to the user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Display URLs to the user and allow them to click on the hyperlink to take them to the website described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Maintain the database of URLs and their accompanying descriptions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Maintain that each URL and descriptor is unique</a:t>
            </a:r>
            <a:endParaRPr sz="1600"/>
          </a:p>
        </p:txBody>
      </p:sp>
      <p:sp>
        <p:nvSpPr>
          <p:cNvPr id="97" name="Google Shape;97;p18"/>
          <p:cNvSpPr txBox="1"/>
          <p:nvPr/>
        </p:nvSpPr>
        <p:spPr>
          <a:xfrm>
            <a:off x="4572000" y="1448625"/>
            <a:ext cx="4365900" cy="3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lang="en" sz="1600">
                <a:solidFill>
                  <a:schemeClr val="dk1"/>
                </a:solidFill>
              </a:rPr>
              <a:t>Allow multiple web search engines to run concurrently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lang="en" sz="1600"/>
              <a:t>Run Cyberminer simultaneously with the KWIC system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Will accept strings, letters and numbers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lang="en" sz="1600"/>
              <a:t>Maintain that each URL will start with “https://” and end with a common URL extension such as “edu”, “gov”, “net”, “com”, etc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lang="en" sz="1600"/>
              <a:t>Apply a noise word eliminator that removes all noise words such as “or”, “of”, “the”, “a”, etc, for rigorous results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 amt="21000"/>
          </a:blip>
          <a:stretch>
            <a:fillRect/>
          </a:stretch>
        </p:blipFill>
        <p:spPr>
          <a:xfrm>
            <a:off x="2062500" y="820525"/>
            <a:ext cx="4749225" cy="342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>
            <p:ph type="title"/>
          </p:nvPr>
        </p:nvSpPr>
        <p:spPr>
          <a:xfrm>
            <a:off x="1226100" y="228400"/>
            <a:ext cx="7917900" cy="7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Comfortaa"/>
                <a:ea typeface="Comfortaa"/>
                <a:cs typeface="Comfortaa"/>
                <a:sym typeface="Comfortaa"/>
              </a:rPr>
              <a:t>NON-</a:t>
            </a:r>
            <a:r>
              <a:rPr b="1" lang="en" sz="3200">
                <a:latin typeface="Comfortaa"/>
                <a:ea typeface="Comfortaa"/>
                <a:cs typeface="Comfortaa"/>
                <a:sym typeface="Comfortaa"/>
              </a:rPr>
              <a:t>FUNCTIONAL REQUIREMENTS</a:t>
            </a:r>
            <a:endParaRPr b="1" sz="32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5">
            <a:alphaModFix amt="17000"/>
          </a:blip>
          <a:stretch>
            <a:fillRect/>
          </a:stretch>
        </p:blipFill>
        <p:spPr>
          <a:xfrm rot="-6963797">
            <a:off x="-1295933" y="-61860"/>
            <a:ext cx="3928842" cy="352677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161875" y="1098825"/>
            <a:ext cx="4365900" cy="39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Application will: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b="1" lang="en" sz="1600">
                <a:solidFill>
                  <a:schemeClr val="dk1"/>
                </a:solidFill>
              </a:rPr>
              <a:t>Be Understandable</a:t>
            </a:r>
            <a:br>
              <a:rPr b="1" lang="en" sz="1600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</a:rPr>
              <a:t>User should understand easily what they should do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b="1" lang="en" sz="1600">
                <a:solidFill>
                  <a:schemeClr val="dk1"/>
                </a:solidFill>
              </a:rPr>
              <a:t>Be Portable</a:t>
            </a:r>
            <a:br>
              <a:rPr b="1" lang="en" sz="1600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</a:rPr>
              <a:t>Web Search Engine should be compatible on any device and on any browser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b="1" lang="en" sz="1600">
                <a:solidFill>
                  <a:schemeClr val="dk1"/>
                </a:solidFill>
              </a:rPr>
              <a:t>Be Enhanceable</a:t>
            </a:r>
            <a:br>
              <a:rPr b="1" lang="en" sz="1600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</a:rPr>
              <a:t>Program should depend on large-scale components, easily adjustable without changing other modules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b="1" lang="en" sz="1600">
                <a:solidFill>
                  <a:schemeClr val="dk1"/>
                </a:solidFill>
              </a:rPr>
              <a:t>Be Reusable</a:t>
            </a:r>
            <a:br>
              <a:rPr b="1" lang="en" sz="1600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</a:rPr>
              <a:t>Modules and functions should be able to be used by other components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107" name="Google Shape;107;p19"/>
          <p:cNvSpPr txBox="1"/>
          <p:nvPr/>
        </p:nvSpPr>
        <p:spPr>
          <a:xfrm>
            <a:off x="4572000" y="1175025"/>
            <a:ext cx="4572000" cy="3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b="1" lang="en" sz="1600">
                <a:solidFill>
                  <a:schemeClr val="dk1"/>
                </a:solidFill>
              </a:rPr>
              <a:t>Have Good Performance</a:t>
            </a:r>
            <a:br>
              <a:rPr b="1" lang="en" sz="1600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</a:rPr>
              <a:t>Noise Word Eliminator should increase the overall performance by decreasing redundancy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b="1" lang="en" sz="1600">
                <a:solidFill>
                  <a:schemeClr val="dk1"/>
                </a:solidFill>
              </a:rPr>
              <a:t>Be User-Friendly</a:t>
            </a:r>
            <a:br>
              <a:rPr b="1" lang="en" sz="1600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</a:rPr>
              <a:t>Display results clearly and allow the user to take action by clicking on the hyperlinks or allow the user to start a new search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b="1" lang="en" sz="1600">
                <a:solidFill>
                  <a:schemeClr val="dk1"/>
                </a:solidFill>
              </a:rPr>
              <a:t>Be Quick To Respond</a:t>
            </a:r>
            <a:br>
              <a:rPr b="1" lang="en" sz="1600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</a:rPr>
              <a:t>System should take no longer than 3 seconds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b="1" lang="en" sz="1600">
                <a:solidFill>
                  <a:schemeClr val="dk1"/>
                </a:solidFill>
              </a:rPr>
              <a:t>Be Familiar</a:t>
            </a:r>
            <a:br>
              <a:rPr b="1" lang="en" sz="1600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</a:rPr>
              <a:t>Search Engine should resemble existing search engines in a way to allow ease and familiarity to the user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1875" y="-1947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5">
            <a:alphaModFix amt="17000"/>
          </a:blip>
          <a:stretch>
            <a:fillRect/>
          </a:stretch>
        </p:blipFill>
        <p:spPr>
          <a:xfrm rot="-6963797">
            <a:off x="6481042" y="2872515"/>
            <a:ext cx="3928842" cy="3526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>
            <p:ph type="title"/>
          </p:nvPr>
        </p:nvSpPr>
        <p:spPr>
          <a:xfrm>
            <a:off x="141900" y="173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mfortaa"/>
                <a:ea typeface="Comfortaa"/>
                <a:cs typeface="Comfortaa"/>
                <a:sym typeface="Comfortaa"/>
              </a:rPr>
              <a:t>ARCHITECTURE STYLE: 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Abstract Data Type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 rotWithShape="1">
          <a:blip r:embed="rId4">
            <a:alphaModFix/>
          </a:blip>
          <a:srcRect b="0" l="10980" r="11089" t="1293"/>
          <a:stretch/>
        </p:blipFill>
        <p:spPr>
          <a:xfrm>
            <a:off x="1269300" y="645250"/>
            <a:ext cx="6265800" cy="446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 amt="11000"/>
          </a:blip>
          <a:stretch>
            <a:fillRect/>
          </a:stretch>
        </p:blipFill>
        <p:spPr>
          <a:xfrm>
            <a:off x="142100" y="588475"/>
            <a:ext cx="3603800" cy="360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>
            <p:ph type="title"/>
          </p:nvPr>
        </p:nvSpPr>
        <p:spPr>
          <a:xfrm>
            <a:off x="0" y="119425"/>
            <a:ext cx="9144000" cy="8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Comfortaa"/>
                <a:ea typeface="Comfortaa"/>
                <a:cs typeface="Comfortaa"/>
                <a:sym typeface="Comfortaa"/>
              </a:rPr>
              <a:t>ARCHITECTURE STYLE</a:t>
            </a:r>
            <a:endParaRPr b="1" sz="3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Comfortaa"/>
                <a:ea typeface="Comfortaa"/>
                <a:cs typeface="Comfortaa"/>
                <a:sym typeface="Comfortaa"/>
              </a:rPr>
              <a:t>Rationale</a:t>
            </a:r>
            <a:endParaRPr b="1" sz="32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4">
            <a:alphaModFix amt="11000"/>
          </a:blip>
          <a:stretch>
            <a:fillRect/>
          </a:stretch>
        </p:blipFill>
        <p:spPr>
          <a:xfrm>
            <a:off x="2922500" y="1304875"/>
            <a:ext cx="3603800" cy="360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 amt="11000"/>
          </a:blip>
          <a:stretch>
            <a:fillRect/>
          </a:stretch>
        </p:blipFill>
        <p:spPr>
          <a:xfrm>
            <a:off x="5366900" y="588475"/>
            <a:ext cx="3603800" cy="360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607475"/>
            <a:ext cx="3774900" cy="3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lang="en" sz="2000">
                <a:solidFill>
                  <a:schemeClr val="dk1"/>
                </a:solidFill>
              </a:rPr>
              <a:t>Understandable - Easy to follow along, each module distinct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lang="en" sz="2000">
                <a:solidFill>
                  <a:schemeClr val="dk1"/>
                </a:solidFill>
              </a:rPr>
              <a:t>Scalable - Any new requirement can be easily implemented without changing much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lang="en" sz="2000">
                <a:solidFill>
                  <a:schemeClr val="dk1"/>
                </a:solidFill>
              </a:rPr>
              <a:t>Reusable - Code can be used in other methods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4959075" y="1664350"/>
            <a:ext cx="3774900" cy="33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lang="en" sz="2000">
                <a:solidFill>
                  <a:schemeClr val="dk1"/>
                </a:solidFill>
              </a:rPr>
              <a:t>Space - A lot of space will be used, as multiple component will require a copy of the user-given data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lang="en" sz="2000">
                <a:solidFill>
                  <a:schemeClr val="dk1"/>
                </a:solidFill>
              </a:rPr>
              <a:t>Response Time - the response time will also be affected because of space and how each module has to be built up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350625" y="1219050"/>
            <a:ext cx="24273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>
                <a:latin typeface="Comfortaa"/>
                <a:ea typeface="Comfortaa"/>
                <a:cs typeface="Comfortaa"/>
                <a:sym typeface="Comfortaa"/>
              </a:rPr>
              <a:t>ADVANTAGES</a:t>
            </a:r>
            <a:endParaRPr sz="2500" u="sng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5132925" y="1219050"/>
            <a:ext cx="29910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>
                <a:latin typeface="Comfortaa"/>
                <a:ea typeface="Comfortaa"/>
                <a:cs typeface="Comfortaa"/>
                <a:sym typeface="Comfortaa"/>
              </a:rPr>
              <a:t>DIS</a:t>
            </a:r>
            <a:r>
              <a:rPr lang="en" sz="2500" u="sng">
                <a:latin typeface="Comfortaa"/>
                <a:ea typeface="Comfortaa"/>
                <a:cs typeface="Comfortaa"/>
                <a:sym typeface="Comfortaa"/>
              </a:rPr>
              <a:t>ADVANTAGES</a:t>
            </a:r>
            <a:endParaRPr sz="2500" u="sng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