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259" r:id="rId4"/>
    <p:sldId id="299" r:id="rId5"/>
    <p:sldId id="267" r:id="rId6"/>
    <p:sldId id="260" r:id="rId7"/>
    <p:sldId id="261" r:id="rId8"/>
    <p:sldId id="262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306" r:id="rId17"/>
    <p:sldId id="307" r:id="rId18"/>
    <p:sldId id="305" r:id="rId19"/>
    <p:sldId id="289" r:id="rId20"/>
    <p:sldId id="304" r:id="rId21"/>
    <p:sldId id="308" r:id="rId22"/>
    <p:sldId id="310" r:id="rId23"/>
    <p:sldId id="309" r:id="rId24"/>
    <p:sldId id="281" r:id="rId25"/>
    <p:sldId id="282" r:id="rId26"/>
    <p:sldId id="290" r:id="rId27"/>
    <p:sldId id="311" r:id="rId28"/>
    <p:sldId id="312" r:id="rId29"/>
    <p:sldId id="313" r:id="rId30"/>
    <p:sldId id="283" r:id="rId31"/>
    <p:sldId id="284" r:id="rId32"/>
    <p:sldId id="291" r:id="rId33"/>
    <p:sldId id="302" r:id="rId34"/>
    <p:sldId id="314" r:id="rId35"/>
    <p:sldId id="315" r:id="rId36"/>
    <p:sldId id="264" r:id="rId37"/>
    <p:sldId id="285" r:id="rId38"/>
    <p:sldId id="292" r:id="rId39"/>
    <p:sldId id="265" r:id="rId40"/>
    <p:sldId id="286" r:id="rId41"/>
    <p:sldId id="287" r:id="rId42"/>
    <p:sldId id="266" r:id="rId43"/>
    <p:sldId id="288" r:id="rId44"/>
    <p:sldId id="293" r:id="rId45"/>
    <p:sldId id="294" r:id="rId46"/>
    <p:sldId id="295" r:id="rId47"/>
    <p:sldId id="297" r:id="rId48"/>
    <p:sldId id="300" r:id="rId49"/>
    <p:sldId id="296" r:id="rId50"/>
    <p:sldId id="298" r:id="rId51"/>
    <p:sldId id="301" r:id="rId52"/>
    <p:sldId id="268" r:id="rId53"/>
    <p:sldId id="269" r:id="rId54"/>
    <p:sldId id="270" r:id="rId55"/>
    <p:sldId id="271" r:id="rId56"/>
    <p:sldId id="272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introduction to information technology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3E6E4-E96F-46B8-88C4-1CB642BC6B2B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Prof. Anosha khan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CB40E-6CAE-4383-80F4-290233FB30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992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introduction to information technology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E6EEE-D579-46BA-8BD5-BAD3E426AA9F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Prof. Anosha khan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564F4-00B9-4AD2-BE08-2FD9B94B37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850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8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CA68-5041-4970-84F1-16F35313AB2A}" type="datetime1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Anosha khan , Punjab college of commerce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0AB5-17FC-4112-850D-BEABA28100B5}" type="datetime1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Anosha khan , Punjab college of commerce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AF1D-0A4B-49C1-8BAF-A52A540F9F57}" type="datetime1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Prof. Anosha khan , Punjab college of commerce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C1D7-D4CE-4449-9342-364063E93F8B}" type="datetime1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Anosha khan , Punjab college of commerce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4F90-BEFE-42A3-8039-12775E10BF79}" type="datetime1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Anosha khan , Punjab college of commerce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8D93-E06F-49E4-914A-7CA09EFAD72E}" type="datetime1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Anosha khan , Punjab college of commerce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44AB-ADDB-4E50-A6F4-7D97BFF8D9D2}" type="datetime1">
              <a:rPr lang="en-US" smtClean="0"/>
              <a:pPr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Anosha khan , Punjab college of commerce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8E8E-3BE8-4CC5-AF83-D8883A333BF1}" type="datetime1">
              <a:rPr lang="en-US" smtClean="0"/>
              <a:pPr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Anosha khan , Punjab college of commerce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B2FB-C925-4673-8CB0-E54C3B6F1344}" type="datetime1">
              <a:rPr lang="en-US" smtClean="0"/>
              <a:pPr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Anosha khan , Punjab college of commerce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385B-0143-4366-B0BC-388190E9172D}" type="datetime1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Anosha khan , Punjab college of commerce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D9430B9-1D03-4F1C-983C-340BD30DD76E}" type="datetime1">
              <a:rPr lang="en-US" smtClean="0"/>
              <a:pPr/>
              <a:t>9/9/2019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Prof. Anosha khan , Punjab college of commerce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94FA165-7FC6-41C2-8356-94F5E0F2C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04D5066-3C67-417B-96C0-0F8BFC2AD813}" type="datetime1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Prof. Anosha khan , Punjab college of commerce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94FA165-7FC6-41C2-8356-94F5E0F2C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Information Technology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048000"/>
            <a:ext cx="3657600" cy="990600"/>
          </a:xfrm>
        </p:spPr>
        <p:txBody>
          <a:bodyPr/>
          <a:lstStyle/>
          <a:p>
            <a:r>
              <a:rPr lang="en-US" dirty="0" smtClean="0"/>
              <a:t>Presented By: </a:t>
            </a:r>
          </a:p>
          <a:p>
            <a:r>
              <a:rPr lang="en-US" dirty="0" smtClean="0"/>
              <a:t>Abdul </a:t>
            </a:r>
            <a:r>
              <a:rPr lang="en-US" dirty="0" err="1" smtClean="0"/>
              <a:t>Ghofir</a:t>
            </a:r>
            <a:r>
              <a:rPr lang="en-US" dirty="0" smtClean="0"/>
              <a:t>, </a:t>
            </a:r>
            <a:r>
              <a:rPr lang="en-US" dirty="0" err="1" smtClean="0"/>
              <a:t>M.Kom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Picture 6" descr="glob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3505200"/>
            <a:ext cx="3810000" cy="2552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Abacus (3000 BC)</a:t>
            </a:r>
          </a:p>
          <a:p>
            <a:pPr>
              <a:buNone/>
            </a:pPr>
            <a:r>
              <a:rPr lang="en-US" dirty="0" smtClean="0"/>
              <a:t>    It was used to perform addition, subtraction, division and multiplication. It consists of wooden beads and calculation were performed by moving these beads properly.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5" descr="abacus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038600"/>
            <a:ext cx="5562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 smtClean="0"/>
              <a:t>Napier’s bone (17</a:t>
            </a:r>
            <a:r>
              <a:rPr lang="en-US" baseline="30000" dirty="0" smtClean="0"/>
              <a:t>th</a:t>
            </a:r>
            <a:r>
              <a:rPr lang="en-US" dirty="0" smtClean="0"/>
              <a:t> century)</a:t>
            </a:r>
          </a:p>
          <a:p>
            <a:pPr>
              <a:buNone/>
            </a:pPr>
            <a:r>
              <a:rPr lang="en-US" dirty="0" smtClean="0"/>
              <a:t>      It was a cupboard multiplication calculator</a:t>
            </a:r>
          </a:p>
          <a:p>
            <a:pPr>
              <a:buNone/>
            </a:pPr>
            <a:r>
              <a:rPr lang="en-US" dirty="0" smtClean="0"/>
              <a:t>   invented by john Napier.</a:t>
            </a:r>
          </a:p>
          <a:p>
            <a:pPr>
              <a:buNone/>
            </a:pPr>
            <a:r>
              <a:rPr lang="en-US" dirty="0" smtClean="0"/>
              <a:t>       It was used to perform difficult multiplication operations to simple addition of entries in a table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 descr="bon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4191000"/>
            <a:ext cx="3810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Era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6219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Pascaline</a:t>
            </a:r>
            <a:r>
              <a:rPr lang="en-US" dirty="0" smtClean="0"/>
              <a:t> (17</a:t>
            </a:r>
            <a:r>
              <a:rPr lang="en-US" baseline="30000" dirty="0" smtClean="0"/>
              <a:t>th</a:t>
            </a:r>
            <a:r>
              <a:rPr lang="en-US" dirty="0" smtClean="0"/>
              <a:t> century)</a:t>
            </a:r>
          </a:p>
          <a:p>
            <a:pPr>
              <a:buNone/>
            </a:pPr>
            <a:r>
              <a:rPr lang="en-US" dirty="0" smtClean="0"/>
              <a:t>        It was invented by </a:t>
            </a:r>
            <a:r>
              <a:rPr lang="en-US" dirty="0" err="1" smtClean="0"/>
              <a:t>Blaise</a:t>
            </a:r>
            <a:r>
              <a:rPr lang="en-US" dirty="0" smtClean="0"/>
              <a:t> Pascal.</a:t>
            </a:r>
          </a:p>
          <a:p>
            <a:pPr>
              <a:buNone/>
            </a:pPr>
            <a:r>
              <a:rPr lang="en-US" dirty="0" smtClean="0"/>
              <a:t>    It was first mechanical adding machine</a:t>
            </a:r>
          </a:p>
          <a:p>
            <a:pPr>
              <a:buNone/>
            </a:pPr>
            <a:r>
              <a:rPr lang="en-US" dirty="0" smtClean="0"/>
              <a:t>    It had a series of wheels with teeth which could     be turned using hands.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3962400"/>
            <a:ext cx="3810000" cy="208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Era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Difference Engine and Analytical Engine(1823 and 1833)      </a:t>
            </a:r>
          </a:p>
          <a:p>
            <a:pPr marL="793750" indent="-388938">
              <a:buNone/>
            </a:pPr>
            <a:r>
              <a:rPr lang="en-US" dirty="0" smtClean="0"/>
              <a:t>    It was designed by Charles Babbage who was English mathematician, engineer, philosopher and inventor.</a:t>
            </a:r>
          </a:p>
          <a:p>
            <a:pPr marL="793750" indent="-388938">
              <a:buSzPct val="7200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    He originated the concept of the programmable computer.</a:t>
            </a:r>
          </a:p>
          <a:p>
            <a:pPr marL="793750" indent="-388938">
              <a:buSzPct val="7200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    A general purpose computer controlled by a list of instructions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Era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Punched cards (1890)</a:t>
            </a:r>
          </a:p>
          <a:p>
            <a:pPr>
              <a:buNone/>
            </a:pPr>
            <a:r>
              <a:rPr lang="en-US" dirty="0" smtClean="0"/>
              <a:t>    It’s able to read information that which have been punched into the cards automatically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Era</a:t>
            </a:r>
            <a:endParaRPr lang="en-US" dirty="0"/>
          </a:p>
        </p:txBody>
      </p:sp>
      <p:pic>
        <p:nvPicPr>
          <p:cNvPr id="8" name="Picture 7" descr="punch car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3962400"/>
            <a:ext cx="5715000" cy="26074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generation Electronic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086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First generation computers were used during 1942-1955 .</a:t>
            </a:r>
          </a:p>
          <a:p>
            <a:r>
              <a:rPr lang="en-US" dirty="0" smtClean="0"/>
              <a:t>It was based on </a:t>
            </a:r>
            <a:r>
              <a:rPr lang="en-US" b="1" dirty="0" smtClean="0"/>
              <a:t>Vacuum Tube </a:t>
            </a:r>
            <a:r>
              <a:rPr lang="en-US" dirty="0" smtClean="0"/>
              <a:t>which was a glass (tube) that controlled and amplified the electronic signals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generation Electronic computers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9" name="Content Placeholder 8" descr="vacum tube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905000"/>
            <a:ext cx="7467600" cy="3630924"/>
          </a:xfrm>
        </p:spPr>
      </p:pic>
      <p:sp>
        <p:nvSpPr>
          <p:cNvPr id="10" name="Rectangle 9"/>
          <p:cNvSpPr/>
          <p:nvPr/>
        </p:nvSpPr>
        <p:spPr>
          <a:xfrm>
            <a:off x="3657600" y="571500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Vacum</a:t>
            </a:r>
            <a:r>
              <a:rPr lang="en-US" dirty="0" smtClean="0">
                <a:solidFill>
                  <a:schemeClr val="tx1"/>
                </a:solidFill>
              </a:rPr>
              <a:t> tube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generation Electronic computers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2" name="Content Placeholder 11" descr="first-generation-of-computers-1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600200"/>
            <a:ext cx="6842371" cy="50911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generation Electronic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086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Consume more power with limited performance </a:t>
            </a:r>
          </a:p>
          <a:p>
            <a:r>
              <a:rPr lang="en-US" dirty="0" smtClean="0"/>
              <a:t>High cost </a:t>
            </a:r>
          </a:p>
          <a:p>
            <a:r>
              <a:rPr lang="en-US" dirty="0" smtClean="0"/>
              <a:t>Uses assembly language – to prepare programs. These were translated into machine level language for execution.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Punched cards and paper tape were invented to feed programs and data and to get results. </a:t>
            </a:r>
          </a:p>
          <a:p>
            <a:r>
              <a:rPr lang="en-US" dirty="0" smtClean="0"/>
              <a:t>Magnetic tape / magnetic drum were used as secondary memory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generation Electronic computers</a:t>
            </a:r>
            <a:endParaRPr lang="en-US" dirty="0"/>
          </a:p>
        </p:txBody>
      </p:sp>
      <p:pic>
        <p:nvPicPr>
          <p:cNvPr id="9" name="Picture 8" descr="drumstor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3810000"/>
            <a:ext cx="3657600" cy="2840584"/>
          </a:xfrm>
          <a:prstGeom prst="rect">
            <a:avLst/>
          </a:prstGeom>
        </p:spPr>
      </p:pic>
      <p:pic>
        <p:nvPicPr>
          <p:cNvPr id="10" name="Picture 9" descr="Magnetic tap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3810000"/>
            <a:ext cx="3429000" cy="2718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Definition of Information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technology is the technology that uses computing with high speed communication links to spread information from one place to another.</a:t>
            </a:r>
          </a:p>
          <a:p>
            <a:r>
              <a:rPr lang="en-US" dirty="0" smtClean="0"/>
              <a:t>Computer is a very important component of information technology</a:t>
            </a:r>
          </a:p>
          <a:p>
            <a:r>
              <a:rPr lang="en-US" dirty="0" smtClean="0"/>
              <a:t>The world has become “global village” due to advancement in IT.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generation Electronic computers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Mainly used for scientific computations. </a:t>
            </a:r>
          </a:p>
          <a:p>
            <a:r>
              <a:rPr lang="en-US" dirty="0" smtClean="0"/>
              <a:t>Examples are: UNIVAC, </a:t>
            </a:r>
            <a:r>
              <a:rPr lang="en-US" dirty="0" err="1" smtClean="0"/>
              <a:t>Havard</a:t>
            </a:r>
            <a:r>
              <a:rPr lang="en-US" dirty="0" smtClean="0"/>
              <a:t> Mark 1, ENIAC etc</a:t>
            </a:r>
          </a:p>
          <a:p>
            <a:pPr>
              <a:buNone/>
            </a:pPr>
            <a:endParaRPr lang="en-US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generation Electronic computers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Univac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12" name="Picture 11" descr="univa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819400"/>
            <a:ext cx="4648200" cy="3320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generation Electronic computers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Harvard Mark 1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12" name="Picture 11" descr="univa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2438400"/>
            <a:ext cx="7086600" cy="4242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generation Electronic computers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Eniac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12" name="Picture 11" descr="univa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399" y="2895600"/>
            <a:ext cx="8153401" cy="31974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81724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" y="2971800"/>
            <a:ext cx="81915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generation Electronic computers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Generation (1955-1964)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818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Bell Lab invented the transistor – function like</a:t>
            </a:r>
          </a:p>
          <a:p>
            <a:pPr>
              <a:buNone/>
            </a:pPr>
            <a:r>
              <a:rPr lang="en-US" dirty="0" smtClean="0"/>
              <a:t>      vacuum tubes but smaller, lower power consumption, more reliable.</a:t>
            </a:r>
          </a:p>
          <a:p>
            <a:r>
              <a:rPr lang="en-US" dirty="0" smtClean="0"/>
              <a:t>Transistor is a small device that transfer electronic signals across a resister</a:t>
            </a:r>
          </a:p>
          <a:p>
            <a:r>
              <a:rPr lang="en-US" dirty="0" smtClean="0"/>
              <a:t>Lower cost </a:t>
            </a:r>
          </a:p>
          <a:p>
            <a:r>
              <a:rPr lang="en-US" dirty="0" smtClean="0"/>
              <a:t>Magnetic  core memories were used as main memory which is a random-access nonvolatile memory </a:t>
            </a:r>
          </a:p>
          <a:p>
            <a:r>
              <a:rPr lang="en-US" dirty="0" smtClean="0"/>
              <a:t>Magnetic tapes and magnetic disks were used as secondary memory </a:t>
            </a:r>
          </a:p>
          <a:p>
            <a:r>
              <a:rPr lang="en-US" dirty="0" smtClean="0"/>
              <a:t>Hardware for floating point arithmetic operations was developed.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2286000"/>
            <a:ext cx="22860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Index registers were introduced which increased flexibility of programming. </a:t>
            </a:r>
          </a:p>
          <a:p>
            <a:r>
              <a:rPr lang="en-US" dirty="0" smtClean="0"/>
              <a:t>High level languages such as FORTRAN, COBOL etc were used - Compilers were developed to translate the high-level program into corresponding assembly language program which was then translated into machine language. </a:t>
            </a:r>
          </a:p>
          <a:p>
            <a:r>
              <a:rPr lang="en-US" dirty="0" smtClean="0"/>
              <a:t>Separate input-output processors were developed that could operate in parallel with CPU. </a:t>
            </a:r>
          </a:p>
          <a:p>
            <a:r>
              <a:rPr lang="en-US" dirty="0" smtClean="0"/>
              <a:t>Punched cards continued during this period also. </a:t>
            </a:r>
          </a:p>
          <a:p>
            <a:r>
              <a:rPr lang="en-US" dirty="0" smtClean="0"/>
              <a:t>Examples are: TRADIC, IBM 704, LARC etc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Generation (1955-1964)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Tradic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Generation (1955-1964)</a:t>
            </a:r>
            <a:endParaRPr lang="en-US" dirty="0"/>
          </a:p>
        </p:txBody>
      </p:sp>
      <p:pic>
        <p:nvPicPr>
          <p:cNvPr id="7" name="Picture 6" descr="trad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2239342"/>
            <a:ext cx="5740400" cy="43900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 704</a:t>
            </a:r>
          </a:p>
          <a:p>
            <a:pPr>
              <a:buNone/>
            </a:pP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Generation (1955-1964)</a:t>
            </a:r>
            <a:endParaRPr lang="en-US" dirty="0"/>
          </a:p>
        </p:txBody>
      </p:sp>
      <p:pic>
        <p:nvPicPr>
          <p:cNvPr id="7" name="Picture 6" descr="IBM704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2286000"/>
            <a:ext cx="5867400" cy="43638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LARC</a:t>
            </a:r>
          </a:p>
          <a:p>
            <a:pPr>
              <a:buNone/>
            </a:pP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Generation (1955-1964)</a:t>
            </a:r>
            <a:endParaRPr lang="en-US" dirty="0"/>
          </a:p>
        </p:txBody>
      </p:sp>
      <p:pic>
        <p:nvPicPr>
          <p:cNvPr id="7" name="Picture 6" descr="lar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2209800"/>
            <a:ext cx="5943600" cy="4435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 Computer?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electronic device that is programmed to accept data, process data into useful information and store it for later use</a:t>
            </a:r>
          </a:p>
          <a:p>
            <a:r>
              <a:rPr lang="en-US" dirty="0" smtClean="0"/>
              <a:t>Computer consists of hardware and software</a:t>
            </a:r>
          </a:p>
          <a:p>
            <a:r>
              <a:rPr lang="en-US" dirty="0" smtClean="0"/>
              <a:t>Software is a set of instructions that tells a computer what to do</a:t>
            </a:r>
            <a:endParaRPr lang="en-US" dirty="0"/>
          </a:p>
          <a:p>
            <a:r>
              <a:rPr lang="en-US" dirty="0" smtClean="0"/>
              <a:t>Hardware is the physical part of a computer E.g. keyboard , mouse etc</a:t>
            </a:r>
          </a:p>
          <a:p>
            <a:r>
              <a:rPr lang="en-US" dirty="0" smtClean="0"/>
              <a:t>Relationship between hardware and software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0"/>
            <a:ext cx="89154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24200"/>
            <a:ext cx="8915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Generation (1955-1964)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Generation (1963-1971)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1628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Jack </a:t>
            </a:r>
            <a:r>
              <a:rPr lang="en-US" dirty="0" err="1" smtClean="0"/>
              <a:t>Kilby</a:t>
            </a:r>
            <a:r>
              <a:rPr lang="en-US" dirty="0" smtClean="0"/>
              <a:t> developed </a:t>
            </a:r>
            <a:r>
              <a:rPr lang="en-US" b="1" dirty="0" smtClean="0"/>
              <a:t>Integrated Circuit (IC)</a:t>
            </a:r>
          </a:p>
          <a:p>
            <a:r>
              <a:rPr lang="en-US" dirty="0" smtClean="0"/>
              <a:t>An IC combined several electronic computers </a:t>
            </a:r>
          </a:p>
          <a:p>
            <a:pPr>
              <a:buNone/>
            </a:pPr>
            <a:r>
              <a:rPr lang="en-US" b="1" dirty="0" smtClean="0"/>
              <a:t>      </a:t>
            </a:r>
            <a:r>
              <a:rPr lang="en-US" dirty="0" smtClean="0"/>
              <a:t>on a small silicon chip</a:t>
            </a:r>
          </a:p>
          <a:p>
            <a:r>
              <a:rPr lang="en-US" dirty="0" smtClean="0"/>
              <a:t>IBM introduced</a:t>
            </a:r>
          </a:p>
          <a:p>
            <a:pPr>
              <a:buNone/>
            </a:pPr>
            <a:r>
              <a:rPr lang="en-US" dirty="0" smtClean="0"/>
              <a:t>	System/360 – a highly configurable,</a:t>
            </a:r>
          </a:p>
          <a:p>
            <a:pPr>
              <a:buNone/>
            </a:pPr>
            <a:r>
              <a:rPr lang="en-US" dirty="0" smtClean="0"/>
              <a:t>	highly backward compatible,</a:t>
            </a:r>
          </a:p>
          <a:p>
            <a:pPr>
              <a:buNone/>
            </a:pPr>
            <a:r>
              <a:rPr lang="en-US" b="1" dirty="0" smtClean="0"/>
              <a:t>	mainframe </a:t>
            </a:r>
            <a:r>
              <a:rPr lang="en-US" dirty="0" smtClean="0"/>
              <a:t>computer system.</a:t>
            </a:r>
            <a:r>
              <a:rPr lang="en-US" b="1" dirty="0" smtClean="0"/>
              <a:t> </a:t>
            </a:r>
            <a:endParaRPr lang="en-US" dirty="0" smtClean="0"/>
          </a:p>
          <a:p>
            <a:r>
              <a:rPr lang="en-US" dirty="0" smtClean="0"/>
              <a:t>Small Scale Integration and Medium Scale Integration technology were implemented in CPU, I/O processors etc. </a:t>
            </a:r>
          </a:p>
          <a:p>
            <a:r>
              <a:rPr lang="en-US" dirty="0" smtClean="0"/>
              <a:t> Smaller &amp; better performance </a:t>
            </a:r>
          </a:p>
          <a:p>
            <a:r>
              <a:rPr lang="en-US" dirty="0" smtClean="0"/>
              <a:t> Comparatively lesser cost </a:t>
            </a:r>
          </a:p>
          <a:p>
            <a:r>
              <a:rPr lang="en-US" dirty="0" smtClean="0"/>
              <a:t> Faster processors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" name="Picture 5" descr="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2209800"/>
            <a:ext cx="2438400" cy="19694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In the beginning magnetic core memories were used. Later they were replaced by semiconductor memories (RAM &amp; ROM) </a:t>
            </a:r>
          </a:p>
          <a:p>
            <a:r>
              <a:rPr lang="en-US" dirty="0" smtClean="0"/>
              <a:t>Introduced microprogramming </a:t>
            </a:r>
          </a:p>
          <a:p>
            <a:r>
              <a:rPr lang="en-US" dirty="0" smtClean="0"/>
              <a:t>Microprogramming, parallel processing (pipelining, multiprocessor system etc), multiprogramming, multi-user system (time shared system) etc were introduced. </a:t>
            </a:r>
          </a:p>
          <a:p>
            <a:r>
              <a:rPr lang="en-US" dirty="0" smtClean="0"/>
              <a:t>Operating system software were introduced</a:t>
            </a:r>
          </a:p>
          <a:p>
            <a:r>
              <a:rPr lang="en-US" dirty="0" smtClean="0"/>
              <a:t>Cache and virtual memories were introduced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 dirty="0" smtClean="0"/>
              <a:t>Third Generation (1963-1971)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 level languages were standardized by ANSI e.g.. ANSI FORTRAN, ANSI COBOL etc </a:t>
            </a:r>
          </a:p>
          <a:p>
            <a:r>
              <a:rPr lang="en-US" dirty="0" smtClean="0"/>
              <a:t>Database management, multi-user application, online systems like closed loop process control, airline reservation, interactive query systems, automatic industrial control etc emerged during this period. </a:t>
            </a:r>
            <a:endParaRPr lang="en-US" b="1" dirty="0" smtClean="0"/>
          </a:p>
          <a:p>
            <a:r>
              <a:rPr lang="en-US" dirty="0" smtClean="0"/>
              <a:t>Examples are: INTEL 4004,  IBM SYSTEM/360 etc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Generation (1963-1971)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4004</a:t>
            </a:r>
          </a:p>
          <a:p>
            <a:pPr>
              <a:buNone/>
            </a:pP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Generation (1963-1971)</a:t>
            </a:r>
            <a:endParaRPr lang="en-US" dirty="0"/>
          </a:p>
        </p:txBody>
      </p:sp>
      <p:pic>
        <p:nvPicPr>
          <p:cNvPr id="8" name="Picture 7" descr="intel 40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503" y="2590800"/>
            <a:ext cx="7563469" cy="3390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 system 360</a:t>
            </a:r>
          </a:p>
          <a:p>
            <a:pPr>
              <a:buNone/>
            </a:pP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Generation (1963-1971)</a:t>
            </a:r>
            <a:endParaRPr lang="en-US" dirty="0"/>
          </a:p>
        </p:txBody>
      </p:sp>
      <p:pic>
        <p:nvPicPr>
          <p:cNvPr id="7" name="Picture 6" descr="IBM_System_360_tape_driv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2628900"/>
            <a:ext cx="6858000" cy="400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8458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Generation (1963-1971)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Forth generation (1972-1984)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Microprocessors were introduced as CPU– Complete processors and large section of main memory could be implemented in a single chip </a:t>
            </a:r>
          </a:p>
          <a:p>
            <a:r>
              <a:rPr lang="en-US" dirty="0" smtClean="0"/>
              <a:t>CRT screen, laser &amp; ink jet printers, scanners etc were developed. </a:t>
            </a:r>
          </a:p>
          <a:p>
            <a:r>
              <a:rPr lang="en-US" dirty="0" smtClean="0"/>
              <a:t>Semiconductor memory chips were used as the main memory. </a:t>
            </a:r>
          </a:p>
          <a:p>
            <a:r>
              <a:rPr lang="en-US" dirty="0" smtClean="0"/>
              <a:t>Secondary memory was composed of hard disks – Floppy disks &amp; magnetic tapes were used for backup memory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r>
              <a:rPr lang="en-US" dirty="0" smtClean="0"/>
              <a:t>LAN and WANS were developed (where desktop work stations interconnected) </a:t>
            </a:r>
          </a:p>
          <a:p>
            <a:r>
              <a:rPr lang="en-US" dirty="0" smtClean="0"/>
              <a:t>Introduced C language and Unix OS </a:t>
            </a:r>
          </a:p>
          <a:p>
            <a:r>
              <a:rPr lang="en-US" dirty="0" smtClean="0"/>
              <a:t>Introduced Graphical User Interface </a:t>
            </a:r>
          </a:p>
          <a:p>
            <a:r>
              <a:rPr lang="en-US" dirty="0" smtClean="0"/>
              <a:t>Less power consumption </a:t>
            </a:r>
          </a:p>
          <a:p>
            <a:r>
              <a:rPr lang="en-US" dirty="0" smtClean="0"/>
              <a:t>High performance, lower cost and very compact </a:t>
            </a:r>
          </a:p>
          <a:p>
            <a:r>
              <a:rPr lang="en-US" dirty="0" smtClean="0"/>
              <a:t>Much increase in the speed of operation </a:t>
            </a:r>
          </a:p>
          <a:p>
            <a:r>
              <a:rPr lang="en-US" dirty="0" smtClean="0"/>
              <a:t>Examples are Apple Macintosh and IBM PC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Forth generation (1972-1984)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81000" y="1447800"/>
            <a:ext cx="8305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Forth generation (1972-1984)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020 020 010 system uni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04900" y="2214562"/>
            <a:ext cx="6934200" cy="37465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Fifth Generation (1983-1990)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Computers based on artificial intelligence are available </a:t>
            </a:r>
          </a:p>
          <a:p>
            <a:r>
              <a:rPr lang="en-US" dirty="0" smtClean="0"/>
              <a:t> Computers use extensive parallel processing, multiple pipelines, multiple processors etc </a:t>
            </a:r>
          </a:p>
          <a:p>
            <a:r>
              <a:rPr lang="en-US" dirty="0" smtClean="0"/>
              <a:t>Massive parallel machines and extensively distributed system connected by communication networks fall in this category. </a:t>
            </a:r>
          </a:p>
          <a:p>
            <a:r>
              <a:rPr lang="en-US" dirty="0" smtClean="0"/>
              <a:t>Introduced ULSI (Ultra Large Scale Integration) technology – Intel’s Pentium 4 microprocessor contains 55 million transistors millions of components on a single IC chip. </a:t>
            </a:r>
          </a:p>
          <a:p>
            <a:r>
              <a:rPr lang="en-US" dirty="0" smtClean="0"/>
              <a:t>Superscalar processors, Vector processors, SIMD processors, 32 bit micro controllers and embedded processors, Digital Signal Processors (DSP) etc have been developed. </a:t>
            </a:r>
          </a:p>
          <a:p>
            <a:r>
              <a:rPr lang="en-US" dirty="0" smtClean="0"/>
              <a:t>Memory chips up to 1 GB, hard disk drives up to 180 GB and optical disks up to 27 GB are available (still the capacity is increasing) </a:t>
            </a:r>
          </a:p>
          <a:p>
            <a:r>
              <a:rPr lang="en-US" dirty="0" smtClean="0"/>
              <a:t>Object oriented language like JAVA suitable for internet programming has been developed.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Portable note book computers introduced </a:t>
            </a:r>
          </a:p>
          <a:p>
            <a:r>
              <a:rPr lang="en-US" dirty="0" smtClean="0"/>
              <a:t>Storage technology advanced – large main memory and disk storage available </a:t>
            </a:r>
          </a:p>
          <a:p>
            <a:r>
              <a:rPr lang="en-US" dirty="0" smtClean="0"/>
              <a:t>Introduced World Wide Web. (and other existing applications like e-mail, e Commerce, Virtual libraries/Classrooms, multimedia applications etc.) </a:t>
            </a:r>
          </a:p>
          <a:p>
            <a:r>
              <a:rPr lang="en-US" dirty="0" smtClean="0"/>
              <a:t>New operating systems developed – Windows 95/98/XP/…, LINUX, etc.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Fifth Generation (1983-1990)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0" y="1524000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Fifth Generation (1983-1990)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Sixth Generation Computers(1990-till date)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inventions of the time are WWW,  HTML, HTTP, Web TV, java, DVD, iPod, </a:t>
            </a:r>
            <a:r>
              <a:rPr lang="en-US" dirty="0" err="1" smtClean="0"/>
              <a:t>Youtube</a:t>
            </a:r>
            <a:r>
              <a:rPr lang="en-US" dirty="0" smtClean="0"/>
              <a:t> etc</a:t>
            </a:r>
          </a:p>
          <a:p>
            <a:r>
              <a:rPr lang="en-US" dirty="0" smtClean="0"/>
              <a:t>Examples are: iMac , Sun ultra workstation etc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Computers Systems and its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Devices</a:t>
            </a:r>
          </a:p>
          <a:p>
            <a:r>
              <a:rPr lang="en-US" dirty="0" smtClean="0"/>
              <a:t>Output devices</a:t>
            </a:r>
          </a:p>
          <a:p>
            <a:r>
              <a:rPr lang="en-US" dirty="0" smtClean="0"/>
              <a:t>System Unit</a:t>
            </a:r>
          </a:p>
          <a:p>
            <a:r>
              <a:rPr lang="en-US" dirty="0" smtClean="0"/>
              <a:t>Storage devices</a:t>
            </a:r>
          </a:p>
          <a:p>
            <a:r>
              <a:rPr lang="en-US" dirty="0" smtClean="0"/>
              <a:t>Communication devices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devices that are used to enter data and instructions into the computers</a:t>
            </a:r>
          </a:p>
          <a:p>
            <a:r>
              <a:rPr lang="en-US" dirty="0" smtClean="0"/>
              <a:t>Most commonly used input devices are Keyboard and Mouse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7" name="Picture 6" descr="799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4038600"/>
            <a:ext cx="2209800" cy="1866900"/>
          </a:xfrm>
          <a:prstGeom prst="rect">
            <a:avLst/>
          </a:prstGeom>
        </p:spPr>
      </p:pic>
      <p:pic>
        <p:nvPicPr>
          <p:cNvPr id="8" name="Picture 7" descr="matias_hq_8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600" y="4038600"/>
            <a:ext cx="3657600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Output devices are used to display processed data to the user</a:t>
            </a:r>
          </a:p>
          <a:p>
            <a:r>
              <a:rPr lang="en-US" dirty="0" smtClean="0"/>
              <a:t>Most commonly used output devices are Monitor,  Printer and speakers</a:t>
            </a:r>
          </a:p>
          <a:p>
            <a:r>
              <a:rPr lang="en-US" dirty="0" smtClean="0"/>
              <a:t>Hard Copy is paper copy – tangible</a:t>
            </a:r>
          </a:p>
          <a:p>
            <a:r>
              <a:rPr lang="en-US" dirty="0" smtClean="0"/>
              <a:t>Soft copy is intangible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7" name="Picture 6" descr="computer-output-device-monit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1676401"/>
            <a:ext cx="2590800" cy="2209800"/>
          </a:xfrm>
          <a:prstGeom prst="rect">
            <a:avLst/>
          </a:prstGeom>
        </p:spPr>
      </p:pic>
      <p:pic>
        <p:nvPicPr>
          <p:cNvPr id="8" name="Picture 7" descr="images4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7400" y="4267200"/>
            <a:ext cx="24384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Its a box that contains different components of a computer system.</a:t>
            </a:r>
          </a:p>
          <a:p>
            <a:r>
              <a:rPr lang="en-US" dirty="0" smtClean="0"/>
              <a:t>All electronic components in the system unit are connected to motherboard</a:t>
            </a:r>
          </a:p>
          <a:p>
            <a:r>
              <a:rPr lang="en-US" dirty="0" smtClean="0"/>
              <a:t>Important components of system units are:</a:t>
            </a:r>
          </a:p>
          <a:p>
            <a:pPr>
              <a:buNone/>
            </a:pPr>
            <a:r>
              <a:rPr lang="en-US" dirty="0" smtClean="0"/>
              <a:t>       Central processing Unit(Processor)</a:t>
            </a:r>
          </a:p>
          <a:p>
            <a:pPr>
              <a:buNone/>
            </a:pPr>
            <a:r>
              <a:rPr lang="en-US" dirty="0" smtClean="0"/>
              <a:t>       Memory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omponents_of_system_uni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447800"/>
            <a:ext cx="8153400" cy="51054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Unit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used to store data permanently even when the computer is turned off</a:t>
            </a:r>
          </a:p>
          <a:p>
            <a:r>
              <a:rPr lang="en-US" dirty="0" smtClean="0"/>
              <a:t>It is non volatile memory</a:t>
            </a:r>
          </a:p>
          <a:p>
            <a:r>
              <a:rPr lang="en-US" dirty="0" smtClean="0"/>
              <a:t>Examples:</a:t>
            </a:r>
          </a:p>
          <a:p>
            <a:pPr>
              <a:buNone/>
            </a:pPr>
            <a:r>
              <a:rPr lang="en-US" dirty="0" smtClean="0"/>
              <a:t>    Floppy Disk, Hard disk, CD ROM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7" name="Picture 6" descr="imagesk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4495800"/>
            <a:ext cx="2562225" cy="1790700"/>
          </a:xfrm>
          <a:prstGeom prst="rect">
            <a:avLst/>
          </a:prstGeom>
        </p:spPr>
      </p:pic>
      <p:pic>
        <p:nvPicPr>
          <p:cNvPr id="8" name="Picture 7" descr="imagesj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5400" y="4495800"/>
            <a:ext cx="20574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Basics</a:t>
            </a:r>
            <a:endParaRPr lang="en-US" dirty="0"/>
          </a:p>
        </p:txBody>
      </p:sp>
      <p:grpSp>
        <p:nvGrpSpPr>
          <p:cNvPr id="7" name="Group 4"/>
          <p:cNvGrpSpPr>
            <a:grpSpLocks noGrp="1"/>
          </p:cNvGrpSpPr>
          <p:nvPr/>
        </p:nvGrpSpPr>
        <p:grpSpPr bwMode="auto">
          <a:xfrm>
            <a:off x="457200" y="1774825"/>
            <a:ext cx="8229600" cy="4625975"/>
            <a:chOff x="96" y="842"/>
            <a:chExt cx="5220" cy="1894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160" y="842"/>
              <a:ext cx="9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Computer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710" y="1536"/>
              <a:ext cx="9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Hardware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3696" y="1538"/>
              <a:ext cx="8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Software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2880" y="2218"/>
              <a:ext cx="107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Application</a:t>
              </a:r>
            </a:p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Software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464" y="2218"/>
              <a:ext cx="85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System</a:t>
              </a:r>
            </a:p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Software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96" y="2256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CPU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778" y="2256"/>
              <a:ext cx="8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Memory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680" y="2256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I/O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2208" y="2256"/>
              <a:ext cx="4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latin typeface="Times New Roman" pitchFamily="18" charset="0"/>
                </a:rPr>
                <a:t>Etc.</a:t>
              </a:r>
            </a:p>
          </p:txBody>
        </p:sp>
        <p:cxnSp>
          <p:nvCxnSpPr>
            <p:cNvPr id="17" name="AutoShape 14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rot="5400000">
              <a:off x="1712" y="607"/>
              <a:ext cx="406" cy="145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8" name="AutoShape 15"/>
            <p:cNvCxnSpPr>
              <a:cxnSpLocks noChangeShapeType="1"/>
              <a:stCxn id="8" idx="2"/>
              <a:endCxn id="10" idx="0"/>
            </p:cNvCxnSpPr>
            <p:nvPr/>
          </p:nvCxnSpPr>
          <p:spPr bwMode="auto">
            <a:xfrm rot="16200000" flipH="1">
              <a:off x="3177" y="593"/>
              <a:ext cx="408" cy="148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9" name="AutoShape 16"/>
            <p:cNvCxnSpPr>
              <a:cxnSpLocks noChangeShapeType="1"/>
              <a:stCxn id="9" idx="2"/>
              <a:endCxn id="13" idx="0"/>
            </p:cNvCxnSpPr>
            <p:nvPr/>
          </p:nvCxnSpPr>
          <p:spPr bwMode="auto">
            <a:xfrm rot="5400000">
              <a:off x="555" y="1621"/>
              <a:ext cx="432" cy="83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20" name="AutoShape 17"/>
            <p:cNvCxnSpPr>
              <a:cxnSpLocks noChangeShapeType="1"/>
              <a:stCxn id="9" idx="2"/>
              <a:endCxn id="14" idx="0"/>
            </p:cNvCxnSpPr>
            <p:nvPr/>
          </p:nvCxnSpPr>
          <p:spPr bwMode="auto">
            <a:xfrm rot="5400000">
              <a:off x="973" y="2039"/>
              <a:ext cx="432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21" name="AutoShape 18"/>
            <p:cNvCxnSpPr>
              <a:cxnSpLocks noChangeShapeType="1"/>
              <a:stCxn id="9" idx="2"/>
              <a:endCxn id="15" idx="0"/>
            </p:cNvCxnSpPr>
            <p:nvPr/>
          </p:nvCxnSpPr>
          <p:spPr bwMode="auto">
            <a:xfrm rot="16200000" flipH="1">
              <a:off x="1317" y="1696"/>
              <a:ext cx="432" cy="68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22" name="AutoShape 19"/>
            <p:cNvCxnSpPr>
              <a:cxnSpLocks noChangeShapeType="1"/>
              <a:stCxn id="9" idx="2"/>
              <a:endCxn id="16" idx="0"/>
            </p:cNvCxnSpPr>
            <p:nvPr/>
          </p:nvCxnSpPr>
          <p:spPr bwMode="auto">
            <a:xfrm rot="16200000" flipH="1">
              <a:off x="1593" y="1420"/>
              <a:ext cx="432" cy="124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23" name="AutoShape 20"/>
            <p:cNvCxnSpPr>
              <a:cxnSpLocks noChangeShapeType="1"/>
              <a:stCxn id="10" idx="2"/>
              <a:endCxn id="11" idx="0"/>
            </p:cNvCxnSpPr>
            <p:nvPr/>
          </p:nvCxnSpPr>
          <p:spPr bwMode="auto">
            <a:xfrm rot="5400000">
              <a:off x="3574" y="1670"/>
              <a:ext cx="392" cy="70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24" name="AutoShape 21"/>
            <p:cNvCxnSpPr>
              <a:cxnSpLocks noChangeShapeType="1"/>
              <a:stCxn id="10" idx="2"/>
              <a:endCxn id="12" idx="0"/>
            </p:cNvCxnSpPr>
            <p:nvPr/>
          </p:nvCxnSpPr>
          <p:spPr bwMode="auto">
            <a:xfrm rot="16200000" flipH="1">
              <a:off x="4310" y="1638"/>
              <a:ext cx="392" cy="76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communication device is a hardware component that enables a computer to send and receive data, instructions and information to and from one or more computers.</a:t>
            </a:r>
          </a:p>
          <a:p>
            <a:r>
              <a:rPr lang="en-US" dirty="0" smtClean="0"/>
              <a:t>A widely used communication device is Modem</a:t>
            </a:r>
          </a:p>
          <a:p>
            <a:r>
              <a:rPr lang="en-US" dirty="0" smtClean="0"/>
              <a:t>Wired media</a:t>
            </a:r>
          </a:p>
          <a:p>
            <a:r>
              <a:rPr lang="en-US" dirty="0" smtClean="0"/>
              <a:t>Wireless media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7" name="Picture 6" descr="ghjgh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4267200"/>
            <a:ext cx="2562225" cy="1790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Modulation and Demodulation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Modulation</a:t>
            </a:r>
          </a:p>
          <a:p>
            <a:pPr>
              <a:buNone/>
            </a:pPr>
            <a:r>
              <a:rPr lang="en-US" dirty="0" smtClean="0"/>
              <a:t>       Conversion from Digital signals to Analog signals</a:t>
            </a:r>
          </a:p>
          <a:p>
            <a:r>
              <a:rPr lang="en-US" dirty="0" smtClean="0"/>
              <a:t>Demodulation</a:t>
            </a:r>
          </a:p>
          <a:p>
            <a:pPr>
              <a:buNone/>
            </a:pPr>
            <a:r>
              <a:rPr lang="en-US" dirty="0" smtClean="0"/>
              <a:t>        Conversion from Analog signals to Digital signals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6" name="Picture 5" descr="5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4495800"/>
            <a:ext cx="472440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in society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Home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Small business </a:t>
            </a:r>
          </a:p>
          <a:p>
            <a:r>
              <a:rPr lang="en-US" dirty="0" smtClean="0"/>
              <a:t>Industry</a:t>
            </a:r>
          </a:p>
          <a:p>
            <a:r>
              <a:rPr lang="en-US" dirty="0" smtClean="0"/>
              <a:t>Government</a:t>
            </a:r>
          </a:p>
          <a:p>
            <a:r>
              <a:rPr lang="en-US" dirty="0" smtClean="0"/>
              <a:t>Health care</a:t>
            </a:r>
          </a:p>
          <a:p>
            <a:r>
              <a:rPr lang="en-US" dirty="0" smtClean="0"/>
              <a:t>Banking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Police Department</a:t>
            </a:r>
          </a:p>
          <a:p>
            <a:r>
              <a:rPr lang="en-US" dirty="0" smtClean="0"/>
              <a:t>Retail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Processing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pPr>
              <a:buNone/>
            </a:pPr>
            <a:r>
              <a:rPr lang="en-US" dirty="0" smtClean="0"/>
              <a:t>      A collection of raw facts and figures is called data. It may consist of numbers, characters, symbols or pictures etc</a:t>
            </a:r>
          </a:p>
          <a:p>
            <a:r>
              <a:rPr lang="en-US" dirty="0" smtClean="0"/>
              <a:t>Information</a:t>
            </a:r>
          </a:p>
          <a:p>
            <a:pPr>
              <a:buNone/>
            </a:pPr>
            <a:r>
              <a:rPr lang="en-US" dirty="0" smtClean="0"/>
              <a:t>      Processed data is called information. It is more meaningful than data.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Processing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31241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 is collected and given to the computer for processing</a:t>
            </a:r>
          </a:p>
          <a:p>
            <a:r>
              <a:rPr lang="en-US" dirty="0" smtClean="0"/>
              <a:t>Computer process data to the required information</a:t>
            </a:r>
          </a:p>
          <a:p>
            <a:r>
              <a:rPr lang="en-US" dirty="0" smtClean="0"/>
              <a:t>The information is given to the user as output</a:t>
            </a:r>
          </a:p>
          <a:p>
            <a:r>
              <a:rPr lang="en-US" dirty="0" smtClean="0"/>
              <a:t>Information is stored in the computer for further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7" name="Picture 6" descr="information_processing_cyc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4191000"/>
            <a:ext cx="46482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55</a:t>
            </a:fld>
            <a:endParaRPr lang="en-US"/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2133600" y="4038601"/>
            <a:ext cx="2603500" cy="2057400"/>
            <a:chOff x="1248" y="2544"/>
            <a:chExt cx="1736" cy="1502"/>
          </a:xfrm>
        </p:grpSpPr>
        <p:sp>
          <p:nvSpPr>
            <p:cNvPr id="8" name="AutoShape 3"/>
            <p:cNvSpPr>
              <a:spLocks noChangeArrowheads="1"/>
            </p:cNvSpPr>
            <p:nvPr/>
          </p:nvSpPr>
          <p:spPr bwMode="auto">
            <a:xfrm rot="-1800000">
              <a:off x="1248" y="2544"/>
              <a:ext cx="1736" cy="1502"/>
            </a:xfrm>
            <a:prstGeom prst="hexagon">
              <a:avLst>
                <a:gd name="adj" fmla="val 28895"/>
                <a:gd name="vf" fmla="val 115470"/>
              </a:avLst>
            </a:prstGeom>
            <a:solidFill>
              <a:srgbClr val="008080"/>
            </a:solidFill>
            <a:ln w="9525">
              <a:miter lim="800000"/>
              <a:headEnd/>
              <a:tailEnd/>
            </a:ln>
            <a:scene3d>
              <a:camera prst="legacyObliqueLeft"/>
              <a:lightRig rig="legacyFlat2" dir="b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00808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1343" y="3120"/>
              <a:ext cx="15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b="1" dirty="0">
                  <a:latin typeface="Times New Roman" charset="0"/>
                </a:rPr>
                <a:t>Storage</a:t>
              </a:r>
            </a:p>
          </p:txBody>
        </p:sp>
      </p:grp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4419600" y="4038601"/>
            <a:ext cx="2514600" cy="2133600"/>
            <a:chOff x="2736" y="2544"/>
            <a:chExt cx="1736" cy="1502"/>
          </a:xfrm>
        </p:grpSpPr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 rot="-1800000">
              <a:off x="2736" y="2544"/>
              <a:ext cx="1736" cy="1502"/>
            </a:xfrm>
            <a:prstGeom prst="hexagon">
              <a:avLst>
                <a:gd name="adj" fmla="val 28895"/>
                <a:gd name="vf" fmla="val 115470"/>
              </a:avLst>
            </a:prstGeom>
            <a:solidFill>
              <a:srgbClr val="008080"/>
            </a:solidFill>
            <a:ln w="9525">
              <a:miter lim="800000"/>
              <a:headEnd/>
              <a:tailEnd/>
            </a:ln>
            <a:scene3d>
              <a:camera prst="legacyObliqueLeft"/>
              <a:lightRig rig="legacyFlat2" dir="b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00808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824" y="3120"/>
              <a:ext cx="15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b="1">
                  <a:latin typeface="Times New Roman" charset="0"/>
                </a:rPr>
                <a:t>Communications</a:t>
              </a:r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1219200" y="2362200"/>
            <a:ext cx="2451100" cy="2035175"/>
            <a:chOff x="576" y="1268"/>
            <a:chExt cx="1736" cy="1502"/>
          </a:xfrm>
        </p:grpSpPr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 rot="-1800000">
              <a:off x="576" y="1268"/>
              <a:ext cx="1736" cy="1502"/>
            </a:xfrm>
            <a:prstGeom prst="hexagon">
              <a:avLst>
                <a:gd name="adj" fmla="val 28895"/>
                <a:gd name="vf" fmla="val 115470"/>
              </a:avLst>
            </a:prstGeom>
            <a:solidFill>
              <a:srgbClr val="008080"/>
            </a:solidFill>
            <a:ln w="9525">
              <a:miter lim="800000"/>
              <a:headEnd/>
              <a:tailEnd/>
            </a:ln>
            <a:scene3d>
              <a:camera prst="legacyObliqueLeft"/>
              <a:lightRig rig="legacyFlat2" dir="b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00808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672" y="1810"/>
              <a:ext cx="15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b="1">
                  <a:latin typeface="Times New Roman" charset="0"/>
                </a:rPr>
                <a:t>Speed</a:t>
              </a:r>
            </a:p>
          </p:txBody>
        </p:sp>
      </p:grp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3276600" y="2286000"/>
            <a:ext cx="2679700" cy="2003425"/>
            <a:chOff x="2016" y="1248"/>
            <a:chExt cx="1736" cy="1502"/>
          </a:xfrm>
        </p:grpSpPr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 rot="-1800000">
              <a:off x="2016" y="1248"/>
              <a:ext cx="1736" cy="1502"/>
            </a:xfrm>
            <a:prstGeom prst="hexagon">
              <a:avLst>
                <a:gd name="adj" fmla="val 28895"/>
                <a:gd name="vf" fmla="val 115470"/>
              </a:avLst>
            </a:prstGeom>
            <a:solidFill>
              <a:srgbClr val="008080"/>
            </a:solidFill>
            <a:ln w="9525">
              <a:miter lim="800000"/>
              <a:headEnd/>
              <a:tailEnd/>
            </a:ln>
            <a:scene3d>
              <a:camera prst="legacyObliqueLeft"/>
              <a:lightRig rig="legacyFlat2" dir="b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00808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112" y="1632"/>
              <a:ext cx="162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b="1" dirty="0">
                  <a:latin typeface="Times New Roman" charset="0"/>
                </a:rPr>
                <a:t/>
              </a:r>
              <a:br>
                <a:rPr kumimoji="1" lang="en-US" b="1" dirty="0">
                  <a:latin typeface="Times New Roman" charset="0"/>
                </a:rPr>
              </a:br>
              <a:r>
                <a:rPr kumimoji="1" lang="en-US" b="1" dirty="0">
                  <a:latin typeface="Times New Roman" charset="0"/>
                </a:rPr>
                <a:t>Reliability</a:t>
              </a:r>
            </a:p>
          </p:txBody>
        </p:sp>
      </p:grp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5715000" y="2286000"/>
            <a:ext cx="2514600" cy="2079625"/>
            <a:chOff x="3600" y="1248"/>
            <a:chExt cx="1736" cy="1502"/>
          </a:xfrm>
        </p:grpSpPr>
        <p:sp>
          <p:nvSpPr>
            <p:cNvPr id="20" name="AutoShape 21"/>
            <p:cNvSpPr>
              <a:spLocks noChangeArrowheads="1"/>
            </p:cNvSpPr>
            <p:nvPr/>
          </p:nvSpPr>
          <p:spPr bwMode="auto">
            <a:xfrm rot="-1800000">
              <a:off x="3600" y="1248"/>
              <a:ext cx="1736" cy="1502"/>
            </a:xfrm>
            <a:prstGeom prst="hexagon">
              <a:avLst>
                <a:gd name="adj" fmla="val 28895"/>
                <a:gd name="vf" fmla="val 115470"/>
              </a:avLst>
            </a:prstGeom>
            <a:solidFill>
              <a:srgbClr val="008080"/>
            </a:solidFill>
            <a:ln w="9525">
              <a:miter lim="800000"/>
              <a:headEnd/>
              <a:tailEnd/>
            </a:ln>
            <a:scene3d>
              <a:camera prst="legacyObliqueLeft"/>
              <a:lightRig rig="legacyFlat2" dir="b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00808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3616" y="1810"/>
              <a:ext cx="1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b="1">
                  <a:latin typeface="Times New Roman" charset="0"/>
                </a:rPr>
                <a:t>Consistency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152400" y="3733800"/>
            <a:ext cx="3505200" cy="1524000"/>
          </a:xfrm>
          <a:prstGeom prst="flowChartOnlineStorage">
            <a:avLst/>
          </a:prstGeom>
          <a:solidFill>
            <a:srgbClr val="8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Impact on</a:t>
            </a:r>
            <a:br>
              <a:rPr lang="en-US" b="1"/>
            </a:br>
            <a:r>
              <a:rPr lang="en-US" b="1"/>
              <a:t>Labor Force</a:t>
            </a:r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1524000" y="2209800"/>
            <a:ext cx="3505200" cy="1524000"/>
          </a:xfrm>
          <a:prstGeom prst="flowChartOnlineStorag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Violation of</a:t>
            </a:r>
            <a:br>
              <a:rPr lang="en-US" b="1" dirty="0"/>
            </a:br>
            <a:r>
              <a:rPr lang="en-US" b="1" dirty="0" smtClean="0"/>
              <a:t>Piracy</a:t>
            </a:r>
            <a:endParaRPr lang="en-US" b="1" dirty="0"/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auto">
          <a:xfrm>
            <a:off x="2819400" y="3733800"/>
            <a:ext cx="3505200" cy="1524000"/>
          </a:xfrm>
          <a:prstGeom prst="flowChartOnlineStorag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Health Risks</a:t>
            </a:r>
          </a:p>
        </p:txBody>
      </p:sp>
      <p:sp>
        <p:nvSpPr>
          <p:cNvPr id="10" name="AutoShape 15"/>
          <p:cNvSpPr>
            <a:spLocks noChangeArrowheads="1"/>
          </p:cNvSpPr>
          <p:nvPr/>
        </p:nvSpPr>
        <p:spPr bwMode="auto">
          <a:xfrm>
            <a:off x="4419600" y="2209800"/>
            <a:ext cx="3505200" cy="1524000"/>
          </a:xfrm>
          <a:prstGeom prst="flowChartOnlineStorage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Public Safety</a:t>
            </a:r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5486400" y="3733800"/>
            <a:ext cx="3505200" cy="1524000"/>
          </a:xfrm>
          <a:prstGeom prst="flowChartOnlineStorag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Impact on</a:t>
            </a:r>
            <a:br>
              <a:rPr lang="en-US" b="1"/>
            </a:br>
            <a:r>
              <a:rPr lang="en-US" b="1"/>
              <a:t>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Analog computers</a:t>
            </a:r>
          </a:p>
          <a:p>
            <a:r>
              <a:rPr lang="en-US" dirty="0" smtClean="0"/>
              <a:t>Digital computers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Analog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analog computer recognizes data as a continuous measurement of a physical property.</a:t>
            </a:r>
          </a:p>
          <a:p>
            <a:r>
              <a:rPr lang="en-US" dirty="0" smtClean="0"/>
              <a:t>It has no state</a:t>
            </a:r>
          </a:p>
          <a:p>
            <a:r>
              <a:rPr lang="en-US" dirty="0" smtClean="0"/>
              <a:t>Its output is usually displayed on a meter or graphs.</a:t>
            </a:r>
          </a:p>
          <a:p>
            <a:r>
              <a:rPr lang="en-US" dirty="0" smtClean="0"/>
              <a:t>Examples are Analog clock, speed of a car, thermometer etc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 descr="images7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5600" y="1447800"/>
            <a:ext cx="1847850" cy="2476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works with numbers</a:t>
            </a:r>
          </a:p>
          <a:p>
            <a:r>
              <a:rPr lang="en-US" dirty="0" smtClean="0"/>
              <a:t>They breaks all types of information into tiny units and use numbers to represent those pieces of information. </a:t>
            </a:r>
          </a:p>
          <a:p>
            <a:r>
              <a:rPr lang="en-US" dirty="0" smtClean="0"/>
              <a:t>Everything is described in two states i.e. either ON (1) or OFF (0).</a:t>
            </a:r>
          </a:p>
          <a:p>
            <a:r>
              <a:rPr lang="en-US" dirty="0" smtClean="0"/>
              <a:t>They are very fast and  have big memory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History and Generations of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six generations of computers are:</a:t>
            </a:r>
          </a:p>
          <a:p>
            <a:r>
              <a:rPr lang="en-US" dirty="0" smtClean="0"/>
              <a:t>Mechanical era(1623-1900)</a:t>
            </a:r>
          </a:p>
          <a:p>
            <a:r>
              <a:rPr lang="en-US" dirty="0" smtClean="0"/>
              <a:t>First generation electronic computers(1942-1955)</a:t>
            </a:r>
          </a:p>
          <a:p>
            <a:r>
              <a:rPr lang="en-US" dirty="0" smtClean="0"/>
              <a:t>Second generation (1956-1962)</a:t>
            </a:r>
          </a:p>
          <a:p>
            <a:r>
              <a:rPr lang="en-US" dirty="0" smtClean="0"/>
              <a:t>Third generation (1963-1972)</a:t>
            </a:r>
          </a:p>
          <a:p>
            <a:r>
              <a:rPr lang="en-US" dirty="0" smtClean="0"/>
              <a:t>Forth generation (1972-1984)</a:t>
            </a:r>
          </a:p>
          <a:p>
            <a:r>
              <a:rPr lang="en-US" dirty="0" smtClean="0"/>
              <a:t>Fifth generation (1984-1990)</a:t>
            </a:r>
          </a:p>
          <a:p>
            <a:r>
              <a:rPr lang="en-US" dirty="0" smtClean="0"/>
              <a:t>Sixth generation (1990 - present)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165-7FC6-41C2-8356-94F5E0F2C5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</TotalTime>
  <Words>1707</Words>
  <Application>Microsoft Office PowerPoint</Application>
  <PresentationFormat>On-screen Show (4:3)</PresentationFormat>
  <Paragraphs>310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Calibri</vt:lpstr>
      <vt:lpstr>Corbel</vt:lpstr>
      <vt:lpstr>华文楷体</vt:lpstr>
      <vt:lpstr>Times New Roman</vt:lpstr>
      <vt:lpstr>Wingdings</vt:lpstr>
      <vt:lpstr>Wingdings 2</vt:lpstr>
      <vt:lpstr>Wingdings 3</vt:lpstr>
      <vt:lpstr>Module</vt:lpstr>
      <vt:lpstr>Introduction To Information Technology</vt:lpstr>
      <vt:lpstr>Definition of Information Technology</vt:lpstr>
      <vt:lpstr>What is a  Computer?</vt:lpstr>
      <vt:lpstr>PowerPoint Presentation</vt:lpstr>
      <vt:lpstr>Few Basics</vt:lpstr>
      <vt:lpstr>Types of Computers</vt:lpstr>
      <vt:lpstr>Analog Computers</vt:lpstr>
      <vt:lpstr>Digital Computers</vt:lpstr>
      <vt:lpstr>History and Generations of computers</vt:lpstr>
      <vt:lpstr>Mechanical Era</vt:lpstr>
      <vt:lpstr>Mechanical Era</vt:lpstr>
      <vt:lpstr>Mechanical Era</vt:lpstr>
      <vt:lpstr>Mechanical Era</vt:lpstr>
      <vt:lpstr>Mechanical Era</vt:lpstr>
      <vt:lpstr>First generation Electronic computers</vt:lpstr>
      <vt:lpstr>First generation Electronic computers</vt:lpstr>
      <vt:lpstr>First generation Electronic computers</vt:lpstr>
      <vt:lpstr>First generation Electronic computers</vt:lpstr>
      <vt:lpstr>First generation Electronic computers</vt:lpstr>
      <vt:lpstr>First generation Electronic computers</vt:lpstr>
      <vt:lpstr>First generation Electronic computers</vt:lpstr>
      <vt:lpstr>First generation Electronic computers</vt:lpstr>
      <vt:lpstr>First generation Electronic computers</vt:lpstr>
      <vt:lpstr>First generation Electronic computers</vt:lpstr>
      <vt:lpstr>Second Generation (1955-1964)</vt:lpstr>
      <vt:lpstr>Second Generation (1955-1964)</vt:lpstr>
      <vt:lpstr>Second Generation (1955-1964)</vt:lpstr>
      <vt:lpstr>Second Generation (1955-1964)</vt:lpstr>
      <vt:lpstr>Second Generation (1955-1964)</vt:lpstr>
      <vt:lpstr>Second Generation (1955-1964)</vt:lpstr>
      <vt:lpstr>Third Generation (1963-1971)</vt:lpstr>
      <vt:lpstr>Third Generation (1963-1971)</vt:lpstr>
      <vt:lpstr>Third Generation (1963-1971)</vt:lpstr>
      <vt:lpstr>Third Generation (1963-1971)</vt:lpstr>
      <vt:lpstr>Third Generation (1963-1971)</vt:lpstr>
      <vt:lpstr>Third Generation (1963-1971)</vt:lpstr>
      <vt:lpstr>Forth generation (1972-1984)</vt:lpstr>
      <vt:lpstr>Forth generation (1972-1984)</vt:lpstr>
      <vt:lpstr>Forth generation (1972-1984)</vt:lpstr>
      <vt:lpstr>Fifth Generation (1983-1990)</vt:lpstr>
      <vt:lpstr>Fifth Generation (1983-1990)</vt:lpstr>
      <vt:lpstr>Fifth Generation (1983-1990)</vt:lpstr>
      <vt:lpstr>Sixth Generation Computers(1990-till date)</vt:lpstr>
      <vt:lpstr>Computers Systems and its Components</vt:lpstr>
      <vt:lpstr>Input devices</vt:lpstr>
      <vt:lpstr>Output Devices</vt:lpstr>
      <vt:lpstr>System Unit</vt:lpstr>
      <vt:lpstr>System Unit</vt:lpstr>
      <vt:lpstr>Storage Devices</vt:lpstr>
      <vt:lpstr>Communication devices</vt:lpstr>
      <vt:lpstr>Modulation and Demodulation</vt:lpstr>
      <vt:lpstr>Computers in society</vt:lpstr>
      <vt:lpstr>Information Processing Cycle</vt:lpstr>
      <vt:lpstr>Information Processing Cycle</vt:lpstr>
      <vt:lpstr>Advantages of computers</vt:lpstr>
      <vt:lpstr>Disadvantages of computers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Information Technology Lecture # 1</dc:title>
  <dc:creator>DELL</dc:creator>
  <cp:lastModifiedBy>Geoff</cp:lastModifiedBy>
  <cp:revision>139</cp:revision>
  <dcterms:created xsi:type="dcterms:W3CDTF">2012-10-30T15:46:12Z</dcterms:created>
  <dcterms:modified xsi:type="dcterms:W3CDTF">2019-09-09T02:45:24Z</dcterms:modified>
</cp:coreProperties>
</file>