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 smtClean="0"/>
              <a:t>DIGITAL SYSTEM &amp; BINARY NUMBERS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</a:t>
            </a:r>
          </a:p>
          <a:p>
            <a:r>
              <a:rPr lang="en-US" dirty="0" smtClean="0"/>
              <a:t>Abdul </a:t>
            </a:r>
            <a:r>
              <a:rPr lang="en-US" dirty="0" err="1" smtClean="0"/>
              <a:t>Ghofir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0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Column Addition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92" y="3067587"/>
            <a:ext cx="4600977" cy="27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Borrow a “Base” when needed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8" y="3078162"/>
            <a:ext cx="5108549" cy="2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Bit by bit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49" y="3017344"/>
            <a:ext cx="3233269" cy="285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(</a:t>
            </a:r>
            <a:r>
              <a:rPr lang="en-US" i="1" dirty="0"/>
              <a:t>Integer</a:t>
            </a:r>
            <a:r>
              <a:rPr lang="en-US" dirty="0"/>
              <a:t>) to Binary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Divide the number by the ‘Base’ (=2)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Take the remainder (either 0 or 1) as a coefficient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Take the quotient and repeat the division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17" y="3827937"/>
            <a:ext cx="4400684" cy="22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(</a:t>
            </a:r>
            <a:r>
              <a:rPr lang="en-US" i="1" dirty="0"/>
              <a:t>Fraction</a:t>
            </a:r>
            <a:r>
              <a:rPr lang="en-US" dirty="0"/>
              <a:t>) to Binary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Multiply the number by the ‘Base’ (=2)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Take the integer (either 0 or 1) as a coefficient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Take the resultant fraction and repeat the division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02" y="3803651"/>
            <a:ext cx="4966281" cy="22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 Conversion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342" y="2557463"/>
            <a:ext cx="4893140" cy="34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>
                <a:latin typeface="Arial" pitchFamily="34" charset="0"/>
                <a:cs typeface="Arial" pitchFamily="34" charset="0"/>
              </a:rPr>
              <a:t>−</a:t>
            </a:r>
            <a:r>
              <a:rPr lang="en-US" dirty="0"/>
              <a:t> Octal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8 = 2</a:t>
            </a:r>
            <a:r>
              <a:rPr kumimoji="1" lang="en-US" kern="0" baseline="300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3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Each group of 3 bits represents an octal digit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05" y="3421085"/>
            <a:ext cx="3267477" cy="1894441"/>
          </a:xfrm>
          <a:prstGeom prst="rect">
            <a:avLst/>
          </a:prstGeom>
        </p:spPr>
      </p:pic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05784"/>
              </p:ext>
            </p:extLst>
          </p:nvPr>
        </p:nvGraphicFramePr>
        <p:xfrm>
          <a:off x="7685871" y="2549544"/>
          <a:ext cx="1664192" cy="3637521"/>
        </p:xfrm>
        <a:graphic>
          <a:graphicData uri="http://schemas.openxmlformats.org/drawingml/2006/table">
            <a:tbl>
              <a:tblPr/>
              <a:tblGrid>
                <a:gridCol w="832663"/>
                <a:gridCol w="831529"/>
              </a:tblGrid>
              <a:tr h="4041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Octal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41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1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1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1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1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1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1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1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5"/>
          <p:cNvSpPr txBox="1">
            <a:spLocks noChangeArrowheads="1"/>
          </p:cNvSpPr>
          <p:nvPr/>
        </p:nvSpPr>
        <p:spPr bwMode="auto">
          <a:xfrm>
            <a:off x="1577103" y="5475758"/>
            <a:ext cx="72009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sz="2000" b="1" i="0" u="none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ways (</a:t>
            </a:r>
            <a:r>
              <a:rPr lang="en-US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Octal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Octal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2000" b="1" i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0" u="none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>
                <a:latin typeface="Arial" pitchFamily="34" charset="0"/>
                <a:cs typeface="Arial" pitchFamily="34" charset="0"/>
              </a:rPr>
              <a:t>−</a:t>
            </a:r>
            <a:r>
              <a:rPr lang="en-US" dirty="0"/>
              <a:t> Hexadecimal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16 = 2</a:t>
            </a:r>
            <a:r>
              <a:rPr kumimoji="1" lang="en-US" kern="0" baseline="300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4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Each group of 4 bits represents a hexadecimal digit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641" y="3440135"/>
            <a:ext cx="3336635" cy="1894005"/>
          </a:xfrm>
          <a:prstGeom prst="rect">
            <a:avLst/>
          </a:prstGeom>
        </p:spPr>
      </p:pic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13871"/>
              </p:ext>
            </p:extLst>
          </p:nvPr>
        </p:nvGraphicFramePr>
        <p:xfrm>
          <a:off x="8710119" y="2113280"/>
          <a:ext cx="1458129" cy="4206240"/>
        </p:xfrm>
        <a:graphic>
          <a:graphicData uri="http://schemas.openxmlformats.org/drawingml/2006/table">
            <a:tbl>
              <a:tblPr/>
              <a:tblGrid>
                <a:gridCol w="729562"/>
                <a:gridCol w="728567"/>
              </a:tblGrid>
              <a:tr h="2763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Hex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79"/>
          <p:cNvSpPr txBox="1">
            <a:spLocks noChangeArrowheads="1"/>
          </p:cNvSpPr>
          <p:nvPr/>
        </p:nvSpPr>
        <p:spPr bwMode="auto">
          <a:xfrm>
            <a:off x="1628619" y="5443900"/>
            <a:ext cx="7200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Works </a:t>
            </a:r>
            <a:r>
              <a:rPr lang="en-US" sz="2400" b="1" i="0" u="none" dirty="0">
                <a:solidFill>
                  <a:srgbClr val="FF9900"/>
                </a:solidFill>
                <a:cs typeface="Times New Roman" pitchFamily="18" charset="0"/>
              </a:rPr>
              <a:t>both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ways (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Binary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to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Hex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 &amp;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Hex 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to </a:t>
            </a:r>
            <a:r>
              <a:rPr lang="en-US" sz="2400" b="1" u="none" dirty="0">
                <a:solidFill>
                  <a:schemeClr val="tx1"/>
                </a:solidFill>
                <a:cs typeface="Times New Roman" pitchFamily="18" charset="0"/>
              </a:rPr>
              <a:t>Binary</a:t>
            </a:r>
            <a:r>
              <a:rPr lang="en-US" sz="2400" b="1" i="0" u="none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sz="2400" b="1" i="0" u="none" baseline="-250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</a:t>
            </a:r>
            <a:r>
              <a:rPr lang="en-US" dirty="0">
                <a:latin typeface="Arial" pitchFamily="34" charset="0"/>
                <a:cs typeface="Arial" pitchFamily="34" charset="0"/>
              </a:rPr>
              <a:t>−</a:t>
            </a:r>
            <a:r>
              <a:rPr lang="en-US" dirty="0"/>
              <a:t> Hexadecimal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Convert to </a:t>
            </a:r>
            <a:r>
              <a:rPr kumimoji="1" lang="en-US" kern="0" dirty="0">
                <a:solidFill>
                  <a:srgbClr val="FF99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Binary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as an intermediate step</a:t>
            </a:r>
            <a:endParaRPr kumimoji="1" lang="en-US" kern="0" baseline="30000" dirty="0">
              <a:solidFill>
                <a:srgbClr val="000000"/>
              </a:solidFill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28" y="3121650"/>
            <a:ext cx="4476683" cy="28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Decimal, Binary, Octal and Hexadecimal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479" y="2428674"/>
            <a:ext cx="3493042" cy="35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systems are designed to store, process, and communicate information in digital </a:t>
            </a:r>
            <a:r>
              <a:rPr lang="en-US" dirty="0" smtClean="0"/>
              <a:t>form.</a:t>
            </a:r>
          </a:p>
          <a:p>
            <a:r>
              <a:rPr lang="en-US" dirty="0"/>
              <a:t>A computer manipulates information in digital, or more precisely, binary form</a:t>
            </a:r>
            <a:r>
              <a:rPr lang="en-US" dirty="0" smtClean="0"/>
              <a:t>.</a:t>
            </a:r>
          </a:p>
          <a:p>
            <a:r>
              <a:rPr lang="en-US" dirty="0"/>
              <a:t>A binary number has only two discrete values — zero or </a:t>
            </a:r>
            <a:r>
              <a:rPr lang="en-US" dirty="0" smtClean="0"/>
              <a:t>one.</a:t>
            </a:r>
          </a:p>
          <a:p>
            <a:r>
              <a:rPr lang="en-US" dirty="0"/>
              <a:t>Each of these discrete values is represented by the OFF and ON status of an electronic switch called a </a:t>
            </a:r>
            <a:r>
              <a:rPr lang="en-US" i="1" dirty="0"/>
              <a:t>transistor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4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fontAlgn="base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Definition of Binary Logic</a:t>
            </a:r>
          </a:p>
          <a:p>
            <a:pPr lvl="1" defTabSz="914400" fontAlgn="base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altLang="zh-TW" sz="18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Binary logic consists of binary variables and a set of logical operations. </a:t>
            </a:r>
          </a:p>
          <a:p>
            <a:pPr lvl="1" defTabSz="914400" fontAlgn="base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altLang="zh-TW" sz="18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 variables are designated by letters of the alphabet, such as </a:t>
            </a:r>
            <a:r>
              <a:rPr kumimoji="1" lang="en-US" altLang="zh-TW" sz="1800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</a:t>
            </a:r>
            <a:r>
              <a:rPr kumimoji="1" lang="en-US" altLang="zh-TW" sz="18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, </a:t>
            </a:r>
            <a:r>
              <a:rPr kumimoji="1" lang="en-US" altLang="zh-TW" sz="1800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</a:t>
            </a:r>
            <a:r>
              <a:rPr kumimoji="1" lang="en-US" altLang="zh-TW" sz="18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, </a:t>
            </a:r>
            <a:r>
              <a:rPr kumimoji="1" lang="en-US" altLang="zh-TW" sz="1800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</a:t>
            </a:r>
            <a:r>
              <a:rPr kumimoji="1" lang="en-US" altLang="zh-TW" sz="18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, </a:t>
            </a:r>
            <a:r>
              <a:rPr kumimoji="1" lang="en-US" altLang="zh-TW" sz="1800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x</a:t>
            </a:r>
            <a:r>
              <a:rPr kumimoji="1" lang="en-US" altLang="zh-TW" sz="18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, </a:t>
            </a:r>
            <a:r>
              <a:rPr kumimoji="1" lang="en-US" altLang="zh-TW" sz="1800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y</a:t>
            </a:r>
            <a:r>
              <a:rPr kumimoji="1" lang="en-US" altLang="zh-TW" sz="18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, </a:t>
            </a:r>
            <a:r>
              <a:rPr kumimoji="1" lang="en-US" altLang="zh-TW" sz="1800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z</a:t>
            </a:r>
            <a:r>
              <a:rPr kumimoji="1" lang="en-US" altLang="zh-TW" sz="18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, </a:t>
            </a:r>
            <a:r>
              <a:rPr kumimoji="1" lang="en-US" altLang="zh-TW" sz="1800" kern="0" dirty="0" err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etc</a:t>
            </a:r>
            <a:r>
              <a:rPr kumimoji="1" lang="en-US" altLang="zh-TW" sz="18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, with each variable having two and only two distinct possible values: 1 and 0, </a:t>
            </a:r>
          </a:p>
          <a:p>
            <a:pPr lvl="1" defTabSz="914400" fontAlgn="base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altLang="zh-TW" sz="18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Three basic logical operations: AND, OR, and NOT.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Logic</a:t>
            </a:r>
            <a:endParaRPr lang="en-US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3072279" y="2557463"/>
            <a:ext cx="6047442" cy="33178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4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 Tables, Boolean Expressions, and Logic Gates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20" y="3017033"/>
            <a:ext cx="5153562" cy="30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Circuits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562" y="2787247"/>
            <a:ext cx="7268876" cy="28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fontAlgn="base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altLang="zh-TW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Logic gates</a:t>
            </a:r>
          </a:p>
          <a:p>
            <a:pPr lvl="1" defTabSz="914400" fontAlgn="base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altLang="zh-TW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Example of binary signals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lum bright="-18000" contrast="24000"/>
          </a:blip>
          <a:srcRect/>
          <a:stretch>
            <a:fillRect/>
          </a:stretch>
        </p:blipFill>
        <p:spPr bwMode="auto">
          <a:xfrm>
            <a:off x="2180510" y="3402101"/>
            <a:ext cx="1670274" cy="274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97" y="3841001"/>
            <a:ext cx="2895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fontAlgn="base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altLang="zh-TW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Logic gates</a:t>
            </a:r>
          </a:p>
          <a:p>
            <a:pPr lvl="1" defTabSz="914400" fontAlgn="base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altLang="zh-TW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Graphic Symbols and Input-Output Signals for Logic gates:</a:t>
            </a: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2115689" y="3484273"/>
            <a:ext cx="7914749" cy="1190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407966" y="4761298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Symbols for digital logic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fontAlgn="base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altLang="zh-TW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Logic gates</a:t>
            </a:r>
          </a:p>
          <a:p>
            <a:pPr lvl="1" defTabSz="914400" fontAlgn="base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altLang="zh-TW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Graphic Symbols and Input-Output Signals for Logic gates:</a:t>
            </a:r>
          </a:p>
          <a:p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3032438" y="3382442"/>
            <a:ext cx="3149421" cy="2066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183675" y="5535402"/>
            <a:ext cx="289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Input-Output signals for 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fontAlgn="base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altLang="zh-TW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Logic gates</a:t>
            </a:r>
          </a:p>
          <a:p>
            <a:pPr lvl="1" defTabSz="914400" fontAlgn="base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altLang="zh-TW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Graphic Symbols and Input-Output Signals for Logic gates:</a:t>
            </a:r>
          </a:p>
          <a:p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 t="5128"/>
          <a:stretch>
            <a:fillRect/>
          </a:stretch>
        </p:blipFill>
        <p:spPr bwMode="auto">
          <a:xfrm>
            <a:off x="2201551" y="3460192"/>
            <a:ext cx="6504568" cy="1678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725850" y="5253324"/>
            <a:ext cx="255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Gates with multiple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the output of Q below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4" y="2730321"/>
            <a:ext cx="5104462" cy="28075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04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How is graphic symbol of </a:t>
            </a:r>
            <a:r>
              <a:rPr lang="en-US" dirty="0"/>
              <a:t>Q below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40" y="2730322"/>
            <a:ext cx="4821127" cy="22538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635740" y="5370489"/>
            <a:ext cx="482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0111, B = 1100, C = 0101</a:t>
            </a:r>
          </a:p>
        </p:txBody>
      </p:sp>
    </p:spTree>
    <p:extLst>
      <p:ext uri="{BB962C8B-B14F-4D97-AF65-F5344CB8AC3E}">
        <p14:creationId xmlns:p14="http://schemas.microsoft.com/office/powerpoint/2010/main" val="3588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Digital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values are represented abstractly by: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Digits 0 and 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Words (symbols) False (F) and True (T)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Words (symbols) Low (L) and High (H)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And words On and </a:t>
            </a:r>
            <a:r>
              <a:rPr lang="en-US" altLang="zh-TW" dirty="0" smtClean="0"/>
              <a:t>Off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63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Base (also called radix) = 10 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10 digits { 0, 1, 2, 3, 4, 5, 6, 7, 8, 9 }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Digit Position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Integer &amp; fraction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Digit Weight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Weight = (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Base) </a:t>
            </a:r>
            <a:r>
              <a:rPr kumimoji="1" lang="en-US" i="1" kern="0" baseline="500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Position</a:t>
            </a:r>
            <a:endParaRPr kumimoji="1" lang="en-US" i="1" kern="0" dirty="0">
              <a:solidFill>
                <a:srgbClr val="000000"/>
              </a:solidFill>
              <a:latin typeface="Times New Roman" pitchFamily="18" charset="0"/>
              <a:ea typeface="PMingLiU" pitchFamily="18" charset="-120"/>
              <a:cs typeface="Times New Roman" pitchFamily="18" charset="0"/>
              <a:sym typeface="Wingdings" pitchFamily="2" charset="2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Magnitude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Sum of “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Digit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 x 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Weight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”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Formal Notation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84" name="Picture 4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09" y="2603315"/>
            <a:ext cx="3064300" cy="32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Base = 8 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8 digits { 0, 1, 2, 3, 4, 5, 6, 7 }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Weights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Weight = (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Base) </a:t>
            </a:r>
            <a:r>
              <a:rPr kumimoji="1" lang="en-US" i="1" kern="0" baseline="500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Position</a:t>
            </a:r>
            <a:endParaRPr kumimoji="1" lang="en-US" i="1" kern="0" dirty="0">
              <a:solidFill>
                <a:srgbClr val="000000"/>
              </a:solidFill>
              <a:latin typeface="Times New Roman" pitchFamily="18" charset="0"/>
              <a:ea typeface="PMingLiU" pitchFamily="18" charset="-120"/>
              <a:cs typeface="Times New Roman" pitchFamily="18" charset="0"/>
              <a:sym typeface="Wingdings" pitchFamily="2" charset="2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Magnitude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Sum of “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Digit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 x 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Weight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”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Formal Notation</a:t>
            </a:r>
            <a:endParaRPr kumimoji="1" lang="en-US" kern="0" dirty="0">
              <a:solidFill>
                <a:srgbClr val="000000"/>
              </a:solidFill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86" y="2923505"/>
            <a:ext cx="3199111" cy="27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Base = 2 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2 digits { 0, 1 }, called </a:t>
            </a:r>
            <a:r>
              <a:rPr kumimoji="1" lang="en-US" sz="2400" i="1" kern="0" dirty="0">
                <a:solidFill>
                  <a:srgbClr val="D01608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b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inary dig</a:t>
            </a:r>
            <a:r>
              <a:rPr kumimoji="1" lang="en-US" sz="2400" i="1" kern="0" dirty="0">
                <a:solidFill>
                  <a:srgbClr val="D01608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its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 or “</a:t>
            </a:r>
            <a:r>
              <a:rPr kumimoji="1" lang="en-US" i="1" kern="0" dirty="0">
                <a:solidFill>
                  <a:srgbClr val="D01608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bits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”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Weights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Weight = (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Base) </a:t>
            </a:r>
            <a:r>
              <a:rPr kumimoji="1" lang="en-US" i="1" kern="0" baseline="500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Position</a:t>
            </a:r>
            <a:endParaRPr kumimoji="1" lang="en-US" i="1" kern="0" dirty="0">
              <a:solidFill>
                <a:srgbClr val="000000"/>
              </a:solidFill>
              <a:latin typeface="Times New Roman" pitchFamily="18" charset="0"/>
              <a:ea typeface="PMingLiU" pitchFamily="18" charset="-120"/>
              <a:cs typeface="Times New Roman" pitchFamily="18" charset="0"/>
              <a:sym typeface="Wingdings" pitchFamily="2" charset="2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Magnitude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Sum of “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Bit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 x 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Weight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”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Formal Notation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Groups of bits       </a:t>
            </a:r>
            <a:r>
              <a:rPr kumimoji="1" lang="en-US" sz="20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4 bits = </a:t>
            </a:r>
            <a:r>
              <a:rPr kumimoji="1" lang="en-US" sz="2000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Nibble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None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                                   </a:t>
            </a:r>
            <a:r>
              <a:rPr kumimoji="1" lang="en-US" sz="2000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8 bits = </a:t>
            </a:r>
            <a:r>
              <a:rPr kumimoji="1" lang="en-US" sz="2000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Byte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11" y="2694518"/>
            <a:ext cx="27051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Base = 16 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16 digits { 0, 1, 2, 3, 4, 5, 6, 7, 8, 9, A, B, C, D, E, F }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Weights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Weight = (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Base) </a:t>
            </a:r>
            <a:r>
              <a:rPr kumimoji="1" lang="en-US" i="1" kern="0" baseline="500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Position</a:t>
            </a:r>
            <a:endParaRPr kumimoji="1" lang="en-US" i="1" kern="0" dirty="0">
              <a:solidFill>
                <a:srgbClr val="000000"/>
              </a:solidFill>
              <a:latin typeface="Times New Roman" pitchFamily="18" charset="0"/>
              <a:ea typeface="PMingLiU" pitchFamily="18" charset="-120"/>
              <a:cs typeface="Times New Roman" pitchFamily="18" charset="0"/>
              <a:sym typeface="Wingdings" pitchFamily="2" charset="2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Magnitude</a:t>
            </a:r>
          </a:p>
          <a:p>
            <a:pPr lvl="1" defTabSz="914400" eaLnBrk="0" fontAlgn="base" hangingPunct="0"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Sum of “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Digit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 x </a:t>
            </a:r>
            <a:r>
              <a:rPr kumimoji="1" lang="en-US" i="1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Weight</a:t>
            </a: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”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Formal Notation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130" y="3389843"/>
            <a:ext cx="34004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452" y="2557463"/>
            <a:ext cx="441309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kern="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Decimal Addition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25" y="3094568"/>
            <a:ext cx="4305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509</TotalTime>
  <Words>797</Words>
  <Application>Microsoft Office PowerPoint</Application>
  <PresentationFormat>Widescreen</PresentationFormat>
  <Paragraphs>158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微軟正黑體</vt:lpstr>
      <vt:lpstr>PMingLiU</vt:lpstr>
      <vt:lpstr>PMingLiU</vt:lpstr>
      <vt:lpstr>Arial</vt:lpstr>
      <vt:lpstr>Garamond</vt:lpstr>
      <vt:lpstr>Symbol</vt:lpstr>
      <vt:lpstr>Times New Roman</vt:lpstr>
      <vt:lpstr>Wingdings</vt:lpstr>
      <vt:lpstr>Wingdings 2</vt:lpstr>
      <vt:lpstr>Organic</vt:lpstr>
      <vt:lpstr>DIGITAL SYSTEM &amp; BINARY NUMBERS</vt:lpstr>
      <vt:lpstr>Digital System</vt:lpstr>
      <vt:lpstr>Binary Digital Signal</vt:lpstr>
      <vt:lpstr>Decimal Number System</vt:lpstr>
      <vt:lpstr>Octal Number System</vt:lpstr>
      <vt:lpstr>Binary Number System</vt:lpstr>
      <vt:lpstr>Hexadecimal Number System</vt:lpstr>
      <vt:lpstr>The Power of 2</vt:lpstr>
      <vt:lpstr>Addition</vt:lpstr>
      <vt:lpstr>Binary Addition</vt:lpstr>
      <vt:lpstr>Binary Subtraction</vt:lpstr>
      <vt:lpstr>Binary Multiplication</vt:lpstr>
      <vt:lpstr>Decimal (Integer) to Binary Conversion</vt:lpstr>
      <vt:lpstr>Decimal (Fraction) to Binary Conversion</vt:lpstr>
      <vt:lpstr>Decimal to Octal Conversion</vt:lpstr>
      <vt:lpstr>Binary − Octal Conversion</vt:lpstr>
      <vt:lpstr>Binary − Hexadecimal Conversion</vt:lpstr>
      <vt:lpstr>Octal − Hexadecimal Conversion</vt:lpstr>
      <vt:lpstr>Decimal, Binary, Octal and Hexadecimal</vt:lpstr>
      <vt:lpstr>Binary Logic</vt:lpstr>
      <vt:lpstr>Binary Logic</vt:lpstr>
      <vt:lpstr>Binary Logic</vt:lpstr>
      <vt:lpstr>Switching Circuits</vt:lpstr>
      <vt:lpstr>Binary Logic</vt:lpstr>
      <vt:lpstr>Binary Logic</vt:lpstr>
      <vt:lpstr>Binary Logic</vt:lpstr>
      <vt:lpstr>Binary Logic</vt:lpstr>
      <vt:lpstr>What is the output of Q below?</vt:lpstr>
      <vt:lpstr>How is graphic symbol of Q below?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&amp; BINARY NUMBERS</dc:title>
  <dc:creator>Geoff</dc:creator>
  <cp:lastModifiedBy>Geoff</cp:lastModifiedBy>
  <cp:revision>20</cp:revision>
  <dcterms:created xsi:type="dcterms:W3CDTF">2019-01-24T10:11:51Z</dcterms:created>
  <dcterms:modified xsi:type="dcterms:W3CDTF">2019-11-25T13:24:44Z</dcterms:modified>
</cp:coreProperties>
</file>