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02336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4660"/>
  </p:normalViewPr>
  <p:slideViewPr>
    <p:cSldViewPr snapToGrid="0">
      <p:cViewPr>
        <p:scale>
          <a:sx n="73" d="100"/>
          <a:sy n="73" d="100"/>
        </p:scale>
        <p:origin x="-4808" y="-7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686639"/>
            <a:ext cx="34198560" cy="12097173"/>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029200" y="18250326"/>
            <a:ext cx="30175200" cy="8389194"/>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D66B81-26A8-4866-A901-46D3A51FB0B8}"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46453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66B81-26A8-4866-A901-46D3A51FB0B8}"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2382474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849967"/>
            <a:ext cx="8675370"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849967"/>
            <a:ext cx="25523190" cy="2944664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66B81-26A8-4866-A901-46D3A51FB0B8}"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126845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66B81-26A8-4866-A901-46D3A51FB0B8}"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412968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8662680"/>
            <a:ext cx="34701480" cy="14453867"/>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745107" y="23253287"/>
            <a:ext cx="34701480" cy="7600947"/>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66B81-26A8-4866-A901-46D3A51FB0B8}" type="datetimeFigureOut">
              <a:rPr lang="en-US" smtClean="0"/>
              <a:t>4/4/19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21469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9249833"/>
            <a:ext cx="1709928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9249833"/>
            <a:ext cx="1709928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D66B81-26A8-4866-A901-46D3A51FB0B8}" type="datetimeFigureOut">
              <a:rPr lang="en-US" smtClean="0"/>
              <a:t>4/4/19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18951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849974"/>
            <a:ext cx="3470148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8517893"/>
            <a:ext cx="17020696" cy="4174487"/>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4" name="Content Placeholder 3"/>
          <p:cNvSpPr>
            <a:spLocks noGrp="1"/>
          </p:cNvSpPr>
          <p:nvPr>
            <p:ph sz="half" idx="2"/>
          </p:nvPr>
        </p:nvSpPr>
        <p:spPr>
          <a:xfrm>
            <a:off x="2771305" y="12692380"/>
            <a:ext cx="17020696"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8517893"/>
            <a:ext cx="17104520" cy="4174487"/>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6" name="Content Placeholder 5"/>
          <p:cNvSpPr>
            <a:spLocks noGrp="1"/>
          </p:cNvSpPr>
          <p:nvPr>
            <p:ph sz="quarter" idx="4"/>
          </p:nvPr>
        </p:nvSpPr>
        <p:spPr>
          <a:xfrm>
            <a:off x="20368262" y="12692380"/>
            <a:ext cx="17104520"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D66B81-26A8-4866-A901-46D3A51FB0B8}" type="datetimeFigureOut">
              <a:rPr lang="en-US" smtClean="0"/>
              <a:t>4/4/19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292036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66B81-26A8-4866-A901-46D3A51FB0B8}" type="datetimeFigureOut">
              <a:rPr lang="en-US" smtClean="0"/>
              <a:t>4/4/19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1474536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66B81-26A8-4866-A901-46D3A51FB0B8}" type="datetimeFigureOut">
              <a:rPr lang="en-US" smtClean="0"/>
              <a:t>4/4/19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2805208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316480"/>
            <a:ext cx="12976383" cy="810768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7104520" y="5002961"/>
            <a:ext cx="20368260" cy="24693033"/>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10424160"/>
            <a:ext cx="12976383" cy="19312046"/>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4FD66B81-26A8-4866-A901-46D3A51FB0B8}" type="datetimeFigureOut">
              <a:rPr lang="en-US" smtClean="0"/>
              <a:t>4/4/19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3814881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316480"/>
            <a:ext cx="12976383" cy="810768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5002961"/>
            <a:ext cx="20368260" cy="24693033"/>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771301" y="10424160"/>
            <a:ext cx="12976383" cy="19312046"/>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4FD66B81-26A8-4866-A901-46D3A51FB0B8}" type="datetimeFigureOut">
              <a:rPr lang="en-US" smtClean="0"/>
              <a:t>4/4/19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36984273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849974"/>
            <a:ext cx="3470148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9249833"/>
            <a:ext cx="34701480" cy="220467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32205514"/>
            <a:ext cx="9052560" cy="1849967"/>
          </a:xfrm>
          <a:prstGeom prst="rect">
            <a:avLst/>
          </a:prstGeom>
        </p:spPr>
        <p:txBody>
          <a:bodyPr vert="horz" lIns="91440" tIns="45720" rIns="91440" bIns="45720" rtlCol="0" anchor="ctr"/>
          <a:lstStyle>
            <a:lvl1pPr algn="l">
              <a:defRPr sz="5280">
                <a:solidFill>
                  <a:schemeClr val="tx1">
                    <a:tint val="75000"/>
                  </a:schemeClr>
                </a:solidFill>
              </a:defRPr>
            </a:lvl1pPr>
          </a:lstStyle>
          <a:p>
            <a:fld id="{4FD66B81-26A8-4866-A901-46D3A51FB0B8}" type="datetimeFigureOut">
              <a:rPr lang="en-US" smtClean="0"/>
              <a:t>4/4/19</a:t>
            </a:fld>
            <a:endParaRPr lang="en-US"/>
          </a:p>
        </p:txBody>
      </p:sp>
      <p:sp>
        <p:nvSpPr>
          <p:cNvPr id="5" name="Footer Placeholder 4"/>
          <p:cNvSpPr>
            <a:spLocks noGrp="1"/>
          </p:cNvSpPr>
          <p:nvPr>
            <p:ph type="ftr" sz="quarter" idx="3"/>
          </p:nvPr>
        </p:nvSpPr>
        <p:spPr>
          <a:xfrm>
            <a:off x="13327380" y="32205514"/>
            <a:ext cx="13578840" cy="1849967"/>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32205514"/>
            <a:ext cx="9052560" cy="1849967"/>
          </a:xfrm>
          <a:prstGeom prst="rect">
            <a:avLst/>
          </a:prstGeom>
        </p:spPr>
        <p:txBody>
          <a:bodyPr vert="horz" lIns="91440" tIns="45720" rIns="91440" bIns="45720" rtlCol="0" anchor="ctr"/>
          <a:lstStyle>
            <a:lvl1pPr algn="r">
              <a:defRPr sz="5280">
                <a:solidFill>
                  <a:schemeClr val="tx1">
                    <a:tint val="75000"/>
                  </a:schemeClr>
                </a:solidFill>
              </a:defRPr>
            </a:lvl1pPr>
          </a:lstStyle>
          <a:p>
            <a:fld id="{F28E3B65-065B-4B92-9276-D76591C2885F}" type="slidenum">
              <a:rPr lang="en-US" smtClean="0"/>
              <a:t>‹#›</a:t>
            </a:fld>
            <a:endParaRPr lang="en-US"/>
          </a:p>
        </p:txBody>
      </p:sp>
    </p:spTree>
    <p:extLst>
      <p:ext uri="{BB962C8B-B14F-4D97-AF65-F5344CB8AC3E}">
        <p14:creationId xmlns:p14="http://schemas.microsoft.com/office/powerpoint/2010/main" val="864420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tiff"/><Relationship Id="rId6" Type="http://schemas.openxmlformats.org/officeDocument/2006/relationships/image" Target="../media/image5.emf"/><Relationship Id="rId7" Type="http://schemas.openxmlformats.org/officeDocument/2006/relationships/image" Target="../media/image6.emf"/><Relationship Id="rId8" Type="http://schemas.openxmlformats.org/officeDocument/2006/relationships/image" Target="../media/image7.png"/><Relationship Id="rId9"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870C191-D012-49F7-B53C-AA4F51B34348}"/>
              </a:ext>
            </a:extLst>
          </p:cNvPr>
          <p:cNvPicPr>
            <a:picLocks noChangeAspect="1"/>
          </p:cNvPicPr>
          <p:nvPr/>
        </p:nvPicPr>
        <p:blipFill>
          <a:blip r:embed="rId2"/>
          <a:stretch>
            <a:fillRect/>
          </a:stretch>
        </p:blipFill>
        <p:spPr>
          <a:xfrm>
            <a:off x="675215" y="314999"/>
            <a:ext cx="6702001" cy="2377205"/>
          </a:xfrm>
          <a:prstGeom prst="rect">
            <a:avLst/>
          </a:prstGeom>
        </p:spPr>
      </p:pic>
      <p:pic>
        <p:nvPicPr>
          <p:cNvPr id="5" name="Shape 114">
            <a:extLst>
              <a:ext uri="{FF2B5EF4-FFF2-40B4-BE49-F238E27FC236}">
                <a16:creationId xmlns="" xmlns:a16="http://schemas.microsoft.com/office/drawing/2014/main" id="{1B9E2E04-0C77-436E-95A2-8C8416BD2CA1}"/>
              </a:ext>
            </a:extLst>
          </p:cNvPr>
          <p:cNvPicPr preferRelativeResize="0"/>
          <p:nvPr/>
        </p:nvPicPr>
        <p:blipFill rotWithShape="1">
          <a:blip r:embed="rId3">
            <a:alphaModFix/>
          </a:blip>
          <a:srcRect l="23575" t="9273" r="22064" b="11058"/>
          <a:stretch/>
        </p:blipFill>
        <p:spPr>
          <a:xfrm>
            <a:off x="36235612" y="314999"/>
            <a:ext cx="3322773" cy="2571237"/>
          </a:xfrm>
          <a:prstGeom prst="rect">
            <a:avLst/>
          </a:prstGeom>
          <a:noFill/>
          <a:ln>
            <a:noFill/>
          </a:ln>
        </p:spPr>
      </p:pic>
      <p:sp>
        <p:nvSpPr>
          <p:cNvPr id="6" name="Shape 93">
            <a:extLst>
              <a:ext uri="{FF2B5EF4-FFF2-40B4-BE49-F238E27FC236}">
                <a16:creationId xmlns="" xmlns:a16="http://schemas.microsoft.com/office/drawing/2014/main" id="{40996C82-95F8-4FFD-8AFF-44C6A9A549E7}"/>
              </a:ext>
            </a:extLst>
          </p:cNvPr>
          <p:cNvSpPr txBox="1"/>
          <p:nvPr/>
        </p:nvSpPr>
        <p:spPr>
          <a:xfrm>
            <a:off x="7715152" y="404002"/>
            <a:ext cx="26693174" cy="2393229"/>
          </a:xfrm>
          <a:prstGeom prst="rect">
            <a:avLst/>
          </a:prstGeom>
          <a:noFill/>
          <a:ln>
            <a:noFill/>
          </a:ln>
        </p:spPr>
        <p:txBody>
          <a:bodyPr spcFirstLastPara="1" wrap="square" lIns="436971" tIns="218487" rIns="436971" bIns="218487" anchor="t" anchorCtr="0">
            <a:noAutofit/>
          </a:bodyPr>
          <a:lstStyle/>
          <a:p>
            <a:pPr algn="ctr">
              <a:spcBef>
                <a:spcPts val="1713"/>
              </a:spcBef>
            </a:pPr>
            <a:r>
              <a:rPr lang="en-US" sz="6171" b="1" dirty="0">
                <a:solidFill>
                  <a:srgbClr val="252525"/>
                </a:solidFill>
                <a:latin typeface="Avenir Next" charset="0"/>
                <a:ea typeface="Avenir Next" charset="0"/>
                <a:cs typeface="Avenir Next" charset="0"/>
              </a:rPr>
              <a:t>Effects of Social Rejection on Intertemporal Choice</a:t>
            </a:r>
          </a:p>
          <a:p>
            <a:pPr algn="ctr"/>
            <a:r>
              <a:rPr lang="en-US" sz="3428" dirty="0">
                <a:solidFill>
                  <a:schemeClr val="dk1"/>
                </a:solidFill>
                <a:latin typeface="Avenir Book" charset="0"/>
                <a:ea typeface="Avenir Book" charset="0"/>
                <a:cs typeface="Avenir Book" charset="0"/>
              </a:rPr>
              <a:t>Elizabeth L. </a:t>
            </a:r>
            <a:r>
              <a:rPr lang="en-US" sz="3428" dirty="0" err="1" smtClean="0">
                <a:solidFill>
                  <a:schemeClr val="dk1"/>
                </a:solidFill>
                <a:latin typeface="Avenir Book" charset="0"/>
                <a:ea typeface="Avenir Book" charset="0"/>
                <a:cs typeface="Avenir Book" charset="0"/>
              </a:rPr>
              <a:t>Plaut</a:t>
            </a:r>
            <a:r>
              <a:rPr lang="en-US" sz="3428" dirty="0" smtClean="0">
                <a:solidFill>
                  <a:schemeClr val="dk1"/>
                </a:solidFill>
                <a:latin typeface="Avenir Book" charset="0"/>
                <a:ea typeface="Avenir Book" charset="0"/>
                <a:cs typeface="Avenir Book" charset="0"/>
              </a:rPr>
              <a:t> </a:t>
            </a:r>
            <a:r>
              <a:rPr lang="en-US" sz="3428" dirty="0">
                <a:solidFill>
                  <a:schemeClr val="dk1"/>
                </a:solidFill>
                <a:latin typeface="Avenir Book" charset="0"/>
                <a:ea typeface="Avenir Book" charset="0"/>
                <a:cs typeface="Avenir Book" charset="0"/>
              </a:rPr>
              <a:t>&amp; Dominic S. </a:t>
            </a:r>
            <a:r>
              <a:rPr lang="en-US" sz="3428" dirty="0" smtClean="0">
                <a:solidFill>
                  <a:schemeClr val="dk1"/>
                </a:solidFill>
                <a:latin typeface="Avenir Book" charset="0"/>
                <a:ea typeface="Avenir Book" charset="0"/>
                <a:cs typeface="Avenir Book" charset="0"/>
              </a:rPr>
              <a:t>Fareri</a:t>
            </a:r>
            <a:endParaRPr sz="3428" baseline="30000" dirty="0">
              <a:solidFill>
                <a:schemeClr val="dk1"/>
              </a:solidFill>
              <a:latin typeface="Avenir Book" charset="0"/>
              <a:ea typeface="Avenir Book" charset="0"/>
              <a:cs typeface="Avenir Book" charset="0"/>
              <a:sym typeface="Belleza"/>
            </a:endParaRPr>
          </a:p>
          <a:p>
            <a:pPr algn="ctr"/>
            <a:r>
              <a:rPr lang="en-US" sz="3428" dirty="0" smtClean="0">
                <a:solidFill>
                  <a:schemeClr val="dk1"/>
                </a:solidFill>
                <a:latin typeface="Avenir Book" charset="0"/>
                <a:ea typeface="Avenir Book" charset="0"/>
                <a:cs typeface="Avenir Book" charset="0"/>
              </a:rPr>
              <a:t>Gordon </a:t>
            </a:r>
            <a:r>
              <a:rPr lang="en-US" sz="3428" dirty="0">
                <a:solidFill>
                  <a:schemeClr val="dk1"/>
                </a:solidFill>
                <a:latin typeface="Avenir Book" charset="0"/>
                <a:ea typeface="Avenir Book" charset="0"/>
                <a:cs typeface="Avenir Book" charset="0"/>
              </a:rPr>
              <a:t>F. </a:t>
            </a:r>
            <a:r>
              <a:rPr lang="en-US" sz="3428" dirty="0" err="1">
                <a:solidFill>
                  <a:schemeClr val="dk1"/>
                </a:solidFill>
                <a:latin typeface="Avenir Book" charset="0"/>
                <a:ea typeface="Avenir Book" charset="0"/>
                <a:cs typeface="Avenir Book" charset="0"/>
              </a:rPr>
              <a:t>Derner</a:t>
            </a:r>
            <a:r>
              <a:rPr lang="en-US" sz="3428" dirty="0">
                <a:solidFill>
                  <a:schemeClr val="dk1"/>
                </a:solidFill>
                <a:latin typeface="Avenir Book" charset="0"/>
                <a:ea typeface="Avenir Book" charset="0"/>
                <a:cs typeface="Avenir Book" charset="0"/>
              </a:rPr>
              <a:t> School of Psychology, Adelphi University</a:t>
            </a:r>
            <a:endParaRPr sz="3428" dirty="0">
              <a:solidFill>
                <a:schemeClr val="dk1"/>
              </a:solidFill>
              <a:latin typeface="Avenir Book" charset="0"/>
              <a:ea typeface="Avenir Book" charset="0"/>
              <a:cs typeface="Avenir Book" charset="0"/>
            </a:endParaRPr>
          </a:p>
        </p:txBody>
      </p:sp>
      <p:pic>
        <p:nvPicPr>
          <p:cNvPr id="15" name="Picture 14">
            <a:extLst>
              <a:ext uri="{FF2B5EF4-FFF2-40B4-BE49-F238E27FC236}">
                <a16:creationId xmlns="" xmlns:a16="http://schemas.microsoft.com/office/drawing/2014/main" id="{AA19AA7C-BAA6-40F0-AB4B-F7B153431D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8229" y="29291055"/>
            <a:ext cx="8424763" cy="5265476"/>
          </a:xfrm>
          <a:prstGeom prst="rect">
            <a:avLst/>
          </a:prstGeom>
        </p:spPr>
      </p:pic>
      <p:sp>
        <p:nvSpPr>
          <p:cNvPr id="16" name="TextBox 15">
            <a:extLst>
              <a:ext uri="{FF2B5EF4-FFF2-40B4-BE49-F238E27FC236}">
                <a16:creationId xmlns="" xmlns:a16="http://schemas.microsoft.com/office/drawing/2014/main" id="{43B9FC02-530F-4C03-B76A-A5BD52BE65FC}"/>
              </a:ext>
            </a:extLst>
          </p:cNvPr>
          <p:cNvSpPr txBox="1"/>
          <p:nvPr/>
        </p:nvSpPr>
        <p:spPr>
          <a:xfrm>
            <a:off x="675214" y="3984457"/>
            <a:ext cx="14079875" cy="11704743"/>
          </a:xfrm>
          <a:prstGeom prst="rect">
            <a:avLst/>
          </a:prstGeom>
          <a:noFill/>
        </p:spPr>
        <p:txBody>
          <a:bodyPr wrap="square" rtlCol="0">
            <a:spAutoFit/>
          </a:bodyPr>
          <a:lstStyle/>
          <a:p>
            <a:pPr marL="457200" indent="-457200" algn="just">
              <a:buFont typeface="Arial" panose="020B0604020202020204" pitchFamily="34" charset="0"/>
              <a:buChar char="•"/>
            </a:pPr>
            <a:r>
              <a:rPr lang="en-US" sz="3430" dirty="0">
                <a:latin typeface="Avenir Book"/>
              </a:rPr>
              <a:t>P</a:t>
            </a:r>
            <a:r>
              <a:rPr lang="en-US" sz="3430" dirty="0" smtClean="0">
                <a:latin typeface="Avenir Book"/>
              </a:rPr>
              <a:t>eople often make decisions by considering the </a:t>
            </a:r>
            <a:r>
              <a:rPr lang="en-US" sz="3430" dirty="0">
                <a:latin typeface="Avenir Book"/>
              </a:rPr>
              <a:t>various </a:t>
            </a:r>
            <a:r>
              <a:rPr lang="en-US" sz="3430" dirty="0" smtClean="0">
                <a:latin typeface="Avenir Book"/>
              </a:rPr>
              <a:t>payoffs (i.e., reward value) associated with different choice options. One factor that is often important in our choices is time.  </a:t>
            </a:r>
          </a:p>
          <a:p>
            <a:pPr marL="457200" indent="-457200" algn="just">
              <a:buFont typeface="Arial" panose="020B0604020202020204" pitchFamily="34" charset="0"/>
              <a:buChar char="•"/>
            </a:pPr>
            <a:endParaRPr lang="en-US" sz="3430" dirty="0">
              <a:latin typeface="Avenir Book"/>
            </a:endParaRPr>
          </a:p>
          <a:p>
            <a:pPr marL="457200" indent="-457200" algn="just">
              <a:buFont typeface="Arial" panose="020B0604020202020204" pitchFamily="34" charset="0"/>
              <a:buChar char="•"/>
            </a:pPr>
            <a:r>
              <a:rPr lang="en-US" sz="3430" dirty="0" smtClean="0">
                <a:latin typeface="Avenir Book"/>
              </a:rPr>
              <a:t>In general, when making intertemporal choices, people tend to exhibit a preference for smaller, </a:t>
            </a:r>
            <a:r>
              <a:rPr lang="en-US" sz="3430" b="1" i="1" dirty="0" smtClean="0">
                <a:latin typeface="Avenir Book"/>
              </a:rPr>
              <a:t>immediately available</a:t>
            </a:r>
            <a:r>
              <a:rPr lang="en-US" sz="3430" dirty="0" smtClean="0">
                <a:latin typeface="Avenir Book"/>
              </a:rPr>
              <a:t> rewards, compared to rewards that may be larger, but available in the </a:t>
            </a:r>
            <a:r>
              <a:rPr lang="en-US" sz="3430" b="1" i="1" dirty="0" smtClean="0">
                <a:latin typeface="Avenir Book"/>
              </a:rPr>
              <a:t>future</a:t>
            </a:r>
            <a:r>
              <a:rPr lang="en-US" sz="3430" dirty="0" smtClean="0">
                <a:latin typeface="Avenir Book"/>
              </a:rPr>
              <a:t>. This </a:t>
            </a:r>
            <a:r>
              <a:rPr lang="en-US" sz="3430" dirty="0">
                <a:latin typeface="Avenir Book"/>
              </a:rPr>
              <a:t>is a phenomenon known as delay </a:t>
            </a:r>
            <a:r>
              <a:rPr lang="en-US" sz="3430" dirty="0" smtClean="0">
                <a:latin typeface="Avenir Book"/>
              </a:rPr>
              <a:t>discounting.</a:t>
            </a:r>
          </a:p>
          <a:p>
            <a:pPr marL="457200" indent="-457200" algn="just">
              <a:buFont typeface="Arial" panose="020B0604020202020204" pitchFamily="34" charset="0"/>
              <a:buChar char="•"/>
            </a:pPr>
            <a:endParaRPr lang="en-US" sz="3430" dirty="0">
              <a:latin typeface="Avenir Book"/>
            </a:endParaRPr>
          </a:p>
          <a:p>
            <a:pPr marL="457200" indent="-457200" algn="just">
              <a:buFont typeface="Arial" panose="020B0604020202020204" pitchFamily="34" charset="0"/>
              <a:buChar char="•"/>
            </a:pPr>
            <a:r>
              <a:rPr lang="en-US" sz="3430" dirty="0" smtClean="0">
                <a:latin typeface="Avenir Book"/>
              </a:rPr>
              <a:t>Importantly, intertemporal choices are </a:t>
            </a:r>
            <a:r>
              <a:rPr lang="en-US" sz="3430" b="1" i="1" dirty="0">
                <a:latin typeface="Avenir Book"/>
              </a:rPr>
              <a:t>context </a:t>
            </a:r>
            <a:r>
              <a:rPr lang="en-US" sz="3430" b="1" i="1" dirty="0" smtClean="0">
                <a:latin typeface="Avenir Book"/>
              </a:rPr>
              <a:t>dependent</a:t>
            </a:r>
            <a:r>
              <a:rPr lang="en-US" sz="3430" dirty="0" smtClean="0">
                <a:latin typeface="Avenir Book"/>
              </a:rPr>
              <a:t>: such choices </a:t>
            </a:r>
            <a:r>
              <a:rPr lang="en-US" sz="3430" dirty="0">
                <a:latin typeface="Avenir Book"/>
              </a:rPr>
              <a:t>could be </a:t>
            </a:r>
            <a:r>
              <a:rPr lang="en-US" sz="3430" dirty="0" smtClean="0">
                <a:latin typeface="Avenir Book"/>
              </a:rPr>
              <a:t>influenced by </a:t>
            </a:r>
            <a:r>
              <a:rPr lang="en-US" sz="3430" dirty="0">
                <a:latin typeface="Avenir Book"/>
              </a:rPr>
              <a:t>experience of negative mood</a:t>
            </a:r>
            <a:r>
              <a:rPr lang="en-US" sz="3430" baseline="30000" dirty="0">
                <a:latin typeface="Avenir Book" charset="0"/>
                <a:ea typeface="Avenir Book" charset="0"/>
                <a:cs typeface="Avenir Book" charset="0"/>
              </a:rPr>
              <a:t>1 </a:t>
            </a:r>
            <a:r>
              <a:rPr lang="en-US" sz="3430" dirty="0">
                <a:latin typeface="Avenir Book"/>
              </a:rPr>
              <a:t>or </a:t>
            </a:r>
            <a:r>
              <a:rPr lang="en-US" sz="3430" dirty="0" smtClean="0">
                <a:latin typeface="Avenir Book"/>
              </a:rPr>
              <a:t>stress</a:t>
            </a:r>
            <a:r>
              <a:rPr lang="en-US" sz="3430" baseline="30000" dirty="0" smtClean="0">
                <a:latin typeface="Avenir Book" charset="0"/>
              </a:rPr>
              <a:t>2.</a:t>
            </a:r>
            <a:r>
              <a:rPr lang="en-US" sz="3430" dirty="0" smtClean="0">
                <a:latin typeface="Avenir Book" charset="0"/>
              </a:rPr>
              <a:t>  These findings have implications for substance abuse, as those with substance use disorders (SUD) exhibit altered delay discounting processes (i.e., increased preference for immediate vs. delayed rewards), which may be related to altered function of neural reward systems </a:t>
            </a:r>
            <a:r>
              <a:rPr lang="en-US" sz="3430" baseline="30000" dirty="0" smtClean="0">
                <a:latin typeface="Avenir Book" charset="0"/>
              </a:rPr>
              <a:t>3</a:t>
            </a:r>
            <a:r>
              <a:rPr lang="en-US" sz="3430" baseline="30000" dirty="0">
                <a:latin typeface="Avenir Book" charset="0"/>
              </a:rPr>
              <a:t>, 4</a:t>
            </a:r>
            <a:r>
              <a:rPr lang="en-US" sz="3430" dirty="0">
                <a:latin typeface="Avenir Book"/>
              </a:rPr>
              <a:t> .</a:t>
            </a:r>
          </a:p>
          <a:p>
            <a:pPr marL="457200" indent="-457200" algn="just">
              <a:buFont typeface="Arial" panose="020B0604020202020204" pitchFamily="34" charset="0"/>
              <a:buChar char="•"/>
            </a:pPr>
            <a:endParaRPr lang="en-US" sz="3430" dirty="0">
              <a:latin typeface="Avenir Book"/>
            </a:endParaRPr>
          </a:p>
          <a:p>
            <a:pPr marL="457200" indent="-457200" algn="just">
              <a:buFont typeface="Arial" panose="020B0604020202020204" pitchFamily="34" charset="0"/>
              <a:buChar char="•"/>
            </a:pPr>
            <a:r>
              <a:rPr lang="en-US" sz="3430" dirty="0" smtClean="0">
                <a:latin typeface="Avenir Book"/>
              </a:rPr>
              <a:t>Interestingly, previous </a:t>
            </a:r>
            <a:r>
              <a:rPr lang="en-US" sz="3430" dirty="0">
                <a:latin typeface="Avenir Book"/>
              </a:rPr>
              <a:t>research </a:t>
            </a:r>
            <a:r>
              <a:rPr lang="en-US" sz="3430" dirty="0" smtClean="0">
                <a:latin typeface="Avenir Book"/>
              </a:rPr>
              <a:t>demonstrates that social isolation and exclusion is a risk factor for the onset of SUD</a:t>
            </a:r>
            <a:r>
              <a:rPr lang="en-US" sz="3430" baseline="30000" dirty="0" smtClean="0">
                <a:latin typeface="Avenir Book" charset="0"/>
              </a:rPr>
              <a:t>5</a:t>
            </a:r>
            <a:r>
              <a:rPr lang="en-US" sz="3430" baseline="30000" dirty="0">
                <a:latin typeface="Avenir Book"/>
              </a:rPr>
              <a:t>,</a:t>
            </a:r>
            <a:r>
              <a:rPr lang="en-US" sz="3430" baseline="30000" dirty="0" smtClean="0">
                <a:latin typeface="Avenir Book" charset="0"/>
              </a:rPr>
              <a:t>6</a:t>
            </a:r>
            <a:r>
              <a:rPr lang="en-US" sz="3430" dirty="0">
                <a:latin typeface="Avenir Book"/>
              </a:rPr>
              <a:t>. </a:t>
            </a:r>
            <a:r>
              <a:rPr lang="en-US" sz="3430" dirty="0" smtClean="0">
                <a:latin typeface="Avenir Book"/>
              </a:rPr>
              <a:t>However, the link between the </a:t>
            </a:r>
            <a:r>
              <a:rPr lang="en-US" sz="3430" dirty="0">
                <a:latin typeface="Avenir Book"/>
              </a:rPr>
              <a:t>experience of social rejection and an individual’s tendency to discount delayed rewards in favor of smaller immediate </a:t>
            </a:r>
            <a:r>
              <a:rPr lang="en-US" sz="3430" dirty="0" smtClean="0">
                <a:latin typeface="Avenir Book"/>
              </a:rPr>
              <a:t>rewards remains </a:t>
            </a:r>
            <a:r>
              <a:rPr lang="en-US" sz="3430" dirty="0" smtClean="0">
                <a:latin typeface="Avenir Book"/>
              </a:rPr>
              <a:t>under-investigated</a:t>
            </a:r>
            <a:r>
              <a:rPr lang="en-US" sz="3430" dirty="0" smtClean="0">
                <a:latin typeface="Avenir Book"/>
              </a:rPr>
              <a:t>. </a:t>
            </a:r>
            <a:endParaRPr lang="en-US" sz="3430" dirty="0">
              <a:latin typeface="Avenir Book"/>
            </a:endParaRPr>
          </a:p>
        </p:txBody>
      </p:sp>
      <p:sp>
        <p:nvSpPr>
          <p:cNvPr id="17" name="Shape 89">
            <a:extLst>
              <a:ext uri="{FF2B5EF4-FFF2-40B4-BE49-F238E27FC236}">
                <a16:creationId xmlns="" xmlns:a16="http://schemas.microsoft.com/office/drawing/2014/main" id="{E82A1D2E-6D4A-41F7-9B8C-5EEB1E3B0DE4}"/>
              </a:ext>
            </a:extLst>
          </p:cNvPr>
          <p:cNvSpPr txBox="1"/>
          <p:nvPr/>
        </p:nvSpPr>
        <p:spPr>
          <a:xfrm>
            <a:off x="5099207" y="3067282"/>
            <a:ext cx="5231887" cy="638397"/>
          </a:xfrm>
          <a:prstGeom prst="rect">
            <a:avLst/>
          </a:prstGeom>
          <a:noFill/>
          <a:ln>
            <a:noFill/>
          </a:ln>
        </p:spPr>
        <p:txBody>
          <a:bodyPr spcFirstLastPara="1" wrap="square" lIns="78021" tIns="39021" rIns="78021" bIns="39021" anchor="t" anchorCtr="0">
            <a:noAutofit/>
          </a:bodyPr>
          <a:lstStyle/>
          <a:p>
            <a:pPr algn="ctr"/>
            <a:r>
              <a:rPr lang="en-US" sz="3770" b="1" dirty="0">
                <a:solidFill>
                  <a:schemeClr val="dk1"/>
                </a:solidFill>
                <a:latin typeface="Avenir Next" charset="0"/>
                <a:ea typeface="Avenir Next" charset="0"/>
                <a:cs typeface="Avenir Next" charset="0"/>
              </a:rPr>
              <a:t>Introduction</a:t>
            </a:r>
            <a:endParaRPr sz="3770" b="1" dirty="0">
              <a:solidFill>
                <a:schemeClr val="dk1"/>
              </a:solidFill>
              <a:latin typeface="Avenir Next" charset="0"/>
              <a:ea typeface="Avenir Next" charset="0"/>
              <a:cs typeface="Avenir Next" charset="0"/>
            </a:endParaRPr>
          </a:p>
        </p:txBody>
      </p:sp>
      <p:sp>
        <p:nvSpPr>
          <p:cNvPr id="18" name="Shape 97">
            <a:extLst>
              <a:ext uri="{FF2B5EF4-FFF2-40B4-BE49-F238E27FC236}">
                <a16:creationId xmlns="" xmlns:a16="http://schemas.microsoft.com/office/drawing/2014/main" id="{46E7164E-37F6-4DB3-A28F-66F1CB836C42}"/>
              </a:ext>
            </a:extLst>
          </p:cNvPr>
          <p:cNvSpPr txBox="1"/>
          <p:nvPr/>
        </p:nvSpPr>
        <p:spPr>
          <a:xfrm>
            <a:off x="16616568" y="3150172"/>
            <a:ext cx="8769807" cy="647780"/>
          </a:xfrm>
          <a:prstGeom prst="rect">
            <a:avLst/>
          </a:prstGeom>
          <a:noFill/>
          <a:ln>
            <a:noFill/>
          </a:ln>
        </p:spPr>
        <p:txBody>
          <a:bodyPr spcFirstLastPara="1" wrap="square" lIns="78021" tIns="39021" rIns="78021" bIns="39021" anchor="t" anchorCtr="0">
            <a:noAutofit/>
          </a:bodyPr>
          <a:lstStyle/>
          <a:p>
            <a:pPr algn="ctr"/>
            <a:r>
              <a:rPr lang="en-US" sz="3730" b="1" dirty="0">
                <a:solidFill>
                  <a:schemeClr val="dk1"/>
                </a:solidFill>
                <a:latin typeface="Avenir Next" charset="0"/>
                <a:ea typeface="Avenir Next" charset="0"/>
                <a:cs typeface="Avenir Next" charset="0"/>
              </a:rPr>
              <a:t>Goals &amp; Hypothesis</a:t>
            </a:r>
            <a:endParaRPr sz="3730" b="1" dirty="0">
              <a:solidFill>
                <a:schemeClr val="dk1"/>
              </a:solidFill>
              <a:latin typeface="Avenir Next" charset="0"/>
              <a:ea typeface="Avenir Next" charset="0"/>
              <a:cs typeface="Avenir Next" charset="0"/>
            </a:endParaRPr>
          </a:p>
        </p:txBody>
      </p:sp>
      <p:sp>
        <p:nvSpPr>
          <p:cNvPr id="19" name="TextBox 18">
            <a:extLst>
              <a:ext uri="{FF2B5EF4-FFF2-40B4-BE49-F238E27FC236}">
                <a16:creationId xmlns="" xmlns:a16="http://schemas.microsoft.com/office/drawing/2014/main" id="{0ADF4284-FC43-47E7-9839-0C637A2F28C9}"/>
              </a:ext>
            </a:extLst>
          </p:cNvPr>
          <p:cNvSpPr txBox="1"/>
          <p:nvPr/>
        </p:nvSpPr>
        <p:spPr>
          <a:xfrm>
            <a:off x="15526353" y="4067381"/>
            <a:ext cx="11070771" cy="5370701"/>
          </a:xfrm>
          <a:prstGeom prst="rect">
            <a:avLst/>
          </a:prstGeom>
          <a:noFill/>
        </p:spPr>
        <p:txBody>
          <a:bodyPr wrap="square" rtlCol="0">
            <a:spAutoFit/>
          </a:bodyPr>
          <a:lstStyle/>
          <a:p>
            <a:pPr algn="just"/>
            <a:r>
              <a:rPr lang="en-US" sz="3430" dirty="0">
                <a:latin typeface="Avenir Book"/>
              </a:rPr>
              <a:t>The implications of the current study could lead to a better understanding of risk and reward seeking behavior which is seen in individuals who suffer from SUD’s.</a:t>
            </a:r>
          </a:p>
          <a:p>
            <a:pPr algn="just"/>
            <a:endParaRPr lang="en-US" sz="3430" b="1" dirty="0">
              <a:latin typeface="Avenir Book"/>
            </a:endParaRPr>
          </a:p>
          <a:p>
            <a:pPr algn="just"/>
            <a:r>
              <a:rPr lang="en-US" sz="3430" b="1" dirty="0">
                <a:latin typeface="Avenir Book"/>
              </a:rPr>
              <a:t>Hypothesis: </a:t>
            </a:r>
            <a:r>
              <a:rPr lang="en-US" sz="3430" dirty="0">
                <a:latin typeface="Avenir Book"/>
              </a:rPr>
              <a:t>We hypothesize that an individuals subjective experience of social rejection will lead to an increased discounting of delayed rewards, resulting in the preferred choice of immediate over delayed monetary rewards. </a:t>
            </a:r>
          </a:p>
        </p:txBody>
      </p:sp>
      <p:sp>
        <p:nvSpPr>
          <p:cNvPr id="20" name="Shape 90">
            <a:extLst>
              <a:ext uri="{FF2B5EF4-FFF2-40B4-BE49-F238E27FC236}">
                <a16:creationId xmlns="" xmlns:a16="http://schemas.microsoft.com/office/drawing/2014/main" id="{46D810C4-8BB4-460B-8AB8-C3DDCF21ABC8}"/>
              </a:ext>
            </a:extLst>
          </p:cNvPr>
          <p:cNvSpPr txBox="1"/>
          <p:nvPr/>
        </p:nvSpPr>
        <p:spPr>
          <a:xfrm>
            <a:off x="10192992" y="17083713"/>
            <a:ext cx="8771163" cy="672193"/>
          </a:xfrm>
          <a:prstGeom prst="rect">
            <a:avLst/>
          </a:prstGeom>
          <a:noFill/>
          <a:ln>
            <a:noFill/>
          </a:ln>
        </p:spPr>
        <p:txBody>
          <a:bodyPr spcFirstLastPara="1" wrap="square" lIns="78021" tIns="39021" rIns="78021" bIns="39021" anchor="t" anchorCtr="0">
            <a:noAutofit/>
          </a:bodyPr>
          <a:lstStyle/>
          <a:p>
            <a:pPr algn="ctr"/>
            <a:r>
              <a:rPr lang="en-US" sz="3730" b="1" dirty="0">
                <a:solidFill>
                  <a:schemeClr val="dk1"/>
                </a:solidFill>
                <a:latin typeface="Avenir Next" charset="0"/>
                <a:ea typeface="Avenir Next" charset="0"/>
                <a:cs typeface="Avenir Next" charset="0"/>
              </a:rPr>
              <a:t>Methods: Design</a:t>
            </a:r>
            <a:endParaRPr sz="3730" b="1" dirty="0">
              <a:solidFill>
                <a:schemeClr val="dk1"/>
              </a:solidFill>
              <a:latin typeface="Avenir Next" charset="0"/>
              <a:ea typeface="Avenir Next" charset="0"/>
              <a:cs typeface="Avenir Next" charset="0"/>
            </a:endParaRPr>
          </a:p>
        </p:txBody>
      </p:sp>
      <p:sp>
        <p:nvSpPr>
          <p:cNvPr id="21" name="Shape 105">
            <a:extLst>
              <a:ext uri="{FF2B5EF4-FFF2-40B4-BE49-F238E27FC236}">
                <a16:creationId xmlns="" xmlns:a16="http://schemas.microsoft.com/office/drawing/2014/main" id="{363B4015-D318-46B1-A8CC-2359A99F1B3A}"/>
              </a:ext>
            </a:extLst>
          </p:cNvPr>
          <p:cNvSpPr txBox="1"/>
          <p:nvPr/>
        </p:nvSpPr>
        <p:spPr>
          <a:xfrm>
            <a:off x="1209094" y="18132788"/>
            <a:ext cx="15407474" cy="7002507"/>
          </a:xfrm>
          <a:prstGeom prst="rect">
            <a:avLst/>
          </a:prstGeom>
          <a:noFill/>
          <a:ln>
            <a:noFill/>
          </a:ln>
        </p:spPr>
        <p:txBody>
          <a:bodyPr spcFirstLastPara="1" wrap="square" lIns="78363" tIns="39171" rIns="78363" bIns="39171" anchor="t" anchorCtr="0">
            <a:noAutofit/>
          </a:bodyPr>
          <a:lstStyle/>
          <a:p>
            <a:pPr algn="just"/>
            <a:r>
              <a:rPr lang="en-US" sz="3430" b="1" dirty="0">
                <a:solidFill>
                  <a:schemeClr val="dk1"/>
                </a:solidFill>
                <a:latin typeface="Avenir Book" charset="0"/>
                <a:ea typeface="Avenir Book" charset="0"/>
                <a:cs typeface="Avenir Book" charset="0"/>
              </a:rPr>
              <a:t>Participants</a:t>
            </a:r>
            <a:endParaRPr lang="en-US" sz="3430" dirty="0">
              <a:latin typeface="Avenir Book" charset="0"/>
              <a:ea typeface="Avenir Book" charset="0"/>
              <a:cs typeface="Avenir Book" charset="0"/>
            </a:endParaRPr>
          </a:p>
          <a:p>
            <a:pPr marL="457200" indent="-457200" algn="just">
              <a:buClr>
                <a:schemeClr val="dk1"/>
              </a:buClr>
              <a:buSzPts val="4000"/>
              <a:buFont typeface="Arial" panose="020B0604020202020204" pitchFamily="34" charset="0"/>
              <a:buChar char="•"/>
            </a:pPr>
            <a:r>
              <a:rPr lang="en-US" sz="3430" dirty="0">
                <a:solidFill>
                  <a:schemeClr val="dk1"/>
                </a:solidFill>
                <a:latin typeface="Avenir Book" charset="0"/>
                <a:ea typeface="Avenir Book" charset="0"/>
                <a:cs typeface="Avenir Book" charset="0"/>
              </a:rPr>
              <a:t>N = 14 (11 F, 3 M), Ages 18-30, Mean Age </a:t>
            </a:r>
            <a:r>
              <a:rPr lang="en-US" sz="3430" dirty="0">
                <a:solidFill>
                  <a:schemeClr val="dk1"/>
                </a:solidFill>
                <a:latin typeface="Avenir Book"/>
                <a:ea typeface="Avenir Book" charset="0"/>
                <a:cs typeface="Avenir Book" charset="0"/>
              </a:rPr>
              <a:t>= </a:t>
            </a:r>
            <a:r>
              <a:rPr lang="en-US" sz="3430" dirty="0">
                <a:latin typeface="Avenir Book"/>
              </a:rPr>
              <a:t>21.5 </a:t>
            </a:r>
            <a:endParaRPr lang="en-US" sz="3430" dirty="0">
              <a:solidFill>
                <a:schemeClr val="dk1"/>
              </a:solidFill>
              <a:latin typeface="Avenir Book"/>
              <a:ea typeface="Avenir Book" charset="0"/>
              <a:cs typeface="Avenir Book" charset="0"/>
            </a:endParaRPr>
          </a:p>
          <a:p>
            <a:pPr algn="just">
              <a:buClr>
                <a:schemeClr val="dk1"/>
              </a:buClr>
              <a:buSzPts val="4000"/>
            </a:pPr>
            <a:r>
              <a:rPr lang="en-US" sz="3430" b="1" dirty="0">
                <a:solidFill>
                  <a:schemeClr val="dk1"/>
                </a:solidFill>
                <a:latin typeface="Avenir Book" charset="0"/>
                <a:ea typeface="Avenir Book" charset="0"/>
                <a:cs typeface="Avenir Book" charset="0"/>
              </a:rPr>
              <a:t>Experiment Structure</a:t>
            </a:r>
          </a:p>
          <a:p>
            <a:pPr marL="489813" indent="-489813" algn="just">
              <a:buClr>
                <a:schemeClr val="dk1"/>
              </a:buClr>
              <a:buSzPts val="4000"/>
              <a:buFont typeface="Arial" panose="020B0604020202020204" pitchFamily="34" charset="0"/>
              <a:buChar char="•"/>
            </a:pPr>
            <a:r>
              <a:rPr lang="en-US" sz="3430" dirty="0">
                <a:solidFill>
                  <a:schemeClr val="dk1"/>
                </a:solidFill>
                <a:latin typeface="Avenir Book" charset="0"/>
                <a:ea typeface="Avenir Book" charset="0"/>
                <a:cs typeface="Avenir Book" charset="0"/>
              </a:rPr>
              <a:t>Day 1:</a:t>
            </a:r>
          </a:p>
          <a:p>
            <a:pPr marL="947013" lvl="1" indent="-489813" algn="just">
              <a:buClr>
                <a:schemeClr val="dk1"/>
              </a:buClr>
              <a:buSzPts val="4000"/>
              <a:buFont typeface="Arial" panose="020B0604020202020204" pitchFamily="34" charset="0"/>
              <a:buChar char="•"/>
            </a:pPr>
            <a:r>
              <a:rPr lang="en-US" sz="3430" dirty="0">
                <a:solidFill>
                  <a:schemeClr val="dk1"/>
                </a:solidFill>
                <a:latin typeface="Avenir Book" charset="0"/>
                <a:ea typeface="Avenir Book" charset="0"/>
                <a:cs typeface="Avenir Book" charset="0"/>
              </a:rPr>
              <a:t>Self-report questionnaires of sociality, self-esteem, rejection sensitivity and social support.</a:t>
            </a:r>
          </a:p>
          <a:p>
            <a:pPr marL="947013" lvl="1" indent="-489813" algn="just">
              <a:buClr>
                <a:schemeClr val="dk1"/>
              </a:buClr>
              <a:buSzPts val="4000"/>
              <a:buFont typeface="Arial" panose="020B0604020202020204" pitchFamily="34" charset="0"/>
              <a:buChar char="•"/>
            </a:pPr>
            <a:r>
              <a:rPr lang="en-US" sz="3430" dirty="0">
                <a:solidFill>
                  <a:schemeClr val="dk1"/>
                </a:solidFill>
                <a:latin typeface="Avenir Book" charset="0"/>
                <a:ea typeface="Avenir Book" charset="0"/>
                <a:cs typeface="Avenir Book" charset="0"/>
              </a:rPr>
              <a:t>Intertemporal Choice Task </a:t>
            </a:r>
            <a:r>
              <a:rPr lang="en-US" sz="3430" dirty="0" smtClean="0">
                <a:solidFill>
                  <a:schemeClr val="dk1"/>
                </a:solidFill>
                <a:latin typeface="Avenir Book" charset="0"/>
                <a:ea typeface="Avenir Book" charset="0"/>
                <a:cs typeface="Avenir Book" charset="0"/>
              </a:rPr>
              <a:t>(Yu </a:t>
            </a:r>
            <a:r>
              <a:rPr lang="en-US" sz="3430" dirty="0">
                <a:solidFill>
                  <a:schemeClr val="dk1"/>
                </a:solidFill>
                <a:latin typeface="Avenir Book" charset="0"/>
                <a:ea typeface="Avenir Book" charset="0"/>
                <a:cs typeface="Avenir Book" charset="0"/>
              </a:rPr>
              <a:t>et al., 2016)</a:t>
            </a:r>
          </a:p>
          <a:p>
            <a:pPr marL="947013" lvl="1" indent="-489813" algn="just">
              <a:buClr>
                <a:schemeClr val="dk1"/>
              </a:buClr>
              <a:buSzPts val="4000"/>
              <a:buFont typeface="Arial" panose="020B0604020202020204" pitchFamily="34" charset="0"/>
              <a:buChar char="•"/>
            </a:pPr>
            <a:r>
              <a:rPr lang="en-US" sz="3430" dirty="0">
                <a:solidFill>
                  <a:schemeClr val="dk1"/>
                </a:solidFill>
                <a:latin typeface="Avenir Book" charset="0"/>
                <a:ea typeface="Avenir Book" charset="0"/>
                <a:cs typeface="Avenir Book" charset="0"/>
              </a:rPr>
              <a:t>Photo of participant taken; told that others at different study sites will be rating them on likeability based on their photo (Somerville et al., 2006</a:t>
            </a:r>
            <a:r>
              <a:rPr lang="en-US" sz="3430" dirty="0" smtClean="0">
                <a:solidFill>
                  <a:schemeClr val="dk1"/>
                </a:solidFill>
                <a:latin typeface="Avenir Book" charset="0"/>
                <a:ea typeface="Avenir Book" charset="0"/>
                <a:cs typeface="Avenir Book" charset="0"/>
              </a:rPr>
              <a:t>).</a:t>
            </a:r>
          </a:p>
          <a:p>
            <a:pPr marL="489813" indent="-489813" algn="just">
              <a:buClr>
                <a:schemeClr val="dk1"/>
              </a:buClr>
              <a:buSzPts val="4000"/>
              <a:buFont typeface="Arial" panose="020B0604020202020204" pitchFamily="34" charset="0"/>
              <a:buChar char="•"/>
            </a:pPr>
            <a:r>
              <a:rPr lang="en-US" sz="3430" dirty="0" smtClean="0">
                <a:solidFill>
                  <a:schemeClr val="dk1"/>
                </a:solidFill>
                <a:latin typeface="Avenir Book" charset="0"/>
                <a:ea typeface="Avenir Book" charset="0"/>
                <a:cs typeface="Avenir Book" charset="0"/>
              </a:rPr>
              <a:t>Day 2: </a:t>
            </a:r>
          </a:p>
          <a:p>
            <a:pPr marL="947013" lvl="1" indent="-489813" algn="just">
              <a:buClr>
                <a:schemeClr val="dk1"/>
              </a:buClr>
              <a:buSzPts val="4000"/>
              <a:buFont typeface="Arial" panose="020B0604020202020204" pitchFamily="34" charset="0"/>
              <a:buChar char="•"/>
            </a:pPr>
            <a:r>
              <a:rPr lang="en-US" sz="3430" dirty="0" smtClean="0">
                <a:solidFill>
                  <a:schemeClr val="dk1"/>
                </a:solidFill>
                <a:latin typeface="Avenir Book" charset="0"/>
                <a:ea typeface="Avenir Book" charset="0"/>
                <a:cs typeface="Avenir Book" charset="0"/>
              </a:rPr>
              <a:t>Rejection Induction Task</a:t>
            </a:r>
          </a:p>
          <a:p>
            <a:pPr marL="947013" lvl="1" indent="-489813" algn="just">
              <a:buClr>
                <a:schemeClr val="dk1"/>
              </a:buClr>
              <a:buSzPts val="4000"/>
              <a:buFont typeface="Arial" panose="020B0604020202020204" pitchFamily="34" charset="0"/>
              <a:buChar char="•"/>
            </a:pPr>
            <a:r>
              <a:rPr lang="en-US" sz="3430" dirty="0" smtClean="0">
                <a:solidFill>
                  <a:schemeClr val="dk1"/>
                </a:solidFill>
                <a:latin typeface="Avenir Book" charset="0"/>
                <a:ea typeface="Avenir Book" charset="0"/>
                <a:cs typeface="Avenir Book" charset="0"/>
              </a:rPr>
              <a:t>Intertemporal Choice Task</a:t>
            </a:r>
            <a:endParaRPr lang="en-US" sz="3430" dirty="0">
              <a:solidFill>
                <a:schemeClr val="dk1"/>
              </a:solidFill>
              <a:latin typeface="Avenir Book" charset="0"/>
              <a:ea typeface="Avenir Book" charset="0"/>
              <a:cs typeface="Avenir Book" charset="0"/>
            </a:endParaRPr>
          </a:p>
        </p:txBody>
      </p:sp>
      <p:sp>
        <p:nvSpPr>
          <p:cNvPr id="3" name="Rectangle 2">
            <a:extLst>
              <a:ext uri="{FF2B5EF4-FFF2-40B4-BE49-F238E27FC236}">
                <a16:creationId xmlns="" xmlns:a16="http://schemas.microsoft.com/office/drawing/2014/main" id="{7CD7C669-F68E-4309-B9CE-36BBE33324C0}"/>
              </a:ext>
            </a:extLst>
          </p:cNvPr>
          <p:cNvSpPr/>
          <p:nvPr/>
        </p:nvSpPr>
        <p:spPr>
          <a:xfrm>
            <a:off x="30650802" y="30481643"/>
            <a:ext cx="7515047" cy="3528658"/>
          </a:xfrm>
          <a:prstGeom prst="rect">
            <a:avLst/>
          </a:prstGeom>
        </p:spPr>
        <p:txBody>
          <a:bodyPr wrap="square">
            <a:spAutoFit/>
          </a:bodyPr>
          <a:lstStyle/>
          <a:p>
            <a:pPr algn="ctr"/>
            <a:r>
              <a:rPr lang="en-US" sz="3730" b="1" dirty="0" smtClean="0">
                <a:latin typeface="Avenir Book"/>
              </a:rPr>
              <a:t>References</a:t>
            </a:r>
          </a:p>
          <a:p>
            <a:endParaRPr lang="en-US" dirty="0" smtClean="0"/>
          </a:p>
          <a:p>
            <a:pPr marL="457200" indent="-457200" algn="just">
              <a:buAutoNum type="arabicPeriod"/>
            </a:pPr>
            <a:r>
              <a:rPr lang="en-US" sz="2400" dirty="0" smtClean="0">
                <a:latin typeface="Avenir Book"/>
              </a:rPr>
              <a:t>Lerner et al., Psychological Science (2013)</a:t>
            </a:r>
          </a:p>
          <a:p>
            <a:pPr algn="just"/>
            <a:r>
              <a:rPr lang="en-US" sz="2400" dirty="0" smtClean="0">
                <a:latin typeface="Avenir Book"/>
              </a:rPr>
              <a:t>2</a:t>
            </a:r>
            <a:r>
              <a:rPr lang="en-US" sz="2400" dirty="0">
                <a:latin typeface="Avenir Book"/>
              </a:rPr>
              <a:t>. Pennebaker, Unintended Thought (1989</a:t>
            </a:r>
            <a:r>
              <a:rPr lang="en-US" sz="2400" dirty="0" smtClean="0">
                <a:latin typeface="Avenir Book"/>
              </a:rPr>
              <a:t>)</a:t>
            </a:r>
            <a:endParaRPr lang="en-US" sz="2400" dirty="0">
              <a:latin typeface="Avenir Book"/>
            </a:endParaRPr>
          </a:p>
          <a:p>
            <a:pPr algn="just"/>
            <a:r>
              <a:rPr lang="en-US" sz="2400" dirty="0">
                <a:latin typeface="Avenir Book"/>
              </a:rPr>
              <a:t>3. </a:t>
            </a:r>
            <a:r>
              <a:rPr lang="en-US" sz="2400" dirty="0" err="1">
                <a:latin typeface="Avenir Book"/>
              </a:rPr>
              <a:t>Kalivas</a:t>
            </a:r>
            <a:r>
              <a:rPr lang="en-US" sz="2400" dirty="0">
                <a:latin typeface="Avenir Book"/>
              </a:rPr>
              <a:t> &amp; </a:t>
            </a:r>
            <a:r>
              <a:rPr lang="en-US" sz="2400" dirty="0" err="1" smtClean="0">
                <a:latin typeface="Avenir Book"/>
              </a:rPr>
              <a:t>Volkow</a:t>
            </a:r>
            <a:r>
              <a:rPr lang="en-US" sz="2400" dirty="0" smtClean="0">
                <a:latin typeface="Avenir Book"/>
              </a:rPr>
              <a:t>, American </a:t>
            </a:r>
            <a:r>
              <a:rPr lang="en-US" sz="2400" dirty="0">
                <a:latin typeface="Avenir Book"/>
              </a:rPr>
              <a:t>Journal of Psychiatry (2005</a:t>
            </a:r>
            <a:r>
              <a:rPr lang="en-US" sz="2400" dirty="0" smtClean="0">
                <a:latin typeface="Avenir Book"/>
              </a:rPr>
              <a:t>)</a:t>
            </a:r>
            <a:endParaRPr lang="en-US" sz="2400" dirty="0">
              <a:latin typeface="Avenir Book"/>
            </a:endParaRPr>
          </a:p>
          <a:p>
            <a:pPr algn="just"/>
            <a:r>
              <a:rPr lang="en-US" sz="2400" dirty="0">
                <a:latin typeface="Avenir Book"/>
              </a:rPr>
              <a:t>4. Volkow et al., Nature (1997</a:t>
            </a:r>
            <a:r>
              <a:rPr lang="en-US" sz="2400" dirty="0" smtClean="0">
                <a:latin typeface="Avenir Book"/>
              </a:rPr>
              <a:t>)</a:t>
            </a:r>
            <a:endParaRPr lang="en-US" sz="2400" dirty="0">
              <a:latin typeface="Avenir Book"/>
            </a:endParaRPr>
          </a:p>
          <a:p>
            <a:pPr algn="just"/>
            <a:r>
              <a:rPr lang="en-US" sz="2400" dirty="0">
                <a:latin typeface="Avenir Book"/>
              </a:rPr>
              <a:t>5. Heilig et al., Nature Reviews Neuroscience (2016</a:t>
            </a:r>
            <a:r>
              <a:rPr lang="en-US" sz="2400" dirty="0" smtClean="0">
                <a:latin typeface="Avenir Book"/>
              </a:rPr>
              <a:t>)</a:t>
            </a:r>
            <a:endParaRPr lang="en-US" sz="2400" dirty="0">
              <a:latin typeface="Avenir Book"/>
            </a:endParaRPr>
          </a:p>
          <a:p>
            <a:pPr algn="just"/>
            <a:r>
              <a:rPr lang="en-US" sz="2400" dirty="0">
                <a:latin typeface="Avenir Book"/>
              </a:rPr>
              <a:t>6. Sinha,  et al., Psychopharmacology (2011)</a:t>
            </a:r>
          </a:p>
        </p:txBody>
      </p:sp>
      <p:sp>
        <p:nvSpPr>
          <p:cNvPr id="24" name="TextBox 23">
            <a:extLst>
              <a:ext uri="{FF2B5EF4-FFF2-40B4-BE49-F238E27FC236}">
                <a16:creationId xmlns="" xmlns:a16="http://schemas.microsoft.com/office/drawing/2014/main" id="{4378FFF4-F3E0-43B2-B237-BC2542D6E174}"/>
              </a:ext>
            </a:extLst>
          </p:cNvPr>
          <p:cNvSpPr txBox="1"/>
          <p:nvPr/>
        </p:nvSpPr>
        <p:spPr>
          <a:xfrm>
            <a:off x="29602419" y="22712291"/>
            <a:ext cx="7620889" cy="666336"/>
          </a:xfrm>
          <a:prstGeom prst="rect">
            <a:avLst/>
          </a:prstGeom>
          <a:noFill/>
        </p:spPr>
        <p:txBody>
          <a:bodyPr wrap="square" rtlCol="0">
            <a:spAutoFit/>
          </a:bodyPr>
          <a:lstStyle/>
          <a:p>
            <a:pPr algn="ctr"/>
            <a:r>
              <a:rPr lang="en-US" sz="3730" b="1" dirty="0">
                <a:latin typeface="Avenir Book"/>
              </a:rPr>
              <a:t>Discussion</a:t>
            </a:r>
          </a:p>
        </p:txBody>
      </p:sp>
      <p:sp>
        <p:nvSpPr>
          <p:cNvPr id="27" name="TextBox 26">
            <a:extLst>
              <a:ext uri="{FF2B5EF4-FFF2-40B4-BE49-F238E27FC236}">
                <a16:creationId xmlns="" xmlns:a16="http://schemas.microsoft.com/office/drawing/2014/main" id="{0CEE22F0-FFDC-4AB3-830B-BDADC20214A8}"/>
              </a:ext>
            </a:extLst>
          </p:cNvPr>
          <p:cNvSpPr txBox="1"/>
          <p:nvPr/>
        </p:nvSpPr>
        <p:spPr>
          <a:xfrm>
            <a:off x="27368389" y="23256539"/>
            <a:ext cx="12266360" cy="6954211"/>
          </a:xfrm>
          <a:prstGeom prst="rect">
            <a:avLst/>
          </a:prstGeom>
          <a:noFill/>
        </p:spPr>
        <p:txBody>
          <a:bodyPr wrap="square" rtlCol="0">
            <a:spAutoFit/>
          </a:bodyPr>
          <a:lstStyle/>
          <a:p>
            <a:pPr marL="285750" indent="-285750">
              <a:buFont typeface="Arial" panose="020B0604020202020204" pitchFamily="34" charset="0"/>
              <a:buChar char="•"/>
            </a:pPr>
            <a:r>
              <a:rPr lang="en-US" sz="3430" dirty="0">
                <a:latin typeface="Avenir Book"/>
              </a:rPr>
              <a:t>Our results show that individuals are sensitive to social rejection, but this does not seem to influence discounting rates.</a:t>
            </a:r>
          </a:p>
          <a:p>
            <a:pPr marL="285750" indent="-285750">
              <a:buFont typeface="Arial" panose="020B0604020202020204" pitchFamily="34" charset="0"/>
              <a:buChar char="•"/>
            </a:pPr>
            <a:r>
              <a:rPr lang="en-US" sz="3430" dirty="0">
                <a:latin typeface="Avenir Book"/>
              </a:rPr>
              <a:t>On average participants rated being liked more positively than being disliked showing that individuals are more sensitive to being socially accepted than to being rejected.</a:t>
            </a:r>
          </a:p>
          <a:p>
            <a:pPr marL="285750" indent="-285750">
              <a:buFont typeface="Arial" panose="020B0604020202020204" pitchFamily="34" charset="0"/>
              <a:buChar char="•"/>
            </a:pPr>
            <a:r>
              <a:rPr lang="en-US" sz="3430" dirty="0">
                <a:latin typeface="Avenir Book"/>
              </a:rPr>
              <a:t>Individuals with low self esteem are more susceptible to preferring the immediate rather than the delayed reward, presumably not having confidence in their future oriented perceptions.</a:t>
            </a:r>
          </a:p>
          <a:p>
            <a:pPr marL="285750" indent="-285750">
              <a:buFont typeface="Arial" panose="020B0604020202020204" pitchFamily="34" charset="0"/>
              <a:buChar char="•"/>
            </a:pPr>
            <a:r>
              <a:rPr lang="en-US" sz="3430" dirty="0">
                <a:latin typeface="Avenir Book"/>
              </a:rPr>
              <a:t>Future studies will continue to focus on how social rejection can effect delayed discounting, which is informative towards individuals dealing with SUD’s.</a:t>
            </a:r>
          </a:p>
        </p:txBody>
      </p:sp>
      <p:sp>
        <p:nvSpPr>
          <p:cNvPr id="22" name="Shape 105">
            <a:extLst>
              <a:ext uri="{FF2B5EF4-FFF2-40B4-BE49-F238E27FC236}">
                <a16:creationId xmlns="" xmlns:a16="http://schemas.microsoft.com/office/drawing/2014/main" id="{363B4015-D318-46B1-A8CC-2359A99F1B3A}"/>
              </a:ext>
            </a:extLst>
          </p:cNvPr>
          <p:cNvSpPr txBox="1"/>
          <p:nvPr/>
        </p:nvSpPr>
        <p:spPr>
          <a:xfrm>
            <a:off x="11306500" y="30066403"/>
            <a:ext cx="14079875" cy="4490128"/>
          </a:xfrm>
          <a:prstGeom prst="rect">
            <a:avLst/>
          </a:prstGeom>
          <a:noFill/>
          <a:ln>
            <a:noFill/>
          </a:ln>
        </p:spPr>
        <p:txBody>
          <a:bodyPr spcFirstLastPara="1" wrap="square" lIns="78363" tIns="39171" rIns="78363" bIns="39171" anchor="t" anchorCtr="0">
            <a:noAutofit/>
          </a:bodyPr>
          <a:lstStyle/>
          <a:p>
            <a:pPr algn="just">
              <a:buClr>
                <a:schemeClr val="dk1"/>
              </a:buClr>
              <a:buSzPts val="4000"/>
            </a:pPr>
            <a:r>
              <a:rPr lang="en-US" sz="3430" b="1" dirty="0" smtClean="0">
                <a:latin typeface="Avenir Book" charset="0"/>
                <a:ea typeface="Avenir Book" charset="0"/>
                <a:cs typeface="Avenir Book" charset="0"/>
              </a:rPr>
              <a:t>Rejection Induction Task</a:t>
            </a:r>
          </a:p>
          <a:p>
            <a:pPr marL="457200" indent="-457200" algn="just">
              <a:buClr>
                <a:schemeClr val="dk1"/>
              </a:buClr>
              <a:buSzPts val="4000"/>
              <a:buFont typeface="Arial" charset="0"/>
              <a:buChar char="•"/>
            </a:pPr>
            <a:r>
              <a:rPr lang="en-US" sz="3430" dirty="0" smtClean="0">
                <a:solidFill>
                  <a:schemeClr val="dk1"/>
                </a:solidFill>
                <a:latin typeface="Avenir Book" charset="0"/>
                <a:ea typeface="Avenir Book" charset="0"/>
                <a:cs typeface="Avenir Book" charset="0"/>
              </a:rPr>
              <a:t>Participants </a:t>
            </a:r>
            <a:r>
              <a:rPr lang="en-US" sz="3430" dirty="0">
                <a:solidFill>
                  <a:schemeClr val="dk1"/>
                </a:solidFill>
                <a:latin typeface="Avenir Book" charset="0"/>
                <a:ea typeface="Avenir Book" charset="0"/>
                <a:cs typeface="Avenir Book" charset="0"/>
              </a:rPr>
              <a:t>are told they will be shown photos of the participants who rated them and are expected to predict whether they were liked or not, prior to seeing actual feedback (Somerville et al., 2006</a:t>
            </a:r>
            <a:r>
              <a:rPr lang="en-US" sz="3430" dirty="0" smtClean="0">
                <a:solidFill>
                  <a:schemeClr val="dk1"/>
                </a:solidFill>
                <a:latin typeface="Avenir Book" charset="0"/>
                <a:ea typeface="Avenir Book" charset="0"/>
                <a:cs typeface="Avenir Book" charset="0"/>
              </a:rPr>
              <a:t>).</a:t>
            </a:r>
          </a:p>
          <a:p>
            <a:pPr marL="457200" indent="-457200" algn="just">
              <a:buClr>
                <a:schemeClr val="dk1"/>
              </a:buClr>
              <a:buSzPts val="4000"/>
              <a:buFont typeface="Arial" charset="0"/>
              <a:buChar char="•"/>
            </a:pPr>
            <a:r>
              <a:rPr lang="en-US" sz="3430" dirty="0" smtClean="0">
                <a:solidFill>
                  <a:schemeClr val="dk1"/>
                </a:solidFill>
                <a:latin typeface="Avenir Book" charset="0"/>
                <a:ea typeface="Avenir Book" charset="0"/>
                <a:cs typeface="Avenir Book" charset="0"/>
              </a:rPr>
              <a:t>Participants saw images of 80 distinct individuals.</a:t>
            </a:r>
          </a:p>
          <a:p>
            <a:pPr marL="457200" indent="-457200" algn="just">
              <a:buClr>
                <a:schemeClr val="dk1"/>
              </a:buClr>
              <a:buSzPts val="4000"/>
              <a:buFont typeface="Arial" charset="0"/>
              <a:buChar char="•"/>
            </a:pPr>
            <a:r>
              <a:rPr lang="en-US" sz="3430" dirty="0" smtClean="0">
                <a:solidFill>
                  <a:schemeClr val="dk1"/>
                </a:solidFill>
                <a:latin typeface="Avenir Book" charset="0"/>
                <a:ea typeface="Avenir Book" charset="0"/>
                <a:cs typeface="Avenir Book" charset="0"/>
              </a:rPr>
              <a:t>Task was to first indicate whether they thought a target individual liked them or not, and then were presented with feedback indicating the person’s purported actual response.</a:t>
            </a:r>
            <a:endParaRPr lang="en-US" sz="3430" dirty="0">
              <a:solidFill>
                <a:schemeClr val="dk1"/>
              </a:solidFill>
              <a:latin typeface="Avenir Book" charset="0"/>
              <a:ea typeface="Avenir Book" charset="0"/>
              <a:cs typeface="Avenir Book" charset="0"/>
            </a:endParaRPr>
          </a:p>
          <a:p>
            <a:pPr algn="just">
              <a:buClr>
                <a:schemeClr val="dk1"/>
              </a:buClr>
              <a:buSzPts val="4000"/>
            </a:pPr>
            <a:endParaRPr lang="en-US" sz="3430" dirty="0">
              <a:solidFill>
                <a:schemeClr val="dk1"/>
              </a:solidFill>
              <a:latin typeface="Avenir Book" charset="0"/>
              <a:ea typeface="Avenir Book" charset="0"/>
              <a:cs typeface="Avenir Book"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16568" y="23587739"/>
            <a:ext cx="8422375" cy="5387951"/>
          </a:xfrm>
          <a:prstGeom prst="rect">
            <a:avLst/>
          </a:prstGeom>
        </p:spPr>
      </p:pic>
      <p:sp>
        <p:nvSpPr>
          <p:cNvPr id="23" name="Shape 105">
            <a:extLst>
              <a:ext uri="{FF2B5EF4-FFF2-40B4-BE49-F238E27FC236}">
                <a16:creationId xmlns="" xmlns:a16="http://schemas.microsoft.com/office/drawing/2014/main" id="{363B4015-D318-46B1-A8CC-2359A99F1B3A}"/>
              </a:ext>
            </a:extLst>
          </p:cNvPr>
          <p:cNvSpPr txBox="1"/>
          <p:nvPr/>
        </p:nvSpPr>
        <p:spPr>
          <a:xfrm>
            <a:off x="1243626" y="24850987"/>
            <a:ext cx="14079875" cy="4293152"/>
          </a:xfrm>
          <a:prstGeom prst="rect">
            <a:avLst/>
          </a:prstGeom>
          <a:noFill/>
          <a:ln>
            <a:noFill/>
          </a:ln>
        </p:spPr>
        <p:txBody>
          <a:bodyPr spcFirstLastPara="1" wrap="square" lIns="78363" tIns="39171" rIns="78363" bIns="39171" anchor="t" anchorCtr="0">
            <a:noAutofit/>
          </a:bodyPr>
          <a:lstStyle/>
          <a:p>
            <a:pPr algn="just">
              <a:buClr>
                <a:schemeClr val="dk1"/>
              </a:buClr>
              <a:buSzPts val="4000"/>
            </a:pPr>
            <a:r>
              <a:rPr lang="en-US" sz="3430" b="1" dirty="0" smtClean="0">
                <a:latin typeface="Avenir Book" charset="0"/>
                <a:ea typeface="Avenir Book" charset="0"/>
                <a:cs typeface="Avenir Book" charset="0"/>
              </a:rPr>
              <a:t>Intertemporal Choice Task</a:t>
            </a:r>
            <a:endParaRPr lang="en-US" sz="3430" dirty="0">
              <a:solidFill>
                <a:schemeClr val="dk1"/>
              </a:solidFill>
              <a:latin typeface="Avenir Book" charset="0"/>
              <a:ea typeface="Avenir Book" charset="0"/>
              <a:cs typeface="Avenir Book" charset="0"/>
            </a:endParaRPr>
          </a:p>
          <a:p>
            <a:pPr marL="457200" indent="-457200" algn="just">
              <a:buClr>
                <a:schemeClr val="dk1"/>
              </a:buClr>
              <a:buSzPts val="4000"/>
              <a:buFont typeface="Arial" charset="0"/>
              <a:buChar char="•"/>
            </a:pPr>
            <a:r>
              <a:rPr lang="en-US" sz="3430" dirty="0" smtClean="0">
                <a:solidFill>
                  <a:schemeClr val="dk1"/>
                </a:solidFill>
                <a:latin typeface="Avenir Book" charset="0"/>
                <a:ea typeface="Avenir Book" charset="0"/>
                <a:cs typeface="Avenir Book" charset="0"/>
              </a:rPr>
              <a:t>Participants completed an adapted version of an intertemporal choice task (Yu et al., 2016) in which they indicated there preference for an immediate or a delayed monetary reward. </a:t>
            </a:r>
          </a:p>
          <a:p>
            <a:pPr marL="457200" indent="-457200" algn="just">
              <a:buClr>
                <a:schemeClr val="dk1"/>
              </a:buClr>
              <a:buSzPts val="4000"/>
              <a:buFont typeface="Arial" charset="0"/>
              <a:buChar char="•"/>
            </a:pPr>
            <a:r>
              <a:rPr lang="en-US" sz="3430" dirty="0" smtClean="0">
                <a:solidFill>
                  <a:schemeClr val="dk1"/>
                </a:solidFill>
                <a:latin typeface="Avenir Book" charset="0"/>
                <a:ea typeface="Avenir Book" charset="0"/>
                <a:cs typeface="Avenir Book" charset="0"/>
              </a:rPr>
              <a:t>17 choices </a:t>
            </a:r>
          </a:p>
          <a:p>
            <a:pPr marL="914400" lvl="1" indent="-457200" algn="just">
              <a:buClr>
                <a:schemeClr val="dk1"/>
              </a:buClr>
              <a:buSzPts val="4000"/>
              <a:buFont typeface="Arial" charset="0"/>
              <a:buChar char="•"/>
            </a:pPr>
            <a:r>
              <a:rPr lang="en-US" sz="3430" dirty="0" smtClean="0">
                <a:solidFill>
                  <a:schemeClr val="dk1"/>
                </a:solidFill>
                <a:latin typeface="Avenir Book" charset="0"/>
                <a:ea typeface="Avenir Book" charset="0"/>
                <a:cs typeface="Avenir Book" charset="0"/>
              </a:rPr>
              <a:t>immediate reward range ($11-$32)</a:t>
            </a:r>
          </a:p>
          <a:p>
            <a:pPr marL="914400" lvl="1" indent="-457200" algn="just">
              <a:buClr>
                <a:schemeClr val="dk1"/>
              </a:buClr>
              <a:buSzPts val="4000"/>
              <a:buFont typeface="Arial" charset="0"/>
              <a:buChar char="•"/>
            </a:pPr>
            <a:r>
              <a:rPr lang="en-US" sz="3430" dirty="0" smtClean="0">
                <a:solidFill>
                  <a:schemeClr val="dk1"/>
                </a:solidFill>
                <a:latin typeface="Avenir Book" charset="0"/>
                <a:ea typeface="Avenir Book" charset="0"/>
                <a:cs typeface="Avenir Book" charset="0"/>
              </a:rPr>
              <a:t>delayed reward range ($25-$35)</a:t>
            </a:r>
          </a:p>
          <a:p>
            <a:pPr marL="914400" lvl="1" indent="-457200" algn="just">
              <a:buClr>
                <a:schemeClr val="dk1"/>
              </a:buClr>
              <a:buSzPts val="4000"/>
              <a:buFont typeface="Arial" charset="0"/>
              <a:buChar char="•"/>
            </a:pPr>
            <a:r>
              <a:rPr lang="en-US" sz="3430" dirty="0" smtClean="0">
                <a:solidFill>
                  <a:schemeClr val="dk1"/>
                </a:solidFill>
                <a:latin typeface="Avenir Book" charset="0"/>
                <a:ea typeface="Avenir Book" charset="0"/>
                <a:cs typeface="Avenir Book" charset="0"/>
              </a:rPr>
              <a:t>Delay range (3-171 days)</a:t>
            </a:r>
          </a:p>
        </p:txBody>
      </p:sp>
      <p:sp>
        <p:nvSpPr>
          <p:cNvPr id="28" name="TextBox 27">
            <a:extLst>
              <a:ext uri="{FF2B5EF4-FFF2-40B4-BE49-F238E27FC236}">
                <a16:creationId xmlns="" xmlns:a16="http://schemas.microsoft.com/office/drawing/2014/main" id="{4378FFF4-F3E0-43B2-B237-BC2542D6E174}"/>
              </a:ext>
            </a:extLst>
          </p:cNvPr>
          <p:cNvSpPr txBox="1"/>
          <p:nvPr/>
        </p:nvSpPr>
        <p:spPr>
          <a:xfrm>
            <a:off x="30276109" y="3188143"/>
            <a:ext cx="7620889" cy="666336"/>
          </a:xfrm>
          <a:prstGeom prst="rect">
            <a:avLst/>
          </a:prstGeom>
          <a:noFill/>
        </p:spPr>
        <p:txBody>
          <a:bodyPr wrap="square" rtlCol="0">
            <a:spAutoFit/>
          </a:bodyPr>
          <a:lstStyle/>
          <a:p>
            <a:pPr algn="ctr"/>
            <a:r>
              <a:rPr lang="en-US" sz="3730" b="1" dirty="0" smtClean="0">
                <a:solidFill>
                  <a:schemeClr val="dk1"/>
                </a:solidFill>
                <a:latin typeface="Avenir Next" charset="0"/>
                <a:ea typeface="Avenir Next" charset="0"/>
                <a:cs typeface="Avenir Next" charset="0"/>
              </a:rPr>
              <a:t>Results</a:t>
            </a:r>
            <a:endParaRPr lang="en-US" sz="3730" b="1" dirty="0">
              <a:solidFill>
                <a:schemeClr val="dk1"/>
              </a:solidFill>
              <a:latin typeface="Avenir Next" charset="0"/>
              <a:ea typeface="Avenir Next" charset="0"/>
              <a:cs typeface="Avenir Next" charset="0"/>
            </a:endParaRPr>
          </a:p>
        </p:txBody>
      </p:sp>
      <p:pic>
        <p:nvPicPr>
          <p:cNvPr id="10" name="Picture 9"/>
          <p:cNvPicPr>
            <a:picLocks noChangeAspect="1"/>
          </p:cNvPicPr>
          <p:nvPr/>
        </p:nvPicPr>
        <p:blipFill>
          <a:blip r:embed="rId6"/>
          <a:stretch>
            <a:fillRect/>
          </a:stretch>
        </p:blipFill>
        <p:spPr>
          <a:xfrm>
            <a:off x="27368388" y="3860168"/>
            <a:ext cx="7643464" cy="4600399"/>
          </a:xfrm>
          <a:prstGeom prst="rect">
            <a:avLst/>
          </a:prstGeom>
        </p:spPr>
      </p:pic>
      <p:pic>
        <p:nvPicPr>
          <p:cNvPr id="14" name="Picture 13"/>
          <p:cNvPicPr>
            <a:picLocks noChangeAspect="1"/>
          </p:cNvPicPr>
          <p:nvPr/>
        </p:nvPicPr>
        <p:blipFill>
          <a:blip r:embed="rId7"/>
          <a:stretch>
            <a:fillRect/>
          </a:stretch>
        </p:blipFill>
        <p:spPr>
          <a:xfrm>
            <a:off x="32546551" y="10259775"/>
            <a:ext cx="7687049" cy="4956888"/>
          </a:xfrm>
          <a:prstGeom prst="rect">
            <a:avLst/>
          </a:prstGeom>
        </p:spPr>
      </p:pic>
      <p:pic>
        <p:nvPicPr>
          <p:cNvPr id="1026" name="Picture 2" descr="http://127.0.0.1:53415/e0174e9a-84b2-498d-8a83-9b7286999519/8/res/08%20scat/resources/ae736549075c3f80.png">
            <a:extLst>
              <a:ext uri="{FF2B5EF4-FFF2-40B4-BE49-F238E27FC236}">
                <a16:creationId xmlns="" xmlns:a16="http://schemas.microsoft.com/office/drawing/2014/main" id="{FA731F82-C29F-42C8-BA1D-CBA64D82A27E}"/>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colorTemperature colorTemp="1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8074946" y="15904756"/>
            <a:ext cx="5611290" cy="501895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29828630" y="20605821"/>
            <a:ext cx="2339309" cy="369332"/>
          </a:xfrm>
          <a:prstGeom prst="rect">
            <a:avLst/>
          </a:prstGeom>
          <a:solidFill>
            <a:schemeClr val="bg1"/>
          </a:solidFill>
        </p:spPr>
        <p:txBody>
          <a:bodyPr wrap="square" rtlCol="0">
            <a:spAutoFit/>
          </a:bodyPr>
          <a:lstStyle/>
          <a:p>
            <a:pPr algn="ctr"/>
            <a:r>
              <a:rPr lang="en-US" b="1" smtClean="0"/>
              <a:t>Rejection Sensitivity</a:t>
            </a:r>
            <a:endParaRPr lang="en-US" b="1"/>
          </a:p>
        </p:txBody>
      </p:sp>
      <p:sp>
        <p:nvSpPr>
          <p:cNvPr id="33" name="TextBox 32"/>
          <p:cNvSpPr txBox="1"/>
          <p:nvPr/>
        </p:nvSpPr>
        <p:spPr>
          <a:xfrm rot="16200000">
            <a:off x="26569288" y="17674771"/>
            <a:ext cx="3011316" cy="646331"/>
          </a:xfrm>
          <a:prstGeom prst="rect">
            <a:avLst/>
          </a:prstGeom>
          <a:solidFill>
            <a:schemeClr val="bg1"/>
          </a:solidFill>
        </p:spPr>
        <p:txBody>
          <a:bodyPr wrap="square" rtlCol="0">
            <a:spAutoFit/>
          </a:bodyPr>
          <a:lstStyle/>
          <a:p>
            <a:pPr algn="ctr"/>
            <a:r>
              <a:rPr lang="en-US" b="1" dirty="0" smtClean="0"/>
              <a:t>Percent Immediate Chosen (Post Rejection)</a:t>
            </a:r>
            <a:endParaRPr lang="en-US" b="1" dirty="0"/>
          </a:p>
        </p:txBody>
      </p:sp>
    </p:spTree>
    <p:extLst>
      <p:ext uri="{BB962C8B-B14F-4D97-AF65-F5344CB8AC3E}">
        <p14:creationId xmlns:p14="http://schemas.microsoft.com/office/powerpoint/2010/main" val="3655377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1382</TotalTime>
  <Words>685</Words>
  <Application>Microsoft Macintosh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Avenir Book</vt:lpstr>
      <vt:lpstr>Avenir Next</vt:lpstr>
      <vt:lpstr>Belleza</vt:lpstr>
      <vt:lpstr>Calibri</vt:lpstr>
      <vt:lpstr>Calibri Light</vt:lpstr>
      <vt:lpstr>Arial</vt:lpstr>
      <vt:lpstr>Office Theme</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Lizzy Plaut</dc:creator>
  <cp:lastModifiedBy>Dominic Fareri</cp:lastModifiedBy>
  <cp:revision>74</cp:revision>
  <dcterms:created xsi:type="dcterms:W3CDTF">2019-03-27T21:59:58Z</dcterms:created>
  <dcterms:modified xsi:type="dcterms:W3CDTF">2019-04-04T19:03:47Z</dcterms:modified>
</cp:coreProperties>
</file>