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02336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7" autoAdjust="0"/>
    <p:restoredTop sz="94660"/>
  </p:normalViewPr>
  <p:slideViewPr>
    <p:cSldViewPr snapToGrid="0">
      <p:cViewPr>
        <p:scale>
          <a:sx n="25" d="100"/>
          <a:sy n="25" d="100"/>
        </p:scale>
        <p:origin x="182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686639"/>
            <a:ext cx="34198560" cy="1209717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8250326"/>
            <a:ext cx="30175200" cy="8389194"/>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4645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38247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849967"/>
            <a:ext cx="8675370"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849967"/>
            <a:ext cx="25523190" cy="294466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126845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6B81-26A8-4866-A901-46D3A51FB0B8}"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412968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8662680"/>
            <a:ext cx="34701480" cy="14453867"/>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3253287"/>
            <a:ext cx="34701480" cy="7600947"/>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66B81-26A8-4866-A901-46D3A51FB0B8}"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1469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9249833"/>
            <a:ext cx="1709928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9249833"/>
            <a:ext cx="17099280" cy="220467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66B81-26A8-4866-A901-46D3A51FB0B8}"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18951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849974"/>
            <a:ext cx="3470148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8517893"/>
            <a:ext cx="17020696" cy="417448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771305" y="12692380"/>
            <a:ext cx="17020696"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8517893"/>
            <a:ext cx="17104520" cy="417448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2692380"/>
            <a:ext cx="17104520" cy="18668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66B81-26A8-4866-A901-46D3A51FB0B8}" type="datetimeFigureOut">
              <a:rPr lang="en-US" smtClean="0"/>
              <a:t>4/5/19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92036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66B81-26A8-4866-A901-46D3A51FB0B8}" type="datetimeFigureOut">
              <a:rPr lang="en-US" smtClean="0"/>
              <a:t>4/5/19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147453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66B81-26A8-4866-A901-46D3A51FB0B8}" type="datetimeFigureOut">
              <a:rPr lang="en-US" smtClean="0"/>
              <a:t>4/5/19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280520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316480"/>
            <a:ext cx="12976383" cy="81076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5002961"/>
            <a:ext cx="20368260" cy="2469303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10424160"/>
            <a:ext cx="12976383" cy="19312046"/>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FD66B81-26A8-4866-A901-46D3A51FB0B8}"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381488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316480"/>
            <a:ext cx="12976383" cy="81076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5002961"/>
            <a:ext cx="20368260" cy="2469303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10424160"/>
            <a:ext cx="12976383" cy="19312046"/>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FD66B81-26A8-4866-A901-46D3A51FB0B8}"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E3B65-065B-4B92-9276-D76591C2885F}" type="slidenum">
              <a:rPr lang="en-US" smtClean="0"/>
              <a:t>‹#›</a:t>
            </a:fld>
            <a:endParaRPr lang="en-US"/>
          </a:p>
        </p:txBody>
      </p:sp>
    </p:spTree>
    <p:extLst>
      <p:ext uri="{BB962C8B-B14F-4D97-AF65-F5344CB8AC3E}">
        <p14:creationId xmlns:p14="http://schemas.microsoft.com/office/powerpoint/2010/main" val="36984273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849974"/>
            <a:ext cx="3470148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9249833"/>
            <a:ext cx="34701480" cy="220467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32205514"/>
            <a:ext cx="9052560" cy="1849967"/>
          </a:xfrm>
          <a:prstGeom prst="rect">
            <a:avLst/>
          </a:prstGeom>
        </p:spPr>
        <p:txBody>
          <a:bodyPr vert="horz" lIns="91440" tIns="45720" rIns="91440" bIns="45720" rtlCol="0" anchor="ctr"/>
          <a:lstStyle>
            <a:lvl1pPr algn="l">
              <a:defRPr sz="5280">
                <a:solidFill>
                  <a:schemeClr val="tx1">
                    <a:tint val="75000"/>
                  </a:schemeClr>
                </a:solidFill>
              </a:defRPr>
            </a:lvl1pPr>
          </a:lstStyle>
          <a:p>
            <a:fld id="{4FD66B81-26A8-4866-A901-46D3A51FB0B8}" type="datetimeFigureOut">
              <a:rPr lang="en-US" smtClean="0"/>
              <a:t>4/5/19</a:t>
            </a:fld>
            <a:endParaRPr lang="en-US"/>
          </a:p>
        </p:txBody>
      </p:sp>
      <p:sp>
        <p:nvSpPr>
          <p:cNvPr id="5" name="Footer Placeholder 4"/>
          <p:cNvSpPr>
            <a:spLocks noGrp="1"/>
          </p:cNvSpPr>
          <p:nvPr>
            <p:ph type="ftr" sz="quarter" idx="3"/>
          </p:nvPr>
        </p:nvSpPr>
        <p:spPr>
          <a:xfrm>
            <a:off x="13327380" y="32205514"/>
            <a:ext cx="13578840" cy="1849967"/>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2205514"/>
            <a:ext cx="9052560" cy="1849967"/>
          </a:xfrm>
          <a:prstGeom prst="rect">
            <a:avLst/>
          </a:prstGeom>
        </p:spPr>
        <p:txBody>
          <a:bodyPr vert="horz" lIns="91440" tIns="45720" rIns="91440" bIns="45720" rtlCol="0" anchor="ctr"/>
          <a:lstStyle>
            <a:lvl1pPr algn="r">
              <a:defRPr sz="5280">
                <a:solidFill>
                  <a:schemeClr val="tx1">
                    <a:tint val="75000"/>
                  </a:schemeClr>
                </a:solidFill>
              </a:defRPr>
            </a:lvl1pPr>
          </a:lstStyle>
          <a:p>
            <a:fld id="{F28E3B65-065B-4B92-9276-D76591C2885F}" type="slidenum">
              <a:rPr lang="en-US" smtClean="0"/>
              <a:t>‹#›</a:t>
            </a:fld>
            <a:endParaRPr lang="en-US"/>
          </a:p>
        </p:txBody>
      </p:sp>
    </p:spTree>
    <p:extLst>
      <p:ext uri="{BB962C8B-B14F-4D97-AF65-F5344CB8AC3E}">
        <p14:creationId xmlns:p14="http://schemas.microsoft.com/office/powerpoint/2010/main" val="864420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tif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jpg"/><Relationship Id="rId9" Type="http://schemas.openxmlformats.org/officeDocument/2006/relationships/image" Target="../media/image8.png"/><Relationship Id="rId10"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870C191-D012-49F7-B53C-AA4F51B34348}"/>
              </a:ext>
            </a:extLst>
          </p:cNvPr>
          <p:cNvPicPr>
            <a:picLocks noChangeAspect="1"/>
          </p:cNvPicPr>
          <p:nvPr/>
        </p:nvPicPr>
        <p:blipFill>
          <a:blip r:embed="rId2"/>
          <a:stretch>
            <a:fillRect/>
          </a:stretch>
        </p:blipFill>
        <p:spPr>
          <a:xfrm>
            <a:off x="675215" y="314999"/>
            <a:ext cx="6702001" cy="2377205"/>
          </a:xfrm>
          <a:prstGeom prst="rect">
            <a:avLst/>
          </a:prstGeom>
        </p:spPr>
      </p:pic>
      <p:pic>
        <p:nvPicPr>
          <p:cNvPr id="5" name="Shape 114">
            <a:extLst>
              <a:ext uri="{FF2B5EF4-FFF2-40B4-BE49-F238E27FC236}">
                <a16:creationId xmlns="" xmlns:a16="http://schemas.microsoft.com/office/drawing/2014/main" id="{1B9E2E04-0C77-436E-95A2-8C8416BD2CA1}"/>
              </a:ext>
            </a:extLst>
          </p:cNvPr>
          <p:cNvPicPr preferRelativeResize="0"/>
          <p:nvPr/>
        </p:nvPicPr>
        <p:blipFill rotWithShape="1">
          <a:blip r:embed="rId3">
            <a:alphaModFix/>
          </a:blip>
          <a:srcRect l="23575" t="9273" r="22064" b="11058"/>
          <a:stretch/>
        </p:blipFill>
        <p:spPr>
          <a:xfrm>
            <a:off x="36235612" y="314999"/>
            <a:ext cx="3322773" cy="2571237"/>
          </a:xfrm>
          <a:prstGeom prst="rect">
            <a:avLst/>
          </a:prstGeom>
          <a:noFill/>
          <a:ln>
            <a:noFill/>
          </a:ln>
        </p:spPr>
      </p:pic>
      <p:sp>
        <p:nvSpPr>
          <p:cNvPr id="6" name="Shape 93">
            <a:extLst>
              <a:ext uri="{FF2B5EF4-FFF2-40B4-BE49-F238E27FC236}">
                <a16:creationId xmlns="" xmlns:a16="http://schemas.microsoft.com/office/drawing/2014/main" id="{40996C82-95F8-4FFD-8AFF-44C6A9A549E7}"/>
              </a:ext>
            </a:extLst>
          </p:cNvPr>
          <p:cNvSpPr txBox="1"/>
          <p:nvPr/>
        </p:nvSpPr>
        <p:spPr>
          <a:xfrm>
            <a:off x="7715152" y="404002"/>
            <a:ext cx="26693174" cy="2393229"/>
          </a:xfrm>
          <a:prstGeom prst="rect">
            <a:avLst/>
          </a:prstGeom>
          <a:noFill/>
          <a:ln>
            <a:noFill/>
          </a:ln>
        </p:spPr>
        <p:txBody>
          <a:bodyPr spcFirstLastPara="1" wrap="square" lIns="436971" tIns="218487" rIns="436971" bIns="218487" anchor="t" anchorCtr="0">
            <a:noAutofit/>
          </a:bodyPr>
          <a:lstStyle/>
          <a:p>
            <a:pPr algn="ctr">
              <a:spcBef>
                <a:spcPts val="1713"/>
              </a:spcBef>
            </a:pPr>
            <a:r>
              <a:rPr lang="en-US" sz="6171" b="1" dirty="0">
                <a:solidFill>
                  <a:srgbClr val="252525"/>
                </a:solidFill>
                <a:latin typeface="Avenir Next" charset="0"/>
                <a:ea typeface="Avenir Next" charset="0"/>
                <a:cs typeface="Avenir Next" charset="0"/>
              </a:rPr>
              <a:t>Effects of Social Rejection on Intertemporal Choice</a:t>
            </a:r>
          </a:p>
          <a:p>
            <a:pPr algn="ctr"/>
            <a:r>
              <a:rPr lang="en-US" sz="3428" dirty="0">
                <a:solidFill>
                  <a:schemeClr val="dk1"/>
                </a:solidFill>
                <a:latin typeface="Avenir Book" charset="0"/>
                <a:ea typeface="Avenir Book" charset="0"/>
                <a:cs typeface="Avenir Book" charset="0"/>
              </a:rPr>
              <a:t>Elizabeth L. </a:t>
            </a:r>
            <a:r>
              <a:rPr lang="en-US" sz="3428" dirty="0" err="1">
                <a:solidFill>
                  <a:schemeClr val="dk1"/>
                </a:solidFill>
                <a:latin typeface="Avenir Book" charset="0"/>
                <a:ea typeface="Avenir Book" charset="0"/>
                <a:cs typeface="Avenir Book" charset="0"/>
              </a:rPr>
              <a:t>Plaut</a:t>
            </a:r>
            <a:r>
              <a:rPr lang="en-US" sz="3428" dirty="0">
                <a:solidFill>
                  <a:schemeClr val="dk1"/>
                </a:solidFill>
                <a:latin typeface="Avenir Book" charset="0"/>
                <a:ea typeface="Avenir Book" charset="0"/>
                <a:cs typeface="Avenir Book" charset="0"/>
              </a:rPr>
              <a:t> &amp; Dominic S. Fareri</a:t>
            </a:r>
            <a:endParaRPr sz="3428" baseline="30000" dirty="0">
              <a:solidFill>
                <a:schemeClr val="dk1"/>
              </a:solidFill>
              <a:latin typeface="Avenir Book" charset="0"/>
              <a:ea typeface="Avenir Book" charset="0"/>
              <a:cs typeface="Avenir Book" charset="0"/>
              <a:sym typeface="Belleza"/>
            </a:endParaRPr>
          </a:p>
          <a:p>
            <a:pPr algn="ctr"/>
            <a:r>
              <a:rPr lang="en-US" sz="3428" dirty="0">
                <a:solidFill>
                  <a:schemeClr val="dk1"/>
                </a:solidFill>
                <a:latin typeface="Avenir Book" charset="0"/>
                <a:ea typeface="Avenir Book" charset="0"/>
                <a:cs typeface="Avenir Book" charset="0"/>
              </a:rPr>
              <a:t>Gordon F. </a:t>
            </a:r>
            <a:r>
              <a:rPr lang="en-US" sz="3428" dirty="0" err="1">
                <a:solidFill>
                  <a:schemeClr val="dk1"/>
                </a:solidFill>
                <a:latin typeface="Avenir Book" charset="0"/>
                <a:ea typeface="Avenir Book" charset="0"/>
                <a:cs typeface="Avenir Book" charset="0"/>
              </a:rPr>
              <a:t>Derner</a:t>
            </a:r>
            <a:r>
              <a:rPr lang="en-US" sz="3428" dirty="0">
                <a:solidFill>
                  <a:schemeClr val="dk1"/>
                </a:solidFill>
                <a:latin typeface="Avenir Book" charset="0"/>
                <a:ea typeface="Avenir Book" charset="0"/>
                <a:cs typeface="Avenir Book" charset="0"/>
              </a:rPr>
              <a:t> School of Psychology, Adelphi University</a:t>
            </a:r>
            <a:endParaRPr sz="3428" dirty="0">
              <a:solidFill>
                <a:schemeClr val="dk1"/>
              </a:solidFill>
              <a:latin typeface="Avenir Book" charset="0"/>
              <a:ea typeface="Avenir Book" charset="0"/>
              <a:cs typeface="Avenir Book" charset="0"/>
            </a:endParaRPr>
          </a:p>
        </p:txBody>
      </p:sp>
      <p:pic>
        <p:nvPicPr>
          <p:cNvPr id="15" name="Picture 14">
            <a:extLst>
              <a:ext uri="{FF2B5EF4-FFF2-40B4-BE49-F238E27FC236}">
                <a16:creationId xmlns="" xmlns:a16="http://schemas.microsoft.com/office/drawing/2014/main" id="{AA19AA7C-BAA6-40F0-AB4B-F7B153431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229" y="29291055"/>
            <a:ext cx="8424763" cy="5265476"/>
          </a:xfrm>
          <a:prstGeom prst="rect">
            <a:avLst/>
          </a:prstGeom>
        </p:spPr>
      </p:pic>
      <p:sp>
        <p:nvSpPr>
          <p:cNvPr id="16" name="TextBox 15">
            <a:extLst>
              <a:ext uri="{FF2B5EF4-FFF2-40B4-BE49-F238E27FC236}">
                <a16:creationId xmlns="" xmlns:a16="http://schemas.microsoft.com/office/drawing/2014/main" id="{43B9FC02-530F-4C03-B76A-A5BD52BE65FC}"/>
              </a:ext>
            </a:extLst>
          </p:cNvPr>
          <p:cNvSpPr txBox="1"/>
          <p:nvPr/>
        </p:nvSpPr>
        <p:spPr>
          <a:xfrm>
            <a:off x="675214" y="3984457"/>
            <a:ext cx="14079875" cy="11704743"/>
          </a:xfrm>
          <a:prstGeom prst="rect">
            <a:avLst/>
          </a:prstGeom>
          <a:noFill/>
        </p:spPr>
        <p:txBody>
          <a:bodyPr wrap="square" rtlCol="0">
            <a:spAutoFit/>
          </a:bodyPr>
          <a:lstStyle/>
          <a:p>
            <a:pPr marL="457200" indent="-457200" algn="just">
              <a:buFont typeface="Arial" panose="020B0604020202020204" pitchFamily="34" charset="0"/>
              <a:buChar char="•"/>
            </a:pPr>
            <a:r>
              <a:rPr lang="en-US" sz="3430" dirty="0">
                <a:latin typeface="Avenir Book"/>
              </a:rPr>
              <a:t>People often make decisions by considering the various payoffs (i.e., reward value) associated with different choice options. One factor that is often important in our choices is time.  </a:t>
            </a:r>
          </a:p>
          <a:p>
            <a:pPr marL="457200" indent="-457200" algn="just">
              <a:buFont typeface="Arial" panose="020B0604020202020204" pitchFamily="34" charset="0"/>
              <a:buChar char="•"/>
            </a:pPr>
            <a:endParaRPr lang="en-US" sz="3430" dirty="0">
              <a:latin typeface="Avenir Book"/>
            </a:endParaRPr>
          </a:p>
          <a:p>
            <a:pPr marL="457200" indent="-457200" algn="just">
              <a:buFont typeface="Arial" panose="020B0604020202020204" pitchFamily="34" charset="0"/>
              <a:buChar char="•"/>
            </a:pPr>
            <a:r>
              <a:rPr lang="en-US" sz="3430" dirty="0">
                <a:latin typeface="Avenir Book"/>
              </a:rPr>
              <a:t>In general, when making intertemporal choices, people tend to exhibit a preference for smaller, </a:t>
            </a:r>
            <a:r>
              <a:rPr lang="en-US" sz="3430" b="1" i="1" dirty="0">
                <a:latin typeface="Avenir Book"/>
              </a:rPr>
              <a:t>immediately available</a:t>
            </a:r>
            <a:r>
              <a:rPr lang="en-US" sz="3430" dirty="0">
                <a:latin typeface="Avenir Book"/>
              </a:rPr>
              <a:t> rewards, compared to rewards that may be larger, but available in the </a:t>
            </a:r>
            <a:r>
              <a:rPr lang="en-US" sz="3430" b="1" i="1" dirty="0">
                <a:latin typeface="Avenir Book"/>
              </a:rPr>
              <a:t>future</a:t>
            </a:r>
            <a:r>
              <a:rPr lang="en-US" sz="3430" dirty="0">
                <a:latin typeface="Avenir Book"/>
              </a:rPr>
              <a:t>. This is a phenomenon known as delay discounting.</a:t>
            </a:r>
          </a:p>
          <a:p>
            <a:pPr marL="457200" indent="-457200" algn="just">
              <a:buFont typeface="Arial" panose="020B0604020202020204" pitchFamily="34" charset="0"/>
              <a:buChar char="•"/>
            </a:pPr>
            <a:endParaRPr lang="en-US" sz="3430" dirty="0">
              <a:latin typeface="Avenir Book"/>
            </a:endParaRPr>
          </a:p>
          <a:p>
            <a:pPr marL="457200" indent="-457200" algn="just">
              <a:buFont typeface="Arial" panose="020B0604020202020204" pitchFamily="34" charset="0"/>
              <a:buChar char="•"/>
            </a:pPr>
            <a:r>
              <a:rPr lang="en-US" sz="3430" dirty="0">
                <a:latin typeface="Avenir Book"/>
              </a:rPr>
              <a:t>Importantly, intertemporal choices are </a:t>
            </a:r>
            <a:r>
              <a:rPr lang="en-US" sz="3430" b="1" i="1" dirty="0">
                <a:latin typeface="Avenir Book"/>
              </a:rPr>
              <a:t>context dependent</a:t>
            </a:r>
            <a:r>
              <a:rPr lang="en-US" sz="3430" dirty="0">
                <a:latin typeface="Avenir Book"/>
              </a:rPr>
              <a:t>: such choices could be influenced by experience of negative mood</a:t>
            </a:r>
            <a:r>
              <a:rPr lang="en-US" sz="3430" baseline="30000" dirty="0">
                <a:latin typeface="Avenir Book" charset="0"/>
                <a:ea typeface="Avenir Book" charset="0"/>
                <a:cs typeface="Avenir Book" charset="0"/>
              </a:rPr>
              <a:t>1 </a:t>
            </a:r>
            <a:r>
              <a:rPr lang="en-US" sz="3430" dirty="0">
                <a:latin typeface="Avenir Book"/>
              </a:rPr>
              <a:t>or stress</a:t>
            </a:r>
            <a:r>
              <a:rPr lang="en-US" sz="3430" baseline="30000" dirty="0">
                <a:latin typeface="Avenir Book" charset="0"/>
              </a:rPr>
              <a:t>2.</a:t>
            </a:r>
            <a:r>
              <a:rPr lang="en-US" sz="3430" dirty="0">
                <a:latin typeface="Avenir Book" charset="0"/>
              </a:rPr>
              <a:t>  These findings have implications for substance abuse, as those with substance use disorders (SUD) exhibit altered delay discounting processes (i.e., increased preference for immediate vs. delayed rewards), which may be related to altered function of neural reward systems </a:t>
            </a:r>
            <a:r>
              <a:rPr lang="en-US" sz="3430" baseline="30000" dirty="0">
                <a:latin typeface="Avenir Book" charset="0"/>
              </a:rPr>
              <a:t>3, 4</a:t>
            </a:r>
            <a:r>
              <a:rPr lang="en-US" sz="3430" dirty="0">
                <a:latin typeface="Avenir Book"/>
              </a:rPr>
              <a:t> .</a:t>
            </a:r>
          </a:p>
          <a:p>
            <a:pPr marL="457200" indent="-457200" algn="just">
              <a:buFont typeface="Arial" panose="020B0604020202020204" pitchFamily="34" charset="0"/>
              <a:buChar char="•"/>
            </a:pPr>
            <a:endParaRPr lang="en-US" sz="3430" dirty="0">
              <a:latin typeface="Avenir Book"/>
            </a:endParaRPr>
          </a:p>
          <a:p>
            <a:pPr marL="457200" indent="-457200" algn="just">
              <a:buFont typeface="Arial" panose="020B0604020202020204" pitchFamily="34" charset="0"/>
              <a:buChar char="•"/>
            </a:pPr>
            <a:r>
              <a:rPr lang="en-US" sz="3430" dirty="0">
                <a:latin typeface="Avenir Book"/>
              </a:rPr>
              <a:t>Interestingly, previous research demonstrates that social isolation and exclusion is a risk factor for the onset of SUD</a:t>
            </a:r>
            <a:r>
              <a:rPr lang="en-US" sz="3430" baseline="30000" dirty="0">
                <a:latin typeface="Avenir Book" charset="0"/>
              </a:rPr>
              <a:t>5</a:t>
            </a:r>
            <a:r>
              <a:rPr lang="en-US" sz="3430" baseline="30000" dirty="0">
                <a:latin typeface="Avenir Book"/>
              </a:rPr>
              <a:t>,</a:t>
            </a:r>
            <a:r>
              <a:rPr lang="en-US" sz="3430" baseline="30000" dirty="0">
                <a:latin typeface="Avenir Book" charset="0"/>
              </a:rPr>
              <a:t>6</a:t>
            </a:r>
            <a:r>
              <a:rPr lang="en-US" sz="3430" dirty="0">
                <a:latin typeface="Avenir Book"/>
              </a:rPr>
              <a:t>. However, the link between the experience of social rejection and an individual’s tendency to discount delayed rewards in favor of smaller immediate rewards remains under-investigated. </a:t>
            </a:r>
          </a:p>
        </p:txBody>
      </p:sp>
      <p:sp>
        <p:nvSpPr>
          <p:cNvPr id="17" name="Shape 89">
            <a:extLst>
              <a:ext uri="{FF2B5EF4-FFF2-40B4-BE49-F238E27FC236}">
                <a16:creationId xmlns="" xmlns:a16="http://schemas.microsoft.com/office/drawing/2014/main" id="{E82A1D2E-6D4A-41F7-9B8C-5EEB1E3B0DE4}"/>
              </a:ext>
            </a:extLst>
          </p:cNvPr>
          <p:cNvSpPr txBox="1"/>
          <p:nvPr/>
        </p:nvSpPr>
        <p:spPr>
          <a:xfrm>
            <a:off x="5099207" y="3067282"/>
            <a:ext cx="5231887" cy="638397"/>
          </a:xfrm>
          <a:prstGeom prst="rect">
            <a:avLst/>
          </a:prstGeom>
          <a:noFill/>
          <a:ln>
            <a:noFill/>
          </a:ln>
        </p:spPr>
        <p:txBody>
          <a:bodyPr spcFirstLastPara="1" wrap="square" lIns="78021" tIns="39021" rIns="78021" bIns="39021" anchor="t" anchorCtr="0">
            <a:noAutofit/>
          </a:bodyPr>
          <a:lstStyle/>
          <a:p>
            <a:pPr algn="ctr"/>
            <a:r>
              <a:rPr lang="en-US" sz="3770" b="1" dirty="0">
                <a:solidFill>
                  <a:schemeClr val="dk1"/>
                </a:solidFill>
                <a:latin typeface="Avenir Next" charset="0"/>
                <a:ea typeface="Avenir Next" charset="0"/>
                <a:cs typeface="Avenir Next" charset="0"/>
              </a:rPr>
              <a:t>Introduction</a:t>
            </a:r>
            <a:endParaRPr sz="3770" b="1" dirty="0">
              <a:solidFill>
                <a:schemeClr val="dk1"/>
              </a:solidFill>
              <a:latin typeface="Avenir Next" charset="0"/>
              <a:ea typeface="Avenir Next" charset="0"/>
              <a:cs typeface="Avenir Next" charset="0"/>
            </a:endParaRPr>
          </a:p>
        </p:txBody>
      </p:sp>
      <p:sp>
        <p:nvSpPr>
          <p:cNvPr id="18" name="Shape 97">
            <a:extLst>
              <a:ext uri="{FF2B5EF4-FFF2-40B4-BE49-F238E27FC236}">
                <a16:creationId xmlns="" xmlns:a16="http://schemas.microsoft.com/office/drawing/2014/main" id="{46E7164E-37F6-4DB3-A28F-66F1CB836C42}"/>
              </a:ext>
            </a:extLst>
          </p:cNvPr>
          <p:cNvSpPr txBox="1"/>
          <p:nvPr/>
        </p:nvSpPr>
        <p:spPr>
          <a:xfrm>
            <a:off x="16616568" y="3150172"/>
            <a:ext cx="8769807" cy="647780"/>
          </a:xfrm>
          <a:prstGeom prst="rect">
            <a:avLst/>
          </a:prstGeom>
          <a:noFill/>
          <a:ln>
            <a:noFill/>
          </a:ln>
        </p:spPr>
        <p:txBody>
          <a:bodyPr spcFirstLastPara="1" wrap="square" lIns="78021" tIns="39021" rIns="78021" bIns="39021" anchor="t" anchorCtr="0">
            <a:noAutofit/>
          </a:bodyPr>
          <a:lstStyle/>
          <a:p>
            <a:pPr algn="ctr"/>
            <a:r>
              <a:rPr lang="en-US" sz="3730" b="1" dirty="0">
                <a:solidFill>
                  <a:schemeClr val="dk1"/>
                </a:solidFill>
                <a:latin typeface="Avenir Next" charset="0"/>
                <a:ea typeface="Avenir Next" charset="0"/>
                <a:cs typeface="Avenir Next" charset="0"/>
              </a:rPr>
              <a:t>Goals &amp; Hypothesis</a:t>
            </a:r>
            <a:endParaRPr sz="3730" b="1" dirty="0">
              <a:solidFill>
                <a:schemeClr val="dk1"/>
              </a:solidFill>
              <a:latin typeface="Avenir Next" charset="0"/>
              <a:ea typeface="Avenir Next" charset="0"/>
              <a:cs typeface="Avenir Next" charset="0"/>
            </a:endParaRPr>
          </a:p>
        </p:txBody>
      </p:sp>
      <p:sp>
        <p:nvSpPr>
          <p:cNvPr id="19" name="TextBox 18">
            <a:extLst>
              <a:ext uri="{FF2B5EF4-FFF2-40B4-BE49-F238E27FC236}">
                <a16:creationId xmlns="" xmlns:a16="http://schemas.microsoft.com/office/drawing/2014/main" id="{0ADF4284-FC43-47E7-9839-0C637A2F28C9}"/>
              </a:ext>
            </a:extLst>
          </p:cNvPr>
          <p:cNvSpPr txBox="1"/>
          <p:nvPr/>
        </p:nvSpPr>
        <p:spPr>
          <a:xfrm>
            <a:off x="15526353" y="4067381"/>
            <a:ext cx="11070771" cy="5898538"/>
          </a:xfrm>
          <a:prstGeom prst="rect">
            <a:avLst/>
          </a:prstGeom>
          <a:noFill/>
        </p:spPr>
        <p:txBody>
          <a:bodyPr wrap="square" rtlCol="0">
            <a:spAutoFit/>
          </a:bodyPr>
          <a:lstStyle/>
          <a:p>
            <a:pPr algn="just"/>
            <a:r>
              <a:rPr lang="en-US" sz="3430" dirty="0">
                <a:latin typeface="Avenir Book"/>
              </a:rPr>
              <a:t>The implications of the current study could lead to a better understanding of risk and reward seeking behavior which is seen in individuals who suffer from SUD’s.</a:t>
            </a:r>
          </a:p>
          <a:p>
            <a:pPr algn="just"/>
            <a:endParaRPr lang="en-US" sz="3430" b="1" dirty="0" smtClean="0">
              <a:latin typeface="Avenir Book"/>
            </a:endParaRPr>
          </a:p>
          <a:p>
            <a:pPr algn="just"/>
            <a:endParaRPr lang="en-US" sz="3430" b="1" dirty="0">
              <a:latin typeface="Avenir Book"/>
            </a:endParaRPr>
          </a:p>
          <a:p>
            <a:pPr algn="just"/>
            <a:endParaRPr lang="en-US" sz="3430" b="1" dirty="0">
              <a:latin typeface="Avenir Book"/>
            </a:endParaRPr>
          </a:p>
          <a:p>
            <a:pPr algn="just"/>
            <a:r>
              <a:rPr lang="en-US" sz="3430" b="1" dirty="0">
                <a:latin typeface="Avenir Book"/>
              </a:rPr>
              <a:t>Hypothesis: </a:t>
            </a:r>
            <a:r>
              <a:rPr lang="en-US" sz="3430" dirty="0">
                <a:latin typeface="Avenir Book"/>
              </a:rPr>
              <a:t>We hypothesize that an </a:t>
            </a:r>
            <a:r>
              <a:rPr lang="en-US" sz="3430" dirty="0" smtClean="0">
                <a:latin typeface="Avenir Book"/>
              </a:rPr>
              <a:t>individual’s experience </a:t>
            </a:r>
            <a:r>
              <a:rPr lang="en-US" sz="3430" dirty="0">
                <a:latin typeface="Avenir Book"/>
              </a:rPr>
              <a:t>of social rejection will </a:t>
            </a:r>
            <a:r>
              <a:rPr lang="en-US" sz="3430" dirty="0" smtClean="0">
                <a:latin typeface="Avenir Book"/>
              </a:rPr>
              <a:t>be associated with an </a:t>
            </a:r>
            <a:r>
              <a:rPr lang="en-US" sz="3430" dirty="0">
                <a:latin typeface="Avenir Book"/>
              </a:rPr>
              <a:t>increased discounting of delayed rewards, resulting in </a:t>
            </a:r>
            <a:r>
              <a:rPr lang="en-US" sz="3430" dirty="0" smtClean="0">
                <a:latin typeface="Avenir Book"/>
              </a:rPr>
              <a:t>a preferred </a:t>
            </a:r>
            <a:r>
              <a:rPr lang="en-US" sz="3430" dirty="0">
                <a:latin typeface="Avenir Book"/>
              </a:rPr>
              <a:t>choice of </a:t>
            </a:r>
            <a:r>
              <a:rPr lang="en-US" sz="3430" dirty="0" smtClean="0">
                <a:latin typeface="Avenir Book"/>
              </a:rPr>
              <a:t>immediate rewards. </a:t>
            </a:r>
            <a:endParaRPr lang="en-US" sz="3430" dirty="0">
              <a:latin typeface="Avenir Book"/>
            </a:endParaRPr>
          </a:p>
        </p:txBody>
      </p:sp>
      <p:sp>
        <p:nvSpPr>
          <p:cNvPr id="20" name="Shape 90">
            <a:extLst>
              <a:ext uri="{FF2B5EF4-FFF2-40B4-BE49-F238E27FC236}">
                <a16:creationId xmlns="" xmlns:a16="http://schemas.microsoft.com/office/drawing/2014/main" id="{46D810C4-8BB4-460B-8AB8-C3DDCF21ABC8}"/>
              </a:ext>
            </a:extLst>
          </p:cNvPr>
          <p:cNvSpPr txBox="1"/>
          <p:nvPr/>
        </p:nvSpPr>
        <p:spPr>
          <a:xfrm>
            <a:off x="7377216" y="17083712"/>
            <a:ext cx="8771163" cy="672193"/>
          </a:xfrm>
          <a:prstGeom prst="rect">
            <a:avLst/>
          </a:prstGeom>
          <a:noFill/>
          <a:ln>
            <a:noFill/>
          </a:ln>
        </p:spPr>
        <p:txBody>
          <a:bodyPr spcFirstLastPara="1" wrap="square" lIns="78021" tIns="39021" rIns="78021" bIns="39021" anchor="t" anchorCtr="0">
            <a:noAutofit/>
          </a:bodyPr>
          <a:lstStyle/>
          <a:p>
            <a:pPr algn="ctr"/>
            <a:r>
              <a:rPr lang="en-US" sz="3730" b="1" dirty="0">
                <a:solidFill>
                  <a:schemeClr val="dk1"/>
                </a:solidFill>
                <a:latin typeface="Avenir Next" charset="0"/>
                <a:ea typeface="Avenir Next" charset="0"/>
                <a:cs typeface="Avenir Next" charset="0"/>
              </a:rPr>
              <a:t>Methods: Design</a:t>
            </a:r>
            <a:endParaRPr sz="3730" b="1" dirty="0">
              <a:solidFill>
                <a:schemeClr val="dk1"/>
              </a:solidFill>
              <a:latin typeface="Avenir Next" charset="0"/>
              <a:ea typeface="Avenir Next" charset="0"/>
              <a:cs typeface="Avenir Next" charset="0"/>
            </a:endParaRPr>
          </a:p>
        </p:txBody>
      </p:sp>
      <p:sp>
        <p:nvSpPr>
          <p:cNvPr id="21" name="Shape 105">
            <a:extLst>
              <a:ext uri="{FF2B5EF4-FFF2-40B4-BE49-F238E27FC236}">
                <a16:creationId xmlns="" xmlns:a16="http://schemas.microsoft.com/office/drawing/2014/main" id="{363B4015-D318-46B1-A8CC-2359A99F1B3A}"/>
              </a:ext>
            </a:extLst>
          </p:cNvPr>
          <p:cNvSpPr txBox="1"/>
          <p:nvPr/>
        </p:nvSpPr>
        <p:spPr>
          <a:xfrm>
            <a:off x="1209094" y="18132788"/>
            <a:ext cx="15407474" cy="7002507"/>
          </a:xfrm>
          <a:prstGeom prst="rect">
            <a:avLst/>
          </a:prstGeom>
          <a:noFill/>
          <a:ln>
            <a:noFill/>
          </a:ln>
        </p:spPr>
        <p:txBody>
          <a:bodyPr spcFirstLastPara="1" wrap="square" lIns="78363" tIns="39171" rIns="78363" bIns="39171" anchor="t" anchorCtr="0">
            <a:noAutofit/>
          </a:bodyPr>
          <a:lstStyle/>
          <a:p>
            <a:pPr algn="just"/>
            <a:r>
              <a:rPr lang="en-US" sz="3430" b="1" dirty="0">
                <a:solidFill>
                  <a:schemeClr val="dk1"/>
                </a:solidFill>
                <a:latin typeface="Avenir Book" charset="0"/>
                <a:ea typeface="Avenir Book" charset="0"/>
                <a:cs typeface="Avenir Book" charset="0"/>
              </a:rPr>
              <a:t>Participants</a:t>
            </a:r>
            <a:endParaRPr lang="en-US" sz="3430" dirty="0">
              <a:latin typeface="Avenir Book" charset="0"/>
              <a:ea typeface="Avenir Book" charset="0"/>
              <a:cs typeface="Avenir Book" charset="0"/>
            </a:endParaRPr>
          </a:p>
          <a:p>
            <a:pPr marL="457200" indent="-457200"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N = 14 (11 F, 3 M), Ages 18-30, Mean Age </a:t>
            </a:r>
            <a:r>
              <a:rPr lang="en-US" sz="3430" dirty="0">
                <a:solidFill>
                  <a:schemeClr val="dk1"/>
                </a:solidFill>
                <a:latin typeface="Avenir Book"/>
                <a:ea typeface="Avenir Book" charset="0"/>
                <a:cs typeface="Avenir Book" charset="0"/>
              </a:rPr>
              <a:t>= </a:t>
            </a:r>
            <a:r>
              <a:rPr lang="en-US" sz="3430" dirty="0">
                <a:latin typeface="Avenir Book"/>
              </a:rPr>
              <a:t>21.5 </a:t>
            </a:r>
            <a:endParaRPr lang="en-US" sz="3430" dirty="0">
              <a:solidFill>
                <a:schemeClr val="dk1"/>
              </a:solidFill>
              <a:latin typeface="Avenir Book"/>
              <a:ea typeface="Avenir Book" charset="0"/>
              <a:cs typeface="Avenir Book" charset="0"/>
            </a:endParaRPr>
          </a:p>
          <a:p>
            <a:pPr algn="just">
              <a:buClr>
                <a:schemeClr val="dk1"/>
              </a:buClr>
              <a:buSzPts val="4000"/>
            </a:pPr>
            <a:r>
              <a:rPr lang="en-US" sz="3430" b="1" dirty="0">
                <a:solidFill>
                  <a:schemeClr val="dk1"/>
                </a:solidFill>
                <a:latin typeface="Avenir Book" charset="0"/>
                <a:ea typeface="Avenir Book" charset="0"/>
                <a:cs typeface="Avenir Book" charset="0"/>
              </a:rPr>
              <a:t>Experiment Structure</a:t>
            </a:r>
          </a:p>
          <a:p>
            <a:pPr marL="489813"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Day 1:</a:t>
            </a: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Self-report questionnaires of sociality, self-esteem, rejection sensitivity and social support.</a:t>
            </a: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Intertemporal Choice Task</a:t>
            </a:r>
            <a:r>
              <a:rPr lang="en-US" sz="3430" baseline="30000" dirty="0">
                <a:solidFill>
                  <a:schemeClr val="dk1"/>
                </a:solidFill>
                <a:latin typeface="Avenir Book" charset="0"/>
                <a:ea typeface="Avenir Book" charset="0"/>
                <a:cs typeface="Avenir Book" charset="0"/>
              </a:rPr>
              <a:t>7</a:t>
            </a:r>
            <a:endParaRPr lang="en-US" sz="3430" dirty="0">
              <a:solidFill>
                <a:schemeClr val="dk1"/>
              </a:solidFill>
              <a:latin typeface="Avenir Book" charset="0"/>
              <a:ea typeface="Avenir Book" charset="0"/>
              <a:cs typeface="Avenir Book" charset="0"/>
            </a:endParaRP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Photo of participant taken; told that others at different study sites will be rating them on likeability based on their photo</a:t>
            </a:r>
            <a:r>
              <a:rPr lang="en-US" sz="3430" baseline="30000" dirty="0">
                <a:solidFill>
                  <a:schemeClr val="dk1"/>
                </a:solidFill>
                <a:latin typeface="Avenir Book" charset="0"/>
                <a:ea typeface="Avenir Book" charset="0"/>
                <a:cs typeface="Avenir Book" charset="0"/>
              </a:rPr>
              <a:t>8.</a:t>
            </a:r>
            <a:endParaRPr lang="en-US" sz="3430" dirty="0">
              <a:solidFill>
                <a:schemeClr val="dk1"/>
              </a:solidFill>
              <a:latin typeface="Avenir Book" charset="0"/>
              <a:ea typeface="Avenir Book" charset="0"/>
              <a:cs typeface="Avenir Book" charset="0"/>
            </a:endParaRPr>
          </a:p>
          <a:p>
            <a:pPr marL="489813"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Day 2: </a:t>
            </a: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Rejection Induction Task</a:t>
            </a:r>
          </a:p>
          <a:p>
            <a:pPr marL="947013" lvl="1" indent="-489813" algn="just">
              <a:buClr>
                <a:schemeClr val="dk1"/>
              </a:buClr>
              <a:buSzPts val="4000"/>
              <a:buFont typeface="Arial" panose="020B0604020202020204" pitchFamily="34" charset="0"/>
              <a:buChar char="•"/>
            </a:pPr>
            <a:r>
              <a:rPr lang="en-US" sz="3430" dirty="0">
                <a:solidFill>
                  <a:schemeClr val="dk1"/>
                </a:solidFill>
                <a:latin typeface="Avenir Book" charset="0"/>
                <a:ea typeface="Avenir Book" charset="0"/>
                <a:cs typeface="Avenir Book" charset="0"/>
              </a:rPr>
              <a:t>Intertemporal Choice Task</a:t>
            </a:r>
          </a:p>
        </p:txBody>
      </p:sp>
      <p:sp>
        <p:nvSpPr>
          <p:cNvPr id="3" name="Rectangle 2">
            <a:extLst>
              <a:ext uri="{FF2B5EF4-FFF2-40B4-BE49-F238E27FC236}">
                <a16:creationId xmlns="" xmlns:a16="http://schemas.microsoft.com/office/drawing/2014/main" id="{7CD7C669-F68E-4309-B9CE-36BBE33324C0}"/>
              </a:ext>
            </a:extLst>
          </p:cNvPr>
          <p:cNvSpPr/>
          <p:nvPr/>
        </p:nvSpPr>
        <p:spPr>
          <a:xfrm>
            <a:off x="27915818" y="30344290"/>
            <a:ext cx="11068101" cy="3046988"/>
          </a:xfrm>
          <a:prstGeom prst="rect">
            <a:avLst/>
          </a:prstGeom>
        </p:spPr>
        <p:txBody>
          <a:bodyPr wrap="square">
            <a:spAutoFit/>
          </a:bodyPr>
          <a:lstStyle/>
          <a:p>
            <a:pPr marL="457200" indent="-457200" algn="just">
              <a:buAutoNum type="arabicPeriod"/>
            </a:pPr>
            <a:r>
              <a:rPr lang="en-US" sz="2400" dirty="0" smtClean="0">
                <a:latin typeface="Avenir Book"/>
              </a:rPr>
              <a:t>Lerner </a:t>
            </a:r>
            <a:r>
              <a:rPr lang="en-US" sz="2400" dirty="0">
                <a:latin typeface="Avenir Book"/>
              </a:rPr>
              <a:t>et al., Psychological Science (2013)</a:t>
            </a:r>
          </a:p>
          <a:p>
            <a:pPr algn="just"/>
            <a:r>
              <a:rPr lang="en-US" sz="2400" dirty="0">
                <a:latin typeface="Avenir Book"/>
              </a:rPr>
              <a:t>2. Pennebaker, Unintended Thought (1989)</a:t>
            </a:r>
          </a:p>
          <a:p>
            <a:pPr algn="just"/>
            <a:r>
              <a:rPr lang="en-US" sz="2400" dirty="0">
                <a:latin typeface="Avenir Book"/>
              </a:rPr>
              <a:t>3. </a:t>
            </a:r>
            <a:r>
              <a:rPr lang="en-US" sz="2400" dirty="0" err="1">
                <a:latin typeface="Avenir Book"/>
              </a:rPr>
              <a:t>Kalivas</a:t>
            </a:r>
            <a:r>
              <a:rPr lang="en-US" sz="2400" dirty="0">
                <a:latin typeface="Avenir Book"/>
              </a:rPr>
              <a:t> &amp; </a:t>
            </a:r>
            <a:r>
              <a:rPr lang="en-US" sz="2400" dirty="0" err="1">
                <a:latin typeface="Avenir Book"/>
              </a:rPr>
              <a:t>Volkow</a:t>
            </a:r>
            <a:r>
              <a:rPr lang="en-US" sz="2400" dirty="0">
                <a:latin typeface="Avenir Book"/>
              </a:rPr>
              <a:t>, American Journal of Psychiatry (2005)</a:t>
            </a:r>
          </a:p>
          <a:p>
            <a:pPr algn="just"/>
            <a:r>
              <a:rPr lang="en-US" sz="2400" dirty="0">
                <a:latin typeface="Avenir Book"/>
              </a:rPr>
              <a:t>4. Volkow et al., Nature (1997)</a:t>
            </a:r>
          </a:p>
          <a:p>
            <a:pPr algn="just"/>
            <a:r>
              <a:rPr lang="en-US" sz="2400" dirty="0">
                <a:latin typeface="Avenir Book"/>
              </a:rPr>
              <a:t>5. Heilig et al., Nature Reviews Neuroscience (2016)</a:t>
            </a:r>
          </a:p>
          <a:p>
            <a:pPr algn="just"/>
            <a:r>
              <a:rPr lang="en-US" sz="2400" dirty="0">
                <a:latin typeface="Avenir Book"/>
              </a:rPr>
              <a:t>6. Sinha,  et al., Psychopharmacology (2011)</a:t>
            </a:r>
          </a:p>
          <a:p>
            <a:pPr algn="just"/>
            <a:r>
              <a:rPr lang="en-US" sz="2400" dirty="0">
                <a:latin typeface="Avenir Book"/>
              </a:rPr>
              <a:t>7. Yu et al., Psychiatry Research (2017)</a:t>
            </a:r>
          </a:p>
          <a:p>
            <a:pPr algn="just"/>
            <a:r>
              <a:rPr lang="en-US" sz="2400" dirty="0">
                <a:latin typeface="Avenir Book"/>
              </a:rPr>
              <a:t>8. Somerville et al.,  Nature Neuroscience (2006)</a:t>
            </a:r>
          </a:p>
        </p:txBody>
      </p:sp>
      <p:sp>
        <p:nvSpPr>
          <p:cNvPr id="24" name="TextBox 23">
            <a:extLst>
              <a:ext uri="{FF2B5EF4-FFF2-40B4-BE49-F238E27FC236}">
                <a16:creationId xmlns="" xmlns:a16="http://schemas.microsoft.com/office/drawing/2014/main" id="{4378FFF4-F3E0-43B2-B237-BC2542D6E174}"/>
              </a:ext>
            </a:extLst>
          </p:cNvPr>
          <p:cNvSpPr txBox="1"/>
          <p:nvPr/>
        </p:nvSpPr>
        <p:spPr>
          <a:xfrm>
            <a:off x="29627571" y="22029369"/>
            <a:ext cx="7620889" cy="666336"/>
          </a:xfrm>
          <a:prstGeom prst="rect">
            <a:avLst/>
          </a:prstGeom>
          <a:noFill/>
        </p:spPr>
        <p:txBody>
          <a:bodyPr wrap="square" rtlCol="0">
            <a:spAutoFit/>
          </a:bodyPr>
          <a:lstStyle/>
          <a:p>
            <a:pPr algn="ctr"/>
            <a:r>
              <a:rPr lang="en-US" sz="3730" b="1" dirty="0">
                <a:latin typeface="Avenir Next" charset="0"/>
                <a:ea typeface="Avenir Next" charset="0"/>
                <a:cs typeface="Avenir Next" charset="0"/>
              </a:rPr>
              <a:t>Discussion</a:t>
            </a:r>
          </a:p>
        </p:txBody>
      </p:sp>
      <p:sp>
        <p:nvSpPr>
          <p:cNvPr id="27" name="TextBox 26">
            <a:extLst>
              <a:ext uri="{FF2B5EF4-FFF2-40B4-BE49-F238E27FC236}">
                <a16:creationId xmlns="" xmlns:a16="http://schemas.microsoft.com/office/drawing/2014/main" id="{0CEE22F0-FFDC-4AB3-830B-BDADC20214A8}"/>
              </a:ext>
            </a:extLst>
          </p:cNvPr>
          <p:cNvSpPr txBox="1"/>
          <p:nvPr/>
        </p:nvSpPr>
        <p:spPr>
          <a:xfrm>
            <a:off x="27368388" y="22641027"/>
            <a:ext cx="12266360" cy="6954211"/>
          </a:xfrm>
          <a:prstGeom prst="rect">
            <a:avLst/>
          </a:prstGeom>
          <a:noFill/>
        </p:spPr>
        <p:txBody>
          <a:bodyPr wrap="square" rtlCol="0">
            <a:spAutoFit/>
          </a:bodyPr>
          <a:lstStyle/>
          <a:p>
            <a:pPr marL="285750" indent="-285750" algn="just">
              <a:buFont typeface="Arial" panose="020B0604020202020204" pitchFamily="34" charset="0"/>
              <a:buChar char="•"/>
            </a:pPr>
            <a:r>
              <a:rPr lang="en-US" sz="3430" dirty="0">
                <a:latin typeface="Avenir Book"/>
              </a:rPr>
              <a:t>Our results show that individuals are sensitive to social rejection</a:t>
            </a:r>
            <a:r>
              <a:rPr lang="en-US" sz="3430" dirty="0" smtClean="0">
                <a:latin typeface="Avenir Book"/>
              </a:rPr>
              <a:t>, yet this did not </a:t>
            </a:r>
            <a:r>
              <a:rPr lang="en-US" sz="3430" dirty="0">
                <a:latin typeface="Avenir Book"/>
              </a:rPr>
              <a:t>seem to influence </a:t>
            </a:r>
            <a:r>
              <a:rPr lang="en-US" sz="3430" dirty="0" smtClean="0">
                <a:latin typeface="Avenir Book"/>
              </a:rPr>
              <a:t>their tendency to discount future rewards as hypothesized.</a:t>
            </a:r>
          </a:p>
          <a:p>
            <a:pPr marL="285750" indent="-285750" algn="just">
              <a:buFont typeface="Arial" panose="020B0604020202020204" pitchFamily="34" charset="0"/>
              <a:buChar char="•"/>
            </a:pPr>
            <a:r>
              <a:rPr lang="en-US" sz="3430" dirty="0" smtClean="0">
                <a:latin typeface="Avenir Book"/>
              </a:rPr>
              <a:t>On average participants rated being liked more positively than being disliked showing that individuals are more sensitive to being socially accepted than to being rejected.</a:t>
            </a:r>
          </a:p>
          <a:p>
            <a:pPr marL="285750" indent="-285750" algn="just">
              <a:buFont typeface="Arial" panose="020B0604020202020204" pitchFamily="34" charset="0"/>
              <a:buChar char="•"/>
            </a:pPr>
            <a:r>
              <a:rPr lang="en-US" sz="3430" dirty="0" smtClean="0">
                <a:latin typeface="Avenir Book"/>
              </a:rPr>
              <a:t>Individuals with increased </a:t>
            </a:r>
            <a:r>
              <a:rPr lang="en-US" sz="3430" dirty="0">
                <a:latin typeface="Avenir Book"/>
              </a:rPr>
              <a:t>rejection sensitivity are more susceptible to preferring the immediate rather than the delayed </a:t>
            </a:r>
            <a:r>
              <a:rPr lang="en-US" sz="3430" dirty="0" smtClean="0">
                <a:latin typeface="Avenir Book"/>
              </a:rPr>
              <a:t>reward after experiencing rejection, suggesting greater sensitivity to </a:t>
            </a:r>
            <a:r>
              <a:rPr lang="en-US" sz="3430" dirty="0">
                <a:latin typeface="Avenir Book"/>
              </a:rPr>
              <a:t>considering future outcomes.</a:t>
            </a:r>
          </a:p>
          <a:p>
            <a:pPr marL="285750" indent="-285750" algn="just">
              <a:buFont typeface="Arial" panose="020B0604020202020204" pitchFamily="34" charset="0"/>
              <a:buChar char="•"/>
            </a:pPr>
            <a:r>
              <a:rPr lang="en-US" sz="3430" dirty="0" smtClean="0">
                <a:latin typeface="Avenir Book"/>
              </a:rPr>
              <a:t>Future work probing the relationship between negative social experiences and decision-making can focus on more salient manipulations and increased sample sizes. </a:t>
            </a:r>
            <a:endParaRPr lang="en-US" sz="3430" dirty="0">
              <a:latin typeface="Avenir Book"/>
            </a:endParaRPr>
          </a:p>
        </p:txBody>
      </p:sp>
      <p:sp>
        <p:nvSpPr>
          <p:cNvPr id="22" name="Shape 105">
            <a:extLst>
              <a:ext uri="{FF2B5EF4-FFF2-40B4-BE49-F238E27FC236}">
                <a16:creationId xmlns="" xmlns:a16="http://schemas.microsoft.com/office/drawing/2014/main" id="{363B4015-D318-46B1-A8CC-2359A99F1B3A}"/>
              </a:ext>
            </a:extLst>
          </p:cNvPr>
          <p:cNvSpPr txBox="1"/>
          <p:nvPr/>
        </p:nvSpPr>
        <p:spPr>
          <a:xfrm>
            <a:off x="11306500" y="29088044"/>
            <a:ext cx="14079875" cy="4490128"/>
          </a:xfrm>
          <a:prstGeom prst="rect">
            <a:avLst/>
          </a:prstGeom>
          <a:noFill/>
          <a:ln>
            <a:noFill/>
          </a:ln>
        </p:spPr>
        <p:txBody>
          <a:bodyPr spcFirstLastPara="1" wrap="square" lIns="78363" tIns="39171" rIns="78363" bIns="39171" anchor="t" anchorCtr="0">
            <a:noAutofit/>
          </a:bodyPr>
          <a:lstStyle/>
          <a:p>
            <a:pPr algn="just">
              <a:buClr>
                <a:schemeClr val="dk1"/>
              </a:buClr>
              <a:buSzPts val="4000"/>
            </a:pPr>
            <a:r>
              <a:rPr lang="en-US" sz="3430" b="1" dirty="0">
                <a:latin typeface="Avenir Book" charset="0"/>
                <a:ea typeface="Avenir Book" charset="0"/>
                <a:cs typeface="Avenir Book" charset="0"/>
              </a:rPr>
              <a:t>Rejection Induction Task</a:t>
            </a:r>
          </a:p>
          <a:p>
            <a:pPr marL="457200"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Participants are told they will be shown photos of the participants who rated them and are expected to predict whether they were liked or not, prior to seeing actual feedback</a:t>
            </a:r>
            <a:r>
              <a:rPr lang="en-US" sz="3430" baseline="30000" dirty="0">
                <a:solidFill>
                  <a:schemeClr val="dk1"/>
                </a:solidFill>
                <a:latin typeface="Avenir Book" charset="0"/>
                <a:ea typeface="Avenir Book" charset="0"/>
                <a:cs typeface="Avenir Book" charset="0"/>
              </a:rPr>
              <a:t>8.</a:t>
            </a:r>
            <a:endParaRPr lang="en-US" sz="3430" dirty="0">
              <a:solidFill>
                <a:schemeClr val="dk1"/>
              </a:solidFill>
              <a:latin typeface="Avenir Book" charset="0"/>
              <a:ea typeface="Avenir Book" charset="0"/>
              <a:cs typeface="Avenir Book" charset="0"/>
            </a:endParaRPr>
          </a:p>
          <a:p>
            <a:pPr marL="457200"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Participants saw images of 80 distinct individuals.</a:t>
            </a:r>
          </a:p>
          <a:p>
            <a:pPr marL="457200"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Task was to first indicate whether they thought a target individual liked them or not, and then were presented with feedback indicating the person’s purported actual response</a:t>
            </a:r>
            <a:r>
              <a:rPr lang="en-US" sz="3430" dirty="0" smtClean="0">
                <a:solidFill>
                  <a:schemeClr val="dk1"/>
                </a:solidFill>
                <a:latin typeface="Avenir Book" charset="0"/>
                <a:ea typeface="Avenir Book" charset="0"/>
                <a:cs typeface="Avenir Book" charset="0"/>
              </a:rPr>
              <a:t>.</a:t>
            </a:r>
          </a:p>
          <a:p>
            <a:pPr marL="457200" indent="-457200" algn="just">
              <a:buClr>
                <a:schemeClr val="dk1"/>
              </a:buClr>
              <a:buSzPts val="4000"/>
              <a:buFont typeface="Arial" charset="0"/>
              <a:buChar char="•"/>
            </a:pPr>
            <a:r>
              <a:rPr lang="en-US" sz="3430" dirty="0" smtClean="0">
                <a:solidFill>
                  <a:schemeClr val="dk1"/>
                </a:solidFill>
                <a:latin typeface="Avenir Book" charset="0"/>
                <a:ea typeface="Avenir Book" charset="0"/>
                <a:cs typeface="Avenir Book" charset="0"/>
              </a:rPr>
              <a:t>Participants received negative feedback on approximately 60% of trials</a:t>
            </a:r>
            <a:endParaRPr lang="en-US" sz="3430" dirty="0">
              <a:solidFill>
                <a:schemeClr val="dk1"/>
              </a:solidFill>
              <a:latin typeface="Avenir Book" charset="0"/>
              <a:ea typeface="Avenir Book" charset="0"/>
              <a:cs typeface="Avenir Book" charset="0"/>
            </a:endParaRPr>
          </a:p>
          <a:p>
            <a:pPr algn="just">
              <a:buClr>
                <a:schemeClr val="dk1"/>
              </a:buClr>
              <a:buSzPts val="4000"/>
            </a:pPr>
            <a:endParaRPr lang="en-US" sz="3430" dirty="0">
              <a:solidFill>
                <a:schemeClr val="dk1"/>
              </a:solidFill>
              <a:latin typeface="Avenir Book" charset="0"/>
              <a:ea typeface="Avenir Book" charset="0"/>
              <a:cs typeface="Avenir Book"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6568" y="23587739"/>
            <a:ext cx="8422375" cy="5387951"/>
          </a:xfrm>
          <a:prstGeom prst="rect">
            <a:avLst/>
          </a:prstGeom>
        </p:spPr>
      </p:pic>
      <p:sp>
        <p:nvSpPr>
          <p:cNvPr id="23" name="Shape 105">
            <a:extLst>
              <a:ext uri="{FF2B5EF4-FFF2-40B4-BE49-F238E27FC236}">
                <a16:creationId xmlns="" xmlns:a16="http://schemas.microsoft.com/office/drawing/2014/main" id="{363B4015-D318-46B1-A8CC-2359A99F1B3A}"/>
              </a:ext>
            </a:extLst>
          </p:cNvPr>
          <p:cNvSpPr txBox="1"/>
          <p:nvPr/>
        </p:nvSpPr>
        <p:spPr>
          <a:xfrm>
            <a:off x="1243626" y="24850987"/>
            <a:ext cx="14079875" cy="4293152"/>
          </a:xfrm>
          <a:prstGeom prst="rect">
            <a:avLst/>
          </a:prstGeom>
          <a:noFill/>
          <a:ln>
            <a:noFill/>
          </a:ln>
        </p:spPr>
        <p:txBody>
          <a:bodyPr spcFirstLastPara="1" wrap="square" lIns="78363" tIns="39171" rIns="78363" bIns="39171" anchor="t" anchorCtr="0">
            <a:noAutofit/>
          </a:bodyPr>
          <a:lstStyle/>
          <a:p>
            <a:pPr algn="just">
              <a:buClr>
                <a:schemeClr val="dk1"/>
              </a:buClr>
              <a:buSzPts val="4000"/>
            </a:pPr>
            <a:r>
              <a:rPr lang="en-US" sz="3430" b="1" dirty="0">
                <a:latin typeface="Avenir Book" charset="0"/>
                <a:ea typeface="Avenir Book" charset="0"/>
                <a:cs typeface="Avenir Book" charset="0"/>
              </a:rPr>
              <a:t>Intertemporal Choice Task</a:t>
            </a:r>
            <a:endParaRPr lang="en-US" sz="3430" dirty="0">
              <a:solidFill>
                <a:schemeClr val="dk1"/>
              </a:solidFill>
              <a:latin typeface="Avenir Book" charset="0"/>
              <a:ea typeface="Avenir Book" charset="0"/>
              <a:cs typeface="Avenir Book" charset="0"/>
            </a:endParaRPr>
          </a:p>
          <a:p>
            <a:pPr marL="457200"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Participants completed an adapted version of an intertemporal choice task</a:t>
            </a:r>
            <a:r>
              <a:rPr lang="en-US" sz="3430" baseline="30000" dirty="0">
                <a:solidFill>
                  <a:schemeClr val="dk1"/>
                </a:solidFill>
                <a:latin typeface="Avenir Book" charset="0"/>
                <a:ea typeface="Avenir Book" charset="0"/>
                <a:cs typeface="Avenir Book" charset="0"/>
              </a:rPr>
              <a:t>7 </a:t>
            </a:r>
            <a:r>
              <a:rPr lang="en-US" sz="3430" dirty="0">
                <a:solidFill>
                  <a:schemeClr val="dk1"/>
                </a:solidFill>
                <a:latin typeface="Avenir Book" charset="0"/>
                <a:ea typeface="Avenir Book" charset="0"/>
                <a:cs typeface="Avenir Book" charset="0"/>
              </a:rPr>
              <a:t>in which they indicated there preference for an immediate or a delayed monetary reward. </a:t>
            </a:r>
          </a:p>
          <a:p>
            <a:pPr marL="457200"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17 choices </a:t>
            </a:r>
          </a:p>
          <a:p>
            <a:pPr marL="914400" lvl="1"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immediate reward range ($11-$32)</a:t>
            </a:r>
          </a:p>
          <a:p>
            <a:pPr marL="914400" lvl="1"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delayed reward range ($25-$35)</a:t>
            </a:r>
          </a:p>
          <a:p>
            <a:pPr marL="914400" lvl="1" indent="-457200" algn="just">
              <a:buClr>
                <a:schemeClr val="dk1"/>
              </a:buClr>
              <a:buSzPts val="4000"/>
              <a:buFont typeface="Arial" charset="0"/>
              <a:buChar char="•"/>
            </a:pPr>
            <a:r>
              <a:rPr lang="en-US" sz="3430" dirty="0">
                <a:solidFill>
                  <a:schemeClr val="dk1"/>
                </a:solidFill>
                <a:latin typeface="Avenir Book" charset="0"/>
                <a:ea typeface="Avenir Book" charset="0"/>
                <a:cs typeface="Avenir Book" charset="0"/>
              </a:rPr>
              <a:t>Delay range (3-171 days)</a:t>
            </a:r>
          </a:p>
        </p:txBody>
      </p:sp>
      <p:sp>
        <p:nvSpPr>
          <p:cNvPr id="28" name="TextBox 27">
            <a:extLst>
              <a:ext uri="{FF2B5EF4-FFF2-40B4-BE49-F238E27FC236}">
                <a16:creationId xmlns="" xmlns:a16="http://schemas.microsoft.com/office/drawing/2014/main" id="{4378FFF4-F3E0-43B2-B237-BC2542D6E174}"/>
              </a:ext>
            </a:extLst>
          </p:cNvPr>
          <p:cNvSpPr txBox="1"/>
          <p:nvPr/>
        </p:nvSpPr>
        <p:spPr>
          <a:xfrm>
            <a:off x="30276109" y="3188143"/>
            <a:ext cx="7620889" cy="666336"/>
          </a:xfrm>
          <a:prstGeom prst="rect">
            <a:avLst/>
          </a:prstGeom>
          <a:noFill/>
        </p:spPr>
        <p:txBody>
          <a:bodyPr wrap="square" rtlCol="0">
            <a:spAutoFit/>
          </a:bodyPr>
          <a:lstStyle/>
          <a:p>
            <a:pPr algn="ctr"/>
            <a:r>
              <a:rPr lang="en-US" sz="3730" b="1" dirty="0">
                <a:solidFill>
                  <a:schemeClr val="dk1"/>
                </a:solidFill>
                <a:latin typeface="Avenir Next" charset="0"/>
                <a:ea typeface="Avenir Next" charset="0"/>
                <a:cs typeface="Avenir Next" charset="0"/>
              </a:rPr>
              <a:t>Results</a:t>
            </a:r>
          </a:p>
        </p:txBody>
      </p:sp>
      <p:pic>
        <p:nvPicPr>
          <p:cNvPr id="10" name="Picture 9"/>
          <p:cNvPicPr>
            <a:picLocks noChangeAspect="1"/>
          </p:cNvPicPr>
          <p:nvPr/>
        </p:nvPicPr>
        <p:blipFill>
          <a:blip r:embed="rId6"/>
          <a:stretch>
            <a:fillRect/>
          </a:stretch>
        </p:blipFill>
        <p:spPr>
          <a:xfrm>
            <a:off x="27368388" y="3860168"/>
            <a:ext cx="7643464" cy="4600399"/>
          </a:xfrm>
          <a:prstGeom prst="rect">
            <a:avLst/>
          </a:prstGeom>
        </p:spPr>
      </p:pic>
      <p:pic>
        <p:nvPicPr>
          <p:cNvPr id="14" name="Picture 13"/>
          <p:cNvPicPr>
            <a:picLocks noChangeAspect="1"/>
          </p:cNvPicPr>
          <p:nvPr/>
        </p:nvPicPr>
        <p:blipFill>
          <a:blip r:embed="rId7"/>
          <a:stretch>
            <a:fillRect/>
          </a:stretch>
        </p:blipFill>
        <p:spPr>
          <a:xfrm>
            <a:off x="32546551" y="9344646"/>
            <a:ext cx="7687049" cy="4956888"/>
          </a:xfrm>
          <a:prstGeom prst="rect">
            <a:avLst/>
          </a:prstGeom>
        </p:spPr>
      </p:pic>
      <p:pic>
        <p:nvPicPr>
          <p:cNvPr id="7" name="Picture 6">
            <a:extLst>
              <a:ext uri="{FF2B5EF4-FFF2-40B4-BE49-F238E27FC236}">
                <a16:creationId xmlns="" xmlns:a16="http://schemas.microsoft.com/office/drawing/2014/main" id="{CF4994FC-2DFF-4FC2-8EC2-DF85149186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80066" y="11763906"/>
            <a:ext cx="9963344" cy="4981672"/>
          </a:xfrm>
          <a:prstGeom prst="rect">
            <a:avLst/>
          </a:prstGeom>
        </p:spPr>
      </p:pic>
      <p:sp>
        <p:nvSpPr>
          <p:cNvPr id="31" name="TextBox 30">
            <a:extLst>
              <a:ext uri="{FF2B5EF4-FFF2-40B4-BE49-F238E27FC236}">
                <a16:creationId xmlns="" xmlns:a16="http://schemas.microsoft.com/office/drawing/2014/main" id="{7F4219BE-006B-46EA-B24B-25BED1EAA8FF}"/>
              </a:ext>
            </a:extLst>
          </p:cNvPr>
          <p:cNvSpPr txBox="1"/>
          <p:nvPr/>
        </p:nvSpPr>
        <p:spPr>
          <a:xfrm>
            <a:off x="35011852" y="4697206"/>
            <a:ext cx="5075042" cy="3077766"/>
          </a:xfrm>
          <a:prstGeom prst="rect">
            <a:avLst/>
          </a:prstGeom>
          <a:noFill/>
        </p:spPr>
        <p:txBody>
          <a:bodyPr wrap="square" rtlCol="0">
            <a:spAutoFit/>
          </a:bodyPr>
          <a:lstStyle/>
          <a:p>
            <a:pPr algn="just"/>
            <a:r>
              <a:rPr lang="en-US" sz="2800" dirty="0">
                <a:latin typeface="Avenir Book"/>
              </a:rPr>
              <a:t>O</a:t>
            </a:r>
            <a:r>
              <a:rPr lang="en-US" sz="2800" dirty="0" smtClean="0">
                <a:latin typeface="Avenir Book"/>
              </a:rPr>
              <a:t>n average, </a:t>
            </a:r>
            <a:r>
              <a:rPr lang="en-US" sz="2800" dirty="0">
                <a:latin typeface="Avenir Book"/>
              </a:rPr>
              <a:t>participants rated being </a:t>
            </a:r>
            <a:r>
              <a:rPr lang="en-US" sz="2800" dirty="0" smtClean="0">
                <a:latin typeface="Avenir Book"/>
              </a:rPr>
              <a:t>accepted more </a:t>
            </a:r>
            <a:r>
              <a:rPr lang="en-US" sz="2800" dirty="0">
                <a:latin typeface="Avenir Book"/>
              </a:rPr>
              <a:t>positively </a:t>
            </a:r>
            <a:r>
              <a:rPr lang="en-US" sz="2800" dirty="0">
                <a:latin typeface="Avenir Book" charset="0"/>
                <a:ea typeface="Avenir Book" charset="0"/>
                <a:cs typeface="Avenir Book" charset="0"/>
              </a:rPr>
              <a:t>(</a:t>
            </a:r>
            <a:r>
              <a:rPr lang="en-US" sz="2800" dirty="0" smtClean="0">
                <a:latin typeface="Avenir Book" charset="0"/>
                <a:ea typeface="Avenir Book" charset="0"/>
                <a:cs typeface="Avenir Book" charset="0"/>
              </a:rPr>
              <a:t>M = 2.2857</a:t>
            </a:r>
            <a:r>
              <a:rPr lang="en-US" sz="2800" dirty="0">
                <a:latin typeface="Avenir Book" charset="0"/>
                <a:ea typeface="Avenir Book" charset="0"/>
                <a:cs typeface="Avenir Book" charset="0"/>
              </a:rPr>
              <a:t>, </a:t>
            </a:r>
            <a:r>
              <a:rPr lang="en-US" sz="2800" dirty="0" smtClean="0">
                <a:latin typeface="Avenir Book" charset="0"/>
                <a:ea typeface="Avenir Book" charset="0"/>
                <a:cs typeface="Avenir Book" charset="0"/>
              </a:rPr>
              <a:t>SD = 1.8985</a:t>
            </a:r>
            <a:r>
              <a:rPr lang="en-US" sz="2800" dirty="0">
                <a:latin typeface="Avenir Book" charset="0"/>
                <a:ea typeface="Avenir Book" charset="0"/>
                <a:cs typeface="Avenir Book" charset="0"/>
              </a:rPr>
              <a:t>) </a:t>
            </a:r>
            <a:r>
              <a:rPr lang="en-US" sz="2800" dirty="0" smtClean="0">
                <a:latin typeface="Avenir Book"/>
              </a:rPr>
              <a:t>than being disliked </a:t>
            </a:r>
            <a:r>
              <a:rPr lang="en-US" sz="2800" dirty="0">
                <a:latin typeface="Avenir Book" charset="0"/>
                <a:ea typeface="Avenir Book" charset="0"/>
                <a:cs typeface="Avenir Book" charset="0"/>
              </a:rPr>
              <a:t>(</a:t>
            </a:r>
            <a:r>
              <a:rPr lang="en-US" sz="2800" dirty="0" smtClean="0">
                <a:latin typeface="Avenir Book" charset="0"/>
                <a:ea typeface="Avenir Book" charset="0"/>
                <a:cs typeface="Avenir Book" charset="0"/>
              </a:rPr>
              <a:t>M = -</a:t>
            </a:r>
            <a:r>
              <a:rPr lang="en-US" sz="2800" dirty="0">
                <a:latin typeface="Avenir Book" charset="0"/>
                <a:ea typeface="Avenir Book" charset="0"/>
                <a:cs typeface="Avenir Book" charset="0"/>
              </a:rPr>
              <a:t>1.14286, SD=1.9945</a:t>
            </a:r>
            <a:r>
              <a:rPr lang="en-US" sz="2800" dirty="0" smtClean="0">
                <a:latin typeface="Avenir Book" charset="0"/>
                <a:ea typeface="Avenir Book" charset="0"/>
                <a:cs typeface="Avenir Book" charset="0"/>
              </a:rPr>
              <a:t>)</a:t>
            </a:r>
            <a:r>
              <a:rPr lang="en-US" sz="2800" dirty="0">
                <a:latin typeface="Avenir Book"/>
              </a:rPr>
              <a:t> </a:t>
            </a:r>
            <a:r>
              <a:rPr lang="en-US" sz="2800" dirty="0" smtClean="0">
                <a:latin typeface="Avenir Book"/>
              </a:rPr>
              <a:t>(paired samples t-test:</a:t>
            </a:r>
            <a:r>
              <a:rPr lang="en-US" sz="2600" dirty="0" smtClean="0">
                <a:latin typeface="Avenir Book"/>
              </a:rPr>
              <a:t> </a:t>
            </a:r>
            <a:r>
              <a:rPr lang="en-US" sz="2600" i="1" dirty="0" smtClean="0">
                <a:latin typeface="Avenir Book" charset="0"/>
                <a:ea typeface="Avenir Book" charset="0"/>
                <a:cs typeface="Avenir Book" charset="0"/>
              </a:rPr>
              <a:t>t</a:t>
            </a:r>
            <a:r>
              <a:rPr lang="en-US" sz="2600" i="1" baseline="-25000" dirty="0" smtClean="0">
                <a:latin typeface="Avenir Book" charset="0"/>
                <a:ea typeface="Avenir Book" charset="0"/>
                <a:cs typeface="Avenir Book" charset="0"/>
              </a:rPr>
              <a:t>(13) </a:t>
            </a:r>
            <a:r>
              <a:rPr lang="en-US" sz="2600" dirty="0">
                <a:latin typeface="Avenir Book" charset="0"/>
                <a:ea typeface="Avenir Book" charset="0"/>
                <a:cs typeface="Avenir Book" charset="0"/>
              </a:rPr>
              <a:t>= 5.551, p=.001, </a:t>
            </a:r>
            <a:r>
              <a:rPr lang="en-US" sz="2600" i="1" dirty="0">
                <a:latin typeface="Avenir Book" charset="0"/>
                <a:ea typeface="Avenir Book" charset="0"/>
                <a:cs typeface="Avenir Book" charset="0"/>
              </a:rPr>
              <a:t>d </a:t>
            </a:r>
            <a:r>
              <a:rPr lang="en-US" sz="2600" dirty="0">
                <a:latin typeface="Avenir Book" charset="0"/>
                <a:ea typeface="Avenir Book" charset="0"/>
                <a:cs typeface="Avenir Book" charset="0"/>
              </a:rPr>
              <a:t>= </a:t>
            </a:r>
            <a:r>
              <a:rPr lang="en-US" sz="2600" dirty="0" smtClean="0">
                <a:latin typeface="Avenir Book" charset="0"/>
                <a:ea typeface="Avenir Book" charset="0"/>
                <a:cs typeface="Avenir Book" charset="0"/>
              </a:rPr>
              <a:t>1.48)</a:t>
            </a:r>
            <a:endParaRPr lang="en-US" sz="2600" dirty="0">
              <a:latin typeface="Avenir Book" charset="0"/>
              <a:ea typeface="Avenir Book" charset="0"/>
              <a:cs typeface="Avenir Book" charset="0"/>
            </a:endParaRPr>
          </a:p>
        </p:txBody>
      </p:sp>
      <p:sp>
        <p:nvSpPr>
          <p:cNvPr id="37" name="TextBox 36">
            <a:extLst>
              <a:ext uri="{FF2B5EF4-FFF2-40B4-BE49-F238E27FC236}">
                <a16:creationId xmlns="" xmlns:a16="http://schemas.microsoft.com/office/drawing/2014/main" id="{DF0705D4-D0F4-4A7D-813F-F5F8A88E0BDD}"/>
              </a:ext>
            </a:extLst>
          </p:cNvPr>
          <p:cNvSpPr txBox="1"/>
          <p:nvPr/>
        </p:nvSpPr>
        <p:spPr>
          <a:xfrm>
            <a:off x="27751780" y="9855503"/>
            <a:ext cx="4794771" cy="4185761"/>
          </a:xfrm>
          <a:prstGeom prst="rect">
            <a:avLst/>
          </a:prstGeom>
          <a:noFill/>
        </p:spPr>
        <p:txBody>
          <a:bodyPr wrap="square" rtlCol="0">
            <a:spAutoFit/>
          </a:bodyPr>
          <a:lstStyle/>
          <a:p>
            <a:pPr algn="just"/>
            <a:r>
              <a:rPr lang="en-US" sz="3000" dirty="0" smtClean="0">
                <a:latin typeface="Avenir Book"/>
              </a:rPr>
              <a:t>On average, participants demonstrated no differences in delay discounting before </a:t>
            </a:r>
            <a:r>
              <a:rPr lang="en-US" sz="2800" dirty="0">
                <a:latin typeface="Avenir Book" charset="0"/>
                <a:ea typeface="Avenir Book" charset="0"/>
                <a:cs typeface="Avenir Book" charset="0"/>
              </a:rPr>
              <a:t>(M=51.6807, SD=22.7447)</a:t>
            </a:r>
            <a:r>
              <a:rPr lang="en-US" sz="2800" dirty="0" smtClean="0">
                <a:latin typeface="Avenir Book"/>
              </a:rPr>
              <a:t> </a:t>
            </a:r>
            <a:r>
              <a:rPr lang="en-US" sz="3000" dirty="0" smtClean="0">
                <a:latin typeface="Avenir Book"/>
              </a:rPr>
              <a:t>and after </a:t>
            </a:r>
            <a:r>
              <a:rPr lang="en-US" sz="2800" dirty="0">
                <a:latin typeface="Avenir Book" charset="0"/>
                <a:ea typeface="Avenir Book" charset="0"/>
                <a:cs typeface="Avenir Book" charset="0"/>
              </a:rPr>
              <a:t>(M=50, SD=25.77)</a:t>
            </a:r>
            <a:r>
              <a:rPr lang="en-US" sz="3000" dirty="0" smtClean="0">
                <a:latin typeface="Avenir Book"/>
              </a:rPr>
              <a:t>  the rejection induction (paired samples t-test: </a:t>
            </a:r>
            <a:r>
              <a:rPr lang="en-US" sz="2800" i="1" dirty="0" smtClean="0">
                <a:latin typeface="Avenir Book" charset="0"/>
                <a:ea typeface="Avenir Book" charset="0"/>
                <a:cs typeface="Avenir Book" charset="0"/>
              </a:rPr>
              <a:t>t</a:t>
            </a:r>
            <a:r>
              <a:rPr lang="en-US" sz="2800" i="1" baseline="-25000" dirty="0" smtClean="0">
                <a:latin typeface="Avenir Book" charset="0"/>
                <a:ea typeface="Avenir Book" charset="0"/>
                <a:cs typeface="Avenir Book" charset="0"/>
              </a:rPr>
              <a:t>(13) </a:t>
            </a:r>
            <a:r>
              <a:rPr lang="en-US" sz="2800" dirty="0">
                <a:latin typeface="Avenir Book" charset="0"/>
                <a:ea typeface="Avenir Book" charset="0"/>
                <a:cs typeface="Avenir Book" charset="0"/>
              </a:rPr>
              <a:t>= 0.653, p=0.525, </a:t>
            </a:r>
            <a:r>
              <a:rPr lang="en-US" sz="2800" i="1" dirty="0">
                <a:latin typeface="Avenir Book" charset="0"/>
                <a:ea typeface="Avenir Book" charset="0"/>
                <a:cs typeface="Avenir Book" charset="0"/>
              </a:rPr>
              <a:t>d </a:t>
            </a:r>
            <a:r>
              <a:rPr lang="en-US" sz="2800" dirty="0">
                <a:latin typeface="Avenir Book" charset="0"/>
                <a:ea typeface="Avenir Book" charset="0"/>
                <a:cs typeface="Avenir Book" charset="0"/>
              </a:rPr>
              <a:t>= </a:t>
            </a:r>
            <a:r>
              <a:rPr lang="en-US" sz="2800" dirty="0" smtClean="0">
                <a:latin typeface="Avenir Book" charset="0"/>
                <a:ea typeface="Avenir Book" charset="0"/>
                <a:cs typeface="Avenir Book" charset="0"/>
              </a:rPr>
              <a:t>0.17)</a:t>
            </a:r>
            <a:endParaRPr lang="en-US" sz="2800" dirty="0">
              <a:latin typeface="Avenir Book"/>
            </a:endParaRPr>
          </a:p>
        </p:txBody>
      </p:sp>
      <p:sp>
        <p:nvSpPr>
          <p:cNvPr id="38" name="TextBox 37">
            <a:extLst>
              <a:ext uri="{FF2B5EF4-FFF2-40B4-BE49-F238E27FC236}">
                <a16:creationId xmlns="" xmlns:a16="http://schemas.microsoft.com/office/drawing/2014/main" id="{4FAE55BA-60AF-4541-9BF6-BE3F543F7C0B}"/>
              </a:ext>
            </a:extLst>
          </p:cNvPr>
          <p:cNvSpPr txBox="1"/>
          <p:nvPr/>
        </p:nvSpPr>
        <p:spPr>
          <a:xfrm>
            <a:off x="35121491" y="16083118"/>
            <a:ext cx="4542824" cy="5632311"/>
          </a:xfrm>
          <a:prstGeom prst="rect">
            <a:avLst/>
          </a:prstGeom>
          <a:noFill/>
        </p:spPr>
        <p:txBody>
          <a:bodyPr wrap="square" rtlCol="0">
            <a:spAutoFit/>
          </a:bodyPr>
          <a:lstStyle/>
          <a:p>
            <a:pPr algn="just"/>
            <a:r>
              <a:rPr lang="en-US" sz="3000" dirty="0">
                <a:latin typeface="Avenir Book"/>
              </a:rPr>
              <a:t>A </a:t>
            </a:r>
            <a:r>
              <a:rPr lang="en-US" sz="3000" dirty="0" smtClean="0">
                <a:latin typeface="Avenir Book"/>
              </a:rPr>
              <a:t>Pearson’s correlation between participants’ choice </a:t>
            </a:r>
            <a:r>
              <a:rPr lang="en-US" sz="3000" dirty="0">
                <a:latin typeface="Avenir Book"/>
              </a:rPr>
              <a:t>of immediate reward post rejection and their </a:t>
            </a:r>
            <a:r>
              <a:rPr lang="en-US" sz="3000" dirty="0" smtClean="0">
                <a:latin typeface="Avenir Book"/>
              </a:rPr>
              <a:t>general sensitivity </a:t>
            </a:r>
            <a:r>
              <a:rPr lang="en-US" sz="3000" dirty="0">
                <a:latin typeface="Avenir Book"/>
              </a:rPr>
              <a:t>to </a:t>
            </a:r>
            <a:r>
              <a:rPr lang="en-US" sz="3000" dirty="0" smtClean="0">
                <a:latin typeface="Avenir Book"/>
              </a:rPr>
              <a:t>rejection revealed a negative association: greater sensitivity to rejection was associated with lower proportions of choices for immediate rewards.</a:t>
            </a:r>
            <a:endParaRPr lang="en-US" sz="3000" dirty="0">
              <a:latin typeface="Avenir Book"/>
            </a:endParaRPr>
          </a:p>
        </p:txBody>
      </p:sp>
      <p:grpSp>
        <p:nvGrpSpPr>
          <p:cNvPr id="46" name="Group 45"/>
          <p:cNvGrpSpPr/>
          <p:nvPr/>
        </p:nvGrpSpPr>
        <p:grpSpPr>
          <a:xfrm>
            <a:off x="27751780" y="15871208"/>
            <a:ext cx="7465942" cy="5726209"/>
            <a:chOff x="19252123" y="17303554"/>
            <a:chExt cx="7465942" cy="5726209"/>
          </a:xfrm>
        </p:grpSpPr>
        <p:sp>
          <p:nvSpPr>
            <p:cNvPr id="30" name="Rectangle 29">
              <a:extLst>
                <a:ext uri="{FF2B5EF4-FFF2-40B4-BE49-F238E27FC236}">
                  <a16:creationId xmlns="" xmlns:a16="http://schemas.microsoft.com/office/drawing/2014/main" id="{B24B7516-9C67-4D55-B3AF-DF5409D34747}"/>
                </a:ext>
              </a:extLst>
            </p:cNvPr>
            <p:cNvSpPr/>
            <p:nvPr/>
          </p:nvSpPr>
          <p:spPr>
            <a:xfrm flipH="1">
              <a:off x="25216696" y="19600785"/>
              <a:ext cx="1501369" cy="707886"/>
            </a:xfrm>
            <a:prstGeom prst="rect">
              <a:avLst/>
            </a:prstGeom>
          </p:spPr>
          <p:txBody>
            <a:bodyPr wrap="square">
              <a:spAutoFit/>
            </a:bodyPr>
            <a:lstStyle/>
            <a:p>
              <a:r>
                <a:rPr lang="en-US" sz="2000" b="1" dirty="0">
                  <a:latin typeface="Avenir Book" charset="0"/>
                  <a:ea typeface="Avenir Book" charset="0"/>
                  <a:cs typeface="Avenir Book" charset="0"/>
                </a:rPr>
                <a:t>r =  -0.359</a:t>
              </a:r>
            </a:p>
            <a:p>
              <a:r>
                <a:rPr lang="en-US" sz="2000" b="1" dirty="0">
                  <a:latin typeface="Avenir Book" charset="0"/>
                  <a:ea typeface="Avenir Book" charset="0"/>
                  <a:cs typeface="Avenir Book" charset="0"/>
                </a:rPr>
                <a:t>p = 0.208 </a:t>
              </a:r>
            </a:p>
          </p:txBody>
        </p:sp>
        <p:grpSp>
          <p:nvGrpSpPr>
            <p:cNvPr id="45" name="Group 44"/>
            <p:cNvGrpSpPr/>
            <p:nvPr/>
          </p:nvGrpSpPr>
          <p:grpSpPr>
            <a:xfrm>
              <a:off x="19416162" y="17303554"/>
              <a:ext cx="5944813" cy="5726209"/>
              <a:chOff x="19416162" y="17303554"/>
              <a:chExt cx="5944813" cy="5726209"/>
            </a:xfrm>
          </p:grpSpPr>
          <p:pic>
            <p:nvPicPr>
              <p:cNvPr id="1028" name="Picture 4" descr="http://127.0.0.1:55091/3c4f4090-4336-4623-80ae-0e65ad11e3f5/11/res/11%20scat/resources/b6442dd7ced15af9.png">
                <a:extLst>
                  <a:ext uri="{FF2B5EF4-FFF2-40B4-BE49-F238E27FC236}">
                    <a16:creationId xmlns="" xmlns:a16="http://schemas.microsoft.com/office/drawing/2014/main" id="{2589C9B4-CE6C-4094-886D-5ED6FA73A741}"/>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491780" y="17303554"/>
                <a:ext cx="5869195" cy="572620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9416162" y="19236883"/>
                <a:ext cx="421342" cy="1342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9562335" y="19569042"/>
              <a:ext cx="564776" cy="369332"/>
            </a:xfrm>
            <a:prstGeom prst="rect">
              <a:avLst/>
            </a:prstGeom>
            <a:solidFill>
              <a:schemeClr val="bg1"/>
            </a:solidFill>
          </p:spPr>
          <p:txBody>
            <a:bodyPr wrap="square" rtlCol="0">
              <a:spAutoFit/>
            </a:bodyPr>
            <a:lstStyle/>
            <a:p>
              <a:pPr algn="ctr"/>
              <a:r>
                <a:rPr lang="en-US" b="1" smtClean="0">
                  <a:latin typeface="Avenir Book" charset="0"/>
                  <a:ea typeface="Avenir Book" charset="0"/>
                  <a:cs typeface="Avenir Book" charset="0"/>
                </a:rPr>
                <a:t>50</a:t>
              </a:r>
              <a:endParaRPr lang="en-US" b="1">
                <a:latin typeface="Avenir Book" charset="0"/>
                <a:ea typeface="Avenir Book" charset="0"/>
                <a:cs typeface="Avenir Book" charset="0"/>
              </a:endParaRPr>
            </a:p>
          </p:txBody>
        </p:sp>
        <p:sp>
          <p:nvSpPr>
            <p:cNvPr id="42" name="TextBox 41"/>
            <p:cNvSpPr txBox="1"/>
            <p:nvPr/>
          </p:nvSpPr>
          <p:spPr>
            <a:xfrm>
              <a:off x="19562335" y="20857084"/>
              <a:ext cx="564776" cy="369332"/>
            </a:xfrm>
            <a:prstGeom prst="rect">
              <a:avLst/>
            </a:prstGeom>
            <a:solidFill>
              <a:schemeClr val="bg1"/>
            </a:solidFill>
          </p:spPr>
          <p:txBody>
            <a:bodyPr wrap="square" rtlCol="0">
              <a:spAutoFit/>
            </a:bodyPr>
            <a:lstStyle/>
            <a:p>
              <a:pPr algn="ctr"/>
              <a:r>
                <a:rPr lang="en-US" b="1" smtClean="0">
                  <a:latin typeface="Avenir Book" charset="0"/>
                  <a:ea typeface="Avenir Book" charset="0"/>
                  <a:cs typeface="Avenir Book" charset="0"/>
                </a:rPr>
                <a:t>25</a:t>
              </a:r>
              <a:endParaRPr lang="en-US" b="1" dirty="0">
                <a:latin typeface="Avenir Book" charset="0"/>
                <a:ea typeface="Avenir Book" charset="0"/>
                <a:cs typeface="Avenir Book" charset="0"/>
              </a:endParaRPr>
            </a:p>
          </p:txBody>
        </p:sp>
        <p:sp>
          <p:nvSpPr>
            <p:cNvPr id="41" name="TextBox 40"/>
            <p:cNvSpPr txBox="1"/>
            <p:nvPr/>
          </p:nvSpPr>
          <p:spPr>
            <a:xfrm>
              <a:off x="19626833" y="22015863"/>
              <a:ext cx="564776" cy="369332"/>
            </a:xfrm>
            <a:prstGeom prst="rect">
              <a:avLst/>
            </a:prstGeom>
            <a:solidFill>
              <a:schemeClr val="bg1"/>
            </a:solidFill>
          </p:spPr>
          <p:txBody>
            <a:bodyPr wrap="square" rtlCol="0">
              <a:spAutoFit/>
            </a:bodyPr>
            <a:lstStyle/>
            <a:p>
              <a:pPr algn="ctr"/>
              <a:r>
                <a:rPr lang="en-US" b="1" smtClean="0">
                  <a:latin typeface="Avenir Book" charset="0"/>
                  <a:ea typeface="Avenir Book" charset="0"/>
                  <a:cs typeface="Avenir Book" charset="0"/>
                </a:rPr>
                <a:t>0</a:t>
              </a:r>
              <a:endParaRPr lang="en-US" b="1">
                <a:latin typeface="Avenir Book" charset="0"/>
                <a:ea typeface="Avenir Book" charset="0"/>
                <a:cs typeface="Avenir Book" charset="0"/>
              </a:endParaRPr>
            </a:p>
          </p:txBody>
        </p:sp>
        <p:sp>
          <p:nvSpPr>
            <p:cNvPr id="47" name="TextBox 46"/>
            <p:cNvSpPr txBox="1"/>
            <p:nvPr/>
          </p:nvSpPr>
          <p:spPr>
            <a:xfrm>
              <a:off x="19581697" y="18312877"/>
              <a:ext cx="564776" cy="369332"/>
            </a:xfrm>
            <a:prstGeom prst="rect">
              <a:avLst/>
            </a:prstGeom>
            <a:solidFill>
              <a:schemeClr val="bg1"/>
            </a:solidFill>
          </p:spPr>
          <p:txBody>
            <a:bodyPr wrap="square" rtlCol="0">
              <a:spAutoFit/>
            </a:bodyPr>
            <a:lstStyle/>
            <a:p>
              <a:pPr algn="ctr"/>
              <a:r>
                <a:rPr lang="en-US" b="1" dirty="0" smtClean="0">
                  <a:latin typeface="Avenir Book" charset="0"/>
                  <a:ea typeface="Avenir Book" charset="0"/>
                  <a:cs typeface="Avenir Book" charset="0"/>
                </a:rPr>
                <a:t>75</a:t>
              </a:r>
              <a:endParaRPr lang="en-US" b="1" dirty="0">
                <a:latin typeface="Avenir Book" charset="0"/>
                <a:ea typeface="Avenir Book" charset="0"/>
                <a:cs typeface="Avenir Book" charset="0"/>
              </a:endParaRPr>
            </a:p>
          </p:txBody>
        </p:sp>
        <p:sp>
          <p:nvSpPr>
            <p:cNvPr id="12" name="TextBox 11"/>
            <p:cNvSpPr txBox="1"/>
            <p:nvPr/>
          </p:nvSpPr>
          <p:spPr>
            <a:xfrm>
              <a:off x="21560424" y="22342959"/>
              <a:ext cx="564776" cy="369332"/>
            </a:xfrm>
            <a:prstGeom prst="rect">
              <a:avLst/>
            </a:prstGeom>
            <a:solidFill>
              <a:schemeClr val="bg1"/>
            </a:solidFill>
          </p:spPr>
          <p:txBody>
            <a:bodyPr wrap="square" rtlCol="0">
              <a:spAutoFit/>
            </a:bodyPr>
            <a:lstStyle/>
            <a:p>
              <a:pPr algn="ctr"/>
              <a:r>
                <a:rPr lang="en-US" b="1" smtClean="0">
                  <a:latin typeface="Avenir Book" charset="0"/>
                  <a:ea typeface="Avenir Book" charset="0"/>
                  <a:cs typeface="Avenir Book" charset="0"/>
                </a:rPr>
                <a:t>10</a:t>
              </a:r>
              <a:endParaRPr lang="en-US" b="1">
                <a:latin typeface="Avenir Book" charset="0"/>
                <a:ea typeface="Avenir Book" charset="0"/>
                <a:cs typeface="Avenir Book" charset="0"/>
              </a:endParaRPr>
            </a:p>
          </p:txBody>
        </p:sp>
        <p:sp>
          <p:nvSpPr>
            <p:cNvPr id="39" name="TextBox 38"/>
            <p:cNvSpPr txBox="1"/>
            <p:nvPr/>
          </p:nvSpPr>
          <p:spPr>
            <a:xfrm>
              <a:off x="23386058" y="22311660"/>
              <a:ext cx="564776" cy="369332"/>
            </a:xfrm>
            <a:prstGeom prst="rect">
              <a:avLst/>
            </a:prstGeom>
            <a:solidFill>
              <a:schemeClr val="bg1"/>
            </a:solidFill>
          </p:spPr>
          <p:txBody>
            <a:bodyPr wrap="square" rtlCol="0">
              <a:spAutoFit/>
            </a:bodyPr>
            <a:lstStyle/>
            <a:p>
              <a:pPr algn="ctr"/>
              <a:r>
                <a:rPr lang="en-US" b="1" dirty="0" smtClean="0">
                  <a:latin typeface="Avenir Book" charset="0"/>
                  <a:ea typeface="Avenir Book" charset="0"/>
                  <a:cs typeface="Avenir Book" charset="0"/>
                </a:rPr>
                <a:t>15</a:t>
              </a:r>
              <a:endParaRPr lang="en-US" b="1" dirty="0">
                <a:latin typeface="Avenir Book" charset="0"/>
                <a:ea typeface="Avenir Book" charset="0"/>
                <a:cs typeface="Avenir Book" charset="0"/>
              </a:endParaRPr>
            </a:p>
          </p:txBody>
        </p:sp>
        <p:sp>
          <p:nvSpPr>
            <p:cNvPr id="32" name="TextBox 31"/>
            <p:cNvSpPr txBox="1"/>
            <p:nvPr/>
          </p:nvSpPr>
          <p:spPr>
            <a:xfrm>
              <a:off x="21453545" y="22628715"/>
              <a:ext cx="2471889" cy="400110"/>
            </a:xfrm>
            <a:prstGeom prst="rect">
              <a:avLst/>
            </a:prstGeom>
            <a:solidFill>
              <a:schemeClr val="bg1"/>
            </a:solidFill>
          </p:spPr>
          <p:txBody>
            <a:bodyPr wrap="square" rtlCol="0">
              <a:spAutoFit/>
            </a:bodyPr>
            <a:lstStyle/>
            <a:p>
              <a:pPr algn="ctr"/>
              <a:r>
                <a:rPr lang="en-US" sz="2000" b="1" dirty="0"/>
                <a:t>Rejection Sensitivity</a:t>
              </a:r>
            </a:p>
          </p:txBody>
        </p:sp>
        <p:sp>
          <p:nvSpPr>
            <p:cNvPr id="33" name="TextBox 32"/>
            <p:cNvSpPr txBox="1"/>
            <p:nvPr/>
          </p:nvSpPr>
          <p:spPr>
            <a:xfrm rot="16200000">
              <a:off x="16997455" y="19785064"/>
              <a:ext cx="4909446" cy="400110"/>
            </a:xfrm>
            <a:prstGeom prst="rect">
              <a:avLst/>
            </a:prstGeom>
            <a:solidFill>
              <a:schemeClr val="bg1"/>
            </a:solidFill>
          </p:spPr>
          <p:txBody>
            <a:bodyPr wrap="square" rtlCol="0">
              <a:spAutoFit/>
            </a:bodyPr>
            <a:lstStyle/>
            <a:p>
              <a:pPr algn="ctr"/>
              <a:r>
                <a:rPr lang="en-US" sz="2000" b="1" dirty="0"/>
                <a:t>Percent Immediate Chosen (Post Rejection)</a:t>
              </a:r>
            </a:p>
          </p:txBody>
        </p:sp>
      </p:grpSp>
      <p:sp>
        <p:nvSpPr>
          <p:cNvPr id="49" name="TextBox 48">
            <a:extLst>
              <a:ext uri="{FF2B5EF4-FFF2-40B4-BE49-F238E27FC236}">
                <a16:creationId xmlns="" xmlns:a16="http://schemas.microsoft.com/office/drawing/2014/main" id="{4378FFF4-F3E0-43B2-B237-BC2542D6E174}"/>
              </a:ext>
            </a:extLst>
          </p:cNvPr>
          <p:cNvSpPr txBox="1"/>
          <p:nvPr/>
        </p:nvSpPr>
        <p:spPr>
          <a:xfrm>
            <a:off x="29735691" y="29677954"/>
            <a:ext cx="7620889" cy="666336"/>
          </a:xfrm>
          <a:prstGeom prst="rect">
            <a:avLst/>
          </a:prstGeom>
          <a:noFill/>
        </p:spPr>
        <p:txBody>
          <a:bodyPr wrap="square" rtlCol="0">
            <a:spAutoFit/>
          </a:bodyPr>
          <a:lstStyle/>
          <a:p>
            <a:pPr algn="ctr"/>
            <a:r>
              <a:rPr lang="en-US" sz="3730" b="1" dirty="0" smtClean="0">
                <a:latin typeface="Avenir Next" charset="0"/>
                <a:ea typeface="Avenir Next" charset="0"/>
                <a:cs typeface="Avenir Next" charset="0"/>
              </a:rPr>
              <a:t>References</a:t>
            </a:r>
            <a:endParaRPr lang="en-US" sz="3730" b="1" dirty="0">
              <a:latin typeface="Avenir Next" charset="0"/>
              <a:ea typeface="Avenir Next" charset="0"/>
              <a:cs typeface="Avenir Next" charset="0"/>
            </a:endParaRPr>
          </a:p>
        </p:txBody>
      </p:sp>
      <p:sp>
        <p:nvSpPr>
          <p:cNvPr id="50" name="Rectangle 49">
            <a:extLst>
              <a:ext uri="{FF2B5EF4-FFF2-40B4-BE49-F238E27FC236}">
                <a16:creationId xmlns="" xmlns:a16="http://schemas.microsoft.com/office/drawing/2014/main" id="{7CD7C669-F68E-4309-B9CE-36BBE33324C0}"/>
              </a:ext>
            </a:extLst>
          </p:cNvPr>
          <p:cNvSpPr/>
          <p:nvPr/>
        </p:nvSpPr>
        <p:spPr>
          <a:xfrm>
            <a:off x="32855625" y="33623231"/>
            <a:ext cx="7068900" cy="830997"/>
          </a:xfrm>
          <a:prstGeom prst="rect">
            <a:avLst/>
          </a:prstGeom>
        </p:spPr>
        <p:txBody>
          <a:bodyPr wrap="square">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lang="en-US" sz="2400" dirty="0" smtClean="0">
                <a:latin typeface="Avenir Book"/>
              </a:rPr>
              <a:t>This work was supported by an Adelphi University  </a:t>
            </a:r>
          </a:p>
          <a:p>
            <a:pPr marL="457200" marR="0" lvl="0" indent="-457200" defTabSz="914400" eaLnBrk="1" fontAlgn="auto" latinLnBrk="0" hangingPunct="1">
              <a:lnSpc>
                <a:spcPct val="100000"/>
              </a:lnSpc>
              <a:spcBef>
                <a:spcPts val="0"/>
              </a:spcBef>
              <a:spcAft>
                <a:spcPts val="0"/>
              </a:spcAft>
              <a:buClrTx/>
              <a:buSzTx/>
              <a:buFontTx/>
              <a:buNone/>
              <a:tabLst/>
              <a:defRPr/>
            </a:pPr>
            <a:r>
              <a:rPr lang="en-US" sz="2400" dirty="0" smtClean="0">
                <a:latin typeface="Avenir Book"/>
              </a:rPr>
              <a:t>Faculty Development Grant (7-7225) to DF </a:t>
            </a:r>
            <a:endParaRPr lang="en-US" sz="2400" dirty="0">
              <a:latin typeface="Avenir Book"/>
            </a:endParaRPr>
          </a:p>
        </p:txBody>
      </p:sp>
    </p:spTree>
    <p:extLst>
      <p:ext uri="{BB962C8B-B14F-4D97-AF65-F5344CB8AC3E}">
        <p14:creationId xmlns:p14="http://schemas.microsoft.com/office/powerpoint/2010/main" val="3655377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1579</TotalTime>
  <Words>849</Words>
  <Application>Microsoft Macintosh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Avenir Book</vt:lpstr>
      <vt:lpstr>Avenir Next</vt:lpstr>
      <vt:lpstr>Belleza</vt:lpstr>
      <vt:lpstr>Calibri</vt:lpstr>
      <vt:lpstr>Calibri Light</vt:lpstr>
      <vt:lpstr>Arial</vt:lpstr>
      <vt:lpstr>Office Theme</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Lizzy Plaut</dc:creator>
  <cp:lastModifiedBy>Dominic Fareri</cp:lastModifiedBy>
  <cp:revision>101</cp:revision>
  <dcterms:created xsi:type="dcterms:W3CDTF">2019-03-27T21:59:58Z</dcterms:created>
  <dcterms:modified xsi:type="dcterms:W3CDTF">2019-04-05T14:48:17Z</dcterms:modified>
</cp:coreProperties>
</file>