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66" r:id="rId4"/>
    <p:sldId id="262" r:id="rId5"/>
    <p:sldId id="261" r:id="rId6"/>
    <p:sldId id="260" r:id="rId7"/>
    <p:sldId id="265" r:id="rId8"/>
    <p:sldId id="257" r:id="rId9"/>
    <p:sldId id="259" r:id="rId10"/>
    <p:sldId id="267" r:id="rId11"/>
    <p:sldId id="258" r:id="rId12"/>
    <p:sldId id="264" r:id="rId13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30"/>
    <a:srgbClr val="000C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2" autoAdjust="0"/>
    <p:restoredTop sz="94660"/>
  </p:normalViewPr>
  <p:slideViewPr>
    <p:cSldViewPr>
      <p:cViewPr varScale="1">
        <p:scale>
          <a:sx n="68" d="100"/>
          <a:sy n="68" d="100"/>
        </p:scale>
        <p:origin x="-58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t>2013/1/15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755576" y="1052135"/>
            <a:ext cx="3312368" cy="5040560"/>
          </a:xfrm>
          <a:prstGeom prst="roundRect">
            <a:avLst>
              <a:gd name="adj" fmla="val 1464"/>
            </a:avLst>
          </a:prstGeom>
          <a:solidFill>
            <a:srgbClr val="00763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91275" y="603446"/>
            <a:ext cx="10081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起動画面</a:t>
            </a:r>
            <a:endParaRPr kumimoji="1" lang="ja-JP" altLang="en-US" sz="1600" dirty="0"/>
          </a:p>
        </p:txBody>
      </p:sp>
      <p:sp>
        <p:nvSpPr>
          <p:cNvPr id="16" name="角丸四角形 15"/>
          <p:cNvSpPr/>
          <p:nvPr/>
        </p:nvSpPr>
        <p:spPr>
          <a:xfrm>
            <a:off x="4821007" y="980309"/>
            <a:ext cx="3312368" cy="5040560"/>
          </a:xfrm>
          <a:prstGeom prst="roundRect">
            <a:avLst>
              <a:gd name="adj" fmla="val 1464"/>
            </a:avLst>
          </a:prstGeom>
          <a:gradFill>
            <a:gsLst>
              <a:gs pos="0">
                <a:schemeClr val="bg1"/>
              </a:gs>
              <a:gs pos="50000">
                <a:srgbClr val="0070C0"/>
              </a:gs>
              <a:gs pos="100000">
                <a:srgbClr val="002060"/>
              </a:gs>
            </a:gsLst>
            <a:lin ang="5400000" scaled="0"/>
          </a:gra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29807" y="5194787"/>
            <a:ext cx="22509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JR</a:t>
            </a:r>
            <a:r>
              <a:rPr kumimoji="1" lang="ja-JP" altLang="en-US" sz="2000" b="1" dirty="0" smtClean="0">
                <a:solidFill>
                  <a:schemeClr val="bg1"/>
                </a:solidFill>
                <a:latin typeface="ＭＳ ゴシック" pitchFamily="49" charset="-128"/>
                <a:ea typeface="ＭＳ ゴシック" pitchFamily="49" charset="-128"/>
              </a:rPr>
              <a:t>経路運賃計算器</a:t>
            </a:r>
            <a:endParaRPr lang="ja-JP" altLang="en-US" sz="2000" b="1" dirty="0">
              <a:solidFill>
                <a:schemeClr val="bg1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7224575" y="5569963"/>
            <a:ext cx="7561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chemeClr val="bg1"/>
                </a:solidFill>
              </a:rPr>
              <a:t>Rev.1</a:t>
            </a:r>
            <a:endParaRPr lang="ja-JP" altLang="en-US" sz="2000" b="1" dirty="0">
              <a:solidFill>
                <a:schemeClr val="bg1"/>
              </a:solidFill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1817007" y="4725144"/>
            <a:ext cx="2250937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kumimoji="1" lang="en-US" altLang="ja-JP" sz="2000" b="1" dirty="0" smtClean="0">
                <a:solidFill>
                  <a:srgbClr val="FFFF00"/>
                </a:solidFill>
                <a:latin typeface="ＭＳ ゴシック" pitchFamily="49" charset="-128"/>
                <a:ea typeface="ＭＳ ゴシック" pitchFamily="49" charset="-128"/>
              </a:rPr>
              <a:t>JR</a:t>
            </a:r>
            <a:r>
              <a:rPr kumimoji="1" lang="ja-JP" altLang="en-US" sz="2000" b="1" dirty="0" smtClean="0">
                <a:solidFill>
                  <a:srgbClr val="FFFF00"/>
                </a:solidFill>
                <a:latin typeface="ＭＳ ゴシック" pitchFamily="49" charset="-128"/>
                <a:ea typeface="ＭＳ ゴシック" pitchFamily="49" charset="-128"/>
              </a:rPr>
              <a:t>経路運賃計算器</a:t>
            </a:r>
            <a:endParaRPr lang="ja-JP" altLang="en-US" sz="2000" b="1" dirty="0">
              <a:solidFill>
                <a:srgbClr val="FFFF00"/>
              </a:solidFill>
              <a:latin typeface="ＭＳ ゴシック" pitchFamily="49" charset="-128"/>
              <a:ea typeface="ＭＳ ゴシック" pitchFamily="49" charset="-128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3203848" y="5125254"/>
            <a:ext cx="756169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ja-JP" sz="2000" b="1" dirty="0" smtClean="0">
                <a:solidFill>
                  <a:srgbClr val="FFFF00"/>
                </a:solidFill>
              </a:rPr>
              <a:t>Rev.1</a:t>
            </a:r>
            <a:endParaRPr lang="ja-JP" altLang="en-US" sz="20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889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総括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76790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/>
          <p:cNvSpPr txBox="1"/>
          <p:nvPr/>
        </p:nvSpPr>
        <p:spPr>
          <a:xfrm>
            <a:off x="611203" y="1151236"/>
            <a:ext cx="133536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メイン画面</a:t>
            </a:r>
            <a:endParaRPr kumimoji="1" lang="ja-JP" altLang="en-US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526970" y="1606861"/>
            <a:ext cx="16561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「発駅」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「着駅」選択</a:t>
            </a:r>
            <a:r>
              <a:rPr kumimoji="1" lang="en-US" altLang="ja-JP" sz="1600" dirty="0" smtClean="0"/>
              <a:t>1/3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6446844" y="2808671"/>
            <a:ext cx="136287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「履歴」選択</a:t>
            </a:r>
            <a:endParaRPr kumimoji="1" lang="ja-JP" altLang="en-US" sz="1600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2359361" y="4581128"/>
            <a:ext cx="1204527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　</a:t>
            </a:r>
            <a:r>
              <a:rPr lang="ja-JP" altLang="en-US" sz="1600" dirty="0"/>
              <a:t>路線選択</a:t>
            </a:r>
            <a:endParaRPr kumimoji="1" lang="ja-JP" altLang="en-US" sz="1600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150863" y="4589362"/>
            <a:ext cx="129475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分岐駅選択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145831" y="3994013"/>
            <a:ext cx="73306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着駅</a:t>
            </a:r>
            <a:endParaRPr kumimoji="1" lang="ja-JP" altLang="en-US" sz="1600" dirty="0"/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4438564" y="1609800"/>
            <a:ext cx="16561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「発駅」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「着駅」選択</a:t>
            </a:r>
            <a:r>
              <a:rPr kumimoji="1" lang="en-US" altLang="ja-JP" sz="1600" dirty="0" smtClean="0"/>
              <a:t>2/3</a:t>
            </a:r>
            <a:endParaRPr kumimoji="1" lang="ja-JP" altLang="en-US" sz="1600" dirty="0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300192" y="1620089"/>
            <a:ext cx="165618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「発駅」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「着駅」選択</a:t>
            </a:r>
            <a:r>
              <a:rPr kumimoji="1" lang="en-US" altLang="ja-JP" sz="1600" dirty="0" smtClean="0"/>
              <a:t>3/3</a:t>
            </a:r>
            <a:endParaRPr kumimoji="1" lang="ja-JP" altLang="en-US" sz="1600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160624" y="997348"/>
            <a:ext cx="1233332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「</a:t>
            </a:r>
            <a:r>
              <a:rPr lang="en-US" altLang="ja-JP" sz="1400" dirty="0" smtClean="0"/>
              <a:t>〉</a:t>
            </a:r>
            <a:r>
              <a:rPr lang="ja-JP" altLang="en-US" sz="1400" dirty="0" smtClean="0"/>
              <a:t>」（テキストフィールド空）</a:t>
            </a:r>
            <a:endParaRPr kumimoji="1" lang="ja-JP" altLang="en-US" sz="1400" dirty="0"/>
          </a:p>
        </p:txBody>
      </p:sp>
      <p:sp>
        <p:nvSpPr>
          <p:cNvPr id="26" name="テキスト ボックス 25"/>
          <p:cNvSpPr txBox="1"/>
          <p:nvPr/>
        </p:nvSpPr>
        <p:spPr>
          <a:xfrm>
            <a:off x="7168122" y="44601"/>
            <a:ext cx="1612304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選択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右上ボタン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左上（戻る）ボタン</a:t>
            </a:r>
            <a:endParaRPr kumimoji="1" lang="ja-JP" altLang="en-US" sz="1400" dirty="0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627784" y="2977948"/>
            <a:ext cx="1584176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「発駅」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「着駅」選択</a:t>
            </a:r>
            <a:r>
              <a:rPr kumimoji="1" lang="en-US" altLang="ja-JP" sz="1600" dirty="0" smtClean="0"/>
              <a:t>1/1</a:t>
            </a:r>
            <a:endParaRPr kumimoji="1" lang="ja-JP" altLang="en-US" sz="1600" dirty="0"/>
          </a:p>
        </p:txBody>
      </p:sp>
      <p:cxnSp>
        <p:nvCxnSpPr>
          <p:cNvPr id="4" name="カギ線コネクタ 3"/>
          <p:cNvCxnSpPr>
            <a:stCxn id="9" idx="3"/>
            <a:endCxn id="10" idx="1"/>
          </p:cNvCxnSpPr>
          <p:nvPr/>
        </p:nvCxnSpPr>
        <p:spPr>
          <a:xfrm>
            <a:off x="1946564" y="1335902"/>
            <a:ext cx="580406" cy="563347"/>
          </a:xfrm>
          <a:prstGeom prst="bentConnector3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2168484" y="4286835"/>
            <a:ext cx="577771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「＋」</a:t>
            </a:r>
            <a:endParaRPr kumimoji="1" lang="ja-JP" altLang="en-US" sz="1400" dirty="0"/>
          </a:p>
        </p:txBody>
      </p:sp>
      <p:cxnSp>
        <p:nvCxnSpPr>
          <p:cNvPr id="50" name="カギ線コネクタ 49"/>
          <p:cNvCxnSpPr>
            <a:stCxn id="9" idx="3"/>
            <a:endCxn id="15" idx="1"/>
          </p:cNvCxnSpPr>
          <p:nvPr/>
        </p:nvCxnSpPr>
        <p:spPr>
          <a:xfrm>
            <a:off x="1946564" y="1335902"/>
            <a:ext cx="412797" cy="3414503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カギ線コネクタ 136"/>
          <p:cNvCxnSpPr>
            <a:stCxn id="16" idx="0"/>
            <a:endCxn id="20" idx="1"/>
          </p:cNvCxnSpPr>
          <p:nvPr/>
        </p:nvCxnSpPr>
        <p:spPr>
          <a:xfrm rot="5400000" flipH="1" flipV="1">
            <a:off x="5259000" y="3702532"/>
            <a:ext cx="426072" cy="1347589"/>
          </a:xfrm>
          <a:prstGeom prst="bentConnector2">
            <a:avLst/>
          </a:prstGeom>
          <a:ln w="9525">
            <a:solidFill>
              <a:schemeClr val="tx1"/>
            </a:solidFill>
            <a:prstDash val="sysDot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/>
          <p:cNvCxnSpPr>
            <a:stCxn id="10" idx="3"/>
            <a:endCxn id="21" idx="1"/>
          </p:cNvCxnSpPr>
          <p:nvPr/>
        </p:nvCxnSpPr>
        <p:spPr>
          <a:xfrm>
            <a:off x="4183154" y="1899249"/>
            <a:ext cx="255410" cy="2939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/>
          <p:cNvCxnSpPr>
            <a:stCxn id="21" idx="3"/>
          </p:cNvCxnSpPr>
          <p:nvPr/>
        </p:nvCxnSpPr>
        <p:spPr>
          <a:xfrm flipV="1">
            <a:off x="6094748" y="1893859"/>
            <a:ext cx="205444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/>
          <p:cNvCxnSpPr>
            <a:stCxn id="15" idx="3"/>
            <a:endCxn id="16" idx="1"/>
          </p:cNvCxnSpPr>
          <p:nvPr/>
        </p:nvCxnSpPr>
        <p:spPr>
          <a:xfrm>
            <a:off x="3563888" y="4750405"/>
            <a:ext cx="586975" cy="8234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/>
          <p:cNvCxnSpPr>
            <a:stCxn id="27" idx="1"/>
          </p:cNvCxnSpPr>
          <p:nvPr/>
        </p:nvCxnSpPr>
        <p:spPr>
          <a:xfrm flipH="1">
            <a:off x="2160624" y="3270336"/>
            <a:ext cx="46716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カギ線コネクタ 163"/>
          <p:cNvCxnSpPr>
            <a:stCxn id="27" idx="3"/>
            <a:endCxn id="13" idx="1"/>
          </p:cNvCxnSpPr>
          <p:nvPr/>
        </p:nvCxnSpPr>
        <p:spPr>
          <a:xfrm flipV="1">
            <a:off x="4211960" y="2977948"/>
            <a:ext cx="2234884" cy="292388"/>
          </a:xfrm>
          <a:prstGeom prst="bentConnector3">
            <a:avLst/>
          </a:prstGeom>
          <a:ln>
            <a:solidFill>
              <a:schemeClr val="tx1"/>
            </a:solidFill>
            <a:prstDash val="sysDot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フリーフォーム 166"/>
          <p:cNvSpPr/>
          <p:nvPr/>
        </p:nvSpPr>
        <p:spPr>
          <a:xfrm>
            <a:off x="3821908" y="2199861"/>
            <a:ext cx="1548000" cy="795130"/>
          </a:xfrm>
          <a:custGeom>
            <a:avLst/>
            <a:gdLst>
              <a:gd name="connsiteX0" fmla="*/ 0 w 1590261"/>
              <a:gd name="connsiteY0" fmla="*/ 0 h 795130"/>
              <a:gd name="connsiteX1" fmla="*/ 0 w 1590261"/>
              <a:gd name="connsiteY1" fmla="*/ 331304 h 795130"/>
              <a:gd name="connsiteX2" fmla="*/ 1590261 w 1590261"/>
              <a:gd name="connsiteY2" fmla="*/ 331304 h 795130"/>
              <a:gd name="connsiteX3" fmla="*/ 1590261 w 1590261"/>
              <a:gd name="connsiteY3" fmla="*/ 795130 h 795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0261" h="795130">
                <a:moveTo>
                  <a:pt x="0" y="0"/>
                </a:moveTo>
                <a:lnTo>
                  <a:pt x="0" y="331304"/>
                </a:lnTo>
                <a:lnTo>
                  <a:pt x="1590261" y="331304"/>
                </a:lnTo>
                <a:lnTo>
                  <a:pt x="1590261" y="795130"/>
                </a:lnTo>
              </a:path>
            </a:pathLst>
          </a:custGeom>
          <a:noFill/>
          <a:ln w="9525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>
                <a:solidFill>
                  <a:schemeClr val="tx1"/>
                </a:solidFill>
                <a:prstDash val="sysDot"/>
              </a:ln>
            </a:endParaRPr>
          </a:p>
        </p:txBody>
      </p:sp>
      <p:cxnSp>
        <p:nvCxnSpPr>
          <p:cNvPr id="169" name="直線コネクタ 168"/>
          <p:cNvCxnSpPr>
            <a:stCxn id="167" idx="2"/>
          </p:cNvCxnSpPr>
          <p:nvPr/>
        </p:nvCxnSpPr>
        <p:spPr>
          <a:xfrm flipV="1">
            <a:off x="5369908" y="2194575"/>
            <a:ext cx="0" cy="3365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カギ線コネクタ 170"/>
          <p:cNvCxnSpPr>
            <a:stCxn id="22" idx="2"/>
            <a:endCxn id="13" idx="1"/>
          </p:cNvCxnSpPr>
          <p:nvPr/>
        </p:nvCxnSpPr>
        <p:spPr>
          <a:xfrm rot="5400000">
            <a:off x="6401022" y="2250686"/>
            <a:ext cx="773084" cy="681440"/>
          </a:xfrm>
          <a:prstGeom prst="bentConnector4">
            <a:avLst>
              <a:gd name="adj1" fmla="val 39052"/>
              <a:gd name="adj2" fmla="val 133547"/>
            </a:avLst>
          </a:prstGeom>
          <a:ln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テキスト ボックス 172"/>
          <p:cNvSpPr txBox="1"/>
          <p:nvPr/>
        </p:nvSpPr>
        <p:spPr>
          <a:xfrm>
            <a:off x="3860792" y="1279793"/>
            <a:ext cx="12872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都道府県</a:t>
            </a:r>
            <a:r>
              <a:rPr kumimoji="1" lang="en-US" altLang="ja-JP" sz="1200" dirty="0" smtClean="0"/>
              <a:t>or</a:t>
            </a:r>
            <a:r>
              <a:rPr kumimoji="1" lang="ja-JP" altLang="en-US" sz="1200" dirty="0" smtClean="0"/>
              <a:t>会社</a:t>
            </a:r>
            <a:endParaRPr kumimoji="1" lang="ja-JP" altLang="en-US" sz="1200" dirty="0"/>
          </a:p>
        </p:txBody>
      </p:sp>
      <p:sp>
        <p:nvSpPr>
          <p:cNvPr id="174" name="テキスト ボックス 173"/>
          <p:cNvSpPr txBox="1"/>
          <p:nvPr/>
        </p:nvSpPr>
        <p:spPr>
          <a:xfrm>
            <a:off x="2411760" y="2132856"/>
            <a:ext cx="1287272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都道府県</a:t>
            </a:r>
            <a:r>
              <a:rPr kumimoji="1" lang="en-US" altLang="ja-JP" sz="1200" dirty="0" smtClean="0"/>
              <a:t>or</a:t>
            </a:r>
            <a:r>
              <a:rPr kumimoji="1" lang="ja-JP" altLang="en-US" sz="1200" dirty="0" smtClean="0"/>
              <a:t>会社一覧</a:t>
            </a:r>
            <a:endParaRPr kumimoji="1" lang="ja-JP" altLang="en-US" sz="1200" dirty="0"/>
          </a:p>
        </p:txBody>
      </p:sp>
      <p:sp>
        <p:nvSpPr>
          <p:cNvPr id="175" name="テキスト ボックス 174"/>
          <p:cNvSpPr txBox="1"/>
          <p:nvPr/>
        </p:nvSpPr>
        <p:spPr>
          <a:xfrm>
            <a:off x="4438564" y="2135761"/>
            <a:ext cx="12872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路線一覧</a:t>
            </a:r>
            <a:endParaRPr kumimoji="1" lang="ja-JP" altLang="en-US" sz="1200" dirty="0"/>
          </a:p>
        </p:txBody>
      </p:sp>
      <p:sp>
        <p:nvSpPr>
          <p:cNvPr id="176" name="テキスト ボックス 175"/>
          <p:cNvSpPr txBox="1"/>
          <p:nvPr/>
        </p:nvSpPr>
        <p:spPr>
          <a:xfrm>
            <a:off x="6012160" y="1335902"/>
            <a:ext cx="578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路線</a:t>
            </a:r>
            <a:endParaRPr kumimoji="1" lang="ja-JP" altLang="en-US" sz="1200" dirty="0"/>
          </a:p>
        </p:txBody>
      </p:sp>
      <p:sp>
        <p:nvSpPr>
          <p:cNvPr id="177" name="テキスト ボックス 176"/>
          <p:cNvSpPr txBox="1"/>
          <p:nvPr/>
        </p:nvSpPr>
        <p:spPr>
          <a:xfrm>
            <a:off x="6353512" y="2156006"/>
            <a:ext cx="643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駅</a:t>
            </a:r>
            <a:r>
              <a:rPr kumimoji="1" lang="ja-JP" altLang="en-US" sz="1200" dirty="0" smtClean="0"/>
              <a:t>一覧</a:t>
            </a:r>
            <a:endParaRPr kumimoji="1" lang="ja-JP" altLang="en-US" sz="1200" dirty="0"/>
          </a:p>
        </p:txBody>
      </p:sp>
      <p:sp>
        <p:nvSpPr>
          <p:cNvPr id="178" name="フリーフォーム 177"/>
          <p:cNvSpPr/>
          <p:nvPr/>
        </p:nvSpPr>
        <p:spPr>
          <a:xfrm>
            <a:off x="1345705" y="752354"/>
            <a:ext cx="5656980" cy="868102"/>
          </a:xfrm>
          <a:custGeom>
            <a:avLst/>
            <a:gdLst>
              <a:gd name="connsiteX0" fmla="*/ 0 w 5359079"/>
              <a:gd name="connsiteY0" fmla="*/ 381965 h 868102"/>
              <a:gd name="connsiteX1" fmla="*/ 0 w 5359079"/>
              <a:gd name="connsiteY1" fmla="*/ 0 h 868102"/>
              <a:gd name="connsiteX2" fmla="*/ 5359079 w 5359079"/>
              <a:gd name="connsiteY2" fmla="*/ 0 h 868102"/>
              <a:gd name="connsiteX3" fmla="*/ 5359079 w 5359079"/>
              <a:gd name="connsiteY3" fmla="*/ 868102 h 8681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59079" h="868102">
                <a:moveTo>
                  <a:pt x="0" y="381965"/>
                </a:moveTo>
                <a:lnTo>
                  <a:pt x="0" y="0"/>
                </a:lnTo>
                <a:lnTo>
                  <a:pt x="5359079" y="0"/>
                </a:lnTo>
                <a:lnTo>
                  <a:pt x="5359079" y="868102"/>
                </a:lnTo>
              </a:path>
            </a:pathLst>
          </a:custGeom>
          <a:noFill/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9" name="フリーフォーム 178"/>
          <p:cNvSpPr/>
          <p:nvPr/>
        </p:nvSpPr>
        <p:spPr>
          <a:xfrm>
            <a:off x="1701478" y="914400"/>
            <a:ext cx="1597307" cy="694481"/>
          </a:xfrm>
          <a:custGeom>
            <a:avLst/>
            <a:gdLst>
              <a:gd name="connsiteX0" fmla="*/ 0 w 1597307"/>
              <a:gd name="connsiteY0" fmla="*/ 219919 h 694481"/>
              <a:gd name="connsiteX1" fmla="*/ 0 w 1597307"/>
              <a:gd name="connsiteY1" fmla="*/ 0 h 694481"/>
              <a:gd name="connsiteX2" fmla="*/ 1597307 w 1597307"/>
              <a:gd name="connsiteY2" fmla="*/ 0 h 694481"/>
              <a:gd name="connsiteX3" fmla="*/ 1597307 w 1597307"/>
              <a:gd name="connsiteY3" fmla="*/ 694481 h 6944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97307" h="694481">
                <a:moveTo>
                  <a:pt x="0" y="219919"/>
                </a:moveTo>
                <a:lnTo>
                  <a:pt x="0" y="0"/>
                </a:lnTo>
                <a:lnTo>
                  <a:pt x="1597307" y="0"/>
                </a:lnTo>
                <a:lnTo>
                  <a:pt x="1597307" y="694481"/>
                </a:lnTo>
              </a:path>
            </a:pathLst>
          </a:custGeom>
          <a:noFill/>
          <a:ln w="9525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フリーフォーム 179"/>
          <p:cNvSpPr/>
          <p:nvPr/>
        </p:nvSpPr>
        <p:spPr>
          <a:xfrm>
            <a:off x="3657600" y="914400"/>
            <a:ext cx="1435261" cy="694481"/>
          </a:xfrm>
          <a:custGeom>
            <a:avLst/>
            <a:gdLst>
              <a:gd name="connsiteX0" fmla="*/ 1435261 w 1435261"/>
              <a:gd name="connsiteY0" fmla="*/ 486136 h 497711"/>
              <a:gd name="connsiteX1" fmla="*/ 1435261 w 1435261"/>
              <a:gd name="connsiteY1" fmla="*/ 0 h 497711"/>
              <a:gd name="connsiteX2" fmla="*/ 0 w 1435261"/>
              <a:gd name="connsiteY2" fmla="*/ 0 h 497711"/>
              <a:gd name="connsiteX3" fmla="*/ 0 w 1435261"/>
              <a:gd name="connsiteY3" fmla="*/ 497711 h 4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261" h="497711">
                <a:moveTo>
                  <a:pt x="1435261" y="486136"/>
                </a:moveTo>
                <a:lnTo>
                  <a:pt x="1435261" y="0"/>
                </a:lnTo>
                <a:lnTo>
                  <a:pt x="0" y="0"/>
                </a:lnTo>
                <a:lnTo>
                  <a:pt x="0" y="497711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フリーフォーム 180"/>
          <p:cNvSpPr/>
          <p:nvPr/>
        </p:nvSpPr>
        <p:spPr>
          <a:xfrm>
            <a:off x="5292080" y="914400"/>
            <a:ext cx="1435261" cy="694481"/>
          </a:xfrm>
          <a:custGeom>
            <a:avLst/>
            <a:gdLst>
              <a:gd name="connsiteX0" fmla="*/ 1435261 w 1435261"/>
              <a:gd name="connsiteY0" fmla="*/ 486136 h 497711"/>
              <a:gd name="connsiteX1" fmla="*/ 1435261 w 1435261"/>
              <a:gd name="connsiteY1" fmla="*/ 0 h 497711"/>
              <a:gd name="connsiteX2" fmla="*/ 0 w 1435261"/>
              <a:gd name="connsiteY2" fmla="*/ 0 h 497711"/>
              <a:gd name="connsiteX3" fmla="*/ 0 w 1435261"/>
              <a:gd name="connsiteY3" fmla="*/ 497711 h 4977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5261" h="497711">
                <a:moveTo>
                  <a:pt x="1435261" y="486136"/>
                </a:moveTo>
                <a:lnTo>
                  <a:pt x="1435261" y="0"/>
                </a:lnTo>
                <a:lnTo>
                  <a:pt x="0" y="0"/>
                </a:lnTo>
                <a:lnTo>
                  <a:pt x="0" y="497711"/>
                </a:lnTo>
              </a:path>
            </a:pathLst>
          </a:custGeom>
          <a:noFill/>
          <a:ln w="952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フリーフォーム 181"/>
          <p:cNvSpPr/>
          <p:nvPr/>
        </p:nvSpPr>
        <p:spPr>
          <a:xfrm>
            <a:off x="1600201" y="3371850"/>
            <a:ext cx="3143250" cy="400050"/>
          </a:xfrm>
          <a:custGeom>
            <a:avLst/>
            <a:gdLst>
              <a:gd name="connsiteX0" fmla="*/ 2238375 w 2695575"/>
              <a:gd name="connsiteY0" fmla="*/ 0 h 400050"/>
              <a:gd name="connsiteX1" fmla="*/ 2695575 w 2695575"/>
              <a:gd name="connsiteY1" fmla="*/ 0 h 400050"/>
              <a:gd name="connsiteX2" fmla="*/ 2695575 w 2695575"/>
              <a:gd name="connsiteY2" fmla="*/ 400050 h 400050"/>
              <a:gd name="connsiteX3" fmla="*/ 0 w 2695575"/>
              <a:gd name="connsiteY3" fmla="*/ 400050 h 4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5575" h="400050">
                <a:moveTo>
                  <a:pt x="2238375" y="0"/>
                </a:moveTo>
                <a:lnTo>
                  <a:pt x="2695575" y="0"/>
                </a:lnTo>
                <a:lnTo>
                  <a:pt x="2695575" y="400050"/>
                </a:lnTo>
                <a:lnTo>
                  <a:pt x="0" y="40005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84" name="直線コネクタ 183"/>
          <p:cNvCxnSpPr/>
          <p:nvPr/>
        </p:nvCxnSpPr>
        <p:spPr>
          <a:xfrm flipH="1">
            <a:off x="6561344" y="433216"/>
            <a:ext cx="681422" cy="0"/>
          </a:xfrm>
          <a:prstGeom prst="line">
            <a:avLst/>
          </a:prstGeom>
          <a:ln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線コネクタ 184"/>
          <p:cNvCxnSpPr/>
          <p:nvPr/>
        </p:nvCxnSpPr>
        <p:spPr>
          <a:xfrm flipH="1">
            <a:off x="6561344" y="188617"/>
            <a:ext cx="681422" cy="0"/>
          </a:xfrm>
          <a:prstGeom prst="line">
            <a:avLst/>
          </a:prstGeom>
          <a:ln w="28575"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コネクタ 185"/>
          <p:cNvCxnSpPr/>
          <p:nvPr/>
        </p:nvCxnSpPr>
        <p:spPr>
          <a:xfrm flipH="1">
            <a:off x="6561344" y="649240"/>
            <a:ext cx="681422" cy="0"/>
          </a:xfrm>
          <a:prstGeom prst="line">
            <a:avLst/>
          </a:prstGeom>
          <a:ln>
            <a:solidFill>
              <a:schemeClr val="tx1"/>
            </a:solidFill>
            <a:prstDash val="sysDot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テキスト ボックス 188"/>
          <p:cNvSpPr txBox="1"/>
          <p:nvPr/>
        </p:nvSpPr>
        <p:spPr>
          <a:xfrm>
            <a:off x="2341912" y="4869160"/>
            <a:ext cx="1287272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路線一覧</a:t>
            </a:r>
            <a:endParaRPr kumimoji="1" lang="ja-JP" altLang="en-US" sz="1200" dirty="0"/>
          </a:p>
        </p:txBody>
      </p:sp>
      <p:sp>
        <p:nvSpPr>
          <p:cNvPr id="191" name="フリーフォーム 190"/>
          <p:cNvSpPr/>
          <p:nvPr/>
        </p:nvSpPr>
        <p:spPr>
          <a:xfrm>
            <a:off x="1600201" y="1524000"/>
            <a:ext cx="4190999" cy="4076700"/>
          </a:xfrm>
          <a:custGeom>
            <a:avLst/>
            <a:gdLst>
              <a:gd name="connsiteX0" fmla="*/ 3810000 w 4152900"/>
              <a:gd name="connsiteY0" fmla="*/ 3219450 h 4076700"/>
              <a:gd name="connsiteX1" fmla="*/ 4152900 w 4152900"/>
              <a:gd name="connsiteY1" fmla="*/ 3219450 h 4076700"/>
              <a:gd name="connsiteX2" fmla="*/ 4152900 w 4152900"/>
              <a:gd name="connsiteY2" fmla="*/ 4076700 h 4076700"/>
              <a:gd name="connsiteX3" fmla="*/ 0 w 4152900"/>
              <a:gd name="connsiteY3" fmla="*/ 4076700 h 4076700"/>
              <a:gd name="connsiteX4" fmla="*/ 0 w 4152900"/>
              <a:gd name="connsiteY4" fmla="*/ 0 h 407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52900" h="4076700">
                <a:moveTo>
                  <a:pt x="3810000" y="3219450"/>
                </a:moveTo>
                <a:lnTo>
                  <a:pt x="4152900" y="3219450"/>
                </a:lnTo>
                <a:lnTo>
                  <a:pt x="4152900" y="4076700"/>
                </a:lnTo>
                <a:lnTo>
                  <a:pt x="0" y="4076700"/>
                </a:lnTo>
                <a:lnTo>
                  <a:pt x="0" y="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4375230" y="4902120"/>
            <a:ext cx="643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駅</a:t>
            </a:r>
            <a:r>
              <a:rPr kumimoji="1" lang="ja-JP" altLang="en-US" sz="1200" dirty="0" smtClean="0"/>
              <a:t>一覧</a:t>
            </a:r>
            <a:endParaRPr kumimoji="1" lang="ja-JP" altLang="en-US" sz="1200" dirty="0"/>
          </a:p>
        </p:txBody>
      </p:sp>
      <p:sp>
        <p:nvSpPr>
          <p:cNvPr id="193" name="テキスト ボックス 192"/>
          <p:cNvSpPr txBox="1"/>
          <p:nvPr/>
        </p:nvSpPr>
        <p:spPr>
          <a:xfrm>
            <a:off x="3554899" y="4779572"/>
            <a:ext cx="57870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路線</a:t>
            </a:r>
            <a:endParaRPr kumimoji="1" lang="ja-JP" altLang="en-US" sz="1200" dirty="0"/>
          </a:p>
        </p:txBody>
      </p:sp>
      <p:sp>
        <p:nvSpPr>
          <p:cNvPr id="194" name="テキスト ボックス 193"/>
          <p:cNvSpPr txBox="1"/>
          <p:nvPr/>
        </p:nvSpPr>
        <p:spPr>
          <a:xfrm>
            <a:off x="5781675" y="5146159"/>
            <a:ext cx="12584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路線＋分岐駅</a:t>
            </a:r>
            <a:endParaRPr kumimoji="1" lang="ja-JP" altLang="en-US" sz="1200" dirty="0"/>
          </a:p>
        </p:txBody>
      </p:sp>
      <p:sp>
        <p:nvSpPr>
          <p:cNvPr id="195" name="フリーフォーム 194"/>
          <p:cNvSpPr/>
          <p:nvPr/>
        </p:nvSpPr>
        <p:spPr>
          <a:xfrm>
            <a:off x="5781675" y="4152900"/>
            <a:ext cx="1571625" cy="1447800"/>
          </a:xfrm>
          <a:custGeom>
            <a:avLst/>
            <a:gdLst>
              <a:gd name="connsiteX0" fmla="*/ 1104900 w 1571625"/>
              <a:gd name="connsiteY0" fmla="*/ 0 h 1447800"/>
              <a:gd name="connsiteX1" fmla="*/ 1571625 w 1571625"/>
              <a:gd name="connsiteY1" fmla="*/ 0 h 1447800"/>
              <a:gd name="connsiteX2" fmla="*/ 1571625 w 1571625"/>
              <a:gd name="connsiteY2" fmla="*/ 1447800 h 1447800"/>
              <a:gd name="connsiteX3" fmla="*/ 0 w 1571625"/>
              <a:gd name="connsiteY3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71625" h="1447800">
                <a:moveTo>
                  <a:pt x="1104900" y="0"/>
                </a:moveTo>
                <a:lnTo>
                  <a:pt x="1571625" y="0"/>
                </a:lnTo>
                <a:lnTo>
                  <a:pt x="1571625" y="1447800"/>
                </a:lnTo>
                <a:lnTo>
                  <a:pt x="0" y="1447800"/>
                </a:lnTo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7345069" y="5135250"/>
            <a:ext cx="125841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200" dirty="0" smtClean="0"/>
              <a:t>路線＋着駅</a:t>
            </a:r>
            <a:endParaRPr kumimoji="1" lang="ja-JP" altLang="en-US" sz="12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114005" y="2556180"/>
            <a:ext cx="215023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「</a:t>
            </a:r>
            <a:r>
              <a:rPr lang="en-US" altLang="ja-JP" sz="1400" dirty="0" smtClean="0"/>
              <a:t>〉</a:t>
            </a:r>
            <a:r>
              <a:rPr lang="ja-JP" altLang="en-US" sz="1400" dirty="0" smtClean="0"/>
              <a:t>」（テキストフィールド有）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276754" y="3490178"/>
            <a:ext cx="2150235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えきめい</a:t>
            </a:r>
            <a:endParaRPr kumimoji="1" lang="ja-JP" altLang="en-US" sz="1400" dirty="0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098054" y="3529878"/>
            <a:ext cx="643636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駅</a:t>
            </a:r>
            <a:r>
              <a:rPr kumimoji="1" lang="ja-JP" altLang="en-US" sz="1200" dirty="0" smtClean="0"/>
              <a:t>一覧</a:t>
            </a:r>
            <a:endParaRPr kumimoji="1" lang="ja-JP" altLang="en-US" sz="1200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174528" y="3861048"/>
            <a:ext cx="57777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ja-JP" altLang="en-US" sz="1400" dirty="0" smtClean="0"/>
              <a:t>「－」</a:t>
            </a:r>
            <a:endParaRPr kumimoji="1" lang="ja-JP" altLang="en-US" sz="1400" dirty="0"/>
          </a:p>
        </p:txBody>
      </p:sp>
      <p:sp>
        <p:nvSpPr>
          <p:cNvPr id="6" name="フリーフォーム 5"/>
          <p:cNvSpPr/>
          <p:nvPr/>
        </p:nvSpPr>
        <p:spPr>
          <a:xfrm>
            <a:off x="2153920" y="4175760"/>
            <a:ext cx="2001520" cy="518160"/>
          </a:xfrm>
          <a:custGeom>
            <a:avLst/>
            <a:gdLst>
              <a:gd name="connsiteX0" fmla="*/ 0 w 2001520"/>
              <a:gd name="connsiteY0" fmla="*/ 0 h 518160"/>
              <a:gd name="connsiteX1" fmla="*/ 1767840 w 2001520"/>
              <a:gd name="connsiteY1" fmla="*/ 0 h 518160"/>
              <a:gd name="connsiteX2" fmla="*/ 1767840 w 2001520"/>
              <a:gd name="connsiteY2" fmla="*/ 518160 h 518160"/>
              <a:gd name="connsiteX3" fmla="*/ 2001520 w 2001520"/>
              <a:gd name="connsiteY3" fmla="*/ 518160 h 51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01520" h="518160">
                <a:moveTo>
                  <a:pt x="0" y="0"/>
                </a:moveTo>
                <a:lnTo>
                  <a:pt x="1767840" y="0"/>
                </a:lnTo>
                <a:lnTo>
                  <a:pt x="1767840" y="518160"/>
                </a:lnTo>
                <a:lnTo>
                  <a:pt x="2001520" y="518160"/>
                </a:lnTo>
              </a:path>
            </a:pathLst>
          </a:custGeom>
          <a:noFill/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n w="3810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8094035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正方形/長方形 46"/>
          <p:cNvSpPr/>
          <p:nvPr/>
        </p:nvSpPr>
        <p:spPr>
          <a:xfrm>
            <a:off x="3311860" y="1403484"/>
            <a:ext cx="2160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55676" y="84740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JR</a:t>
            </a:r>
            <a:r>
              <a:rPr kumimoji="1" lang="ja-JP" altLang="en-US" dirty="0" smtClean="0"/>
              <a:t>経路運賃電卓</a:t>
            </a:r>
            <a:endParaRPr kumimoji="1" lang="ja-JP" altLang="en-US" dirty="0"/>
          </a:p>
        </p:txBody>
      </p:sp>
      <p:sp>
        <p:nvSpPr>
          <p:cNvPr id="49" name="角丸四角形 48"/>
          <p:cNvSpPr/>
          <p:nvPr/>
        </p:nvSpPr>
        <p:spPr>
          <a:xfrm>
            <a:off x="935596" y="836712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/>
        </p:nvCxnSpPr>
        <p:spPr>
          <a:xfrm>
            <a:off x="935596" y="121674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09970" y="14034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発駅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1871700" y="1403484"/>
            <a:ext cx="1368152" cy="36933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3311860" y="1916832"/>
            <a:ext cx="2160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9970" y="19168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着駅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1871700" y="1916832"/>
            <a:ext cx="1368152" cy="36933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09970" y="23395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経路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09970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運賃</a:t>
            </a:r>
            <a:endParaRPr kumimoji="1" lang="ja-JP" altLang="en-US" dirty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1772336"/>
              </p:ext>
            </p:extLst>
          </p:nvPr>
        </p:nvGraphicFramePr>
        <p:xfrm>
          <a:off x="1190485" y="2671192"/>
          <a:ext cx="283197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976"/>
              </a:tblGrid>
              <a:tr h="193007">
                <a:tc>
                  <a:txBody>
                    <a:bodyPr/>
                    <a:lstStyle/>
                    <a:p>
                      <a:pPr algn="dist"/>
                      <a:r>
                        <a:rPr kumimoji="1" lang="ja-JP" altLang="en-US" sz="1200" dirty="0" smtClean="0"/>
                        <a:t>東北線　　　　　　　　　　　　　　　大宮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3007">
                <a:tc>
                  <a:txBody>
                    <a:bodyPr/>
                    <a:lstStyle/>
                    <a:p>
                      <a:pPr algn="dist"/>
                      <a:r>
                        <a:rPr kumimoji="1" lang="ja-JP" altLang="en-US" sz="1200" dirty="0" smtClean="0"/>
                        <a:t>高崎線　　　　　　　　　高崎　　　　　　　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3007">
                <a:tc>
                  <a:txBody>
                    <a:bodyPr/>
                    <a:lstStyle/>
                    <a:p>
                      <a:pPr algn="dist"/>
                      <a:r>
                        <a:rPr kumimoji="1" lang="ja-JP" altLang="en-US" sz="1200" dirty="0" smtClean="0"/>
                        <a:t>上越線　　　　　　　　　　　　宮内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300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信越線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篠ノ井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新潟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)/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上越線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3007">
                <a:tc>
                  <a:txBody>
                    <a:bodyPr/>
                    <a:lstStyle/>
                    <a:p>
                      <a:pPr algn="dist"/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テキスト ボックス 59"/>
          <p:cNvSpPr txBox="1"/>
          <p:nvPr/>
        </p:nvSpPr>
        <p:spPr>
          <a:xfrm>
            <a:off x="2051720" y="143119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御徒町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051720" y="194760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直江津</a:t>
            </a:r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3819668" y="2338973"/>
            <a:ext cx="288000" cy="288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812771" y="4099417"/>
            <a:ext cx="288000" cy="288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‐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071359" y="2036959"/>
            <a:ext cx="144000" cy="144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X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935596" y="5589240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597457" y="889936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最短</a:t>
            </a:r>
            <a:endParaRPr kumimoji="1" lang="ja-JP" altLang="en-US" sz="1200" dirty="0"/>
          </a:p>
        </p:txBody>
      </p:sp>
      <p:sp>
        <p:nvSpPr>
          <p:cNvPr id="67" name="動作設定ボタン : 情報 66">
            <a:hlinkClick r:id="" action="ppaction://noaction" highlightClick="1"/>
          </p:cNvPr>
          <p:cNvSpPr/>
          <p:nvPr/>
        </p:nvSpPr>
        <p:spPr>
          <a:xfrm>
            <a:off x="1109970" y="5589240"/>
            <a:ext cx="293678" cy="288032"/>
          </a:xfrm>
          <a:prstGeom prst="actionButtonInforma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187624" y="4474280"/>
            <a:ext cx="2808312" cy="1042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9279" y="5600273"/>
            <a:ext cx="8517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経路自動</a:t>
            </a:r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3082312" y="1516150"/>
            <a:ext cx="144000" cy="144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X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403648" y="5589240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＊</a:t>
            </a:r>
            <a:endParaRPr kumimoji="1" lang="ja-JP" altLang="en-US" sz="12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2383" y="260648"/>
            <a:ext cx="133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メイン画面</a:t>
            </a:r>
            <a:endParaRPr kumimoji="1" lang="ja-JP" altLang="en-US" dirty="0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99792" y="5589240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？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1187624" y="4995756"/>
            <a:ext cx="2808312" cy="5934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87624" y="4869160"/>
            <a:ext cx="2808000" cy="2409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995936" y="47971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187624" y="47971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表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71830"/>
              </p:ext>
            </p:extLst>
          </p:nvPr>
        </p:nvGraphicFramePr>
        <p:xfrm>
          <a:off x="4992724" y="1583727"/>
          <a:ext cx="3179676" cy="4249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東北線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川越線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東北線（埼京線）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東北新幹線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上越新幹線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高崎線</a:t>
                      </a:r>
                      <a:endParaRPr kumimoji="1" lang="en-US" altLang="ja-JP" dirty="0" smtClean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長野・北陸新幹線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19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5652120" y="875666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路線</a:t>
            </a:r>
            <a:endParaRPr kumimoji="1" lang="ja-JP" altLang="en-US" dirty="0"/>
          </a:p>
        </p:txBody>
      </p:sp>
      <p:sp>
        <p:nvSpPr>
          <p:cNvPr id="38" name="角丸四角形 37"/>
          <p:cNvSpPr/>
          <p:nvPr/>
        </p:nvSpPr>
        <p:spPr>
          <a:xfrm>
            <a:off x="4932040" y="864969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9" name="直線コネクタ 38"/>
          <p:cNvCxnSpPr/>
          <p:nvPr/>
        </p:nvCxnSpPr>
        <p:spPr>
          <a:xfrm>
            <a:off x="4932040" y="1244998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表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7188828"/>
              </p:ext>
            </p:extLst>
          </p:nvPr>
        </p:nvGraphicFramePr>
        <p:xfrm>
          <a:off x="7452320" y="1583729"/>
          <a:ext cx="731404" cy="4290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404"/>
              </a:tblGrid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ja-JP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en-US" altLang="ja-JP" sz="16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ja-JP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3591">
                <a:tc>
                  <a:txBody>
                    <a:bodyPr/>
                    <a:lstStyle/>
                    <a:p>
                      <a:pPr algn="r"/>
                      <a:endParaRPr kumimoji="1" lang="en-US" altLang="ja-JP" sz="16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42" name="テキスト ボックス 41"/>
          <p:cNvSpPr txBox="1"/>
          <p:nvPr/>
        </p:nvSpPr>
        <p:spPr>
          <a:xfrm>
            <a:off x="4932040" y="1275951"/>
            <a:ext cx="3276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大宮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249713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4572000" y="1061858"/>
            <a:ext cx="43204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着駅は「経路」を追加し始めたら「＞」（変更）無効となる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「発駅」－「ｘ」：全設定項目クリア　／「着駅」－「ｘ」は着駅テキストフィールドを消去（常時可）</a:t>
            </a:r>
            <a:endParaRPr kumimoji="1" lang="ja-JP" altLang="en-US" sz="1400" dirty="0"/>
          </a:p>
        </p:txBody>
      </p:sp>
      <p:sp>
        <p:nvSpPr>
          <p:cNvPr id="47" name="正方形/長方形 46"/>
          <p:cNvSpPr/>
          <p:nvPr/>
        </p:nvSpPr>
        <p:spPr>
          <a:xfrm>
            <a:off x="3311860" y="1403484"/>
            <a:ext cx="2160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655676" y="84740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JR</a:t>
            </a:r>
            <a:r>
              <a:rPr kumimoji="1" lang="ja-JP" altLang="en-US" dirty="0" smtClean="0"/>
              <a:t>経路運賃電卓</a:t>
            </a:r>
            <a:endParaRPr kumimoji="1" lang="ja-JP" altLang="en-US" dirty="0"/>
          </a:p>
        </p:txBody>
      </p:sp>
      <p:sp>
        <p:nvSpPr>
          <p:cNvPr id="49" name="角丸四角形 48"/>
          <p:cNvSpPr/>
          <p:nvPr/>
        </p:nvSpPr>
        <p:spPr>
          <a:xfrm>
            <a:off x="935596" y="836712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/>
          <p:cNvCxnSpPr/>
          <p:nvPr/>
        </p:nvCxnSpPr>
        <p:spPr>
          <a:xfrm>
            <a:off x="935596" y="121674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/>
          <p:cNvSpPr txBox="1"/>
          <p:nvPr/>
        </p:nvSpPr>
        <p:spPr>
          <a:xfrm>
            <a:off x="1109970" y="1403484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発駅</a:t>
            </a:r>
            <a:endParaRPr kumimoji="1" lang="ja-JP" altLang="en-US" dirty="0"/>
          </a:p>
        </p:txBody>
      </p:sp>
      <p:sp>
        <p:nvSpPr>
          <p:cNvPr id="52" name="角丸四角形 51"/>
          <p:cNvSpPr/>
          <p:nvPr/>
        </p:nvSpPr>
        <p:spPr>
          <a:xfrm>
            <a:off x="1871700" y="1403484"/>
            <a:ext cx="1368152" cy="36933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3311860" y="1916832"/>
            <a:ext cx="216024" cy="36933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kumimoji="1" lang="en-US" altLang="ja-JP" dirty="0" smtClean="0">
                <a:solidFill>
                  <a:schemeClr val="tx1"/>
                </a:solidFill>
              </a:rPr>
              <a:t>〉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109970" y="1916832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着駅</a:t>
            </a:r>
            <a:endParaRPr kumimoji="1" lang="ja-JP" altLang="en-US" dirty="0"/>
          </a:p>
        </p:txBody>
      </p:sp>
      <p:sp>
        <p:nvSpPr>
          <p:cNvPr id="55" name="角丸四角形 54"/>
          <p:cNvSpPr/>
          <p:nvPr/>
        </p:nvSpPr>
        <p:spPr>
          <a:xfrm>
            <a:off x="1871700" y="1916832"/>
            <a:ext cx="1368152" cy="369332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109970" y="2339588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経路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109970" y="414908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運賃</a:t>
            </a:r>
            <a:endParaRPr kumimoji="1" lang="ja-JP" altLang="en-US" dirty="0"/>
          </a:p>
        </p:txBody>
      </p:sp>
      <p:graphicFrame>
        <p:nvGraphicFramePr>
          <p:cNvPr id="58" name="表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177338"/>
              </p:ext>
            </p:extLst>
          </p:nvPr>
        </p:nvGraphicFramePr>
        <p:xfrm>
          <a:off x="1190485" y="2671192"/>
          <a:ext cx="2831976" cy="137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31976"/>
              </a:tblGrid>
              <a:tr h="193007">
                <a:tc>
                  <a:txBody>
                    <a:bodyPr/>
                    <a:lstStyle/>
                    <a:p>
                      <a:pPr algn="dist"/>
                      <a:r>
                        <a:rPr kumimoji="1" lang="ja-JP" altLang="en-US" sz="1200" dirty="0" smtClean="0"/>
                        <a:t>東北線　　　　　　　　　　　　　　　大宮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3007">
                <a:tc>
                  <a:txBody>
                    <a:bodyPr/>
                    <a:lstStyle/>
                    <a:p>
                      <a:pPr algn="dist"/>
                      <a:r>
                        <a:rPr kumimoji="1" lang="ja-JP" altLang="en-US" sz="1200" dirty="0" smtClean="0"/>
                        <a:t>高崎線　　　　　　　　　高崎　　　　　　　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3007">
                <a:tc>
                  <a:txBody>
                    <a:bodyPr/>
                    <a:lstStyle/>
                    <a:p>
                      <a:pPr algn="dist"/>
                      <a:r>
                        <a:rPr kumimoji="1" lang="ja-JP" altLang="en-US" sz="1200" dirty="0" smtClean="0"/>
                        <a:t>上越線　　　　　　　　　　　　宮内</a:t>
                      </a:r>
                      <a:endParaRPr kumimoji="1" lang="ja-JP" altLang="en-US" sz="1200" dirty="0"/>
                    </a:p>
                  </a:txBody>
                  <a:tcPr/>
                </a:tc>
              </a:tr>
              <a:tr h="193007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信越線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(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篠ノ井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-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新潟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)/</a:t>
                      </a:r>
                      <a:r>
                        <a:rPr kumimoji="1" lang="ja-JP" altLang="en-US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上越線</a:t>
                      </a:r>
                      <a:r>
                        <a:rPr kumimoji="1" lang="en-US" altLang="ja-JP" sz="1200" dirty="0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</a:rPr>
                        <a:t>…</a:t>
                      </a:r>
                      <a:endParaRPr kumimoji="1" lang="ja-JP" altLang="en-US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endParaRPr>
                    </a:p>
                  </a:txBody>
                  <a:tcPr/>
                </a:tc>
              </a:tr>
              <a:tr h="193007">
                <a:tc>
                  <a:txBody>
                    <a:bodyPr/>
                    <a:lstStyle/>
                    <a:p>
                      <a:pPr algn="dist"/>
                      <a:endParaRPr kumimoji="1" lang="ja-JP" alt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0" name="テキスト ボックス 59"/>
          <p:cNvSpPr txBox="1"/>
          <p:nvPr/>
        </p:nvSpPr>
        <p:spPr>
          <a:xfrm>
            <a:off x="2051720" y="1431191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御徒町</a:t>
            </a:r>
            <a:endParaRPr kumimoji="1" lang="ja-JP" altLang="en-US" sz="1400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2051720" y="1947609"/>
            <a:ext cx="1080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直江津</a:t>
            </a:r>
            <a:endParaRPr kumimoji="1" lang="ja-JP" altLang="en-US" sz="1400" dirty="0"/>
          </a:p>
        </p:txBody>
      </p:sp>
      <p:sp>
        <p:nvSpPr>
          <p:cNvPr id="62" name="角丸四角形 61"/>
          <p:cNvSpPr/>
          <p:nvPr/>
        </p:nvSpPr>
        <p:spPr>
          <a:xfrm>
            <a:off x="3819668" y="2338973"/>
            <a:ext cx="288000" cy="288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 smtClean="0">
                <a:solidFill>
                  <a:schemeClr val="tx1"/>
                </a:solidFill>
              </a:rPr>
              <a:t>＋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3812771" y="4099417"/>
            <a:ext cx="288000" cy="288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‐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3071359" y="2036959"/>
            <a:ext cx="144000" cy="144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X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935596" y="5589240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3597457" y="889936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最短</a:t>
            </a:r>
            <a:endParaRPr kumimoji="1" lang="ja-JP" altLang="en-US" sz="1200" dirty="0"/>
          </a:p>
        </p:txBody>
      </p:sp>
      <p:sp>
        <p:nvSpPr>
          <p:cNvPr id="67" name="動作設定ボタン : 情報 66">
            <a:hlinkClick r:id="" action="ppaction://noaction" highlightClick="1"/>
          </p:cNvPr>
          <p:cNvSpPr/>
          <p:nvPr/>
        </p:nvSpPr>
        <p:spPr>
          <a:xfrm>
            <a:off x="1109970" y="5589240"/>
            <a:ext cx="293678" cy="288032"/>
          </a:xfrm>
          <a:prstGeom prst="actionButtonInformation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1187624" y="4474280"/>
            <a:ext cx="2808312" cy="1042952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919279" y="5600273"/>
            <a:ext cx="851740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経路自動</a:t>
            </a:r>
            <a:endParaRPr kumimoji="1" lang="ja-JP" altLang="en-US" sz="1200" dirty="0"/>
          </a:p>
        </p:txBody>
      </p:sp>
      <p:sp>
        <p:nvSpPr>
          <p:cNvPr id="69" name="角丸四角形 68"/>
          <p:cNvSpPr/>
          <p:nvPr/>
        </p:nvSpPr>
        <p:spPr>
          <a:xfrm>
            <a:off x="3082312" y="1516150"/>
            <a:ext cx="144000" cy="144000"/>
          </a:xfrm>
          <a:prstGeom prst="round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smtClean="0">
                <a:solidFill>
                  <a:schemeClr val="tx1"/>
                </a:solidFill>
              </a:rPr>
              <a:t>X</a:t>
            </a:r>
            <a:endParaRPr kumimoji="1"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403648" y="5589240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200" dirty="0"/>
              <a:t>＊</a:t>
            </a:r>
            <a:endParaRPr kumimoji="1" lang="ja-JP" altLang="en-US" sz="1200" dirty="0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932383" y="260648"/>
            <a:ext cx="1335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メイン画面</a:t>
            </a:r>
            <a:endParaRPr kumimoji="1" lang="ja-JP" altLang="en-US" dirty="0"/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4666151" y="2647934"/>
            <a:ext cx="3780420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経路は途中行を選択し（たとえば「高崎線　高崎」を選択）選択を変更すると上越線以降がクリアされる。</a:t>
            </a:r>
            <a:r>
              <a:rPr kumimoji="1" lang="ja-JP" altLang="en-US" sz="1400" b="1" dirty="0" smtClean="0"/>
              <a:t>（途中選択は不可でも良い）</a:t>
            </a:r>
            <a:endParaRPr kumimoji="1" lang="en-US" altLang="ja-JP" sz="1400" b="1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「最短」タップで経路がすべて更新される</a:t>
            </a:r>
            <a:endParaRPr kumimoji="1" lang="en-US" altLang="ja-JP" sz="1400" dirty="0" smtClean="0"/>
          </a:p>
          <a:p>
            <a:endParaRPr lang="en-US" altLang="ja-JP" sz="1400" dirty="0"/>
          </a:p>
          <a:p>
            <a:r>
              <a:rPr kumimoji="1" lang="ja-JP" altLang="en-US" sz="1400" dirty="0" smtClean="0"/>
              <a:t>「□→」をタップでアクションシートが表示される</a:t>
            </a:r>
            <a:endParaRPr kumimoji="1" lang="en-US" altLang="ja-JP" sz="1400" dirty="0" smtClean="0"/>
          </a:p>
          <a:p>
            <a:r>
              <a:rPr lang="ja-JP" altLang="en-US" sz="1400" dirty="0" smtClean="0"/>
              <a:t>「単駅／都区市内駅」</a:t>
            </a:r>
            <a:endParaRPr lang="en-US" altLang="ja-JP" sz="1400" dirty="0" smtClean="0"/>
          </a:p>
          <a:p>
            <a:r>
              <a:rPr kumimoji="1" lang="ja-JP" altLang="en-US" sz="1400" dirty="0" smtClean="0"/>
              <a:t>「</a:t>
            </a:r>
            <a:r>
              <a:rPr kumimoji="1" lang="en-US" altLang="ja-JP" sz="1400" dirty="0" smtClean="0"/>
              <a:t>141</a:t>
            </a:r>
            <a:r>
              <a:rPr lang="ja-JP" altLang="en-US" sz="1400" dirty="0" smtClean="0"/>
              <a:t>条」「</a:t>
            </a:r>
            <a:r>
              <a:rPr lang="en-US" altLang="ja-JP" sz="1400" dirty="0" smtClean="0"/>
              <a:t>152</a:t>
            </a:r>
            <a:r>
              <a:rPr lang="ja-JP" altLang="en-US" sz="1400" dirty="0" smtClean="0"/>
              <a:t>条」ボタンなどに。</a:t>
            </a:r>
            <a:endParaRPr lang="en-US" altLang="ja-JP" sz="1400" dirty="0" smtClean="0"/>
          </a:p>
          <a:p>
            <a:endParaRPr kumimoji="1" lang="en-US" altLang="ja-JP" sz="1400" dirty="0" smtClean="0"/>
          </a:p>
          <a:p>
            <a:r>
              <a:rPr lang="ja-JP" altLang="en-US" sz="1400" dirty="0" smtClean="0"/>
              <a:t>「＋」と同じ動作</a:t>
            </a:r>
            <a:endParaRPr kumimoji="1" lang="en-US" altLang="ja-JP" sz="1400" dirty="0" smtClean="0"/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3743908" y="3645024"/>
            <a:ext cx="972108" cy="122413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/>
          <p:cNvSpPr txBox="1"/>
          <p:nvPr/>
        </p:nvSpPr>
        <p:spPr>
          <a:xfrm>
            <a:off x="2699792" y="5589240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？</a:t>
            </a:r>
            <a:endParaRPr kumimoji="1" lang="ja-JP" altLang="en-US" sz="1200" dirty="0"/>
          </a:p>
        </p:txBody>
      </p:sp>
      <p:sp>
        <p:nvSpPr>
          <p:cNvPr id="2" name="正方形/長方形 1"/>
          <p:cNvSpPr/>
          <p:nvPr/>
        </p:nvSpPr>
        <p:spPr>
          <a:xfrm>
            <a:off x="1187624" y="4995756"/>
            <a:ext cx="2808312" cy="59348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187624" y="4869160"/>
            <a:ext cx="2808000" cy="24098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995936" y="47971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/>
          <p:cNvCxnSpPr/>
          <p:nvPr/>
        </p:nvCxnSpPr>
        <p:spPr>
          <a:xfrm>
            <a:off x="1187624" y="4797152"/>
            <a:ext cx="0" cy="36004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6321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発駅／着駅　指定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63423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1961049"/>
              </p:ext>
            </p:extLst>
          </p:nvPr>
        </p:nvGraphicFramePr>
        <p:xfrm>
          <a:off x="2832484" y="1432163"/>
          <a:ext cx="3179676" cy="4588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9079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JR</a:t>
                      </a:r>
                      <a:r>
                        <a:rPr kumimoji="1" lang="ja-JP" altLang="en-US" sz="1600" dirty="0" smtClean="0"/>
                        <a:t>北海道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JR</a:t>
                      </a:r>
                      <a:r>
                        <a:rPr kumimoji="1" lang="ja-JP" altLang="en-US" sz="1600" dirty="0" smtClean="0"/>
                        <a:t>東日本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JR</a:t>
                      </a:r>
                      <a:r>
                        <a:rPr kumimoji="1" lang="ja-JP" altLang="en-US" sz="1600" dirty="0" smtClean="0"/>
                        <a:t>東海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JR</a:t>
                      </a:r>
                      <a:r>
                        <a:rPr kumimoji="1" lang="ja-JP" altLang="en-US" sz="1600" dirty="0" smtClean="0"/>
                        <a:t>西日本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JR</a:t>
                      </a:r>
                      <a:r>
                        <a:rPr kumimoji="1" lang="ja-JP" altLang="en-US" sz="1600" dirty="0" smtClean="0"/>
                        <a:t>四国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en-US" altLang="ja-JP" sz="1600" dirty="0" smtClean="0"/>
                        <a:t>JR</a:t>
                      </a:r>
                      <a:r>
                        <a:rPr kumimoji="1" lang="ja-JP" altLang="en-US" sz="1600" dirty="0" smtClean="0"/>
                        <a:t>九州</a:t>
                      </a:r>
                      <a:endParaRPr kumimoji="1" lang="en-US" altLang="ja-JP" sz="1600" dirty="0" smtClean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北海道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452977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青森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5" name="テキスト ボックス 4"/>
          <p:cNvSpPr txBox="1"/>
          <p:nvPr/>
        </p:nvSpPr>
        <p:spPr>
          <a:xfrm>
            <a:off x="3491880" y="1062832"/>
            <a:ext cx="192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発駅選択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2771800" y="1052135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2771800" y="1432164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569568"/>
              </p:ext>
            </p:extLst>
          </p:nvPr>
        </p:nvGraphicFramePr>
        <p:xfrm>
          <a:off x="5292080" y="1473220"/>
          <a:ext cx="731404" cy="4588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404"/>
              </a:tblGrid>
              <a:tr h="590792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792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792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792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792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ja-JP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792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en-US" altLang="ja-JP" sz="16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90792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ja-JP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52977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en-US" altLang="ja-JP" sz="16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2839150" y="1436926"/>
            <a:ext cx="316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kumimoji="1" lang="ja-JP" altLang="en-US" sz="1000" dirty="0" smtClean="0"/>
              <a:t>会社</a:t>
            </a:r>
            <a:endParaRPr kumimoji="1" lang="ja-JP" altLang="en-US" sz="1000" dirty="0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839150" y="4979257"/>
            <a:ext cx="3168000" cy="144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>
              <a:lnSpc>
                <a:spcPts val="800"/>
              </a:lnSpc>
            </a:pPr>
            <a:r>
              <a:rPr kumimoji="1" lang="ja-JP" altLang="en-US" sz="1000" dirty="0" smtClean="0"/>
              <a:t>都道府県</a:t>
            </a:r>
            <a:endParaRPr kumimoji="1" lang="ja-JP" altLang="en-US" sz="1000" dirty="0"/>
          </a:p>
        </p:txBody>
      </p:sp>
      <p:sp>
        <p:nvSpPr>
          <p:cNvPr id="11" name="ホームベース 10"/>
          <p:cNvSpPr/>
          <p:nvPr/>
        </p:nvSpPr>
        <p:spPr>
          <a:xfrm flipH="1">
            <a:off x="2884323" y="1125365"/>
            <a:ext cx="576064" cy="24426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戻る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5420234" y="1092631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履歴</a:t>
            </a:r>
            <a:endParaRPr kumimoji="1" lang="ja-JP" altLang="en-US" sz="12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2771800" y="476071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メイン画面（「発駅」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「着駅」－「</a:t>
            </a:r>
            <a:r>
              <a:rPr kumimoji="1" lang="en-US" altLang="ja-JP" sz="1600" dirty="0" smtClean="0"/>
              <a:t>〉</a:t>
            </a:r>
            <a:r>
              <a:rPr kumimoji="1" lang="ja-JP" altLang="en-US" sz="1600" dirty="0" smtClean="0"/>
              <a:t>」ボタン（テキストフィールド：空白時　</a:t>
            </a:r>
            <a:r>
              <a:rPr kumimoji="1" lang="en-US" altLang="ja-JP" sz="1600" dirty="0" smtClean="0"/>
              <a:t>1/3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976025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704566"/>
              </p:ext>
            </p:extLst>
          </p:nvPr>
        </p:nvGraphicFramePr>
        <p:xfrm>
          <a:off x="539552" y="1556791"/>
          <a:ext cx="3179676" cy="424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東海道新幹線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東海道線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鶴見線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南武線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根岸線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横浜線</a:t>
                      </a:r>
                      <a:endParaRPr kumimoji="1" lang="en-US" altLang="ja-JP" dirty="0" smtClean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相模線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1940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御殿場線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1" name="テキスト ボックス 10"/>
          <p:cNvSpPr txBox="1"/>
          <p:nvPr/>
        </p:nvSpPr>
        <p:spPr>
          <a:xfrm>
            <a:off x="1198948" y="847408"/>
            <a:ext cx="2004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発駅選択</a:t>
            </a:r>
            <a:endParaRPr kumimoji="1" lang="ja-JP" altLang="en-US" dirty="0"/>
          </a:p>
        </p:txBody>
      </p:sp>
      <p:sp>
        <p:nvSpPr>
          <p:cNvPr id="12" name="角丸四角形 11"/>
          <p:cNvSpPr/>
          <p:nvPr/>
        </p:nvSpPr>
        <p:spPr>
          <a:xfrm>
            <a:off x="478868" y="836712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/>
          <p:cNvCxnSpPr/>
          <p:nvPr/>
        </p:nvCxnSpPr>
        <p:spPr>
          <a:xfrm>
            <a:off x="478868" y="1216741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ホームベース 13"/>
          <p:cNvSpPr/>
          <p:nvPr/>
        </p:nvSpPr>
        <p:spPr>
          <a:xfrm flipH="1">
            <a:off x="591391" y="909942"/>
            <a:ext cx="576064" cy="24426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戻る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87197"/>
              </p:ext>
            </p:extLst>
          </p:nvPr>
        </p:nvGraphicFramePr>
        <p:xfrm>
          <a:off x="2999148" y="1552032"/>
          <a:ext cx="731404" cy="429428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404"/>
              </a:tblGrid>
              <a:tr h="552908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908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908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908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908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ja-JP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908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en-US" altLang="ja-JP" sz="16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908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ja-JP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3930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en-US" altLang="ja-JP" sz="16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507300" y="1247694"/>
            <a:ext cx="3276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ja-JP" altLang="en-US" sz="1400" dirty="0"/>
              <a:t>神奈川県</a:t>
            </a:r>
            <a:endParaRPr kumimoji="1" lang="ja-JP" altLang="en-US" sz="1400" dirty="0"/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0143400"/>
              </p:ext>
            </p:extLst>
          </p:nvPr>
        </p:nvGraphicFramePr>
        <p:xfrm>
          <a:off x="4820276" y="1556791"/>
          <a:ext cx="3179676" cy="4248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横浜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桜木町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関内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石川町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山手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根岸</a:t>
                      </a:r>
                      <a:endParaRPr kumimoji="1" lang="en-US" altLang="ja-JP" dirty="0" smtClean="0"/>
                    </a:p>
                  </a:txBody>
                  <a:tcPr anchor="ctr"/>
                </a:tc>
              </a:tr>
              <a:tr h="54700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磯子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1940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新杉田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5479672" y="847409"/>
            <a:ext cx="19726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発駅選択</a:t>
            </a:r>
            <a:endParaRPr kumimoji="1" lang="ja-JP" altLang="en-US" dirty="0"/>
          </a:p>
        </p:txBody>
      </p:sp>
      <p:sp>
        <p:nvSpPr>
          <p:cNvPr id="21" name="角丸四角形 20"/>
          <p:cNvSpPr/>
          <p:nvPr/>
        </p:nvSpPr>
        <p:spPr>
          <a:xfrm>
            <a:off x="4759592" y="836712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2" name="直線コネクタ 21"/>
          <p:cNvCxnSpPr/>
          <p:nvPr/>
        </p:nvCxnSpPr>
        <p:spPr>
          <a:xfrm>
            <a:off x="4759592" y="1216741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ホームベース 22"/>
          <p:cNvSpPr/>
          <p:nvPr/>
        </p:nvSpPr>
        <p:spPr>
          <a:xfrm flipH="1">
            <a:off x="4872115" y="909942"/>
            <a:ext cx="576064" cy="24426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戻る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4788024" y="1247694"/>
            <a:ext cx="3276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根岸線</a:t>
            </a:r>
            <a:endParaRPr kumimoji="1" lang="ja-JP" altLang="en-US" sz="1400" dirty="0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436458" y="877208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履歴</a:t>
            </a:r>
            <a:endParaRPr kumimoji="1" lang="ja-JP" altLang="en-US" sz="12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131840" y="908720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履歴</a:t>
            </a:r>
            <a:endParaRPr kumimoji="1" lang="ja-JP" altLang="en-US" sz="12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4788024" y="260648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メイン画面（「発駅」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「着駅」－「</a:t>
            </a:r>
            <a:r>
              <a:rPr kumimoji="1" lang="en-US" altLang="ja-JP" sz="1600" dirty="0" smtClean="0"/>
              <a:t>〉</a:t>
            </a:r>
            <a:r>
              <a:rPr kumimoji="1" lang="ja-JP" altLang="en-US" sz="1600" dirty="0" smtClean="0"/>
              <a:t>」ボタン（テキストフィールド：空白時）　</a:t>
            </a:r>
            <a:r>
              <a:rPr kumimoji="1" lang="en-US" altLang="ja-JP" sz="1600" dirty="0" smtClean="0"/>
              <a:t>3/3</a:t>
            </a:r>
            <a:endParaRPr kumimoji="1" lang="ja-JP" altLang="en-US" sz="1600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36475" y="251937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メイン画面（「発駅」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「着駅」－「</a:t>
            </a:r>
            <a:r>
              <a:rPr kumimoji="1" lang="en-US" altLang="ja-JP" sz="1600" dirty="0" smtClean="0"/>
              <a:t>〉</a:t>
            </a:r>
            <a:r>
              <a:rPr kumimoji="1" lang="ja-JP" altLang="en-US" sz="1600" dirty="0" smtClean="0"/>
              <a:t>」ボタン（テキストフィールド：空白時　</a:t>
            </a:r>
            <a:r>
              <a:rPr kumimoji="1" lang="en-US" altLang="ja-JP" sz="1600" dirty="0" smtClean="0"/>
              <a:t>2/3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587191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6201465"/>
              </p:ext>
            </p:extLst>
          </p:nvPr>
        </p:nvGraphicFramePr>
        <p:xfrm>
          <a:off x="960276" y="1216740"/>
          <a:ext cx="3179676" cy="4588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横芝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横田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横川目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横手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横間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横浜</a:t>
                      </a:r>
                      <a:endParaRPr kumimoji="1" lang="en-US" altLang="ja-JP" dirty="0" smtClean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横須賀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52977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横倉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テキスト ボックス 3"/>
          <p:cNvSpPr txBox="1"/>
          <p:nvPr/>
        </p:nvSpPr>
        <p:spPr>
          <a:xfrm>
            <a:off x="1619672" y="847409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発駅選択－「よこ」</a:t>
            </a:r>
            <a:endParaRPr kumimoji="1" lang="ja-JP" altLang="en-US" dirty="0"/>
          </a:p>
        </p:txBody>
      </p:sp>
      <p:sp>
        <p:nvSpPr>
          <p:cNvPr id="6" name="角丸四角形 5"/>
          <p:cNvSpPr/>
          <p:nvPr/>
        </p:nvSpPr>
        <p:spPr>
          <a:xfrm>
            <a:off x="899592" y="836712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/>
          <p:cNvCxnSpPr/>
          <p:nvPr/>
        </p:nvCxnSpPr>
        <p:spPr>
          <a:xfrm>
            <a:off x="899592" y="121674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ホームベース 10"/>
          <p:cNvSpPr/>
          <p:nvPr/>
        </p:nvSpPr>
        <p:spPr>
          <a:xfrm flipH="1">
            <a:off x="1012115" y="909942"/>
            <a:ext cx="576064" cy="24426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戻る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30917"/>
              </p:ext>
            </p:extLst>
          </p:nvPr>
        </p:nvGraphicFramePr>
        <p:xfrm>
          <a:off x="4876294" y="1216740"/>
          <a:ext cx="3179676" cy="458852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東京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横浜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八王子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endParaRPr kumimoji="1" lang="en-US" altLang="ja-JP" dirty="0" smtClean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  <a:tr h="452977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3" name="テキスト ボックス 12"/>
          <p:cNvSpPr txBox="1"/>
          <p:nvPr/>
        </p:nvSpPr>
        <p:spPr>
          <a:xfrm>
            <a:off x="5535690" y="847409"/>
            <a:ext cx="1900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発駅選択</a:t>
            </a:r>
            <a:r>
              <a:rPr lang="ja-JP" altLang="en-US" dirty="0"/>
              <a:t>－</a:t>
            </a:r>
            <a:r>
              <a:rPr kumimoji="1" lang="ja-JP" altLang="en-US" dirty="0" smtClean="0"/>
              <a:t>履歴</a:t>
            </a:r>
            <a:endParaRPr kumimoji="1" lang="ja-JP" altLang="en-US" dirty="0"/>
          </a:p>
        </p:txBody>
      </p:sp>
      <p:sp>
        <p:nvSpPr>
          <p:cNvPr id="14" name="角丸四角形 13"/>
          <p:cNvSpPr/>
          <p:nvPr/>
        </p:nvSpPr>
        <p:spPr>
          <a:xfrm>
            <a:off x="4815610" y="836712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コネクタ 14"/>
          <p:cNvCxnSpPr/>
          <p:nvPr/>
        </p:nvCxnSpPr>
        <p:spPr>
          <a:xfrm>
            <a:off x="4815610" y="1216741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ホームベース 15"/>
          <p:cNvSpPr/>
          <p:nvPr/>
        </p:nvSpPr>
        <p:spPr>
          <a:xfrm flipH="1">
            <a:off x="4928133" y="909942"/>
            <a:ext cx="576064" cy="24426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050" dirty="0">
                <a:solidFill>
                  <a:schemeClr val="tx1"/>
                </a:solidFill>
              </a:rPr>
              <a:t>戻る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7436458" y="877208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消去</a:t>
            </a:r>
            <a:endParaRPr kumimoji="1" lang="ja-JP" altLang="en-US" sz="12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88024" y="260648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「発駅選択」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「着駅選択」画面－「履歴」ボタン</a:t>
            </a:r>
            <a:endParaRPr kumimoji="1" lang="ja-JP" altLang="en-US" sz="1600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899592" y="260648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メイン画面（「発駅」</a:t>
            </a:r>
            <a:r>
              <a:rPr kumimoji="1" lang="en-US" altLang="ja-JP" sz="1600" dirty="0" smtClean="0"/>
              <a:t>or</a:t>
            </a:r>
            <a:r>
              <a:rPr kumimoji="1" lang="ja-JP" altLang="en-US" sz="1600" dirty="0" smtClean="0"/>
              <a:t>「着駅」－「</a:t>
            </a:r>
            <a:r>
              <a:rPr kumimoji="1" lang="en-US" altLang="ja-JP" sz="1600" dirty="0" smtClean="0"/>
              <a:t>〉</a:t>
            </a:r>
            <a:r>
              <a:rPr kumimoji="1" lang="ja-JP" altLang="en-US" sz="1600" dirty="0" smtClean="0"/>
              <a:t>」ボタン（テキストフィールド：「よこ」入力時）</a:t>
            </a:r>
            <a:endParaRPr kumimoji="1" lang="ja-JP" altLang="en-US" sz="16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563888" y="877208"/>
            <a:ext cx="579784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200" dirty="0" smtClean="0"/>
              <a:t>履歴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018911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323528" y="2852936"/>
            <a:ext cx="8229600" cy="1143000"/>
          </a:xfrm>
        </p:spPr>
        <p:txBody>
          <a:bodyPr/>
          <a:lstStyle/>
          <a:p>
            <a:r>
              <a:rPr kumimoji="1" lang="ja-JP" altLang="en-US" dirty="0" smtClean="0"/>
              <a:t>経路指定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10354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967463"/>
              </p:ext>
            </p:extLst>
          </p:nvPr>
        </p:nvGraphicFramePr>
        <p:xfrm>
          <a:off x="672244" y="1627478"/>
          <a:ext cx="3179676" cy="42497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東北線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川越線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東北線（埼京線）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東北新幹線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上越新幹線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高崎線</a:t>
                      </a:r>
                      <a:endParaRPr kumimoji="1" lang="en-US" altLang="ja-JP" dirty="0" smtClean="0"/>
                    </a:p>
                  </a:txBody>
                  <a:tcPr anchor="ctr"/>
                </a:tc>
              </a:tr>
              <a:tr h="547179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長野・北陸新幹線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19538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24" name="テキスト ボックス 23"/>
          <p:cNvSpPr txBox="1"/>
          <p:nvPr/>
        </p:nvSpPr>
        <p:spPr>
          <a:xfrm>
            <a:off x="1331640" y="919417"/>
            <a:ext cx="208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 smtClean="0"/>
              <a:t>路線</a:t>
            </a:r>
            <a:endParaRPr kumimoji="1" lang="ja-JP" altLang="en-US" dirty="0"/>
          </a:p>
        </p:txBody>
      </p:sp>
      <p:sp>
        <p:nvSpPr>
          <p:cNvPr id="25" name="角丸四角形 24"/>
          <p:cNvSpPr/>
          <p:nvPr/>
        </p:nvSpPr>
        <p:spPr>
          <a:xfrm>
            <a:off x="611560" y="908720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/>
          <p:cNvCxnSpPr/>
          <p:nvPr/>
        </p:nvCxnSpPr>
        <p:spPr>
          <a:xfrm>
            <a:off x="611560" y="1288749"/>
            <a:ext cx="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ホームベース 26"/>
          <p:cNvSpPr/>
          <p:nvPr/>
        </p:nvSpPr>
        <p:spPr>
          <a:xfrm flipH="1">
            <a:off x="724083" y="981950"/>
            <a:ext cx="576064" cy="24426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経路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graphicFrame>
        <p:nvGraphicFramePr>
          <p:cNvPr id="28" name="表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1461899"/>
              </p:ext>
            </p:extLst>
          </p:nvPr>
        </p:nvGraphicFramePr>
        <p:xfrm>
          <a:off x="3131840" y="1627480"/>
          <a:ext cx="731404" cy="42908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31404"/>
              </a:tblGrid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dirty="0" smtClean="0"/>
                        <a:t>＞</a:t>
                      </a:r>
                      <a:endParaRPr kumimoji="1" lang="ja-JP" altLang="en-US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ja-JP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en-US" altLang="ja-JP" sz="16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52465">
                <a:tc>
                  <a:txBody>
                    <a:bodyPr/>
                    <a:lstStyle/>
                    <a:p>
                      <a:pPr algn="r"/>
                      <a:r>
                        <a:rPr kumimoji="1" lang="ja-JP" altLang="en-US" sz="1600" dirty="0" smtClean="0"/>
                        <a:t>＞</a:t>
                      </a:r>
                      <a:endParaRPr kumimoji="1" lang="ja-JP" altLang="en-US" sz="1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23591">
                <a:tc>
                  <a:txBody>
                    <a:bodyPr/>
                    <a:lstStyle/>
                    <a:p>
                      <a:pPr algn="r"/>
                      <a:endParaRPr kumimoji="1" lang="en-US" altLang="ja-JP" sz="1600" dirty="0" smtClean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37" name="テキスト ボックス 36"/>
          <p:cNvSpPr txBox="1"/>
          <p:nvPr/>
        </p:nvSpPr>
        <p:spPr>
          <a:xfrm>
            <a:off x="611560" y="26064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メイン画面（「</a:t>
            </a:r>
            <a:r>
              <a:rPr lang="ja-JP" altLang="en-US" sz="1600" dirty="0"/>
              <a:t>経路</a:t>
            </a:r>
            <a:r>
              <a:rPr kumimoji="1" lang="ja-JP" altLang="en-US" sz="1600" dirty="0" smtClean="0"/>
              <a:t>」－「＋」ボタン　</a:t>
            </a:r>
            <a:r>
              <a:rPr kumimoji="1" lang="en-US" altLang="ja-JP" sz="1600" dirty="0" smtClean="0"/>
              <a:t>1/2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graphicFrame>
        <p:nvGraphicFramePr>
          <p:cNvPr id="38" name="表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27815"/>
              </p:ext>
            </p:extLst>
          </p:nvPr>
        </p:nvGraphicFramePr>
        <p:xfrm>
          <a:off x="4920716" y="1556792"/>
          <a:ext cx="3179676" cy="43615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56169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東京　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200" dirty="0" smtClean="0"/>
                        <a:t>中央東線／総武線／京葉線</a:t>
                      </a:r>
                      <a:r>
                        <a:rPr kumimoji="1" lang="en-US" altLang="ja-JP" sz="12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56169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神田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200" dirty="0" smtClean="0"/>
                        <a:t>中央東線／東北線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56169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秋葉原　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200" dirty="0" smtClean="0"/>
                        <a:t>中央東線／東北線／総武線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85441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上野　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400" dirty="0" smtClean="0"/>
                        <a:t>東北新幹線／東北線／上</a:t>
                      </a:r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85441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日暮里　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400" dirty="0" smtClean="0"/>
                        <a:t>常磐線／東北線</a:t>
                      </a:r>
                      <a:endParaRPr kumimoji="1" lang="ja-JP" altLang="en-US" sz="1400" dirty="0"/>
                    </a:p>
                  </a:txBody>
                  <a:tcPr anchor="ctr"/>
                </a:tc>
              </a:tr>
              <a:tr h="585441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田端　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400" dirty="0" smtClean="0"/>
                        <a:t>山手線／東北線</a:t>
                      </a:r>
                      <a:endParaRPr kumimoji="1" lang="en-US" altLang="ja-JP" sz="1400" dirty="0" smtClean="0"/>
                    </a:p>
                  </a:txBody>
                  <a:tcPr anchor="ctr"/>
                </a:tc>
              </a:tr>
              <a:tr h="585441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赤羽　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400" dirty="0" smtClean="0"/>
                        <a:t>赤羽（埼京）線／東北線</a:t>
                      </a:r>
                      <a:endParaRPr kumimoji="1" lang="ja-JP" altLang="en-US" sz="1400" dirty="0"/>
                    </a:p>
                  </a:txBody>
                  <a:tcPr anchor="ctr"/>
                </a:tc>
              </a:tr>
              <a:tr h="351265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南浦和</a:t>
                      </a:r>
                      <a:endParaRPr kumimoji="1" lang="en-US" altLang="ja-JP" sz="14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9" name="テキスト ボックス 38"/>
          <p:cNvSpPr txBox="1"/>
          <p:nvPr/>
        </p:nvSpPr>
        <p:spPr>
          <a:xfrm>
            <a:off x="5868144" y="888465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分岐駅</a:t>
            </a:r>
            <a:endParaRPr kumimoji="1" lang="ja-JP" altLang="en-US" dirty="0"/>
          </a:p>
        </p:txBody>
      </p:sp>
      <p:sp>
        <p:nvSpPr>
          <p:cNvPr id="40" name="角丸四角形 39"/>
          <p:cNvSpPr/>
          <p:nvPr/>
        </p:nvSpPr>
        <p:spPr>
          <a:xfrm>
            <a:off x="4860032" y="877768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/>
          <p:cNvCxnSpPr/>
          <p:nvPr/>
        </p:nvCxnSpPr>
        <p:spPr>
          <a:xfrm>
            <a:off x="4860032" y="1257797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/>
          <p:cNvSpPr txBox="1"/>
          <p:nvPr/>
        </p:nvSpPr>
        <p:spPr>
          <a:xfrm>
            <a:off x="7452320" y="903854"/>
            <a:ext cx="792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着駅</a:t>
            </a:r>
            <a:endParaRPr kumimoji="1" lang="ja-JP" altLang="en-US" sz="1400" dirty="0"/>
          </a:p>
        </p:txBody>
      </p:sp>
      <p:sp>
        <p:nvSpPr>
          <p:cNvPr id="43" name="ホームベース 42"/>
          <p:cNvSpPr/>
          <p:nvPr/>
        </p:nvSpPr>
        <p:spPr>
          <a:xfrm>
            <a:off x="7452320" y="952487"/>
            <a:ext cx="648072" cy="24128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ホームベース 43"/>
          <p:cNvSpPr/>
          <p:nvPr/>
        </p:nvSpPr>
        <p:spPr>
          <a:xfrm flipH="1">
            <a:off x="4932040" y="952487"/>
            <a:ext cx="576064" cy="24426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路線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4644008" y="260648"/>
            <a:ext cx="3744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メイン画面（「</a:t>
            </a:r>
            <a:r>
              <a:rPr lang="ja-JP" altLang="en-US" sz="1600" dirty="0"/>
              <a:t>経路</a:t>
            </a:r>
            <a:r>
              <a:rPr kumimoji="1" lang="ja-JP" altLang="en-US" sz="1600" dirty="0" smtClean="0"/>
              <a:t>」－「＋」ボタン　</a:t>
            </a:r>
            <a:r>
              <a:rPr kumimoji="1" lang="en-US" altLang="ja-JP" sz="1600" dirty="0" smtClean="0"/>
              <a:t>2/2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611560" y="1319702"/>
            <a:ext cx="3276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大宮</a:t>
            </a:r>
            <a:endParaRPr kumimoji="1" lang="ja-JP" altLang="en-US" sz="1400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4896400" y="1257797"/>
            <a:ext cx="3276000" cy="30777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1400" dirty="0" smtClean="0"/>
              <a:t>東北線</a:t>
            </a:r>
            <a:endParaRPr kumimoji="1" lang="ja-JP" altLang="en-US" sz="1400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662192" y="5877272"/>
            <a:ext cx="37444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 smtClean="0"/>
              <a:t>前画面対象駅（大宮）は行頭に「－」を表示し選択するとメッセージボックスで直前乗車駅の為、選択できない警告表示</a:t>
            </a:r>
            <a:endParaRPr kumimoji="1" lang="ja-JP" altLang="en-US" sz="1400" dirty="0"/>
          </a:p>
        </p:txBody>
      </p:sp>
      <p:sp>
        <p:nvSpPr>
          <p:cNvPr id="2" name="右矢印 1"/>
          <p:cNvSpPr/>
          <p:nvPr/>
        </p:nvSpPr>
        <p:spPr>
          <a:xfrm>
            <a:off x="4067944" y="1843192"/>
            <a:ext cx="594248" cy="216024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0505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732517"/>
              </p:ext>
            </p:extLst>
          </p:nvPr>
        </p:nvGraphicFramePr>
        <p:xfrm>
          <a:off x="744252" y="1257796"/>
          <a:ext cx="3179676" cy="43968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79676"/>
              </a:tblGrid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東京　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中央東線／総武線／京葉線</a:t>
                      </a:r>
                      <a:r>
                        <a:rPr kumimoji="1" lang="en-US" altLang="ja-JP" sz="1400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神田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400" dirty="0" smtClean="0"/>
                        <a:t>中央東線／東北線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秋葉原　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600" dirty="0" smtClean="0"/>
                        <a:t>中央東線／東北線／総武線</a:t>
                      </a:r>
                      <a:endParaRPr kumimoji="1" lang="ja-JP" altLang="en-US" sz="1600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御徒町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590792">
                <a:tc>
                  <a:txBody>
                    <a:bodyPr/>
                    <a:lstStyle/>
                    <a:p>
                      <a:r>
                        <a:rPr kumimoji="1" lang="ja-JP" altLang="en-US" dirty="0" smtClean="0"/>
                        <a:t>上野　</a:t>
                      </a:r>
                      <a:endParaRPr kumimoji="1" lang="en-US" altLang="ja-JP" dirty="0" smtClean="0"/>
                    </a:p>
                    <a:p>
                      <a:r>
                        <a:rPr kumimoji="1" lang="ja-JP" altLang="en-US" sz="1600" dirty="0" smtClean="0"/>
                        <a:t>東北新幹線／東北線／上</a:t>
                      </a:r>
                      <a:r>
                        <a:rPr kumimoji="1" lang="en-US" altLang="ja-JP" sz="1600" dirty="0" smtClean="0"/>
                        <a:t>…</a:t>
                      </a:r>
                      <a:endParaRPr kumimoji="1" lang="ja-JP" altLang="en-US" dirty="0"/>
                    </a:p>
                  </a:txBody>
                  <a:tcPr anchor="ctr"/>
                </a:tc>
              </a:tr>
              <a:tr h="452977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鶯谷　　　　　　　　　　　　　＜着駅＞</a:t>
                      </a:r>
                      <a:endParaRPr kumimoji="1" lang="en-US" altLang="ja-JP" sz="1600" dirty="0" smtClean="0"/>
                    </a:p>
                  </a:txBody>
                  <a:tcPr anchor="ctr"/>
                </a:tc>
              </a:tr>
              <a:tr h="452977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日暮里</a:t>
                      </a:r>
                      <a:endParaRPr kumimoji="1" lang="en-US" altLang="ja-JP" sz="1600" dirty="0" smtClean="0"/>
                    </a:p>
                    <a:p>
                      <a:r>
                        <a:rPr kumimoji="1" lang="ja-JP" altLang="en-US" sz="1200" dirty="0" smtClean="0"/>
                        <a:t>東北線／常磐線</a:t>
                      </a:r>
                      <a:endParaRPr kumimoji="1" lang="en-US" altLang="ja-JP" sz="1200" dirty="0" smtClean="0"/>
                    </a:p>
                  </a:txBody>
                  <a:tcPr anchor="ctr"/>
                </a:tc>
              </a:tr>
              <a:tr h="452977">
                <a:tc>
                  <a:txBody>
                    <a:bodyPr/>
                    <a:lstStyle/>
                    <a:p>
                      <a:r>
                        <a:rPr kumimoji="1" lang="ja-JP" altLang="en-US" sz="1600" dirty="0" smtClean="0"/>
                        <a:t>西日暮里</a:t>
                      </a:r>
                      <a:endParaRPr kumimoji="1" lang="en-US" altLang="ja-JP" sz="1600" dirty="0" smtClean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17" name="テキスト ボックス 16"/>
          <p:cNvSpPr txBox="1"/>
          <p:nvPr/>
        </p:nvSpPr>
        <p:spPr>
          <a:xfrm>
            <a:off x="1547664" y="888465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 smtClean="0"/>
              <a:t>着駅</a:t>
            </a:r>
            <a:endParaRPr kumimoji="1" lang="ja-JP" altLang="en-US" dirty="0"/>
          </a:p>
        </p:txBody>
      </p:sp>
      <p:sp>
        <p:nvSpPr>
          <p:cNvPr id="18" name="角丸四角形 17"/>
          <p:cNvSpPr/>
          <p:nvPr/>
        </p:nvSpPr>
        <p:spPr>
          <a:xfrm>
            <a:off x="683568" y="877768"/>
            <a:ext cx="3312368" cy="5040560"/>
          </a:xfrm>
          <a:prstGeom prst="roundRect">
            <a:avLst>
              <a:gd name="adj" fmla="val 146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/>
          <p:cNvCxnSpPr/>
          <p:nvPr/>
        </p:nvCxnSpPr>
        <p:spPr>
          <a:xfrm>
            <a:off x="683568" y="1257797"/>
            <a:ext cx="331236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ホームベース 24"/>
          <p:cNvSpPr/>
          <p:nvPr/>
        </p:nvSpPr>
        <p:spPr>
          <a:xfrm flipH="1">
            <a:off x="755576" y="952487"/>
            <a:ext cx="720080" cy="244265"/>
          </a:xfrm>
          <a:prstGeom prst="homePlat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050" dirty="0" smtClean="0">
                <a:solidFill>
                  <a:schemeClr val="tx1"/>
                </a:solidFill>
              </a:rPr>
              <a:t>分岐駅</a:t>
            </a:r>
            <a:endParaRPr kumimoji="1" lang="ja-JP" altLang="en-US" sz="1050" dirty="0">
              <a:solidFill>
                <a:schemeClr val="tx1"/>
              </a:solidFill>
            </a:endParaRP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611560" y="429925"/>
            <a:ext cx="3960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メイン画面（「</a:t>
            </a:r>
            <a:r>
              <a:rPr lang="ja-JP" altLang="en-US" sz="1600" dirty="0"/>
              <a:t>経路</a:t>
            </a:r>
            <a:r>
              <a:rPr kumimoji="1" lang="ja-JP" altLang="en-US" sz="1600" dirty="0" smtClean="0"/>
              <a:t>」－「＋」ボタン　</a:t>
            </a:r>
            <a:r>
              <a:rPr kumimoji="1" lang="en-US" altLang="ja-JP" sz="1600" dirty="0" smtClean="0"/>
              <a:t>2/2</a:t>
            </a:r>
            <a:r>
              <a:rPr kumimoji="1" lang="ja-JP" altLang="en-US" sz="1600" dirty="0" smtClean="0"/>
              <a:t>－</a:t>
            </a:r>
            <a:r>
              <a:rPr kumimoji="1" lang="en-US" altLang="ja-JP" sz="1600" dirty="0" smtClean="0"/>
              <a:t>1</a:t>
            </a:r>
            <a:r>
              <a:rPr kumimoji="1" lang="ja-JP" altLang="en-US" sz="1600" dirty="0" smtClean="0"/>
              <a:t>）</a:t>
            </a:r>
            <a:endParaRPr kumimoji="1" lang="ja-JP" altLang="en-US" sz="1600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383901" y="4221088"/>
            <a:ext cx="37444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600" dirty="0" smtClean="0"/>
              <a:t>着駅指定があり、着駅に一致すると＜着駅＞表示される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052735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tx1"/>
          </a:solidFill>
        </a:ln>
      </a:spPr>
      <a:bodyPr rtlCol="0" anchor="ctr"/>
      <a:lstStyle>
        <a:defPPr algn="ctr">
          <a:defRPr kumimoji="1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1579</TotalTime>
  <Words>624</Words>
  <Application>Microsoft Office PowerPoint</Application>
  <PresentationFormat>画面に合わせる (4:3)</PresentationFormat>
  <Paragraphs>238</Paragraphs>
  <Slides>12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3" baseType="lpstr">
      <vt:lpstr>Office テーマ</vt:lpstr>
      <vt:lpstr>PowerPoint プレゼンテーション</vt:lpstr>
      <vt:lpstr>PowerPoint プレゼンテーション</vt:lpstr>
      <vt:lpstr>発駅／着駅　指定</vt:lpstr>
      <vt:lpstr>PowerPoint プレゼンテーション</vt:lpstr>
      <vt:lpstr>PowerPoint プレゼンテーション</vt:lpstr>
      <vt:lpstr>PowerPoint プレゼンテーション</vt:lpstr>
      <vt:lpstr>経路指定</vt:lpstr>
      <vt:lpstr>PowerPoint プレゼンテーション</vt:lpstr>
      <vt:lpstr>PowerPoint プレゼンテーション</vt:lpstr>
      <vt:lpstr>総括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ntake</dc:creator>
  <cp:lastModifiedBy>ntake</cp:lastModifiedBy>
  <cp:revision>63</cp:revision>
  <dcterms:created xsi:type="dcterms:W3CDTF">2012-04-11T12:26:10Z</dcterms:created>
  <dcterms:modified xsi:type="dcterms:W3CDTF">2013-01-15T07:38:30Z</dcterms:modified>
</cp:coreProperties>
</file>