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68F44F-EFAD-4863-BFE6-F43BBEA7D89E}"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587C95-D86C-4680-A3D0-B160091D1700}" type="slidenum">
              <a:rPr lang="en-US" smtClean="0"/>
              <a:t>‹#›</a:t>
            </a:fld>
            <a:endParaRPr lang="en-US"/>
          </a:p>
        </p:txBody>
      </p:sp>
    </p:spTree>
    <p:extLst>
      <p:ext uri="{BB962C8B-B14F-4D97-AF65-F5344CB8AC3E}">
        <p14:creationId xmlns:p14="http://schemas.microsoft.com/office/powerpoint/2010/main" val="589097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68F44F-EFAD-4863-BFE6-F43BBEA7D89E}"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587C95-D86C-4680-A3D0-B160091D1700}" type="slidenum">
              <a:rPr lang="en-US" smtClean="0"/>
              <a:t>‹#›</a:t>
            </a:fld>
            <a:endParaRPr lang="en-US"/>
          </a:p>
        </p:txBody>
      </p:sp>
    </p:spTree>
    <p:extLst>
      <p:ext uri="{BB962C8B-B14F-4D97-AF65-F5344CB8AC3E}">
        <p14:creationId xmlns:p14="http://schemas.microsoft.com/office/powerpoint/2010/main" val="2838426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68F44F-EFAD-4863-BFE6-F43BBEA7D89E}"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587C95-D86C-4680-A3D0-B160091D1700}" type="slidenum">
              <a:rPr lang="en-US" smtClean="0"/>
              <a:t>‹#›</a:t>
            </a:fld>
            <a:endParaRPr lang="en-US"/>
          </a:p>
        </p:txBody>
      </p:sp>
    </p:spTree>
    <p:extLst>
      <p:ext uri="{BB962C8B-B14F-4D97-AF65-F5344CB8AC3E}">
        <p14:creationId xmlns:p14="http://schemas.microsoft.com/office/powerpoint/2010/main" val="4068276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68F44F-EFAD-4863-BFE6-F43BBEA7D89E}"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587C95-D86C-4680-A3D0-B160091D1700}" type="slidenum">
              <a:rPr lang="en-US" smtClean="0"/>
              <a:t>‹#›</a:t>
            </a:fld>
            <a:endParaRPr lang="en-US"/>
          </a:p>
        </p:txBody>
      </p:sp>
    </p:spTree>
    <p:extLst>
      <p:ext uri="{BB962C8B-B14F-4D97-AF65-F5344CB8AC3E}">
        <p14:creationId xmlns:p14="http://schemas.microsoft.com/office/powerpoint/2010/main" val="3620849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E68F44F-EFAD-4863-BFE6-F43BBEA7D89E}"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587C95-D86C-4680-A3D0-B160091D1700}" type="slidenum">
              <a:rPr lang="en-US" smtClean="0"/>
              <a:t>‹#›</a:t>
            </a:fld>
            <a:endParaRPr lang="en-US"/>
          </a:p>
        </p:txBody>
      </p:sp>
    </p:spTree>
    <p:extLst>
      <p:ext uri="{BB962C8B-B14F-4D97-AF65-F5344CB8AC3E}">
        <p14:creationId xmlns:p14="http://schemas.microsoft.com/office/powerpoint/2010/main" val="3219603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68F44F-EFAD-4863-BFE6-F43BBEA7D89E}" type="datetimeFigureOut">
              <a:rPr lang="en-US" smtClean="0"/>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587C95-D86C-4680-A3D0-B160091D1700}" type="slidenum">
              <a:rPr lang="en-US" smtClean="0"/>
              <a:t>‹#›</a:t>
            </a:fld>
            <a:endParaRPr lang="en-US"/>
          </a:p>
        </p:txBody>
      </p:sp>
    </p:spTree>
    <p:extLst>
      <p:ext uri="{BB962C8B-B14F-4D97-AF65-F5344CB8AC3E}">
        <p14:creationId xmlns:p14="http://schemas.microsoft.com/office/powerpoint/2010/main" val="550678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68F44F-EFAD-4863-BFE6-F43BBEA7D89E}" type="datetimeFigureOut">
              <a:rPr lang="en-US" smtClean="0"/>
              <a:t>6/19/2023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587C95-D86C-4680-A3D0-B160091D1700}" type="slidenum">
              <a:rPr lang="en-US" smtClean="0"/>
              <a:t>‹#›</a:t>
            </a:fld>
            <a:endParaRPr lang="en-US"/>
          </a:p>
        </p:txBody>
      </p:sp>
    </p:spTree>
    <p:extLst>
      <p:ext uri="{BB962C8B-B14F-4D97-AF65-F5344CB8AC3E}">
        <p14:creationId xmlns:p14="http://schemas.microsoft.com/office/powerpoint/2010/main" val="1779565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68F44F-EFAD-4863-BFE6-F43BBEA7D89E}" type="datetimeFigureOut">
              <a:rPr lang="en-US" smtClean="0"/>
              <a:t>6/19/2023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587C95-D86C-4680-A3D0-B160091D1700}" type="slidenum">
              <a:rPr lang="en-US" smtClean="0"/>
              <a:t>‹#›</a:t>
            </a:fld>
            <a:endParaRPr lang="en-US"/>
          </a:p>
        </p:txBody>
      </p:sp>
    </p:spTree>
    <p:extLst>
      <p:ext uri="{BB962C8B-B14F-4D97-AF65-F5344CB8AC3E}">
        <p14:creationId xmlns:p14="http://schemas.microsoft.com/office/powerpoint/2010/main" val="1515510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68F44F-EFAD-4863-BFE6-F43BBEA7D89E}" type="datetimeFigureOut">
              <a:rPr lang="en-US" smtClean="0"/>
              <a:t>6/19/2023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587C95-D86C-4680-A3D0-B160091D1700}" type="slidenum">
              <a:rPr lang="en-US" smtClean="0"/>
              <a:t>‹#›</a:t>
            </a:fld>
            <a:endParaRPr lang="en-US"/>
          </a:p>
        </p:txBody>
      </p:sp>
    </p:spTree>
    <p:extLst>
      <p:ext uri="{BB962C8B-B14F-4D97-AF65-F5344CB8AC3E}">
        <p14:creationId xmlns:p14="http://schemas.microsoft.com/office/powerpoint/2010/main" val="1227634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E68F44F-EFAD-4863-BFE6-F43BBEA7D89E}" type="datetimeFigureOut">
              <a:rPr lang="en-US" smtClean="0"/>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587C95-D86C-4680-A3D0-B160091D1700}" type="slidenum">
              <a:rPr lang="en-US" smtClean="0"/>
              <a:t>‹#›</a:t>
            </a:fld>
            <a:endParaRPr lang="en-US"/>
          </a:p>
        </p:txBody>
      </p:sp>
    </p:spTree>
    <p:extLst>
      <p:ext uri="{BB962C8B-B14F-4D97-AF65-F5344CB8AC3E}">
        <p14:creationId xmlns:p14="http://schemas.microsoft.com/office/powerpoint/2010/main" val="1720862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E68F44F-EFAD-4863-BFE6-F43BBEA7D89E}" type="datetimeFigureOut">
              <a:rPr lang="en-US" smtClean="0"/>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587C95-D86C-4680-A3D0-B160091D1700}" type="slidenum">
              <a:rPr lang="en-US" smtClean="0"/>
              <a:t>‹#›</a:t>
            </a:fld>
            <a:endParaRPr lang="en-US"/>
          </a:p>
        </p:txBody>
      </p:sp>
    </p:spTree>
    <p:extLst>
      <p:ext uri="{BB962C8B-B14F-4D97-AF65-F5344CB8AC3E}">
        <p14:creationId xmlns:p14="http://schemas.microsoft.com/office/powerpoint/2010/main" val="2822265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68F44F-EFAD-4863-BFE6-F43BBEA7D89E}" type="datetimeFigureOut">
              <a:rPr lang="en-US" smtClean="0"/>
              <a:t>6/19/2023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587C95-D86C-4680-A3D0-B160091D1700}" type="slidenum">
              <a:rPr lang="en-US" smtClean="0"/>
              <a:t>‹#›</a:t>
            </a:fld>
            <a:endParaRPr lang="en-US"/>
          </a:p>
        </p:txBody>
      </p:sp>
    </p:spTree>
    <p:extLst>
      <p:ext uri="{BB962C8B-B14F-4D97-AF65-F5344CB8AC3E}">
        <p14:creationId xmlns:p14="http://schemas.microsoft.com/office/powerpoint/2010/main" val="2503555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coursera.org/articles/data-architect"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ibm.com/products/mongodb-enterprise-advanced"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4691" y="124691"/>
            <a:ext cx="12067309" cy="7386638"/>
          </a:xfrm>
          <a:prstGeom prst="rect">
            <a:avLst/>
          </a:prstGeom>
          <a:noFill/>
        </p:spPr>
        <p:txBody>
          <a:bodyPr wrap="square" rtlCol="0">
            <a:spAutoFit/>
          </a:bodyPr>
          <a:lstStyle/>
          <a:p>
            <a:r>
              <a:rPr lang="en-GB" sz="2400" b="1" dirty="0">
                <a:solidFill>
                  <a:srgbClr val="0070C0"/>
                </a:solidFill>
              </a:rPr>
              <a:t>What is SQL?</a:t>
            </a:r>
            <a:r>
              <a:rPr lang="en-GB" b="1" dirty="0">
                <a:solidFill>
                  <a:srgbClr val="002060"/>
                </a:solidFill>
              </a:rPr>
              <a:t/>
            </a:r>
            <a:br>
              <a:rPr lang="en-GB" b="1" dirty="0">
                <a:solidFill>
                  <a:srgbClr val="002060"/>
                </a:solidFill>
              </a:rPr>
            </a:br>
            <a:r>
              <a:rPr lang="en-GB" sz="2400" b="1" dirty="0"/>
              <a:t>Structured Query Language (SQL)</a:t>
            </a:r>
            <a:r>
              <a:rPr lang="en-GB" sz="2400" dirty="0"/>
              <a:t> is a programming language that allows both technical and non-technically-minded users to query, manipulate, and change data in a relational database. </a:t>
            </a:r>
            <a:br>
              <a:rPr lang="en-GB" sz="2400" dirty="0"/>
            </a:br>
            <a:r>
              <a:rPr lang="en-GB" sz="2400" dirty="0"/>
              <a:t>Organized into columns and rows within a table, SQL databases use a relational model that work best with well-defined structured data, such as names and quantities, in which relations exist between different entities. Within a SQL database, tables are linked through "foreign keys" that form relations between different tables and fields, such as customers and orders or employees and departments.</a:t>
            </a:r>
            <a:br>
              <a:rPr lang="en-GB" sz="2400" dirty="0"/>
            </a:br>
            <a:r>
              <a:rPr lang="en-GB" sz="2400" dirty="0"/>
              <a:t>SQL databases are scalable vertically, meaning that you can increase the maximum load by adding further storage components like RAM or SSD. While in some cases this may mean that SQL databases are limited by the resources available on the server, cloud-based storage and other technologies can provide more scalability with SQL. </a:t>
            </a:r>
            <a:br>
              <a:rPr lang="en-GB" sz="2400" dirty="0"/>
            </a:br>
            <a:endParaRPr lang="en-GB" sz="2400"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US" dirty="0"/>
          </a:p>
        </p:txBody>
      </p:sp>
    </p:spTree>
    <p:extLst>
      <p:ext uri="{BB962C8B-B14F-4D97-AF65-F5344CB8AC3E}">
        <p14:creationId xmlns:p14="http://schemas.microsoft.com/office/powerpoint/2010/main" val="3324084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96983"/>
            <a:ext cx="12192000" cy="7755969"/>
          </a:xfrm>
          <a:prstGeom prst="rect">
            <a:avLst/>
          </a:prstGeom>
          <a:noFill/>
        </p:spPr>
        <p:txBody>
          <a:bodyPr wrap="square" rtlCol="0">
            <a:spAutoFit/>
          </a:bodyPr>
          <a:lstStyle/>
          <a:p>
            <a:r>
              <a:rPr lang="en-US" sz="2400" b="1" dirty="0" smtClean="0">
                <a:solidFill>
                  <a:srgbClr val="0070C0"/>
                </a:solidFill>
              </a:rPr>
              <a:t>What is NoSQL?</a:t>
            </a:r>
          </a:p>
          <a:p>
            <a:r>
              <a:rPr lang="en-GB" sz="2400" b="1" dirty="0" smtClean="0"/>
              <a:t>NoSQL databases</a:t>
            </a:r>
            <a:r>
              <a:rPr lang="en-GB" sz="2400" dirty="0" smtClean="0"/>
              <a:t> are non-relational databases that store data in a manner other than the tabular relations used within SQL databases. While SQL databases are best used for structured data, NoSQL databases are suitable for structured, semi-structured, and unstructured data. As a result, NoSQL databases don't follow a rigid schema but instead have more flexible structures to accommodate their data-types. Furthermore, instead of using SQL to query the database, NoSQL databases use varying query languages (some don't even have a query language).</a:t>
            </a:r>
          </a:p>
          <a:p>
            <a:r>
              <a:rPr lang="en-GB" sz="2400" dirty="0" smtClean="0"/>
              <a:t>NoSQL databases are scalable horizontally, meaning that they use multiple nodes in a cluster to handle increased workloads. This allows </a:t>
            </a:r>
            <a:r>
              <a:rPr lang="en-GB" sz="2400" dirty="0" smtClean="0">
                <a:hlinkClick r:id="rId2"/>
              </a:rPr>
              <a:t>data architects</a:t>
            </a:r>
            <a:r>
              <a:rPr lang="en-GB" sz="2400" dirty="0" smtClean="0"/>
              <a:t> to simply scale them by supplementing clusters with additional servers.</a:t>
            </a:r>
          </a:p>
          <a:p>
            <a:r>
              <a:rPr lang="en-GB" sz="2400" dirty="0" smtClean="0"/>
              <a:t>NoSQL non-relational databases work well with unstructured data and typically possess the </a:t>
            </a:r>
            <a:r>
              <a:rPr lang="en-GB" sz="2400" dirty="0" smtClean="0">
                <a:solidFill>
                  <a:srgbClr val="C00000"/>
                </a:solidFill>
              </a:rPr>
              <a:t>following properties:</a:t>
            </a:r>
          </a:p>
          <a:p>
            <a:r>
              <a:rPr lang="en-GB" sz="2400" dirty="0" smtClean="0"/>
              <a:t>- NoSQL is schema-less (no fixed data model).</a:t>
            </a:r>
          </a:p>
          <a:p>
            <a:r>
              <a:rPr lang="en-GB" sz="2400" dirty="0" smtClean="0"/>
              <a:t>- NoSQL databases have a dynamic schema for unstructured data, making integrating data in certain types of applications easier and faster.</a:t>
            </a:r>
          </a:p>
          <a:p>
            <a:r>
              <a:rPr lang="en-GB" sz="2400" dirty="0" smtClean="0"/>
              <a:t>- NoSQL uses non-tabular data models, which can be document-oriented, key-value, or graph-based. The most common NoSQL databases include MongoDB, Cassandra, </a:t>
            </a:r>
            <a:r>
              <a:rPr lang="en-GB" sz="2400" dirty="0" err="1" smtClean="0"/>
              <a:t>HBase</a:t>
            </a:r>
            <a:r>
              <a:rPr lang="en-GB" sz="2400" dirty="0" smtClean="0"/>
              <a:t>, </a:t>
            </a:r>
            <a:r>
              <a:rPr lang="en-GB" sz="2400" dirty="0" err="1" smtClean="0"/>
              <a:t>Redis</a:t>
            </a:r>
            <a:r>
              <a:rPr lang="en-GB" sz="2400" dirty="0" smtClean="0"/>
              <a:t>, Neo4j, and </a:t>
            </a:r>
            <a:r>
              <a:rPr lang="en-GB" sz="2400" dirty="0" err="1" smtClean="0"/>
              <a:t>CouchDB</a:t>
            </a:r>
            <a:r>
              <a:rPr lang="en-GB" sz="2400" dirty="0" smtClean="0"/>
              <a:t>.</a:t>
            </a:r>
          </a:p>
          <a:p>
            <a:endParaRPr lang="fr-FR" sz="2400" b="1" dirty="0">
              <a:solidFill>
                <a:srgbClr val="002060"/>
              </a:solidFill>
            </a:endParaRPr>
          </a:p>
          <a:p>
            <a:endParaRPr lang="en-US" sz="2400" b="1" dirty="0" smtClean="0">
              <a:solidFill>
                <a:srgbClr val="002060"/>
              </a:solidFill>
            </a:endParaRPr>
          </a:p>
          <a:p>
            <a:endParaRPr lang="en-US" dirty="0"/>
          </a:p>
        </p:txBody>
      </p:sp>
    </p:spTree>
    <p:extLst>
      <p:ext uri="{BB962C8B-B14F-4D97-AF65-F5344CB8AC3E}">
        <p14:creationId xmlns:p14="http://schemas.microsoft.com/office/powerpoint/2010/main" val="712774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55" y="0"/>
            <a:ext cx="12192000" cy="7109639"/>
          </a:xfrm>
          <a:prstGeom prst="rect">
            <a:avLst/>
          </a:prstGeom>
          <a:noFill/>
        </p:spPr>
        <p:txBody>
          <a:bodyPr wrap="square" rtlCol="0">
            <a:spAutoFit/>
          </a:bodyPr>
          <a:lstStyle/>
          <a:p>
            <a:r>
              <a:rPr lang="en-GB" sz="2400" b="1" dirty="0" smtClean="0">
                <a:solidFill>
                  <a:srgbClr val="0070C0"/>
                </a:solidFill>
              </a:rPr>
              <a:t>Main differences between NoSQL and SQL:</a:t>
            </a:r>
          </a:p>
          <a:p>
            <a:r>
              <a:rPr lang="en-GB" dirty="0" smtClean="0"/>
              <a:t>At a high level, NoSQL and SQL databases have many similarities. </a:t>
            </a:r>
          </a:p>
          <a:p>
            <a:r>
              <a:rPr lang="en-GB" dirty="0" smtClean="0"/>
              <a:t>In addition to supporting data storage and queries, they both also allow one to retrieve, update, and delete stored data. However, under </a:t>
            </a:r>
            <a:r>
              <a:rPr lang="en-GB" dirty="0"/>
              <a:t>the surface lie some </a:t>
            </a:r>
            <a:r>
              <a:rPr lang="en-GB" dirty="0" smtClean="0"/>
              <a:t>significant differences that affect NoSQL versus SQL performance, scalability, and flexibility. </a:t>
            </a:r>
          </a:p>
          <a:p>
            <a:r>
              <a:rPr lang="en-GB" dirty="0" smtClean="0"/>
              <a:t>Here are some of the main differences between SQL versus NoSQL databases:</a:t>
            </a:r>
          </a:p>
          <a:p>
            <a:r>
              <a:rPr lang="en-GB" b="1" dirty="0" smtClean="0"/>
              <a:t>Structure:</a:t>
            </a:r>
          </a:p>
          <a:p>
            <a:r>
              <a:rPr lang="en-GB" dirty="0" smtClean="0"/>
              <a:t>SQL databases are table based, while NoSQL databases can be document-oriented, key-value pairs, or graph structures. In a NoSQL database, a document can contain key value pairs, which can then be ordered and nested.</a:t>
            </a:r>
          </a:p>
          <a:p>
            <a:r>
              <a:rPr lang="en-GB" b="1" dirty="0" smtClean="0"/>
              <a:t>Scalability:</a:t>
            </a:r>
          </a:p>
          <a:p>
            <a:r>
              <a:rPr lang="en-GB" dirty="0" smtClean="0"/>
              <a:t>SQL databases scale vertically, usually on a single server, and require users to increase physical hardware to increase their storage capacities. In effect, while cloud-storage options are available, SQL databases can be prohibitively expensive for businesses when dealing with vast amounts of big data. </a:t>
            </a:r>
          </a:p>
          <a:p>
            <a:r>
              <a:rPr lang="en-GB" dirty="0" smtClean="0"/>
              <a:t>NoSQL databases offer horizontal scalability, meaning that more servers simply need to be added to increase their data load. This means that NoSQL databases are better for modern cloud-based infrastructures, which offer distributed resources.</a:t>
            </a:r>
          </a:p>
          <a:p>
            <a:r>
              <a:rPr lang="en-GB" b="1" dirty="0" smtClean="0"/>
              <a:t>Language:</a:t>
            </a:r>
          </a:p>
          <a:p>
            <a:r>
              <a:rPr lang="en-GB" dirty="0" smtClean="0"/>
              <a:t>SQL databases use SQL (Structured Query Language). NoSQL databases use JSON (JavaScript Object Notation), XML, YAML, or binary schema, facilitating unstructured data. SQL has a fixed-defined schema, while NoSQL databases are more flexible.</a:t>
            </a:r>
          </a:p>
          <a:p>
            <a:r>
              <a:rPr lang="en-GB" b="1" dirty="0" smtClean="0"/>
              <a:t>Support:</a:t>
            </a:r>
          </a:p>
          <a:p>
            <a:r>
              <a:rPr lang="en-GB" dirty="0" smtClean="0"/>
              <a:t>SQL is a popular standard language that is well supported by many different database systems, while NoSQL has varying levels of support in various database systems.</a:t>
            </a:r>
          </a:p>
          <a:p>
            <a:r>
              <a:rPr lang="en-GB" dirty="0" smtClean="0"/>
              <a:t>Regarding support, you’ll generally find that more help is available for SQL databases than NoSQL. This is because SQL is a more established technology and thus has many more users and developers who can help you with your problems. In contrast, NoSQL is still relatively new, with less help available on forums or through the community. Your support options may be limited if you run into difficulties using it. </a:t>
            </a:r>
          </a:p>
          <a:p>
            <a:endParaRPr lang="en-US" dirty="0"/>
          </a:p>
        </p:txBody>
      </p:sp>
    </p:spTree>
    <p:extLst>
      <p:ext uri="{BB962C8B-B14F-4D97-AF65-F5344CB8AC3E}">
        <p14:creationId xmlns:p14="http://schemas.microsoft.com/office/powerpoint/2010/main" val="401722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80109"/>
            <a:ext cx="12192000" cy="8402300"/>
          </a:xfrm>
          <a:prstGeom prst="rect">
            <a:avLst/>
          </a:prstGeom>
          <a:noFill/>
        </p:spPr>
        <p:txBody>
          <a:bodyPr wrap="square" rtlCol="0">
            <a:spAutoFit/>
          </a:bodyPr>
          <a:lstStyle/>
          <a:p>
            <a:r>
              <a:rPr lang="en-GB" sz="2400" b="1" dirty="0" smtClean="0"/>
              <a:t>MongoDB</a:t>
            </a:r>
            <a:r>
              <a:rPr lang="en-GB" sz="2400" dirty="0" smtClean="0"/>
              <a:t> :</a:t>
            </a:r>
          </a:p>
          <a:p>
            <a:r>
              <a:rPr lang="en-GB" sz="2400" dirty="0"/>
              <a:t>is a source-available cross-platform document-oriented database program. </a:t>
            </a:r>
            <a:r>
              <a:rPr lang="en-GB" sz="2400" dirty="0"/>
              <a:t>Classified as a NoSQL database </a:t>
            </a:r>
            <a:r>
              <a:rPr lang="en-GB" sz="2400" dirty="0" smtClean="0"/>
              <a:t>program</a:t>
            </a:r>
            <a:r>
              <a:rPr lang="en-GB" sz="2400" dirty="0"/>
              <a:t>, MongoDB uses JSON-like documents with optional schemas. MongoDB is developed by </a:t>
            </a:r>
            <a:r>
              <a:rPr lang="en-GB" sz="2400" dirty="0" smtClean="0"/>
              <a:t>MongoDB Inc. and </a:t>
            </a:r>
            <a:r>
              <a:rPr lang="en-GB" sz="2400" dirty="0"/>
              <a:t>licensed under the Server Side Public License (SSPL) which is deemed non-free by several distributions. </a:t>
            </a:r>
            <a:r>
              <a:rPr lang="en-GB" sz="2400" dirty="0"/>
              <a:t>MongoDB is a member of the MACH Alliance. </a:t>
            </a:r>
          </a:p>
          <a:p>
            <a:endParaRPr lang="en-GB" dirty="0"/>
          </a:p>
          <a:p>
            <a:endParaRPr lang="en-GB" dirty="0" smtClean="0"/>
          </a:p>
          <a:p>
            <a:r>
              <a:rPr lang="en-GB" sz="2400" b="1" dirty="0" smtClean="0"/>
              <a:t>MySQL</a:t>
            </a:r>
            <a:r>
              <a:rPr lang="en-GB" sz="2400" dirty="0" smtClean="0"/>
              <a:t> :</a:t>
            </a:r>
          </a:p>
          <a:p>
            <a:r>
              <a:rPr lang="en-GB" sz="2400" dirty="0" smtClean="0"/>
              <a:t>is an open-source relational database management system (RDBMS).Its name is a combination of "My", the name of co-founder Michael </a:t>
            </a:r>
            <a:r>
              <a:rPr lang="en-GB" sz="2400" dirty="0" err="1" smtClean="0"/>
              <a:t>Widenius's</a:t>
            </a:r>
            <a:r>
              <a:rPr lang="en-GB" sz="2400" dirty="0" smtClean="0"/>
              <a:t> daughter My,</a:t>
            </a:r>
            <a:r>
              <a:rPr lang="en-GB" sz="2400" baseline="30000" dirty="0" smtClean="0"/>
              <a:t> </a:t>
            </a:r>
            <a:r>
              <a:rPr lang="en-GB" sz="2400" dirty="0" smtClean="0"/>
              <a:t>and "SQL", the acronym for Structured Query Language. A relational database organizes data into one or more data tables in which data may be related to each other; these relations help structure the data. SQL is a language programmers use to create, modify and extract data from the relational database, as well as control user access to the database. In addition to relational databases and SQL, an RDBMS like MySQL works with an operating system to implement a relational database in a computer's storage system, manages users, allows for network access and facilitates testing database integrity and creation of backups. </a:t>
            </a:r>
            <a:endParaRPr lang="en-GB" sz="2400"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US" dirty="0"/>
          </a:p>
        </p:txBody>
      </p:sp>
    </p:spTree>
    <p:extLst>
      <p:ext uri="{BB962C8B-B14F-4D97-AF65-F5344CB8AC3E}">
        <p14:creationId xmlns:p14="http://schemas.microsoft.com/office/powerpoint/2010/main" val="3453977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38545"/>
            <a:ext cx="12192000" cy="4893647"/>
          </a:xfrm>
          <a:prstGeom prst="rect">
            <a:avLst/>
          </a:prstGeom>
          <a:noFill/>
        </p:spPr>
        <p:txBody>
          <a:bodyPr wrap="square" rtlCol="0">
            <a:spAutoFit/>
          </a:bodyPr>
          <a:lstStyle/>
          <a:p>
            <a:endParaRPr lang="en-GB" dirty="0" smtClean="0">
              <a:hlinkClick r:id="rId2"/>
            </a:endParaRPr>
          </a:p>
          <a:p>
            <a:r>
              <a:rPr lang="en-GB" b="1" dirty="0" smtClean="0"/>
              <a:t>MySQL vs. MongoDB: What’s the Difference?</a:t>
            </a:r>
          </a:p>
          <a:p>
            <a:endParaRPr lang="en-GB" dirty="0">
              <a:hlinkClick r:id="rId2"/>
            </a:endParaRPr>
          </a:p>
          <a:p>
            <a:r>
              <a:rPr lang="en-GB" sz="2400" dirty="0" smtClean="0"/>
              <a:t>MongoDB is a document-based non-relational database management system. It’s also called an object-based system. It was designed to supplant the MySQL structure as an easier way to work with data. </a:t>
            </a:r>
          </a:p>
          <a:p>
            <a:r>
              <a:rPr lang="en-GB" sz="2400" dirty="0" smtClean="0"/>
              <a:t>On the other hand, MySQL is a table-based system (or open-source relational database). The table-based design is the data query structure for search and is considered an SQL database. Also, data is searchable and accessible in relation to another data point or set.</a:t>
            </a:r>
          </a:p>
          <a:p>
            <a:r>
              <a:rPr lang="en-GB" sz="2400" dirty="0" smtClean="0"/>
              <a:t>As data management and data volume needs grew, businesses began to perceive MySQL as a more rigid architecture and not as flexible for reformatting data structures. This sentiment is largely due to the table-based design, which enables sites and apps to apply a finite set of multivariate search queries. </a:t>
            </a:r>
          </a:p>
          <a:p>
            <a:endParaRPr lang="en-US" dirty="0"/>
          </a:p>
        </p:txBody>
      </p:sp>
    </p:spTree>
    <p:extLst>
      <p:ext uri="{BB962C8B-B14F-4D97-AF65-F5344CB8AC3E}">
        <p14:creationId xmlns:p14="http://schemas.microsoft.com/office/powerpoint/2010/main" val="3479809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825</Words>
  <Application>Microsoft Office PowerPoint</Application>
  <PresentationFormat>Widescreen</PresentationFormat>
  <Paragraphs>48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4</cp:revision>
  <dcterms:created xsi:type="dcterms:W3CDTF">2023-06-19T20:48:36Z</dcterms:created>
  <dcterms:modified xsi:type="dcterms:W3CDTF">2023-06-19T21:31:58Z</dcterms:modified>
</cp:coreProperties>
</file>