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2"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B6FE4FE-A629-4108-B330-812F406BCD91}"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322477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6FE4FE-A629-4108-B330-812F406BCD91}"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302914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6FE4FE-A629-4108-B330-812F406BCD91}"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307075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6FE4FE-A629-4108-B330-812F406BCD91}"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332332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6FE4FE-A629-4108-B330-812F406BCD91}"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157532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B6FE4FE-A629-4108-B330-812F406BCD91}"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284720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9"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B6FE4FE-A629-4108-B330-812F406BCD91}" type="datetimeFigureOut">
              <a:rPr lang="en-GB" smtClean="0"/>
              <a:t>08/09/2024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183008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B6FE4FE-A629-4108-B330-812F406BCD91}" type="datetimeFigureOut">
              <a:rPr lang="en-GB" smtClean="0"/>
              <a:t>08/09/2024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23473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FE4FE-A629-4108-B330-812F406BCD91}" type="datetimeFigureOut">
              <a:rPr lang="en-GB" smtClean="0"/>
              <a:t>08/09/2024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168590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4"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FE4FE-A629-4108-B330-812F406BCD91}"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408394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FE4FE-A629-4108-B330-812F406BCD91}"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090E12-050A-43EB-9797-F08947AD2680}" type="slidenum">
              <a:rPr lang="en-GB" smtClean="0"/>
              <a:t>‹#›</a:t>
            </a:fld>
            <a:endParaRPr lang="en-GB"/>
          </a:p>
        </p:txBody>
      </p:sp>
    </p:spTree>
    <p:extLst>
      <p:ext uri="{BB962C8B-B14F-4D97-AF65-F5344CB8AC3E}">
        <p14:creationId xmlns:p14="http://schemas.microsoft.com/office/powerpoint/2010/main" val="260741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1"/>
            <a:ext cx="21336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AB6FE4FE-A629-4108-B330-812F406BCD91}" type="datetimeFigureOut">
              <a:rPr lang="en-GB" smtClean="0"/>
              <a:t>08/09/2024</a:t>
            </a:fld>
            <a:endParaRPr lang="en-GB"/>
          </a:p>
        </p:txBody>
      </p:sp>
      <p:sp>
        <p:nvSpPr>
          <p:cNvPr id="5" name="Footer Placeholder 4"/>
          <p:cNvSpPr>
            <a:spLocks noGrp="1"/>
          </p:cNvSpPr>
          <p:nvPr>
            <p:ph type="ftr" sz="quarter" idx="3"/>
          </p:nvPr>
        </p:nvSpPr>
        <p:spPr>
          <a:xfrm>
            <a:off x="3124200" y="6356351"/>
            <a:ext cx="28956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1"/>
            <a:ext cx="21336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fld id="{9F090E12-050A-43EB-9797-F08947AD2680}" type="slidenum">
              <a:rPr lang="en-GB" smtClean="0"/>
              <a:t>‹#›</a:t>
            </a:fld>
            <a:endParaRPr lang="en-GB"/>
          </a:p>
        </p:txBody>
      </p:sp>
    </p:spTree>
    <p:extLst>
      <p:ext uri="{BB962C8B-B14F-4D97-AF65-F5344CB8AC3E}">
        <p14:creationId xmlns:p14="http://schemas.microsoft.com/office/powerpoint/2010/main" val="1735955196"/>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6477000" cy="533400"/>
          </a:xfrm>
        </p:spPr>
        <p:txBody>
          <a:bodyPr>
            <a:noAutofit/>
          </a:bodyPr>
          <a:lstStyle/>
          <a:p>
            <a:pPr algn="l"/>
            <a:r>
              <a:rPr lang="en-US" sz="2800" dirty="0" smtClean="0"/>
              <a:t>What we will talk about?</a:t>
            </a:r>
            <a:endParaRPr lang="en-GB" sz="2800" dirty="0"/>
          </a:p>
        </p:txBody>
      </p:sp>
      <p:sp>
        <p:nvSpPr>
          <p:cNvPr id="3" name="Subtitle 2"/>
          <p:cNvSpPr>
            <a:spLocks noGrp="1"/>
          </p:cNvSpPr>
          <p:nvPr>
            <p:ph type="subTitle" idx="1"/>
          </p:nvPr>
        </p:nvSpPr>
        <p:spPr>
          <a:xfrm>
            <a:off x="762000" y="1219200"/>
            <a:ext cx="6477000" cy="5334000"/>
          </a:xfrm>
        </p:spPr>
        <p:txBody>
          <a:bodyPr>
            <a:normAutofit/>
          </a:bodyPr>
          <a:lstStyle/>
          <a:p>
            <a:pPr marL="457200" indent="-457200" algn="l">
              <a:buFont typeface="Arial" pitchFamily="34" charset="0"/>
              <a:buChar char="•"/>
            </a:pPr>
            <a:r>
              <a:rPr lang="en-US" sz="1600" dirty="0" smtClean="0"/>
              <a:t>DDD Domain Driven Design</a:t>
            </a:r>
          </a:p>
          <a:p>
            <a:pPr marL="457200" indent="-457200" algn="l">
              <a:buFont typeface="Arial" pitchFamily="34" charset="0"/>
              <a:buChar char="•"/>
            </a:pPr>
            <a:r>
              <a:rPr lang="en-US" sz="1600" dirty="0"/>
              <a:t>U</a:t>
            </a:r>
            <a:r>
              <a:rPr lang="en-US" sz="1600" dirty="0" smtClean="0"/>
              <a:t>biquitous Language</a:t>
            </a:r>
          </a:p>
          <a:p>
            <a:pPr marL="457200" indent="-457200" algn="l">
              <a:buFont typeface="Arial" pitchFamily="34" charset="0"/>
              <a:buChar char="•"/>
            </a:pPr>
            <a:r>
              <a:rPr lang="en-US" sz="1600" dirty="0" smtClean="0"/>
              <a:t>Domains</a:t>
            </a:r>
            <a:r>
              <a:rPr lang="en-GB" sz="1600" dirty="0" smtClean="0"/>
              <a:t> / Subdomains [ core | support | generic ]</a:t>
            </a:r>
          </a:p>
          <a:p>
            <a:pPr marL="457200" indent="-457200" algn="l">
              <a:buFont typeface="Arial" pitchFamily="34" charset="0"/>
              <a:buChar char="•"/>
            </a:pPr>
            <a:r>
              <a:rPr lang="en-US" sz="1600" dirty="0" smtClean="0"/>
              <a:t>Domain Expert</a:t>
            </a:r>
            <a:endParaRPr lang="en-GB" sz="1600" dirty="0" smtClean="0"/>
          </a:p>
          <a:p>
            <a:pPr marL="457200" indent="-457200" algn="l">
              <a:buFont typeface="Arial" pitchFamily="34" charset="0"/>
              <a:buChar char="•"/>
            </a:pPr>
            <a:r>
              <a:rPr lang="en-US" sz="1600" dirty="0" smtClean="0"/>
              <a:t>DDD </a:t>
            </a:r>
            <a:r>
              <a:rPr lang="en-US" sz="1600" dirty="0" smtClean="0">
                <a:sym typeface="Wingdings" pitchFamily="2" charset="2"/>
              </a:rPr>
              <a:t>Strategic Tools</a:t>
            </a:r>
          </a:p>
          <a:p>
            <a:pPr marL="457200" indent="-457200" algn="l">
              <a:buFont typeface="Arial" pitchFamily="34" charset="0"/>
              <a:buChar char="•"/>
            </a:pPr>
            <a:r>
              <a:rPr lang="en-US" sz="1600" dirty="0" smtClean="0">
                <a:sym typeface="Wingdings" pitchFamily="2" charset="2"/>
              </a:rPr>
              <a:t>DDD Tactical Tools</a:t>
            </a:r>
          </a:p>
          <a:p>
            <a:pPr marL="457200" indent="-457200" algn="l">
              <a:buFont typeface="Arial" pitchFamily="34" charset="0"/>
              <a:buChar char="•"/>
            </a:pPr>
            <a:r>
              <a:rPr lang="en-US" sz="1600" dirty="0" smtClean="0">
                <a:sym typeface="Wingdings" pitchFamily="2" charset="2"/>
              </a:rPr>
              <a:t>Subdomains Matrix</a:t>
            </a:r>
          </a:p>
          <a:p>
            <a:pPr marL="457200" indent="-457200" algn="l">
              <a:buFont typeface="Arial" pitchFamily="34" charset="0"/>
              <a:buChar char="•"/>
            </a:pPr>
            <a:r>
              <a:rPr lang="en-US" sz="1600" dirty="0" smtClean="0">
                <a:sym typeface="Wingdings" pitchFamily="2" charset="2"/>
              </a:rPr>
              <a:t>Bounded Context</a:t>
            </a:r>
          </a:p>
          <a:p>
            <a:pPr marL="457200" indent="-457200" algn="l">
              <a:buFont typeface="Arial" pitchFamily="34" charset="0"/>
              <a:buChar char="•"/>
            </a:pPr>
            <a:r>
              <a:rPr lang="en-US" sz="1600" dirty="0" smtClean="0">
                <a:sym typeface="Wingdings" pitchFamily="2" charset="2"/>
              </a:rPr>
              <a:t>Context Map</a:t>
            </a:r>
          </a:p>
          <a:p>
            <a:pPr marL="457200" indent="-457200" algn="l">
              <a:buFont typeface="Arial" pitchFamily="34" charset="0"/>
              <a:buChar char="•"/>
            </a:pPr>
            <a:r>
              <a:rPr lang="en-US" sz="1600" dirty="0" smtClean="0">
                <a:sym typeface="Wingdings" pitchFamily="2" charset="2"/>
              </a:rPr>
              <a:t>Agile</a:t>
            </a:r>
          </a:p>
          <a:p>
            <a:pPr marL="457200" indent="-457200" algn="l">
              <a:buFont typeface="Arial" pitchFamily="34" charset="0"/>
              <a:buChar char="•"/>
            </a:pPr>
            <a:r>
              <a:rPr lang="en-US" sz="1600" dirty="0" smtClean="0">
                <a:sym typeface="Wingdings" pitchFamily="2" charset="2"/>
              </a:rPr>
              <a:t>Event Storming</a:t>
            </a:r>
          </a:p>
          <a:p>
            <a:pPr marL="457200" indent="-457200" algn="l">
              <a:buFont typeface="Arial" pitchFamily="34" charset="0"/>
              <a:buChar char="•"/>
            </a:pPr>
            <a:r>
              <a:rPr lang="en-US" sz="1600" dirty="0" smtClean="0"/>
              <a:t>Rich / </a:t>
            </a:r>
            <a:r>
              <a:rPr lang="en-US" sz="1600" dirty="0"/>
              <a:t>A</a:t>
            </a:r>
            <a:r>
              <a:rPr lang="en-US" sz="1600" dirty="0" smtClean="0"/>
              <a:t>nemic model</a:t>
            </a:r>
          </a:p>
          <a:p>
            <a:pPr marL="457200" indent="-457200" algn="l">
              <a:buFont typeface="Arial" pitchFamily="34" charset="0"/>
              <a:buChar char="•"/>
            </a:pPr>
            <a:endParaRPr lang="en-US" sz="1600" dirty="0" smtClean="0"/>
          </a:p>
        </p:txBody>
      </p:sp>
    </p:spTree>
    <p:extLst>
      <p:ext uri="{BB962C8B-B14F-4D97-AF65-F5344CB8AC3E}">
        <p14:creationId xmlns:p14="http://schemas.microsoft.com/office/powerpoint/2010/main" val="3148560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pPr algn="l"/>
            <a:r>
              <a:rPr lang="en-US" sz="3200" dirty="0" smtClean="0"/>
              <a:t>Subdomain matrix</a:t>
            </a:r>
            <a:endParaRPr lang="en-GB" sz="3200" dirty="0"/>
          </a:p>
        </p:txBody>
      </p:sp>
      <p:sp>
        <p:nvSpPr>
          <p:cNvPr id="3" name="Content Placeholder 2"/>
          <p:cNvSpPr>
            <a:spLocks noGrp="1"/>
          </p:cNvSpPr>
          <p:nvPr>
            <p:ph idx="1"/>
          </p:nvPr>
        </p:nvSpPr>
        <p:spPr>
          <a:xfrm>
            <a:off x="381000" y="1219200"/>
            <a:ext cx="8229600" cy="4525963"/>
          </a:xfrm>
        </p:spPr>
        <p:txBody>
          <a:bodyPr>
            <a:noAutofit/>
          </a:bodyPr>
          <a:lstStyle/>
          <a:p>
            <a:pPr marL="0" indent="0">
              <a:lnSpc>
                <a:spcPct val="150000"/>
              </a:lnSpc>
              <a:buNone/>
            </a:pPr>
            <a:r>
              <a:rPr lang="en-US" sz="1200" dirty="0" smtClean="0"/>
              <a:t>Core :-</a:t>
            </a:r>
          </a:p>
          <a:p>
            <a:pPr lvl="1">
              <a:lnSpc>
                <a:spcPct val="150000"/>
              </a:lnSpc>
            </a:pPr>
            <a:r>
              <a:rPr lang="en-US" sz="1200" dirty="0" smtClean="0">
                <a:solidFill>
                  <a:schemeClr val="tx1">
                    <a:lumMod val="65000"/>
                    <a:lumOff val="35000"/>
                  </a:schemeClr>
                </a:solidFill>
              </a:rPr>
              <a:t>Competitive advantage</a:t>
            </a:r>
          </a:p>
          <a:p>
            <a:pPr lvl="1">
              <a:lnSpc>
                <a:spcPct val="150000"/>
              </a:lnSpc>
            </a:pPr>
            <a:r>
              <a:rPr lang="en-US" sz="1200" dirty="0" smtClean="0">
                <a:solidFill>
                  <a:schemeClr val="tx1">
                    <a:lumMod val="65000"/>
                    <a:lumOff val="35000"/>
                  </a:schemeClr>
                </a:solidFill>
              </a:rPr>
              <a:t>Complex</a:t>
            </a:r>
          </a:p>
          <a:p>
            <a:pPr lvl="1">
              <a:lnSpc>
                <a:spcPct val="150000"/>
              </a:lnSpc>
            </a:pPr>
            <a:r>
              <a:rPr lang="en-US" sz="1200" dirty="0" smtClean="0">
                <a:solidFill>
                  <a:schemeClr val="tx1">
                    <a:lumMod val="65000"/>
                    <a:lumOff val="35000"/>
                  </a:schemeClr>
                </a:solidFill>
              </a:rPr>
              <a:t>Continuous development</a:t>
            </a:r>
          </a:p>
          <a:p>
            <a:pPr lvl="1">
              <a:lnSpc>
                <a:spcPct val="150000"/>
              </a:lnSpc>
            </a:pPr>
            <a:r>
              <a:rPr lang="en-US" sz="1200" dirty="0" smtClean="0">
                <a:solidFill>
                  <a:schemeClr val="tx1">
                    <a:lumMod val="65000"/>
                    <a:lumOff val="35000"/>
                  </a:schemeClr>
                </a:solidFill>
              </a:rPr>
              <a:t>Development method [ internal – best talents ]</a:t>
            </a:r>
          </a:p>
          <a:p>
            <a:pPr marL="400050" lvl="1" indent="0">
              <a:lnSpc>
                <a:spcPct val="150000"/>
              </a:lnSpc>
              <a:buNone/>
            </a:pPr>
            <a:r>
              <a:rPr lang="en-US" sz="1200" dirty="0" smtClean="0">
                <a:solidFill>
                  <a:schemeClr val="tx1">
                    <a:lumMod val="65000"/>
                    <a:lumOff val="35000"/>
                  </a:schemeClr>
                </a:solidFill>
              </a:rPr>
              <a:t>Example : Order management </a:t>
            </a:r>
            <a:r>
              <a:rPr lang="en-GB" sz="1200" dirty="0" smtClean="0">
                <a:solidFill>
                  <a:schemeClr val="tx1">
                    <a:lumMod val="65000"/>
                    <a:lumOff val="35000"/>
                  </a:schemeClr>
                </a:solidFill>
              </a:rPr>
              <a:t>for e-commerce </a:t>
            </a:r>
            <a:endParaRPr lang="en-US" sz="1200" dirty="0" smtClean="0">
              <a:solidFill>
                <a:schemeClr val="tx1">
                  <a:lumMod val="65000"/>
                  <a:lumOff val="35000"/>
                </a:schemeClr>
              </a:solidFill>
            </a:endParaRPr>
          </a:p>
          <a:p>
            <a:pPr marL="0" indent="0">
              <a:lnSpc>
                <a:spcPct val="150000"/>
              </a:lnSpc>
              <a:buNone/>
            </a:pPr>
            <a:r>
              <a:rPr lang="en-US" sz="1200" dirty="0" smtClean="0"/>
              <a:t>Generic :-</a:t>
            </a:r>
          </a:p>
          <a:p>
            <a:pPr lvl="1">
              <a:lnSpc>
                <a:spcPct val="150000"/>
              </a:lnSpc>
            </a:pPr>
            <a:r>
              <a:rPr lang="en-US" sz="1200" dirty="0" smtClean="0">
                <a:solidFill>
                  <a:schemeClr val="tx1">
                    <a:lumMod val="65000"/>
                    <a:lumOff val="35000"/>
                  </a:schemeClr>
                </a:solidFill>
              </a:rPr>
              <a:t>Not giving competitive advantage</a:t>
            </a:r>
          </a:p>
          <a:p>
            <a:pPr lvl="1">
              <a:lnSpc>
                <a:spcPct val="150000"/>
              </a:lnSpc>
            </a:pPr>
            <a:r>
              <a:rPr lang="en-US" sz="1200" dirty="0" smtClean="0">
                <a:solidFill>
                  <a:schemeClr val="tx1">
                    <a:lumMod val="65000"/>
                    <a:lumOff val="35000"/>
                  </a:schemeClr>
                </a:solidFill>
              </a:rPr>
              <a:t>Complex (</a:t>
            </a:r>
            <a:r>
              <a:rPr lang="en-GB" sz="1200" dirty="0" smtClean="0">
                <a:solidFill>
                  <a:schemeClr val="tx1">
                    <a:lumMod val="65000"/>
                    <a:lumOff val="35000"/>
                  </a:schemeClr>
                </a:solidFill>
              </a:rPr>
              <a:t>complex but not unique or business-critical, so it's common to rely on existing solutions )</a:t>
            </a:r>
            <a:endParaRPr lang="en-US" sz="1200" dirty="0" smtClean="0">
              <a:solidFill>
                <a:schemeClr val="tx1">
                  <a:lumMod val="65000"/>
                  <a:lumOff val="35000"/>
                </a:schemeClr>
              </a:solidFill>
            </a:endParaRPr>
          </a:p>
          <a:p>
            <a:pPr lvl="1">
              <a:lnSpc>
                <a:spcPct val="150000"/>
              </a:lnSpc>
            </a:pPr>
            <a:r>
              <a:rPr lang="en-US" sz="1200" dirty="0" smtClean="0">
                <a:solidFill>
                  <a:schemeClr val="tx1">
                    <a:lumMod val="65000"/>
                    <a:lumOff val="35000"/>
                  </a:schemeClr>
                </a:solidFill>
              </a:rPr>
              <a:t>Development method [ outsource , bought ]</a:t>
            </a:r>
          </a:p>
          <a:p>
            <a:pPr marL="400050" lvl="1" indent="0">
              <a:lnSpc>
                <a:spcPct val="150000"/>
              </a:lnSpc>
              <a:buNone/>
            </a:pPr>
            <a:r>
              <a:rPr lang="en-US" sz="1200" dirty="0" smtClean="0">
                <a:solidFill>
                  <a:schemeClr val="tx1">
                    <a:lumMod val="65000"/>
                    <a:lumOff val="35000"/>
                  </a:schemeClr>
                </a:solidFill>
              </a:rPr>
              <a:t>Example : </a:t>
            </a:r>
            <a:r>
              <a:rPr lang="en-GB" sz="1200" dirty="0" smtClean="0">
                <a:solidFill>
                  <a:schemeClr val="tx1">
                    <a:lumMod val="65000"/>
                    <a:lumOff val="35000"/>
                  </a:schemeClr>
                </a:solidFill>
              </a:rPr>
              <a:t>Payment processing</a:t>
            </a:r>
            <a:endParaRPr lang="en-US" sz="1200" dirty="0" smtClean="0">
              <a:solidFill>
                <a:schemeClr val="tx1">
                  <a:lumMod val="65000"/>
                  <a:lumOff val="35000"/>
                </a:schemeClr>
              </a:solidFill>
            </a:endParaRPr>
          </a:p>
          <a:p>
            <a:pPr marL="0" indent="0">
              <a:lnSpc>
                <a:spcPct val="150000"/>
              </a:lnSpc>
              <a:buNone/>
            </a:pPr>
            <a:r>
              <a:rPr lang="en-US" sz="1200" dirty="0" smtClean="0"/>
              <a:t>Supporting :-</a:t>
            </a:r>
          </a:p>
          <a:p>
            <a:pPr lvl="1">
              <a:lnSpc>
                <a:spcPct val="150000"/>
              </a:lnSpc>
            </a:pPr>
            <a:r>
              <a:rPr lang="en-US" sz="1200" dirty="0" smtClean="0">
                <a:solidFill>
                  <a:schemeClr val="tx1">
                    <a:lumMod val="65000"/>
                    <a:lumOff val="35000"/>
                  </a:schemeClr>
                </a:solidFill>
              </a:rPr>
              <a:t>Not complex </a:t>
            </a:r>
          </a:p>
          <a:p>
            <a:pPr lvl="1">
              <a:lnSpc>
                <a:spcPct val="150000"/>
              </a:lnSpc>
            </a:pPr>
            <a:r>
              <a:rPr lang="en-US" sz="1200" dirty="0" smtClean="0">
                <a:solidFill>
                  <a:schemeClr val="tx1">
                    <a:lumMod val="65000"/>
                    <a:lumOff val="35000"/>
                  </a:schemeClr>
                </a:solidFill>
              </a:rPr>
              <a:t>Not giving competitive </a:t>
            </a:r>
            <a:r>
              <a:rPr lang="en-US" sz="1200" dirty="0" err="1" smtClean="0">
                <a:solidFill>
                  <a:schemeClr val="tx1">
                    <a:lumMod val="65000"/>
                    <a:lumOff val="35000"/>
                  </a:schemeClr>
                </a:solidFill>
              </a:rPr>
              <a:t>advatage</a:t>
            </a:r>
            <a:endParaRPr lang="en-US" sz="1200" dirty="0" smtClean="0">
              <a:solidFill>
                <a:schemeClr val="tx1">
                  <a:lumMod val="65000"/>
                  <a:lumOff val="35000"/>
                </a:schemeClr>
              </a:solidFill>
            </a:endParaRPr>
          </a:p>
          <a:p>
            <a:pPr lvl="1">
              <a:lnSpc>
                <a:spcPct val="150000"/>
              </a:lnSpc>
            </a:pPr>
            <a:r>
              <a:rPr lang="en-US" sz="1200" dirty="0" smtClean="0">
                <a:solidFill>
                  <a:schemeClr val="tx1">
                    <a:lumMod val="65000"/>
                    <a:lumOff val="35000"/>
                  </a:schemeClr>
                </a:solidFill>
              </a:rPr>
              <a:t>Development method [ internal , does not required best talents ]</a:t>
            </a:r>
          </a:p>
          <a:p>
            <a:pPr marL="400050" lvl="1" indent="0">
              <a:lnSpc>
                <a:spcPct val="150000"/>
              </a:lnSpc>
              <a:buNone/>
            </a:pPr>
            <a:r>
              <a:rPr lang="en-US" sz="1200" dirty="0" smtClean="0">
                <a:solidFill>
                  <a:schemeClr val="tx1">
                    <a:lumMod val="65000"/>
                    <a:lumOff val="35000"/>
                  </a:schemeClr>
                </a:solidFill>
              </a:rPr>
              <a:t>Example :  </a:t>
            </a:r>
            <a:r>
              <a:rPr lang="en-US" sz="1200" dirty="0">
                <a:solidFill>
                  <a:schemeClr val="tx1">
                    <a:lumMod val="65000"/>
                    <a:lumOff val="35000"/>
                  </a:schemeClr>
                </a:solidFill>
              </a:rPr>
              <a:t>C</a:t>
            </a:r>
            <a:r>
              <a:rPr lang="en-US" sz="1200" dirty="0" smtClean="0">
                <a:solidFill>
                  <a:schemeClr val="tx1">
                    <a:lumMod val="65000"/>
                    <a:lumOff val="35000"/>
                  </a:schemeClr>
                </a:solidFill>
              </a:rPr>
              <a:t>ustomer support</a:t>
            </a:r>
            <a:endParaRPr lang="en-GB" sz="1200" dirty="0">
              <a:solidFill>
                <a:schemeClr val="tx1">
                  <a:lumMod val="65000"/>
                  <a:lumOff val="35000"/>
                </a:schemeClr>
              </a:solidFill>
            </a:endParaRPr>
          </a:p>
        </p:txBody>
      </p:sp>
    </p:spTree>
    <p:extLst>
      <p:ext uri="{BB962C8B-B14F-4D97-AF65-F5344CB8AC3E}">
        <p14:creationId xmlns:p14="http://schemas.microsoft.com/office/powerpoint/2010/main" val="1680270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DDD Phases (strategic)</a:t>
            </a:r>
            <a:endParaRPr lang="en-GB" sz="3200" dirty="0"/>
          </a:p>
        </p:txBody>
      </p:sp>
      <p:sp>
        <p:nvSpPr>
          <p:cNvPr id="3" name="Content Placeholder 2"/>
          <p:cNvSpPr>
            <a:spLocks noGrp="1"/>
          </p:cNvSpPr>
          <p:nvPr>
            <p:ph idx="1"/>
          </p:nvPr>
        </p:nvSpPr>
        <p:spPr/>
        <p:txBody>
          <a:bodyPr>
            <a:normAutofit/>
          </a:bodyPr>
          <a:lstStyle/>
          <a:p>
            <a:pPr>
              <a:lnSpc>
                <a:spcPct val="150000"/>
              </a:lnSpc>
            </a:pPr>
            <a:r>
              <a:rPr lang="en-US" sz="1600" dirty="0" smtClean="0">
                <a:solidFill>
                  <a:schemeClr val="tx1">
                    <a:lumMod val="65000"/>
                    <a:lumOff val="35000"/>
                  </a:schemeClr>
                </a:solidFill>
              </a:rPr>
              <a:t>Subdomains</a:t>
            </a:r>
          </a:p>
          <a:p>
            <a:pPr>
              <a:lnSpc>
                <a:spcPct val="150000"/>
              </a:lnSpc>
            </a:pPr>
            <a:r>
              <a:rPr lang="en-US" sz="1600" dirty="0">
                <a:solidFill>
                  <a:schemeClr val="tx1">
                    <a:lumMod val="65000"/>
                    <a:lumOff val="35000"/>
                  </a:schemeClr>
                </a:solidFill>
              </a:rPr>
              <a:t>Bounded </a:t>
            </a:r>
            <a:r>
              <a:rPr lang="en-US" sz="1600" dirty="0" smtClean="0">
                <a:solidFill>
                  <a:schemeClr val="tx1">
                    <a:lumMod val="65000"/>
                    <a:lumOff val="35000"/>
                  </a:schemeClr>
                </a:solidFill>
              </a:rPr>
              <a:t>contexts</a:t>
            </a:r>
          </a:p>
          <a:p>
            <a:pPr>
              <a:lnSpc>
                <a:spcPct val="150000"/>
              </a:lnSpc>
            </a:pPr>
            <a:r>
              <a:rPr lang="en-US" sz="1600" dirty="0" smtClean="0">
                <a:solidFill>
                  <a:schemeClr val="tx1">
                    <a:lumMod val="65000"/>
                    <a:lumOff val="35000"/>
                  </a:schemeClr>
                </a:solidFill>
                <a:effectLst/>
              </a:rPr>
              <a:t>Event storming</a:t>
            </a:r>
            <a:endParaRPr lang="en-GB" sz="1600" dirty="0" smtClean="0">
              <a:solidFill>
                <a:schemeClr val="tx1">
                  <a:lumMod val="65000"/>
                  <a:lumOff val="35000"/>
                </a:schemeClr>
              </a:solidFill>
              <a:effectLst/>
            </a:endParaRPr>
          </a:p>
          <a:p>
            <a:pPr>
              <a:lnSpc>
                <a:spcPct val="150000"/>
              </a:lnSpc>
            </a:pPr>
            <a:r>
              <a:rPr lang="en-US" sz="1600" dirty="0">
                <a:solidFill>
                  <a:schemeClr val="tx1">
                    <a:lumMod val="65000"/>
                    <a:lumOff val="35000"/>
                  </a:schemeClr>
                </a:solidFill>
              </a:rPr>
              <a:t>Ubiquitous language</a:t>
            </a:r>
            <a:endParaRPr lang="en-GB" sz="1600" dirty="0" smtClean="0">
              <a:solidFill>
                <a:schemeClr val="tx1">
                  <a:lumMod val="65000"/>
                  <a:lumOff val="35000"/>
                </a:schemeClr>
              </a:solidFill>
              <a:effectLst/>
            </a:endParaRPr>
          </a:p>
          <a:p>
            <a:pPr>
              <a:lnSpc>
                <a:spcPct val="150000"/>
              </a:lnSpc>
            </a:pPr>
            <a:r>
              <a:rPr lang="en-US" sz="1600" dirty="0" smtClean="0">
                <a:solidFill>
                  <a:schemeClr val="tx1">
                    <a:lumMod val="65000"/>
                    <a:lumOff val="35000"/>
                  </a:schemeClr>
                </a:solidFill>
              </a:rPr>
              <a:t>Relationship between bounded contexts</a:t>
            </a:r>
            <a:endParaRPr lang="en-US" sz="1600" dirty="0" smtClean="0">
              <a:solidFill>
                <a:schemeClr val="tx1">
                  <a:lumMod val="65000"/>
                  <a:lumOff val="35000"/>
                </a:schemeClr>
              </a:solidFill>
            </a:endParaRPr>
          </a:p>
          <a:p>
            <a:pPr>
              <a:lnSpc>
                <a:spcPct val="150000"/>
              </a:lnSpc>
            </a:pPr>
            <a:r>
              <a:rPr lang="en-US" sz="1600" dirty="0" smtClean="0">
                <a:solidFill>
                  <a:schemeClr val="tx1">
                    <a:lumMod val="65000"/>
                    <a:lumOff val="35000"/>
                  </a:schemeClr>
                </a:solidFill>
              </a:rPr>
              <a:t>Contexts map</a:t>
            </a:r>
          </a:p>
          <a:p>
            <a:pPr>
              <a:lnSpc>
                <a:spcPct val="150000"/>
              </a:lnSpc>
            </a:pPr>
            <a:r>
              <a:rPr lang="en-US" sz="1600" dirty="0" smtClean="0">
                <a:solidFill>
                  <a:schemeClr val="tx1">
                    <a:lumMod val="65000"/>
                    <a:lumOff val="35000"/>
                  </a:schemeClr>
                </a:solidFill>
              </a:rPr>
              <a:t>Context map team collaboration types/groups</a:t>
            </a:r>
          </a:p>
          <a:p>
            <a:pPr>
              <a:lnSpc>
                <a:spcPct val="150000"/>
              </a:lnSpc>
            </a:pPr>
            <a:r>
              <a:rPr lang="en-US" sz="1600" dirty="0" smtClean="0">
                <a:solidFill>
                  <a:schemeClr val="tx1">
                    <a:lumMod val="65000"/>
                    <a:lumOff val="35000"/>
                  </a:schemeClr>
                </a:solidFill>
              </a:rPr>
              <a:t>Anticorruption layer(ACL)</a:t>
            </a:r>
          </a:p>
          <a:p>
            <a:pPr>
              <a:lnSpc>
                <a:spcPct val="150000"/>
              </a:lnSpc>
            </a:pPr>
            <a:r>
              <a:rPr lang="en-US" sz="1600" dirty="0" smtClean="0">
                <a:solidFill>
                  <a:schemeClr val="tx1">
                    <a:lumMod val="65000"/>
                    <a:lumOff val="35000"/>
                  </a:schemeClr>
                </a:solidFill>
              </a:rPr>
              <a:t>Up &amp; down streams(u/d)</a:t>
            </a:r>
          </a:p>
          <a:p>
            <a:pPr>
              <a:lnSpc>
                <a:spcPct val="150000"/>
              </a:lnSpc>
            </a:pPr>
            <a:r>
              <a:rPr lang="en-US" sz="1600" dirty="0" smtClean="0">
                <a:solidFill>
                  <a:schemeClr val="tx1">
                    <a:lumMod val="65000"/>
                    <a:lumOff val="35000"/>
                  </a:schemeClr>
                </a:solidFill>
              </a:rPr>
              <a:t>Open host service (OHS)</a:t>
            </a:r>
            <a:endParaRPr lang="en-US" sz="1600" dirty="0" smtClean="0">
              <a:solidFill>
                <a:schemeClr val="tx1">
                  <a:lumMod val="65000"/>
                  <a:lumOff val="35000"/>
                </a:schemeClr>
              </a:solidFill>
            </a:endParaRPr>
          </a:p>
          <a:p>
            <a:pPr marL="0" indent="0">
              <a:buNone/>
            </a:pPr>
            <a:endParaRPr lang="en-US" dirty="0" smtClean="0"/>
          </a:p>
          <a:p>
            <a:endParaRPr lang="en-US" dirty="0" smtClean="0"/>
          </a:p>
          <a:p>
            <a:endParaRPr lang="en-US" dirty="0" smtClean="0"/>
          </a:p>
          <a:p>
            <a:pPr marL="0" indent="0">
              <a:buNone/>
            </a:pPr>
            <a:endParaRPr lang="en-GB" dirty="0"/>
          </a:p>
        </p:txBody>
      </p:sp>
    </p:spTree>
    <p:extLst>
      <p:ext uri="{BB962C8B-B14F-4D97-AF65-F5344CB8AC3E}">
        <p14:creationId xmlns:p14="http://schemas.microsoft.com/office/powerpoint/2010/main" val="1755982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Bounded context</a:t>
            </a:r>
            <a:endParaRPr lang="en-GB" sz="3200" dirty="0"/>
          </a:p>
        </p:txBody>
      </p:sp>
      <p:sp>
        <p:nvSpPr>
          <p:cNvPr id="3" name="Content Placeholder 2"/>
          <p:cNvSpPr>
            <a:spLocks noGrp="1"/>
          </p:cNvSpPr>
          <p:nvPr>
            <p:ph idx="1"/>
          </p:nvPr>
        </p:nvSpPr>
        <p:spPr>
          <a:xfrm>
            <a:off x="457200" y="1371600"/>
            <a:ext cx="8229600" cy="4525963"/>
          </a:xfrm>
        </p:spPr>
        <p:txBody>
          <a:bodyPr>
            <a:normAutofit fontScale="25000" lnSpcReduction="20000"/>
          </a:bodyPr>
          <a:lstStyle/>
          <a:p>
            <a:pPr marL="0" indent="0">
              <a:lnSpc>
                <a:spcPct val="170000"/>
              </a:lnSpc>
              <a:buNone/>
            </a:pPr>
            <a:r>
              <a:rPr lang="en-GB" sz="4800" b="1" dirty="0" smtClean="0">
                <a:solidFill>
                  <a:schemeClr val="tx1">
                    <a:lumMod val="65000"/>
                    <a:lumOff val="35000"/>
                  </a:schemeClr>
                </a:solidFill>
              </a:rPr>
              <a:t>Definition</a:t>
            </a:r>
            <a:r>
              <a:rPr lang="en-GB" sz="4800" dirty="0" smtClean="0">
                <a:solidFill>
                  <a:schemeClr val="tx1">
                    <a:lumMod val="65000"/>
                    <a:lumOff val="35000"/>
                  </a:schemeClr>
                </a:solidFill>
              </a:rPr>
              <a:t>: A bounded context is a logical boundary within which a specific domain model is applied consistently. Each context has its own rules, meaning, and logic that are isolated from other contexts.</a:t>
            </a:r>
          </a:p>
          <a:p>
            <a:pPr marL="0" indent="0">
              <a:lnSpc>
                <a:spcPct val="170000"/>
              </a:lnSpc>
              <a:buNone/>
            </a:pPr>
            <a:r>
              <a:rPr lang="en-GB" sz="4800" b="1" dirty="0" smtClean="0">
                <a:solidFill>
                  <a:schemeClr val="tx1">
                    <a:lumMod val="65000"/>
                    <a:lumOff val="35000"/>
                  </a:schemeClr>
                </a:solidFill>
              </a:rPr>
              <a:t>Purpose</a:t>
            </a:r>
            <a:r>
              <a:rPr lang="en-GB" sz="4800" dirty="0" smtClean="0">
                <a:solidFill>
                  <a:schemeClr val="tx1">
                    <a:lumMod val="65000"/>
                    <a:lumOff val="35000"/>
                  </a:schemeClr>
                </a:solidFill>
              </a:rPr>
              <a:t>: To prevent ambiguity and overlap in domain models, ensuring that different parts of the system (like Order Management, Shipping, Billing) maintain clarity and independence.</a:t>
            </a:r>
          </a:p>
          <a:p>
            <a:pPr marL="0" indent="0">
              <a:lnSpc>
                <a:spcPct val="170000"/>
              </a:lnSpc>
              <a:buNone/>
            </a:pPr>
            <a:r>
              <a:rPr lang="en-GB" sz="4800" b="1" dirty="0" smtClean="0">
                <a:solidFill>
                  <a:schemeClr val="tx1">
                    <a:lumMod val="65000"/>
                    <a:lumOff val="35000"/>
                  </a:schemeClr>
                </a:solidFill>
              </a:rPr>
              <a:t>Key Benefit</a:t>
            </a:r>
            <a:r>
              <a:rPr lang="en-GB" sz="4800" dirty="0" smtClean="0">
                <a:solidFill>
                  <a:schemeClr val="tx1">
                    <a:lumMod val="65000"/>
                    <a:lumOff val="35000"/>
                  </a:schemeClr>
                </a:solidFill>
              </a:rPr>
              <a:t>: Promotes modularity, improves scalability, and avoids conflicts in the system by keeping contexts separate.</a:t>
            </a:r>
          </a:p>
          <a:p>
            <a:pPr marL="0" indent="0">
              <a:lnSpc>
                <a:spcPct val="170000"/>
              </a:lnSpc>
              <a:buNone/>
            </a:pPr>
            <a:r>
              <a:rPr lang="en-GB" sz="4800" b="1" dirty="0" smtClean="0">
                <a:solidFill>
                  <a:schemeClr val="tx1">
                    <a:lumMod val="65000"/>
                    <a:lumOff val="35000"/>
                  </a:schemeClr>
                </a:solidFill>
              </a:rPr>
              <a:t>Example:</a:t>
            </a:r>
          </a:p>
          <a:p>
            <a:pPr marL="0" indent="0">
              <a:lnSpc>
                <a:spcPct val="170000"/>
              </a:lnSpc>
              <a:buNone/>
            </a:pPr>
            <a:r>
              <a:rPr lang="en-GB" sz="4800" dirty="0" smtClean="0">
                <a:solidFill>
                  <a:schemeClr val="tx1">
                    <a:lumMod val="65000"/>
                    <a:lumOff val="35000"/>
                  </a:schemeClr>
                </a:solidFill>
              </a:rPr>
              <a:t>In an </a:t>
            </a:r>
            <a:r>
              <a:rPr lang="en-GB" sz="4800" b="1" dirty="0" smtClean="0">
                <a:solidFill>
                  <a:schemeClr val="tx1">
                    <a:lumMod val="65000"/>
                    <a:lumOff val="35000"/>
                  </a:schemeClr>
                </a:solidFill>
              </a:rPr>
              <a:t>e-commerce platform</a:t>
            </a:r>
            <a:r>
              <a:rPr lang="en-GB" sz="4800" dirty="0" smtClean="0">
                <a:solidFill>
                  <a:schemeClr val="tx1">
                    <a:lumMod val="65000"/>
                    <a:lumOff val="35000"/>
                  </a:schemeClr>
                </a:solidFill>
              </a:rPr>
              <a:t>, we may have multiple bounded contexts:</a:t>
            </a:r>
          </a:p>
          <a:p>
            <a:pPr marL="0" indent="0">
              <a:lnSpc>
                <a:spcPct val="170000"/>
              </a:lnSpc>
              <a:buNone/>
            </a:pPr>
            <a:r>
              <a:rPr lang="en-GB" sz="4800" b="1" dirty="0" smtClean="0">
                <a:solidFill>
                  <a:schemeClr val="tx1">
                    <a:lumMod val="65000"/>
                    <a:lumOff val="35000"/>
                  </a:schemeClr>
                </a:solidFill>
              </a:rPr>
              <a:t>Order Management Context</a:t>
            </a:r>
            <a:r>
              <a:rPr lang="en-GB" sz="4800" dirty="0" smtClean="0">
                <a:solidFill>
                  <a:schemeClr val="tx1">
                    <a:lumMod val="65000"/>
                    <a:lumOff val="35000"/>
                  </a:schemeClr>
                </a:solidFill>
              </a:rPr>
              <a:t>:</a:t>
            </a:r>
          </a:p>
          <a:p>
            <a:pPr>
              <a:lnSpc>
                <a:spcPct val="170000"/>
              </a:lnSpc>
            </a:pPr>
            <a:r>
              <a:rPr lang="en-GB" sz="4800" dirty="0" smtClean="0">
                <a:solidFill>
                  <a:schemeClr val="tx1">
                    <a:lumMod val="65000"/>
                    <a:lumOff val="35000"/>
                  </a:schemeClr>
                </a:solidFill>
              </a:rPr>
              <a:t>Focuses on handling orders, tracking statuses (pending, shipped, delivered), and managing order details.</a:t>
            </a:r>
          </a:p>
          <a:p>
            <a:pPr>
              <a:lnSpc>
                <a:spcPct val="170000"/>
              </a:lnSpc>
            </a:pPr>
            <a:r>
              <a:rPr lang="en-GB" sz="4800" dirty="0" smtClean="0">
                <a:solidFill>
                  <a:schemeClr val="tx1">
                    <a:lumMod val="65000"/>
                    <a:lumOff val="35000"/>
                  </a:schemeClr>
                </a:solidFill>
              </a:rPr>
              <a:t>The concept of an "Order" here involves status changes, tracking history, and order </a:t>
            </a:r>
            <a:r>
              <a:rPr lang="en-GB" sz="4800" dirty="0" err="1" smtClean="0">
                <a:solidFill>
                  <a:schemeClr val="tx1">
                    <a:lumMod val="65000"/>
                    <a:lumOff val="35000"/>
                  </a:schemeClr>
                </a:solidFill>
              </a:rPr>
              <a:t>fulfillment</a:t>
            </a:r>
            <a:r>
              <a:rPr lang="en-GB" sz="4800" dirty="0" smtClean="0">
                <a:solidFill>
                  <a:schemeClr val="tx1">
                    <a:lumMod val="65000"/>
                    <a:lumOff val="35000"/>
                  </a:schemeClr>
                </a:solidFill>
              </a:rPr>
              <a:t>.</a:t>
            </a:r>
          </a:p>
          <a:p>
            <a:pPr marL="0" indent="0">
              <a:lnSpc>
                <a:spcPct val="170000"/>
              </a:lnSpc>
              <a:buNone/>
            </a:pPr>
            <a:r>
              <a:rPr lang="en-GB" sz="4800" b="1" dirty="0" smtClean="0">
                <a:solidFill>
                  <a:schemeClr val="tx1">
                    <a:lumMod val="65000"/>
                    <a:lumOff val="35000"/>
                  </a:schemeClr>
                </a:solidFill>
              </a:rPr>
              <a:t>Billing Context</a:t>
            </a:r>
            <a:r>
              <a:rPr lang="en-GB" sz="4800" dirty="0" smtClean="0">
                <a:solidFill>
                  <a:schemeClr val="tx1">
                    <a:lumMod val="65000"/>
                    <a:lumOff val="35000"/>
                  </a:schemeClr>
                </a:solidFill>
              </a:rPr>
              <a:t>:</a:t>
            </a:r>
          </a:p>
          <a:p>
            <a:pPr>
              <a:lnSpc>
                <a:spcPct val="170000"/>
              </a:lnSpc>
            </a:pPr>
            <a:r>
              <a:rPr lang="en-GB" sz="4800" dirty="0" smtClean="0">
                <a:solidFill>
                  <a:schemeClr val="tx1">
                    <a:lumMod val="65000"/>
                    <a:lumOff val="35000"/>
                  </a:schemeClr>
                </a:solidFill>
              </a:rPr>
              <a:t>Handles payment processing, invoices, and transaction history.</a:t>
            </a:r>
          </a:p>
          <a:p>
            <a:pPr>
              <a:lnSpc>
                <a:spcPct val="170000"/>
              </a:lnSpc>
            </a:pPr>
            <a:r>
              <a:rPr lang="en-GB" sz="4800" dirty="0" smtClean="0">
                <a:solidFill>
                  <a:schemeClr val="tx1">
                    <a:lumMod val="65000"/>
                    <a:lumOff val="35000"/>
                  </a:schemeClr>
                </a:solidFill>
              </a:rPr>
              <a:t>"Order" here is only seen in terms of the amount to be paid, taxes, and payment methods.</a:t>
            </a:r>
          </a:p>
          <a:p>
            <a:pPr marL="0" indent="0">
              <a:lnSpc>
                <a:spcPct val="170000"/>
              </a:lnSpc>
              <a:buNone/>
            </a:pPr>
            <a:r>
              <a:rPr lang="en-GB" sz="4800" dirty="0" smtClean="0">
                <a:solidFill>
                  <a:schemeClr val="tx1">
                    <a:lumMod val="65000"/>
                    <a:lumOff val="35000"/>
                  </a:schemeClr>
                </a:solidFill>
              </a:rPr>
              <a:t>Both contexts deal with "Order," but within their own boundaries and perspectives. The </a:t>
            </a:r>
            <a:r>
              <a:rPr lang="en-GB" sz="4800" b="1" dirty="0" smtClean="0">
                <a:solidFill>
                  <a:schemeClr val="tx1">
                    <a:lumMod val="65000"/>
                    <a:lumOff val="35000"/>
                  </a:schemeClr>
                </a:solidFill>
              </a:rPr>
              <a:t>Order</a:t>
            </a:r>
            <a:r>
              <a:rPr lang="en-GB" sz="4800" dirty="0" smtClean="0">
                <a:solidFill>
                  <a:schemeClr val="tx1">
                    <a:lumMod val="65000"/>
                    <a:lumOff val="35000"/>
                  </a:schemeClr>
                </a:solidFill>
              </a:rPr>
              <a:t> in the Order Management context is more about tracking its lifecycle, while in Billing, it's about financial transactions. The separation avoids confusion and allows each context to evolve independently.</a:t>
            </a:r>
          </a:p>
          <a:p>
            <a:pPr marL="0" indent="0">
              <a:buNone/>
            </a:pPr>
            <a:endParaRPr lang="en-GB" dirty="0"/>
          </a:p>
        </p:txBody>
      </p:sp>
    </p:spTree>
    <p:extLst>
      <p:ext uri="{BB962C8B-B14F-4D97-AF65-F5344CB8AC3E}">
        <p14:creationId xmlns:p14="http://schemas.microsoft.com/office/powerpoint/2010/main" val="926967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Event storming</a:t>
            </a:r>
            <a:endParaRPr lang="en-GB" sz="3200" dirty="0"/>
          </a:p>
        </p:txBody>
      </p:sp>
      <p:sp>
        <p:nvSpPr>
          <p:cNvPr id="3" name="Content Placeholder 2"/>
          <p:cNvSpPr>
            <a:spLocks noGrp="1"/>
          </p:cNvSpPr>
          <p:nvPr>
            <p:ph idx="1"/>
          </p:nvPr>
        </p:nvSpPr>
        <p:spPr/>
        <p:txBody>
          <a:bodyPr>
            <a:normAutofit/>
          </a:bodyPr>
          <a:lstStyle/>
          <a:p>
            <a:pPr marL="0" indent="0">
              <a:buNone/>
            </a:pPr>
            <a:r>
              <a:rPr lang="en-GB" sz="1700" b="1" dirty="0" smtClean="0">
                <a:solidFill>
                  <a:schemeClr val="tx1">
                    <a:lumMod val="65000"/>
                    <a:lumOff val="35000"/>
                  </a:schemeClr>
                </a:solidFill>
              </a:rPr>
              <a:t>Definition</a:t>
            </a:r>
            <a:r>
              <a:rPr lang="en-GB" sz="1700" dirty="0" smtClean="0">
                <a:solidFill>
                  <a:schemeClr val="tx1">
                    <a:lumMod val="65000"/>
                    <a:lumOff val="35000"/>
                  </a:schemeClr>
                </a:solidFill>
              </a:rPr>
              <a:t>: Event Storming is a visual, collaborative method for exploring and understanding a domain by mapping out the events, commands, and entities involved in a business process </a:t>
            </a:r>
          </a:p>
          <a:p>
            <a:pPr marL="0" indent="0">
              <a:buNone/>
            </a:pPr>
            <a:r>
              <a:rPr lang="en-GB" sz="1700" b="1" dirty="0" smtClean="0">
                <a:solidFill>
                  <a:schemeClr val="tx1">
                    <a:lumMod val="65000"/>
                    <a:lumOff val="35000"/>
                  </a:schemeClr>
                </a:solidFill>
              </a:rPr>
              <a:t>Purpose</a:t>
            </a:r>
            <a:r>
              <a:rPr lang="en-GB" sz="1700" dirty="0" smtClean="0">
                <a:solidFill>
                  <a:schemeClr val="tx1">
                    <a:lumMod val="65000"/>
                    <a:lumOff val="35000"/>
                  </a:schemeClr>
                </a:solidFill>
              </a:rPr>
              <a:t>: To facilitate a shared understanding of the domain, uncover hidden complexities, and drive design decisions by engaging stakeholders in the </a:t>
            </a:r>
            <a:r>
              <a:rPr lang="en-GB" sz="1700" dirty="0" err="1" smtClean="0">
                <a:solidFill>
                  <a:schemeClr val="tx1">
                    <a:lumMod val="65000"/>
                    <a:lumOff val="35000"/>
                  </a:schemeClr>
                </a:solidFill>
              </a:rPr>
              <a:t>modeling</a:t>
            </a:r>
            <a:r>
              <a:rPr lang="en-GB" sz="1700" dirty="0" smtClean="0">
                <a:solidFill>
                  <a:schemeClr val="tx1">
                    <a:lumMod val="65000"/>
                    <a:lumOff val="35000"/>
                  </a:schemeClr>
                </a:solidFill>
              </a:rPr>
              <a:t> process </a:t>
            </a:r>
            <a:r>
              <a:rPr lang="en-GB" sz="1600" dirty="0" smtClean="0">
                <a:solidFill>
                  <a:schemeClr val="tx1">
                    <a:lumMod val="65000"/>
                    <a:lumOff val="35000"/>
                  </a:schemeClr>
                </a:solidFill>
              </a:rPr>
              <a:t>the whole idea is to bring people with the questions and people who know the answer in the same room and to build a model together</a:t>
            </a:r>
            <a:endParaRPr lang="en-GB" sz="1700" dirty="0" smtClean="0">
              <a:solidFill>
                <a:schemeClr val="tx1">
                  <a:lumMod val="65000"/>
                  <a:lumOff val="35000"/>
                </a:schemeClr>
              </a:solidFill>
            </a:endParaRPr>
          </a:p>
          <a:p>
            <a:pPr marL="0" indent="0">
              <a:buNone/>
            </a:pPr>
            <a:endParaRPr lang="en-US" sz="1700" dirty="0" smtClean="0"/>
          </a:p>
          <a:p>
            <a:pPr marL="0" indent="0">
              <a:buNone/>
            </a:pPr>
            <a:endParaRPr lang="en-US" sz="1700" dirty="0"/>
          </a:p>
          <a:p>
            <a:pPr marL="0" indent="0">
              <a:buNone/>
            </a:pPr>
            <a:endParaRPr lang="en-GB" sz="1700" dirty="0" smtClean="0"/>
          </a:p>
          <a:p>
            <a:endParaRPr lang="en-GB" dirty="0"/>
          </a:p>
        </p:txBody>
      </p:sp>
      <p:pic>
        <p:nvPicPr>
          <p:cNvPr id="1027" name="Picture 3" descr="C:\Users\Ryzen 5\Downloads\1_Vp9pfwnD51UaBFb7Mlo3QQ-ezgif.com-jpg-to-png-conver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57600"/>
            <a:ext cx="6858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200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Ubiquitous language</a:t>
            </a:r>
            <a:endParaRPr lang="en-GB" sz="3200" dirty="0"/>
          </a:p>
        </p:txBody>
      </p:sp>
      <p:sp>
        <p:nvSpPr>
          <p:cNvPr id="3" name="Content Placeholder 2"/>
          <p:cNvSpPr>
            <a:spLocks noGrp="1"/>
          </p:cNvSpPr>
          <p:nvPr>
            <p:ph idx="1"/>
          </p:nvPr>
        </p:nvSpPr>
        <p:spPr>
          <a:xfrm>
            <a:off x="457200" y="1371600"/>
            <a:ext cx="8305800" cy="4876799"/>
          </a:xfrm>
        </p:spPr>
        <p:txBody>
          <a:bodyPr>
            <a:normAutofit fontScale="62500" lnSpcReduction="20000"/>
          </a:bodyPr>
          <a:lstStyle/>
          <a:p>
            <a:pPr>
              <a:lnSpc>
                <a:spcPct val="170000"/>
              </a:lnSpc>
            </a:pPr>
            <a:r>
              <a:rPr lang="en-GB" sz="2200" dirty="0" smtClean="0">
                <a:solidFill>
                  <a:schemeClr val="tx1">
                    <a:lumMod val="65000"/>
                    <a:lumOff val="35000"/>
                  </a:schemeClr>
                </a:solidFill>
              </a:rPr>
              <a:t>Ubiquitous Language is a core concept in Domain-Driven Design (DDD), emphasizing the importance of using a consistent, shared language between developers and domain experts. This language is created from the business domain and is used across all parts of the project, from discussions to code. The goal is to reduce misunderstandings and ensure that both technical and non-technical stakeholders are on the same page.</a:t>
            </a:r>
          </a:p>
          <a:p>
            <a:pPr>
              <a:lnSpc>
                <a:spcPct val="170000"/>
              </a:lnSpc>
            </a:pPr>
            <a:r>
              <a:rPr lang="en-GB" sz="2200" b="1" dirty="0" smtClean="0">
                <a:solidFill>
                  <a:schemeClr val="tx1">
                    <a:lumMod val="65000"/>
                    <a:lumOff val="35000"/>
                  </a:schemeClr>
                </a:solidFill>
              </a:rPr>
              <a:t>Consistency</a:t>
            </a:r>
            <a:r>
              <a:rPr lang="en-GB" sz="2200" dirty="0" smtClean="0">
                <a:solidFill>
                  <a:schemeClr val="tx1">
                    <a:lumMod val="65000"/>
                    <a:lumOff val="35000"/>
                  </a:schemeClr>
                </a:solidFill>
              </a:rPr>
              <a:t>: Every term and concept used in the code mirrors the real-world business terminology. This consistency simplifies communication and reduces ambiguity.</a:t>
            </a:r>
          </a:p>
          <a:p>
            <a:pPr>
              <a:lnSpc>
                <a:spcPct val="170000"/>
              </a:lnSpc>
            </a:pPr>
            <a:r>
              <a:rPr lang="en-GB" sz="2200" b="1" dirty="0" smtClean="0">
                <a:solidFill>
                  <a:schemeClr val="tx1">
                    <a:lumMod val="65000"/>
                    <a:lumOff val="35000"/>
                  </a:schemeClr>
                </a:solidFill>
              </a:rPr>
              <a:t>Collaboration</a:t>
            </a:r>
            <a:r>
              <a:rPr lang="en-GB" sz="2200" dirty="0" smtClean="0">
                <a:solidFill>
                  <a:schemeClr val="tx1">
                    <a:lumMod val="65000"/>
                    <a:lumOff val="35000"/>
                  </a:schemeClr>
                </a:solidFill>
              </a:rPr>
              <a:t>: By adopting a shared language, developers and domain experts can collaborate more effectively, ensuring that the code accurately reflects the business rules.</a:t>
            </a:r>
          </a:p>
          <a:p>
            <a:pPr>
              <a:lnSpc>
                <a:spcPct val="170000"/>
              </a:lnSpc>
            </a:pPr>
            <a:r>
              <a:rPr lang="en-GB" sz="2200" b="1" dirty="0" smtClean="0">
                <a:solidFill>
                  <a:schemeClr val="tx1">
                    <a:lumMod val="65000"/>
                    <a:lumOff val="35000"/>
                  </a:schemeClr>
                </a:solidFill>
              </a:rPr>
              <a:t>Code Readability</a:t>
            </a:r>
            <a:r>
              <a:rPr lang="en-GB" sz="2200" dirty="0" smtClean="0">
                <a:solidFill>
                  <a:schemeClr val="tx1">
                    <a:lumMod val="65000"/>
                    <a:lumOff val="35000"/>
                  </a:schemeClr>
                </a:solidFill>
              </a:rPr>
              <a:t>: The language is present not only in conversations but also in the codebase, making the system more readable and maintainable for anyone familiar with the domain.</a:t>
            </a:r>
          </a:p>
          <a:p>
            <a:pPr>
              <a:lnSpc>
                <a:spcPct val="170000"/>
              </a:lnSpc>
            </a:pPr>
            <a:r>
              <a:rPr lang="en-GB" sz="2200" b="1" dirty="0" smtClean="0">
                <a:solidFill>
                  <a:schemeClr val="tx1">
                    <a:lumMod val="65000"/>
                    <a:lumOff val="35000"/>
                  </a:schemeClr>
                </a:solidFill>
              </a:rPr>
              <a:t>Example</a:t>
            </a:r>
            <a:r>
              <a:rPr lang="en-GB" sz="2200" dirty="0" smtClean="0">
                <a:solidFill>
                  <a:schemeClr val="tx1">
                    <a:lumMod val="65000"/>
                    <a:lumOff val="35000"/>
                  </a:schemeClr>
                </a:solidFill>
              </a:rPr>
              <a:t>: In an e-commerce domain, instead of using generic terms like data, use business-specific terms like Order, Cart, and Payment. This way, the language is meaningful to both developers and business experts, improving the overall system design.</a:t>
            </a:r>
          </a:p>
          <a:p>
            <a:pPr marL="0" indent="0">
              <a:buNone/>
            </a:pPr>
            <a:endParaRPr lang="en-GB" dirty="0"/>
          </a:p>
        </p:txBody>
      </p:sp>
    </p:spTree>
    <p:extLst>
      <p:ext uri="{BB962C8B-B14F-4D97-AF65-F5344CB8AC3E}">
        <p14:creationId xmlns:p14="http://schemas.microsoft.com/office/powerpoint/2010/main" val="483969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Relationship between bounded context</a:t>
            </a:r>
            <a:endParaRPr lang="en-GB" sz="3200" dirty="0"/>
          </a:p>
        </p:txBody>
      </p:sp>
      <p:sp>
        <p:nvSpPr>
          <p:cNvPr id="3" name="Content Placeholder 2"/>
          <p:cNvSpPr>
            <a:spLocks noGrp="1"/>
          </p:cNvSpPr>
          <p:nvPr>
            <p:ph idx="1"/>
          </p:nvPr>
        </p:nvSpPr>
        <p:spPr/>
        <p:txBody>
          <a:bodyPr>
            <a:normAutofit/>
          </a:bodyPr>
          <a:lstStyle/>
          <a:p>
            <a:pPr>
              <a:lnSpc>
                <a:spcPct val="150000"/>
              </a:lnSpc>
            </a:pPr>
            <a:r>
              <a:rPr lang="en-US" sz="1600" dirty="0" smtClean="0">
                <a:solidFill>
                  <a:schemeClr val="tx1">
                    <a:lumMod val="65000"/>
                    <a:lumOff val="35000"/>
                  </a:schemeClr>
                </a:solidFill>
              </a:rPr>
              <a:t>Shared kernel</a:t>
            </a:r>
          </a:p>
          <a:p>
            <a:pPr>
              <a:lnSpc>
                <a:spcPct val="150000"/>
              </a:lnSpc>
            </a:pPr>
            <a:r>
              <a:rPr lang="en-US" sz="1600" dirty="0" smtClean="0">
                <a:solidFill>
                  <a:schemeClr val="tx1">
                    <a:lumMod val="65000"/>
                    <a:lumOff val="35000"/>
                  </a:schemeClr>
                </a:solidFill>
              </a:rPr>
              <a:t>Customer supplier</a:t>
            </a:r>
          </a:p>
          <a:p>
            <a:pPr>
              <a:lnSpc>
                <a:spcPct val="150000"/>
              </a:lnSpc>
            </a:pPr>
            <a:r>
              <a:rPr lang="en-US" sz="1600" dirty="0" smtClean="0">
                <a:solidFill>
                  <a:schemeClr val="tx1">
                    <a:lumMod val="65000"/>
                    <a:lumOff val="35000"/>
                  </a:schemeClr>
                </a:solidFill>
              </a:rPr>
              <a:t>Conformist</a:t>
            </a:r>
          </a:p>
          <a:p>
            <a:pPr>
              <a:lnSpc>
                <a:spcPct val="150000"/>
              </a:lnSpc>
            </a:pPr>
            <a:r>
              <a:rPr lang="en-US" sz="1600" dirty="0" smtClean="0">
                <a:solidFill>
                  <a:schemeClr val="tx1">
                    <a:lumMod val="65000"/>
                    <a:lumOff val="35000"/>
                  </a:schemeClr>
                </a:solidFill>
              </a:rPr>
              <a:t>Anticorruption layer(ACL)</a:t>
            </a:r>
          </a:p>
          <a:p>
            <a:pPr>
              <a:lnSpc>
                <a:spcPct val="150000"/>
              </a:lnSpc>
            </a:pPr>
            <a:r>
              <a:rPr lang="en-US" sz="1600" dirty="0" smtClean="0">
                <a:solidFill>
                  <a:schemeClr val="tx1">
                    <a:lumMod val="65000"/>
                    <a:lumOff val="35000"/>
                  </a:schemeClr>
                </a:solidFill>
              </a:rPr>
              <a:t>Open host service (OHS)</a:t>
            </a:r>
          </a:p>
          <a:p>
            <a:pPr>
              <a:lnSpc>
                <a:spcPct val="150000"/>
              </a:lnSpc>
            </a:pPr>
            <a:r>
              <a:rPr lang="en-US" sz="1600" dirty="0" smtClean="0">
                <a:solidFill>
                  <a:schemeClr val="tx1">
                    <a:lumMod val="65000"/>
                    <a:lumOff val="35000"/>
                  </a:schemeClr>
                </a:solidFill>
              </a:rPr>
              <a:t>Up/down stream</a:t>
            </a:r>
          </a:p>
          <a:p>
            <a:pPr>
              <a:lnSpc>
                <a:spcPct val="150000"/>
              </a:lnSpc>
            </a:pPr>
            <a:r>
              <a:rPr lang="en-US" sz="1600" dirty="0" smtClean="0">
                <a:solidFill>
                  <a:schemeClr val="tx1">
                    <a:lumMod val="65000"/>
                    <a:lumOff val="35000"/>
                  </a:schemeClr>
                </a:solidFill>
              </a:rPr>
              <a:t>Published language</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1593319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Shared kernel</a:t>
            </a:r>
            <a:endParaRPr lang="en-GB" sz="3200" dirty="0"/>
          </a:p>
        </p:txBody>
      </p:sp>
      <p:sp>
        <p:nvSpPr>
          <p:cNvPr id="3" name="Content Placeholder 2"/>
          <p:cNvSpPr>
            <a:spLocks noGrp="1"/>
          </p:cNvSpPr>
          <p:nvPr>
            <p:ph idx="1"/>
          </p:nvPr>
        </p:nvSpPr>
        <p:spPr/>
        <p:txBody>
          <a:bodyPr>
            <a:normAutofit/>
          </a:bodyPr>
          <a:lstStyle/>
          <a:p>
            <a:pPr marL="0" indent="0">
              <a:lnSpc>
                <a:spcPct val="150000"/>
              </a:lnSpc>
              <a:buNone/>
            </a:pPr>
            <a:r>
              <a:rPr lang="en-US" sz="1400" dirty="0" smtClean="0">
                <a:solidFill>
                  <a:schemeClr val="tx1">
                    <a:lumMod val="65000"/>
                    <a:lumOff val="35000"/>
                  </a:schemeClr>
                </a:solidFill>
              </a:rPr>
              <a:t>When two teams share part of their domain model and must collaborate to keep it aligned</a:t>
            </a:r>
          </a:p>
          <a:p>
            <a:pPr marL="0" indent="0">
              <a:lnSpc>
                <a:spcPct val="150000"/>
              </a:lnSpc>
              <a:buNone/>
            </a:pPr>
            <a:r>
              <a:rPr lang="en-GB" sz="1400" b="1" dirty="0" smtClean="0">
                <a:solidFill>
                  <a:schemeClr val="tx1">
                    <a:lumMod val="65000"/>
                    <a:lumOff val="35000"/>
                  </a:schemeClr>
                </a:solidFill>
              </a:rPr>
              <a:t>Scenario</a:t>
            </a:r>
            <a:r>
              <a:rPr lang="en-GB" sz="1400" dirty="0" smtClean="0">
                <a:solidFill>
                  <a:schemeClr val="tx1">
                    <a:lumMod val="65000"/>
                    <a:lumOff val="35000"/>
                  </a:schemeClr>
                </a:solidFill>
              </a:rPr>
              <a:t>: Suppose you have a system with two bounded contexts: </a:t>
            </a:r>
            <a:r>
              <a:rPr lang="en-GB" sz="1400" b="1" dirty="0" smtClean="0">
                <a:solidFill>
                  <a:schemeClr val="tx1">
                    <a:lumMod val="65000"/>
                    <a:lumOff val="35000"/>
                  </a:schemeClr>
                </a:solidFill>
              </a:rPr>
              <a:t>Customer Management</a:t>
            </a:r>
            <a:r>
              <a:rPr lang="en-GB" sz="1400" dirty="0" smtClean="0">
                <a:solidFill>
                  <a:schemeClr val="tx1">
                    <a:lumMod val="65000"/>
                    <a:lumOff val="35000"/>
                  </a:schemeClr>
                </a:solidFill>
              </a:rPr>
              <a:t> and </a:t>
            </a:r>
            <a:r>
              <a:rPr lang="en-GB" sz="1400" b="1" dirty="0" smtClean="0">
                <a:solidFill>
                  <a:schemeClr val="tx1">
                    <a:lumMod val="65000"/>
                    <a:lumOff val="35000"/>
                  </a:schemeClr>
                </a:solidFill>
              </a:rPr>
              <a:t>Order Processing</a:t>
            </a:r>
            <a:r>
              <a:rPr lang="en-GB" sz="1400" dirty="0" smtClean="0">
                <a:solidFill>
                  <a:schemeClr val="tx1">
                    <a:lumMod val="65000"/>
                    <a:lumOff val="35000"/>
                  </a:schemeClr>
                </a:solidFill>
              </a:rPr>
              <a:t>.</a:t>
            </a:r>
          </a:p>
          <a:p>
            <a:pPr marL="0" indent="0">
              <a:lnSpc>
                <a:spcPct val="150000"/>
              </a:lnSpc>
              <a:buNone/>
            </a:pPr>
            <a:r>
              <a:rPr lang="en-GB" sz="1400" b="1" dirty="0" smtClean="0">
                <a:solidFill>
                  <a:schemeClr val="tx1">
                    <a:lumMod val="65000"/>
                    <a:lumOff val="35000"/>
                  </a:schemeClr>
                </a:solidFill>
              </a:rPr>
              <a:t>Customer Management</a:t>
            </a:r>
            <a:r>
              <a:rPr lang="en-GB" sz="1400" dirty="0" smtClean="0">
                <a:solidFill>
                  <a:schemeClr val="tx1">
                    <a:lumMod val="65000"/>
                    <a:lumOff val="35000"/>
                  </a:schemeClr>
                </a:solidFill>
              </a:rPr>
              <a:t>: This context handles customer details, including customer profiles, addresses, and contact information.</a:t>
            </a:r>
          </a:p>
          <a:p>
            <a:pPr marL="0" indent="0">
              <a:lnSpc>
                <a:spcPct val="150000"/>
              </a:lnSpc>
              <a:buNone/>
            </a:pPr>
            <a:r>
              <a:rPr lang="en-GB" sz="1400" b="1" dirty="0" smtClean="0">
                <a:solidFill>
                  <a:schemeClr val="tx1">
                    <a:lumMod val="65000"/>
                    <a:lumOff val="35000"/>
                  </a:schemeClr>
                </a:solidFill>
              </a:rPr>
              <a:t>Order Processing</a:t>
            </a:r>
            <a:r>
              <a:rPr lang="en-GB" sz="1400" dirty="0" smtClean="0">
                <a:solidFill>
                  <a:schemeClr val="tx1">
                    <a:lumMod val="65000"/>
                    <a:lumOff val="35000"/>
                  </a:schemeClr>
                </a:solidFill>
              </a:rPr>
              <a:t>: This context handles order creation, processing, and </a:t>
            </a:r>
            <a:r>
              <a:rPr lang="en-GB" sz="1400" dirty="0" err="1" smtClean="0">
                <a:solidFill>
                  <a:schemeClr val="tx1">
                    <a:lumMod val="65000"/>
                    <a:lumOff val="35000"/>
                  </a:schemeClr>
                </a:solidFill>
              </a:rPr>
              <a:t>fulfillment</a:t>
            </a:r>
            <a:r>
              <a:rPr lang="en-GB" sz="1400" dirty="0" smtClean="0">
                <a:solidFill>
                  <a:schemeClr val="tx1">
                    <a:lumMod val="65000"/>
                    <a:lumOff val="35000"/>
                  </a:schemeClr>
                </a:solidFill>
              </a:rPr>
              <a:t>.</a:t>
            </a:r>
          </a:p>
          <a:p>
            <a:pPr marL="0" indent="0">
              <a:lnSpc>
                <a:spcPct val="150000"/>
              </a:lnSpc>
              <a:buNone/>
            </a:pPr>
            <a:r>
              <a:rPr lang="en-GB" sz="1400" b="1" dirty="0" smtClean="0">
                <a:solidFill>
                  <a:schemeClr val="tx1">
                    <a:lumMod val="65000"/>
                    <a:lumOff val="35000"/>
                  </a:schemeClr>
                </a:solidFill>
              </a:rPr>
              <a:t>Shared Kernel</a:t>
            </a:r>
            <a:r>
              <a:rPr lang="en-GB" sz="1400" dirty="0" smtClean="0">
                <a:solidFill>
                  <a:schemeClr val="tx1">
                    <a:lumMod val="65000"/>
                    <a:lumOff val="35000"/>
                  </a:schemeClr>
                </a:solidFill>
              </a:rPr>
              <a:t>: One common component between these contexts is the Address model. Both contexts need to use an Address object but with slightly different requirements.</a:t>
            </a:r>
          </a:p>
          <a:p>
            <a:pPr marL="0" indent="0">
              <a:lnSpc>
                <a:spcPct val="150000"/>
              </a:lnSpc>
              <a:buNone/>
            </a:pPr>
            <a:r>
              <a:rPr lang="en-GB" sz="1400" b="1" dirty="0" smtClean="0">
                <a:solidFill>
                  <a:schemeClr val="tx1">
                    <a:lumMod val="65000"/>
                    <a:lumOff val="35000"/>
                  </a:schemeClr>
                </a:solidFill>
              </a:rPr>
              <a:t>Shared Kernel Component</a:t>
            </a:r>
            <a:r>
              <a:rPr lang="en-GB" sz="1400" dirty="0" smtClean="0">
                <a:solidFill>
                  <a:schemeClr val="tx1">
                    <a:lumMod val="65000"/>
                    <a:lumOff val="35000"/>
                  </a:schemeClr>
                </a:solidFill>
              </a:rPr>
              <a:t>: Address</a:t>
            </a:r>
          </a:p>
          <a:p>
            <a:pPr>
              <a:lnSpc>
                <a:spcPct val="150000"/>
              </a:lnSpc>
            </a:pPr>
            <a:r>
              <a:rPr lang="en-GB" sz="1800" b="1" dirty="0" smtClean="0">
                <a:solidFill>
                  <a:schemeClr val="tx1">
                    <a:lumMod val="65000"/>
                    <a:lumOff val="35000"/>
                  </a:schemeClr>
                </a:solidFill>
              </a:rPr>
              <a:t>Fields</a:t>
            </a:r>
            <a:r>
              <a:rPr lang="en-GB" sz="1800" dirty="0" smtClean="0">
                <a:solidFill>
                  <a:schemeClr val="tx1">
                    <a:lumMod val="65000"/>
                    <a:lumOff val="35000"/>
                  </a:schemeClr>
                </a:solidFill>
              </a:rPr>
              <a:t>: street, city, state, </a:t>
            </a:r>
            <a:r>
              <a:rPr lang="en-GB" sz="1800" dirty="0" err="1" smtClean="0">
                <a:solidFill>
                  <a:schemeClr val="tx1">
                    <a:lumMod val="65000"/>
                    <a:lumOff val="35000"/>
                  </a:schemeClr>
                </a:solidFill>
              </a:rPr>
              <a:t>zipCode</a:t>
            </a:r>
            <a:r>
              <a:rPr lang="en-GB" sz="1800" dirty="0" smtClean="0">
                <a:solidFill>
                  <a:schemeClr val="tx1">
                    <a:lumMod val="65000"/>
                    <a:lumOff val="35000"/>
                  </a:schemeClr>
                </a:solidFill>
              </a:rPr>
              <a:t>, country</a:t>
            </a:r>
          </a:p>
          <a:p>
            <a:pPr>
              <a:lnSpc>
                <a:spcPct val="150000"/>
              </a:lnSpc>
            </a:pPr>
            <a:r>
              <a:rPr lang="en-GB" sz="1800" b="1" dirty="0" err="1" smtClean="0">
                <a:solidFill>
                  <a:schemeClr val="tx1">
                    <a:lumMod val="65000"/>
                    <a:lumOff val="35000"/>
                  </a:schemeClr>
                </a:solidFill>
              </a:rPr>
              <a:t>Behavior</a:t>
            </a:r>
            <a:r>
              <a:rPr lang="en-GB" sz="1800" dirty="0" smtClean="0">
                <a:solidFill>
                  <a:schemeClr val="tx1">
                    <a:lumMod val="65000"/>
                    <a:lumOff val="35000"/>
                  </a:schemeClr>
                </a:solidFill>
              </a:rPr>
              <a:t>: Validation rules, formatting, and basic operations like comparison.</a:t>
            </a:r>
          </a:p>
          <a:p>
            <a:pPr marL="0" indent="0">
              <a:buNone/>
            </a:pPr>
            <a:endParaRPr lang="en-GB" dirty="0"/>
          </a:p>
        </p:txBody>
      </p:sp>
    </p:spTree>
    <p:extLst>
      <p:ext uri="{BB962C8B-B14F-4D97-AF65-F5344CB8AC3E}">
        <p14:creationId xmlns:p14="http://schemas.microsoft.com/office/powerpoint/2010/main" val="1213329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Customer supplier</a:t>
            </a:r>
            <a:endParaRPr lang="en-GB" sz="3200" dirty="0"/>
          </a:p>
        </p:txBody>
      </p:sp>
      <p:sp>
        <p:nvSpPr>
          <p:cNvPr id="3" name="Content Placeholder 2"/>
          <p:cNvSpPr>
            <a:spLocks noGrp="1"/>
          </p:cNvSpPr>
          <p:nvPr>
            <p:ph idx="1"/>
          </p:nvPr>
        </p:nvSpPr>
        <p:spPr>
          <a:xfrm>
            <a:off x="457200" y="1447800"/>
            <a:ext cx="8458200" cy="4952999"/>
          </a:xfrm>
        </p:spPr>
        <p:txBody>
          <a:bodyPr>
            <a:normAutofit fontScale="32500" lnSpcReduction="20000"/>
          </a:bodyPr>
          <a:lstStyle/>
          <a:p>
            <a:pPr marL="0" indent="0">
              <a:lnSpc>
                <a:spcPct val="170000"/>
              </a:lnSpc>
              <a:buNone/>
            </a:pPr>
            <a:r>
              <a:rPr lang="en-US" sz="3700" b="1" dirty="0" smtClean="0">
                <a:solidFill>
                  <a:schemeClr val="tx1">
                    <a:lumMod val="65000"/>
                    <a:lumOff val="35000"/>
                  </a:schemeClr>
                </a:solidFill>
              </a:rPr>
              <a:t>One context provides a service or data to another context (supplier) while the consuming context depends on it (customer)</a:t>
            </a:r>
            <a:endParaRPr lang="en-GB" sz="3700" b="1" dirty="0" smtClean="0">
              <a:solidFill>
                <a:schemeClr val="tx1">
                  <a:lumMod val="65000"/>
                  <a:lumOff val="35000"/>
                </a:schemeClr>
              </a:solidFill>
            </a:endParaRPr>
          </a:p>
          <a:p>
            <a:pPr marL="0" indent="0">
              <a:lnSpc>
                <a:spcPct val="170000"/>
              </a:lnSpc>
              <a:buNone/>
            </a:pPr>
            <a:r>
              <a:rPr lang="en-GB" sz="3700" b="1" dirty="0" smtClean="0">
                <a:solidFill>
                  <a:schemeClr val="tx1">
                    <a:lumMod val="65000"/>
                    <a:lumOff val="35000"/>
                  </a:schemeClr>
                </a:solidFill>
              </a:rPr>
              <a:t>Scenario: E-Commerce Platform</a:t>
            </a:r>
          </a:p>
          <a:p>
            <a:pPr marL="0" indent="0">
              <a:lnSpc>
                <a:spcPct val="170000"/>
              </a:lnSpc>
              <a:buNone/>
            </a:pPr>
            <a:r>
              <a:rPr lang="en-GB" sz="3700" b="1" dirty="0" smtClean="0">
                <a:solidFill>
                  <a:schemeClr val="tx1">
                    <a:lumMod val="65000"/>
                    <a:lumOff val="35000"/>
                  </a:schemeClr>
                </a:solidFill>
              </a:rPr>
              <a:t>Bounded Contexts:</a:t>
            </a:r>
            <a:endParaRPr lang="en-GB" sz="3700" dirty="0" smtClean="0">
              <a:solidFill>
                <a:schemeClr val="tx1">
                  <a:lumMod val="65000"/>
                  <a:lumOff val="35000"/>
                </a:schemeClr>
              </a:solidFill>
            </a:endParaRPr>
          </a:p>
          <a:p>
            <a:pPr marL="0" indent="0">
              <a:lnSpc>
                <a:spcPct val="170000"/>
              </a:lnSpc>
              <a:buNone/>
            </a:pPr>
            <a:r>
              <a:rPr lang="en-GB" sz="3700" b="1" dirty="0" smtClean="0">
                <a:solidFill>
                  <a:schemeClr val="tx1">
                    <a:lumMod val="65000"/>
                    <a:lumOff val="35000"/>
                  </a:schemeClr>
                </a:solidFill>
              </a:rPr>
              <a:t>Order Management (Customer)</a:t>
            </a:r>
            <a:endParaRPr lang="en-GB" sz="3700" dirty="0" smtClean="0">
              <a:solidFill>
                <a:schemeClr val="tx1">
                  <a:lumMod val="65000"/>
                  <a:lumOff val="35000"/>
                </a:schemeClr>
              </a:solidFill>
            </a:endParaRPr>
          </a:p>
          <a:p>
            <a:pPr marL="0" indent="0">
              <a:lnSpc>
                <a:spcPct val="170000"/>
              </a:lnSpc>
              <a:buNone/>
            </a:pPr>
            <a:r>
              <a:rPr lang="en-GB" sz="3700" b="1" dirty="0" smtClean="0">
                <a:solidFill>
                  <a:schemeClr val="tx1">
                    <a:lumMod val="65000"/>
                    <a:lumOff val="35000"/>
                  </a:schemeClr>
                </a:solidFill>
              </a:rPr>
              <a:t>Inventory Management (Supplier)</a:t>
            </a:r>
            <a:endParaRPr lang="en-GB" sz="3700" dirty="0" smtClean="0">
              <a:solidFill>
                <a:schemeClr val="tx1">
                  <a:lumMod val="65000"/>
                  <a:lumOff val="35000"/>
                </a:schemeClr>
              </a:solidFill>
            </a:endParaRPr>
          </a:p>
          <a:p>
            <a:pPr marL="0" indent="0">
              <a:lnSpc>
                <a:spcPct val="170000"/>
              </a:lnSpc>
              <a:buNone/>
            </a:pPr>
            <a:r>
              <a:rPr lang="en-GB" sz="3700" b="1" dirty="0" smtClean="0">
                <a:solidFill>
                  <a:schemeClr val="tx1">
                    <a:lumMod val="65000"/>
                    <a:lumOff val="35000"/>
                  </a:schemeClr>
                </a:solidFill>
              </a:rPr>
              <a:t>Description:</a:t>
            </a:r>
            <a:r>
              <a:rPr lang="en-GB" sz="3700" dirty="0" smtClean="0">
                <a:solidFill>
                  <a:schemeClr val="tx1">
                    <a:lumMod val="65000"/>
                    <a:lumOff val="35000"/>
                  </a:schemeClr>
                </a:solidFill>
              </a:rPr>
              <a:t> In an e-commerce platform, the </a:t>
            </a:r>
            <a:r>
              <a:rPr lang="en-GB" sz="3700" b="1" dirty="0" smtClean="0">
                <a:solidFill>
                  <a:schemeClr val="tx1">
                    <a:lumMod val="65000"/>
                    <a:lumOff val="35000"/>
                  </a:schemeClr>
                </a:solidFill>
              </a:rPr>
              <a:t>Order Management</a:t>
            </a:r>
            <a:r>
              <a:rPr lang="en-GB" sz="3700" dirty="0" smtClean="0">
                <a:solidFill>
                  <a:schemeClr val="tx1">
                    <a:lumMod val="65000"/>
                    <a:lumOff val="35000"/>
                  </a:schemeClr>
                </a:solidFill>
              </a:rPr>
              <a:t> context is responsible for handling customer orders, including creating, updating, and tracking orders. The </a:t>
            </a:r>
            <a:r>
              <a:rPr lang="en-GB" sz="3700" b="1" dirty="0" smtClean="0">
                <a:solidFill>
                  <a:schemeClr val="tx1">
                    <a:lumMod val="65000"/>
                    <a:lumOff val="35000"/>
                  </a:schemeClr>
                </a:solidFill>
              </a:rPr>
              <a:t>Inventory Management</a:t>
            </a:r>
            <a:r>
              <a:rPr lang="en-GB" sz="3700" dirty="0" smtClean="0">
                <a:solidFill>
                  <a:schemeClr val="tx1">
                    <a:lumMod val="65000"/>
                    <a:lumOff val="35000"/>
                  </a:schemeClr>
                </a:solidFill>
              </a:rPr>
              <a:t> context is responsible for managing stock levels, updating inventory, and handling stock replenishment.</a:t>
            </a:r>
          </a:p>
          <a:p>
            <a:pPr marL="0" indent="0">
              <a:lnSpc>
                <a:spcPct val="170000"/>
              </a:lnSpc>
              <a:buNone/>
            </a:pPr>
            <a:r>
              <a:rPr lang="en-GB" sz="3700" b="1" dirty="0" smtClean="0">
                <a:solidFill>
                  <a:schemeClr val="tx1">
                    <a:lumMod val="65000"/>
                    <a:lumOff val="35000"/>
                  </a:schemeClr>
                </a:solidFill>
              </a:rPr>
              <a:t>Relationship:</a:t>
            </a:r>
            <a:endParaRPr lang="en-GB" sz="3700" dirty="0" smtClean="0">
              <a:solidFill>
                <a:schemeClr val="tx1">
                  <a:lumMod val="65000"/>
                  <a:lumOff val="35000"/>
                </a:schemeClr>
              </a:solidFill>
            </a:endParaRPr>
          </a:p>
          <a:p>
            <a:pPr marL="0" indent="0">
              <a:lnSpc>
                <a:spcPct val="170000"/>
              </a:lnSpc>
              <a:buNone/>
            </a:pPr>
            <a:r>
              <a:rPr lang="en-GB" sz="3700" b="1" dirty="0" smtClean="0">
                <a:solidFill>
                  <a:schemeClr val="tx1">
                    <a:lumMod val="65000"/>
                    <a:lumOff val="35000"/>
                  </a:schemeClr>
                </a:solidFill>
              </a:rPr>
              <a:t>Order Management (Customer):</a:t>
            </a:r>
            <a:r>
              <a:rPr lang="en-GB" sz="3700" dirty="0" smtClean="0">
                <a:solidFill>
                  <a:schemeClr val="tx1">
                    <a:lumMod val="65000"/>
                    <a:lumOff val="35000"/>
                  </a:schemeClr>
                </a:solidFill>
              </a:rPr>
              <a:t> This context needs to know about the availability of products to complete the order process. It relies on the </a:t>
            </a:r>
            <a:r>
              <a:rPr lang="en-GB" sz="3700" b="1" dirty="0" smtClean="0">
                <a:solidFill>
                  <a:schemeClr val="tx1">
                    <a:lumMod val="65000"/>
                    <a:lumOff val="35000"/>
                  </a:schemeClr>
                </a:solidFill>
              </a:rPr>
              <a:t>Inventory Management</a:t>
            </a:r>
            <a:r>
              <a:rPr lang="en-GB" sz="3700" dirty="0" smtClean="0">
                <a:solidFill>
                  <a:schemeClr val="tx1">
                    <a:lumMod val="65000"/>
                    <a:lumOff val="35000"/>
                  </a:schemeClr>
                </a:solidFill>
              </a:rPr>
              <a:t> context to provide real-time stock information and ensure that products are available before finalizing the order.</a:t>
            </a:r>
          </a:p>
          <a:p>
            <a:pPr marL="0" indent="0">
              <a:lnSpc>
                <a:spcPct val="170000"/>
              </a:lnSpc>
              <a:buNone/>
            </a:pPr>
            <a:r>
              <a:rPr lang="en-GB" sz="3700" b="1" dirty="0" smtClean="0">
                <a:solidFill>
                  <a:schemeClr val="tx1">
                    <a:lumMod val="65000"/>
                    <a:lumOff val="35000"/>
                  </a:schemeClr>
                </a:solidFill>
              </a:rPr>
              <a:t>Inventory Management (Supplier):</a:t>
            </a:r>
            <a:r>
              <a:rPr lang="en-GB" sz="3700" dirty="0" smtClean="0">
                <a:solidFill>
                  <a:schemeClr val="tx1">
                    <a:lumMod val="65000"/>
                    <a:lumOff val="35000"/>
                  </a:schemeClr>
                </a:solidFill>
              </a:rPr>
              <a:t> This context provides stock levels and product availability information to the </a:t>
            </a:r>
            <a:r>
              <a:rPr lang="en-GB" sz="3700" b="1" dirty="0" smtClean="0">
                <a:solidFill>
                  <a:schemeClr val="tx1">
                    <a:lumMod val="65000"/>
                    <a:lumOff val="35000"/>
                  </a:schemeClr>
                </a:solidFill>
              </a:rPr>
              <a:t>Order Management</a:t>
            </a:r>
            <a:r>
              <a:rPr lang="en-GB" sz="3700" dirty="0" smtClean="0">
                <a:solidFill>
                  <a:schemeClr val="tx1">
                    <a:lumMod val="65000"/>
                    <a:lumOff val="35000"/>
                  </a:schemeClr>
                </a:solidFill>
              </a:rPr>
              <a:t> context. It supplies the necessary data for order validation and updates when stock levels change.</a:t>
            </a:r>
          </a:p>
          <a:p>
            <a:pPr marL="0" indent="0">
              <a:buNone/>
            </a:pPr>
            <a:endParaRPr lang="en-GB" dirty="0"/>
          </a:p>
        </p:txBody>
      </p:sp>
    </p:spTree>
    <p:extLst>
      <p:ext uri="{BB962C8B-B14F-4D97-AF65-F5344CB8AC3E}">
        <p14:creationId xmlns:p14="http://schemas.microsoft.com/office/powerpoint/2010/main" val="3574415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conformist</a:t>
            </a:r>
            <a:endParaRPr lang="en-GB" sz="3200" dirty="0"/>
          </a:p>
        </p:txBody>
      </p:sp>
      <p:sp>
        <p:nvSpPr>
          <p:cNvPr id="3" name="Content Placeholder 2"/>
          <p:cNvSpPr>
            <a:spLocks noGrp="1"/>
          </p:cNvSpPr>
          <p:nvPr>
            <p:ph idx="1"/>
          </p:nvPr>
        </p:nvSpPr>
        <p:spPr>
          <a:xfrm>
            <a:off x="381000" y="1295401"/>
            <a:ext cx="8305800" cy="4830764"/>
          </a:xfrm>
        </p:spPr>
        <p:txBody>
          <a:bodyPr>
            <a:normAutofit fontScale="25000" lnSpcReduction="20000"/>
          </a:bodyPr>
          <a:lstStyle/>
          <a:p>
            <a:pPr marL="0" indent="0">
              <a:lnSpc>
                <a:spcPct val="170000"/>
              </a:lnSpc>
              <a:buNone/>
            </a:pPr>
            <a:r>
              <a:rPr lang="en-US" sz="4400" dirty="0" smtClean="0">
                <a:solidFill>
                  <a:schemeClr val="tx1">
                    <a:lumMod val="65000"/>
                    <a:lumOff val="35000"/>
                  </a:schemeClr>
                </a:solidFill>
              </a:rPr>
              <a:t>One context depends on another and has no choice but to adapt to the model of the other context</a:t>
            </a:r>
          </a:p>
          <a:p>
            <a:pPr marL="0" indent="0">
              <a:lnSpc>
                <a:spcPct val="170000"/>
              </a:lnSpc>
              <a:buNone/>
            </a:pPr>
            <a:r>
              <a:rPr lang="en-GB" sz="4400" b="1" dirty="0" smtClean="0">
                <a:solidFill>
                  <a:schemeClr val="tx1">
                    <a:lumMod val="65000"/>
                    <a:lumOff val="35000"/>
                  </a:schemeClr>
                </a:solidFill>
              </a:rPr>
              <a:t>Example Scenario: E-commerce System</a:t>
            </a:r>
          </a:p>
          <a:p>
            <a:pPr marL="0" indent="0">
              <a:lnSpc>
                <a:spcPct val="170000"/>
              </a:lnSpc>
              <a:buNone/>
            </a:pPr>
            <a:r>
              <a:rPr lang="en-GB" sz="4400" b="1" dirty="0" smtClean="0">
                <a:solidFill>
                  <a:schemeClr val="tx1">
                    <a:lumMod val="65000"/>
                    <a:lumOff val="35000"/>
                  </a:schemeClr>
                </a:solidFill>
              </a:rPr>
              <a:t>Context B: Inventory Management</a:t>
            </a:r>
            <a:endParaRPr lang="en-GB" sz="4400" dirty="0" smtClean="0">
              <a:solidFill>
                <a:schemeClr val="tx1">
                  <a:lumMod val="65000"/>
                  <a:lumOff val="35000"/>
                </a:schemeClr>
              </a:solidFill>
            </a:endParaRPr>
          </a:p>
          <a:p>
            <a:pPr marL="0" indent="0">
              <a:lnSpc>
                <a:spcPct val="170000"/>
              </a:lnSpc>
              <a:buNone/>
            </a:pPr>
            <a:r>
              <a:rPr lang="en-GB" sz="4400" dirty="0" smtClean="0">
                <a:solidFill>
                  <a:schemeClr val="tx1">
                    <a:lumMod val="65000"/>
                    <a:lumOff val="35000"/>
                  </a:schemeClr>
                </a:solidFill>
              </a:rPr>
              <a:t>This context manages product inventory, including product quantities, availability, and stock levels.</a:t>
            </a:r>
          </a:p>
          <a:p>
            <a:pPr marL="0" indent="0">
              <a:lnSpc>
                <a:spcPct val="170000"/>
              </a:lnSpc>
              <a:buNone/>
            </a:pPr>
            <a:r>
              <a:rPr lang="en-GB" sz="4400" dirty="0" smtClean="0">
                <a:solidFill>
                  <a:schemeClr val="tx1">
                    <a:lumMod val="65000"/>
                    <a:lumOff val="35000"/>
                  </a:schemeClr>
                </a:solidFill>
              </a:rPr>
              <a:t>The model in this context includes entities such as Product, Stock, and Warehouse.</a:t>
            </a:r>
          </a:p>
          <a:p>
            <a:pPr marL="0" indent="0">
              <a:lnSpc>
                <a:spcPct val="170000"/>
              </a:lnSpc>
              <a:buNone/>
            </a:pPr>
            <a:r>
              <a:rPr lang="en-GB" sz="4400" b="1" dirty="0" smtClean="0">
                <a:solidFill>
                  <a:schemeClr val="tx1">
                    <a:lumMod val="65000"/>
                    <a:lumOff val="35000"/>
                  </a:schemeClr>
                </a:solidFill>
              </a:rPr>
              <a:t>Context A: Order Processing</a:t>
            </a:r>
            <a:endParaRPr lang="en-GB" sz="4400" dirty="0" smtClean="0">
              <a:solidFill>
                <a:schemeClr val="tx1">
                  <a:lumMod val="65000"/>
                  <a:lumOff val="35000"/>
                </a:schemeClr>
              </a:solidFill>
            </a:endParaRPr>
          </a:p>
          <a:p>
            <a:pPr marL="0" indent="0">
              <a:lnSpc>
                <a:spcPct val="170000"/>
              </a:lnSpc>
              <a:buNone/>
            </a:pPr>
            <a:r>
              <a:rPr lang="en-GB" sz="4400" dirty="0" smtClean="0">
                <a:solidFill>
                  <a:schemeClr val="tx1">
                    <a:lumMod val="65000"/>
                    <a:lumOff val="35000"/>
                  </a:schemeClr>
                </a:solidFill>
              </a:rPr>
              <a:t>This context handles customer orders, including order creation, payment processing, and shipment.</a:t>
            </a:r>
          </a:p>
          <a:p>
            <a:pPr marL="0" indent="0">
              <a:lnSpc>
                <a:spcPct val="170000"/>
              </a:lnSpc>
              <a:buNone/>
            </a:pPr>
            <a:r>
              <a:rPr lang="en-GB" sz="4400" dirty="0" smtClean="0">
                <a:solidFill>
                  <a:schemeClr val="tx1">
                    <a:lumMod val="65000"/>
                    <a:lumOff val="35000"/>
                  </a:schemeClr>
                </a:solidFill>
              </a:rPr>
              <a:t>The Order entity in this context needs to know about product availability to ensure that items are in stock before confirming an order.</a:t>
            </a:r>
          </a:p>
          <a:p>
            <a:pPr marL="0" indent="0">
              <a:lnSpc>
                <a:spcPct val="170000"/>
              </a:lnSpc>
              <a:buNone/>
            </a:pPr>
            <a:r>
              <a:rPr lang="en-GB" sz="4400" b="1" dirty="0" smtClean="0">
                <a:solidFill>
                  <a:schemeClr val="tx1">
                    <a:lumMod val="65000"/>
                    <a:lumOff val="35000"/>
                  </a:schemeClr>
                </a:solidFill>
              </a:rPr>
              <a:t>Conformist Relationship</a:t>
            </a:r>
          </a:p>
          <a:p>
            <a:pPr marL="0" indent="0">
              <a:lnSpc>
                <a:spcPct val="170000"/>
              </a:lnSpc>
              <a:buNone/>
            </a:pPr>
            <a:r>
              <a:rPr lang="en-GB" sz="4400" b="1" dirty="0" smtClean="0">
                <a:solidFill>
                  <a:schemeClr val="tx1">
                    <a:lumMod val="65000"/>
                    <a:lumOff val="35000"/>
                  </a:schemeClr>
                </a:solidFill>
              </a:rPr>
              <a:t>Inventory Management (Context B)</a:t>
            </a:r>
            <a:r>
              <a:rPr lang="en-GB" sz="4400" dirty="0" smtClean="0">
                <a:solidFill>
                  <a:schemeClr val="tx1">
                    <a:lumMod val="65000"/>
                    <a:lumOff val="35000"/>
                  </a:schemeClr>
                </a:solidFill>
              </a:rPr>
              <a:t> defines the product model, including attributes like </a:t>
            </a:r>
            <a:r>
              <a:rPr lang="en-GB" sz="4400" dirty="0" err="1" smtClean="0">
                <a:solidFill>
                  <a:schemeClr val="tx1">
                    <a:lumMod val="65000"/>
                    <a:lumOff val="35000"/>
                  </a:schemeClr>
                </a:solidFill>
              </a:rPr>
              <a:t>product_id</a:t>
            </a:r>
            <a:r>
              <a:rPr lang="en-GB" sz="4400" dirty="0" smtClean="0">
                <a:solidFill>
                  <a:schemeClr val="tx1">
                    <a:lumMod val="65000"/>
                    <a:lumOff val="35000"/>
                  </a:schemeClr>
                </a:solidFill>
              </a:rPr>
              <a:t>, </a:t>
            </a:r>
            <a:r>
              <a:rPr lang="en-GB" sz="4400" dirty="0" err="1" smtClean="0">
                <a:solidFill>
                  <a:schemeClr val="tx1">
                    <a:lumMod val="65000"/>
                    <a:lumOff val="35000"/>
                  </a:schemeClr>
                </a:solidFill>
              </a:rPr>
              <a:t>stock_level</a:t>
            </a:r>
            <a:r>
              <a:rPr lang="en-GB" sz="4400" dirty="0" smtClean="0">
                <a:solidFill>
                  <a:schemeClr val="tx1">
                    <a:lumMod val="65000"/>
                    <a:lumOff val="35000"/>
                  </a:schemeClr>
                </a:solidFill>
              </a:rPr>
              <a:t>, and </a:t>
            </a:r>
            <a:r>
              <a:rPr lang="en-GB" sz="4400" dirty="0" err="1" smtClean="0">
                <a:solidFill>
                  <a:schemeClr val="tx1">
                    <a:lumMod val="65000"/>
                    <a:lumOff val="35000"/>
                  </a:schemeClr>
                </a:solidFill>
              </a:rPr>
              <a:t>warehouse_location</a:t>
            </a:r>
            <a:r>
              <a:rPr lang="en-GB" sz="4400" dirty="0" smtClean="0">
                <a:solidFill>
                  <a:schemeClr val="tx1">
                    <a:lumMod val="65000"/>
                    <a:lumOff val="35000"/>
                  </a:schemeClr>
                </a:solidFill>
              </a:rPr>
              <a:t>.</a:t>
            </a:r>
          </a:p>
          <a:p>
            <a:pPr marL="0" indent="0">
              <a:lnSpc>
                <a:spcPct val="170000"/>
              </a:lnSpc>
              <a:buNone/>
            </a:pPr>
            <a:r>
              <a:rPr lang="en-GB" sz="4400" b="1" dirty="0" smtClean="0">
                <a:solidFill>
                  <a:schemeClr val="tx1">
                    <a:lumMod val="65000"/>
                    <a:lumOff val="35000"/>
                  </a:schemeClr>
                </a:solidFill>
              </a:rPr>
              <a:t>Order Processing (Context A)</a:t>
            </a:r>
            <a:r>
              <a:rPr lang="en-GB" sz="4400" dirty="0" smtClean="0">
                <a:solidFill>
                  <a:schemeClr val="tx1">
                    <a:lumMod val="65000"/>
                    <a:lumOff val="35000"/>
                  </a:schemeClr>
                </a:solidFill>
              </a:rPr>
              <a:t> relies on the Inventory Management model to check product availability. When an order is placed, the Order Processing context needs to validate that the products are in stock. Here’s how the conformist relationship works:</a:t>
            </a:r>
          </a:p>
          <a:p>
            <a:pPr marL="0" indent="0">
              <a:lnSpc>
                <a:spcPct val="170000"/>
              </a:lnSpc>
              <a:buNone/>
            </a:pPr>
            <a:r>
              <a:rPr lang="en-GB" sz="4400" b="1" dirty="0" smtClean="0">
                <a:solidFill>
                  <a:schemeClr val="tx1">
                    <a:lumMod val="65000"/>
                    <a:lumOff val="35000"/>
                  </a:schemeClr>
                </a:solidFill>
              </a:rPr>
              <a:t>Conformance</a:t>
            </a:r>
            <a:r>
              <a:rPr lang="en-GB" sz="4400" dirty="0" smtClean="0">
                <a:solidFill>
                  <a:schemeClr val="tx1">
                    <a:lumMod val="65000"/>
                    <a:lumOff val="35000"/>
                  </a:schemeClr>
                </a:solidFill>
              </a:rPr>
              <a:t>: The Order Processing context conforms to the Inventory Management context's model. It queries the Inventory Management context to get the current stock levels and other product-related information.</a:t>
            </a:r>
          </a:p>
          <a:p>
            <a:pPr marL="0" indent="0">
              <a:lnSpc>
                <a:spcPct val="170000"/>
              </a:lnSpc>
              <a:buNone/>
            </a:pPr>
            <a:r>
              <a:rPr lang="en-GB" sz="4400" b="1" dirty="0" smtClean="0">
                <a:solidFill>
                  <a:schemeClr val="tx1">
                    <a:lumMod val="65000"/>
                    <a:lumOff val="35000"/>
                  </a:schemeClr>
                </a:solidFill>
              </a:rPr>
              <a:t>Integration</a:t>
            </a:r>
            <a:r>
              <a:rPr lang="en-GB" sz="4400" dirty="0" smtClean="0">
                <a:solidFill>
                  <a:schemeClr val="tx1">
                    <a:lumMod val="65000"/>
                    <a:lumOff val="35000"/>
                  </a:schemeClr>
                </a:solidFill>
              </a:rPr>
              <a:t>: Order Processing does not modify or have control over the Inventory Management model. It simply uses the provided data to make decisions (e.g., to check if a product is available).</a:t>
            </a:r>
          </a:p>
          <a:p>
            <a:pPr marL="0" indent="0">
              <a:lnSpc>
                <a:spcPct val="170000"/>
              </a:lnSpc>
              <a:buNone/>
            </a:pPr>
            <a:r>
              <a:rPr lang="en-GB" sz="4400" b="1" dirty="0" smtClean="0">
                <a:solidFill>
                  <a:schemeClr val="tx1">
                    <a:lumMod val="65000"/>
                    <a:lumOff val="35000"/>
                  </a:schemeClr>
                </a:solidFill>
              </a:rPr>
              <a:t>Data Exchange</a:t>
            </a:r>
            <a:r>
              <a:rPr lang="en-GB" sz="4400" dirty="0" smtClean="0">
                <a:solidFill>
                  <a:schemeClr val="tx1">
                    <a:lumMod val="65000"/>
                    <a:lumOff val="35000"/>
                  </a:schemeClr>
                </a:solidFill>
              </a:rPr>
              <a:t>: The two contexts exchange data through well-defined APIs or interfaces. For example, Order Processing might call an API exposed by Inventory Management to check stock levels or retrieve product details.</a:t>
            </a:r>
          </a:p>
          <a:p>
            <a:pPr marL="0" indent="0">
              <a:buNone/>
            </a:pPr>
            <a:endParaRPr lang="en-GB" dirty="0"/>
          </a:p>
        </p:txBody>
      </p:sp>
    </p:spTree>
    <p:extLst>
      <p:ext uri="{BB962C8B-B14F-4D97-AF65-F5344CB8AC3E}">
        <p14:creationId xmlns:p14="http://schemas.microsoft.com/office/powerpoint/2010/main" val="4021681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Anticorruption layer</a:t>
            </a:r>
            <a:endParaRPr lang="en-GB" sz="3200" dirty="0"/>
          </a:p>
        </p:txBody>
      </p:sp>
      <p:sp>
        <p:nvSpPr>
          <p:cNvPr id="3" name="Content Placeholder 2"/>
          <p:cNvSpPr>
            <a:spLocks noGrp="1"/>
          </p:cNvSpPr>
          <p:nvPr>
            <p:ph idx="1"/>
          </p:nvPr>
        </p:nvSpPr>
        <p:spPr/>
        <p:txBody>
          <a:bodyPr>
            <a:normAutofit/>
          </a:bodyPr>
          <a:lstStyle/>
          <a:p>
            <a:pPr marL="0" indent="0">
              <a:lnSpc>
                <a:spcPct val="150000"/>
              </a:lnSpc>
              <a:buNone/>
            </a:pPr>
            <a:r>
              <a:rPr lang="en-US" sz="1600" dirty="0" smtClean="0">
                <a:solidFill>
                  <a:schemeClr val="tx1">
                    <a:lumMod val="65000"/>
                    <a:lumOff val="35000"/>
                  </a:schemeClr>
                </a:solidFill>
              </a:rPr>
              <a:t>This pattern is used when one context needs to interact with another but prevents its model from being polluted by the other context model the </a:t>
            </a:r>
            <a:r>
              <a:rPr lang="en-US" sz="1600" dirty="0" err="1" smtClean="0">
                <a:solidFill>
                  <a:schemeClr val="tx1">
                    <a:lumMod val="65000"/>
                    <a:lumOff val="35000"/>
                  </a:schemeClr>
                </a:solidFill>
              </a:rPr>
              <a:t>acl</a:t>
            </a:r>
            <a:r>
              <a:rPr lang="en-US" sz="1600" dirty="0" smtClean="0">
                <a:solidFill>
                  <a:schemeClr val="tx1">
                    <a:lumMod val="65000"/>
                    <a:lumOff val="35000"/>
                  </a:schemeClr>
                </a:solidFill>
              </a:rPr>
              <a:t> translates between models</a:t>
            </a:r>
          </a:p>
          <a:p>
            <a:pPr marL="0" indent="0">
              <a:lnSpc>
                <a:spcPct val="150000"/>
              </a:lnSpc>
              <a:buNone/>
            </a:pPr>
            <a:r>
              <a:rPr lang="en-US" sz="1600" dirty="0">
                <a:solidFill>
                  <a:schemeClr val="tx1">
                    <a:lumMod val="65000"/>
                    <a:lumOff val="35000"/>
                  </a:schemeClr>
                </a:solidFill>
              </a:rPr>
              <a:t>o</a:t>
            </a:r>
            <a:r>
              <a:rPr lang="en-US" sz="1600" dirty="0" smtClean="0">
                <a:solidFill>
                  <a:schemeClr val="tx1">
                    <a:lumMod val="65000"/>
                    <a:lumOff val="35000"/>
                  </a:schemeClr>
                </a:solidFill>
              </a:rPr>
              <a:t>r when </a:t>
            </a:r>
            <a:r>
              <a:rPr lang="en-GB" sz="1600" dirty="0" smtClean="0">
                <a:solidFill>
                  <a:schemeClr val="tx1">
                    <a:lumMod val="65000"/>
                    <a:lumOff val="35000"/>
                  </a:schemeClr>
                </a:solidFill>
              </a:rPr>
              <a:t>domain interact with external systems or third-party systems. It ensures that the integrity of your domain model is maintained and that your system can interact with external systems in a controlled manner.</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4261323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6781800" cy="1020762"/>
          </a:xfrm>
        </p:spPr>
        <p:txBody>
          <a:bodyPr>
            <a:normAutofit/>
          </a:bodyPr>
          <a:lstStyle/>
          <a:p>
            <a:pPr algn="l"/>
            <a:r>
              <a:rPr lang="en-US" sz="3200" dirty="0" smtClean="0"/>
              <a:t>What is Domain Driven Design</a:t>
            </a:r>
            <a:endParaRPr lang="en-GB" sz="3200" dirty="0"/>
          </a:p>
        </p:txBody>
      </p:sp>
      <p:sp>
        <p:nvSpPr>
          <p:cNvPr id="3" name="Content Placeholder 2"/>
          <p:cNvSpPr>
            <a:spLocks noGrp="1"/>
          </p:cNvSpPr>
          <p:nvPr>
            <p:ph idx="1"/>
          </p:nvPr>
        </p:nvSpPr>
        <p:spPr>
          <a:xfrm>
            <a:off x="457200" y="1295401"/>
            <a:ext cx="8229600" cy="4525963"/>
          </a:xfrm>
        </p:spPr>
        <p:txBody>
          <a:bodyPr>
            <a:normAutofit lnSpcReduction="10000"/>
          </a:bodyPr>
          <a:lstStyle/>
          <a:p>
            <a:pPr marL="0" indent="0">
              <a:lnSpc>
                <a:spcPct val="150000"/>
              </a:lnSpc>
              <a:buNone/>
            </a:pPr>
            <a:r>
              <a:rPr lang="en-GB" sz="1600" dirty="0" smtClean="0"/>
              <a:t>Domain-Driven Design (DDD) is an approach to software development that emphasizes aligning the codebase closely with the business domain. By focusing on the core domain and </a:t>
            </a:r>
            <a:r>
              <a:rPr lang="en-GB" sz="1600" dirty="0" err="1" smtClean="0"/>
              <a:t>modeling</a:t>
            </a:r>
            <a:r>
              <a:rPr lang="en-GB" sz="1600" dirty="0" smtClean="0"/>
              <a:t> real-world business processes, DDD helps create systems that are both scalable and maintainable</a:t>
            </a:r>
          </a:p>
          <a:p>
            <a:pPr marL="0" indent="0">
              <a:lnSpc>
                <a:spcPct val="150000"/>
              </a:lnSpc>
              <a:buNone/>
            </a:pPr>
            <a:r>
              <a:rPr lang="en-GB" sz="1600" dirty="0" smtClean="0"/>
              <a:t> Key concepts include:</a:t>
            </a:r>
          </a:p>
          <a:p>
            <a:pPr>
              <a:lnSpc>
                <a:spcPct val="150000"/>
              </a:lnSpc>
            </a:pPr>
            <a:r>
              <a:rPr lang="en-GB" sz="1600" b="1" dirty="0" smtClean="0">
                <a:solidFill>
                  <a:schemeClr val="tx1">
                    <a:lumMod val="65000"/>
                    <a:lumOff val="35000"/>
                  </a:schemeClr>
                </a:solidFill>
              </a:rPr>
              <a:t>Domain &amp; Ubiquitous Language:</a:t>
            </a:r>
            <a:r>
              <a:rPr lang="en-GB" sz="1600" dirty="0" smtClean="0">
                <a:solidFill>
                  <a:schemeClr val="tx1">
                    <a:lumMod val="65000"/>
                    <a:lumOff val="35000"/>
                  </a:schemeClr>
                </a:solidFill>
              </a:rPr>
              <a:t> </a:t>
            </a:r>
            <a:r>
              <a:rPr lang="en-GB" sz="1600" dirty="0" smtClean="0">
                <a:solidFill>
                  <a:schemeClr val="bg1">
                    <a:lumMod val="50000"/>
                  </a:schemeClr>
                </a:solidFill>
              </a:rPr>
              <a:t>Aligning technical terminology with business language to ensure clarity and consistency between developers and stakeholders.</a:t>
            </a:r>
          </a:p>
          <a:p>
            <a:pPr>
              <a:lnSpc>
                <a:spcPct val="150000"/>
              </a:lnSpc>
            </a:pPr>
            <a:r>
              <a:rPr lang="en-GB" sz="1600" b="1" dirty="0" smtClean="0">
                <a:solidFill>
                  <a:schemeClr val="tx1">
                    <a:lumMod val="65000"/>
                    <a:lumOff val="35000"/>
                  </a:schemeClr>
                </a:solidFill>
              </a:rPr>
              <a:t>Bounded Contexts:</a:t>
            </a:r>
            <a:r>
              <a:rPr lang="en-GB" sz="1600" dirty="0" smtClean="0">
                <a:solidFill>
                  <a:schemeClr val="tx1">
                    <a:lumMod val="65000"/>
                    <a:lumOff val="35000"/>
                  </a:schemeClr>
                </a:solidFill>
              </a:rPr>
              <a:t> </a:t>
            </a:r>
            <a:r>
              <a:rPr lang="en-GB" sz="1600" dirty="0" smtClean="0">
                <a:solidFill>
                  <a:schemeClr val="bg1">
                    <a:lumMod val="50000"/>
                  </a:schemeClr>
                </a:solidFill>
              </a:rPr>
              <a:t>Breaking down large domains into smaller, manageable contexts to avoid complexity and confusion.</a:t>
            </a:r>
          </a:p>
          <a:p>
            <a:pPr>
              <a:lnSpc>
                <a:spcPct val="150000"/>
              </a:lnSpc>
            </a:pPr>
            <a:r>
              <a:rPr lang="en-GB" sz="1600" b="1" dirty="0" smtClean="0">
                <a:solidFill>
                  <a:schemeClr val="tx1">
                    <a:lumMod val="65000"/>
                    <a:lumOff val="35000"/>
                  </a:schemeClr>
                </a:solidFill>
              </a:rPr>
              <a:t>Entities, Value Objects, Aggregates:</a:t>
            </a:r>
            <a:r>
              <a:rPr lang="en-GB" sz="1600" dirty="0" smtClean="0">
                <a:solidFill>
                  <a:schemeClr val="tx1">
                    <a:lumMod val="65000"/>
                    <a:lumOff val="35000"/>
                  </a:schemeClr>
                </a:solidFill>
              </a:rPr>
              <a:t> </a:t>
            </a:r>
            <a:r>
              <a:rPr lang="en-GB" sz="1600" dirty="0" smtClean="0">
                <a:solidFill>
                  <a:schemeClr val="bg1">
                    <a:lumMod val="50000"/>
                  </a:schemeClr>
                </a:solidFill>
              </a:rPr>
              <a:t>Structuring core business logic around meaningful models, where entities have identity and value objects represent immutable concepts.</a:t>
            </a:r>
          </a:p>
          <a:p>
            <a:pPr>
              <a:lnSpc>
                <a:spcPct val="150000"/>
              </a:lnSpc>
            </a:pPr>
            <a:r>
              <a:rPr lang="en-GB" sz="1600" b="1" dirty="0" smtClean="0">
                <a:solidFill>
                  <a:schemeClr val="tx1">
                    <a:lumMod val="65000"/>
                    <a:lumOff val="35000"/>
                  </a:schemeClr>
                </a:solidFill>
              </a:rPr>
              <a:t>Domain Events and Repositories:</a:t>
            </a:r>
            <a:r>
              <a:rPr lang="en-GB" sz="1600" dirty="0" smtClean="0">
                <a:solidFill>
                  <a:schemeClr val="tx1">
                    <a:lumMod val="65000"/>
                    <a:lumOff val="35000"/>
                  </a:schemeClr>
                </a:solidFill>
              </a:rPr>
              <a:t> </a:t>
            </a:r>
            <a:r>
              <a:rPr lang="en-GB" sz="1600" dirty="0" smtClean="0">
                <a:solidFill>
                  <a:schemeClr val="bg1">
                    <a:lumMod val="50000"/>
                  </a:schemeClr>
                </a:solidFill>
              </a:rPr>
              <a:t>Managing changes in the domain and ensuring proper data access through a clean, event-driven architecture.</a:t>
            </a:r>
          </a:p>
          <a:p>
            <a:pPr marL="0" indent="0">
              <a:buNone/>
            </a:pPr>
            <a:endParaRPr lang="en-GB" sz="2000" dirty="0"/>
          </a:p>
        </p:txBody>
      </p:sp>
    </p:spTree>
    <p:extLst>
      <p:ext uri="{BB962C8B-B14F-4D97-AF65-F5344CB8AC3E}">
        <p14:creationId xmlns:p14="http://schemas.microsoft.com/office/powerpoint/2010/main" val="1645676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Open host service</a:t>
            </a:r>
            <a:endParaRPr lang="en-GB" sz="3200" dirty="0"/>
          </a:p>
        </p:txBody>
      </p:sp>
      <p:sp>
        <p:nvSpPr>
          <p:cNvPr id="3" name="Content Placeholder 2"/>
          <p:cNvSpPr>
            <a:spLocks noGrp="1"/>
          </p:cNvSpPr>
          <p:nvPr>
            <p:ph idx="1"/>
          </p:nvPr>
        </p:nvSpPr>
        <p:spPr/>
        <p:txBody>
          <a:bodyPr>
            <a:normAutofit/>
          </a:bodyPr>
          <a:lstStyle/>
          <a:p>
            <a:pPr marL="0" indent="0">
              <a:lnSpc>
                <a:spcPct val="150000"/>
              </a:lnSpc>
              <a:buNone/>
            </a:pPr>
            <a:r>
              <a:rPr lang="en-US" sz="1600" dirty="0" smtClean="0">
                <a:solidFill>
                  <a:schemeClr val="tx1">
                    <a:lumMod val="65000"/>
                    <a:lumOff val="35000"/>
                  </a:schemeClr>
                </a:solidFill>
              </a:rPr>
              <a:t>A bounded context exposes a well defined interface for others to integrate with so we can say </a:t>
            </a:r>
            <a:r>
              <a:rPr lang="en-GB" sz="1600" b="1" dirty="0" smtClean="0">
                <a:solidFill>
                  <a:schemeClr val="tx1">
                    <a:lumMod val="65000"/>
                    <a:lumOff val="35000"/>
                  </a:schemeClr>
                </a:solidFill>
              </a:rPr>
              <a:t>(OHS)</a:t>
            </a:r>
            <a:r>
              <a:rPr lang="en-GB" sz="1600" dirty="0" smtClean="0">
                <a:solidFill>
                  <a:schemeClr val="tx1">
                    <a:lumMod val="65000"/>
                    <a:lumOff val="35000"/>
                  </a:schemeClr>
                </a:solidFill>
              </a:rPr>
              <a:t> is a pattern used to define a well-defined interface or API that allows other parts of the system or external systems to interact with a particular domain model. It’s a way to expose domain functionality and make it available to other domains or systems.</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1046426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Up/down stream</a:t>
            </a:r>
            <a:endParaRPr lang="en-GB" sz="3200" dirty="0"/>
          </a:p>
        </p:txBody>
      </p:sp>
      <p:sp>
        <p:nvSpPr>
          <p:cNvPr id="3" name="Content Placeholder 2"/>
          <p:cNvSpPr>
            <a:spLocks noGrp="1"/>
          </p:cNvSpPr>
          <p:nvPr>
            <p:ph idx="1"/>
          </p:nvPr>
        </p:nvSpPr>
        <p:spPr>
          <a:xfrm>
            <a:off x="381000" y="1295401"/>
            <a:ext cx="8305800" cy="5181600"/>
          </a:xfrm>
        </p:spPr>
        <p:txBody>
          <a:bodyPr>
            <a:normAutofit fontScale="40000" lnSpcReduction="20000"/>
          </a:bodyPr>
          <a:lstStyle/>
          <a:p>
            <a:pPr marL="0" indent="0">
              <a:lnSpc>
                <a:spcPct val="170000"/>
              </a:lnSpc>
              <a:buNone/>
            </a:pPr>
            <a:r>
              <a:rPr lang="en-GB" sz="2800" b="1" dirty="0" smtClean="0">
                <a:solidFill>
                  <a:schemeClr val="tx1">
                    <a:lumMod val="65000"/>
                    <a:lumOff val="35000"/>
                  </a:schemeClr>
                </a:solidFill>
              </a:rPr>
              <a:t>Upstream</a:t>
            </a:r>
            <a:r>
              <a:rPr lang="en-GB" sz="2800" dirty="0" smtClean="0">
                <a:solidFill>
                  <a:schemeClr val="tx1">
                    <a:lumMod val="65000"/>
                    <a:lumOff val="35000"/>
                  </a:schemeClr>
                </a:solidFill>
              </a:rPr>
              <a:t>: Refers to components or services that provide data or functionality to other components. They are "upstream" because they are higher in the data flow or dependency chain.</a:t>
            </a:r>
          </a:p>
          <a:p>
            <a:pPr marL="0" indent="0">
              <a:lnSpc>
                <a:spcPct val="170000"/>
              </a:lnSpc>
              <a:buNone/>
            </a:pPr>
            <a:r>
              <a:rPr lang="en-GB" sz="2800" b="1" dirty="0" smtClean="0">
                <a:solidFill>
                  <a:schemeClr val="tx1">
                    <a:lumMod val="65000"/>
                    <a:lumOff val="35000"/>
                  </a:schemeClr>
                </a:solidFill>
              </a:rPr>
              <a:t>Downstream</a:t>
            </a:r>
            <a:r>
              <a:rPr lang="en-GB" sz="2800" dirty="0" smtClean="0">
                <a:solidFill>
                  <a:schemeClr val="tx1">
                    <a:lumMod val="65000"/>
                    <a:lumOff val="35000"/>
                  </a:schemeClr>
                </a:solidFill>
              </a:rPr>
              <a:t>: Refers to components or services that consume data or functionality provided by upstream components. They are "downstream" because they are lower in the data flow or dependency chain.</a:t>
            </a:r>
          </a:p>
          <a:p>
            <a:pPr marL="0" indent="0">
              <a:lnSpc>
                <a:spcPct val="170000"/>
              </a:lnSpc>
              <a:buNone/>
            </a:pPr>
            <a:r>
              <a:rPr lang="en-US" sz="2800" dirty="0" smtClean="0">
                <a:solidFill>
                  <a:schemeClr val="tx1">
                    <a:lumMod val="65000"/>
                    <a:lumOff val="35000"/>
                  </a:schemeClr>
                </a:solidFill>
              </a:rPr>
              <a:t>Example:</a:t>
            </a:r>
          </a:p>
          <a:p>
            <a:pPr marL="0" indent="0">
              <a:lnSpc>
                <a:spcPct val="170000"/>
              </a:lnSpc>
              <a:buNone/>
            </a:pPr>
            <a:r>
              <a:rPr lang="en-GB" sz="2800" dirty="0" smtClean="0">
                <a:solidFill>
                  <a:schemeClr val="tx1">
                    <a:lumMod val="65000"/>
                    <a:lumOff val="35000"/>
                  </a:schemeClr>
                </a:solidFill>
              </a:rPr>
              <a:t>Consider a simplified e-commerce system with a Core Domain focused on </a:t>
            </a:r>
            <a:r>
              <a:rPr lang="en-GB" sz="2800" b="1" dirty="0" smtClean="0">
                <a:solidFill>
                  <a:schemeClr val="tx1">
                    <a:lumMod val="65000"/>
                    <a:lumOff val="35000"/>
                  </a:schemeClr>
                </a:solidFill>
              </a:rPr>
              <a:t>Order Management</a:t>
            </a:r>
            <a:r>
              <a:rPr lang="en-GB" sz="2800" dirty="0" smtClean="0">
                <a:solidFill>
                  <a:schemeClr val="tx1">
                    <a:lumMod val="65000"/>
                    <a:lumOff val="35000"/>
                  </a:schemeClr>
                </a:solidFill>
              </a:rPr>
              <a:t> and a Supporting Domain for </a:t>
            </a:r>
            <a:r>
              <a:rPr lang="en-GB" sz="2800" b="1" dirty="0" smtClean="0">
                <a:solidFill>
                  <a:schemeClr val="tx1">
                    <a:lumMod val="65000"/>
                    <a:lumOff val="35000"/>
                  </a:schemeClr>
                </a:solidFill>
              </a:rPr>
              <a:t>Customer Notifications</a:t>
            </a:r>
            <a:r>
              <a:rPr lang="en-GB" sz="2800" dirty="0" smtClean="0">
                <a:solidFill>
                  <a:schemeClr val="tx1">
                    <a:lumMod val="65000"/>
                    <a:lumOff val="35000"/>
                  </a:schemeClr>
                </a:solidFill>
              </a:rPr>
              <a:t>.</a:t>
            </a:r>
          </a:p>
          <a:p>
            <a:pPr marL="0" indent="0">
              <a:lnSpc>
                <a:spcPct val="170000"/>
              </a:lnSpc>
              <a:buNone/>
            </a:pPr>
            <a:r>
              <a:rPr lang="en-GB" sz="2800" b="1" dirty="0" smtClean="0">
                <a:solidFill>
                  <a:schemeClr val="tx1">
                    <a:lumMod val="65000"/>
                    <a:lumOff val="35000"/>
                  </a:schemeClr>
                </a:solidFill>
              </a:rPr>
              <a:t>Core Domain: Order Management</a:t>
            </a:r>
            <a:endParaRPr lang="en-GB" sz="2800" dirty="0" smtClean="0">
              <a:solidFill>
                <a:schemeClr val="tx1">
                  <a:lumMod val="65000"/>
                  <a:lumOff val="35000"/>
                </a:schemeClr>
              </a:solidFill>
            </a:endParaRPr>
          </a:p>
          <a:p>
            <a:pPr>
              <a:lnSpc>
                <a:spcPct val="170000"/>
              </a:lnSpc>
            </a:pPr>
            <a:r>
              <a:rPr lang="en-GB" sz="2800" dirty="0" smtClean="0">
                <a:solidFill>
                  <a:schemeClr val="tx1">
                    <a:lumMod val="65000"/>
                    <a:lumOff val="35000"/>
                  </a:schemeClr>
                </a:solidFill>
              </a:rPr>
              <a:t>This domain handles all the logic related to managing orders, including creating, updating, and tracking orders.</a:t>
            </a:r>
          </a:p>
          <a:p>
            <a:pPr>
              <a:lnSpc>
                <a:spcPct val="170000"/>
              </a:lnSpc>
            </a:pPr>
            <a:r>
              <a:rPr lang="en-GB" sz="2800" dirty="0" smtClean="0">
                <a:solidFill>
                  <a:schemeClr val="tx1">
                    <a:lumMod val="65000"/>
                    <a:lumOff val="35000"/>
                  </a:schemeClr>
                </a:solidFill>
              </a:rPr>
              <a:t>It may also manage inventory and pricing information.</a:t>
            </a:r>
          </a:p>
          <a:p>
            <a:pPr marL="0" indent="0">
              <a:lnSpc>
                <a:spcPct val="170000"/>
              </a:lnSpc>
              <a:buNone/>
            </a:pPr>
            <a:r>
              <a:rPr lang="en-GB" sz="2800" b="1" dirty="0" smtClean="0">
                <a:solidFill>
                  <a:schemeClr val="tx1">
                    <a:lumMod val="65000"/>
                    <a:lumOff val="35000"/>
                  </a:schemeClr>
                </a:solidFill>
              </a:rPr>
              <a:t>Supporting Domain: Customer Notifications</a:t>
            </a:r>
            <a:endParaRPr lang="en-GB" sz="2800" dirty="0" smtClean="0">
              <a:solidFill>
                <a:schemeClr val="tx1">
                  <a:lumMod val="65000"/>
                  <a:lumOff val="35000"/>
                </a:schemeClr>
              </a:solidFill>
            </a:endParaRPr>
          </a:p>
          <a:p>
            <a:pPr>
              <a:lnSpc>
                <a:spcPct val="170000"/>
              </a:lnSpc>
            </a:pPr>
            <a:r>
              <a:rPr lang="en-GB" sz="2800" dirty="0" smtClean="0">
                <a:solidFill>
                  <a:schemeClr val="tx1">
                    <a:lumMod val="65000"/>
                    <a:lumOff val="35000"/>
                  </a:schemeClr>
                </a:solidFill>
              </a:rPr>
              <a:t>This domain handles sending notifications to customers about their orders, such as order confirmations, shipping updates, and so on.</a:t>
            </a:r>
          </a:p>
          <a:p>
            <a:pPr marL="0" indent="0">
              <a:lnSpc>
                <a:spcPct val="170000"/>
              </a:lnSpc>
              <a:buNone/>
            </a:pPr>
            <a:r>
              <a:rPr lang="en-GB" sz="2800" b="1" dirty="0" smtClean="0">
                <a:solidFill>
                  <a:schemeClr val="tx1">
                    <a:lumMod val="65000"/>
                    <a:lumOff val="35000"/>
                  </a:schemeClr>
                </a:solidFill>
              </a:rPr>
              <a:t>Upstream/Downstream Example:</a:t>
            </a:r>
            <a:endParaRPr lang="en-GB" sz="2800" dirty="0" smtClean="0">
              <a:solidFill>
                <a:schemeClr val="tx1">
                  <a:lumMod val="65000"/>
                  <a:lumOff val="35000"/>
                </a:schemeClr>
              </a:solidFill>
            </a:endParaRPr>
          </a:p>
          <a:p>
            <a:pPr marL="0" indent="0">
              <a:lnSpc>
                <a:spcPct val="170000"/>
              </a:lnSpc>
              <a:buNone/>
            </a:pPr>
            <a:r>
              <a:rPr lang="en-GB" sz="2800" b="1" dirty="0" smtClean="0">
                <a:solidFill>
                  <a:schemeClr val="tx1">
                    <a:lumMod val="65000"/>
                    <a:lumOff val="35000"/>
                  </a:schemeClr>
                </a:solidFill>
              </a:rPr>
              <a:t>Upstream</a:t>
            </a:r>
            <a:r>
              <a:rPr lang="en-GB" sz="2800" dirty="0" smtClean="0">
                <a:solidFill>
                  <a:schemeClr val="tx1">
                    <a:lumMod val="65000"/>
                    <a:lumOff val="35000"/>
                  </a:schemeClr>
                </a:solidFill>
              </a:rPr>
              <a:t>: In this case, the </a:t>
            </a:r>
            <a:r>
              <a:rPr lang="en-GB" sz="2800" b="1" dirty="0" smtClean="0">
                <a:solidFill>
                  <a:schemeClr val="tx1">
                    <a:lumMod val="65000"/>
                    <a:lumOff val="35000"/>
                  </a:schemeClr>
                </a:solidFill>
              </a:rPr>
              <a:t>Order Management</a:t>
            </a:r>
            <a:r>
              <a:rPr lang="en-GB" sz="2800" dirty="0" smtClean="0">
                <a:solidFill>
                  <a:schemeClr val="tx1">
                    <a:lumMod val="65000"/>
                    <a:lumOff val="35000"/>
                  </a:schemeClr>
                </a:solidFill>
              </a:rPr>
              <a:t> domain is upstream for the </a:t>
            </a:r>
            <a:r>
              <a:rPr lang="en-GB" sz="2800" b="1" dirty="0" smtClean="0">
                <a:solidFill>
                  <a:schemeClr val="tx1">
                    <a:lumMod val="65000"/>
                    <a:lumOff val="35000"/>
                  </a:schemeClr>
                </a:solidFill>
              </a:rPr>
              <a:t>Customer Notifications</a:t>
            </a:r>
            <a:r>
              <a:rPr lang="en-GB" sz="2800" dirty="0" smtClean="0">
                <a:solidFill>
                  <a:schemeClr val="tx1">
                    <a:lumMod val="65000"/>
                    <a:lumOff val="35000"/>
                  </a:schemeClr>
                </a:solidFill>
              </a:rPr>
              <a:t> domain. The </a:t>
            </a:r>
            <a:r>
              <a:rPr lang="en-GB" sz="2800" b="1" dirty="0" smtClean="0">
                <a:solidFill>
                  <a:schemeClr val="tx1">
                    <a:lumMod val="65000"/>
                    <a:lumOff val="35000"/>
                  </a:schemeClr>
                </a:solidFill>
              </a:rPr>
              <a:t>Order Management</a:t>
            </a:r>
            <a:r>
              <a:rPr lang="en-GB" sz="2800" dirty="0" smtClean="0">
                <a:solidFill>
                  <a:schemeClr val="tx1">
                    <a:lumMod val="65000"/>
                    <a:lumOff val="35000"/>
                  </a:schemeClr>
                </a:solidFill>
              </a:rPr>
              <a:t> domain provides data and events related to orders, such as "Order Created" or "Order Shipped."</a:t>
            </a:r>
          </a:p>
          <a:p>
            <a:pPr marL="0" indent="0">
              <a:lnSpc>
                <a:spcPct val="170000"/>
              </a:lnSpc>
              <a:buNone/>
            </a:pPr>
            <a:r>
              <a:rPr lang="en-GB" sz="2800" b="1" dirty="0" smtClean="0">
                <a:solidFill>
                  <a:schemeClr val="tx1">
                    <a:lumMod val="65000"/>
                    <a:lumOff val="35000"/>
                  </a:schemeClr>
                </a:solidFill>
              </a:rPr>
              <a:t>Downstream</a:t>
            </a:r>
            <a:r>
              <a:rPr lang="en-GB" sz="2800" dirty="0" smtClean="0">
                <a:solidFill>
                  <a:schemeClr val="tx1">
                    <a:lumMod val="65000"/>
                    <a:lumOff val="35000"/>
                  </a:schemeClr>
                </a:solidFill>
              </a:rPr>
              <a:t>: The </a:t>
            </a:r>
            <a:r>
              <a:rPr lang="en-GB" sz="2800" b="1" dirty="0" smtClean="0">
                <a:solidFill>
                  <a:schemeClr val="tx1">
                    <a:lumMod val="65000"/>
                    <a:lumOff val="35000"/>
                  </a:schemeClr>
                </a:solidFill>
              </a:rPr>
              <a:t>Customer Notifications</a:t>
            </a:r>
            <a:r>
              <a:rPr lang="en-GB" sz="2800" dirty="0" smtClean="0">
                <a:solidFill>
                  <a:schemeClr val="tx1">
                    <a:lumMod val="65000"/>
                    <a:lumOff val="35000"/>
                  </a:schemeClr>
                </a:solidFill>
              </a:rPr>
              <a:t> domain is downstream because it consumes the events and data provided by the </a:t>
            </a:r>
            <a:r>
              <a:rPr lang="en-GB" sz="2800" b="1" dirty="0" smtClean="0">
                <a:solidFill>
                  <a:schemeClr val="tx1">
                    <a:lumMod val="65000"/>
                    <a:lumOff val="35000"/>
                  </a:schemeClr>
                </a:solidFill>
              </a:rPr>
              <a:t>Order Management</a:t>
            </a:r>
            <a:r>
              <a:rPr lang="en-GB" sz="2800" dirty="0" smtClean="0">
                <a:solidFill>
                  <a:schemeClr val="tx1">
                    <a:lumMod val="65000"/>
                    <a:lumOff val="35000"/>
                  </a:schemeClr>
                </a:solidFill>
              </a:rPr>
              <a:t> domain to send appropriate notifications to customers.</a:t>
            </a:r>
          </a:p>
          <a:p>
            <a:pPr marL="0" indent="0">
              <a:buNone/>
            </a:pPr>
            <a:endParaRPr lang="en-GB" dirty="0"/>
          </a:p>
        </p:txBody>
      </p:sp>
    </p:spTree>
    <p:extLst>
      <p:ext uri="{BB962C8B-B14F-4D97-AF65-F5344CB8AC3E}">
        <p14:creationId xmlns:p14="http://schemas.microsoft.com/office/powerpoint/2010/main" val="2389893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Published language</a:t>
            </a:r>
            <a:endParaRPr lang="en-GB" sz="3200" dirty="0"/>
          </a:p>
        </p:txBody>
      </p:sp>
      <p:sp>
        <p:nvSpPr>
          <p:cNvPr id="3" name="Content Placeholder 2"/>
          <p:cNvSpPr>
            <a:spLocks noGrp="1"/>
          </p:cNvSpPr>
          <p:nvPr>
            <p:ph idx="1"/>
          </p:nvPr>
        </p:nvSpPr>
        <p:spPr/>
        <p:txBody>
          <a:bodyPr>
            <a:normAutofit/>
          </a:bodyPr>
          <a:lstStyle/>
          <a:p>
            <a:pPr marL="0" indent="0">
              <a:lnSpc>
                <a:spcPct val="150000"/>
              </a:lnSpc>
              <a:buNone/>
            </a:pPr>
            <a:r>
              <a:rPr lang="en-GB" sz="1600" b="1" dirty="0" smtClean="0">
                <a:solidFill>
                  <a:schemeClr val="tx1">
                    <a:lumMod val="65000"/>
                    <a:lumOff val="35000"/>
                  </a:schemeClr>
                </a:solidFill>
              </a:rPr>
              <a:t>Definition</a:t>
            </a:r>
            <a:r>
              <a:rPr lang="en-GB" sz="1600" dirty="0" smtClean="0">
                <a:solidFill>
                  <a:schemeClr val="tx1">
                    <a:lumMod val="65000"/>
                    <a:lumOff val="35000"/>
                  </a:schemeClr>
                </a:solidFill>
              </a:rPr>
              <a:t>: Published language refers to the specific subset of the ubiquitous language that is formally documented and communicated to external systems, APIs, or stakeholders.</a:t>
            </a:r>
          </a:p>
          <a:p>
            <a:pPr marL="0" indent="0">
              <a:lnSpc>
                <a:spcPct val="150000"/>
              </a:lnSpc>
              <a:buNone/>
            </a:pPr>
            <a:r>
              <a:rPr lang="en-GB" sz="1600" b="1" dirty="0" smtClean="0">
                <a:solidFill>
                  <a:schemeClr val="tx1">
                    <a:lumMod val="65000"/>
                    <a:lumOff val="35000"/>
                  </a:schemeClr>
                </a:solidFill>
              </a:rPr>
              <a:t>Purpose</a:t>
            </a:r>
            <a:r>
              <a:rPr lang="en-GB" sz="1600" dirty="0" smtClean="0">
                <a:solidFill>
                  <a:schemeClr val="tx1">
                    <a:lumMod val="65000"/>
                    <a:lumOff val="35000"/>
                  </a:schemeClr>
                </a:solidFill>
              </a:rPr>
              <a:t>: It ensures that external interactions and integrations use the same terms and definitions as those agreed upon within the team, providing a clear and consistent interface for communication.</a:t>
            </a:r>
          </a:p>
          <a:p>
            <a:pPr marL="0" indent="0">
              <a:lnSpc>
                <a:spcPct val="150000"/>
              </a:lnSpc>
              <a:buNone/>
            </a:pPr>
            <a:r>
              <a:rPr lang="en-GB" sz="1600" b="1" dirty="0" smtClean="0">
                <a:solidFill>
                  <a:schemeClr val="tx1">
                    <a:lumMod val="65000"/>
                    <a:lumOff val="35000"/>
                  </a:schemeClr>
                </a:solidFill>
              </a:rPr>
              <a:t>Scope</a:t>
            </a:r>
            <a:r>
              <a:rPr lang="en-GB" sz="1600" dirty="0" smtClean="0">
                <a:solidFill>
                  <a:schemeClr val="tx1">
                    <a:lumMod val="65000"/>
                    <a:lumOff val="35000"/>
                  </a:schemeClr>
                </a:solidFill>
              </a:rPr>
              <a:t>: It is particularly important in contexts where the system interacts with other systems or external stakeholders. It is reflected in API documentation, data contracts, and integration specifications.</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904748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DDD Phases (tactical)</a:t>
            </a:r>
            <a:endParaRPr lang="en-GB" sz="3200" dirty="0"/>
          </a:p>
        </p:txBody>
      </p:sp>
      <p:sp>
        <p:nvSpPr>
          <p:cNvPr id="3" name="Content Placeholder 2"/>
          <p:cNvSpPr>
            <a:spLocks noGrp="1"/>
          </p:cNvSpPr>
          <p:nvPr>
            <p:ph idx="1"/>
          </p:nvPr>
        </p:nvSpPr>
        <p:spPr/>
        <p:txBody>
          <a:bodyPr>
            <a:normAutofit/>
          </a:bodyPr>
          <a:lstStyle/>
          <a:p>
            <a:pPr>
              <a:lnSpc>
                <a:spcPct val="150000"/>
              </a:lnSpc>
            </a:pPr>
            <a:r>
              <a:rPr lang="en-US" sz="1600" dirty="0" smtClean="0">
                <a:solidFill>
                  <a:schemeClr val="tx1">
                    <a:lumMod val="65000"/>
                    <a:lumOff val="35000"/>
                  </a:schemeClr>
                </a:solidFill>
              </a:rPr>
              <a:t>Value object</a:t>
            </a:r>
          </a:p>
          <a:p>
            <a:pPr>
              <a:lnSpc>
                <a:spcPct val="150000"/>
              </a:lnSpc>
            </a:pPr>
            <a:r>
              <a:rPr lang="en-US" sz="1600" dirty="0" smtClean="0">
                <a:solidFill>
                  <a:schemeClr val="tx1">
                    <a:lumMod val="65000"/>
                    <a:lumOff val="35000"/>
                  </a:schemeClr>
                </a:solidFill>
              </a:rPr>
              <a:t>Entities</a:t>
            </a:r>
          </a:p>
          <a:p>
            <a:pPr>
              <a:lnSpc>
                <a:spcPct val="150000"/>
              </a:lnSpc>
            </a:pPr>
            <a:r>
              <a:rPr lang="en-US" sz="1600" dirty="0" smtClean="0">
                <a:solidFill>
                  <a:schemeClr val="tx1">
                    <a:lumMod val="65000"/>
                    <a:lumOff val="35000"/>
                  </a:schemeClr>
                </a:solidFill>
              </a:rPr>
              <a:t>Aggregates</a:t>
            </a:r>
          </a:p>
          <a:p>
            <a:pPr>
              <a:lnSpc>
                <a:spcPct val="150000"/>
              </a:lnSpc>
            </a:pPr>
            <a:r>
              <a:rPr lang="en-US" sz="1600" dirty="0" smtClean="0">
                <a:solidFill>
                  <a:schemeClr val="tx1">
                    <a:lumMod val="65000"/>
                    <a:lumOff val="35000"/>
                  </a:schemeClr>
                </a:solidFill>
              </a:rPr>
              <a:t>Domain events</a:t>
            </a:r>
            <a:endParaRPr lang="en-US" sz="1600" dirty="0" smtClean="0">
              <a:solidFill>
                <a:schemeClr val="tx1">
                  <a:lumMod val="65000"/>
                  <a:lumOff val="35000"/>
                </a:schemeClr>
              </a:solidFill>
            </a:endParaRPr>
          </a:p>
          <a:p>
            <a:pPr>
              <a:lnSpc>
                <a:spcPct val="150000"/>
              </a:lnSpc>
            </a:pPr>
            <a:r>
              <a:rPr lang="en-US" sz="1600" dirty="0" smtClean="0">
                <a:solidFill>
                  <a:schemeClr val="tx1">
                    <a:lumMod val="65000"/>
                    <a:lumOff val="35000"/>
                  </a:schemeClr>
                </a:solidFill>
              </a:rPr>
              <a:t>Domain services</a:t>
            </a:r>
          </a:p>
          <a:p>
            <a:pPr>
              <a:lnSpc>
                <a:spcPct val="150000"/>
              </a:lnSpc>
            </a:pPr>
            <a:r>
              <a:rPr lang="en-US" sz="1600" dirty="0" smtClean="0">
                <a:solidFill>
                  <a:schemeClr val="tx1">
                    <a:lumMod val="65000"/>
                    <a:lumOff val="35000"/>
                  </a:schemeClr>
                </a:solidFill>
              </a:rPr>
              <a:t>Repositories</a:t>
            </a:r>
          </a:p>
          <a:p>
            <a:pPr>
              <a:lnSpc>
                <a:spcPct val="150000"/>
              </a:lnSpc>
            </a:pPr>
            <a:r>
              <a:rPr lang="en-US" sz="1600" dirty="0" smtClean="0">
                <a:solidFill>
                  <a:schemeClr val="tx1">
                    <a:lumMod val="65000"/>
                    <a:lumOff val="35000"/>
                  </a:schemeClr>
                </a:solidFill>
              </a:rPr>
              <a:t>Factories</a:t>
            </a:r>
          </a:p>
          <a:p>
            <a:pPr>
              <a:lnSpc>
                <a:spcPct val="150000"/>
              </a:lnSpc>
            </a:pPr>
            <a:r>
              <a:rPr lang="en-US" sz="1600" dirty="0" smtClean="0">
                <a:solidFill>
                  <a:schemeClr val="tx1">
                    <a:lumMod val="65000"/>
                    <a:lumOff val="35000"/>
                  </a:schemeClr>
                </a:solidFill>
              </a:rPr>
              <a:t>[ Rich | Anemic ] model</a:t>
            </a:r>
          </a:p>
          <a:p>
            <a:pPr>
              <a:lnSpc>
                <a:spcPct val="150000"/>
              </a:lnSpc>
            </a:pPr>
            <a:r>
              <a:rPr lang="en-US" sz="1600" dirty="0" smtClean="0">
                <a:solidFill>
                  <a:schemeClr val="tx1">
                    <a:lumMod val="65000"/>
                    <a:lumOff val="35000"/>
                  </a:schemeClr>
                </a:solidFill>
              </a:rPr>
              <a:t>CQRS</a:t>
            </a:r>
          </a:p>
        </p:txBody>
      </p:sp>
    </p:spTree>
    <p:extLst>
      <p:ext uri="{BB962C8B-B14F-4D97-AF65-F5344CB8AC3E}">
        <p14:creationId xmlns:p14="http://schemas.microsoft.com/office/powerpoint/2010/main" val="3414587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Value object</a:t>
            </a:r>
            <a:endParaRPr lang="en-GB" sz="3200" dirty="0"/>
          </a:p>
        </p:txBody>
      </p:sp>
      <p:sp>
        <p:nvSpPr>
          <p:cNvPr id="3" name="Content Placeholder 2"/>
          <p:cNvSpPr>
            <a:spLocks noGrp="1"/>
          </p:cNvSpPr>
          <p:nvPr>
            <p:ph idx="1"/>
          </p:nvPr>
        </p:nvSpPr>
        <p:spPr>
          <a:xfrm>
            <a:off x="457200" y="1447801"/>
            <a:ext cx="8229600" cy="4678364"/>
          </a:xfrm>
        </p:spPr>
        <p:txBody>
          <a:bodyPr>
            <a:normAutofit fontScale="92500" lnSpcReduction="10000"/>
          </a:bodyPr>
          <a:lstStyle/>
          <a:p>
            <a:pPr marL="0" indent="0">
              <a:lnSpc>
                <a:spcPct val="160000"/>
              </a:lnSpc>
              <a:buNone/>
            </a:pPr>
            <a:r>
              <a:rPr lang="en-US" sz="1200" dirty="0" smtClean="0">
                <a:solidFill>
                  <a:schemeClr val="tx1">
                    <a:lumMod val="65000"/>
                    <a:lumOff val="35000"/>
                  </a:schemeClr>
                </a:solidFill>
              </a:rPr>
              <a:t>Value object are objects that represent a concept idea or characteristics (</a:t>
            </a:r>
            <a:r>
              <a:rPr lang="ar-EG" sz="1200" dirty="0" smtClean="0">
                <a:solidFill>
                  <a:schemeClr val="tx1">
                    <a:lumMod val="65000"/>
                    <a:lumOff val="35000"/>
                  </a:schemeClr>
                </a:solidFill>
              </a:rPr>
              <a:t>صفات</a:t>
            </a:r>
            <a:r>
              <a:rPr lang="en-US" sz="1200" dirty="0" smtClean="0">
                <a:solidFill>
                  <a:schemeClr val="tx1">
                    <a:lumMod val="65000"/>
                    <a:lumOff val="35000"/>
                  </a:schemeClr>
                </a:solidFill>
              </a:rPr>
              <a:t>) in the domain model they do not have an identity and are defined by their attributes</a:t>
            </a:r>
          </a:p>
          <a:p>
            <a:pPr marL="0" indent="0">
              <a:lnSpc>
                <a:spcPct val="160000"/>
              </a:lnSpc>
              <a:buNone/>
            </a:pPr>
            <a:endParaRPr lang="en-US" sz="1200" dirty="0">
              <a:solidFill>
                <a:schemeClr val="tx1">
                  <a:lumMod val="65000"/>
                  <a:lumOff val="35000"/>
                </a:schemeClr>
              </a:solidFill>
            </a:endParaRPr>
          </a:p>
          <a:p>
            <a:pPr marL="0" indent="0">
              <a:lnSpc>
                <a:spcPct val="160000"/>
              </a:lnSpc>
              <a:buNone/>
            </a:pPr>
            <a:r>
              <a:rPr lang="en-US" sz="1200" dirty="0" smtClean="0"/>
              <a:t>Characteristics :-</a:t>
            </a:r>
          </a:p>
          <a:p>
            <a:pPr>
              <a:lnSpc>
                <a:spcPct val="160000"/>
              </a:lnSpc>
            </a:pPr>
            <a:r>
              <a:rPr lang="en-US" sz="1200" dirty="0" smtClean="0">
                <a:solidFill>
                  <a:schemeClr val="tx1">
                    <a:lumMod val="65000"/>
                    <a:lumOff val="35000"/>
                  </a:schemeClr>
                </a:solidFill>
              </a:rPr>
              <a:t>Equality</a:t>
            </a:r>
          </a:p>
          <a:p>
            <a:pPr>
              <a:lnSpc>
                <a:spcPct val="160000"/>
              </a:lnSpc>
            </a:pPr>
            <a:r>
              <a:rPr lang="en-US" sz="1200" dirty="0" smtClean="0">
                <a:solidFill>
                  <a:schemeClr val="tx1">
                    <a:lumMod val="65000"/>
                    <a:lumOff val="35000"/>
                  </a:schemeClr>
                </a:solidFill>
              </a:rPr>
              <a:t>Immutability</a:t>
            </a:r>
          </a:p>
          <a:p>
            <a:pPr>
              <a:lnSpc>
                <a:spcPct val="160000"/>
              </a:lnSpc>
            </a:pPr>
            <a:r>
              <a:rPr lang="en-US" sz="1200" dirty="0" smtClean="0">
                <a:solidFill>
                  <a:schemeClr val="tx1">
                    <a:lumMod val="65000"/>
                    <a:lumOff val="35000"/>
                  </a:schemeClr>
                </a:solidFill>
              </a:rPr>
              <a:t>Side effect free</a:t>
            </a:r>
          </a:p>
          <a:p>
            <a:pPr marL="0" indent="0">
              <a:lnSpc>
                <a:spcPct val="160000"/>
              </a:lnSpc>
              <a:buNone/>
            </a:pPr>
            <a:r>
              <a:rPr lang="en-US" sz="1200" dirty="0" smtClean="0">
                <a:solidFill>
                  <a:srgbClr val="00B050"/>
                </a:solidFill>
              </a:rPr>
              <a:t>Equality</a:t>
            </a:r>
            <a:r>
              <a:rPr lang="en-US" sz="1200" dirty="0" smtClean="0"/>
              <a:t> </a:t>
            </a:r>
            <a:r>
              <a:rPr lang="en-US" sz="1200" dirty="0" smtClean="0">
                <a:solidFill>
                  <a:schemeClr val="tx1">
                    <a:lumMod val="65000"/>
                    <a:lumOff val="35000"/>
                  </a:schemeClr>
                </a:solidFill>
              </a:rPr>
              <a:t>means that if instance from value object class comparison with another value object instance  that have same data it should be equal</a:t>
            </a:r>
            <a:r>
              <a:rPr lang="en-GB" sz="1200" dirty="0" smtClean="0">
                <a:solidFill>
                  <a:schemeClr val="tx1">
                    <a:lumMod val="65000"/>
                    <a:lumOff val="35000"/>
                  </a:schemeClr>
                </a:solidFill>
              </a:rPr>
              <a:t> as example </a:t>
            </a:r>
          </a:p>
          <a:p>
            <a:pPr marL="0" indent="0">
              <a:lnSpc>
                <a:spcPct val="160000"/>
              </a:lnSpc>
              <a:buNone/>
            </a:pPr>
            <a:r>
              <a:rPr lang="en-US" sz="1200" dirty="0" smtClean="0">
                <a:solidFill>
                  <a:schemeClr val="tx1">
                    <a:lumMod val="65000"/>
                    <a:lumOff val="35000"/>
                  </a:schemeClr>
                </a:solidFill>
              </a:rPr>
              <a:t>Address class which is our value object include state , city , zip code</a:t>
            </a:r>
          </a:p>
          <a:p>
            <a:pPr marL="0" indent="0">
              <a:lnSpc>
                <a:spcPct val="160000"/>
              </a:lnSpc>
              <a:buNone/>
            </a:pPr>
            <a:r>
              <a:rPr lang="en-US" sz="1200" dirty="0" smtClean="0">
                <a:solidFill>
                  <a:schemeClr val="tx1">
                    <a:lumMod val="65000"/>
                    <a:lumOff val="35000"/>
                  </a:schemeClr>
                </a:solidFill>
              </a:rPr>
              <a:t>If I made two instance from address class and in both class set the same value for object one and object two it should be equals to each others </a:t>
            </a:r>
          </a:p>
          <a:p>
            <a:pPr marL="0" indent="0">
              <a:lnSpc>
                <a:spcPct val="160000"/>
              </a:lnSpc>
              <a:buNone/>
            </a:pPr>
            <a:r>
              <a:rPr lang="en-US" sz="1200" dirty="0" smtClean="0">
                <a:solidFill>
                  <a:srgbClr val="FF0000"/>
                </a:solidFill>
              </a:rPr>
              <a:t>Immutability</a:t>
            </a:r>
            <a:r>
              <a:rPr lang="en-US" sz="1200" dirty="0" smtClean="0">
                <a:solidFill>
                  <a:schemeClr val="tx1">
                    <a:lumMod val="65000"/>
                    <a:lumOff val="35000"/>
                  </a:schemeClr>
                </a:solidFill>
              </a:rPr>
              <a:t> means that once object is created the values and data that object contains can not be changed </a:t>
            </a:r>
            <a:r>
              <a:rPr lang="en-GB" sz="1200" dirty="0" smtClean="0">
                <a:solidFill>
                  <a:schemeClr val="tx1">
                    <a:lumMod val="65000"/>
                    <a:lumOff val="35000"/>
                  </a:schemeClr>
                </a:solidFill>
              </a:rPr>
              <a:t>any operation that seems to "modify" a value object actually returns a new instance with the modified values rather than changing the original</a:t>
            </a:r>
            <a:endParaRPr lang="en-US" sz="1200" dirty="0" smtClean="0">
              <a:solidFill>
                <a:schemeClr val="tx1">
                  <a:lumMod val="65000"/>
                  <a:lumOff val="35000"/>
                </a:schemeClr>
              </a:solidFill>
            </a:endParaRPr>
          </a:p>
          <a:p>
            <a:pPr marL="0" indent="0">
              <a:lnSpc>
                <a:spcPct val="160000"/>
              </a:lnSpc>
              <a:buNone/>
            </a:pPr>
            <a:r>
              <a:rPr lang="en-US" sz="1200" dirty="0" smtClean="0">
                <a:solidFill>
                  <a:schemeClr val="tx1">
                    <a:lumMod val="65000"/>
                    <a:lumOff val="35000"/>
                  </a:schemeClr>
                </a:solidFill>
              </a:rPr>
              <a:t>Side effect free means that value object</a:t>
            </a:r>
            <a:r>
              <a:rPr lang="en-GB" sz="1200" dirty="0" smtClean="0"/>
              <a:t> </a:t>
            </a:r>
            <a:r>
              <a:rPr lang="en-GB" sz="1200" dirty="0" smtClean="0">
                <a:solidFill>
                  <a:schemeClr val="tx1">
                    <a:lumMod val="65000"/>
                    <a:lumOff val="35000"/>
                  </a:schemeClr>
                </a:solidFill>
              </a:rPr>
              <a:t>does not cause any changes to the system state or trigger any side effects (such as modifying a database, sending a message, or interacting with other objects).</a:t>
            </a:r>
            <a:endParaRPr lang="en-US" sz="1200" dirty="0" smtClean="0">
              <a:solidFill>
                <a:schemeClr val="tx1">
                  <a:lumMod val="65000"/>
                  <a:lumOff val="35000"/>
                </a:schemeClr>
              </a:solidFill>
            </a:endParaRPr>
          </a:p>
        </p:txBody>
      </p:sp>
    </p:spTree>
    <p:extLst>
      <p:ext uri="{BB962C8B-B14F-4D97-AF65-F5344CB8AC3E}">
        <p14:creationId xmlns:p14="http://schemas.microsoft.com/office/powerpoint/2010/main" val="2779208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Entities </a:t>
            </a:r>
            <a:endParaRPr lang="en-GB" sz="3200" dirty="0"/>
          </a:p>
        </p:txBody>
      </p:sp>
      <p:sp>
        <p:nvSpPr>
          <p:cNvPr id="3" name="Content Placeholder 2"/>
          <p:cNvSpPr>
            <a:spLocks noGrp="1"/>
          </p:cNvSpPr>
          <p:nvPr>
            <p:ph idx="1"/>
          </p:nvPr>
        </p:nvSpPr>
        <p:spPr/>
        <p:txBody>
          <a:bodyPr>
            <a:normAutofit/>
          </a:bodyPr>
          <a:lstStyle/>
          <a:p>
            <a:pPr marL="0" indent="0">
              <a:lnSpc>
                <a:spcPct val="150000"/>
              </a:lnSpc>
              <a:buNone/>
            </a:pPr>
            <a:r>
              <a:rPr lang="en-US" sz="1600" dirty="0" smtClean="0">
                <a:solidFill>
                  <a:schemeClr val="tx1">
                    <a:lumMod val="65000"/>
                    <a:lumOff val="35000"/>
                  </a:schemeClr>
                </a:solidFill>
              </a:rPr>
              <a:t>Entity is an object that has a distinct identity that remains constant throughout its life time even if it’s value changed entities are used to model concepts in the domain that have a unique identity and are distinguishable (</a:t>
            </a:r>
            <a:r>
              <a:rPr lang="ar-EG" sz="1600" dirty="0" smtClean="0">
                <a:solidFill>
                  <a:schemeClr val="tx1">
                    <a:lumMod val="65000"/>
                    <a:lumOff val="35000"/>
                  </a:schemeClr>
                </a:solidFill>
              </a:rPr>
              <a:t>مميز</a:t>
            </a:r>
            <a:r>
              <a:rPr lang="en-US" sz="1600" dirty="0" smtClean="0">
                <a:solidFill>
                  <a:schemeClr val="tx1">
                    <a:lumMod val="65000"/>
                    <a:lumOff val="35000"/>
                  </a:schemeClr>
                </a:solidFill>
              </a:rPr>
              <a:t>) from other objects</a:t>
            </a:r>
            <a:endParaRPr lang="ar-EG" sz="1600" dirty="0" smtClean="0">
              <a:solidFill>
                <a:schemeClr val="tx1">
                  <a:lumMod val="65000"/>
                  <a:lumOff val="35000"/>
                </a:schemeClr>
              </a:solidFill>
            </a:endParaRPr>
          </a:p>
          <a:p>
            <a:pPr marL="0" indent="0">
              <a:lnSpc>
                <a:spcPct val="150000"/>
              </a:lnSpc>
              <a:buNone/>
            </a:pPr>
            <a:endParaRPr lang="ar-EG" sz="1600" dirty="0">
              <a:solidFill>
                <a:schemeClr val="tx1">
                  <a:lumMod val="65000"/>
                  <a:lumOff val="35000"/>
                </a:schemeClr>
              </a:solidFill>
            </a:endParaRPr>
          </a:p>
          <a:p>
            <a:pPr marL="0" indent="0">
              <a:lnSpc>
                <a:spcPct val="150000"/>
              </a:lnSpc>
              <a:buNone/>
            </a:pPr>
            <a:r>
              <a:rPr lang="en-US" sz="1600" dirty="0" smtClean="0">
                <a:solidFill>
                  <a:schemeClr val="tx1">
                    <a:lumMod val="65000"/>
                    <a:lumOff val="35000"/>
                  </a:schemeClr>
                </a:solidFill>
              </a:rPr>
              <a:t>Characteristics :-</a:t>
            </a:r>
          </a:p>
          <a:p>
            <a:pPr>
              <a:lnSpc>
                <a:spcPct val="150000"/>
              </a:lnSpc>
            </a:pPr>
            <a:r>
              <a:rPr lang="en-US" sz="1600" dirty="0" smtClean="0">
                <a:solidFill>
                  <a:schemeClr val="tx1">
                    <a:lumMod val="65000"/>
                    <a:lumOff val="35000"/>
                  </a:schemeClr>
                </a:solidFill>
              </a:rPr>
              <a:t>unique identifier</a:t>
            </a:r>
          </a:p>
          <a:p>
            <a:pPr>
              <a:lnSpc>
                <a:spcPct val="150000"/>
              </a:lnSpc>
            </a:pPr>
            <a:r>
              <a:rPr lang="en-US" sz="1600" dirty="0" smtClean="0">
                <a:solidFill>
                  <a:schemeClr val="tx1">
                    <a:lumMod val="65000"/>
                    <a:lumOff val="35000"/>
                  </a:schemeClr>
                </a:solidFill>
              </a:rPr>
              <a:t>Mutable</a:t>
            </a:r>
          </a:p>
          <a:p>
            <a:pPr>
              <a:lnSpc>
                <a:spcPct val="150000"/>
              </a:lnSpc>
            </a:pPr>
            <a:r>
              <a:rPr lang="en-US" sz="1600" dirty="0" smtClean="0">
                <a:solidFill>
                  <a:schemeClr val="tx1">
                    <a:lumMod val="65000"/>
                    <a:lumOff val="35000"/>
                  </a:schemeClr>
                </a:solidFill>
              </a:rPr>
              <a:t>Entities encapsulate behavior that operates on their own state and may collaborate with other objects in the domain</a:t>
            </a:r>
          </a:p>
          <a:p>
            <a:pPr marL="0" indent="0">
              <a:lnSpc>
                <a:spcPct val="150000"/>
              </a:lnSpc>
              <a:buNone/>
            </a:pPr>
            <a:r>
              <a:rPr lang="en-US" sz="1600" dirty="0" smtClean="0">
                <a:solidFill>
                  <a:srgbClr val="00B050"/>
                </a:solidFill>
              </a:rPr>
              <a:t>Mutable </a:t>
            </a:r>
            <a:r>
              <a:rPr lang="en-US" sz="1600" dirty="0" smtClean="0">
                <a:solidFill>
                  <a:schemeClr val="tx1">
                    <a:lumMod val="65000"/>
                    <a:lumOff val="35000"/>
                  </a:schemeClr>
                </a:solidFill>
              </a:rPr>
              <a:t>means that the entity data can be changed</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3222523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Aggregates </a:t>
            </a:r>
            <a:endParaRPr lang="en-GB" sz="3200" dirty="0"/>
          </a:p>
        </p:txBody>
      </p:sp>
      <p:sp>
        <p:nvSpPr>
          <p:cNvPr id="3" name="Content Placeholder 2"/>
          <p:cNvSpPr>
            <a:spLocks noGrp="1"/>
          </p:cNvSpPr>
          <p:nvPr>
            <p:ph idx="1"/>
          </p:nvPr>
        </p:nvSpPr>
        <p:spPr/>
        <p:txBody>
          <a:bodyPr>
            <a:noAutofit/>
          </a:bodyPr>
          <a:lstStyle/>
          <a:p>
            <a:pPr marL="0" indent="0">
              <a:lnSpc>
                <a:spcPct val="170000"/>
              </a:lnSpc>
              <a:buNone/>
            </a:pPr>
            <a:r>
              <a:rPr lang="en-GB" sz="1600" dirty="0" smtClean="0">
                <a:solidFill>
                  <a:schemeClr val="tx1">
                    <a:lumMod val="65000"/>
                    <a:lumOff val="35000"/>
                  </a:schemeClr>
                </a:solidFill>
              </a:rPr>
              <a:t>Aggregate is a cluster of related domain objects (like entities and value objects) that are treated as a single unit for data changes. The </a:t>
            </a:r>
            <a:r>
              <a:rPr lang="en-GB" sz="1600" b="1" dirty="0" smtClean="0">
                <a:solidFill>
                  <a:schemeClr val="tx1">
                    <a:lumMod val="65000"/>
                    <a:lumOff val="35000"/>
                  </a:schemeClr>
                </a:solidFill>
              </a:rPr>
              <a:t>Aggregate Root</a:t>
            </a:r>
            <a:r>
              <a:rPr lang="en-GB" sz="1600" dirty="0" smtClean="0">
                <a:solidFill>
                  <a:schemeClr val="tx1">
                    <a:lumMod val="65000"/>
                    <a:lumOff val="35000"/>
                  </a:schemeClr>
                </a:solidFill>
              </a:rPr>
              <a:t> is the main entity in this group, responsible for enforcing the integrity of the entire aggregate</a:t>
            </a:r>
            <a:endParaRPr lang="en-US" sz="1600" dirty="0">
              <a:solidFill>
                <a:schemeClr val="tx1">
                  <a:lumMod val="65000"/>
                  <a:lumOff val="35000"/>
                </a:schemeClr>
              </a:solidFill>
            </a:endParaRPr>
          </a:p>
          <a:p>
            <a:pPr marL="0" indent="0">
              <a:lnSpc>
                <a:spcPct val="170000"/>
              </a:lnSpc>
              <a:buNone/>
            </a:pPr>
            <a:r>
              <a:rPr lang="en-US" sz="1600" dirty="0" smtClean="0">
                <a:solidFill>
                  <a:schemeClr val="tx1">
                    <a:lumMod val="65000"/>
                    <a:lumOff val="35000"/>
                  </a:schemeClr>
                </a:solidFill>
              </a:rPr>
              <a:t>Characteristics :-</a:t>
            </a:r>
          </a:p>
          <a:p>
            <a:pPr>
              <a:lnSpc>
                <a:spcPct val="170000"/>
              </a:lnSpc>
            </a:pPr>
            <a:r>
              <a:rPr lang="en-US" sz="1600" dirty="0" smtClean="0">
                <a:solidFill>
                  <a:schemeClr val="tx1">
                    <a:lumMod val="65000"/>
                    <a:lumOff val="35000"/>
                  </a:schemeClr>
                </a:solidFill>
              </a:rPr>
              <a:t>The aggregates is created retrieved and stored as a whole</a:t>
            </a:r>
          </a:p>
          <a:p>
            <a:pPr>
              <a:lnSpc>
                <a:spcPct val="170000"/>
              </a:lnSpc>
            </a:pPr>
            <a:r>
              <a:rPr lang="en-US" sz="1600" dirty="0" smtClean="0">
                <a:solidFill>
                  <a:schemeClr val="tx1">
                    <a:lumMod val="65000"/>
                    <a:lumOff val="35000"/>
                  </a:schemeClr>
                </a:solidFill>
              </a:rPr>
              <a:t>The aggregate is always in a consistent state</a:t>
            </a:r>
          </a:p>
          <a:p>
            <a:pPr>
              <a:lnSpc>
                <a:spcPct val="170000"/>
              </a:lnSpc>
            </a:pPr>
            <a:r>
              <a:rPr lang="en-US" sz="1600" dirty="0" smtClean="0">
                <a:solidFill>
                  <a:schemeClr val="tx1">
                    <a:lumMod val="65000"/>
                    <a:lumOff val="35000"/>
                  </a:schemeClr>
                </a:solidFill>
              </a:rPr>
              <a:t>The aggregate root whose ID is used to identify the aggregate it self</a:t>
            </a:r>
            <a:endParaRPr lang="en-GB" sz="1600" dirty="0" smtClean="0">
              <a:solidFill>
                <a:schemeClr val="tx1">
                  <a:lumMod val="65000"/>
                  <a:lumOff val="35000"/>
                </a:schemeClr>
              </a:solidFill>
            </a:endParaRPr>
          </a:p>
          <a:p>
            <a:pPr marL="0" indent="0">
              <a:lnSpc>
                <a:spcPct val="170000"/>
              </a:lnSpc>
              <a:buNone/>
            </a:pPr>
            <a:r>
              <a:rPr lang="en-US" sz="1600" dirty="0" smtClean="0">
                <a:solidFill>
                  <a:schemeClr val="tx1">
                    <a:lumMod val="65000"/>
                    <a:lumOff val="35000"/>
                  </a:schemeClr>
                </a:solidFill>
              </a:rPr>
              <a:t>Example :</a:t>
            </a:r>
          </a:p>
          <a:p>
            <a:pPr marL="0" indent="0">
              <a:lnSpc>
                <a:spcPct val="170000"/>
              </a:lnSpc>
              <a:buNone/>
            </a:pPr>
            <a:r>
              <a:rPr lang="en-US" sz="1600" dirty="0" smtClean="0">
                <a:solidFill>
                  <a:schemeClr val="tx1">
                    <a:lumMod val="65000"/>
                    <a:lumOff val="35000"/>
                  </a:schemeClr>
                </a:solidFill>
              </a:rPr>
              <a:t>Order which is our </a:t>
            </a:r>
            <a:r>
              <a:rPr lang="en-US" sz="1600" b="1" dirty="0" smtClean="0">
                <a:solidFill>
                  <a:schemeClr val="tx1">
                    <a:lumMod val="65000"/>
                    <a:lumOff val="35000"/>
                  </a:schemeClr>
                </a:solidFill>
              </a:rPr>
              <a:t>aggregate root </a:t>
            </a:r>
            <a:r>
              <a:rPr lang="en-US" sz="1600" dirty="0" smtClean="0">
                <a:solidFill>
                  <a:schemeClr val="tx1">
                    <a:lumMod val="65000"/>
                    <a:lumOff val="35000"/>
                  </a:schemeClr>
                </a:solidFill>
              </a:rPr>
              <a:t>includes entities like customer and product and value object like payment method</a:t>
            </a:r>
          </a:p>
        </p:txBody>
      </p:sp>
    </p:spTree>
    <p:extLst>
      <p:ext uri="{BB962C8B-B14F-4D97-AF65-F5344CB8AC3E}">
        <p14:creationId xmlns:p14="http://schemas.microsoft.com/office/powerpoint/2010/main" val="1402732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Domain events</a:t>
            </a:r>
            <a:endParaRPr lang="en-GB" sz="3200" dirty="0"/>
          </a:p>
        </p:txBody>
      </p:sp>
      <p:sp>
        <p:nvSpPr>
          <p:cNvPr id="3" name="Content Placeholder 2"/>
          <p:cNvSpPr>
            <a:spLocks noGrp="1"/>
          </p:cNvSpPr>
          <p:nvPr>
            <p:ph idx="1"/>
          </p:nvPr>
        </p:nvSpPr>
        <p:spPr>
          <a:xfrm>
            <a:off x="457200" y="1295401"/>
            <a:ext cx="8229600" cy="5181599"/>
          </a:xfrm>
        </p:spPr>
        <p:txBody>
          <a:bodyPr>
            <a:normAutofit fontScale="55000" lnSpcReduction="20000"/>
          </a:bodyPr>
          <a:lstStyle/>
          <a:p>
            <a:pPr marL="0" indent="0">
              <a:lnSpc>
                <a:spcPct val="170000"/>
              </a:lnSpc>
              <a:buNone/>
            </a:pPr>
            <a:r>
              <a:rPr lang="en-GB" sz="2600" b="1" dirty="0" smtClean="0">
                <a:solidFill>
                  <a:schemeClr val="tx1">
                    <a:lumMod val="65000"/>
                    <a:lumOff val="35000"/>
                  </a:schemeClr>
                </a:solidFill>
              </a:rPr>
              <a:t>Domain Events</a:t>
            </a:r>
            <a:r>
              <a:rPr lang="en-GB" sz="2600" dirty="0" smtClean="0">
                <a:solidFill>
                  <a:schemeClr val="tx1">
                    <a:lumMod val="65000"/>
                    <a:lumOff val="35000"/>
                  </a:schemeClr>
                </a:solidFill>
              </a:rPr>
              <a:t> are significant occurrences within the domain that reflect a change in the state of the business. These events are essential because they convey that something meaningful has happened, allowing other parts of the system to react or adapt to these changes without direct coupling between components</a:t>
            </a:r>
          </a:p>
          <a:p>
            <a:pPr>
              <a:lnSpc>
                <a:spcPct val="170000"/>
              </a:lnSpc>
            </a:pPr>
            <a:r>
              <a:rPr lang="en-GB" sz="2600" b="1" dirty="0" smtClean="0">
                <a:solidFill>
                  <a:schemeClr val="tx1">
                    <a:lumMod val="65000"/>
                    <a:lumOff val="35000"/>
                  </a:schemeClr>
                </a:solidFill>
              </a:rPr>
              <a:t>Capturing Meaningful Business Changes</a:t>
            </a:r>
            <a:r>
              <a:rPr lang="en-GB" sz="2600" dirty="0" smtClean="0">
                <a:solidFill>
                  <a:schemeClr val="tx1">
                    <a:lumMod val="65000"/>
                    <a:lumOff val="35000"/>
                  </a:schemeClr>
                </a:solidFill>
              </a:rPr>
              <a:t>: Domain events should represent something that is important in the business context, such as "Order Placed" or "Payment Completed".</a:t>
            </a:r>
          </a:p>
          <a:p>
            <a:pPr>
              <a:lnSpc>
                <a:spcPct val="170000"/>
              </a:lnSpc>
            </a:pPr>
            <a:r>
              <a:rPr lang="en-GB" sz="2600" b="1" dirty="0" smtClean="0">
                <a:solidFill>
                  <a:schemeClr val="tx1">
                    <a:lumMod val="65000"/>
                    <a:lumOff val="35000"/>
                  </a:schemeClr>
                </a:solidFill>
              </a:rPr>
              <a:t>Immutable</a:t>
            </a:r>
            <a:r>
              <a:rPr lang="en-GB" sz="2600" dirty="0" smtClean="0">
                <a:solidFill>
                  <a:schemeClr val="tx1">
                    <a:lumMod val="65000"/>
                    <a:lumOff val="35000"/>
                  </a:schemeClr>
                </a:solidFill>
              </a:rPr>
              <a:t>: Once a domain event occurs, it cannot be changed. It is a record of something that has already happened.</a:t>
            </a:r>
          </a:p>
          <a:p>
            <a:pPr>
              <a:lnSpc>
                <a:spcPct val="170000"/>
              </a:lnSpc>
            </a:pPr>
            <a:r>
              <a:rPr lang="en-GB" sz="2600" b="1" dirty="0" smtClean="0">
                <a:solidFill>
                  <a:schemeClr val="tx1">
                    <a:lumMod val="65000"/>
                    <a:lumOff val="35000"/>
                  </a:schemeClr>
                </a:solidFill>
              </a:rPr>
              <a:t>Raised by Aggregate Roots</a:t>
            </a:r>
            <a:r>
              <a:rPr lang="en-GB" sz="2600" dirty="0" smtClean="0">
                <a:solidFill>
                  <a:schemeClr val="tx1">
                    <a:lumMod val="65000"/>
                    <a:lumOff val="35000"/>
                  </a:schemeClr>
                </a:solidFill>
              </a:rPr>
              <a:t>: Aggregates are responsible for ensuring business rules are enforced, and when certain actions or changes occur, the aggregate root raises a domain event.</a:t>
            </a:r>
          </a:p>
          <a:p>
            <a:pPr>
              <a:lnSpc>
                <a:spcPct val="170000"/>
              </a:lnSpc>
            </a:pPr>
            <a:r>
              <a:rPr lang="en-GB" sz="2600" b="1" dirty="0" smtClean="0">
                <a:solidFill>
                  <a:schemeClr val="tx1">
                    <a:lumMod val="65000"/>
                    <a:lumOff val="35000"/>
                  </a:schemeClr>
                </a:solidFill>
              </a:rPr>
              <a:t>Cross-Context Communication</a:t>
            </a:r>
            <a:r>
              <a:rPr lang="en-GB" sz="2600" dirty="0" smtClean="0">
                <a:solidFill>
                  <a:schemeClr val="tx1">
                    <a:lumMod val="65000"/>
                    <a:lumOff val="35000"/>
                  </a:schemeClr>
                </a:solidFill>
              </a:rPr>
              <a:t>: Domain events allow different bounded contexts to communicate in a decoupled way. They let one part of the system react when something important happens in another part.</a:t>
            </a:r>
          </a:p>
          <a:p>
            <a:pPr marL="0" indent="0">
              <a:buNone/>
            </a:pPr>
            <a:endParaRPr lang="en-GB" dirty="0"/>
          </a:p>
        </p:txBody>
      </p:sp>
    </p:spTree>
    <p:extLst>
      <p:ext uri="{BB962C8B-B14F-4D97-AF65-F5344CB8AC3E}">
        <p14:creationId xmlns:p14="http://schemas.microsoft.com/office/powerpoint/2010/main" val="4192686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Domain services</a:t>
            </a:r>
            <a:endParaRPr lang="en-GB" sz="3200" dirty="0"/>
          </a:p>
        </p:txBody>
      </p:sp>
      <p:sp>
        <p:nvSpPr>
          <p:cNvPr id="3" name="Content Placeholder 2"/>
          <p:cNvSpPr>
            <a:spLocks noGrp="1"/>
          </p:cNvSpPr>
          <p:nvPr>
            <p:ph idx="1"/>
          </p:nvPr>
        </p:nvSpPr>
        <p:spPr>
          <a:xfrm>
            <a:off x="457200" y="1219200"/>
            <a:ext cx="8229600" cy="4525963"/>
          </a:xfrm>
        </p:spPr>
        <p:txBody>
          <a:bodyPr>
            <a:normAutofit fontScale="25000" lnSpcReduction="20000"/>
          </a:bodyPr>
          <a:lstStyle/>
          <a:p>
            <a:pPr marL="0" indent="0">
              <a:lnSpc>
                <a:spcPct val="170000"/>
              </a:lnSpc>
              <a:buNone/>
            </a:pPr>
            <a:r>
              <a:rPr lang="en-GB" sz="4400" b="1" dirty="0" smtClean="0">
                <a:solidFill>
                  <a:schemeClr val="tx1">
                    <a:lumMod val="65000"/>
                    <a:lumOff val="35000"/>
                  </a:schemeClr>
                </a:solidFill>
              </a:rPr>
              <a:t>Domain Services</a:t>
            </a:r>
            <a:r>
              <a:rPr lang="en-GB" sz="4400" dirty="0" smtClean="0">
                <a:solidFill>
                  <a:schemeClr val="tx1">
                    <a:lumMod val="65000"/>
                    <a:lumOff val="35000"/>
                  </a:schemeClr>
                </a:solidFill>
              </a:rPr>
              <a:t> represent operations or logic that don't naturally belong to any particular Entity or Value Object, yet they are still essential to the domain. These services encapsulate business rules and domain-specific operations that involve multiple entities, aggregates, or value objects</a:t>
            </a:r>
          </a:p>
          <a:p>
            <a:pPr marL="0" indent="0">
              <a:lnSpc>
                <a:spcPct val="170000"/>
              </a:lnSpc>
              <a:buNone/>
            </a:pPr>
            <a:r>
              <a:rPr lang="en-US" sz="4400" dirty="0" smtClean="0">
                <a:solidFill>
                  <a:schemeClr val="tx1">
                    <a:lumMod val="65000"/>
                    <a:lumOff val="35000"/>
                  </a:schemeClr>
                </a:solidFill>
              </a:rPr>
              <a:t>Characteristics :-</a:t>
            </a:r>
          </a:p>
          <a:p>
            <a:pPr>
              <a:lnSpc>
                <a:spcPct val="170000"/>
              </a:lnSpc>
            </a:pPr>
            <a:r>
              <a:rPr lang="en-US" sz="4400" dirty="0" smtClean="0">
                <a:solidFill>
                  <a:schemeClr val="tx1">
                    <a:lumMod val="65000"/>
                    <a:lumOff val="35000"/>
                  </a:schemeClr>
                </a:solidFill>
              </a:rPr>
              <a:t>Stateless</a:t>
            </a:r>
          </a:p>
          <a:p>
            <a:pPr>
              <a:lnSpc>
                <a:spcPct val="170000"/>
              </a:lnSpc>
            </a:pPr>
            <a:r>
              <a:rPr lang="en-US" sz="4400" dirty="0" smtClean="0">
                <a:solidFill>
                  <a:schemeClr val="tx1">
                    <a:lumMod val="65000"/>
                    <a:lumOff val="35000"/>
                  </a:schemeClr>
                </a:solidFill>
              </a:rPr>
              <a:t>Focus on domain logic</a:t>
            </a:r>
          </a:p>
          <a:p>
            <a:pPr>
              <a:lnSpc>
                <a:spcPct val="170000"/>
              </a:lnSpc>
            </a:pPr>
            <a:r>
              <a:rPr lang="en-US" sz="4400" dirty="0" smtClean="0">
                <a:solidFill>
                  <a:schemeClr val="tx1">
                    <a:lumMod val="65000"/>
                    <a:lumOff val="35000"/>
                  </a:schemeClr>
                </a:solidFill>
              </a:rPr>
              <a:t>Expressive</a:t>
            </a:r>
          </a:p>
          <a:p>
            <a:pPr marL="0" indent="0">
              <a:lnSpc>
                <a:spcPct val="170000"/>
              </a:lnSpc>
              <a:buNone/>
            </a:pPr>
            <a:r>
              <a:rPr lang="en-US" sz="4400" b="1" dirty="0" smtClean="0">
                <a:solidFill>
                  <a:schemeClr val="tx1">
                    <a:lumMod val="65000"/>
                    <a:lumOff val="35000"/>
                  </a:schemeClr>
                </a:solidFill>
              </a:rPr>
              <a:t>Stateless</a:t>
            </a:r>
            <a:r>
              <a:rPr lang="en-US" sz="4400" dirty="0" smtClean="0">
                <a:solidFill>
                  <a:schemeClr val="tx1">
                    <a:lumMod val="65000"/>
                    <a:lumOff val="35000"/>
                  </a:schemeClr>
                </a:solidFill>
              </a:rPr>
              <a:t> means </a:t>
            </a:r>
            <a:r>
              <a:rPr lang="en-GB" sz="4400" dirty="0">
                <a:solidFill>
                  <a:schemeClr val="tx1">
                    <a:lumMod val="65000"/>
                    <a:lumOff val="35000"/>
                  </a:schemeClr>
                </a:solidFill>
              </a:rPr>
              <a:t>t</a:t>
            </a:r>
            <a:r>
              <a:rPr lang="en-GB" sz="4400" dirty="0" smtClean="0">
                <a:solidFill>
                  <a:schemeClr val="tx1">
                    <a:lumMod val="65000"/>
                    <a:lumOff val="35000"/>
                  </a:schemeClr>
                </a:solidFill>
              </a:rPr>
              <a:t>hey don't have any internal state. They operate on objects or aggregates passed to them</a:t>
            </a:r>
          </a:p>
          <a:p>
            <a:pPr marL="0" indent="0">
              <a:lnSpc>
                <a:spcPct val="170000"/>
              </a:lnSpc>
              <a:buNone/>
            </a:pPr>
            <a:r>
              <a:rPr lang="en-US" sz="4400" b="1" dirty="0" smtClean="0">
                <a:solidFill>
                  <a:schemeClr val="tx1">
                    <a:lumMod val="65000"/>
                    <a:lumOff val="35000"/>
                  </a:schemeClr>
                </a:solidFill>
              </a:rPr>
              <a:t>Focus on domain logic </a:t>
            </a:r>
            <a:r>
              <a:rPr lang="en-US" sz="4400" dirty="0" smtClean="0">
                <a:solidFill>
                  <a:schemeClr val="tx1">
                    <a:lumMod val="65000"/>
                    <a:lumOff val="35000"/>
                  </a:schemeClr>
                </a:solidFill>
              </a:rPr>
              <a:t>means </a:t>
            </a:r>
            <a:r>
              <a:rPr lang="en-GB" sz="4400" dirty="0">
                <a:solidFill>
                  <a:schemeClr val="tx1">
                    <a:lumMod val="65000"/>
                    <a:lumOff val="35000"/>
                  </a:schemeClr>
                </a:solidFill>
              </a:rPr>
              <a:t>t</a:t>
            </a:r>
            <a:r>
              <a:rPr lang="en-GB" sz="4400" dirty="0" smtClean="0">
                <a:solidFill>
                  <a:schemeClr val="tx1">
                    <a:lumMod val="65000"/>
                    <a:lumOff val="35000"/>
                  </a:schemeClr>
                </a:solidFill>
              </a:rPr>
              <a:t>hey encapsulate domain logic that doesn't fit inside entities or value objects</a:t>
            </a:r>
          </a:p>
          <a:p>
            <a:pPr marL="0" indent="0">
              <a:lnSpc>
                <a:spcPct val="170000"/>
              </a:lnSpc>
              <a:buNone/>
            </a:pPr>
            <a:r>
              <a:rPr lang="en-US" sz="4400" b="1" dirty="0" smtClean="0">
                <a:solidFill>
                  <a:schemeClr val="tx1">
                    <a:lumMod val="65000"/>
                    <a:lumOff val="35000"/>
                  </a:schemeClr>
                </a:solidFill>
              </a:rPr>
              <a:t>Expressive</a:t>
            </a:r>
            <a:r>
              <a:rPr lang="en-US" sz="4400" dirty="0" smtClean="0">
                <a:solidFill>
                  <a:schemeClr val="tx1">
                    <a:lumMod val="65000"/>
                    <a:lumOff val="35000"/>
                  </a:schemeClr>
                </a:solidFill>
              </a:rPr>
              <a:t> means </a:t>
            </a:r>
            <a:r>
              <a:rPr lang="en-GB" sz="4400" dirty="0">
                <a:solidFill>
                  <a:schemeClr val="tx1">
                    <a:lumMod val="65000"/>
                    <a:lumOff val="35000"/>
                  </a:schemeClr>
                </a:solidFill>
              </a:rPr>
              <a:t>t</a:t>
            </a:r>
            <a:r>
              <a:rPr lang="en-GB" sz="4400" dirty="0" smtClean="0">
                <a:solidFill>
                  <a:schemeClr val="tx1">
                    <a:lumMod val="65000"/>
                    <a:lumOff val="35000"/>
                  </a:schemeClr>
                </a:solidFill>
              </a:rPr>
              <a:t>heir names and methods clearly represent domain concepts and </a:t>
            </a:r>
            <a:r>
              <a:rPr lang="en-GB" sz="4400" dirty="0" err="1" smtClean="0">
                <a:solidFill>
                  <a:schemeClr val="tx1">
                    <a:lumMod val="65000"/>
                    <a:lumOff val="35000"/>
                  </a:schemeClr>
                </a:solidFill>
              </a:rPr>
              <a:t>behaviors</a:t>
            </a:r>
            <a:endParaRPr lang="en-US" sz="4400" dirty="0">
              <a:solidFill>
                <a:schemeClr val="tx1">
                  <a:lumMod val="65000"/>
                  <a:lumOff val="35000"/>
                </a:schemeClr>
              </a:solidFill>
            </a:endParaRPr>
          </a:p>
          <a:p>
            <a:pPr marL="0" indent="0">
              <a:lnSpc>
                <a:spcPct val="170000"/>
              </a:lnSpc>
              <a:buNone/>
            </a:pPr>
            <a:r>
              <a:rPr lang="en-GB" sz="4400" b="1" dirty="0" smtClean="0">
                <a:solidFill>
                  <a:schemeClr val="tx1">
                    <a:lumMod val="65000"/>
                    <a:lumOff val="35000"/>
                  </a:schemeClr>
                </a:solidFill>
              </a:rPr>
              <a:t>When to Use a Domain Service:</a:t>
            </a:r>
          </a:p>
          <a:p>
            <a:pPr>
              <a:lnSpc>
                <a:spcPct val="170000"/>
              </a:lnSpc>
            </a:pPr>
            <a:r>
              <a:rPr lang="en-GB" sz="4400" dirty="0" smtClean="0">
                <a:solidFill>
                  <a:schemeClr val="tx1">
                    <a:lumMod val="65000"/>
                    <a:lumOff val="35000"/>
                  </a:schemeClr>
                </a:solidFill>
              </a:rPr>
              <a:t>When an operation spans multiple entities or aggregates.</a:t>
            </a:r>
          </a:p>
          <a:p>
            <a:pPr>
              <a:lnSpc>
                <a:spcPct val="170000"/>
              </a:lnSpc>
            </a:pPr>
            <a:r>
              <a:rPr lang="en-GB" sz="4400" dirty="0" smtClean="0">
                <a:solidFill>
                  <a:schemeClr val="tx1">
                    <a:lumMod val="65000"/>
                    <a:lumOff val="35000"/>
                  </a:schemeClr>
                </a:solidFill>
              </a:rPr>
              <a:t>When the logic doesn't fit well into any entity or value object.</a:t>
            </a:r>
          </a:p>
          <a:p>
            <a:pPr>
              <a:lnSpc>
                <a:spcPct val="170000"/>
              </a:lnSpc>
            </a:pPr>
            <a:r>
              <a:rPr lang="en-GB" sz="4400" dirty="0" smtClean="0">
                <a:solidFill>
                  <a:schemeClr val="tx1">
                    <a:lumMod val="65000"/>
                    <a:lumOff val="35000"/>
                  </a:schemeClr>
                </a:solidFill>
              </a:rPr>
              <a:t>When you're dealing with pure domain logic that isn't tied to infrastructure concerns (like sending emails or writing to a database).</a:t>
            </a:r>
          </a:p>
          <a:p>
            <a:pPr>
              <a:lnSpc>
                <a:spcPct val="170000"/>
              </a:lnSpc>
            </a:pPr>
            <a:endParaRPr lang="en-GB" sz="4400" dirty="0" smtClean="0">
              <a:solidFill>
                <a:schemeClr val="tx1">
                  <a:lumMod val="65000"/>
                  <a:lumOff val="35000"/>
                </a:schemeClr>
              </a:solidFill>
            </a:endParaRPr>
          </a:p>
          <a:p>
            <a:pPr marL="0" indent="0">
              <a:lnSpc>
                <a:spcPct val="170000"/>
              </a:lnSpc>
              <a:buNone/>
            </a:pPr>
            <a:r>
              <a:rPr lang="en-GB" sz="4400" b="1" dirty="0" smtClean="0">
                <a:solidFill>
                  <a:schemeClr val="tx1">
                    <a:lumMod val="65000"/>
                    <a:lumOff val="35000"/>
                  </a:schemeClr>
                </a:solidFill>
              </a:rPr>
              <a:t>Example: </a:t>
            </a:r>
          </a:p>
          <a:p>
            <a:pPr marL="0" indent="0">
              <a:lnSpc>
                <a:spcPct val="170000"/>
              </a:lnSpc>
              <a:buNone/>
            </a:pPr>
            <a:r>
              <a:rPr lang="en-GB" sz="4400" dirty="0" smtClean="0">
                <a:solidFill>
                  <a:schemeClr val="tx1">
                    <a:lumMod val="65000"/>
                    <a:lumOff val="35000"/>
                  </a:schemeClr>
                </a:solidFill>
              </a:rPr>
              <a:t>Let’s consider an e-commerce system. Suppose we have entities like Order and Payment. In this case, the business logic for processing a payment might span both of these entities, but it doesn’t naturally belong to either one. This is a good fit for a </a:t>
            </a:r>
            <a:r>
              <a:rPr lang="en-GB" sz="4400" b="1" dirty="0" smtClean="0">
                <a:solidFill>
                  <a:schemeClr val="tx1">
                    <a:lumMod val="65000"/>
                    <a:lumOff val="35000"/>
                  </a:schemeClr>
                </a:solidFill>
              </a:rPr>
              <a:t>Domain Service</a:t>
            </a:r>
            <a:r>
              <a:rPr lang="en-GB" sz="4400" dirty="0" smtClean="0">
                <a:solidFill>
                  <a:schemeClr val="tx1">
                    <a:lumMod val="65000"/>
                    <a:lumOff val="35000"/>
                  </a:schemeClr>
                </a:solidFill>
              </a:rPr>
              <a:t>.</a:t>
            </a:r>
          </a:p>
          <a:p>
            <a:pPr marL="0" indent="0">
              <a:buNone/>
            </a:pPr>
            <a:endParaRPr lang="en-GB" dirty="0"/>
          </a:p>
        </p:txBody>
      </p:sp>
    </p:spTree>
    <p:extLst>
      <p:ext uri="{BB962C8B-B14F-4D97-AF65-F5344CB8AC3E}">
        <p14:creationId xmlns:p14="http://schemas.microsoft.com/office/powerpoint/2010/main" val="345824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pPr algn="l"/>
            <a:r>
              <a:rPr lang="en-US" sz="3200" dirty="0" smtClean="0"/>
              <a:t>Repositories </a:t>
            </a:r>
            <a:endParaRPr lang="en-GB" sz="3200" dirty="0"/>
          </a:p>
        </p:txBody>
      </p:sp>
      <p:sp>
        <p:nvSpPr>
          <p:cNvPr id="3" name="Content Placeholder 2"/>
          <p:cNvSpPr>
            <a:spLocks noGrp="1"/>
          </p:cNvSpPr>
          <p:nvPr>
            <p:ph idx="1"/>
          </p:nvPr>
        </p:nvSpPr>
        <p:spPr>
          <a:xfrm>
            <a:off x="381000" y="1143000"/>
            <a:ext cx="8382000" cy="5410200"/>
          </a:xfrm>
        </p:spPr>
        <p:txBody>
          <a:bodyPr>
            <a:normAutofit fontScale="32500" lnSpcReduction="20000"/>
          </a:bodyPr>
          <a:lstStyle/>
          <a:p>
            <a:pPr marL="0" indent="0">
              <a:lnSpc>
                <a:spcPct val="170000"/>
              </a:lnSpc>
              <a:buNone/>
            </a:pPr>
            <a:r>
              <a:rPr lang="en-GB" dirty="0" smtClean="0">
                <a:solidFill>
                  <a:schemeClr val="tx1">
                    <a:lumMod val="65000"/>
                    <a:lumOff val="35000"/>
                  </a:schemeClr>
                </a:solidFill>
              </a:rPr>
              <a:t>repositories play a crucial role in managing the persistence of aggregates. A repository is responsible for retrieving and storing aggregates in a way that abstracts the underlying persistence mechanism (like a database or an external service), allowing the domain model to remain clean and focused on business logic</a:t>
            </a:r>
          </a:p>
          <a:p>
            <a:pPr marL="0" indent="0">
              <a:lnSpc>
                <a:spcPct val="170000"/>
              </a:lnSpc>
              <a:buNone/>
            </a:pPr>
            <a:endParaRPr lang="en-US" dirty="0" smtClean="0">
              <a:solidFill>
                <a:schemeClr val="tx1">
                  <a:lumMod val="65000"/>
                  <a:lumOff val="35000"/>
                </a:schemeClr>
              </a:solidFill>
            </a:endParaRPr>
          </a:p>
          <a:p>
            <a:pPr marL="0" indent="0">
              <a:lnSpc>
                <a:spcPct val="170000"/>
              </a:lnSpc>
              <a:buNone/>
            </a:pPr>
            <a:r>
              <a:rPr lang="en-US" dirty="0" smtClean="0">
                <a:solidFill>
                  <a:schemeClr val="tx1">
                    <a:lumMod val="65000"/>
                    <a:lumOff val="35000"/>
                  </a:schemeClr>
                </a:solidFill>
              </a:rPr>
              <a:t>Characteristics :-</a:t>
            </a:r>
          </a:p>
          <a:p>
            <a:pPr>
              <a:lnSpc>
                <a:spcPct val="170000"/>
              </a:lnSpc>
            </a:pPr>
            <a:r>
              <a:rPr lang="en-GB" dirty="0" smtClean="0">
                <a:solidFill>
                  <a:schemeClr val="tx1">
                    <a:lumMod val="65000"/>
                    <a:lumOff val="35000"/>
                  </a:schemeClr>
                </a:solidFill>
              </a:rPr>
              <a:t>Aggregate Management</a:t>
            </a:r>
          </a:p>
          <a:p>
            <a:pPr>
              <a:lnSpc>
                <a:spcPct val="170000"/>
              </a:lnSpc>
            </a:pPr>
            <a:r>
              <a:rPr lang="en-GB" dirty="0" smtClean="0">
                <a:solidFill>
                  <a:schemeClr val="tx1">
                    <a:lumMod val="65000"/>
                    <a:lumOff val="35000"/>
                  </a:schemeClr>
                </a:solidFill>
              </a:rPr>
              <a:t>Persistence Abstraction</a:t>
            </a:r>
          </a:p>
          <a:p>
            <a:pPr>
              <a:lnSpc>
                <a:spcPct val="170000"/>
              </a:lnSpc>
            </a:pPr>
            <a:r>
              <a:rPr lang="en-GB" dirty="0" smtClean="0">
                <a:solidFill>
                  <a:schemeClr val="tx1">
                    <a:lumMod val="65000"/>
                    <a:lumOff val="35000"/>
                  </a:schemeClr>
                </a:solidFill>
              </a:rPr>
              <a:t>Collection-like Interface</a:t>
            </a:r>
          </a:p>
          <a:p>
            <a:pPr marL="0" indent="0">
              <a:lnSpc>
                <a:spcPct val="170000"/>
              </a:lnSpc>
              <a:buNone/>
            </a:pPr>
            <a:r>
              <a:rPr lang="en-GB" b="1" dirty="0" smtClean="0">
                <a:solidFill>
                  <a:schemeClr val="tx1">
                    <a:lumMod val="65000"/>
                    <a:lumOff val="35000"/>
                  </a:schemeClr>
                </a:solidFill>
              </a:rPr>
              <a:t>Aggregate Management</a:t>
            </a:r>
            <a:r>
              <a:rPr lang="en-GB" dirty="0">
                <a:solidFill>
                  <a:schemeClr val="tx1">
                    <a:lumMod val="65000"/>
                    <a:lumOff val="35000"/>
                  </a:schemeClr>
                </a:solidFill>
              </a:rPr>
              <a:t> </a:t>
            </a:r>
            <a:r>
              <a:rPr lang="en-GB" dirty="0" smtClean="0">
                <a:solidFill>
                  <a:schemeClr val="tx1">
                    <a:lumMod val="65000"/>
                    <a:lumOff val="35000"/>
                  </a:schemeClr>
                </a:solidFill>
              </a:rPr>
              <a:t>means </a:t>
            </a:r>
            <a:r>
              <a:rPr lang="en-GB" dirty="0">
                <a:solidFill>
                  <a:schemeClr val="tx1">
                    <a:lumMod val="65000"/>
                    <a:lumOff val="35000"/>
                  </a:schemeClr>
                </a:solidFill>
              </a:rPr>
              <a:t>r</a:t>
            </a:r>
            <a:r>
              <a:rPr lang="en-GB" dirty="0" smtClean="0">
                <a:solidFill>
                  <a:schemeClr val="tx1">
                    <a:lumMod val="65000"/>
                    <a:lumOff val="35000"/>
                  </a:schemeClr>
                </a:solidFill>
              </a:rPr>
              <a:t>epositories are used to retrieve and save aggregates, not individual entities or value objects. This ensures that the aggregate’s consistency is maintained</a:t>
            </a:r>
          </a:p>
          <a:p>
            <a:pPr marL="0" indent="0">
              <a:lnSpc>
                <a:spcPct val="170000"/>
              </a:lnSpc>
              <a:buNone/>
            </a:pPr>
            <a:r>
              <a:rPr lang="en-GB" b="1" dirty="0" smtClean="0">
                <a:solidFill>
                  <a:schemeClr val="tx1">
                    <a:lumMod val="65000"/>
                    <a:lumOff val="35000"/>
                  </a:schemeClr>
                </a:solidFill>
              </a:rPr>
              <a:t>Persistence Abstraction</a:t>
            </a:r>
            <a:r>
              <a:rPr lang="en-GB" dirty="0">
                <a:solidFill>
                  <a:schemeClr val="tx1">
                    <a:lumMod val="65000"/>
                    <a:lumOff val="35000"/>
                  </a:schemeClr>
                </a:solidFill>
              </a:rPr>
              <a:t> </a:t>
            </a:r>
            <a:r>
              <a:rPr lang="en-GB" dirty="0" smtClean="0">
                <a:solidFill>
                  <a:schemeClr val="tx1">
                    <a:lumMod val="65000"/>
                    <a:lumOff val="35000"/>
                  </a:schemeClr>
                </a:solidFill>
              </a:rPr>
              <a:t>means repositories hide the details of data storage (e.g., whether it’s in SQL, </a:t>
            </a:r>
            <a:r>
              <a:rPr lang="en-GB" dirty="0" err="1" smtClean="0">
                <a:solidFill>
                  <a:schemeClr val="tx1">
                    <a:lumMod val="65000"/>
                    <a:lumOff val="35000"/>
                  </a:schemeClr>
                </a:solidFill>
              </a:rPr>
              <a:t>NoSQL</a:t>
            </a:r>
            <a:r>
              <a:rPr lang="en-GB" dirty="0" smtClean="0">
                <a:solidFill>
                  <a:schemeClr val="tx1">
                    <a:lumMod val="65000"/>
                    <a:lumOff val="35000"/>
                  </a:schemeClr>
                </a:solidFill>
              </a:rPr>
              <a:t>, or another storage medium). This decouples the domain model from the infrastructure layer</a:t>
            </a:r>
          </a:p>
          <a:p>
            <a:pPr marL="0" indent="0">
              <a:lnSpc>
                <a:spcPct val="170000"/>
              </a:lnSpc>
              <a:buNone/>
            </a:pPr>
            <a:r>
              <a:rPr lang="en-GB" b="1" dirty="0" smtClean="0">
                <a:solidFill>
                  <a:schemeClr val="tx1">
                    <a:lumMod val="65000"/>
                    <a:lumOff val="35000"/>
                  </a:schemeClr>
                </a:solidFill>
              </a:rPr>
              <a:t>Collection-like Interface</a:t>
            </a:r>
            <a:r>
              <a:rPr lang="en-GB" dirty="0">
                <a:solidFill>
                  <a:schemeClr val="tx1">
                    <a:lumMod val="65000"/>
                    <a:lumOff val="35000"/>
                  </a:schemeClr>
                </a:solidFill>
              </a:rPr>
              <a:t> </a:t>
            </a:r>
            <a:r>
              <a:rPr lang="en-GB" dirty="0" smtClean="0">
                <a:solidFill>
                  <a:schemeClr val="tx1">
                    <a:lumMod val="65000"/>
                    <a:lumOff val="35000"/>
                  </a:schemeClr>
                </a:solidFill>
              </a:rPr>
              <a:t>means a repository often behaves like a collection (e.g., with methods such as add, remove, find, etc.), allowing developers to interact with aggregates in an intuitive way</a:t>
            </a:r>
          </a:p>
          <a:p>
            <a:pPr marL="0" indent="0">
              <a:lnSpc>
                <a:spcPct val="170000"/>
              </a:lnSpc>
              <a:buNone/>
            </a:pPr>
            <a:endParaRPr lang="en-US" dirty="0">
              <a:solidFill>
                <a:schemeClr val="tx1">
                  <a:lumMod val="65000"/>
                  <a:lumOff val="35000"/>
                </a:schemeClr>
              </a:solidFill>
            </a:endParaRPr>
          </a:p>
          <a:p>
            <a:pPr marL="0" indent="0">
              <a:lnSpc>
                <a:spcPct val="170000"/>
              </a:lnSpc>
              <a:buNone/>
            </a:pPr>
            <a:r>
              <a:rPr lang="en-GB" b="1" dirty="0" smtClean="0">
                <a:solidFill>
                  <a:schemeClr val="tx1">
                    <a:lumMod val="65000"/>
                    <a:lumOff val="35000"/>
                  </a:schemeClr>
                </a:solidFill>
              </a:rPr>
              <a:t>Repository Responsibilities:</a:t>
            </a:r>
          </a:p>
          <a:p>
            <a:pPr>
              <a:lnSpc>
                <a:spcPct val="170000"/>
              </a:lnSpc>
            </a:pPr>
            <a:r>
              <a:rPr lang="en-GB" b="1" dirty="0" smtClean="0">
                <a:solidFill>
                  <a:schemeClr val="tx1">
                    <a:lumMod val="65000"/>
                    <a:lumOff val="35000"/>
                  </a:schemeClr>
                </a:solidFill>
              </a:rPr>
              <a:t>Retrieving Aggregates</a:t>
            </a:r>
            <a:r>
              <a:rPr lang="en-GB" dirty="0" smtClean="0">
                <a:solidFill>
                  <a:schemeClr val="tx1">
                    <a:lumMod val="65000"/>
                    <a:lumOff val="35000"/>
                  </a:schemeClr>
                </a:solidFill>
              </a:rPr>
              <a:t>: Repositories retrieve complete aggregates from the underlying storage based on certain criteria, typically by their unique identity (e.g., </a:t>
            </a:r>
            <a:r>
              <a:rPr lang="en-GB" dirty="0" err="1" smtClean="0">
                <a:solidFill>
                  <a:schemeClr val="tx1">
                    <a:lumMod val="65000"/>
                    <a:lumOff val="35000"/>
                  </a:schemeClr>
                </a:solidFill>
              </a:rPr>
              <a:t>findById</a:t>
            </a:r>
            <a:r>
              <a:rPr lang="en-GB" dirty="0" smtClean="0">
                <a:solidFill>
                  <a:schemeClr val="tx1">
                    <a:lumMod val="65000"/>
                    <a:lumOff val="35000"/>
                  </a:schemeClr>
                </a:solidFill>
              </a:rPr>
              <a:t>).</a:t>
            </a:r>
          </a:p>
          <a:p>
            <a:pPr>
              <a:lnSpc>
                <a:spcPct val="170000"/>
              </a:lnSpc>
            </a:pPr>
            <a:r>
              <a:rPr lang="en-GB" b="1" dirty="0" smtClean="0">
                <a:solidFill>
                  <a:schemeClr val="tx1">
                    <a:lumMod val="65000"/>
                    <a:lumOff val="35000"/>
                  </a:schemeClr>
                </a:solidFill>
              </a:rPr>
              <a:t>Saving Aggregates</a:t>
            </a:r>
            <a:r>
              <a:rPr lang="en-GB" dirty="0" smtClean="0">
                <a:solidFill>
                  <a:schemeClr val="tx1">
                    <a:lumMod val="65000"/>
                    <a:lumOff val="35000"/>
                  </a:schemeClr>
                </a:solidFill>
              </a:rPr>
              <a:t>: When an aggregate is modified, the repository is responsible for persisting those changes back to the storage.</a:t>
            </a:r>
          </a:p>
          <a:p>
            <a:pPr>
              <a:lnSpc>
                <a:spcPct val="170000"/>
              </a:lnSpc>
            </a:pPr>
            <a:r>
              <a:rPr lang="en-GB" b="1" dirty="0" smtClean="0">
                <a:solidFill>
                  <a:schemeClr val="tx1">
                    <a:lumMod val="65000"/>
                    <a:lumOff val="35000"/>
                  </a:schemeClr>
                </a:solidFill>
              </a:rPr>
              <a:t>Maintaining Aggregate Boundaries</a:t>
            </a:r>
            <a:r>
              <a:rPr lang="en-GB" dirty="0" smtClean="0">
                <a:solidFill>
                  <a:schemeClr val="tx1">
                    <a:lumMod val="65000"/>
                    <a:lumOff val="35000"/>
                  </a:schemeClr>
                </a:solidFill>
              </a:rPr>
              <a:t>: Since aggregates enforce consistency rules within their boundaries, the repository ensures that only valid aggregates are retrieved and stored.</a:t>
            </a:r>
          </a:p>
          <a:p>
            <a:pPr marL="0" indent="0">
              <a:buNone/>
            </a:pPr>
            <a:endParaRPr lang="en-GB" dirty="0"/>
          </a:p>
        </p:txBody>
      </p:sp>
    </p:spTree>
    <p:extLst>
      <p:ext uri="{BB962C8B-B14F-4D97-AF65-F5344CB8AC3E}">
        <p14:creationId xmlns:p14="http://schemas.microsoft.com/office/powerpoint/2010/main" val="1639281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Why DDD?</a:t>
            </a:r>
            <a:endParaRPr lang="en-GB" sz="3200" dirty="0"/>
          </a:p>
        </p:txBody>
      </p:sp>
      <p:sp>
        <p:nvSpPr>
          <p:cNvPr id="3" name="Content Placeholder 2"/>
          <p:cNvSpPr>
            <a:spLocks noGrp="1"/>
          </p:cNvSpPr>
          <p:nvPr>
            <p:ph idx="1"/>
          </p:nvPr>
        </p:nvSpPr>
        <p:spPr/>
        <p:txBody>
          <a:bodyPr>
            <a:normAutofit/>
          </a:bodyPr>
          <a:lstStyle/>
          <a:p>
            <a:pPr>
              <a:lnSpc>
                <a:spcPct val="150000"/>
              </a:lnSpc>
            </a:pPr>
            <a:r>
              <a:rPr lang="en-US" sz="1600" dirty="0" smtClean="0">
                <a:solidFill>
                  <a:schemeClr val="tx1">
                    <a:lumMod val="65000"/>
                    <a:lumOff val="35000"/>
                  </a:schemeClr>
                </a:solidFill>
              </a:rPr>
              <a:t>Software should not make </a:t>
            </a:r>
            <a:r>
              <a:rPr lang="en-US" sz="1600" dirty="0" err="1" smtClean="0">
                <a:solidFill>
                  <a:schemeClr val="tx1">
                    <a:lumMod val="65000"/>
                    <a:lumOff val="35000"/>
                  </a:schemeClr>
                </a:solidFill>
              </a:rPr>
              <a:t>sens</a:t>
            </a:r>
            <a:r>
              <a:rPr lang="en-US" sz="1600" dirty="0" smtClean="0">
                <a:solidFill>
                  <a:schemeClr val="tx1">
                    <a:lumMod val="65000"/>
                    <a:lumOff val="35000"/>
                  </a:schemeClr>
                </a:solidFill>
              </a:rPr>
              <a:t> only for coders but also for the </a:t>
            </a:r>
            <a:r>
              <a:rPr lang="en-US" sz="1600" dirty="0" err="1" smtClean="0">
                <a:solidFill>
                  <a:schemeClr val="tx1">
                    <a:lumMod val="65000"/>
                    <a:lumOff val="35000"/>
                  </a:schemeClr>
                </a:solidFill>
              </a:rPr>
              <a:t>business,DDD</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empathises</a:t>
            </a:r>
            <a:r>
              <a:rPr lang="en-US" sz="1600" dirty="0" smtClean="0">
                <a:solidFill>
                  <a:schemeClr val="tx1">
                    <a:lumMod val="65000"/>
                    <a:lumOff val="35000"/>
                  </a:schemeClr>
                </a:solidFill>
              </a:rPr>
              <a:t> making sure business and software talk same language</a:t>
            </a:r>
          </a:p>
          <a:p>
            <a:pPr>
              <a:lnSpc>
                <a:spcPct val="150000"/>
              </a:lnSpc>
            </a:pPr>
            <a:r>
              <a:rPr lang="en-US" sz="1600" dirty="0" smtClean="0">
                <a:solidFill>
                  <a:schemeClr val="tx1">
                    <a:lumMod val="65000"/>
                    <a:lumOff val="35000"/>
                  </a:schemeClr>
                </a:solidFill>
              </a:rPr>
              <a:t>Software priorities are aligned with business priorities</a:t>
            </a:r>
          </a:p>
          <a:p>
            <a:pPr>
              <a:lnSpc>
                <a:spcPct val="150000"/>
              </a:lnSpc>
            </a:pPr>
            <a:r>
              <a:rPr lang="en-US" sz="1600" dirty="0" smtClean="0">
                <a:solidFill>
                  <a:schemeClr val="tx1">
                    <a:lumMod val="65000"/>
                    <a:lumOff val="35000"/>
                  </a:schemeClr>
                </a:solidFill>
              </a:rPr>
              <a:t>With DDD everybody learns and contributes discovering  the business domain</a:t>
            </a:r>
          </a:p>
          <a:p>
            <a:pPr>
              <a:lnSpc>
                <a:spcPct val="150000"/>
              </a:lnSpc>
            </a:pPr>
            <a:r>
              <a:rPr lang="en-US" sz="1600" dirty="0" smtClean="0">
                <a:solidFill>
                  <a:schemeClr val="tx1">
                    <a:lumMod val="65000"/>
                    <a:lumOff val="35000"/>
                  </a:schemeClr>
                </a:solidFill>
              </a:rPr>
              <a:t>Knowledge no longer belongs to just developers</a:t>
            </a:r>
          </a:p>
          <a:p>
            <a:pPr>
              <a:lnSpc>
                <a:spcPct val="150000"/>
              </a:lnSpc>
            </a:pPr>
            <a:r>
              <a:rPr lang="en-US" sz="1600" dirty="0" smtClean="0">
                <a:solidFill>
                  <a:schemeClr val="tx1">
                    <a:lumMod val="65000"/>
                    <a:lumOff val="35000"/>
                  </a:schemeClr>
                </a:solidFill>
              </a:rPr>
              <a:t>There are no translations between domain experts, meaning no information loss or tedious syncing, everyone talks same language</a:t>
            </a:r>
          </a:p>
          <a:p>
            <a:pPr>
              <a:lnSpc>
                <a:spcPct val="150000"/>
              </a:lnSpc>
            </a:pPr>
            <a:r>
              <a:rPr lang="en-US" sz="1600" dirty="0" smtClean="0">
                <a:solidFill>
                  <a:schemeClr val="tx1">
                    <a:lumMod val="65000"/>
                    <a:lumOff val="35000"/>
                  </a:schemeClr>
                </a:solidFill>
              </a:rPr>
              <a:t>The design is the code and the code is the design, the only implemented truth for the common language focused on delivering software continuously through </a:t>
            </a:r>
            <a:r>
              <a:rPr lang="en-US" sz="1600" dirty="0" smtClean="0">
                <a:solidFill>
                  <a:srgbClr val="FF0000"/>
                </a:solidFill>
              </a:rPr>
              <a:t>agile</a:t>
            </a:r>
            <a:r>
              <a:rPr lang="en-US" sz="1600" dirty="0" smtClean="0">
                <a:solidFill>
                  <a:schemeClr val="tx1">
                    <a:lumMod val="65000"/>
                    <a:lumOff val="35000"/>
                  </a:schemeClr>
                </a:solidFill>
              </a:rPr>
              <a:t> discovery processes</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1932103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Factories</a:t>
            </a:r>
            <a:endParaRPr lang="en-GB" sz="3200" dirty="0"/>
          </a:p>
        </p:txBody>
      </p:sp>
      <p:sp>
        <p:nvSpPr>
          <p:cNvPr id="3" name="Content Placeholder 2"/>
          <p:cNvSpPr>
            <a:spLocks noGrp="1"/>
          </p:cNvSpPr>
          <p:nvPr>
            <p:ph idx="1"/>
          </p:nvPr>
        </p:nvSpPr>
        <p:spPr>
          <a:xfrm>
            <a:off x="457200" y="1143000"/>
            <a:ext cx="8229600" cy="4525963"/>
          </a:xfrm>
        </p:spPr>
        <p:txBody>
          <a:bodyPr>
            <a:normAutofit fontScale="25000" lnSpcReduction="20000"/>
          </a:bodyPr>
          <a:lstStyle/>
          <a:p>
            <a:pPr marL="0" indent="0">
              <a:lnSpc>
                <a:spcPct val="170000"/>
              </a:lnSpc>
              <a:buNone/>
            </a:pPr>
            <a:r>
              <a:rPr lang="en-GB" sz="4400" b="1" dirty="0" smtClean="0">
                <a:solidFill>
                  <a:schemeClr val="tx1">
                    <a:lumMod val="65000"/>
                    <a:lumOff val="35000"/>
                  </a:schemeClr>
                </a:solidFill>
              </a:rPr>
              <a:t>factories</a:t>
            </a:r>
            <a:r>
              <a:rPr lang="en-GB" sz="4400" dirty="0" smtClean="0">
                <a:solidFill>
                  <a:schemeClr val="tx1">
                    <a:lumMod val="65000"/>
                    <a:lumOff val="35000"/>
                  </a:schemeClr>
                </a:solidFill>
              </a:rPr>
              <a:t> are responsible for creating complex aggregates or entities. The primary role of a factory is to encapsulate the creation logic of objects that are complex, require dependencies, or have multiple invariants to be satisfied at the time of creation. Factories abstract away the intricacies of instantiating these objects, ensuring that the system remains focused on business logic rather than object creation details</a:t>
            </a:r>
            <a:endParaRPr lang="en-US" sz="4400" dirty="0">
              <a:solidFill>
                <a:schemeClr val="tx1">
                  <a:lumMod val="65000"/>
                  <a:lumOff val="35000"/>
                </a:schemeClr>
              </a:solidFill>
            </a:endParaRPr>
          </a:p>
          <a:p>
            <a:pPr marL="0" indent="0">
              <a:lnSpc>
                <a:spcPct val="170000"/>
              </a:lnSpc>
              <a:buNone/>
            </a:pPr>
            <a:r>
              <a:rPr lang="en-US" sz="4400" dirty="0" smtClean="0">
                <a:solidFill>
                  <a:schemeClr val="tx1">
                    <a:lumMod val="65000"/>
                    <a:lumOff val="35000"/>
                  </a:schemeClr>
                </a:solidFill>
              </a:rPr>
              <a:t>Characteristics :-</a:t>
            </a:r>
          </a:p>
          <a:p>
            <a:pPr>
              <a:lnSpc>
                <a:spcPct val="170000"/>
              </a:lnSpc>
            </a:pPr>
            <a:r>
              <a:rPr lang="en-GB" sz="4400" dirty="0" smtClean="0">
                <a:solidFill>
                  <a:schemeClr val="tx1">
                    <a:lumMod val="65000"/>
                    <a:lumOff val="35000"/>
                  </a:schemeClr>
                </a:solidFill>
              </a:rPr>
              <a:t>Encapsulation of Complex Creation Logic</a:t>
            </a:r>
          </a:p>
          <a:p>
            <a:pPr>
              <a:lnSpc>
                <a:spcPct val="170000"/>
              </a:lnSpc>
            </a:pPr>
            <a:r>
              <a:rPr lang="en-GB" sz="4400" dirty="0" smtClean="0">
                <a:solidFill>
                  <a:schemeClr val="tx1">
                    <a:lumMod val="65000"/>
                    <a:lumOff val="35000"/>
                  </a:schemeClr>
                </a:solidFill>
              </a:rPr>
              <a:t>Decoupling of Construction from Use</a:t>
            </a:r>
          </a:p>
          <a:p>
            <a:pPr>
              <a:lnSpc>
                <a:spcPct val="170000"/>
              </a:lnSpc>
            </a:pPr>
            <a:r>
              <a:rPr lang="en-GB" sz="4400" dirty="0" smtClean="0">
                <a:solidFill>
                  <a:schemeClr val="tx1">
                    <a:lumMod val="65000"/>
                    <a:lumOff val="35000"/>
                  </a:schemeClr>
                </a:solidFill>
              </a:rPr>
              <a:t>Creation of Aggregate Roots</a:t>
            </a:r>
          </a:p>
          <a:p>
            <a:pPr>
              <a:lnSpc>
                <a:spcPct val="170000"/>
              </a:lnSpc>
            </a:pPr>
            <a:r>
              <a:rPr lang="en-GB" sz="4400" dirty="0" smtClean="0">
                <a:solidFill>
                  <a:schemeClr val="tx1">
                    <a:lumMod val="65000"/>
                    <a:lumOff val="35000"/>
                  </a:schemeClr>
                </a:solidFill>
              </a:rPr>
              <a:t>Ensures Valid States</a:t>
            </a:r>
          </a:p>
          <a:p>
            <a:pPr marL="0" indent="0">
              <a:lnSpc>
                <a:spcPct val="170000"/>
              </a:lnSpc>
              <a:buNone/>
            </a:pPr>
            <a:r>
              <a:rPr lang="en-GB" sz="4400" b="1" dirty="0" smtClean="0">
                <a:solidFill>
                  <a:schemeClr val="tx1">
                    <a:lumMod val="65000"/>
                    <a:lumOff val="35000"/>
                  </a:schemeClr>
                </a:solidFill>
              </a:rPr>
              <a:t>Encapsulation of Complex Creation Logic</a:t>
            </a:r>
            <a:r>
              <a:rPr lang="en-GB" sz="4400" dirty="0">
                <a:solidFill>
                  <a:schemeClr val="tx1">
                    <a:lumMod val="65000"/>
                    <a:lumOff val="35000"/>
                  </a:schemeClr>
                </a:solidFill>
              </a:rPr>
              <a:t> </a:t>
            </a:r>
            <a:r>
              <a:rPr lang="en-GB" sz="4400" dirty="0" smtClean="0">
                <a:solidFill>
                  <a:schemeClr val="tx1">
                    <a:lumMod val="65000"/>
                    <a:lumOff val="35000"/>
                  </a:schemeClr>
                </a:solidFill>
              </a:rPr>
              <a:t>means </a:t>
            </a:r>
            <a:r>
              <a:rPr lang="en-GB" sz="4400" dirty="0">
                <a:solidFill>
                  <a:schemeClr val="tx1">
                    <a:lumMod val="65000"/>
                    <a:lumOff val="35000"/>
                  </a:schemeClr>
                </a:solidFill>
              </a:rPr>
              <a:t>f</a:t>
            </a:r>
            <a:r>
              <a:rPr lang="en-GB" sz="4400" dirty="0" smtClean="0">
                <a:solidFill>
                  <a:schemeClr val="tx1">
                    <a:lumMod val="65000"/>
                    <a:lumOff val="35000"/>
                  </a:schemeClr>
                </a:solidFill>
              </a:rPr>
              <a:t>actories ensure that all rules and invariants are satisfied when an object is created. This is particularly useful for aggregates, which may involve the creation of multiple entities or value objects at once</a:t>
            </a:r>
          </a:p>
          <a:p>
            <a:pPr marL="0" indent="0">
              <a:lnSpc>
                <a:spcPct val="170000"/>
              </a:lnSpc>
              <a:buNone/>
            </a:pPr>
            <a:r>
              <a:rPr lang="en-GB" sz="4400" b="1" dirty="0" smtClean="0">
                <a:solidFill>
                  <a:schemeClr val="tx1">
                    <a:lumMod val="65000"/>
                    <a:lumOff val="35000"/>
                  </a:schemeClr>
                </a:solidFill>
              </a:rPr>
              <a:t>Decoupling of Construction from Use</a:t>
            </a:r>
            <a:r>
              <a:rPr lang="en-GB" sz="4400" dirty="0">
                <a:solidFill>
                  <a:schemeClr val="tx1">
                    <a:lumMod val="65000"/>
                    <a:lumOff val="35000"/>
                  </a:schemeClr>
                </a:solidFill>
              </a:rPr>
              <a:t> </a:t>
            </a:r>
            <a:r>
              <a:rPr lang="en-GB" sz="4400" dirty="0" smtClean="0">
                <a:solidFill>
                  <a:schemeClr val="tx1">
                    <a:lumMod val="65000"/>
                    <a:lumOff val="35000"/>
                  </a:schemeClr>
                </a:solidFill>
              </a:rPr>
              <a:t>means </a:t>
            </a:r>
            <a:r>
              <a:rPr lang="en-GB" sz="4400" dirty="0">
                <a:solidFill>
                  <a:schemeClr val="tx1">
                    <a:lumMod val="65000"/>
                    <a:lumOff val="35000"/>
                  </a:schemeClr>
                </a:solidFill>
              </a:rPr>
              <a:t>b</a:t>
            </a:r>
            <a:r>
              <a:rPr lang="en-GB" sz="4400" dirty="0" smtClean="0">
                <a:solidFill>
                  <a:schemeClr val="tx1">
                    <a:lumMod val="65000"/>
                    <a:lumOff val="35000"/>
                  </a:schemeClr>
                </a:solidFill>
              </a:rPr>
              <a:t>y using factories, the domain model is not burdened with the details of how objects are instantiated. This promotes separation of concerns</a:t>
            </a:r>
          </a:p>
          <a:p>
            <a:pPr marL="0" indent="0">
              <a:lnSpc>
                <a:spcPct val="170000"/>
              </a:lnSpc>
              <a:buNone/>
            </a:pPr>
            <a:r>
              <a:rPr lang="en-GB" sz="4400" b="1" dirty="0" smtClean="0">
                <a:solidFill>
                  <a:schemeClr val="tx1">
                    <a:lumMod val="65000"/>
                    <a:lumOff val="35000"/>
                  </a:schemeClr>
                </a:solidFill>
              </a:rPr>
              <a:t>Creation of Aggregate Roots</a:t>
            </a:r>
            <a:r>
              <a:rPr lang="en-GB" sz="4400" dirty="0">
                <a:solidFill>
                  <a:schemeClr val="tx1">
                    <a:lumMod val="65000"/>
                    <a:lumOff val="35000"/>
                  </a:schemeClr>
                </a:solidFill>
              </a:rPr>
              <a:t> </a:t>
            </a:r>
            <a:r>
              <a:rPr lang="en-GB" sz="4400" dirty="0" smtClean="0">
                <a:solidFill>
                  <a:schemeClr val="tx1">
                    <a:lumMod val="65000"/>
                    <a:lumOff val="35000"/>
                  </a:schemeClr>
                </a:solidFill>
              </a:rPr>
              <a:t>means factories are often used to create aggregate roots. Since aggregate roots govern the lifecycle of aggregates, ensuring that all components of the aggregate are created correctly is crucial</a:t>
            </a:r>
          </a:p>
          <a:p>
            <a:pPr marL="0" indent="0">
              <a:lnSpc>
                <a:spcPct val="170000"/>
              </a:lnSpc>
              <a:buNone/>
            </a:pPr>
            <a:r>
              <a:rPr lang="en-GB" sz="4400" b="1" dirty="0" smtClean="0">
                <a:solidFill>
                  <a:schemeClr val="tx1">
                    <a:lumMod val="65000"/>
                    <a:lumOff val="35000"/>
                  </a:schemeClr>
                </a:solidFill>
              </a:rPr>
              <a:t>Ensures Valid States</a:t>
            </a:r>
            <a:r>
              <a:rPr lang="en-GB" sz="4400" dirty="0">
                <a:solidFill>
                  <a:schemeClr val="tx1">
                    <a:lumMod val="65000"/>
                    <a:lumOff val="35000"/>
                  </a:schemeClr>
                </a:solidFill>
              </a:rPr>
              <a:t> </a:t>
            </a:r>
            <a:r>
              <a:rPr lang="en-GB" sz="4400" dirty="0" smtClean="0">
                <a:solidFill>
                  <a:schemeClr val="tx1">
                    <a:lumMod val="65000"/>
                    <a:lumOff val="35000"/>
                  </a:schemeClr>
                </a:solidFill>
              </a:rPr>
              <a:t>means factories help maintain the integrity of the domain by ensuring that objects are created in a valid state</a:t>
            </a:r>
          </a:p>
          <a:p>
            <a:pPr marL="0" indent="0">
              <a:lnSpc>
                <a:spcPct val="170000"/>
              </a:lnSpc>
              <a:buNone/>
            </a:pPr>
            <a:r>
              <a:rPr lang="en-GB" sz="4400" b="1" dirty="0" smtClean="0">
                <a:solidFill>
                  <a:schemeClr val="tx1">
                    <a:lumMod val="65000"/>
                    <a:lumOff val="35000"/>
                  </a:schemeClr>
                </a:solidFill>
              </a:rPr>
              <a:t>Example :</a:t>
            </a:r>
          </a:p>
          <a:p>
            <a:pPr marL="0" indent="0">
              <a:lnSpc>
                <a:spcPct val="170000"/>
              </a:lnSpc>
              <a:buNone/>
            </a:pPr>
            <a:r>
              <a:rPr lang="en-GB" sz="4400" dirty="0" smtClean="0">
                <a:solidFill>
                  <a:schemeClr val="tx1">
                    <a:lumMod val="65000"/>
                    <a:lumOff val="35000"/>
                  </a:schemeClr>
                </a:solidFill>
              </a:rPr>
              <a:t>Consider a scenario where you're working with a </a:t>
            </a:r>
            <a:r>
              <a:rPr lang="en-GB" sz="4400" b="1" dirty="0" smtClean="0">
                <a:solidFill>
                  <a:schemeClr val="tx1">
                    <a:lumMod val="65000"/>
                    <a:lumOff val="35000"/>
                  </a:schemeClr>
                </a:solidFill>
              </a:rPr>
              <a:t>Payment</a:t>
            </a:r>
            <a:r>
              <a:rPr lang="en-GB" sz="4400" dirty="0" smtClean="0">
                <a:solidFill>
                  <a:schemeClr val="tx1">
                    <a:lumMod val="65000"/>
                    <a:lumOff val="35000"/>
                  </a:schemeClr>
                </a:solidFill>
              </a:rPr>
              <a:t> aggregate. This aggregate might consist of various entities like Payment, Transaction, and Customer Details. Creating a Payment aggregate manually would require setting up several dependent entities, ensuring they all follow the business rules.</a:t>
            </a:r>
          </a:p>
          <a:p>
            <a:pPr marL="0" indent="0">
              <a:buNone/>
            </a:pPr>
            <a:endParaRPr lang="en-GB" dirty="0"/>
          </a:p>
        </p:txBody>
      </p:sp>
    </p:spTree>
    <p:extLst>
      <p:ext uri="{BB962C8B-B14F-4D97-AF65-F5344CB8AC3E}">
        <p14:creationId xmlns:p14="http://schemas.microsoft.com/office/powerpoint/2010/main" val="3840628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Rich model</a:t>
            </a:r>
            <a:endParaRPr lang="en-GB" sz="3200" dirty="0"/>
          </a:p>
        </p:txBody>
      </p:sp>
      <p:sp>
        <p:nvSpPr>
          <p:cNvPr id="3" name="Content Placeholder 2"/>
          <p:cNvSpPr>
            <a:spLocks noGrp="1"/>
          </p:cNvSpPr>
          <p:nvPr>
            <p:ph idx="1"/>
          </p:nvPr>
        </p:nvSpPr>
        <p:spPr>
          <a:xfrm>
            <a:off x="457200" y="1447800"/>
            <a:ext cx="8229600" cy="4525963"/>
          </a:xfrm>
        </p:spPr>
        <p:txBody>
          <a:bodyPr>
            <a:normAutofit fontScale="25000" lnSpcReduction="20000"/>
          </a:bodyPr>
          <a:lstStyle/>
          <a:p>
            <a:pPr marL="0" indent="0">
              <a:lnSpc>
                <a:spcPct val="170000"/>
              </a:lnSpc>
              <a:buNone/>
            </a:pPr>
            <a:r>
              <a:rPr lang="en-GB" sz="4800" dirty="0" smtClean="0">
                <a:solidFill>
                  <a:schemeClr val="tx1">
                    <a:lumMod val="65000"/>
                    <a:lumOff val="35000"/>
                  </a:schemeClr>
                </a:solidFill>
              </a:rPr>
              <a:t>A </a:t>
            </a:r>
            <a:r>
              <a:rPr lang="en-GB" sz="4800" b="1" dirty="0" smtClean="0">
                <a:solidFill>
                  <a:schemeClr val="tx1">
                    <a:lumMod val="65000"/>
                    <a:lumOff val="35000"/>
                  </a:schemeClr>
                </a:solidFill>
              </a:rPr>
              <a:t>rich model</a:t>
            </a:r>
            <a:r>
              <a:rPr lang="en-GB" sz="4800" dirty="0" smtClean="0">
                <a:solidFill>
                  <a:schemeClr val="tx1">
                    <a:lumMod val="65000"/>
                    <a:lumOff val="35000"/>
                  </a:schemeClr>
                </a:solidFill>
              </a:rPr>
              <a:t> (also known as </a:t>
            </a:r>
            <a:r>
              <a:rPr lang="en-GB" sz="4800" b="1" dirty="0" err="1" smtClean="0">
                <a:solidFill>
                  <a:schemeClr val="tx1">
                    <a:lumMod val="65000"/>
                    <a:lumOff val="35000"/>
                  </a:schemeClr>
                </a:solidFill>
              </a:rPr>
              <a:t>behavioral</a:t>
            </a:r>
            <a:r>
              <a:rPr lang="en-GB" sz="4800" b="1" dirty="0" smtClean="0">
                <a:solidFill>
                  <a:schemeClr val="tx1">
                    <a:lumMod val="65000"/>
                    <a:lumOff val="35000"/>
                  </a:schemeClr>
                </a:solidFill>
              </a:rPr>
              <a:t> domain model</a:t>
            </a:r>
            <a:r>
              <a:rPr lang="en-GB" sz="4800" dirty="0" smtClean="0">
                <a:solidFill>
                  <a:schemeClr val="tx1">
                    <a:lumMod val="65000"/>
                    <a:lumOff val="35000"/>
                  </a:schemeClr>
                </a:solidFill>
              </a:rPr>
              <a:t>) aligns with the key principles of DDD. It emphasizes embedding </a:t>
            </a:r>
            <a:r>
              <a:rPr lang="en-GB" sz="4800" dirty="0" err="1" smtClean="0">
                <a:solidFill>
                  <a:schemeClr val="tx1">
                    <a:lumMod val="65000"/>
                    <a:lumOff val="35000"/>
                  </a:schemeClr>
                </a:solidFill>
              </a:rPr>
              <a:t>behavior</a:t>
            </a:r>
            <a:r>
              <a:rPr lang="en-GB" sz="4800" dirty="0" smtClean="0">
                <a:solidFill>
                  <a:schemeClr val="tx1">
                    <a:lumMod val="65000"/>
                    <a:lumOff val="35000"/>
                  </a:schemeClr>
                </a:solidFill>
              </a:rPr>
              <a:t> and data within the same domain object. In a rich model, domain objects not only hold data but also contain the business logic required to manipulate that data</a:t>
            </a:r>
          </a:p>
          <a:p>
            <a:pPr marL="0" indent="0">
              <a:lnSpc>
                <a:spcPct val="170000"/>
              </a:lnSpc>
              <a:buNone/>
            </a:pPr>
            <a:r>
              <a:rPr lang="en-US" sz="4800" dirty="0" smtClean="0">
                <a:solidFill>
                  <a:schemeClr val="tx1">
                    <a:lumMod val="65000"/>
                    <a:lumOff val="35000"/>
                  </a:schemeClr>
                </a:solidFill>
              </a:rPr>
              <a:t>Characteristics :-</a:t>
            </a:r>
          </a:p>
          <a:p>
            <a:pPr>
              <a:lnSpc>
                <a:spcPct val="170000"/>
              </a:lnSpc>
            </a:pPr>
            <a:r>
              <a:rPr lang="en-GB" sz="4800" dirty="0" smtClean="0">
                <a:solidFill>
                  <a:schemeClr val="tx1">
                    <a:lumMod val="65000"/>
                    <a:lumOff val="35000"/>
                  </a:schemeClr>
                </a:solidFill>
              </a:rPr>
              <a:t>Encapsulation</a:t>
            </a:r>
          </a:p>
          <a:p>
            <a:pPr>
              <a:lnSpc>
                <a:spcPct val="170000"/>
              </a:lnSpc>
            </a:pPr>
            <a:r>
              <a:rPr lang="en-GB" sz="4800" dirty="0" smtClean="0">
                <a:solidFill>
                  <a:schemeClr val="tx1">
                    <a:lumMod val="65000"/>
                    <a:lumOff val="35000"/>
                  </a:schemeClr>
                </a:solidFill>
              </a:rPr>
              <a:t>Business logic resides inside the domain model</a:t>
            </a:r>
          </a:p>
          <a:p>
            <a:pPr>
              <a:lnSpc>
                <a:spcPct val="170000"/>
              </a:lnSpc>
            </a:pPr>
            <a:r>
              <a:rPr lang="en-GB" sz="4800" dirty="0" smtClean="0">
                <a:solidFill>
                  <a:schemeClr val="tx1">
                    <a:lumMod val="65000"/>
                    <a:lumOff val="35000"/>
                  </a:schemeClr>
                </a:solidFill>
              </a:rPr>
              <a:t>Better maintainability</a:t>
            </a:r>
          </a:p>
          <a:p>
            <a:pPr>
              <a:lnSpc>
                <a:spcPct val="170000"/>
              </a:lnSpc>
            </a:pPr>
            <a:r>
              <a:rPr lang="en-GB" sz="4800" dirty="0" smtClean="0">
                <a:solidFill>
                  <a:schemeClr val="tx1">
                    <a:lumMod val="65000"/>
                    <a:lumOff val="35000"/>
                  </a:schemeClr>
                </a:solidFill>
              </a:rPr>
              <a:t>Reduced duplication</a:t>
            </a:r>
          </a:p>
          <a:p>
            <a:pPr marL="0" indent="0">
              <a:lnSpc>
                <a:spcPct val="170000"/>
              </a:lnSpc>
              <a:buNone/>
            </a:pPr>
            <a:endParaRPr lang="en-US" sz="4800" dirty="0">
              <a:solidFill>
                <a:schemeClr val="tx1">
                  <a:lumMod val="65000"/>
                  <a:lumOff val="35000"/>
                </a:schemeClr>
              </a:solidFill>
            </a:endParaRPr>
          </a:p>
          <a:p>
            <a:pPr marL="0" indent="0">
              <a:lnSpc>
                <a:spcPct val="170000"/>
              </a:lnSpc>
              <a:buNone/>
            </a:pPr>
            <a:r>
              <a:rPr lang="en-GB" sz="4800" b="1" dirty="0" smtClean="0">
                <a:solidFill>
                  <a:schemeClr val="tx1">
                    <a:lumMod val="65000"/>
                    <a:lumOff val="35000"/>
                  </a:schemeClr>
                </a:solidFill>
              </a:rPr>
              <a:t>Encapsulation</a:t>
            </a:r>
            <a:r>
              <a:rPr lang="en-GB" sz="4800" dirty="0" smtClean="0">
                <a:solidFill>
                  <a:schemeClr val="tx1">
                    <a:lumMod val="65000"/>
                    <a:lumOff val="35000"/>
                  </a:schemeClr>
                </a:solidFill>
              </a:rPr>
              <a:t> means data and </a:t>
            </a:r>
            <a:r>
              <a:rPr lang="en-GB" sz="4800" dirty="0" err="1" smtClean="0">
                <a:solidFill>
                  <a:schemeClr val="tx1">
                    <a:lumMod val="65000"/>
                    <a:lumOff val="35000"/>
                  </a:schemeClr>
                </a:solidFill>
              </a:rPr>
              <a:t>behavior</a:t>
            </a:r>
            <a:r>
              <a:rPr lang="en-GB" sz="4800" dirty="0" smtClean="0">
                <a:solidFill>
                  <a:schemeClr val="tx1">
                    <a:lumMod val="65000"/>
                    <a:lumOff val="35000"/>
                  </a:schemeClr>
                </a:solidFill>
              </a:rPr>
              <a:t> are grouped together within domain objects (entities, value objects, aggregates)</a:t>
            </a:r>
          </a:p>
          <a:p>
            <a:pPr marL="0" indent="0">
              <a:lnSpc>
                <a:spcPct val="170000"/>
              </a:lnSpc>
              <a:buNone/>
            </a:pPr>
            <a:r>
              <a:rPr lang="en-GB" sz="4800" b="1" dirty="0" smtClean="0">
                <a:solidFill>
                  <a:schemeClr val="tx1">
                    <a:lumMod val="65000"/>
                    <a:lumOff val="35000"/>
                  </a:schemeClr>
                </a:solidFill>
              </a:rPr>
              <a:t>Business logic resides inside the domain model</a:t>
            </a:r>
            <a:r>
              <a:rPr lang="en-GB" sz="4800" dirty="0" smtClean="0">
                <a:solidFill>
                  <a:schemeClr val="tx1">
                    <a:lumMod val="65000"/>
                    <a:lumOff val="35000"/>
                  </a:schemeClr>
                </a:solidFill>
              </a:rPr>
              <a:t> means domain objects are responsible for ensuring their own invariants, rules, and constraints</a:t>
            </a:r>
          </a:p>
          <a:p>
            <a:pPr marL="0" indent="0">
              <a:lnSpc>
                <a:spcPct val="170000"/>
              </a:lnSpc>
              <a:buNone/>
            </a:pPr>
            <a:r>
              <a:rPr lang="en-GB" sz="4800" b="1" dirty="0" smtClean="0">
                <a:solidFill>
                  <a:schemeClr val="tx1">
                    <a:lumMod val="65000"/>
                    <a:lumOff val="35000"/>
                  </a:schemeClr>
                </a:solidFill>
              </a:rPr>
              <a:t>Better maintainability</a:t>
            </a:r>
            <a:r>
              <a:rPr lang="en-GB" sz="4800" dirty="0" smtClean="0">
                <a:solidFill>
                  <a:schemeClr val="tx1">
                    <a:lumMod val="65000"/>
                    <a:lumOff val="35000"/>
                  </a:schemeClr>
                </a:solidFill>
              </a:rPr>
              <a:t> means changes to business rules often involve modifying the domain object itself rather than separate service layers</a:t>
            </a:r>
          </a:p>
          <a:p>
            <a:pPr marL="0" indent="0">
              <a:lnSpc>
                <a:spcPct val="170000"/>
              </a:lnSpc>
              <a:buNone/>
            </a:pPr>
            <a:r>
              <a:rPr lang="en-GB" sz="4800" b="1" dirty="0" smtClean="0">
                <a:solidFill>
                  <a:schemeClr val="tx1">
                    <a:lumMod val="65000"/>
                    <a:lumOff val="35000"/>
                  </a:schemeClr>
                </a:solidFill>
              </a:rPr>
              <a:t>Reduced duplication</a:t>
            </a:r>
            <a:r>
              <a:rPr lang="en-GB" sz="4800" dirty="0" smtClean="0">
                <a:solidFill>
                  <a:schemeClr val="tx1">
                    <a:lumMod val="65000"/>
                    <a:lumOff val="35000"/>
                  </a:schemeClr>
                </a:solidFill>
              </a:rPr>
              <a:t> means the same domain logic is not scattered across multiple services but is centralized within the domain objects</a:t>
            </a:r>
          </a:p>
          <a:p>
            <a:pPr marL="0" indent="0">
              <a:buNone/>
            </a:pPr>
            <a:endParaRPr lang="en-GB" dirty="0"/>
          </a:p>
        </p:txBody>
      </p:sp>
    </p:spTree>
    <p:extLst>
      <p:ext uri="{BB962C8B-B14F-4D97-AF65-F5344CB8AC3E}">
        <p14:creationId xmlns:p14="http://schemas.microsoft.com/office/powerpoint/2010/main" val="4119583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Anemic model</a:t>
            </a:r>
            <a:endParaRPr lang="en-GB" sz="3200" dirty="0"/>
          </a:p>
        </p:txBody>
      </p:sp>
      <p:sp>
        <p:nvSpPr>
          <p:cNvPr id="3" name="Content Placeholder 2"/>
          <p:cNvSpPr>
            <a:spLocks noGrp="1"/>
          </p:cNvSpPr>
          <p:nvPr>
            <p:ph idx="1"/>
          </p:nvPr>
        </p:nvSpPr>
        <p:spPr>
          <a:xfrm>
            <a:off x="457200" y="1143000"/>
            <a:ext cx="8229600" cy="4525963"/>
          </a:xfrm>
        </p:spPr>
        <p:txBody>
          <a:bodyPr>
            <a:noAutofit/>
          </a:bodyPr>
          <a:lstStyle/>
          <a:p>
            <a:pPr marL="0" indent="0">
              <a:lnSpc>
                <a:spcPct val="170000"/>
              </a:lnSpc>
              <a:buNone/>
            </a:pPr>
            <a:r>
              <a:rPr lang="en-GB" sz="1100" dirty="0" smtClean="0">
                <a:solidFill>
                  <a:schemeClr val="tx1">
                    <a:lumMod val="65000"/>
                    <a:lumOff val="35000"/>
                  </a:schemeClr>
                </a:solidFill>
              </a:rPr>
              <a:t>An </a:t>
            </a:r>
            <a:r>
              <a:rPr lang="en-GB" sz="1100" b="1" dirty="0" err="1" smtClean="0">
                <a:solidFill>
                  <a:schemeClr val="tx1">
                    <a:lumMod val="65000"/>
                    <a:lumOff val="35000"/>
                  </a:schemeClr>
                </a:solidFill>
              </a:rPr>
              <a:t>anemic</a:t>
            </a:r>
            <a:r>
              <a:rPr lang="en-GB" sz="1100" b="1" dirty="0" smtClean="0">
                <a:solidFill>
                  <a:schemeClr val="tx1">
                    <a:lumMod val="65000"/>
                    <a:lumOff val="35000"/>
                  </a:schemeClr>
                </a:solidFill>
              </a:rPr>
              <a:t> model</a:t>
            </a:r>
            <a:r>
              <a:rPr lang="en-GB" sz="1100" dirty="0" smtClean="0">
                <a:solidFill>
                  <a:schemeClr val="tx1">
                    <a:lumMod val="65000"/>
                    <a:lumOff val="35000"/>
                  </a:schemeClr>
                </a:solidFill>
              </a:rPr>
              <a:t> is often considered an anti-pattern in DDD. It separates the data (properties) from the </a:t>
            </a:r>
            <a:r>
              <a:rPr lang="en-GB" sz="1100" dirty="0" err="1" smtClean="0">
                <a:solidFill>
                  <a:schemeClr val="tx1">
                    <a:lumMod val="65000"/>
                    <a:lumOff val="35000"/>
                  </a:schemeClr>
                </a:solidFill>
              </a:rPr>
              <a:t>behavior</a:t>
            </a:r>
            <a:r>
              <a:rPr lang="en-GB" sz="1100" dirty="0" smtClean="0">
                <a:solidFill>
                  <a:schemeClr val="tx1">
                    <a:lumMod val="65000"/>
                    <a:lumOff val="35000"/>
                  </a:schemeClr>
                </a:solidFill>
              </a:rPr>
              <a:t> (business logic). Domain objects in an </a:t>
            </a:r>
            <a:r>
              <a:rPr lang="en-GB" sz="1100" dirty="0" err="1" smtClean="0">
                <a:solidFill>
                  <a:schemeClr val="tx1">
                    <a:lumMod val="65000"/>
                    <a:lumOff val="35000"/>
                  </a:schemeClr>
                </a:solidFill>
              </a:rPr>
              <a:t>anemic</a:t>
            </a:r>
            <a:r>
              <a:rPr lang="en-GB" sz="1100" dirty="0" smtClean="0">
                <a:solidFill>
                  <a:schemeClr val="tx1">
                    <a:lumMod val="65000"/>
                    <a:lumOff val="35000"/>
                  </a:schemeClr>
                </a:solidFill>
              </a:rPr>
              <a:t> model tend to have only getters and setters for their attributes, while the business logic resides outside the domain objects, typically in service layers</a:t>
            </a:r>
          </a:p>
          <a:p>
            <a:pPr marL="0" indent="0">
              <a:lnSpc>
                <a:spcPct val="170000"/>
              </a:lnSpc>
              <a:buNone/>
            </a:pPr>
            <a:r>
              <a:rPr lang="en-US" sz="1100" dirty="0" smtClean="0">
                <a:solidFill>
                  <a:schemeClr val="tx1">
                    <a:lumMod val="65000"/>
                    <a:lumOff val="35000"/>
                  </a:schemeClr>
                </a:solidFill>
              </a:rPr>
              <a:t>Characteristics :-</a:t>
            </a:r>
          </a:p>
          <a:p>
            <a:pPr>
              <a:lnSpc>
                <a:spcPct val="170000"/>
              </a:lnSpc>
            </a:pPr>
            <a:r>
              <a:rPr lang="en-GB" sz="1100" dirty="0" smtClean="0">
                <a:solidFill>
                  <a:schemeClr val="tx1">
                    <a:lumMod val="65000"/>
                    <a:lumOff val="35000"/>
                  </a:schemeClr>
                </a:solidFill>
              </a:rPr>
              <a:t>Separation of data and </a:t>
            </a:r>
            <a:r>
              <a:rPr lang="en-GB" sz="1100" dirty="0" err="1" smtClean="0">
                <a:solidFill>
                  <a:schemeClr val="tx1">
                    <a:lumMod val="65000"/>
                    <a:lumOff val="35000"/>
                  </a:schemeClr>
                </a:solidFill>
              </a:rPr>
              <a:t>behavior</a:t>
            </a:r>
            <a:endParaRPr lang="en-GB" sz="1100" dirty="0" smtClean="0">
              <a:solidFill>
                <a:schemeClr val="tx1">
                  <a:lumMod val="65000"/>
                  <a:lumOff val="35000"/>
                </a:schemeClr>
              </a:solidFill>
            </a:endParaRPr>
          </a:p>
          <a:p>
            <a:pPr>
              <a:lnSpc>
                <a:spcPct val="170000"/>
              </a:lnSpc>
            </a:pPr>
            <a:r>
              <a:rPr lang="en-GB" sz="1100" dirty="0" smtClean="0">
                <a:solidFill>
                  <a:schemeClr val="tx1">
                    <a:lumMod val="65000"/>
                    <a:lumOff val="35000"/>
                  </a:schemeClr>
                </a:solidFill>
              </a:rPr>
              <a:t>Violation of encapsulation</a:t>
            </a:r>
          </a:p>
          <a:p>
            <a:pPr>
              <a:lnSpc>
                <a:spcPct val="170000"/>
              </a:lnSpc>
            </a:pPr>
            <a:r>
              <a:rPr lang="en-GB" sz="1100" dirty="0" smtClean="0">
                <a:solidFill>
                  <a:schemeClr val="tx1">
                    <a:lumMod val="65000"/>
                    <a:lumOff val="35000"/>
                  </a:schemeClr>
                </a:solidFill>
              </a:rPr>
              <a:t>Simpler but less expressive</a:t>
            </a:r>
          </a:p>
          <a:p>
            <a:pPr marL="0" indent="0">
              <a:lnSpc>
                <a:spcPct val="170000"/>
              </a:lnSpc>
              <a:buNone/>
            </a:pPr>
            <a:r>
              <a:rPr lang="en-GB" sz="1100" b="1" dirty="0" smtClean="0">
                <a:solidFill>
                  <a:schemeClr val="tx1">
                    <a:lumMod val="65000"/>
                    <a:lumOff val="35000"/>
                  </a:schemeClr>
                </a:solidFill>
              </a:rPr>
              <a:t>Separation of data and </a:t>
            </a:r>
            <a:r>
              <a:rPr lang="en-GB" sz="1100" b="1" dirty="0" err="1" smtClean="0">
                <a:solidFill>
                  <a:schemeClr val="tx1">
                    <a:lumMod val="65000"/>
                    <a:lumOff val="35000"/>
                  </a:schemeClr>
                </a:solidFill>
              </a:rPr>
              <a:t>behavior</a:t>
            </a:r>
            <a:r>
              <a:rPr lang="en-GB" sz="1100" dirty="0" smtClean="0">
                <a:solidFill>
                  <a:schemeClr val="tx1">
                    <a:lumMod val="65000"/>
                    <a:lumOff val="35000"/>
                  </a:schemeClr>
                </a:solidFill>
              </a:rPr>
              <a:t> means domain objects mainly hold data, and business logic is handled by external services</a:t>
            </a:r>
          </a:p>
          <a:p>
            <a:pPr marL="0" indent="0">
              <a:lnSpc>
                <a:spcPct val="170000"/>
              </a:lnSpc>
              <a:buNone/>
            </a:pPr>
            <a:r>
              <a:rPr lang="en-GB" sz="1100" b="1" dirty="0" smtClean="0">
                <a:solidFill>
                  <a:schemeClr val="tx1">
                    <a:lumMod val="65000"/>
                    <a:lumOff val="35000"/>
                  </a:schemeClr>
                </a:solidFill>
              </a:rPr>
              <a:t>Violation of encapsulation</a:t>
            </a:r>
            <a:r>
              <a:rPr lang="en-GB" sz="1100" dirty="0" smtClean="0">
                <a:solidFill>
                  <a:schemeClr val="tx1">
                    <a:lumMod val="65000"/>
                    <a:lumOff val="35000"/>
                  </a:schemeClr>
                </a:solidFill>
              </a:rPr>
              <a:t> means the domain objects themselves don't enforce rules or invariants; external services are responsible for maintaining consistency</a:t>
            </a:r>
          </a:p>
          <a:p>
            <a:pPr marL="0" indent="0">
              <a:lnSpc>
                <a:spcPct val="170000"/>
              </a:lnSpc>
              <a:buNone/>
            </a:pPr>
            <a:r>
              <a:rPr lang="en-GB" sz="1100" b="1" dirty="0" smtClean="0">
                <a:solidFill>
                  <a:schemeClr val="tx1">
                    <a:lumMod val="65000"/>
                    <a:lumOff val="35000"/>
                  </a:schemeClr>
                </a:solidFill>
              </a:rPr>
              <a:t>Simpler but less expressive</a:t>
            </a:r>
            <a:r>
              <a:rPr lang="en-GB" sz="1100" dirty="0" smtClean="0">
                <a:solidFill>
                  <a:schemeClr val="tx1">
                    <a:lumMod val="65000"/>
                    <a:lumOff val="35000"/>
                  </a:schemeClr>
                </a:solidFill>
              </a:rPr>
              <a:t> means while easier to initially understand, </a:t>
            </a:r>
            <a:r>
              <a:rPr lang="en-GB" sz="1100" dirty="0" err="1" smtClean="0">
                <a:solidFill>
                  <a:schemeClr val="tx1">
                    <a:lumMod val="65000"/>
                    <a:lumOff val="35000"/>
                  </a:schemeClr>
                </a:solidFill>
              </a:rPr>
              <a:t>anemic</a:t>
            </a:r>
            <a:r>
              <a:rPr lang="en-GB" sz="1100" dirty="0" smtClean="0">
                <a:solidFill>
                  <a:schemeClr val="tx1">
                    <a:lumMod val="65000"/>
                    <a:lumOff val="35000"/>
                  </a:schemeClr>
                </a:solidFill>
              </a:rPr>
              <a:t> models often lead to complex service layers with scattered business logic</a:t>
            </a:r>
          </a:p>
          <a:p>
            <a:pPr marL="0" indent="0">
              <a:lnSpc>
                <a:spcPct val="170000"/>
              </a:lnSpc>
              <a:buNone/>
            </a:pPr>
            <a:r>
              <a:rPr lang="en-US" sz="1100" dirty="0" smtClean="0">
                <a:solidFill>
                  <a:schemeClr val="tx1">
                    <a:lumMod val="65000"/>
                    <a:lumOff val="35000"/>
                  </a:schemeClr>
                </a:solidFill>
              </a:rPr>
              <a:t>Example :</a:t>
            </a:r>
          </a:p>
          <a:p>
            <a:pPr marL="400050" lvl="1" indent="0">
              <a:lnSpc>
                <a:spcPct val="170000"/>
              </a:lnSpc>
              <a:buNone/>
            </a:pPr>
            <a:r>
              <a:rPr lang="en-GB" sz="1100" dirty="0" smtClean="0">
                <a:solidFill>
                  <a:schemeClr val="tx1">
                    <a:lumMod val="65000"/>
                    <a:lumOff val="35000"/>
                  </a:schemeClr>
                </a:solidFill>
              </a:rPr>
              <a:t>class Order { </a:t>
            </a:r>
          </a:p>
          <a:p>
            <a:pPr marL="800100" lvl="2" indent="0">
              <a:lnSpc>
                <a:spcPct val="170000"/>
              </a:lnSpc>
              <a:buNone/>
            </a:pPr>
            <a:r>
              <a:rPr lang="en-GB" sz="1100" dirty="0" smtClean="0">
                <a:solidFill>
                  <a:schemeClr val="tx1">
                    <a:lumMod val="65000"/>
                    <a:lumOff val="35000"/>
                  </a:schemeClr>
                </a:solidFill>
              </a:rPr>
              <a:t>public $status;</a:t>
            </a:r>
          </a:p>
          <a:p>
            <a:pPr marL="800100" lvl="2" indent="0">
              <a:lnSpc>
                <a:spcPct val="170000"/>
              </a:lnSpc>
              <a:buNone/>
            </a:pPr>
            <a:r>
              <a:rPr lang="en-GB" sz="1100" dirty="0" smtClean="0">
                <a:solidFill>
                  <a:schemeClr val="tx1">
                    <a:lumMod val="65000"/>
                    <a:lumOff val="35000"/>
                  </a:schemeClr>
                </a:solidFill>
              </a:rPr>
              <a:t>public $</a:t>
            </a:r>
            <a:r>
              <a:rPr lang="en-GB" sz="1100" dirty="0" err="1" smtClean="0">
                <a:solidFill>
                  <a:schemeClr val="tx1">
                    <a:lumMod val="65000"/>
                    <a:lumOff val="35000"/>
                  </a:schemeClr>
                </a:solidFill>
              </a:rPr>
              <a:t>totalAmount</a:t>
            </a:r>
            <a:r>
              <a:rPr lang="en-GB" sz="1100" dirty="0" smtClean="0">
                <a:solidFill>
                  <a:schemeClr val="tx1">
                    <a:lumMod val="65000"/>
                    <a:lumOff val="35000"/>
                  </a:schemeClr>
                </a:solidFill>
              </a:rPr>
              <a:t>; </a:t>
            </a:r>
          </a:p>
          <a:p>
            <a:pPr marL="800100" lvl="2" indent="0">
              <a:lnSpc>
                <a:spcPct val="170000"/>
              </a:lnSpc>
              <a:buNone/>
            </a:pPr>
            <a:r>
              <a:rPr lang="en-GB" sz="1100" dirty="0" smtClean="0">
                <a:solidFill>
                  <a:schemeClr val="tx1">
                    <a:lumMod val="65000"/>
                    <a:lumOff val="35000"/>
                  </a:schemeClr>
                </a:solidFill>
              </a:rPr>
              <a:t>public $items = [];</a:t>
            </a:r>
          </a:p>
          <a:p>
            <a:pPr marL="400050" lvl="1" indent="0">
              <a:lnSpc>
                <a:spcPct val="170000"/>
              </a:lnSpc>
              <a:buNone/>
            </a:pPr>
            <a:r>
              <a:rPr lang="en-GB" sz="1100" dirty="0" smtClean="0">
                <a:solidFill>
                  <a:schemeClr val="tx1">
                    <a:lumMod val="65000"/>
                    <a:lumOff val="35000"/>
                  </a:schemeClr>
                </a:solidFill>
              </a:rPr>
              <a:t> }</a:t>
            </a:r>
            <a:endParaRPr lang="en-GB" sz="1100" dirty="0">
              <a:solidFill>
                <a:schemeClr val="tx1">
                  <a:lumMod val="65000"/>
                  <a:lumOff val="35000"/>
                </a:schemeClr>
              </a:solidFill>
            </a:endParaRPr>
          </a:p>
        </p:txBody>
      </p:sp>
    </p:spTree>
    <p:extLst>
      <p:ext uri="{BB962C8B-B14F-4D97-AF65-F5344CB8AC3E}">
        <p14:creationId xmlns:p14="http://schemas.microsoft.com/office/powerpoint/2010/main" val="2664169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CQRS (</a:t>
            </a:r>
            <a:r>
              <a:rPr lang="en-US" sz="2800" dirty="0" smtClean="0">
                <a:solidFill>
                  <a:schemeClr val="tx1">
                    <a:lumMod val="65000"/>
                    <a:lumOff val="35000"/>
                  </a:schemeClr>
                </a:solidFill>
              </a:rPr>
              <a:t>command query responsibility </a:t>
            </a:r>
            <a:r>
              <a:rPr lang="en-GB" sz="2800" dirty="0" smtClean="0">
                <a:solidFill>
                  <a:schemeClr val="tx1">
                    <a:lumMod val="65000"/>
                    <a:lumOff val="35000"/>
                  </a:schemeClr>
                </a:solidFill>
              </a:rPr>
              <a:t>s</a:t>
            </a:r>
            <a:r>
              <a:rPr lang="en-GB" sz="2800" dirty="0" smtClean="0">
                <a:solidFill>
                  <a:schemeClr val="tx1">
                    <a:lumMod val="65000"/>
                    <a:lumOff val="35000"/>
                  </a:schemeClr>
                </a:solidFill>
              </a:rPr>
              <a:t>egregation</a:t>
            </a:r>
            <a:r>
              <a:rPr lang="en-GB" sz="2800" dirty="0" smtClean="0"/>
              <a:t>)</a:t>
            </a:r>
            <a:endParaRPr lang="en-GB" sz="2800" dirty="0"/>
          </a:p>
        </p:txBody>
      </p:sp>
      <p:sp>
        <p:nvSpPr>
          <p:cNvPr id="3" name="Content Placeholder 2"/>
          <p:cNvSpPr>
            <a:spLocks noGrp="1"/>
          </p:cNvSpPr>
          <p:nvPr>
            <p:ph idx="1"/>
          </p:nvPr>
        </p:nvSpPr>
        <p:spPr/>
        <p:txBody>
          <a:bodyPr>
            <a:noAutofit/>
          </a:bodyPr>
          <a:lstStyle/>
          <a:p>
            <a:pPr marL="0" indent="0">
              <a:lnSpc>
                <a:spcPct val="170000"/>
              </a:lnSpc>
              <a:buNone/>
            </a:pPr>
            <a:r>
              <a:rPr lang="en-GB" sz="1200" dirty="0" smtClean="0">
                <a:solidFill>
                  <a:schemeClr val="tx1">
                    <a:lumMod val="65000"/>
                    <a:lumOff val="35000"/>
                  </a:schemeClr>
                </a:solidFill>
              </a:rPr>
              <a:t>CQRS is a design pattern that separates the responsibility of handling commands (actions that change the state of an application) from queries (actions that retrieve data without changing state). It aligns well with DDD principles, especially in complex systems where domain models are rich and perform both read and write operations</a:t>
            </a:r>
          </a:p>
          <a:p>
            <a:pPr marL="0" indent="0">
              <a:lnSpc>
                <a:spcPct val="170000"/>
              </a:lnSpc>
              <a:buNone/>
            </a:pPr>
            <a:r>
              <a:rPr lang="en-GB" sz="1200" dirty="0" smtClean="0">
                <a:solidFill>
                  <a:schemeClr val="tx1">
                    <a:lumMod val="65000"/>
                    <a:lumOff val="35000"/>
                  </a:schemeClr>
                </a:solidFill>
              </a:rPr>
              <a:t>In DDD, separating these concerns can help ensure that the command-side focuses on business logic, domain validation, and consistency, while the query-side can optimize for performance and scalability, often allowing for different models or even storage mechanisms for each side.</a:t>
            </a:r>
          </a:p>
          <a:p>
            <a:pPr marL="0" indent="0">
              <a:lnSpc>
                <a:spcPct val="170000"/>
              </a:lnSpc>
              <a:buNone/>
            </a:pPr>
            <a:r>
              <a:rPr lang="en-GB" sz="1200" b="1" dirty="0" smtClean="0">
                <a:solidFill>
                  <a:schemeClr val="tx1">
                    <a:lumMod val="65000"/>
                    <a:lumOff val="35000"/>
                  </a:schemeClr>
                </a:solidFill>
              </a:rPr>
              <a:t>Command Side</a:t>
            </a:r>
            <a:r>
              <a:rPr lang="en-GB" sz="1200" dirty="0" smtClean="0">
                <a:solidFill>
                  <a:schemeClr val="tx1">
                    <a:lumMod val="65000"/>
                    <a:lumOff val="35000"/>
                  </a:schemeClr>
                </a:solidFill>
              </a:rPr>
              <a:t>: Handles business logic and ensures that any state changes are valid and consistent with the domain rules. It writes data.</a:t>
            </a:r>
          </a:p>
          <a:p>
            <a:pPr marL="0" indent="0">
              <a:lnSpc>
                <a:spcPct val="170000"/>
              </a:lnSpc>
              <a:buNone/>
            </a:pPr>
            <a:r>
              <a:rPr lang="en-GB" sz="1200" b="1" dirty="0" smtClean="0">
                <a:solidFill>
                  <a:schemeClr val="tx1">
                    <a:lumMod val="65000"/>
                    <a:lumOff val="35000"/>
                  </a:schemeClr>
                </a:solidFill>
              </a:rPr>
              <a:t>Query Side</a:t>
            </a:r>
            <a:r>
              <a:rPr lang="en-GB" sz="1200" dirty="0" smtClean="0">
                <a:solidFill>
                  <a:schemeClr val="tx1">
                    <a:lumMod val="65000"/>
                    <a:lumOff val="35000"/>
                  </a:schemeClr>
                </a:solidFill>
              </a:rPr>
              <a:t>: Handles data retrieval, often optimized for performance and simplicity, focusing on reading data and presenting it.</a:t>
            </a:r>
          </a:p>
          <a:p>
            <a:pPr marL="0" indent="0">
              <a:lnSpc>
                <a:spcPct val="170000"/>
              </a:lnSpc>
              <a:buNone/>
            </a:pPr>
            <a:r>
              <a:rPr lang="en-GB" sz="1200" b="1" dirty="0" smtClean="0">
                <a:solidFill>
                  <a:schemeClr val="tx1">
                    <a:lumMod val="65000"/>
                    <a:lumOff val="35000"/>
                  </a:schemeClr>
                </a:solidFill>
              </a:rPr>
              <a:t>By implementing CQRS, you can</a:t>
            </a:r>
            <a:endParaRPr lang="en-GB" sz="1200" dirty="0" smtClean="0">
              <a:solidFill>
                <a:schemeClr val="tx1">
                  <a:lumMod val="65000"/>
                  <a:lumOff val="35000"/>
                </a:schemeClr>
              </a:solidFill>
            </a:endParaRPr>
          </a:p>
          <a:p>
            <a:pPr>
              <a:lnSpc>
                <a:spcPct val="170000"/>
              </a:lnSpc>
            </a:pPr>
            <a:r>
              <a:rPr lang="en-GB" sz="1200" dirty="0" smtClean="0">
                <a:solidFill>
                  <a:schemeClr val="tx1">
                    <a:lumMod val="65000"/>
                    <a:lumOff val="35000"/>
                  </a:schemeClr>
                </a:solidFill>
              </a:rPr>
              <a:t>Scale read and write sides independently.</a:t>
            </a:r>
          </a:p>
          <a:p>
            <a:pPr>
              <a:lnSpc>
                <a:spcPct val="170000"/>
              </a:lnSpc>
            </a:pPr>
            <a:r>
              <a:rPr lang="en-GB" sz="1200" dirty="0" smtClean="0">
                <a:solidFill>
                  <a:schemeClr val="tx1">
                    <a:lumMod val="65000"/>
                    <a:lumOff val="35000"/>
                  </a:schemeClr>
                </a:solidFill>
              </a:rPr>
              <a:t>Use different storage models or databases for each side.</a:t>
            </a:r>
          </a:p>
          <a:p>
            <a:pPr>
              <a:lnSpc>
                <a:spcPct val="170000"/>
              </a:lnSpc>
            </a:pPr>
            <a:r>
              <a:rPr lang="en-GB" sz="1200" dirty="0" smtClean="0">
                <a:solidFill>
                  <a:schemeClr val="tx1">
                    <a:lumMod val="65000"/>
                    <a:lumOff val="35000"/>
                  </a:schemeClr>
                </a:solidFill>
              </a:rPr>
              <a:t>Simplify read models without affecting the complexity of write models.</a:t>
            </a:r>
          </a:p>
          <a:p>
            <a:pPr>
              <a:lnSpc>
                <a:spcPct val="170000"/>
              </a:lnSpc>
            </a:pPr>
            <a:r>
              <a:rPr lang="en-GB" sz="1200" dirty="0" smtClean="0">
                <a:solidFill>
                  <a:schemeClr val="tx1">
                    <a:lumMod val="65000"/>
                    <a:lumOff val="35000"/>
                  </a:schemeClr>
                </a:solidFill>
              </a:rPr>
              <a:t>Enable eventual consistency when paired with event sourcing</a:t>
            </a:r>
          </a:p>
        </p:txBody>
      </p:sp>
    </p:spTree>
    <p:extLst>
      <p:ext uri="{BB962C8B-B14F-4D97-AF65-F5344CB8AC3E}">
        <p14:creationId xmlns:p14="http://schemas.microsoft.com/office/powerpoint/2010/main" val="1218722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Should I start considering DDD as an option?</a:t>
            </a:r>
            <a:endParaRPr lang="en-GB" sz="3200" dirty="0"/>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US" sz="1600" dirty="0" smtClean="0"/>
              <a:t>Depends on the project and business DDD is not a magical solution that fits any business:-</a:t>
            </a:r>
          </a:p>
          <a:p>
            <a:pPr marL="0" indent="0">
              <a:lnSpc>
                <a:spcPct val="150000"/>
              </a:lnSpc>
              <a:buNone/>
            </a:pPr>
            <a:r>
              <a:rPr lang="en-US" sz="1600" dirty="0" smtClean="0">
                <a:solidFill>
                  <a:srgbClr val="FF0000"/>
                </a:solidFill>
              </a:rPr>
              <a:t>When to not consider DDD as option</a:t>
            </a:r>
          </a:p>
          <a:p>
            <a:pPr>
              <a:lnSpc>
                <a:spcPct val="150000"/>
              </a:lnSpc>
            </a:pPr>
            <a:r>
              <a:rPr lang="en-US" sz="1400" dirty="0" smtClean="0">
                <a:solidFill>
                  <a:schemeClr val="tx1">
                    <a:lumMod val="65000"/>
                    <a:lumOff val="35000"/>
                  </a:schemeClr>
                </a:solidFill>
              </a:rPr>
              <a:t>If your application is data-centric and use cases evolve around data manipulation and crud operations [ create , read , update ,delete ] you don’t need DDD the only thing  your company need is a fancy face in front of your database</a:t>
            </a:r>
          </a:p>
          <a:p>
            <a:pPr>
              <a:lnSpc>
                <a:spcPct val="150000"/>
              </a:lnSpc>
            </a:pPr>
            <a:r>
              <a:rPr lang="en-US" sz="1400" dirty="0" smtClean="0">
                <a:solidFill>
                  <a:schemeClr val="tx1">
                    <a:lumMod val="65000"/>
                    <a:lumOff val="35000"/>
                  </a:schemeClr>
                </a:solidFill>
              </a:rPr>
              <a:t>If your application has less than 30 use cases, it might be simpler to use framework like </a:t>
            </a:r>
            <a:r>
              <a:rPr lang="en-US" sz="1400" dirty="0" err="1" smtClean="0">
                <a:solidFill>
                  <a:schemeClr val="tx1">
                    <a:lumMod val="65000"/>
                    <a:lumOff val="35000"/>
                  </a:schemeClr>
                </a:solidFill>
              </a:rPr>
              <a:t>symfony</a:t>
            </a:r>
            <a:r>
              <a:rPr lang="en-US" sz="1400" dirty="0" smtClean="0">
                <a:solidFill>
                  <a:schemeClr val="tx1">
                    <a:lumMod val="65000"/>
                    <a:lumOff val="35000"/>
                  </a:schemeClr>
                </a:solidFill>
              </a:rPr>
              <a:t> or </a:t>
            </a:r>
            <a:r>
              <a:rPr lang="en-US" sz="1400" dirty="0" err="1" smtClean="0">
                <a:solidFill>
                  <a:schemeClr val="tx1">
                    <a:lumMod val="65000"/>
                    <a:lumOff val="35000"/>
                  </a:schemeClr>
                </a:solidFill>
              </a:rPr>
              <a:t>laravel</a:t>
            </a:r>
            <a:r>
              <a:rPr lang="en-US" sz="1400" dirty="0" smtClean="0">
                <a:solidFill>
                  <a:schemeClr val="tx1">
                    <a:lumMod val="65000"/>
                    <a:lumOff val="35000"/>
                  </a:schemeClr>
                </a:solidFill>
              </a:rPr>
              <a:t> to handle your business logic</a:t>
            </a:r>
          </a:p>
          <a:p>
            <a:endParaRPr lang="en-US" sz="1600" dirty="0" smtClean="0">
              <a:solidFill>
                <a:srgbClr val="00B050"/>
              </a:solidFill>
            </a:endParaRPr>
          </a:p>
          <a:p>
            <a:pPr marL="0" indent="0">
              <a:buNone/>
            </a:pPr>
            <a:r>
              <a:rPr lang="en-US" sz="1600" dirty="0" smtClean="0">
                <a:solidFill>
                  <a:srgbClr val="00B050"/>
                </a:solidFill>
              </a:rPr>
              <a:t>When to consider DDD as option</a:t>
            </a:r>
          </a:p>
          <a:p>
            <a:pPr>
              <a:lnSpc>
                <a:spcPct val="160000"/>
              </a:lnSpc>
            </a:pPr>
            <a:r>
              <a:rPr lang="en-US" sz="1500" dirty="0" smtClean="0">
                <a:solidFill>
                  <a:schemeClr val="tx1">
                    <a:lumMod val="65000"/>
                    <a:lumOff val="35000"/>
                  </a:schemeClr>
                </a:solidFill>
              </a:rPr>
              <a:t>If you have more than 30 use cases, if you know for sure your system will grow in complexity you  should start considering using DDD to </a:t>
            </a:r>
            <a:r>
              <a:rPr lang="en-US" sz="1500" dirty="0">
                <a:solidFill>
                  <a:schemeClr val="tx1">
                    <a:lumMod val="65000"/>
                    <a:lumOff val="35000"/>
                  </a:schemeClr>
                </a:solidFill>
              </a:rPr>
              <a:t>f</a:t>
            </a:r>
            <a:r>
              <a:rPr lang="en-US" sz="1500" dirty="0" smtClean="0">
                <a:solidFill>
                  <a:schemeClr val="tx1">
                    <a:lumMod val="65000"/>
                    <a:lumOff val="35000"/>
                  </a:schemeClr>
                </a:solidFill>
              </a:rPr>
              <a:t>ight complexity</a:t>
            </a:r>
          </a:p>
          <a:p>
            <a:pPr>
              <a:lnSpc>
                <a:spcPct val="160000"/>
              </a:lnSpc>
            </a:pPr>
            <a:r>
              <a:rPr lang="en-US" sz="1500" dirty="0" smtClean="0">
                <a:solidFill>
                  <a:schemeClr val="tx1">
                    <a:lumMod val="65000"/>
                    <a:lumOff val="35000"/>
                  </a:schemeClr>
                </a:solidFill>
              </a:rPr>
              <a:t>If you know your application is </a:t>
            </a:r>
            <a:r>
              <a:rPr lang="en-US" sz="1500" dirty="0" err="1" smtClean="0">
                <a:solidFill>
                  <a:schemeClr val="tx1">
                    <a:lumMod val="65000"/>
                    <a:lumOff val="35000"/>
                  </a:schemeClr>
                </a:solidFill>
              </a:rPr>
              <a:t>gonna</a:t>
            </a:r>
            <a:r>
              <a:rPr lang="en-US" sz="1500" dirty="0" smtClean="0">
                <a:solidFill>
                  <a:schemeClr val="tx1">
                    <a:lumMod val="65000"/>
                    <a:lumOff val="35000"/>
                  </a:schemeClr>
                </a:solidFill>
              </a:rPr>
              <a:t> grow and is likely to change often DDD will definitively help in managing the complexity and refactoring your model overtime</a:t>
            </a:r>
          </a:p>
          <a:p>
            <a:pPr>
              <a:lnSpc>
                <a:spcPct val="160000"/>
              </a:lnSpc>
            </a:pPr>
            <a:r>
              <a:rPr lang="en-US" sz="1500" dirty="0" smtClean="0">
                <a:solidFill>
                  <a:schemeClr val="tx1">
                    <a:lumMod val="65000"/>
                    <a:lumOff val="35000"/>
                  </a:schemeClr>
                </a:solidFill>
              </a:rPr>
              <a:t>If you do not understand the domain you are working on because it is new and no body invested on a solution before this might mean it is complex enough to start applying DDD you will work closely with domain experts to get the models right</a:t>
            </a:r>
            <a:endParaRPr lang="en-GB" sz="1500" dirty="0">
              <a:solidFill>
                <a:schemeClr val="tx1">
                  <a:lumMod val="65000"/>
                  <a:lumOff val="35000"/>
                </a:schemeClr>
              </a:solidFill>
            </a:endParaRPr>
          </a:p>
        </p:txBody>
      </p:sp>
    </p:spTree>
    <p:extLst>
      <p:ext uri="{BB962C8B-B14F-4D97-AF65-F5344CB8AC3E}">
        <p14:creationId xmlns:p14="http://schemas.microsoft.com/office/powerpoint/2010/main" val="2691370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What is the business value of using DDD?</a:t>
            </a:r>
            <a:endParaRPr lang="en-GB" sz="3200" dirty="0"/>
          </a:p>
        </p:txBody>
      </p:sp>
      <p:sp>
        <p:nvSpPr>
          <p:cNvPr id="3" name="Content Placeholder 2"/>
          <p:cNvSpPr>
            <a:spLocks noGrp="1"/>
          </p:cNvSpPr>
          <p:nvPr>
            <p:ph idx="1"/>
          </p:nvPr>
        </p:nvSpPr>
        <p:spPr/>
        <p:txBody>
          <a:bodyPr>
            <a:normAutofit/>
          </a:bodyPr>
          <a:lstStyle/>
          <a:p>
            <a:pPr>
              <a:lnSpc>
                <a:spcPct val="150000"/>
              </a:lnSpc>
            </a:pPr>
            <a:r>
              <a:rPr lang="en-US" sz="1600" dirty="0" smtClean="0">
                <a:solidFill>
                  <a:schemeClr val="tx1">
                    <a:lumMod val="65000"/>
                    <a:lumOff val="35000"/>
                  </a:schemeClr>
                </a:solidFill>
              </a:rPr>
              <a:t>Useful and meaningful model of its domain</a:t>
            </a:r>
          </a:p>
          <a:p>
            <a:pPr>
              <a:lnSpc>
                <a:spcPct val="150000"/>
              </a:lnSpc>
            </a:pPr>
            <a:r>
              <a:rPr lang="en-US" sz="1600" dirty="0" smtClean="0">
                <a:solidFill>
                  <a:schemeClr val="tx1">
                    <a:lumMod val="65000"/>
                    <a:lumOff val="35000"/>
                  </a:schemeClr>
                </a:solidFill>
              </a:rPr>
              <a:t>Domain experts contribute to software design</a:t>
            </a:r>
          </a:p>
          <a:p>
            <a:pPr>
              <a:lnSpc>
                <a:spcPct val="150000"/>
              </a:lnSpc>
            </a:pPr>
            <a:r>
              <a:rPr lang="en-US" sz="1600" dirty="0" smtClean="0">
                <a:solidFill>
                  <a:schemeClr val="tx1">
                    <a:lumMod val="65000"/>
                    <a:lumOff val="35000"/>
                  </a:schemeClr>
                </a:solidFill>
              </a:rPr>
              <a:t>Better experience</a:t>
            </a:r>
          </a:p>
          <a:p>
            <a:pPr>
              <a:lnSpc>
                <a:spcPct val="150000"/>
              </a:lnSpc>
            </a:pPr>
            <a:r>
              <a:rPr lang="en-US" sz="1600" dirty="0" smtClean="0">
                <a:solidFill>
                  <a:schemeClr val="tx1">
                    <a:lumMod val="65000"/>
                    <a:lumOff val="35000"/>
                  </a:schemeClr>
                </a:solidFill>
              </a:rPr>
              <a:t>Clear boundaries</a:t>
            </a:r>
          </a:p>
          <a:p>
            <a:pPr>
              <a:lnSpc>
                <a:spcPct val="150000"/>
              </a:lnSpc>
            </a:pPr>
            <a:r>
              <a:rPr lang="en-US" sz="1600" dirty="0" smtClean="0">
                <a:solidFill>
                  <a:schemeClr val="tx1">
                    <a:lumMod val="65000"/>
                    <a:lumOff val="35000"/>
                  </a:schemeClr>
                </a:solidFill>
              </a:rPr>
              <a:t>Better architecture organization</a:t>
            </a:r>
          </a:p>
          <a:p>
            <a:pPr>
              <a:lnSpc>
                <a:spcPct val="150000"/>
              </a:lnSpc>
            </a:pPr>
            <a:r>
              <a:rPr lang="en-US" sz="1600" dirty="0" smtClean="0">
                <a:solidFill>
                  <a:schemeClr val="tx1">
                    <a:lumMod val="65000"/>
                    <a:lumOff val="35000"/>
                  </a:schemeClr>
                </a:solidFill>
              </a:rPr>
              <a:t>Iterative and continuous modeling on agile fashion</a:t>
            </a:r>
          </a:p>
          <a:p>
            <a:pPr>
              <a:lnSpc>
                <a:spcPct val="150000"/>
              </a:lnSpc>
            </a:pPr>
            <a:r>
              <a:rPr lang="en-US" sz="1600" dirty="0" smtClean="0">
                <a:solidFill>
                  <a:schemeClr val="tx1">
                    <a:lumMod val="65000"/>
                    <a:lumOff val="35000"/>
                  </a:schemeClr>
                </a:solidFill>
              </a:rPr>
              <a:t>Better tools strategic and tactical</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2125165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I</a:t>
            </a:r>
            <a:r>
              <a:rPr lang="en-US" sz="3200" dirty="0" smtClean="0"/>
              <a:t> said DDD use agile fashion but what is agile?</a:t>
            </a:r>
            <a:endParaRPr lang="en-GB" sz="3200" dirty="0"/>
          </a:p>
        </p:txBody>
      </p:sp>
      <p:sp>
        <p:nvSpPr>
          <p:cNvPr id="3" name="Content Placeholder 2"/>
          <p:cNvSpPr>
            <a:spLocks noGrp="1"/>
          </p:cNvSpPr>
          <p:nvPr>
            <p:ph idx="1"/>
          </p:nvPr>
        </p:nvSpPr>
        <p:spPr/>
        <p:txBody>
          <a:bodyPr>
            <a:normAutofit/>
          </a:bodyPr>
          <a:lstStyle/>
          <a:p>
            <a:pPr marL="0" indent="0">
              <a:lnSpc>
                <a:spcPct val="150000"/>
              </a:lnSpc>
              <a:buNone/>
            </a:pPr>
            <a:r>
              <a:rPr lang="en-US" sz="1600" dirty="0" smtClean="0">
                <a:solidFill>
                  <a:schemeClr val="tx1">
                    <a:lumMod val="65000"/>
                    <a:lumOff val="35000"/>
                  </a:schemeClr>
                </a:solidFill>
              </a:rPr>
              <a:t>Agile is system that company follows to manage projects and tasks and project versions</a:t>
            </a:r>
          </a:p>
          <a:p>
            <a:pPr marL="0" indent="0">
              <a:lnSpc>
                <a:spcPct val="150000"/>
              </a:lnSpc>
              <a:buNone/>
            </a:pPr>
            <a:r>
              <a:rPr lang="en-US" sz="1600" dirty="0" smtClean="0">
                <a:solidFill>
                  <a:schemeClr val="tx1">
                    <a:lumMod val="65000"/>
                    <a:lumOff val="35000"/>
                  </a:schemeClr>
                </a:solidFill>
              </a:rPr>
              <a:t>The idea that agile separate our project into sprints each sprint can be 2 to 3 weeks long depends on company needs for provide new release </a:t>
            </a:r>
          </a:p>
          <a:p>
            <a:pPr marL="0" indent="0">
              <a:lnSpc>
                <a:spcPct val="150000"/>
              </a:lnSpc>
              <a:buNone/>
            </a:pPr>
            <a:r>
              <a:rPr lang="en-US" sz="1600" dirty="0" smtClean="0"/>
              <a:t>What is sprint?</a:t>
            </a:r>
          </a:p>
          <a:p>
            <a:pPr marL="0" indent="0">
              <a:lnSpc>
                <a:spcPct val="150000"/>
              </a:lnSpc>
              <a:buNone/>
            </a:pPr>
            <a:r>
              <a:rPr lang="en-US" sz="1600" dirty="0" smtClean="0">
                <a:solidFill>
                  <a:schemeClr val="tx1">
                    <a:lumMod val="65000"/>
                    <a:lumOff val="35000"/>
                  </a:schemeClr>
                </a:solidFill>
              </a:rPr>
              <a:t>Sprint is time duration that we set goals and features to do throw this period each day we join meeting talking about what is done what to work on today what  at the end of sprint we do something called retrospective which is re check for or steps throw the sprint period to check if we where working right following the sprint goals and to learn what we did wrong and what is right</a:t>
            </a:r>
          </a:p>
          <a:p>
            <a:pPr marL="0" indent="0">
              <a:lnSpc>
                <a:spcPct val="150000"/>
              </a:lnSpc>
              <a:buNone/>
            </a:pPr>
            <a:r>
              <a:rPr lang="en-US" sz="1600" dirty="0" smtClean="0">
                <a:solidFill>
                  <a:srgbClr val="00B050"/>
                </a:solidFill>
              </a:rPr>
              <a:t>Example for tools helps to use agile :</a:t>
            </a:r>
          </a:p>
          <a:p>
            <a:pPr marL="0" indent="0">
              <a:lnSpc>
                <a:spcPct val="150000"/>
              </a:lnSpc>
              <a:buNone/>
            </a:pPr>
            <a:r>
              <a:rPr lang="en-US" sz="1600" dirty="0" err="1" smtClean="0">
                <a:solidFill>
                  <a:schemeClr val="tx1">
                    <a:lumMod val="65000"/>
                    <a:lumOff val="35000"/>
                  </a:schemeClr>
                </a:solidFill>
              </a:rPr>
              <a:t>Jira</a:t>
            </a:r>
            <a:r>
              <a:rPr lang="en-US" sz="1600" dirty="0" smtClean="0">
                <a:solidFill>
                  <a:schemeClr val="tx1">
                    <a:lumMod val="65000"/>
                    <a:lumOff val="35000"/>
                  </a:schemeClr>
                </a:solidFill>
              </a:rPr>
              <a:t> - </a:t>
            </a:r>
            <a:r>
              <a:rPr lang="en-US" sz="1600" dirty="0" err="1" smtClean="0">
                <a:solidFill>
                  <a:schemeClr val="tx1">
                    <a:lumMod val="65000"/>
                    <a:lumOff val="35000"/>
                  </a:schemeClr>
                </a:solidFill>
              </a:rPr>
              <a:t>zoho</a:t>
            </a:r>
            <a:r>
              <a:rPr lang="en-US" sz="1600" dirty="0" smtClean="0">
                <a:solidFill>
                  <a:schemeClr val="tx1">
                    <a:lumMod val="65000"/>
                    <a:lumOff val="35000"/>
                  </a:schemeClr>
                </a:solidFill>
              </a:rPr>
              <a:t> - asana</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2554056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DDD and crud?</a:t>
            </a:r>
            <a:endParaRPr lang="en-GB" sz="3200" dirty="0"/>
          </a:p>
        </p:txBody>
      </p:sp>
      <p:sp>
        <p:nvSpPr>
          <p:cNvPr id="3" name="Content Placeholder 2"/>
          <p:cNvSpPr>
            <a:spLocks noGrp="1"/>
          </p:cNvSpPr>
          <p:nvPr>
            <p:ph idx="1"/>
          </p:nvPr>
        </p:nvSpPr>
        <p:spPr>
          <a:xfrm>
            <a:off x="381000" y="1219200"/>
            <a:ext cx="8305800" cy="7620000"/>
          </a:xfrm>
        </p:spPr>
        <p:txBody>
          <a:bodyPr>
            <a:noAutofit/>
          </a:bodyPr>
          <a:lstStyle/>
          <a:p>
            <a:pPr marL="0" indent="0">
              <a:lnSpc>
                <a:spcPct val="150000"/>
              </a:lnSpc>
              <a:buNone/>
            </a:pPr>
            <a:r>
              <a:rPr lang="en-US" sz="1600" dirty="0" smtClean="0">
                <a:solidFill>
                  <a:schemeClr val="tx1">
                    <a:lumMod val="65000"/>
                    <a:lumOff val="35000"/>
                  </a:schemeClr>
                </a:solidFill>
              </a:rPr>
              <a:t>Can we count all crud operation as data manipulation only?</a:t>
            </a:r>
          </a:p>
          <a:p>
            <a:pPr marL="0" indent="0">
              <a:lnSpc>
                <a:spcPct val="150000"/>
              </a:lnSpc>
              <a:buNone/>
            </a:pPr>
            <a:r>
              <a:rPr lang="en-US" sz="1600" dirty="0" smtClean="0">
                <a:solidFill>
                  <a:schemeClr val="tx1">
                    <a:lumMod val="65000"/>
                    <a:lumOff val="35000"/>
                  </a:schemeClr>
                </a:solidFill>
              </a:rPr>
              <a:t>Answer is no maybe the change is happening as  a part of a larger business process</a:t>
            </a:r>
          </a:p>
          <a:p>
            <a:pPr marL="0" indent="0">
              <a:lnSpc>
                <a:spcPct val="150000"/>
              </a:lnSpc>
              <a:buNone/>
            </a:pPr>
            <a:r>
              <a:rPr lang="en-US" sz="1600" dirty="0" smtClean="0">
                <a:solidFill>
                  <a:schemeClr val="tx1">
                    <a:lumMod val="65000"/>
                    <a:lumOff val="35000"/>
                  </a:schemeClr>
                </a:solidFill>
              </a:rPr>
              <a:t>Examples :</a:t>
            </a:r>
          </a:p>
          <a:p>
            <a:pPr marL="0" indent="0">
              <a:lnSpc>
                <a:spcPct val="150000"/>
              </a:lnSpc>
              <a:buNone/>
            </a:pPr>
            <a:r>
              <a:rPr lang="en-US" sz="1600" dirty="0">
                <a:solidFill>
                  <a:srgbClr val="00B050"/>
                </a:solidFill>
              </a:rPr>
              <a:t>c</a:t>
            </a:r>
            <a:r>
              <a:rPr lang="en-US" sz="1600" dirty="0" smtClean="0">
                <a:solidFill>
                  <a:srgbClr val="00B050"/>
                </a:solidFill>
              </a:rPr>
              <a:t>ompany A (DDD)</a:t>
            </a:r>
          </a:p>
          <a:p>
            <a:pPr>
              <a:lnSpc>
                <a:spcPct val="150000"/>
              </a:lnSpc>
            </a:pPr>
            <a:r>
              <a:rPr lang="en-US" sz="1600" dirty="0" smtClean="0">
                <a:solidFill>
                  <a:schemeClr val="tx1">
                    <a:lumMod val="65000"/>
                    <a:lumOff val="35000"/>
                  </a:schemeClr>
                </a:solidFill>
              </a:rPr>
              <a:t>The manager only will lookup the employees record n the system and select terminate employment contract button</a:t>
            </a:r>
          </a:p>
          <a:p>
            <a:pPr>
              <a:lnSpc>
                <a:spcPct val="150000"/>
              </a:lnSpc>
            </a:pPr>
            <a:r>
              <a:rPr lang="en-US" sz="1600" dirty="0" smtClean="0">
                <a:solidFill>
                  <a:schemeClr val="tx1">
                    <a:lumMod val="65000"/>
                    <a:lumOff val="35000"/>
                  </a:schemeClr>
                </a:solidFill>
              </a:rPr>
              <a:t>The system asks for the termination data and reason</a:t>
            </a:r>
            <a:r>
              <a:rPr lang="en-GB" sz="1600" dirty="0" smtClean="0">
                <a:solidFill>
                  <a:schemeClr val="tx1">
                    <a:lumMod val="65000"/>
                    <a:lumOff val="35000"/>
                  </a:schemeClr>
                </a:solidFill>
              </a:rPr>
              <a:t>,the system automatically updates the employee records</a:t>
            </a:r>
            <a:r>
              <a:rPr lang="en-US" sz="1600" dirty="0">
                <a:solidFill>
                  <a:schemeClr val="tx1">
                    <a:lumMod val="65000"/>
                    <a:lumOff val="35000"/>
                  </a:schemeClr>
                </a:solidFill>
              </a:rPr>
              <a:t> </a:t>
            </a:r>
            <a:r>
              <a:rPr lang="en-US" sz="1600" dirty="0" smtClean="0">
                <a:solidFill>
                  <a:schemeClr val="tx1">
                    <a:lumMod val="65000"/>
                    <a:lumOff val="35000"/>
                  </a:schemeClr>
                </a:solidFill>
              </a:rPr>
              <a:t>revokes the user credentials and electronic </a:t>
            </a:r>
            <a:r>
              <a:rPr lang="en-US" sz="1600" dirty="0" err="1" smtClean="0">
                <a:solidFill>
                  <a:schemeClr val="tx1">
                    <a:lumMod val="65000"/>
                    <a:lumOff val="35000"/>
                  </a:schemeClr>
                </a:solidFill>
              </a:rPr>
              <a:t>offic</a:t>
            </a:r>
            <a:r>
              <a:rPr lang="en-US" sz="1600" dirty="0" smtClean="0">
                <a:solidFill>
                  <a:schemeClr val="tx1">
                    <a:lumMod val="65000"/>
                    <a:lumOff val="35000"/>
                  </a:schemeClr>
                </a:solidFill>
              </a:rPr>
              <a:t> key and finally sends notification to the payroll system</a:t>
            </a:r>
          </a:p>
        </p:txBody>
      </p:sp>
    </p:spTree>
    <p:extLst>
      <p:ext uri="{BB962C8B-B14F-4D97-AF65-F5344CB8AC3E}">
        <p14:creationId xmlns:p14="http://schemas.microsoft.com/office/powerpoint/2010/main" val="116380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DDD and crud?</a:t>
            </a:r>
            <a:endParaRPr lang="en-GB" sz="3200" dirty="0"/>
          </a:p>
        </p:txBody>
      </p:sp>
      <p:sp>
        <p:nvSpPr>
          <p:cNvPr id="3" name="Content Placeholder 2"/>
          <p:cNvSpPr>
            <a:spLocks noGrp="1"/>
          </p:cNvSpPr>
          <p:nvPr>
            <p:ph idx="1"/>
          </p:nvPr>
        </p:nvSpPr>
        <p:spPr/>
        <p:txBody>
          <a:bodyPr>
            <a:normAutofit fontScale="55000" lnSpcReduction="20000"/>
          </a:bodyPr>
          <a:lstStyle/>
          <a:p>
            <a:pPr marL="0" indent="0">
              <a:lnSpc>
                <a:spcPct val="150000"/>
              </a:lnSpc>
              <a:buNone/>
            </a:pPr>
            <a:r>
              <a:rPr lang="en-US" dirty="0" smtClean="0">
                <a:solidFill>
                  <a:srgbClr val="FF0000"/>
                </a:solidFill>
              </a:rPr>
              <a:t>Company B (crud)</a:t>
            </a:r>
          </a:p>
          <a:p>
            <a:pPr marL="0" indent="0">
              <a:lnSpc>
                <a:spcPct val="150000"/>
              </a:lnSpc>
              <a:buNone/>
            </a:pPr>
            <a:r>
              <a:rPr lang="en-US" dirty="0" smtClean="0"/>
              <a:t>The manager will do the following:</a:t>
            </a:r>
          </a:p>
          <a:p>
            <a:pPr>
              <a:lnSpc>
                <a:spcPct val="150000"/>
              </a:lnSpc>
            </a:pPr>
            <a:r>
              <a:rPr lang="en-US" dirty="0" smtClean="0">
                <a:solidFill>
                  <a:schemeClr val="tx1">
                    <a:lumMod val="65000"/>
                    <a:lumOff val="35000"/>
                  </a:schemeClr>
                </a:solidFill>
              </a:rPr>
              <a:t>Looks up the employees record in the system</a:t>
            </a:r>
          </a:p>
          <a:p>
            <a:pPr>
              <a:lnSpc>
                <a:spcPct val="150000"/>
              </a:lnSpc>
            </a:pPr>
            <a:r>
              <a:rPr lang="en-US" dirty="0" smtClean="0">
                <a:solidFill>
                  <a:schemeClr val="tx1">
                    <a:lumMod val="65000"/>
                    <a:lumOff val="35000"/>
                  </a:schemeClr>
                </a:solidFill>
              </a:rPr>
              <a:t>Puts check in the contract terminated checkbox and enter the termination date and reason then click save</a:t>
            </a:r>
          </a:p>
          <a:p>
            <a:pPr>
              <a:lnSpc>
                <a:spcPct val="150000"/>
              </a:lnSpc>
            </a:pPr>
            <a:r>
              <a:rPr lang="en-US" dirty="0" smtClean="0">
                <a:solidFill>
                  <a:schemeClr val="tx1">
                    <a:lumMod val="65000"/>
                    <a:lumOff val="35000"/>
                  </a:schemeClr>
                </a:solidFill>
              </a:rPr>
              <a:t>Logs into user management system looks up the users account puts a check in the disabled checkbox and click save</a:t>
            </a:r>
          </a:p>
          <a:p>
            <a:pPr>
              <a:lnSpc>
                <a:spcPct val="150000"/>
              </a:lnSpc>
            </a:pPr>
            <a:r>
              <a:rPr lang="en-US" dirty="0" smtClean="0">
                <a:solidFill>
                  <a:schemeClr val="tx1">
                    <a:lumMod val="65000"/>
                    <a:lumOff val="35000"/>
                  </a:schemeClr>
                </a:solidFill>
              </a:rPr>
              <a:t>Logs into the office key management system looks up the user key puts  a check in the disabled check box and click save </a:t>
            </a:r>
          </a:p>
          <a:p>
            <a:pPr>
              <a:lnSpc>
                <a:spcPct val="150000"/>
              </a:lnSpc>
            </a:pPr>
            <a:r>
              <a:rPr lang="en-US" dirty="0" smtClean="0">
                <a:solidFill>
                  <a:schemeClr val="tx1">
                    <a:lumMod val="65000"/>
                    <a:lumOff val="35000"/>
                  </a:schemeClr>
                </a:solidFill>
              </a:rPr>
              <a:t>Sends an email to the payroll department notifying them that the employee has quit</a:t>
            </a:r>
            <a:endParaRPr lang="en-GB" dirty="0" smtClean="0">
              <a:solidFill>
                <a:schemeClr val="tx1">
                  <a:lumMod val="65000"/>
                  <a:lumOff val="35000"/>
                </a:schemeClr>
              </a:solidFill>
            </a:endParaRPr>
          </a:p>
          <a:p>
            <a:endParaRPr lang="en-GB" dirty="0"/>
          </a:p>
        </p:txBody>
      </p:sp>
    </p:spTree>
    <p:extLst>
      <p:ext uri="{BB962C8B-B14F-4D97-AF65-F5344CB8AC3E}">
        <p14:creationId xmlns:p14="http://schemas.microsoft.com/office/powerpoint/2010/main" val="3535670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What is DDD domain and subdomain?</a:t>
            </a:r>
            <a:endParaRPr lang="en-GB" sz="3200" dirty="0"/>
          </a:p>
        </p:txBody>
      </p:sp>
      <p:sp>
        <p:nvSpPr>
          <p:cNvPr id="3" name="Content Placeholder 2"/>
          <p:cNvSpPr>
            <a:spLocks noGrp="1"/>
          </p:cNvSpPr>
          <p:nvPr>
            <p:ph idx="1"/>
          </p:nvPr>
        </p:nvSpPr>
        <p:spPr/>
        <p:txBody>
          <a:bodyPr>
            <a:normAutofit/>
          </a:bodyPr>
          <a:lstStyle/>
          <a:p>
            <a:pPr marL="0" indent="0">
              <a:lnSpc>
                <a:spcPct val="150000"/>
              </a:lnSpc>
              <a:buNone/>
            </a:pPr>
            <a:r>
              <a:rPr lang="en-GB" sz="1600" b="1" dirty="0" smtClean="0">
                <a:solidFill>
                  <a:schemeClr val="tx1">
                    <a:lumMod val="65000"/>
                    <a:lumOff val="35000"/>
                  </a:schemeClr>
                </a:solidFill>
              </a:rPr>
              <a:t>Domain</a:t>
            </a:r>
          </a:p>
          <a:p>
            <a:pPr>
              <a:lnSpc>
                <a:spcPct val="150000"/>
              </a:lnSpc>
            </a:pPr>
            <a:r>
              <a:rPr lang="en-GB" sz="1600" b="1" dirty="0" smtClean="0">
                <a:solidFill>
                  <a:schemeClr val="tx1">
                    <a:lumMod val="65000"/>
                    <a:lumOff val="35000"/>
                  </a:schemeClr>
                </a:solidFill>
              </a:rPr>
              <a:t>Definition</a:t>
            </a:r>
            <a:r>
              <a:rPr lang="en-GB" sz="1600" dirty="0" smtClean="0">
                <a:solidFill>
                  <a:schemeClr val="tx1">
                    <a:lumMod val="65000"/>
                    <a:lumOff val="35000"/>
                  </a:schemeClr>
                </a:solidFill>
              </a:rPr>
              <a:t>: The domain is the subject area of the application, the "problem space" you're solving for. It includes the entire business logic that the software is intended to model.</a:t>
            </a:r>
          </a:p>
          <a:p>
            <a:pPr>
              <a:lnSpc>
                <a:spcPct val="150000"/>
              </a:lnSpc>
            </a:pPr>
            <a:r>
              <a:rPr lang="en-GB" sz="1600" b="1" dirty="0" smtClean="0">
                <a:solidFill>
                  <a:schemeClr val="tx1">
                    <a:lumMod val="65000"/>
                    <a:lumOff val="35000"/>
                  </a:schemeClr>
                </a:solidFill>
              </a:rPr>
              <a:t>Example</a:t>
            </a:r>
            <a:r>
              <a:rPr lang="en-GB" sz="1600" dirty="0" smtClean="0">
                <a:solidFill>
                  <a:schemeClr val="tx1">
                    <a:lumMod val="65000"/>
                    <a:lumOff val="35000"/>
                  </a:schemeClr>
                </a:solidFill>
              </a:rPr>
              <a:t>: In an e-commerce application, the domain would include concepts like customers, orders, products, payments, and shipping.</a:t>
            </a:r>
          </a:p>
          <a:p>
            <a:pPr marL="0" indent="0">
              <a:lnSpc>
                <a:spcPct val="150000"/>
              </a:lnSpc>
              <a:buNone/>
            </a:pPr>
            <a:r>
              <a:rPr lang="en-GB" sz="1600" b="1" dirty="0" smtClean="0">
                <a:solidFill>
                  <a:schemeClr val="tx1">
                    <a:lumMod val="65000"/>
                    <a:lumOff val="35000"/>
                  </a:schemeClr>
                </a:solidFill>
              </a:rPr>
              <a:t>Subdomain</a:t>
            </a:r>
          </a:p>
          <a:p>
            <a:pPr>
              <a:lnSpc>
                <a:spcPct val="150000"/>
              </a:lnSpc>
            </a:pPr>
            <a:r>
              <a:rPr lang="en-GB" sz="1600" b="1" dirty="0" smtClean="0">
                <a:solidFill>
                  <a:schemeClr val="tx1">
                    <a:lumMod val="65000"/>
                    <a:lumOff val="35000"/>
                  </a:schemeClr>
                </a:solidFill>
              </a:rPr>
              <a:t>Definition</a:t>
            </a:r>
            <a:r>
              <a:rPr lang="en-GB" sz="1600" dirty="0" smtClean="0">
                <a:solidFill>
                  <a:schemeClr val="tx1">
                    <a:lumMod val="65000"/>
                    <a:lumOff val="35000"/>
                  </a:schemeClr>
                </a:solidFill>
              </a:rPr>
              <a:t>: A subdomain is a smaller part or subset of the larger domain. Complex systems often have multiple subdomains, each representing a specific part of the overall business logic. Subdomains help divide a large domain into more manageable sections.</a:t>
            </a:r>
          </a:p>
          <a:p>
            <a:pPr marL="0" indent="0">
              <a:buNone/>
            </a:pPr>
            <a:endParaRPr lang="en-GB" sz="1600" dirty="0">
              <a:solidFill>
                <a:schemeClr val="tx1">
                  <a:lumMod val="65000"/>
                  <a:lumOff val="35000"/>
                </a:schemeClr>
              </a:solidFill>
            </a:endParaRPr>
          </a:p>
        </p:txBody>
      </p:sp>
    </p:spTree>
    <p:extLst>
      <p:ext uri="{BB962C8B-B14F-4D97-AF65-F5344CB8AC3E}">
        <p14:creationId xmlns:p14="http://schemas.microsoft.com/office/powerpoint/2010/main" val="1766711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TotalTime>
  <Words>4423</Words>
  <Application>Microsoft Office PowerPoint</Application>
  <PresentationFormat>On-screen Show (4:3)</PresentationFormat>
  <Paragraphs>316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What we will talk about?</vt:lpstr>
      <vt:lpstr>What is Domain Driven Design</vt:lpstr>
      <vt:lpstr>Why DDD?</vt:lpstr>
      <vt:lpstr>Should I start considering DDD as an option?</vt:lpstr>
      <vt:lpstr>What is the business value of using DDD?</vt:lpstr>
      <vt:lpstr>I said DDD use agile fashion but what is agile?</vt:lpstr>
      <vt:lpstr>DDD and crud?</vt:lpstr>
      <vt:lpstr>DDD and crud?</vt:lpstr>
      <vt:lpstr>What is DDD domain and subdomain?</vt:lpstr>
      <vt:lpstr>Subdomain matrix</vt:lpstr>
      <vt:lpstr>DDD Phases (strategic)</vt:lpstr>
      <vt:lpstr>Bounded context</vt:lpstr>
      <vt:lpstr>Event storming</vt:lpstr>
      <vt:lpstr>Ubiquitous language</vt:lpstr>
      <vt:lpstr>Relationship between bounded context</vt:lpstr>
      <vt:lpstr>Shared kernel</vt:lpstr>
      <vt:lpstr>Customer supplier</vt:lpstr>
      <vt:lpstr>conformist</vt:lpstr>
      <vt:lpstr>Anticorruption layer</vt:lpstr>
      <vt:lpstr>Open host service</vt:lpstr>
      <vt:lpstr>Up/down stream</vt:lpstr>
      <vt:lpstr>Published language</vt:lpstr>
      <vt:lpstr>DDD Phases (tactical)</vt:lpstr>
      <vt:lpstr>Value object</vt:lpstr>
      <vt:lpstr>Entities </vt:lpstr>
      <vt:lpstr>Aggregates </vt:lpstr>
      <vt:lpstr>Domain events</vt:lpstr>
      <vt:lpstr>Domain services</vt:lpstr>
      <vt:lpstr>Repositories </vt:lpstr>
      <vt:lpstr>Factories</vt:lpstr>
      <vt:lpstr>Rich model</vt:lpstr>
      <vt:lpstr>Anemic model</vt:lpstr>
      <vt:lpstr>CQRS (command query responsibility segregation)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we will talk about?</dc:title>
  <dc:creator>Ryzen 5</dc:creator>
  <cp:lastModifiedBy>Ryzen 5</cp:lastModifiedBy>
  <cp:revision>30</cp:revision>
  <dcterms:created xsi:type="dcterms:W3CDTF">2024-09-08T18:31:12Z</dcterms:created>
  <dcterms:modified xsi:type="dcterms:W3CDTF">2024-09-09T02:11:10Z</dcterms:modified>
</cp:coreProperties>
</file>