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1" r:id="rId5"/>
    <p:sldMasterId id="2147483695" r:id="rId6"/>
  </p:sldMasterIdLst>
  <p:notesMasterIdLst>
    <p:notesMasterId r:id="rId16"/>
  </p:notesMasterIdLst>
  <p:sldIdLst>
    <p:sldId id="259" r:id="rId7"/>
    <p:sldId id="360" r:id="rId8"/>
    <p:sldId id="358" r:id="rId9"/>
    <p:sldId id="359" r:id="rId10"/>
    <p:sldId id="361" r:id="rId11"/>
    <p:sldId id="373" r:id="rId12"/>
    <p:sldId id="379" r:id="rId13"/>
    <p:sldId id="380" r:id="rId14"/>
    <p:sldId id="368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B4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0CDF83F-6DAA-439D-9A8D-358D424EE268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B64F4C9-736E-4C7A-A083-8184480BE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26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C8951-51CC-4517-A64D-42B9117514D4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176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808944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299036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872589"/>
            <a:ext cx="9302752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372798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1" name="TextBox 10"/>
          <p:cNvSpPr txBox="1"/>
          <p:nvPr/>
        </p:nvSpPr>
        <p:spPr>
          <a:xfrm>
            <a:off x="983501" y="887859"/>
            <a:ext cx="729184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66841" y="3120015"/>
            <a:ext cx="7381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8509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366091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2943357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2943357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2943357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839116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2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4781080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2279889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5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5168236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3"/>
            <a:ext cx="2553327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3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37378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11667" y="0"/>
            <a:ext cx="9237133" cy="6078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D6BC7D-FD1A-4CED-99D6-16DB8F8C4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74283C-12DD-4786-8592-2A58BBC74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0BCE88C-8D24-4811-9B07-93D78805F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91CD1-8E7F-445E-AE55-1F5346D60C30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5852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5879-9C0F-4EB0-A4FD-B97C47626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5A5C7-E0E7-4F16-9521-0FD0E6CB6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67598-CE7B-4862-8D57-BFF24968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6D9F-96C4-4AF8-ADFB-A601FB04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0CC0-3A75-4880-A8B6-8C9FE567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21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0914227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CD60-70FD-498A-BF6D-11BEE375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CCBB-23FD-44D6-B23F-A497919D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F04C-289E-4375-945F-E415ADB6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6360-0000-437D-B254-24570081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747B-C548-49EB-A38D-597468F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75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DA3D-0786-4DCA-A6CB-5CAD27B2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1A4BC-B219-406F-9A91-9DB42AB5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B29A-BD1A-4D89-BDB9-3122020C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7617-BEF5-4018-B8A3-29A21CF8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98DA-7539-46E2-90CB-88BF7903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703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AAE1-A3E9-4520-BB6E-BC47BE7A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2AF3-94B1-47D6-8243-38B31264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7DE6D-EEC6-48F8-91D6-DA5E3A0BF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970C-627B-4B29-89AE-9ECEE156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F1D9-D51F-4C43-8C7E-FAD9C554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A14A0-757F-47C6-8984-6C6A9435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94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B0F3-4345-483F-B4D4-513579BB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56DC-A820-4034-BBE3-AB883DBC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C912-04B9-4660-AFBE-88EB94DA0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B8861-4098-4383-9C5A-0C64889CD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17989-24E4-4D58-AF16-522751DB2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5492F-6BC3-4F4F-9AF3-08D7A91C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AA34A-BF26-4383-8BE6-A5A36C2D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75CC8-A35B-4F8D-AEA8-343F2703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20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F0F-48F5-49E5-9645-EB6B516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1D5F1-B9F0-4582-9EAA-0FD39894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1ECF-0A7F-495E-BA7E-848D1C5B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83378-BD0C-4E2B-81CD-57C4C8C9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5301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0758D-9283-47F4-BFB2-BEB1ECD5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B0D91-5B4B-4E5E-BFF3-7F92D828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FE08-93D5-4F7C-A417-429F387E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42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FF6-C5E4-4AE5-BB4F-CB00786F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06BE-5C38-49FC-99E4-02E58719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C4F19-97C6-45EE-BFFF-C19075D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EAD87-09F1-44E9-9349-AB547636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787D8-8910-4A97-989F-1486C0E0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CF7F-9C45-4732-BFFE-612CD092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632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7D23-7072-4B4C-A602-D52CF3B6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13DE4-5A71-4238-9C2E-0ACB86F92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1FD1-36D5-4FFB-8EE1-BA395253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D81E-9F99-4720-84D8-9FB99DCB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D78A3-5985-47A5-BB45-A2A5211B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359F-1E33-4B17-9EB1-48FC3A47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993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BEF7-E124-47E2-80DC-EFC554E9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1219C-C84D-4C36-9A61-9274D8EB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1D72-0634-4192-98FC-35632B9A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921B-7C6D-48CF-B18E-475AB175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4057-6292-4C8F-8650-CD07FCAD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14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2411D-F6CC-471B-966E-03F97D16E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0D4C2-4DC6-48B1-86CC-24D7E11A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43EF-DEB3-46F4-AF1F-618430AF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FFFF-4503-4E53-A7F4-3C34533A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53AB-9D2C-4FCE-B869-91F766E5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622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B7DD6-0A24-4417-9EEF-009750E4DD38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348025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92101" y="1"/>
            <a:ext cx="9156700" cy="1065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1667" y="1927226"/>
            <a:ext cx="4415367" cy="1998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0234" y="1927226"/>
            <a:ext cx="4415367" cy="1998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1667" y="4078288"/>
            <a:ext cx="4415367" cy="2000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0234" y="4078288"/>
            <a:ext cx="4415367" cy="2000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1CE222-3B79-4A9A-A016-276B21BDE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D3CE6D-E970-420B-B0A4-A50698530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A5EE714-340E-4790-82EE-878114DCD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E86EF-319B-42C8-9213-F6310C410D5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97545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11667" y="0"/>
            <a:ext cx="9237133" cy="6078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D6BC7D-FD1A-4CED-99D6-16DB8F8C4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74283C-12DD-4786-8592-2A58BBC74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0BCE88C-8D24-4811-9B07-93D78805F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91CD1-8E7F-445E-AE55-1F5346D60C30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837443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E0DAB5F-F8A7-45B9-BA9E-7CF3D1D459D6}"/>
              </a:ext>
            </a:extLst>
          </p:cNvPr>
          <p:cNvGrpSpPr>
            <a:grpSpLocks/>
          </p:cNvGrpSpPr>
          <p:nvPr/>
        </p:nvGrpSpPr>
        <p:grpSpPr bwMode="auto">
          <a:xfrm>
            <a:off x="-4296833" y="304800"/>
            <a:ext cx="15879233" cy="4724400"/>
            <a:chOff x="-2030" y="192"/>
            <a:chExt cx="7502" cy="2976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30FBA2EC-1483-4B6B-8910-0CEB3788D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 sz="1800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D9A01D0-601C-4CDD-8367-CBCC9211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1587 w 64000"/>
                <a:gd name="T1" fmla="*/ -1067 h 64000"/>
                <a:gd name="T2" fmla="*/ 2304 w 64000"/>
                <a:gd name="T3" fmla="*/ 0 h 64000"/>
                <a:gd name="T4" fmla="*/ 1587 w 64000"/>
                <a:gd name="T5" fmla="*/ 1067 h 64000"/>
                <a:gd name="T6" fmla="*/ 1587 w 64000"/>
                <a:gd name="T7" fmla="*/ 1067 h 64000"/>
                <a:gd name="T8" fmla="*/ 1587 w 64000"/>
                <a:gd name="T9" fmla="*/ 1067 h 64000"/>
                <a:gd name="T10" fmla="*/ 1587 w 64000"/>
                <a:gd name="T11" fmla="*/ 1067 h 64000"/>
                <a:gd name="T12" fmla="*/ 1587 w 64000"/>
                <a:gd name="T13" fmla="*/ -1067 h 64000"/>
                <a:gd name="T14" fmla="*/ 1587 w 64000"/>
                <a:gd name="T15" fmla="*/ -1067 h 64000"/>
                <a:gd name="T16" fmla="*/ 1587 w 64000"/>
                <a:gd name="T17" fmla="*/ -1067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L" sz="1800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A9A911D2-C5DA-4BE0-B65B-2E29D958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2027 w 64000"/>
                <a:gd name="T1" fmla="*/ -1024 h 64000"/>
                <a:gd name="T2" fmla="*/ 2544 w 64000"/>
                <a:gd name="T3" fmla="*/ 0 h 64000"/>
                <a:gd name="T4" fmla="*/ 2027 w 64000"/>
                <a:gd name="T5" fmla="*/ 1024 h 64000"/>
                <a:gd name="T6" fmla="*/ 2027 w 64000"/>
                <a:gd name="T7" fmla="*/ 1024 h 64000"/>
                <a:gd name="T8" fmla="*/ 2027 w 64000"/>
                <a:gd name="T9" fmla="*/ 1024 h 64000"/>
                <a:gd name="T10" fmla="*/ 2027 w 64000"/>
                <a:gd name="T11" fmla="*/ 1024 h 64000"/>
                <a:gd name="T12" fmla="*/ 2027 w 64000"/>
                <a:gd name="T13" fmla="*/ -1024 h 64000"/>
                <a:gd name="T14" fmla="*/ 2027 w 64000"/>
                <a:gd name="T15" fmla="*/ -1024 h 64000"/>
                <a:gd name="T16" fmla="*/ 2027 w 64000"/>
                <a:gd name="T17" fmla="*/ -1024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L" sz="1800"/>
            </a:p>
          </p:txBody>
        </p:sp>
      </p:grpSp>
      <p:sp>
        <p:nvSpPr>
          <p:cNvPr id="47110" name="Rectangle 6">
            <a:extLst>
              <a:ext uri="{FF2B5EF4-FFF2-40B4-BE49-F238E27FC236}">
                <a16:creationId xmlns:a16="http://schemas.microsoft.com/office/drawing/2014/main" id="{C336E7FF-7B3C-42FD-9E5E-C509633794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24051" y="985839"/>
            <a:ext cx="9652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IL" noProof="0"/>
              <a:t>Click to edit Master title style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2CEE71D6-FFB6-48A9-807F-3F8A73544C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IL" noProof="0"/>
              <a:t>Click to edit Master subtitle style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DD28F0-E58F-4119-8823-D7820592B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9586615-A567-48CB-9C39-5B76F43019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EC73023-9F3D-4662-ABFB-562421EAF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C3411C-FE18-4131-ACB5-4D6EC7DD05D3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4413944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B324-588F-4F0E-A8BB-EB48BF0D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743E-32C5-47E7-B3BE-331DD37A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A1ED9B1-5D3C-4272-A58D-31582DE63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8D33C36-2734-41A3-BD6D-A228CA47F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4640860-4408-4617-849A-7C6F704E6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F55BB-E434-41CE-85B4-FB54DA6E2A75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2712256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18DC-2B9C-45D9-95D3-3DC52F15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9634E-A84E-4EB6-BC30-701181988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8F4D89C-1FD4-49EC-B455-335042233F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D10AAFF-23F8-4892-A15C-F577FE072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CFFF318-D8BC-4C44-8B5E-3D09AF4B3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54FC3-1632-4D26-8570-14EECABB39F2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4024190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F391-94DF-4707-B5C5-A2659746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72E9-FA29-447A-AAD1-B445F9131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AAB02-94FD-415E-964A-00A685A3E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4F1B341-B7AD-44BB-AB47-8BFA96501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E48BAB2-2DC0-4E7D-A8E1-7E030DF1B1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D09C77A-76C7-4509-AD1B-4CC00C304D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1CB86-1A26-4873-BD45-572793E5BBA7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3889730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D653-90E7-492C-BD46-7D046350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53D9-6ED1-40D4-BDBA-16A789C6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30ADB-25DC-4564-B8A6-F812E607A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E1D6-D701-4FFF-BCA9-BC6887817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1816B-B2FE-4999-8342-78418CC7E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AA69162-065F-4576-924C-18D3B38A39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73B3E61-F9CC-4FAA-B183-C2A0D58CF3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79D0913-3B55-4774-B87D-069D50CF37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D6F16-BBE1-476C-8E11-7F114C8F4CC1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1614742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69F1-7199-4962-8F65-ED21630F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0CA39BE-2ACB-40B4-8EFF-52915A63C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537332F-F336-4F28-A603-9757FD9AD3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E3FA858-E4B7-404C-AB3C-55FF634EA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15EF7-942B-4824-AA2F-584F65A3F291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746016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5CAE8B0-F95E-42C5-8E3F-BA51040B9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5B77E9B-6BC7-4B5D-86AB-DC79764FE2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313449B-4014-413E-9D4B-98B7A892F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EC04C-4029-4C72-8B01-110C7A46E7F1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21204636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C821-35FB-4741-A2C0-EBD4028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983D-D665-4FB4-9F08-04C7DDD4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AD9D-DC50-4B70-AB66-2FE115095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9F0DDB-E3C1-4B78-A817-5980A40D70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28EB450-3130-405D-BB4D-FF07FBAA9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4E917A4-DD77-42BC-A007-792B235D6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23911-0796-4BB6-AA70-2F61B5F09299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362435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51060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4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7457454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8428-43C4-4957-972F-50C9971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E2C57-FB02-4E09-82BD-2429703FE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L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3184-4382-40C9-8CB8-502E8EE5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E6942A-0394-44D8-818A-2B0210569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24F3C-199A-428C-B5F1-0A2EF1514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1FA895-D867-4BB0-8425-07B04EFA9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AB0E3-F6E5-4C3D-8FE7-994E88F9D1F9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23950027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F02F-931E-4144-84FC-050B0A2A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8A862-BCB1-4753-A8A7-060DC382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0A1F61A-30D9-456C-8A94-3E2E3F789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52728BF-5C58-4CDB-A81D-61E2784D5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1FCF7AC-8540-423F-B2E9-1A68285264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F13C6-B291-4390-92E1-82D7FC9802FC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40429749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EDF3D-76D0-4033-A787-B411C8877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1884" y="301625"/>
            <a:ext cx="2436283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F10F0-70FF-4FEF-895E-1EC5ADC77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26684" y="301625"/>
            <a:ext cx="7112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3833C14-38E3-4CE9-8421-5BB3208B7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F4E3879-436A-4CB6-B141-2FCEABA89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E2F65AB-ACA6-4D13-BE33-8EBD6F72D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8C6EF-E069-48E6-A993-4FFE5E9873BA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152979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3051014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3051014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922869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F8308-905A-4BC1-8AC6-85FB0D06E50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4757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D2B1D-7555-4E67-B81C-C48A9072921D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3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609602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989706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09600"/>
            <a:ext cx="550615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72361" y="609601"/>
            <a:ext cx="400780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4"/>
            <a:ext cx="550613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20F30-DF79-4F2A-A42B-2795F2FF1BEE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7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5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363A96-5D78-47C3-AF12-7A5F30DF2062}" type="slidenum">
              <a:rPr lang="he-IL" altLang="he-IL" smtClean="0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946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163A-B488-4FD6-8832-A8711419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019B-EF9F-4C60-91BE-8FC0D31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92CD-3BD6-47D5-8FB0-A0A7F8EF8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920B-7971-4E94-B8B8-BE3322CF17FE}" type="datetimeFigureOut">
              <a:rPr lang="he-IL" smtClean="0"/>
              <a:t>כ"ג/תשרי/תשפ"ה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8906-9E6A-4258-B149-994CBCD01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D36F-60A6-40B4-8D11-2B73B865A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6BCB-CB23-4855-BC86-EC0325FE0A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78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87ED028-EC8B-46E8-A549-814883524FDD}"/>
              </a:ext>
            </a:extLst>
          </p:cNvPr>
          <p:cNvGrpSpPr>
            <a:grpSpLocks/>
          </p:cNvGrpSpPr>
          <p:nvPr/>
        </p:nvGrpSpPr>
        <p:grpSpPr bwMode="auto"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id="{469735E4-F445-49A8-9BCE-EBFF2A02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2037 w 64000"/>
                <a:gd name="T1" fmla="*/ -807 h 64000"/>
                <a:gd name="T2" fmla="*/ 2592 w 64000"/>
                <a:gd name="T3" fmla="*/ 0 h 64000"/>
                <a:gd name="T4" fmla="*/ 2037 w 64000"/>
                <a:gd name="T5" fmla="*/ 807 h 64000"/>
                <a:gd name="T6" fmla="*/ 2037 w 64000"/>
                <a:gd name="T7" fmla="*/ 807 h 64000"/>
                <a:gd name="T8" fmla="*/ 2037 w 64000"/>
                <a:gd name="T9" fmla="*/ 807 h 64000"/>
                <a:gd name="T10" fmla="*/ 2037 w 64000"/>
                <a:gd name="T11" fmla="*/ 807 h 64000"/>
                <a:gd name="T12" fmla="*/ 2037 w 64000"/>
                <a:gd name="T13" fmla="*/ -807 h 64000"/>
                <a:gd name="T14" fmla="*/ 2037 w 64000"/>
                <a:gd name="T15" fmla="*/ -807 h 64000"/>
                <a:gd name="T16" fmla="*/ 2037 w 64000"/>
                <a:gd name="T17" fmla="*/ -807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L" sz="1800"/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id="{5662D65D-F27A-450E-9734-1700049DD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1525 w 64000"/>
                <a:gd name="T1" fmla="*/ -820 h 64000"/>
                <a:gd name="T2" fmla="*/ 1949 w 64000"/>
                <a:gd name="T3" fmla="*/ 0 h 64000"/>
                <a:gd name="T4" fmla="*/ 1525 w 64000"/>
                <a:gd name="T5" fmla="*/ 820 h 64000"/>
                <a:gd name="T6" fmla="*/ 1525 w 64000"/>
                <a:gd name="T7" fmla="*/ 820 h 64000"/>
                <a:gd name="T8" fmla="*/ 1525 w 64000"/>
                <a:gd name="T9" fmla="*/ 820 h 64000"/>
                <a:gd name="T10" fmla="*/ 1525 w 64000"/>
                <a:gd name="T11" fmla="*/ 820 h 64000"/>
                <a:gd name="T12" fmla="*/ 1525 w 64000"/>
                <a:gd name="T13" fmla="*/ -820 h 64000"/>
                <a:gd name="T14" fmla="*/ 1525 w 64000"/>
                <a:gd name="T15" fmla="*/ -820 h 64000"/>
                <a:gd name="T16" fmla="*/ 1525 w 64000"/>
                <a:gd name="T17" fmla="*/ -82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L" sz="1800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27543E39-7622-4720-BC42-10F31B094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 sz="1800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ABE384AB-8CD5-4AA2-8D9E-460FFBD7B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04FE7089-7C0F-4587-8553-F7632859F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E375996D-7E56-4636-BC09-18E7B37D06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hangingPunct="1">
              <a:defRPr sz="1200"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7CDE536D-6E29-418F-94DA-C622F97AED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hangingPunct="1">
              <a:defRPr sz="1200"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A7661F75-837C-48C2-9A6D-FF72C1C769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1" hangingPunct="1">
              <a:defRPr sz="1200" smtClean="0"/>
            </a:lvl1pPr>
          </a:lstStyle>
          <a:p>
            <a:pPr>
              <a:defRPr/>
            </a:pPr>
            <a:fld id="{E5D077F4-3510-44C9-A63B-D9811E06336D}" type="slidenum">
              <a:rPr lang="he-IL" altLang="en-IL"/>
              <a:pPr>
                <a:defRPr/>
              </a:pPr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17721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1.png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1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4.wmf"/><Relationship Id="rId7" Type="http://schemas.openxmlformats.org/officeDocument/2006/relationships/image" Target="NULL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3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b="1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4098" name="Picture 6" descr="MPj03900990000[1]">
            <a:extLst>
              <a:ext uri="{FF2B5EF4-FFF2-40B4-BE49-F238E27FC236}">
                <a16:creationId xmlns:a16="http://schemas.microsoft.com/office/drawing/2014/main" id="{350EFB6E-518B-4D3B-8DAA-5E146536D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-1" b="-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100" name="Text Box 8">
            <a:extLst>
              <a:ext uri="{FF2B5EF4-FFF2-40B4-BE49-F238E27FC236}">
                <a16:creationId xmlns:a16="http://schemas.microsoft.com/office/drawing/2014/main" id="{1F2C4D3D-C6D2-45F3-A387-A484CF9CE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97" y="3838997"/>
            <a:ext cx="9143980" cy="6857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sz="2000" b="1" dirty="0">
                <a:solidFill>
                  <a:srgbClr val="FFFFFF"/>
                </a:solidFill>
                <a:latin typeface="Tw Cen MT" panose="020B0602020104020603"/>
              </a:rPr>
              <a:t>דר' </a:t>
            </a:r>
            <a:r>
              <a:rPr lang="he-IL" altLang="he-IL" sz="2000" b="1" dirty="0" err="1">
                <a:solidFill>
                  <a:srgbClr val="FFFFFF"/>
                </a:solidFill>
                <a:latin typeface="Tw Cen MT" panose="020B0602020104020603"/>
              </a:rPr>
              <a:t>פיאנה</a:t>
            </a:r>
            <a:r>
              <a:rPr lang="he-IL" altLang="he-IL" sz="2000" b="1" dirty="0">
                <a:solidFill>
                  <a:srgbClr val="FFFFFF"/>
                </a:solidFill>
                <a:latin typeface="Tw Cen MT" panose="020B0602020104020603"/>
              </a:rPr>
              <a:t> </a:t>
            </a:r>
            <a:r>
              <a:rPr lang="he-IL" altLang="he-IL" sz="2000" b="1" dirty="0" err="1">
                <a:solidFill>
                  <a:srgbClr val="FFFFFF"/>
                </a:solidFill>
                <a:latin typeface="Tw Cen MT" panose="020B0602020104020603"/>
              </a:rPr>
              <a:t>יעקובזון</a:t>
            </a:r>
            <a:endParaRPr lang="en-US" altLang="he-IL" sz="2000" b="1" dirty="0">
              <a:solidFill>
                <a:srgbClr val="FFFFFF"/>
              </a:solidFill>
              <a:latin typeface="Tw Cen MT" panose="020B0602020104020603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BE95D-C613-F1A0-E6E2-5F7E02A901A6}"/>
              </a:ext>
            </a:extLst>
          </p:cNvPr>
          <p:cNvSpPr txBox="1"/>
          <p:nvPr/>
        </p:nvSpPr>
        <p:spPr>
          <a:xfrm>
            <a:off x="2852214" y="1281372"/>
            <a:ext cx="6135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שימושי נגזרת</a:t>
            </a:r>
          </a:p>
          <a:p>
            <a:pPr algn="ctr" rtl="1"/>
            <a:r>
              <a:rPr lang="he-IL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חומר לתרגול נוסף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IL" sz="4400" dirty="0">
              <a:solidFill>
                <a:schemeClr val="accent1">
                  <a:lumMod val="20000"/>
                  <a:lumOff val="80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>
            <a:extLst>
              <a:ext uri="{FF2B5EF4-FFF2-40B4-BE49-F238E27FC236}">
                <a16:creationId xmlns:a16="http://schemas.microsoft.com/office/drawing/2014/main" id="{651866E9-5EB9-405C-8757-4621C58A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7" y="2093353"/>
            <a:ext cx="29303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FF6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FF6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altLang="he-IL" sz="2800" b="1" u="sng" dirty="0">
                <a:solidFill>
                  <a:srgbClr val="D8FF6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משימה - הוכח:</a:t>
            </a:r>
            <a:r>
              <a:rPr lang="en-US" altLang="he-IL" sz="2000" dirty="0">
                <a:solidFill>
                  <a:srgbClr val="D8FF6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25980CA7-8D79-4737-8CB2-172B3B78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263" y="2770420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</a:t>
            </a:r>
            <a:r>
              <a:rPr lang="he-IL" altLang="he-IL" sz="20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he-IL" altLang="he-IL" sz="2000" b="1" dirty="0">
                <a:solidFill>
                  <a:srgbClr val="00547E"/>
                </a:solidFill>
                <a:latin typeface="Arial" panose="020B0604020202020204" pitchFamily="34" charset="0"/>
              </a:rPr>
              <a:t>למשוואה   </a:t>
            </a:r>
            <a:r>
              <a:rPr lang="en-US" altLang="he-IL" b="1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en-US" altLang="he-IL" b="1" baseline="30000" dirty="0">
                <a:solidFill>
                  <a:srgbClr val="00547E"/>
                </a:solidFill>
                <a:cs typeface="Times New Roman" panose="02020603050405020304" pitchFamily="18" charset="0"/>
              </a:rPr>
              <a:t>7 </a:t>
            </a:r>
            <a:r>
              <a:rPr lang="en-US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+ 2</a:t>
            </a:r>
            <a:r>
              <a:rPr lang="en-US" altLang="he-IL" b="1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en-US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 – 3 = 0</a:t>
            </a:r>
            <a:r>
              <a:rPr lang="he-IL" altLang="he-IL" sz="2000" b="1" dirty="0">
                <a:solidFill>
                  <a:srgbClr val="00547E"/>
                </a:solidFill>
                <a:latin typeface="Arial" panose="020B0604020202020204" pitchFamily="34" charset="0"/>
              </a:rPr>
              <a:t>    קיים פתרון והוא יחיד</a:t>
            </a: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2C6D3C4-BF40-49A8-8AE4-1A6FC89B5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6" y="3423746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2:</a:t>
            </a:r>
            <a:r>
              <a:rPr lang="he-IL" altLang="he-IL" sz="20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he-IL" altLang="he-IL" sz="2000" b="1" dirty="0">
                <a:solidFill>
                  <a:srgbClr val="00547E"/>
                </a:solidFill>
                <a:latin typeface="Arial" panose="020B0604020202020204" pitchFamily="34" charset="0"/>
              </a:rPr>
              <a:t>למשוואה   </a:t>
            </a:r>
            <a:r>
              <a:rPr lang="en-US" altLang="he-IL" b="1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ru-RU" altLang="he-IL" b="1" baseline="30000" dirty="0">
                <a:solidFill>
                  <a:srgbClr val="00547E"/>
                </a:solidFill>
                <a:cs typeface="Times New Roman" panose="02020603050405020304" pitchFamily="18" charset="0"/>
              </a:rPr>
              <a:t>9</a:t>
            </a:r>
            <a:r>
              <a:rPr lang="en-US" altLang="he-IL" b="1" baseline="30000" dirty="0">
                <a:solidFill>
                  <a:srgbClr val="00547E"/>
                </a:solidFill>
                <a:cs typeface="Times New Roman" panose="02020603050405020304" pitchFamily="18" charset="0"/>
              </a:rPr>
              <a:t> </a:t>
            </a:r>
            <a:r>
              <a:rPr lang="en-US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+ </a:t>
            </a:r>
            <a:r>
              <a:rPr lang="ru-RU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15</a:t>
            </a:r>
            <a:r>
              <a:rPr lang="en-US" altLang="he-IL" b="1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en-US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 – </a:t>
            </a:r>
            <a:r>
              <a:rPr lang="ru-RU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16</a:t>
            </a:r>
            <a:r>
              <a:rPr lang="en-US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 = 0</a:t>
            </a:r>
            <a:r>
              <a:rPr lang="he-IL" altLang="he-IL" sz="2000" b="1" dirty="0">
                <a:solidFill>
                  <a:srgbClr val="00547E"/>
                </a:solidFill>
                <a:latin typeface="Arial" panose="020B0604020202020204" pitchFamily="34" charset="0"/>
              </a:rPr>
              <a:t>    קיים פתרון והוא יחיד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3737F5D-F35D-4EFD-A860-B5EEAEBEC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5" y="4077072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3:</a:t>
            </a:r>
            <a:r>
              <a:rPr lang="he-IL" altLang="he-IL" sz="20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he-IL" altLang="he-IL" sz="2000" b="1" dirty="0">
                <a:solidFill>
                  <a:srgbClr val="00547E"/>
                </a:solidFill>
                <a:latin typeface="Arial" panose="020B0604020202020204" pitchFamily="34" charset="0"/>
              </a:rPr>
              <a:t>למשוואה   </a:t>
            </a:r>
            <a:r>
              <a:rPr lang="en-US" altLang="he-IL" b="1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ru-RU" altLang="he-IL" b="1" baseline="30000" dirty="0">
                <a:solidFill>
                  <a:srgbClr val="00547E"/>
                </a:solidFill>
                <a:cs typeface="Times New Roman" panose="02020603050405020304" pitchFamily="18" charset="0"/>
              </a:rPr>
              <a:t>11</a:t>
            </a:r>
            <a:r>
              <a:rPr lang="en-US" altLang="he-IL" b="1" baseline="30000" dirty="0">
                <a:solidFill>
                  <a:srgbClr val="00547E"/>
                </a:solidFill>
                <a:cs typeface="Times New Roman" panose="02020603050405020304" pitchFamily="18" charset="0"/>
              </a:rPr>
              <a:t> </a:t>
            </a:r>
            <a:r>
              <a:rPr lang="en-US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+ </a:t>
            </a:r>
            <a:r>
              <a:rPr lang="ru-RU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8</a:t>
            </a:r>
            <a:r>
              <a:rPr lang="en-US" altLang="he-IL" b="1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en-US" altLang="he-IL" b="1" dirty="0">
                <a:solidFill>
                  <a:srgbClr val="00547E"/>
                </a:solidFill>
                <a:cs typeface="Times New Roman" panose="02020603050405020304" pitchFamily="18" charset="0"/>
              </a:rPr>
              <a:t> = 0</a:t>
            </a:r>
            <a:r>
              <a:rPr lang="he-IL" altLang="he-IL" sz="2000" b="1" dirty="0">
                <a:solidFill>
                  <a:srgbClr val="00547E"/>
                </a:solidFill>
                <a:latin typeface="Arial" panose="020B0604020202020204" pitchFamily="34" charset="0"/>
              </a:rPr>
              <a:t>    קיים פתרון והוא יחיד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458F2-2756-425B-9120-6EF7B9A8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116"/>
            <a:ext cx="12191999" cy="1052677"/>
          </a:xfrm>
          <a:prstGeom prst="rect">
            <a:avLst/>
          </a:prstGeom>
          <a:gradFill flip="none" rotWithShape="1">
            <a:gsLst>
              <a:gs pos="21000">
                <a:srgbClr val="E2E3E6"/>
              </a:gs>
              <a:gs pos="6000">
                <a:srgbClr val="C2C9DC">
                  <a:shade val="67500"/>
                  <a:satMod val="115000"/>
                </a:srgbClr>
              </a:gs>
              <a:gs pos="72000">
                <a:schemeClr val="bg2">
                  <a:lumMod val="40000"/>
                  <a:lumOff val="60000"/>
                </a:schemeClr>
              </a:gs>
              <a:gs pos="100000">
                <a:srgbClr val="C2C9DC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he-IL" altLang="he-IL" sz="1800" b="1">
              <a:solidFill>
                <a:prstClr val="black"/>
              </a:solidFill>
            </a:endParaRPr>
          </a:p>
        </p:txBody>
      </p:sp>
      <p:graphicFrame>
        <p:nvGraphicFramePr>
          <p:cNvPr id="21" name="Object 135">
            <a:extLst>
              <a:ext uri="{FF2B5EF4-FFF2-40B4-BE49-F238E27FC236}">
                <a16:creationId xmlns:a16="http://schemas.microsoft.com/office/drawing/2014/main" id="{9853FC74-811E-4518-8105-4D370F49E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7190" y="470725"/>
          <a:ext cx="7064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30057" imgH="215806" progId="Equation.3">
                  <p:embed/>
                </p:oleObj>
              </mc:Choice>
              <mc:Fallback>
                <p:oleObj name="משוואה" r:id="rId2" imgW="330057" imgH="215806" progId="Equation.3">
                  <p:embed/>
                  <p:pic>
                    <p:nvPicPr>
                      <p:cNvPr id="36" name="Object 135">
                        <a:extLst>
                          <a:ext uri="{FF2B5EF4-FFF2-40B4-BE49-F238E27FC236}">
                            <a16:creationId xmlns:a16="http://schemas.microsoft.com/office/drawing/2014/main" id="{849DB976-D483-4F56-A894-267AF9C15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190" y="470725"/>
                        <a:ext cx="7064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36">
            <a:extLst>
              <a:ext uri="{FF2B5EF4-FFF2-40B4-BE49-F238E27FC236}">
                <a16:creationId xmlns:a16="http://schemas.microsoft.com/office/drawing/2014/main" id="{2E2A1BC9-CE44-4C1B-BC1B-7FED27B2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141" y="497825"/>
            <a:ext cx="24801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רציפה בקטע הסגור  </a:t>
            </a:r>
          </a:p>
        </p:txBody>
      </p:sp>
      <p:graphicFrame>
        <p:nvGraphicFramePr>
          <p:cNvPr id="23" name="Object 137">
            <a:extLst>
              <a:ext uri="{FF2B5EF4-FFF2-40B4-BE49-F238E27FC236}">
                <a16:creationId xmlns:a16="http://schemas.microsoft.com/office/drawing/2014/main" id="{B016EC29-8923-442D-A5E4-C7323DDE7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061" y="502470"/>
          <a:ext cx="792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30057" imgH="215806" progId="Equation.3">
                  <p:embed/>
                </p:oleObj>
              </mc:Choice>
              <mc:Fallback>
                <p:oleObj name="משוואה" r:id="rId4" imgW="330057" imgH="215806" progId="Equation.3">
                  <p:embed/>
                  <p:pic>
                    <p:nvPicPr>
                      <p:cNvPr id="38" name="Object 137">
                        <a:extLst>
                          <a:ext uri="{FF2B5EF4-FFF2-40B4-BE49-F238E27FC236}">
                            <a16:creationId xmlns:a16="http://schemas.microsoft.com/office/drawing/2014/main" id="{34D97EDD-2633-42FE-8FA4-70598B534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061" y="502470"/>
                        <a:ext cx="7921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3">
            <a:extLst>
              <a:ext uri="{FF2B5EF4-FFF2-40B4-BE49-F238E27FC236}">
                <a16:creationId xmlns:a16="http://schemas.microsoft.com/office/drawing/2014/main" id="{291F32D7-2338-43FC-8FE3-61764AEF2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39" y="530890"/>
            <a:ext cx="2606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גזירה בקטע הפתוח  </a:t>
            </a:r>
          </a:p>
        </p:txBody>
      </p:sp>
      <p:graphicFrame>
        <p:nvGraphicFramePr>
          <p:cNvPr id="25" name="Object 144">
            <a:extLst>
              <a:ext uri="{FF2B5EF4-FFF2-40B4-BE49-F238E27FC236}">
                <a16:creationId xmlns:a16="http://schemas.microsoft.com/office/drawing/2014/main" id="{EA1404C6-A69B-49BB-9067-AAB9C6F54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297" y="574391"/>
          <a:ext cx="719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55292" imgH="215713" progId="Equation.3">
                  <p:embed/>
                </p:oleObj>
              </mc:Choice>
              <mc:Fallback>
                <p:oleObj name="משוואה" r:id="rId6" imgW="355292" imgH="215713" progId="Equation.3">
                  <p:embed/>
                  <p:pic>
                    <p:nvPicPr>
                      <p:cNvPr id="40" name="Object 144">
                        <a:extLst>
                          <a:ext uri="{FF2B5EF4-FFF2-40B4-BE49-F238E27FC236}">
                            <a16:creationId xmlns:a16="http://schemas.microsoft.com/office/drawing/2014/main" id="{C6D5DFA7-F66B-4C72-AC8B-C72929443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297" y="574391"/>
                        <a:ext cx="719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45">
            <a:extLst>
              <a:ext uri="{FF2B5EF4-FFF2-40B4-BE49-F238E27FC236}">
                <a16:creationId xmlns:a16="http://schemas.microsoft.com/office/drawing/2014/main" id="{775BCE57-3A06-43F8-A78B-E21D77B86344}"/>
              </a:ext>
            </a:extLst>
          </p:cNvPr>
          <p:cNvGrpSpPr>
            <a:grpSpLocks/>
          </p:cNvGrpSpPr>
          <p:nvPr/>
        </p:nvGrpSpPr>
        <p:grpSpPr bwMode="auto">
          <a:xfrm>
            <a:off x="7343267" y="1001732"/>
            <a:ext cx="1685925" cy="468313"/>
            <a:chOff x="4057" y="2115"/>
            <a:chExt cx="1062" cy="295"/>
          </a:xfrm>
        </p:grpSpPr>
        <p:graphicFrame>
          <p:nvGraphicFramePr>
            <p:cNvPr id="27" name="Object 146">
              <a:extLst>
                <a:ext uri="{FF2B5EF4-FFF2-40B4-BE49-F238E27FC236}">
                  <a16:creationId xmlns:a16="http://schemas.microsoft.com/office/drawing/2014/main" id="{653B4BA3-1102-480B-A507-6C1803FB2F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115"/>
            <a:ext cx="96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761669" imgH="215806" progId="Equation.3">
                    <p:embed/>
                  </p:oleObj>
                </mc:Choice>
                <mc:Fallback>
                  <p:oleObj name="משוואה" r:id="rId8" imgW="761669" imgH="215806" progId="Equation.3">
                    <p:embed/>
                    <p:pic>
                      <p:nvPicPr>
                        <p:cNvPr id="42" name="Object 146">
                          <a:extLst>
                            <a:ext uri="{FF2B5EF4-FFF2-40B4-BE49-F238E27FC236}">
                              <a16:creationId xmlns:a16="http://schemas.microsoft.com/office/drawing/2014/main" id="{4BAFAE30-B2D0-47F7-8455-08B8E90E39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115"/>
                          <a:ext cx="96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147">
              <a:extLst>
                <a:ext uri="{FF2B5EF4-FFF2-40B4-BE49-F238E27FC236}">
                  <a16:creationId xmlns:a16="http://schemas.microsoft.com/office/drawing/2014/main" id="{A02871CD-BC8B-4C38-B421-2905A360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16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he-IL" altLang="he-IL" sz="2000">
                  <a:solidFill>
                    <a:prstClr val="black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aphicFrame>
        <p:nvGraphicFramePr>
          <p:cNvPr id="29" name="Object 151">
            <a:extLst>
              <a:ext uri="{FF2B5EF4-FFF2-40B4-BE49-F238E27FC236}">
                <a16:creationId xmlns:a16="http://schemas.microsoft.com/office/drawing/2014/main" id="{8D8B6A9D-28ED-4E95-9CF3-DFCD93D0B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60141"/>
              </p:ext>
            </p:extLst>
          </p:nvPr>
        </p:nvGraphicFramePr>
        <p:xfrm>
          <a:off x="2165683" y="1028748"/>
          <a:ext cx="1204395" cy="45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83693" imgH="215713" progId="Equation.3">
                  <p:embed/>
                </p:oleObj>
              </mc:Choice>
              <mc:Fallback>
                <p:oleObj name="משוואה" r:id="rId10" imgW="583693" imgH="215713" progId="Equation.3">
                  <p:embed/>
                  <p:pic>
                    <p:nvPicPr>
                      <p:cNvPr id="44" name="Object 151">
                        <a:extLst>
                          <a:ext uri="{FF2B5EF4-FFF2-40B4-BE49-F238E27FC236}">
                            <a16:creationId xmlns:a16="http://schemas.microsoft.com/office/drawing/2014/main" id="{7593DCE5-0DAD-45C9-93CD-D92CC2ACD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83" y="1028748"/>
                        <a:ext cx="1204395" cy="45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39">
            <a:extLst>
              <a:ext uri="{FF2B5EF4-FFF2-40B4-BE49-F238E27FC236}">
                <a16:creationId xmlns:a16="http://schemas.microsoft.com/office/drawing/2014/main" id="{6DC9B71A-9D09-4B88-B8AE-6C0BB05D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226" y="975063"/>
            <a:ext cx="1181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ומקיימת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48">
                <a:extLst>
                  <a:ext uri="{FF2B5EF4-FFF2-40B4-BE49-F238E27FC236}">
                    <a16:creationId xmlns:a16="http://schemas.microsoft.com/office/drawing/2014/main" id="{7198CEE0-FADB-4906-A948-32FFBC12C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727" y="1032639"/>
                <a:ext cx="419416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r" rtl="1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he-IL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אזי קיימת נקודה </a:t>
                </a:r>
                <a:r>
                  <a:rPr lang="en-US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𝑎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𝑐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𝑏</m:t>
                    </m:r>
                  </m:oMath>
                </a14:m>
                <a:r>
                  <a:rPr lang="he-IL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כך ש-</a:t>
                </a:r>
              </a:p>
            </p:txBody>
          </p:sp>
        </mc:Choice>
        <mc:Fallback xmlns="">
          <p:sp>
            <p:nvSpPr>
              <p:cNvPr id="31" name="Rectangle 148">
                <a:extLst>
                  <a:ext uri="{FF2B5EF4-FFF2-40B4-BE49-F238E27FC236}">
                    <a16:creationId xmlns:a16="http://schemas.microsoft.com/office/drawing/2014/main" id="{7198CEE0-FADB-4906-A948-32FFBC12C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7727" y="1032639"/>
                <a:ext cx="4194161" cy="461665"/>
              </a:xfrm>
              <a:prstGeom prst="rect">
                <a:avLst/>
              </a:prstGeom>
              <a:blipFill>
                <a:blip r:embed="rId13"/>
                <a:stretch>
                  <a:fillRect l="-3779" t="-9211" r="-1308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139">
            <a:extLst>
              <a:ext uri="{FF2B5EF4-FFF2-40B4-BE49-F238E27FC236}">
                <a16:creationId xmlns:a16="http://schemas.microsoft.com/office/drawing/2014/main" id="{CE37330A-7BDB-4784-A112-CADA33108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673" y="510072"/>
            <a:ext cx="694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תהי </a:t>
            </a:r>
          </a:p>
        </p:txBody>
      </p:sp>
      <p:sp>
        <p:nvSpPr>
          <p:cNvPr id="33" name="Title 5">
            <a:extLst>
              <a:ext uri="{FF2B5EF4-FFF2-40B4-BE49-F238E27FC236}">
                <a16:creationId xmlns:a16="http://schemas.microsoft.com/office/drawing/2014/main" id="{FE1D536F-5B97-44A1-8E2B-5A5DED227A0C}"/>
              </a:ext>
            </a:extLst>
          </p:cNvPr>
          <p:cNvSpPr txBox="1">
            <a:spLocks/>
          </p:cNvSpPr>
          <p:nvPr/>
        </p:nvSpPr>
        <p:spPr>
          <a:xfrm>
            <a:off x="0" y="-8039"/>
            <a:ext cx="12192000" cy="537168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rial Nova Light"/>
                <a:ea typeface="+mj-ea"/>
              </a:rPr>
              <a:t>המשפטים היסודיים של החשבון הדיפרנציאלי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1B1377-FEA8-4870-9D08-6DB513B5147C}"/>
              </a:ext>
            </a:extLst>
          </p:cNvPr>
          <p:cNvSpPr/>
          <p:nvPr/>
        </p:nvSpPr>
        <p:spPr>
          <a:xfrm>
            <a:off x="10582208" y="470485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400" b="1" u="sng" dirty="0">
                <a:solidFill>
                  <a:srgbClr val="5C70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משפט רול </a:t>
            </a:r>
            <a:endParaRPr kumimoji="1" lang="en-IL" sz="2400" b="1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5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">
            <a:extLst>
              <a:ext uri="{FF2B5EF4-FFF2-40B4-BE49-F238E27FC236}">
                <a16:creationId xmlns:a16="http://schemas.microsoft.com/office/drawing/2014/main" id="{25980CA7-8D79-4737-8CB2-172B3B78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5" y="1881583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</a:t>
            </a:r>
            <a:r>
              <a:rPr lang="he-IL" altLang="he-IL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he-IL" altLang="he-IL" dirty="0">
                <a:solidFill>
                  <a:srgbClr val="00547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למשוואה 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</a:rPr>
              <a:t>  </a:t>
            </a:r>
            <a:r>
              <a:rPr lang="en-US" altLang="he-IL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en-US" altLang="he-IL" baseline="30000" dirty="0">
                <a:solidFill>
                  <a:srgbClr val="00547E"/>
                </a:solidFill>
                <a:cs typeface="Times New Roman" panose="02020603050405020304" pitchFamily="18" charset="0"/>
              </a:rPr>
              <a:t>7 </a:t>
            </a:r>
            <a:r>
              <a:rPr lang="en-US" altLang="he-IL" dirty="0">
                <a:solidFill>
                  <a:srgbClr val="00547E"/>
                </a:solidFill>
                <a:cs typeface="Times New Roman" panose="02020603050405020304" pitchFamily="18" charset="0"/>
              </a:rPr>
              <a:t>+ 2</a:t>
            </a:r>
            <a:r>
              <a:rPr lang="en-US" altLang="he-IL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en-US" altLang="he-IL" dirty="0">
                <a:solidFill>
                  <a:srgbClr val="00547E"/>
                </a:solidFill>
                <a:cs typeface="Times New Roman" panose="02020603050405020304" pitchFamily="18" charset="0"/>
              </a:rPr>
              <a:t> – 3 = </a:t>
            </a:r>
            <a:r>
              <a:rPr lang="en-US" altLang="he-IL" dirty="0">
                <a:solidFill>
                  <a:srgbClr val="00547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0</a:t>
            </a:r>
            <a:r>
              <a:rPr lang="he-IL" altLang="he-IL" dirty="0">
                <a:solidFill>
                  <a:srgbClr val="00547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קיים פתרון והוא יחיד</a:t>
            </a:r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F8053AD8-626C-4BE6-A0C8-E08C81EC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023" y="2838705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he-IL" sz="2000" dirty="0">
                <a:solidFill>
                  <a:srgbClr val="0054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x=1</a:t>
            </a:r>
            <a:r>
              <a:rPr lang="he-IL" altLang="he-IL" sz="2000" dirty="0">
                <a:solidFill>
                  <a:srgbClr val="00547E"/>
                </a:solidFill>
                <a:latin typeface="Arial" panose="020B0604020202020204" pitchFamily="34" charset="0"/>
              </a:rPr>
              <a:t> </a:t>
            </a:r>
            <a:r>
              <a:rPr lang="he-IL" altLang="he-IL" dirty="0">
                <a:solidFill>
                  <a:srgbClr val="00547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פתרון המשוואה</a:t>
            </a:r>
            <a:r>
              <a:rPr lang="he-IL" altLang="he-IL" sz="2000" dirty="0">
                <a:solidFill>
                  <a:srgbClr val="00547E"/>
                </a:solidFill>
                <a:latin typeface="Arial" panose="020B0604020202020204" pitchFamily="34" charset="0"/>
              </a:rPr>
              <a:t>   </a:t>
            </a:r>
            <a:r>
              <a:rPr lang="en-US" altLang="he-IL" dirty="0">
                <a:solidFill>
                  <a:srgbClr val="00547E"/>
                </a:solidFill>
                <a:cs typeface="Times New Roman" panose="02020603050405020304" pitchFamily="18" charset="0"/>
              </a:rPr>
              <a:t>1</a:t>
            </a:r>
            <a:r>
              <a:rPr lang="en-US" altLang="he-IL" baseline="30000" dirty="0">
                <a:solidFill>
                  <a:srgbClr val="00547E"/>
                </a:solidFill>
                <a:cs typeface="Times New Roman" panose="02020603050405020304" pitchFamily="18" charset="0"/>
              </a:rPr>
              <a:t>7 </a:t>
            </a:r>
            <a:r>
              <a:rPr lang="en-US" altLang="he-IL" dirty="0">
                <a:solidFill>
                  <a:srgbClr val="00547E"/>
                </a:solidFill>
                <a:cs typeface="Times New Roman" panose="02020603050405020304" pitchFamily="18" charset="0"/>
              </a:rPr>
              <a:t>+ 2 – 3 = 0</a:t>
            </a:r>
            <a:r>
              <a:rPr lang="he-IL" altLang="he-IL" sz="2000" dirty="0">
                <a:solidFill>
                  <a:srgbClr val="00547E"/>
                </a:solidFill>
                <a:latin typeface="Arial" panose="020B0604020202020204" pitchFamily="34" charset="0"/>
              </a:rPr>
              <a:t> </a:t>
            </a:r>
            <a:r>
              <a:rPr lang="en-US" altLang="he-IL" sz="1800" dirty="0">
                <a:solidFill>
                  <a:srgbClr val="00547E"/>
                </a:solidFill>
              </a:rPr>
              <a:t>←</a:t>
            </a:r>
            <a:r>
              <a:rPr lang="he-IL" altLang="he-IL" sz="2000" dirty="0">
                <a:solidFill>
                  <a:srgbClr val="00547E"/>
                </a:solidFill>
                <a:latin typeface="Arial" panose="020B0604020202020204" pitchFamily="34" charset="0"/>
              </a:rPr>
              <a:t> </a:t>
            </a:r>
            <a:r>
              <a:rPr lang="he-IL" altLang="he-IL" dirty="0">
                <a:solidFill>
                  <a:srgbClr val="00547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הפתרון קיים, 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68CBA254-F75C-42F3-B944-DDDB80710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63" y="2853428"/>
            <a:ext cx="4872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he-IL" i="1" dirty="0">
                <a:solidFill>
                  <a:srgbClr val="00547E"/>
                </a:solidFill>
                <a:cs typeface="Times New Roman" panose="02020603050405020304" pitchFamily="18" charset="0"/>
              </a:rPr>
              <a:t>f </a:t>
            </a:r>
            <a:r>
              <a:rPr lang="en-US" altLang="he-IL" i="1" dirty="0">
                <a:solidFill>
                  <a:srgbClr val="00547E"/>
                </a:solidFill>
                <a:latin typeface="Arial" panose="020B0604020202020204" pitchFamily="34" charset="0"/>
              </a:rPr>
              <a:t>‘</a:t>
            </a:r>
            <a:r>
              <a:rPr lang="en-US" altLang="he-IL" dirty="0">
                <a:solidFill>
                  <a:srgbClr val="00547E"/>
                </a:solidFill>
                <a:cs typeface="Times New Roman" panose="02020603050405020304" pitchFamily="18" charset="0"/>
              </a:rPr>
              <a:t>(</a:t>
            </a:r>
            <a:r>
              <a:rPr lang="en-US" altLang="he-IL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en-US" altLang="he-IL" dirty="0">
                <a:solidFill>
                  <a:srgbClr val="00547E"/>
                </a:solidFill>
                <a:cs typeface="Times New Roman" panose="02020603050405020304" pitchFamily="18" charset="0"/>
              </a:rPr>
              <a:t>)</a:t>
            </a:r>
            <a:r>
              <a:rPr lang="en-US" altLang="he-IL" i="1" dirty="0">
                <a:solidFill>
                  <a:srgbClr val="00547E"/>
                </a:solidFill>
                <a:cs typeface="Times New Roman" panose="02020603050405020304" pitchFamily="18" charset="0"/>
              </a:rPr>
              <a:t> = </a:t>
            </a:r>
            <a:r>
              <a:rPr lang="en-US" altLang="he-IL" dirty="0">
                <a:solidFill>
                  <a:srgbClr val="00547E"/>
                </a:solidFill>
                <a:cs typeface="Times New Roman" panose="02020603050405020304" pitchFamily="18" charset="0"/>
              </a:rPr>
              <a:t>7</a:t>
            </a:r>
            <a:r>
              <a:rPr lang="en-US" altLang="he-IL" i="1" dirty="0">
                <a:solidFill>
                  <a:srgbClr val="00547E"/>
                </a:solidFill>
                <a:cs typeface="Times New Roman" panose="02020603050405020304" pitchFamily="18" charset="0"/>
              </a:rPr>
              <a:t>x</a:t>
            </a:r>
            <a:r>
              <a:rPr lang="en-US" altLang="he-IL" baseline="30000" dirty="0">
                <a:solidFill>
                  <a:srgbClr val="00547E"/>
                </a:solidFill>
                <a:cs typeface="Times New Roman" panose="02020603050405020304" pitchFamily="18" charset="0"/>
              </a:rPr>
              <a:t>6 </a:t>
            </a:r>
            <a:r>
              <a:rPr lang="en-US" altLang="he-IL" dirty="0">
                <a:solidFill>
                  <a:srgbClr val="00547E"/>
                </a:solidFill>
                <a:cs typeface="Times New Roman" panose="02020603050405020304" pitchFamily="18" charset="0"/>
              </a:rPr>
              <a:t>+ 2 &gt; 0</a:t>
            </a:r>
            <a:r>
              <a:rPr lang="he-IL" altLang="he-IL" sz="2000" dirty="0">
                <a:solidFill>
                  <a:srgbClr val="00547E"/>
                </a:solidFill>
                <a:latin typeface="Arial" panose="020B0604020202020204" pitchFamily="34" charset="0"/>
              </a:rPr>
              <a:t>  </a:t>
            </a:r>
            <a:r>
              <a:rPr lang="en-US" altLang="he-IL" sz="1800" dirty="0">
                <a:solidFill>
                  <a:srgbClr val="00547E"/>
                </a:solidFill>
                <a:latin typeface="Arial Rounded MT Bold" panose="020F0704030504030204" pitchFamily="34" charset="0"/>
              </a:rPr>
              <a:t>←</a:t>
            </a:r>
            <a:r>
              <a:rPr lang="he-IL" altLang="he-IL" sz="2000" dirty="0">
                <a:solidFill>
                  <a:srgbClr val="00547E"/>
                </a:solidFill>
                <a:latin typeface="Arial" panose="020B0604020202020204" pitchFamily="34" charset="0"/>
              </a:rPr>
              <a:t> </a:t>
            </a:r>
            <a:r>
              <a:rPr lang="he-IL" altLang="he-IL" dirty="0">
                <a:solidFill>
                  <a:srgbClr val="00547E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הפתרון יחיד</a:t>
            </a:r>
          </a:p>
        </p:txBody>
      </p:sp>
      <p:pic>
        <p:nvPicPr>
          <p:cNvPr id="75" name="Picture 9">
            <a:extLst>
              <a:ext uri="{FF2B5EF4-FFF2-40B4-BE49-F238E27FC236}">
                <a16:creationId xmlns:a16="http://schemas.microsoft.com/office/drawing/2014/main" id="{05DF7A93-E614-4387-B93E-69D607A7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48" y="3443391"/>
            <a:ext cx="3070225" cy="2125662"/>
          </a:xfrm>
          <a:prstGeom prst="rect">
            <a:avLst/>
          </a:prstGeom>
          <a:noFill/>
          <a:ln w="2857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2">
            <a:extLst>
              <a:ext uri="{FF2B5EF4-FFF2-40B4-BE49-F238E27FC236}">
                <a16:creationId xmlns:a16="http://schemas.microsoft.com/office/drawing/2014/main" id="{F1A1D1DA-BFE4-4BDA-9BA9-8A136E455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129" y="2351535"/>
            <a:ext cx="25319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FF6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FF6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altLang="he-IL" sz="2400" b="1" u="sng" dirty="0">
                <a:solidFill>
                  <a:srgbClr val="D8FF6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סקיצה של הוכחה:</a:t>
            </a:r>
            <a:r>
              <a:rPr lang="en-US" altLang="he-IL" sz="2400" dirty="0">
                <a:solidFill>
                  <a:srgbClr val="D8FF6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72105A-190E-4BF0-BE78-2B29DB955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116"/>
            <a:ext cx="12191999" cy="1052677"/>
          </a:xfrm>
          <a:prstGeom prst="rect">
            <a:avLst/>
          </a:prstGeom>
          <a:gradFill flip="none" rotWithShape="1">
            <a:gsLst>
              <a:gs pos="21000">
                <a:srgbClr val="E2E3E6"/>
              </a:gs>
              <a:gs pos="6000">
                <a:srgbClr val="C2C9DC">
                  <a:shade val="67500"/>
                  <a:satMod val="115000"/>
                </a:srgbClr>
              </a:gs>
              <a:gs pos="72000">
                <a:schemeClr val="bg2">
                  <a:lumMod val="40000"/>
                  <a:lumOff val="60000"/>
                </a:schemeClr>
              </a:gs>
              <a:gs pos="100000">
                <a:srgbClr val="C2C9DC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he-IL" altLang="he-IL" sz="1800" b="1">
              <a:solidFill>
                <a:prstClr val="black"/>
              </a:solidFill>
            </a:endParaRPr>
          </a:p>
        </p:txBody>
      </p:sp>
      <p:graphicFrame>
        <p:nvGraphicFramePr>
          <p:cNvPr id="22" name="Object 135">
            <a:extLst>
              <a:ext uri="{FF2B5EF4-FFF2-40B4-BE49-F238E27FC236}">
                <a16:creationId xmlns:a16="http://schemas.microsoft.com/office/drawing/2014/main" id="{96619A1F-5739-4427-B331-265E0BB13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7190" y="470725"/>
          <a:ext cx="7064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330057" imgH="215806" progId="Equation.3">
                  <p:embed/>
                </p:oleObj>
              </mc:Choice>
              <mc:Fallback>
                <p:oleObj name="משוואה" r:id="rId3" imgW="330057" imgH="215806" progId="Equation.3">
                  <p:embed/>
                  <p:pic>
                    <p:nvPicPr>
                      <p:cNvPr id="36" name="Object 135">
                        <a:extLst>
                          <a:ext uri="{FF2B5EF4-FFF2-40B4-BE49-F238E27FC236}">
                            <a16:creationId xmlns:a16="http://schemas.microsoft.com/office/drawing/2014/main" id="{849DB976-D483-4F56-A894-267AF9C15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190" y="470725"/>
                        <a:ext cx="7064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6">
            <a:extLst>
              <a:ext uri="{FF2B5EF4-FFF2-40B4-BE49-F238E27FC236}">
                <a16:creationId xmlns:a16="http://schemas.microsoft.com/office/drawing/2014/main" id="{86FEBC41-FF0C-4370-B0F5-BAB18BFBD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141" y="497825"/>
            <a:ext cx="24801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רציפה בקטע הסגור  </a:t>
            </a:r>
          </a:p>
        </p:txBody>
      </p:sp>
      <p:graphicFrame>
        <p:nvGraphicFramePr>
          <p:cNvPr id="24" name="Object 137">
            <a:extLst>
              <a:ext uri="{FF2B5EF4-FFF2-40B4-BE49-F238E27FC236}">
                <a16:creationId xmlns:a16="http://schemas.microsoft.com/office/drawing/2014/main" id="{105BD996-E90E-456E-8339-F90D3D063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061" y="502470"/>
          <a:ext cx="792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30057" imgH="215806" progId="Equation.3">
                  <p:embed/>
                </p:oleObj>
              </mc:Choice>
              <mc:Fallback>
                <p:oleObj name="משוואה" r:id="rId5" imgW="330057" imgH="215806" progId="Equation.3">
                  <p:embed/>
                  <p:pic>
                    <p:nvPicPr>
                      <p:cNvPr id="38" name="Object 137">
                        <a:extLst>
                          <a:ext uri="{FF2B5EF4-FFF2-40B4-BE49-F238E27FC236}">
                            <a16:creationId xmlns:a16="http://schemas.microsoft.com/office/drawing/2014/main" id="{34D97EDD-2633-42FE-8FA4-70598B534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061" y="502470"/>
                        <a:ext cx="7921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43">
            <a:extLst>
              <a:ext uri="{FF2B5EF4-FFF2-40B4-BE49-F238E27FC236}">
                <a16:creationId xmlns:a16="http://schemas.microsoft.com/office/drawing/2014/main" id="{305F4F27-3BB2-4AE9-ACE0-4BA3B5BC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39" y="530890"/>
            <a:ext cx="2606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גזירה בקטע הפתוח  </a:t>
            </a:r>
          </a:p>
        </p:txBody>
      </p:sp>
      <p:graphicFrame>
        <p:nvGraphicFramePr>
          <p:cNvPr id="26" name="Object 144">
            <a:extLst>
              <a:ext uri="{FF2B5EF4-FFF2-40B4-BE49-F238E27FC236}">
                <a16:creationId xmlns:a16="http://schemas.microsoft.com/office/drawing/2014/main" id="{7A115F71-FD6B-4C1C-B230-D48399C2E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297" y="574391"/>
          <a:ext cx="719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355292" imgH="215713" progId="Equation.3">
                  <p:embed/>
                </p:oleObj>
              </mc:Choice>
              <mc:Fallback>
                <p:oleObj name="משוואה" r:id="rId7" imgW="355292" imgH="215713" progId="Equation.3">
                  <p:embed/>
                  <p:pic>
                    <p:nvPicPr>
                      <p:cNvPr id="40" name="Object 144">
                        <a:extLst>
                          <a:ext uri="{FF2B5EF4-FFF2-40B4-BE49-F238E27FC236}">
                            <a16:creationId xmlns:a16="http://schemas.microsoft.com/office/drawing/2014/main" id="{C6D5DFA7-F66B-4C72-AC8B-C72929443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297" y="574391"/>
                        <a:ext cx="719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45">
            <a:extLst>
              <a:ext uri="{FF2B5EF4-FFF2-40B4-BE49-F238E27FC236}">
                <a16:creationId xmlns:a16="http://schemas.microsoft.com/office/drawing/2014/main" id="{82310B67-BEEC-49AF-ACD0-6C9947D4B27C}"/>
              </a:ext>
            </a:extLst>
          </p:cNvPr>
          <p:cNvGrpSpPr>
            <a:grpSpLocks/>
          </p:cNvGrpSpPr>
          <p:nvPr/>
        </p:nvGrpSpPr>
        <p:grpSpPr bwMode="auto">
          <a:xfrm>
            <a:off x="7343267" y="1001732"/>
            <a:ext cx="1685925" cy="468313"/>
            <a:chOff x="4057" y="2115"/>
            <a:chExt cx="1062" cy="295"/>
          </a:xfrm>
        </p:grpSpPr>
        <p:graphicFrame>
          <p:nvGraphicFramePr>
            <p:cNvPr id="28" name="Object 146">
              <a:extLst>
                <a:ext uri="{FF2B5EF4-FFF2-40B4-BE49-F238E27FC236}">
                  <a16:creationId xmlns:a16="http://schemas.microsoft.com/office/drawing/2014/main" id="{913516E1-850C-4DC4-A23A-688C77DD3E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115"/>
            <a:ext cx="96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9" imgW="761669" imgH="215806" progId="Equation.3">
                    <p:embed/>
                  </p:oleObj>
                </mc:Choice>
                <mc:Fallback>
                  <p:oleObj name="משוואה" r:id="rId9" imgW="761669" imgH="215806" progId="Equation.3">
                    <p:embed/>
                    <p:pic>
                      <p:nvPicPr>
                        <p:cNvPr id="42" name="Object 146">
                          <a:extLst>
                            <a:ext uri="{FF2B5EF4-FFF2-40B4-BE49-F238E27FC236}">
                              <a16:creationId xmlns:a16="http://schemas.microsoft.com/office/drawing/2014/main" id="{4BAFAE30-B2D0-47F7-8455-08B8E90E39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115"/>
                          <a:ext cx="96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147">
              <a:extLst>
                <a:ext uri="{FF2B5EF4-FFF2-40B4-BE49-F238E27FC236}">
                  <a16:creationId xmlns:a16="http://schemas.microsoft.com/office/drawing/2014/main" id="{81AA48B4-B401-4F5A-ABD2-B575BDCA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16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he-IL" altLang="he-IL" sz="2000">
                  <a:solidFill>
                    <a:prstClr val="black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aphicFrame>
        <p:nvGraphicFramePr>
          <p:cNvPr id="30" name="Object 151">
            <a:extLst>
              <a:ext uri="{FF2B5EF4-FFF2-40B4-BE49-F238E27FC236}">
                <a16:creationId xmlns:a16="http://schemas.microsoft.com/office/drawing/2014/main" id="{CF3F55CC-31D7-4C88-80CC-35F416F44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60141"/>
              </p:ext>
            </p:extLst>
          </p:nvPr>
        </p:nvGraphicFramePr>
        <p:xfrm>
          <a:off x="2165683" y="1028748"/>
          <a:ext cx="1204395" cy="45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583693" imgH="215713" progId="Equation.3">
                  <p:embed/>
                </p:oleObj>
              </mc:Choice>
              <mc:Fallback>
                <p:oleObj name="משוואה" r:id="rId11" imgW="583693" imgH="215713" progId="Equation.3">
                  <p:embed/>
                  <p:pic>
                    <p:nvPicPr>
                      <p:cNvPr id="44" name="Object 151">
                        <a:extLst>
                          <a:ext uri="{FF2B5EF4-FFF2-40B4-BE49-F238E27FC236}">
                            <a16:creationId xmlns:a16="http://schemas.microsoft.com/office/drawing/2014/main" id="{7593DCE5-0DAD-45C9-93CD-D92CC2ACD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83" y="1028748"/>
                        <a:ext cx="1204395" cy="45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9">
            <a:extLst>
              <a:ext uri="{FF2B5EF4-FFF2-40B4-BE49-F238E27FC236}">
                <a16:creationId xmlns:a16="http://schemas.microsoft.com/office/drawing/2014/main" id="{15017DC8-EA21-4348-A2AD-D9CDAFBF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226" y="975063"/>
            <a:ext cx="1181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ומקיימת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148">
                <a:extLst>
                  <a:ext uri="{FF2B5EF4-FFF2-40B4-BE49-F238E27FC236}">
                    <a16:creationId xmlns:a16="http://schemas.microsoft.com/office/drawing/2014/main" id="{9FCBEDA9-B9EF-4064-A5EF-01E36F57D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727" y="1032639"/>
                <a:ext cx="419416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r" rtl="1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he-IL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אזי קיימת נקודה </a:t>
                </a:r>
                <a:r>
                  <a:rPr lang="en-US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𝑎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𝑐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𝑏</m:t>
                    </m:r>
                  </m:oMath>
                </a14:m>
                <a:r>
                  <a:rPr lang="he-IL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כך ש-</a:t>
                </a:r>
              </a:p>
            </p:txBody>
          </p:sp>
        </mc:Choice>
        <mc:Fallback xmlns="">
          <p:sp>
            <p:nvSpPr>
              <p:cNvPr id="32" name="Rectangle 148">
                <a:extLst>
                  <a:ext uri="{FF2B5EF4-FFF2-40B4-BE49-F238E27FC236}">
                    <a16:creationId xmlns:a16="http://schemas.microsoft.com/office/drawing/2014/main" id="{9FCBEDA9-B9EF-4064-A5EF-01E36F57D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7727" y="1032639"/>
                <a:ext cx="4194161" cy="461665"/>
              </a:xfrm>
              <a:prstGeom prst="rect">
                <a:avLst/>
              </a:prstGeom>
              <a:blipFill>
                <a:blip r:embed="rId14"/>
                <a:stretch>
                  <a:fillRect l="-3779" t="-9211" r="-1308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139">
            <a:extLst>
              <a:ext uri="{FF2B5EF4-FFF2-40B4-BE49-F238E27FC236}">
                <a16:creationId xmlns:a16="http://schemas.microsoft.com/office/drawing/2014/main" id="{66CD9FE5-E0F3-4DF6-AB8B-6CB62132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673" y="510072"/>
            <a:ext cx="694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תהי </a:t>
            </a:r>
          </a:p>
        </p:txBody>
      </p:sp>
      <p:sp>
        <p:nvSpPr>
          <p:cNvPr id="48" name="Title 5">
            <a:extLst>
              <a:ext uri="{FF2B5EF4-FFF2-40B4-BE49-F238E27FC236}">
                <a16:creationId xmlns:a16="http://schemas.microsoft.com/office/drawing/2014/main" id="{9D6BE38B-4503-4928-B983-519FBC28F9A6}"/>
              </a:ext>
            </a:extLst>
          </p:cNvPr>
          <p:cNvSpPr txBox="1">
            <a:spLocks/>
          </p:cNvSpPr>
          <p:nvPr/>
        </p:nvSpPr>
        <p:spPr>
          <a:xfrm>
            <a:off x="0" y="-8039"/>
            <a:ext cx="12192000" cy="537168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rial Nova Light"/>
                <a:ea typeface="+mj-ea"/>
              </a:rPr>
              <a:t>המשפטים היסודיים של החשבון הדיפרנציאלי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D572C5-F10B-4784-B6B4-B3F2AE3F84C4}"/>
              </a:ext>
            </a:extLst>
          </p:cNvPr>
          <p:cNvSpPr/>
          <p:nvPr/>
        </p:nvSpPr>
        <p:spPr>
          <a:xfrm>
            <a:off x="10582208" y="470485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400" b="1" u="sng" dirty="0">
                <a:solidFill>
                  <a:srgbClr val="5C70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משפט רול </a:t>
            </a:r>
            <a:endParaRPr kumimoji="1" lang="en-IL" sz="2400" b="1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4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">
            <a:extLst>
              <a:ext uri="{FF2B5EF4-FFF2-40B4-BE49-F238E27FC236}">
                <a16:creationId xmlns:a16="http://schemas.microsoft.com/office/drawing/2014/main" id="{52C6D3C4-BF40-49A8-8AE4-1A6FC89B5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21" y="1735519"/>
            <a:ext cx="7089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u="sng" dirty="0">
                <a:solidFill>
                  <a:srgbClr val="FF0000"/>
                </a:solidFill>
                <a:latin typeface="Arial" panose="020B0604020202020204" pitchFamily="34" charset="0"/>
                <a:cs typeface="+mn-cs"/>
              </a:rPr>
              <a:t>2:</a:t>
            </a:r>
            <a:r>
              <a:rPr lang="he-IL" altLang="he-IL" dirty="0">
                <a:solidFill>
                  <a:srgbClr val="FF0000"/>
                </a:solidFill>
                <a:latin typeface="Arial" panose="020B0604020202020204" pitchFamily="34" charset="0"/>
                <a:cs typeface="+mn-cs"/>
              </a:rPr>
              <a:t>  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למשוואה   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x</a:t>
            </a:r>
            <a:r>
              <a:rPr lang="ru-RU" altLang="he-IL" baseline="30000" dirty="0">
                <a:solidFill>
                  <a:srgbClr val="00547E"/>
                </a:solidFill>
                <a:cs typeface="+mn-cs"/>
              </a:rPr>
              <a:t>9</a:t>
            </a:r>
            <a:r>
              <a:rPr lang="en-US" altLang="he-IL" baseline="30000" dirty="0">
                <a:solidFill>
                  <a:srgbClr val="00547E"/>
                </a:solidFill>
                <a:cs typeface="+mn-cs"/>
              </a:rPr>
              <a:t>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+ </a:t>
            </a:r>
            <a:r>
              <a:rPr lang="ru-RU" altLang="he-IL" dirty="0">
                <a:solidFill>
                  <a:srgbClr val="00547E"/>
                </a:solidFill>
                <a:cs typeface="+mn-cs"/>
              </a:rPr>
              <a:t>15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x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 – </a:t>
            </a:r>
            <a:r>
              <a:rPr lang="ru-RU" altLang="he-IL" dirty="0">
                <a:solidFill>
                  <a:srgbClr val="00547E"/>
                </a:solidFill>
                <a:cs typeface="+mn-cs"/>
              </a:rPr>
              <a:t>16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 = 0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   קיים פתרון והוא יחיד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03B0B41-4B7C-4544-81B2-8E54D9A9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840" y="2240765"/>
            <a:ext cx="29303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FF6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FF6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altLang="he-IL" sz="2800" b="1" u="sng" dirty="0">
                <a:solidFill>
                  <a:srgbClr val="D8FF6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סקיצה של הוכחה:</a:t>
            </a:r>
            <a:r>
              <a:rPr lang="en-US" altLang="he-IL" sz="2000" dirty="0">
                <a:solidFill>
                  <a:srgbClr val="D8FF6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F058563-E5DC-42E3-A66F-7EF474A4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692" y="2759700"/>
            <a:ext cx="6888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x=1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פתרון המשוואה  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1</a:t>
            </a:r>
            <a:r>
              <a:rPr lang="en-US" altLang="he-IL" baseline="30000" dirty="0">
                <a:solidFill>
                  <a:srgbClr val="00547E"/>
                </a:solidFill>
                <a:cs typeface="+mn-cs"/>
              </a:rPr>
              <a:t>9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+ 15 – 16 = 0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←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הפתרון קיים,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73C30F90-9B86-4689-953C-A8806EEDA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28" y="2784407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he-IL" i="1" dirty="0">
                <a:solidFill>
                  <a:srgbClr val="00547E"/>
                </a:solidFill>
                <a:cs typeface="+mn-cs"/>
              </a:rPr>
              <a:t>f </a:t>
            </a:r>
            <a:r>
              <a:rPr lang="en-US" altLang="he-IL" i="1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‘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(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x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)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 =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9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x</a:t>
            </a:r>
            <a:r>
              <a:rPr lang="en-US" altLang="he-IL" baseline="30000" dirty="0">
                <a:solidFill>
                  <a:srgbClr val="00547E"/>
                </a:solidFill>
                <a:cs typeface="+mn-cs"/>
              </a:rPr>
              <a:t>8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+ 15 &gt; 0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 </a:t>
            </a:r>
            <a:r>
              <a:rPr lang="en-US" altLang="he-IL" dirty="0">
                <a:solidFill>
                  <a:srgbClr val="00547E"/>
                </a:solidFill>
                <a:latin typeface="Arial Rounded MT Bold" panose="020F0704030504030204" pitchFamily="34" charset="0"/>
                <a:cs typeface="+mn-cs"/>
              </a:rPr>
              <a:t>←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הפתרון יחיד</a:t>
            </a:r>
          </a:p>
        </p:txBody>
      </p:sp>
      <p:pic>
        <p:nvPicPr>
          <p:cNvPr id="26" name="Picture 9">
            <a:extLst>
              <a:ext uri="{FF2B5EF4-FFF2-40B4-BE49-F238E27FC236}">
                <a16:creationId xmlns:a16="http://schemas.microsoft.com/office/drawing/2014/main" id="{DC11F6CC-DF54-4F20-9EDC-70A8FDAA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160" y="3299586"/>
            <a:ext cx="3001963" cy="2081212"/>
          </a:xfrm>
          <a:prstGeom prst="rect">
            <a:avLst/>
          </a:prstGeom>
          <a:noFill/>
          <a:ln w="2857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EFC24C1-15E8-4767-8538-9FA55C156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116"/>
            <a:ext cx="12191999" cy="1052677"/>
          </a:xfrm>
          <a:prstGeom prst="rect">
            <a:avLst/>
          </a:prstGeom>
          <a:gradFill flip="none" rotWithShape="1">
            <a:gsLst>
              <a:gs pos="21000">
                <a:srgbClr val="E2E3E6"/>
              </a:gs>
              <a:gs pos="6000">
                <a:srgbClr val="C2C9DC">
                  <a:shade val="67500"/>
                  <a:satMod val="115000"/>
                </a:srgbClr>
              </a:gs>
              <a:gs pos="72000">
                <a:schemeClr val="bg2">
                  <a:lumMod val="40000"/>
                  <a:lumOff val="60000"/>
                </a:schemeClr>
              </a:gs>
              <a:gs pos="100000">
                <a:srgbClr val="C2C9DC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he-IL" altLang="he-IL" sz="1800" b="1">
              <a:solidFill>
                <a:prstClr val="black"/>
              </a:solidFill>
            </a:endParaRPr>
          </a:p>
        </p:txBody>
      </p:sp>
      <p:graphicFrame>
        <p:nvGraphicFramePr>
          <p:cNvPr id="23" name="Object 135">
            <a:extLst>
              <a:ext uri="{FF2B5EF4-FFF2-40B4-BE49-F238E27FC236}">
                <a16:creationId xmlns:a16="http://schemas.microsoft.com/office/drawing/2014/main" id="{F7D8579B-D9CE-4F40-9435-2661E8438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7190" y="470725"/>
          <a:ext cx="7064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330057" imgH="215806" progId="Equation.3">
                  <p:embed/>
                </p:oleObj>
              </mc:Choice>
              <mc:Fallback>
                <p:oleObj name="משוואה" r:id="rId3" imgW="330057" imgH="215806" progId="Equation.3">
                  <p:embed/>
                  <p:pic>
                    <p:nvPicPr>
                      <p:cNvPr id="22" name="Object 135">
                        <a:extLst>
                          <a:ext uri="{FF2B5EF4-FFF2-40B4-BE49-F238E27FC236}">
                            <a16:creationId xmlns:a16="http://schemas.microsoft.com/office/drawing/2014/main" id="{96619A1F-5739-4427-B331-265E0BB13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190" y="470725"/>
                        <a:ext cx="7064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6">
            <a:extLst>
              <a:ext uri="{FF2B5EF4-FFF2-40B4-BE49-F238E27FC236}">
                <a16:creationId xmlns:a16="http://schemas.microsoft.com/office/drawing/2014/main" id="{0EDA4B62-0661-46A4-A0DA-61346540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141" y="497825"/>
            <a:ext cx="24801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רציפה בקטע הסגור  </a:t>
            </a:r>
          </a:p>
        </p:txBody>
      </p:sp>
      <p:graphicFrame>
        <p:nvGraphicFramePr>
          <p:cNvPr id="28" name="Object 137">
            <a:extLst>
              <a:ext uri="{FF2B5EF4-FFF2-40B4-BE49-F238E27FC236}">
                <a16:creationId xmlns:a16="http://schemas.microsoft.com/office/drawing/2014/main" id="{5A28E17B-4F11-4C68-A4B9-8877D2779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061" y="502470"/>
          <a:ext cx="792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30057" imgH="215806" progId="Equation.3">
                  <p:embed/>
                </p:oleObj>
              </mc:Choice>
              <mc:Fallback>
                <p:oleObj name="משוואה" r:id="rId5" imgW="330057" imgH="215806" progId="Equation.3">
                  <p:embed/>
                  <p:pic>
                    <p:nvPicPr>
                      <p:cNvPr id="24" name="Object 137">
                        <a:extLst>
                          <a:ext uri="{FF2B5EF4-FFF2-40B4-BE49-F238E27FC236}">
                            <a16:creationId xmlns:a16="http://schemas.microsoft.com/office/drawing/2014/main" id="{105BD996-E90E-456E-8339-F90D3D063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061" y="502470"/>
                        <a:ext cx="7921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43">
            <a:extLst>
              <a:ext uri="{FF2B5EF4-FFF2-40B4-BE49-F238E27FC236}">
                <a16:creationId xmlns:a16="http://schemas.microsoft.com/office/drawing/2014/main" id="{75983B12-814D-4B64-B260-1AD4BF60E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39" y="530890"/>
            <a:ext cx="2606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גזירה בקטע הפתוח  </a:t>
            </a:r>
          </a:p>
        </p:txBody>
      </p:sp>
      <p:graphicFrame>
        <p:nvGraphicFramePr>
          <p:cNvPr id="30" name="Object 144">
            <a:extLst>
              <a:ext uri="{FF2B5EF4-FFF2-40B4-BE49-F238E27FC236}">
                <a16:creationId xmlns:a16="http://schemas.microsoft.com/office/drawing/2014/main" id="{4641351A-3CF0-45EA-9115-4D45C86B1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297" y="574391"/>
          <a:ext cx="719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355292" imgH="215713" progId="Equation.3">
                  <p:embed/>
                </p:oleObj>
              </mc:Choice>
              <mc:Fallback>
                <p:oleObj name="משוואה" r:id="rId7" imgW="355292" imgH="215713" progId="Equation.3">
                  <p:embed/>
                  <p:pic>
                    <p:nvPicPr>
                      <p:cNvPr id="26" name="Object 144">
                        <a:extLst>
                          <a:ext uri="{FF2B5EF4-FFF2-40B4-BE49-F238E27FC236}">
                            <a16:creationId xmlns:a16="http://schemas.microsoft.com/office/drawing/2014/main" id="{7A115F71-FD6B-4C1C-B230-D48399C2E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297" y="574391"/>
                        <a:ext cx="719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45">
            <a:extLst>
              <a:ext uri="{FF2B5EF4-FFF2-40B4-BE49-F238E27FC236}">
                <a16:creationId xmlns:a16="http://schemas.microsoft.com/office/drawing/2014/main" id="{1B4D6F5D-633D-4D5F-87B4-6B55E7BEF08C}"/>
              </a:ext>
            </a:extLst>
          </p:cNvPr>
          <p:cNvGrpSpPr>
            <a:grpSpLocks/>
          </p:cNvGrpSpPr>
          <p:nvPr/>
        </p:nvGrpSpPr>
        <p:grpSpPr bwMode="auto">
          <a:xfrm>
            <a:off x="7343267" y="1001732"/>
            <a:ext cx="1685925" cy="468313"/>
            <a:chOff x="4057" y="2115"/>
            <a:chExt cx="1062" cy="295"/>
          </a:xfrm>
        </p:grpSpPr>
        <p:graphicFrame>
          <p:nvGraphicFramePr>
            <p:cNvPr id="32" name="Object 146">
              <a:extLst>
                <a:ext uri="{FF2B5EF4-FFF2-40B4-BE49-F238E27FC236}">
                  <a16:creationId xmlns:a16="http://schemas.microsoft.com/office/drawing/2014/main" id="{C1B59EED-3C39-4853-AB90-EB28AFA24A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115"/>
            <a:ext cx="96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9" imgW="761669" imgH="215806" progId="Equation.3">
                    <p:embed/>
                  </p:oleObj>
                </mc:Choice>
                <mc:Fallback>
                  <p:oleObj name="משוואה" r:id="rId9" imgW="761669" imgH="215806" progId="Equation.3">
                    <p:embed/>
                    <p:pic>
                      <p:nvPicPr>
                        <p:cNvPr id="28" name="Object 146">
                          <a:extLst>
                            <a:ext uri="{FF2B5EF4-FFF2-40B4-BE49-F238E27FC236}">
                              <a16:creationId xmlns:a16="http://schemas.microsoft.com/office/drawing/2014/main" id="{913516E1-850C-4DC4-A23A-688C77DD3E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115"/>
                          <a:ext cx="96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147">
              <a:extLst>
                <a:ext uri="{FF2B5EF4-FFF2-40B4-BE49-F238E27FC236}">
                  <a16:creationId xmlns:a16="http://schemas.microsoft.com/office/drawing/2014/main" id="{E0ED16CC-9C81-4EC5-89B4-74E7CD0E5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16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he-IL" altLang="he-IL" sz="2000">
                  <a:solidFill>
                    <a:prstClr val="black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aphicFrame>
        <p:nvGraphicFramePr>
          <p:cNvPr id="48" name="Object 151">
            <a:extLst>
              <a:ext uri="{FF2B5EF4-FFF2-40B4-BE49-F238E27FC236}">
                <a16:creationId xmlns:a16="http://schemas.microsoft.com/office/drawing/2014/main" id="{F7C816D3-B42A-4C3B-AF5F-8DE69737D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18850"/>
              </p:ext>
            </p:extLst>
          </p:nvPr>
        </p:nvGraphicFramePr>
        <p:xfrm>
          <a:off x="2165683" y="1028748"/>
          <a:ext cx="1204395" cy="45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583693" imgH="215713" progId="Equation.3">
                  <p:embed/>
                </p:oleObj>
              </mc:Choice>
              <mc:Fallback>
                <p:oleObj name="משוואה" r:id="rId11" imgW="583693" imgH="215713" progId="Equation.3">
                  <p:embed/>
                  <p:pic>
                    <p:nvPicPr>
                      <p:cNvPr id="30" name="Object 151">
                        <a:extLst>
                          <a:ext uri="{FF2B5EF4-FFF2-40B4-BE49-F238E27FC236}">
                            <a16:creationId xmlns:a16="http://schemas.microsoft.com/office/drawing/2014/main" id="{CF3F55CC-31D7-4C88-80CC-35F416F44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83" y="1028748"/>
                        <a:ext cx="1204395" cy="45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139">
            <a:extLst>
              <a:ext uri="{FF2B5EF4-FFF2-40B4-BE49-F238E27FC236}">
                <a16:creationId xmlns:a16="http://schemas.microsoft.com/office/drawing/2014/main" id="{7E4F7EF5-1A6C-4673-B338-06A0D06D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226" y="975063"/>
            <a:ext cx="1181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ומקיימת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148">
                <a:extLst>
                  <a:ext uri="{FF2B5EF4-FFF2-40B4-BE49-F238E27FC236}">
                    <a16:creationId xmlns:a16="http://schemas.microsoft.com/office/drawing/2014/main" id="{378E2B25-13C8-430E-961A-93A1E06AE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727" y="1032639"/>
                <a:ext cx="419416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r" rtl="1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he-IL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אזי קיימת נקודה </a:t>
                </a:r>
                <a:r>
                  <a:rPr lang="en-US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𝑎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𝑐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𝑏</m:t>
                    </m:r>
                  </m:oMath>
                </a14:m>
                <a:r>
                  <a:rPr lang="he-IL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כך ש-</a:t>
                </a:r>
              </a:p>
            </p:txBody>
          </p:sp>
        </mc:Choice>
        <mc:Fallback xmlns="">
          <p:sp>
            <p:nvSpPr>
              <p:cNvPr id="50" name="Rectangle 148">
                <a:extLst>
                  <a:ext uri="{FF2B5EF4-FFF2-40B4-BE49-F238E27FC236}">
                    <a16:creationId xmlns:a16="http://schemas.microsoft.com/office/drawing/2014/main" id="{378E2B25-13C8-430E-961A-93A1E06AE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7727" y="1032639"/>
                <a:ext cx="4194161" cy="461665"/>
              </a:xfrm>
              <a:prstGeom prst="rect">
                <a:avLst/>
              </a:prstGeom>
              <a:blipFill>
                <a:blip r:embed="rId14"/>
                <a:stretch>
                  <a:fillRect l="-3779" t="-9211" r="-1308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139">
            <a:extLst>
              <a:ext uri="{FF2B5EF4-FFF2-40B4-BE49-F238E27FC236}">
                <a16:creationId xmlns:a16="http://schemas.microsoft.com/office/drawing/2014/main" id="{17016F06-F350-4D49-89EE-2255E0CF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673" y="510072"/>
            <a:ext cx="694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תהי </a:t>
            </a:r>
          </a:p>
        </p:txBody>
      </p:sp>
      <p:sp>
        <p:nvSpPr>
          <p:cNvPr id="52" name="Title 5">
            <a:extLst>
              <a:ext uri="{FF2B5EF4-FFF2-40B4-BE49-F238E27FC236}">
                <a16:creationId xmlns:a16="http://schemas.microsoft.com/office/drawing/2014/main" id="{5A679548-FA50-4D27-A8AD-32146DE2DE7C}"/>
              </a:ext>
            </a:extLst>
          </p:cNvPr>
          <p:cNvSpPr txBox="1">
            <a:spLocks/>
          </p:cNvSpPr>
          <p:nvPr/>
        </p:nvSpPr>
        <p:spPr>
          <a:xfrm>
            <a:off x="0" y="-8039"/>
            <a:ext cx="12192000" cy="537168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rial Nova Light"/>
                <a:ea typeface="+mj-ea"/>
              </a:rPr>
              <a:t>המשפטים היסודיים של החשבון הדיפרנציאלי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F1E96A-903D-488D-9147-A7FF58E2148D}"/>
              </a:ext>
            </a:extLst>
          </p:cNvPr>
          <p:cNvSpPr/>
          <p:nvPr/>
        </p:nvSpPr>
        <p:spPr>
          <a:xfrm>
            <a:off x="10582208" y="470485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400" b="1" u="sng" dirty="0">
                <a:solidFill>
                  <a:srgbClr val="5C70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משפט רול </a:t>
            </a:r>
            <a:endParaRPr kumimoji="1" lang="en-IL" sz="2400" b="1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8">
            <a:extLst>
              <a:ext uri="{FF2B5EF4-FFF2-40B4-BE49-F238E27FC236}">
                <a16:creationId xmlns:a16="http://schemas.microsoft.com/office/drawing/2014/main" id="{73737F5D-F35D-4EFD-A860-B5EEAEBEC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580" y="1701410"/>
            <a:ext cx="6192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u="sng" dirty="0">
                <a:solidFill>
                  <a:srgbClr val="FF0000"/>
                </a:solidFill>
                <a:latin typeface="Arial" panose="020B0604020202020204" pitchFamily="34" charset="0"/>
                <a:cs typeface="+mn-cs"/>
              </a:rPr>
              <a:t>3:</a:t>
            </a:r>
            <a:r>
              <a:rPr lang="he-IL" altLang="he-IL" dirty="0">
                <a:solidFill>
                  <a:srgbClr val="FF0000"/>
                </a:solidFill>
                <a:latin typeface="Arial" panose="020B0604020202020204" pitchFamily="34" charset="0"/>
                <a:cs typeface="+mn-cs"/>
              </a:rPr>
              <a:t>  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למשוואה   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x</a:t>
            </a:r>
            <a:r>
              <a:rPr lang="ru-RU" altLang="he-IL" baseline="30000" dirty="0">
                <a:solidFill>
                  <a:srgbClr val="00547E"/>
                </a:solidFill>
                <a:cs typeface="+mn-cs"/>
              </a:rPr>
              <a:t>11</a:t>
            </a:r>
            <a:r>
              <a:rPr lang="en-US" altLang="he-IL" baseline="30000" dirty="0">
                <a:solidFill>
                  <a:srgbClr val="00547E"/>
                </a:solidFill>
                <a:cs typeface="+mn-cs"/>
              </a:rPr>
              <a:t>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+ </a:t>
            </a:r>
            <a:r>
              <a:rPr lang="ru-RU" altLang="he-IL" dirty="0">
                <a:solidFill>
                  <a:srgbClr val="00547E"/>
                </a:solidFill>
                <a:cs typeface="+mn-cs"/>
              </a:rPr>
              <a:t>8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x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 = 0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   קיים פתרון והוא יחיד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7A058F32-E9EE-4A64-B168-F40E9C75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062" y="2757997"/>
            <a:ext cx="63315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he-IL" i="1" dirty="0">
                <a:solidFill>
                  <a:srgbClr val="00547E"/>
                </a:solidFill>
                <a:cs typeface="+mn-cs"/>
              </a:rPr>
              <a:t>x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= 0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פתרון המשוואה  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0</a:t>
            </a:r>
            <a:r>
              <a:rPr lang="en-US" altLang="he-IL" baseline="30000" dirty="0">
                <a:solidFill>
                  <a:srgbClr val="00547E"/>
                </a:solidFill>
                <a:cs typeface="+mn-cs"/>
              </a:rPr>
              <a:t>11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+ 0 = 0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←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הפתרון קיים,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DCA4B3C-7B25-4B2F-AC90-7F29E47F3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62654"/>
            <a:ext cx="53418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he-IL" i="1" dirty="0">
                <a:solidFill>
                  <a:srgbClr val="00547E"/>
                </a:solidFill>
                <a:cs typeface="+mn-cs"/>
              </a:rPr>
              <a:t>f </a:t>
            </a:r>
            <a:r>
              <a:rPr lang="en-US" altLang="he-IL" i="1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‘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(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x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)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 =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11</a:t>
            </a:r>
            <a:r>
              <a:rPr lang="en-US" altLang="he-IL" i="1" dirty="0">
                <a:solidFill>
                  <a:srgbClr val="00547E"/>
                </a:solidFill>
                <a:cs typeface="+mn-cs"/>
              </a:rPr>
              <a:t>x</a:t>
            </a:r>
            <a:r>
              <a:rPr lang="en-US" altLang="he-IL" baseline="30000" dirty="0">
                <a:solidFill>
                  <a:srgbClr val="00547E"/>
                </a:solidFill>
                <a:cs typeface="+mn-cs"/>
              </a:rPr>
              <a:t>10 </a:t>
            </a:r>
            <a:r>
              <a:rPr lang="en-US" altLang="he-IL" dirty="0">
                <a:solidFill>
                  <a:srgbClr val="00547E"/>
                </a:solidFill>
                <a:cs typeface="+mn-cs"/>
              </a:rPr>
              <a:t>+ 8 &gt; 0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 </a:t>
            </a:r>
            <a:r>
              <a:rPr lang="en-US" altLang="he-IL" dirty="0">
                <a:solidFill>
                  <a:srgbClr val="00547E"/>
                </a:solidFill>
                <a:latin typeface="Arial Rounded MT Bold" panose="020F0704030504030204" pitchFamily="34" charset="0"/>
                <a:cs typeface="+mn-cs"/>
              </a:rPr>
              <a:t>←</a:t>
            </a:r>
            <a:r>
              <a:rPr lang="he-IL" altLang="he-IL" dirty="0">
                <a:solidFill>
                  <a:srgbClr val="00547E"/>
                </a:solidFill>
                <a:latin typeface="Arial" panose="020B0604020202020204" pitchFamily="34" charset="0"/>
                <a:cs typeface="+mn-cs"/>
              </a:rPr>
              <a:t> הפתרון יחיד</a:t>
            </a:r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75416F06-B563-4183-8E3D-019046BB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54" y="3429000"/>
            <a:ext cx="2949575" cy="2095500"/>
          </a:xfrm>
          <a:prstGeom prst="rect">
            <a:avLst/>
          </a:prstGeom>
          <a:noFill/>
          <a:ln w="19050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057DC2AA-6875-4477-8ADA-CA24E4E9D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837" y="2181922"/>
            <a:ext cx="29303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FF6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FF6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altLang="he-IL" sz="2800" b="1" u="sng" dirty="0">
                <a:solidFill>
                  <a:srgbClr val="D8FF6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סקיצה של הוכחה:</a:t>
            </a:r>
            <a:r>
              <a:rPr lang="en-US" altLang="he-IL" sz="2000" dirty="0">
                <a:solidFill>
                  <a:srgbClr val="D8FF6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CAB02B-AD57-4C08-BCF1-0AA73AAC0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116"/>
            <a:ext cx="12191999" cy="1052677"/>
          </a:xfrm>
          <a:prstGeom prst="rect">
            <a:avLst/>
          </a:prstGeom>
          <a:gradFill flip="none" rotWithShape="1">
            <a:gsLst>
              <a:gs pos="21000">
                <a:srgbClr val="E2E3E6"/>
              </a:gs>
              <a:gs pos="6000">
                <a:srgbClr val="C2C9DC">
                  <a:shade val="67500"/>
                  <a:satMod val="115000"/>
                </a:srgbClr>
              </a:gs>
              <a:gs pos="72000">
                <a:schemeClr val="bg2">
                  <a:lumMod val="40000"/>
                  <a:lumOff val="60000"/>
                </a:schemeClr>
              </a:gs>
              <a:gs pos="100000">
                <a:srgbClr val="C2C9DC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he-IL" altLang="he-IL" sz="1800" b="1">
              <a:solidFill>
                <a:prstClr val="black"/>
              </a:solidFill>
            </a:endParaRPr>
          </a:p>
        </p:txBody>
      </p:sp>
      <p:graphicFrame>
        <p:nvGraphicFramePr>
          <p:cNvPr id="25" name="Object 135">
            <a:extLst>
              <a:ext uri="{FF2B5EF4-FFF2-40B4-BE49-F238E27FC236}">
                <a16:creationId xmlns:a16="http://schemas.microsoft.com/office/drawing/2014/main" id="{3EFCB59C-2B3E-48C8-A443-5924D167F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7190" y="470725"/>
          <a:ext cx="7064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330057" imgH="215806" progId="Equation.3">
                  <p:embed/>
                </p:oleObj>
              </mc:Choice>
              <mc:Fallback>
                <p:oleObj name="משוואה" r:id="rId3" imgW="330057" imgH="215806" progId="Equation.3">
                  <p:embed/>
                  <p:pic>
                    <p:nvPicPr>
                      <p:cNvPr id="22" name="Object 135">
                        <a:extLst>
                          <a:ext uri="{FF2B5EF4-FFF2-40B4-BE49-F238E27FC236}">
                            <a16:creationId xmlns:a16="http://schemas.microsoft.com/office/drawing/2014/main" id="{96619A1F-5739-4427-B331-265E0BB13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190" y="470725"/>
                        <a:ext cx="7064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36">
            <a:extLst>
              <a:ext uri="{FF2B5EF4-FFF2-40B4-BE49-F238E27FC236}">
                <a16:creationId xmlns:a16="http://schemas.microsoft.com/office/drawing/2014/main" id="{0C65F540-7335-43BC-A3F2-48E49B1C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141" y="497825"/>
            <a:ext cx="24801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רציפה בקטע הסגור  </a:t>
            </a:r>
          </a:p>
        </p:txBody>
      </p:sp>
      <p:graphicFrame>
        <p:nvGraphicFramePr>
          <p:cNvPr id="27" name="Object 137">
            <a:extLst>
              <a:ext uri="{FF2B5EF4-FFF2-40B4-BE49-F238E27FC236}">
                <a16:creationId xmlns:a16="http://schemas.microsoft.com/office/drawing/2014/main" id="{CFC55354-BD36-463C-8F06-294B7F576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061" y="502470"/>
          <a:ext cx="792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30057" imgH="215806" progId="Equation.3">
                  <p:embed/>
                </p:oleObj>
              </mc:Choice>
              <mc:Fallback>
                <p:oleObj name="משוואה" r:id="rId5" imgW="330057" imgH="215806" progId="Equation.3">
                  <p:embed/>
                  <p:pic>
                    <p:nvPicPr>
                      <p:cNvPr id="24" name="Object 137">
                        <a:extLst>
                          <a:ext uri="{FF2B5EF4-FFF2-40B4-BE49-F238E27FC236}">
                            <a16:creationId xmlns:a16="http://schemas.microsoft.com/office/drawing/2014/main" id="{105BD996-E90E-456E-8339-F90D3D063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061" y="502470"/>
                        <a:ext cx="7921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43">
            <a:extLst>
              <a:ext uri="{FF2B5EF4-FFF2-40B4-BE49-F238E27FC236}">
                <a16:creationId xmlns:a16="http://schemas.microsoft.com/office/drawing/2014/main" id="{085701B0-0E7B-41BB-A554-4CF64138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39" y="530890"/>
            <a:ext cx="2606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גזירה בקטע הפתוח  </a:t>
            </a:r>
          </a:p>
        </p:txBody>
      </p:sp>
      <p:graphicFrame>
        <p:nvGraphicFramePr>
          <p:cNvPr id="29" name="Object 144">
            <a:extLst>
              <a:ext uri="{FF2B5EF4-FFF2-40B4-BE49-F238E27FC236}">
                <a16:creationId xmlns:a16="http://schemas.microsoft.com/office/drawing/2014/main" id="{71F247C2-B86E-48E4-839A-46E22E7C7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297" y="574391"/>
          <a:ext cx="719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355292" imgH="215713" progId="Equation.3">
                  <p:embed/>
                </p:oleObj>
              </mc:Choice>
              <mc:Fallback>
                <p:oleObj name="משוואה" r:id="rId7" imgW="355292" imgH="215713" progId="Equation.3">
                  <p:embed/>
                  <p:pic>
                    <p:nvPicPr>
                      <p:cNvPr id="26" name="Object 144">
                        <a:extLst>
                          <a:ext uri="{FF2B5EF4-FFF2-40B4-BE49-F238E27FC236}">
                            <a16:creationId xmlns:a16="http://schemas.microsoft.com/office/drawing/2014/main" id="{7A115F71-FD6B-4C1C-B230-D48399C2E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297" y="574391"/>
                        <a:ext cx="719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145">
            <a:extLst>
              <a:ext uri="{FF2B5EF4-FFF2-40B4-BE49-F238E27FC236}">
                <a16:creationId xmlns:a16="http://schemas.microsoft.com/office/drawing/2014/main" id="{B7AAFCFB-1200-4978-9658-8C6F657CDD2C}"/>
              </a:ext>
            </a:extLst>
          </p:cNvPr>
          <p:cNvGrpSpPr>
            <a:grpSpLocks/>
          </p:cNvGrpSpPr>
          <p:nvPr/>
        </p:nvGrpSpPr>
        <p:grpSpPr bwMode="auto">
          <a:xfrm>
            <a:off x="7343267" y="1001732"/>
            <a:ext cx="1685925" cy="468313"/>
            <a:chOff x="4057" y="2115"/>
            <a:chExt cx="1062" cy="295"/>
          </a:xfrm>
        </p:grpSpPr>
        <p:graphicFrame>
          <p:nvGraphicFramePr>
            <p:cNvPr id="31" name="Object 146">
              <a:extLst>
                <a:ext uri="{FF2B5EF4-FFF2-40B4-BE49-F238E27FC236}">
                  <a16:creationId xmlns:a16="http://schemas.microsoft.com/office/drawing/2014/main" id="{F62327B1-2BB8-4748-B3E0-60C73EB37C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115"/>
            <a:ext cx="96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9" imgW="761669" imgH="215806" progId="Equation.3">
                    <p:embed/>
                  </p:oleObj>
                </mc:Choice>
                <mc:Fallback>
                  <p:oleObj name="משוואה" r:id="rId9" imgW="761669" imgH="215806" progId="Equation.3">
                    <p:embed/>
                    <p:pic>
                      <p:nvPicPr>
                        <p:cNvPr id="28" name="Object 146">
                          <a:extLst>
                            <a:ext uri="{FF2B5EF4-FFF2-40B4-BE49-F238E27FC236}">
                              <a16:creationId xmlns:a16="http://schemas.microsoft.com/office/drawing/2014/main" id="{913516E1-850C-4DC4-A23A-688C77DD3E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115"/>
                          <a:ext cx="96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147">
              <a:extLst>
                <a:ext uri="{FF2B5EF4-FFF2-40B4-BE49-F238E27FC236}">
                  <a16:creationId xmlns:a16="http://schemas.microsoft.com/office/drawing/2014/main" id="{977538F2-FF8A-4444-BB34-F58A9BC21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16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he-IL" altLang="he-IL" sz="2000">
                  <a:solidFill>
                    <a:prstClr val="black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aphicFrame>
        <p:nvGraphicFramePr>
          <p:cNvPr id="33" name="Object 151">
            <a:extLst>
              <a:ext uri="{FF2B5EF4-FFF2-40B4-BE49-F238E27FC236}">
                <a16:creationId xmlns:a16="http://schemas.microsoft.com/office/drawing/2014/main" id="{06404772-B6B7-41E8-8FEF-B530FF6D6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18850"/>
              </p:ext>
            </p:extLst>
          </p:nvPr>
        </p:nvGraphicFramePr>
        <p:xfrm>
          <a:off x="2165683" y="1028748"/>
          <a:ext cx="1204395" cy="45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583693" imgH="215713" progId="Equation.3">
                  <p:embed/>
                </p:oleObj>
              </mc:Choice>
              <mc:Fallback>
                <p:oleObj name="משוואה" r:id="rId11" imgW="583693" imgH="215713" progId="Equation.3">
                  <p:embed/>
                  <p:pic>
                    <p:nvPicPr>
                      <p:cNvPr id="30" name="Object 151">
                        <a:extLst>
                          <a:ext uri="{FF2B5EF4-FFF2-40B4-BE49-F238E27FC236}">
                            <a16:creationId xmlns:a16="http://schemas.microsoft.com/office/drawing/2014/main" id="{CF3F55CC-31D7-4C88-80CC-35F416F44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83" y="1028748"/>
                        <a:ext cx="1204395" cy="45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39">
            <a:extLst>
              <a:ext uri="{FF2B5EF4-FFF2-40B4-BE49-F238E27FC236}">
                <a16:creationId xmlns:a16="http://schemas.microsoft.com/office/drawing/2014/main" id="{47E85A20-F09A-4964-B199-A965134E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226" y="975063"/>
            <a:ext cx="1181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ומקיימת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148">
                <a:extLst>
                  <a:ext uri="{FF2B5EF4-FFF2-40B4-BE49-F238E27FC236}">
                    <a16:creationId xmlns:a16="http://schemas.microsoft.com/office/drawing/2014/main" id="{C6040159-8CF1-4CA7-858C-DC63889F6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727" y="1032639"/>
                <a:ext cx="419416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r" rtl="1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he-IL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אזי קיימת נקודה </a:t>
                </a:r>
                <a:r>
                  <a:rPr lang="en-US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𝑎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𝑐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en-US" altLang="he-IL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𝑏</m:t>
                    </m:r>
                  </m:oMath>
                </a14:m>
                <a:r>
                  <a:rPr lang="he-IL" altLang="he-IL" dirty="0">
                    <a:solidFill>
                      <a:prstClr val="black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כך ש-</a:t>
                </a:r>
              </a:p>
            </p:txBody>
          </p:sp>
        </mc:Choice>
        <mc:Fallback xmlns="">
          <p:sp>
            <p:nvSpPr>
              <p:cNvPr id="49" name="Rectangle 148">
                <a:extLst>
                  <a:ext uri="{FF2B5EF4-FFF2-40B4-BE49-F238E27FC236}">
                    <a16:creationId xmlns:a16="http://schemas.microsoft.com/office/drawing/2014/main" id="{C6040159-8CF1-4CA7-858C-DC63889F6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7727" y="1032639"/>
                <a:ext cx="4194161" cy="461665"/>
              </a:xfrm>
              <a:prstGeom prst="rect">
                <a:avLst/>
              </a:prstGeom>
              <a:blipFill>
                <a:blip r:embed="rId14"/>
                <a:stretch>
                  <a:fillRect l="-3779" t="-9211" r="-1308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139">
            <a:extLst>
              <a:ext uri="{FF2B5EF4-FFF2-40B4-BE49-F238E27FC236}">
                <a16:creationId xmlns:a16="http://schemas.microsoft.com/office/drawing/2014/main" id="{F7DF6D97-3068-410D-BBCD-00187E29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673" y="510072"/>
            <a:ext cx="694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תהי </a:t>
            </a:r>
          </a:p>
        </p:txBody>
      </p:sp>
      <p:sp>
        <p:nvSpPr>
          <p:cNvPr id="51" name="Title 5">
            <a:extLst>
              <a:ext uri="{FF2B5EF4-FFF2-40B4-BE49-F238E27FC236}">
                <a16:creationId xmlns:a16="http://schemas.microsoft.com/office/drawing/2014/main" id="{6989E3FA-B251-4561-B566-29248D44B322}"/>
              </a:ext>
            </a:extLst>
          </p:cNvPr>
          <p:cNvSpPr txBox="1">
            <a:spLocks/>
          </p:cNvSpPr>
          <p:nvPr/>
        </p:nvSpPr>
        <p:spPr>
          <a:xfrm>
            <a:off x="0" y="-8039"/>
            <a:ext cx="12192000" cy="537168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rial Nova Light"/>
                <a:ea typeface="+mj-ea"/>
              </a:rPr>
              <a:t>המשפטים היסודיים של החשבון הדיפרנציאלי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A89AE2-8940-47DA-B9E9-A793172670E4}"/>
              </a:ext>
            </a:extLst>
          </p:cNvPr>
          <p:cNvSpPr/>
          <p:nvPr/>
        </p:nvSpPr>
        <p:spPr>
          <a:xfrm>
            <a:off x="10582208" y="470485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400" b="1" u="sng" dirty="0">
                <a:solidFill>
                  <a:srgbClr val="5C70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משפט רול </a:t>
            </a:r>
            <a:endParaRPr kumimoji="1" lang="en-IL" sz="2400" b="1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3E72B2FB-D977-4506-BC36-5C3BDEB7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6224" y="6362399"/>
            <a:ext cx="573161" cy="365125"/>
          </a:xfrm>
          <a:noFill/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67F06-958C-4B1B-8514-C4ED19DA0AA9}" type="slidenum">
              <a:rPr kumimoji="0" lang="he-IL" altLang="he-I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97D90B31-9375-4A8F-A538-5C838F523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30" y="1574392"/>
            <a:ext cx="1542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FF6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FF6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2800" b="0" i="0" u="sng" strike="noStrike" kern="1200" cap="none" spc="0" normalizeH="0" baseline="0" noProof="0" dirty="0">
                <a:ln>
                  <a:noFill/>
                </a:ln>
                <a:solidFill>
                  <a:srgbClr val="5C70A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משימה2:</a:t>
            </a:r>
            <a:r>
              <a:rPr kumimoji="0" lang="en-US" alt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5C70A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0FA3A144-D3C4-4860-9D0B-9E8586EF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385" y="1635947"/>
            <a:ext cx="5946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מצאו ומיינו נקודות חשודות לקיצון של הפונקציה:</a:t>
            </a:r>
            <a:endParaRPr kumimoji="1" lang="en-US" altLang="he-IL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5">
                <a:extLst>
                  <a:ext uri="{FF2B5EF4-FFF2-40B4-BE49-F238E27FC236}">
                    <a16:creationId xmlns:a16="http://schemas.microsoft.com/office/drawing/2014/main" id="{EAD386E9-C8F7-4862-B28C-F4CA45E1D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6729" y="2387997"/>
                <a:ext cx="4348629" cy="512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1.                             </a:t>
                </a:r>
                <a14:m>
                  <m:oMath xmlns:m="http://schemas.openxmlformats.org/officeDocument/2006/math">
                    <m:r>
                      <a:rPr kumimoji="1" lang="en-IL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1" lang="en-IL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sSup>
                          <m:sSupPr>
                            <m:ctrlPr>
                              <a:rPr kumimoji="1" lang="en-IL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1" lang="en-IL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IL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p>
                        </m:sSup>
                        <m: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6</m:t>
                        </m:r>
                        <m: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  </a:t>
                </a:r>
                <a:endParaRPr kumimoji="1" lang="en-US" altLang="he-IL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 Box 25">
                <a:extLst>
                  <a:ext uri="{FF2B5EF4-FFF2-40B4-BE49-F238E27FC236}">
                    <a16:creationId xmlns:a16="http://schemas.microsoft.com/office/drawing/2014/main" id="{EAD386E9-C8F7-4862-B28C-F4CA45E1D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6729" y="2387997"/>
                <a:ext cx="4348629" cy="512320"/>
              </a:xfrm>
              <a:prstGeom prst="rect">
                <a:avLst/>
              </a:prstGeom>
              <a:blipFill>
                <a:blip r:embed="rId2"/>
                <a:stretch>
                  <a:fillRect l="-6311" r="-2244" b="-27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5">
                <a:extLst>
                  <a:ext uri="{FF2B5EF4-FFF2-40B4-BE49-F238E27FC236}">
                    <a16:creationId xmlns:a16="http://schemas.microsoft.com/office/drawing/2014/main" id="{5100FFEE-9E63-4770-BB8B-052596604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2633" y="3159828"/>
                <a:ext cx="5212725" cy="916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2.        </a:t>
                </a:r>
                <a14:m>
                  <m:oMath xmlns:m="http://schemas.openxmlformats.org/officeDocument/2006/math">
                    <m:r>
                      <a:rPr kumimoji="1" lang="en-IL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1" lang="en-IL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IL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IL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1" lang="en-IL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IL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kumimoji="1" lang="en-IL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;</m:t>
                                    </m:r>
                                  </m:e>
                                  <m:e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&lt;</m:t>
                                    </m:r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IL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;</m:t>
                                    </m:r>
                                  </m:e>
                                  <m:e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≥</m:t>
                                    </m:r>
                                    <m:r>
                                      <a:rPr kumimoji="1" lang="en-IL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he-IL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 Box 25">
                <a:extLst>
                  <a:ext uri="{FF2B5EF4-FFF2-40B4-BE49-F238E27FC236}">
                    <a16:creationId xmlns:a16="http://schemas.microsoft.com/office/drawing/2014/main" id="{5100FFEE-9E63-4770-BB8B-05259660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2633" y="3159828"/>
                <a:ext cx="5212725" cy="916148"/>
              </a:xfrm>
              <a:prstGeom prst="rect">
                <a:avLst/>
              </a:prstGeom>
              <a:blipFill>
                <a:blip r:embed="rId3"/>
                <a:stretch>
                  <a:fillRect r="-19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5">
                <a:extLst>
                  <a:ext uri="{FF2B5EF4-FFF2-40B4-BE49-F238E27FC236}">
                    <a16:creationId xmlns:a16="http://schemas.microsoft.com/office/drawing/2014/main" id="{6E02CD9E-7B71-4C89-A20E-C383F456F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0705" y="4335488"/>
                <a:ext cx="456465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3.                            </a:t>
                </a:r>
                <a:r>
                  <a:rPr kumimoji="1" lang="en-US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IL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1" lang="en-IL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1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kumimoji="1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1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IL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rPr>
                  <a:t>  </a:t>
                </a:r>
                <a:endParaRPr kumimoji="1" lang="en-US" altLang="he-IL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 Box 25">
                <a:extLst>
                  <a:ext uri="{FF2B5EF4-FFF2-40B4-BE49-F238E27FC236}">
                    <a16:creationId xmlns:a16="http://schemas.microsoft.com/office/drawing/2014/main" id="{6E02CD9E-7B71-4C89-A20E-C383F456F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705" y="4335488"/>
                <a:ext cx="4564653" cy="461665"/>
              </a:xfrm>
              <a:prstGeom prst="rect">
                <a:avLst/>
              </a:prstGeom>
              <a:blipFill>
                <a:blip r:embed="rId4"/>
                <a:stretch>
                  <a:fillRect l="-2005" t="-13158" r="-2273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41">
            <a:extLst>
              <a:ext uri="{FF2B5EF4-FFF2-40B4-BE49-F238E27FC236}">
                <a16:creationId xmlns:a16="http://schemas.microsoft.com/office/drawing/2014/main" id="{FEDE3CA5-C5A6-43CE-8146-AF4B7CB9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6748"/>
            <a:ext cx="12192000" cy="400111"/>
          </a:xfrm>
          <a:prstGeom prst="rect">
            <a:avLst/>
          </a:prstGeom>
          <a:gradFill flip="none" rotWithShape="1">
            <a:gsLst>
              <a:gs pos="21000">
                <a:srgbClr val="E2E3E6"/>
              </a:gs>
              <a:gs pos="6000">
                <a:srgbClr val="C2C9DC">
                  <a:shade val="67500"/>
                  <a:satMod val="115000"/>
                </a:srgbClr>
              </a:gs>
              <a:gs pos="72000">
                <a:schemeClr val="bg2">
                  <a:lumMod val="40000"/>
                  <a:lumOff val="60000"/>
                </a:schemeClr>
              </a:gs>
              <a:gs pos="100000">
                <a:srgbClr val="C2C9DC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alt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68B9EDD6-07CA-4849-82DD-84FD33B2D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458" y="457451"/>
            <a:ext cx="33181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5C70A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מיון נקודות חשודות לקיצון</a:t>
            </a:r>
            <a:endParaRPr kumimoji="0" lang="en-US" altLang="he-IL" sz="2400" b="0" i="0" u="none" strike="noStrike" kern="1200" cap="none" spc="0" normalizeH="0" baseline="0" noProof="0" dirty="0">
              <a:ln>
                <a:noFill/>
              </a:ln>
              <a:solidFill>
                <a:srgbClr val="5C70A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A84FF822-BD8A-4351-B3E1-9C114214B098}"/>
              </a:ext>
            </a:extLst>
          </p:cNvPr>
          <p:cNvSpPr txBox="1">
            <a:spLocks/>
          </p:cNvSpPr>
          <p:nvPr/>
        </p:nvSpPr>
        <p:spPr>
          <a:xfrm>
            <a:off x="0" y="-8039"/>
            <a:ext cx="12192000" cy="53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rial Nova Light"/>
                <a:ea typeface="+mj-ea"/>
              </a:rPr>
              <a:t>משפטים התומכים בחקירת פונקציה</a:t>
            </a:r>
          </a:p>
        </p:txBody>
      </p:sp>
    </p:spTree>
    <p:extLst>
      <p:ext uri="{BB962C8B-B14F-4D97-AF65-F5344CB8AC3E}">
        <p14:creationId xmlns:p14="http://schemas.microsoft.com/office/powerpoint/2010/main" val="41236371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3E72B2FB-D977-4506-BC36-5C3BDEB7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6224" y="6362399"/>
            <a:ext cx="573161" cy="365125"/>
          </a:xfrm>
          <a:noFill/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95367F06-958C-4B1B-8514-C4ED19DA0AA9}" type="slidenum">
              <a:rPr kumimoji="1" lang="he-IL" altLang="he-IL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7</a:t>
            </a:fld>
            <a:endParaRPr kumimoji="1" lang="en-US" altLang="he-I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97D90B31-9375-4A8F-A538-5C838F523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30" y="1574392"/>
            <a:ext cx="1542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FF6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FF6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2800" b="0" i="0" u="sng" strike="noStrike" kern="1200" cap="none" spc="0" normalizeH="0" baseline="0" noProof="0" dirty="0">
                <a:ln>
                  <a:noFill/>
                </a:ln>
                <a:solidFill>
                  <a:srgbClr val="5C70A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משימה3:</a:t>
            </a:r>
            <a:r>
              <a:rPr kumimoji="0" lang="en-US" alt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5C70A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0FA3A144-D3C4-4860-9D0B-9E8586EF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365" y="1605171"/>
            <a:ext cx="6342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מצאו את נקודות הפיתול של הפונקציה, באם קיימות:</a:t>
            </a:r>
            <a:endParaRPr kumimoji="1" lang="en-US" altLang="he-IL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5">
                <a:extLst>
                  <a:ext uri="{FF2B5EF4-FFF2-40B4-BE49-F238E27FC236}">
                    <a16:creationId xmlns:a16="http://schemas.microsoft.com/office/drawing/2014/main" id="{EAD386E9-C8F7-4862-B28C-F4CA45E1D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6729" y="2387997"/>
                <a:ext cx="4348629" cy="615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1.                          </a:t>
                </a:r>
                <a:r>
                  <a:rPr kumimoji="1" lang="en-US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       </a:t>
                </a:r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1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1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1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1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1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kumimoji="1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1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den>
                    </m:f>
                  </m:oMath>
                </a14:m>
                <a:endParaRPr kumimoji="1" lang="en-US" altLang="he-IL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 Box 25">
                <a:extLst>
                  <a:ext uri="{FF2B5EF4-FFF2-40B4-BE49-F238E27FC236}">
                    <a16:creationId xmlns:a16="http://schemas.microsoft.com/office/drawing/2014/main" id="{EAD386E9-C8F7-4862-B28C-F4CA45E1D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6729" y="2387997"/>
                <a:ext cx="4348629" cy="615874"/>
              </a:xfrm>
              <a:prstGeom prst="rect">
                <a:avLst/>
              </a:prstGeom>
              <a:blipFill>
                <a:blip r:embed="rId2"/>
                <a:stretch>
                  <a:fillRect r="-2244" b="-118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5">
                <a:extLst>
                  <a:ext uri="{FF2B5EF4-FFF2-40B4-BE49-F238E27FC236}">
                    <a16:creationId xmlns:a16="http://schemas.microsoft.com/office/drawing/2014/main" id="{5100FFEE-9E63-4770-BB8B-052596604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2633" y="3159828"/>
                <a:ext cx="5212725" cy="916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2.        </a:t>
                </a:r>
                <a14:m>
                  <m:oMath xmlns:m="http://schemas.openxmlformats.org/officeDocument/2006/math">
                    <m:r>
                      <a:rPr kumimoji="1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1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1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IL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1" lang="en-IL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IL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kumimoji="1" lang="en-US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kumimoji="1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       </m:t>
                                    </m:r>
                                    <m:r>
                                      <a:rPr kumimoji="1" lang="en-IL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;</m:t>
                                    </m:r>
                                  </m:e>
                                  <m:e>
                                    <m:r>
                                      <a:rPr kumimoji="1" lang="en-IL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  <m:r>
                                      <a:rPr kumimoji="1" lang="en-IL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&lt;</m:t>
                                    </m:r>
                                    <m:r>
                                      <a:rPr kumimoji="1" lang="en-IL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1" lang="en-IL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IL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kumimoji="1" lang="en-US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kumimoji="1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1" lang="en-IL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IL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;</m:t>
                                    </m:r>
                                  </m:e>
                                  <m:e>
                                    <m:r>
                                      <a:rPr kumimoji="1" lang="en-IL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  <m:r>
                                      <a:rPr kumimoji="1" lang="en-IL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≥</m:t>
                                    </m:r>
                                    <m:r>
                                      <a:rPr kumimoji="1" lang="en-IL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he-IL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 Box 25">
                <a:extLst>
                  <a:ext uri="{FF2B5EF4-FFF2-40B4-BE49-F238E27FC236}">
                    <a16:creationId xmlns:a16="http://schemas.microsoft.com/office/drawing/2014/main" id="{5100FFEE-9E63-4770-BB8B-05259660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2633" y="3159828"/>
                <a:ext cx="5212725" cy="916148"/>
              </a:xfrm>
              <a:prstGeom prst="rect">
                <a:avLst/>
              </a:prstGeom>
              <a:blipFill>
                <a:blip r:embed="rId3"/>
                <a:stretch>
                  <a:fillRect r="-19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5">
                <a:extLst>
                  <a:ext uri="{FF2B5EF4-FFF2-40B4-BE49-F238E27FC236}">
                    <a16:creationId xmlns:a16="http://schemas.microsoft.com/office/drawing/2014/main" id="{6E02CD9E-7B71-4C89-A20E-C383F456F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0705" y="4335487"/>
                <a:ext cx="4564653" cy="470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3.                           </a:t>
                </a:r>
                <a:r>
                  <a:rPr kumimoji="1" lang="en-US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         </a:t>
                </a:r>
                <a:r>
                  <a:rPr kumimoji="1" lang="he-IL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</a:t>
                </a:r>
                <a:r>
                  <a:rPr kumimoji="1" lang="en-US" altLang="he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1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1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1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ad>
                      <m:radPr>
                        <m:ctrlPr>
                          <a:rPr kumimoji="1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kumimoji="1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deg>
                      <m:e>
                        <m:r>
                          <a:rPr kumimoji="1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rad>
                  </m:oMath>
                </a14:m>
                <a:endParaRPr kumimoji="1" lang="en-US" altLang="he-IL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 Box 25">
                <a:extLst>
                  <a:ext uri="{FF2B5EF4-FFF2-40B4-BE49-F238E27FC236}">
                    <a16:creationId xmlns:a16="http://schemas.microsoft.com/office/drawing/2014/main" id="{6E02CD9E-7B71-4C89-A20E-C383F456F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705" y="4335487"/>
                <a:ext cx="4564653" cy="470770"/>
              </a:xfrm>
              <a:prstGeom prst="rect">
                <a:avLst/>
              </a:prstGeom>
              <a:blipFill>
                <a:blip r:embed="rId4"/>
                <a:stretch>
                  <a:fillRect t="-9091" r="-2273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41">
            <a:extLst>
              <a:ext uri="{FF2B5EF4-FFF2-40B4-BE49-F238E27FC236}">
                <a16:creationId xmlns:a16="http://schemas.microsoft.com/office/drawing/2014/main" id="{CB0BEC0D-D653-40F7-BB04-28A60614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6748"/>
            <a:ext cx="12192000" cy="400111"/>
          </a:xfrm>
          <a:prstGeom prst="rect">
            <a:avLst/>
          </a:prstGeom>
          <a:gradFill flip="none" rotWithShape="1">
            <a:gsLst>
              <a:gs pos="21000">
                <a:srgbClr val="E2E3E6"/>
              </a:gs>
              <a:gs pos="6000">
                <a:srgbClr val="C2C9DC">
                  <a:shade val="67500"/>
                  <a:satMod val="115000"/>
                </a:srgbClr>
              </a:gs>
              <a:gs pos="72000">
                <a:schemeClr val="bg2">
                  <a:lumMod val="40000"/>
                  <a:lumOff val="60000"/>
                </a:schemeClr>
              </a:gs>
              <a:gs pos="100000">
                <a:srgbClr val="C2C9DC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alt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3DA8509E-3F47-462D-BF9D-F867869B8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728" y="457451"/>
            <a:ext cx="7021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5C70A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מציאת נקודות </a:t>
            </a:r>
            <a:r>
              <a:rPr kumimoji="0" lang="he-IL" altLang="he-I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C70A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פיטול</a:t>
            </a:r>
            <a:r>
              <a:rPr kumimoji="0" lang="he-IL" alt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5C70A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:</a:t>
            </a:r>
            <a:endParaRPr kumimoji="0" lang="en-US" altLang="he-IL" sz="2400" b="0" i="0" u="none" strike="noStrike" kern="1200" cap="none" spc="0" normalizeH="0" baseline="0" noProof="0" dirty="0">
              <a:ln>
                <a:noFill/>
              </a:ln>
              <a:solidFill>
                <a:srgbClr val="5C70A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17C3583-E077-451F-B4FD-039470EECBC8}"/>
              </a:ext>
            </a:extLst>
          </p:cNvPr>
          <p:cNvSpPr txBox="1">
            <a:spLocks/>
          </p:cNvSpPr>
          <p:nvPr/>
        </p:nvSpPr>
        <p:spPr>
          <a:xfrm>
            <a:off x="0" y="-8039"/>
            <a:ext cx="12192000" cy="53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rial Nova Light"/>
                <a:ea typeface="+mj-ea"/>
              </a:rPr>
              <a:t>משפטים התומכים בחקירת פונקציה</a:t>
            </a:r>
          </a:p>
        </p:txBody>
      </p:sp>
    </p:spTree>
    <p:extLst>
      <p:ext uri="{BB962C8B-B14F-4D97-AF65-F5344CB8AC3E}">
        <p14:creationId xmlns:p14="http://schemas.microsoft.com/office/powerpoint/2010/main" val="34728843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7E16E177-9A02-42D6-ACC4-56B54968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597" y="6223000"/>
            <a:ext cx="2844800" cy="457200"/>
          </a:xfrm>
          <a:noFill/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189018-35D2-45E2-B17D-30E3D699F5AF}" type="slidenum">
              <a:rPr kumimoji="0" lang="he-IL" altLang="en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L" altLang="en-I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617B8AC1-71B7-4149-97F6-FCD334A2E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6788" y="2357438"/>
          <a:ext cx="2889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14151" imgH="215619" progId="Equation.3">
                  <p:embed/>
                </p:oleObj>
              </mc:Choice>
              <mc:Fallback>
                <p:oleObj name="משוואה" r:id="rId2" imgW="114151" imgH="215619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617B8AC1-71B7-4149-97F6-FCD334A2E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6788" y="2357438"/>
                        <a:ext cx="2889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A0CB6E-8372-4049-A62F-6A6A8B896954}"/>
                  </a:ext>
                </a:extLst>
              </p:cNvPr>
              <p:cNvSpPr/>
              <p:nvPr/>
            </p:nvSpPr>
            <p:spPr>
              <a:xfrm>
                <a:off x="0" y="10801"/>
                <a:ext cx="12192000" cy="15696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altLang="en-IL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Verdana"/>
                    <a:ea typeface="+mn-ea"/>
                    <a:cs typeface="Arial"/>
                  </a:rPr>
                  <a:t>לגרנז</a:t>
                </a:r>
                <a:r>
                  <a:rPr kumimoji="0" lang="he-IL" altLang="en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Verdana"/>
                    <a:ea typeface="+mn-ea"/>
                    <a:cs typeface="Arial"/>
                  </a:rPr>
                  <a:t>': </a:t>
                </a:r>
                <a14:m>
                  <m:oMath xmlns:m="http://schemas.openxmlformats.org/officeDocument/2006/math">
                    <m:r>
                      <a:rPr kumimoji="0" lang="en-US" altLang="en-IL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kumimoji="0" lang="he-IL" altLang="en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וגזירה </a:t>
                </a:r>
                <a14:m>
                  <m:oMath xmlns:m="http://schemas.openxmlformats.org/officeDocument/2006/math">
                    <m:r>
                      <a:rPr kumimoji="0" lang="en-US" altLang="en-IL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𝑛</m:t>
                    </m:r>
                    <m:r>
                      <a:rPr kumimoji="0" lang="en-US" altLang="en-IL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US" altLang="en-IL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kumimoji="0" lang="he-IL" altLang="en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פעמים בסביבת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e-IL" altLang="en-IL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altLang="en-IL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en-US" altLang="en-IL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he-IL" altLang="en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.</a:t>
                </a:r>
                <a:r>
                  <a:rPr kumimoji="0" lang="en-US" altLang="en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Verdana"/>
                    <a:ea typeface="+mn-ea"/>
                    <a:cs typeface="Arial"/>
                  </a:rPr>
                  <a:t>לכל נקודה 𝑥 בסביבה זו קיימת נקודה 𝑐 בין 𝑥 לבין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e-IL" altLang="en-IL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altLang="en-IL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kumimoji="0" lang="en-US" altLang="en-IL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0" lang="he-IL" altLang="en-IL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Verdana"/>
                    <a:ea typeface="+mn-ea"/>
                    <a:cs typeface="Arial"/>
                  </a:rPr>
                  <a:t> </a:t>
                </a:r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Verdana"/>
                    <a:ea typeface="+mn-ea"/>
                    <a:cs typeface="Arial"/>
                  </a:rPr>
                  <a:t>כך ש- </a:t>
                </a: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Arial"/>
                </a:endParaRP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Arial"/>
                </a:endParaRP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A0CB6E-8372-4049-A62F-6A6A8B896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01"/>
                <a:ext cx="12192000" cy="1569660"/>
              </a:xfrm>
              <a:prstGeom prst="rect">
                <a:avLst/>
              </a:prstGeom>
              <a:blipFill>
                <a:blip r:embed="rId5"/>
                <a:stretch>
                  <a:fillRect l="-1250" t="-4280" r="-8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DB0F115E-9C22-4463-A97E-4D4915755F4D}"/>
              </a:ext>
            </a:extLst>
          </p:cNvPr>
          <p:cNvSpPr/>
          <p:nvPr/>
        </p:nvSpPr>
        <p:spPr>
          <a:xfrm>
            <a:off x="11036300" y="1679366"/>
            <a:ext cx="1047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en-IL" sz="2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דוגמא</a:t>
            </a:r>
            <a:endParaRPr kumimoji="0" lang="en-IL" altLang="en-I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617DAA-7960-4CDE-8075-3BF0C577EBDC}"/>
                  </a:ext>
                </a:extLst>
              </p:cNvPr>
              <p:cNvSpPr/>
              <p:nvPr/>
            </p:nvSpPr>
            <p:spPr>
              <a:xfrm>
                <a:off x="1879305" y="2141031"/>
                <a:ext cx="10204717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altLang="en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העריך את שגיאת הקירוב של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he-IL" altLang="en-IL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kumimoji="0" lang="he-IL" altLang="en-IL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kumimoji="0" lang="he-IL" altLang="en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 באמצעות פולינום טיילור מסדר 2 בסביבת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e-IL" altLang="en-IL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altLang="en-IL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en-US" altLang="en-IL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en-US" altLang="en-IL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altLang="en-IL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  <m:r>
                      <a:rPr kumimoji="0" lang="en-US" altLang="en-IL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he-IL" altLang="en-IL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.</a:t>
                </a:r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617DAA-7960-4CDE-8075-3BF0C577E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05" y="2141031"/>
                <a:ext cx="10204717" cy="496483"/>
              </a:xfrm>
              <a:prstGeom prst="rect">
                <a:avLst/>
              </a:prstGeom>
              <a:blipFill>
                <a:blip r:embed="rId6"/>
                <a:stretch>
                  <a:fillRect t="-2439" r="-956" b="-268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B58D3-6747-4C28-8F67-6522569C6208}"/>
                  </a:ext>
                </a:extLst>
              </p:cNvPr>
              <p:cNvSpPr/>
              <p:nvPr/>
            </p:nvSpPr>
            <p:spPr>
              <a:xfrm>
                <a:off x="2988397" y="517845"/>
                <a:ext cx="6626212" cy="911788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L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b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kumimoji="0" lang="en-IL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IL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kumimoji="0" lang="en-IL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b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</m:t>
                                  </m:r>
                                  <m: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!</m:t>
                          </m:r>
                        </m:den>
                      </m:f>
                      <m:r>
                        <a:rPr kumimoji="0" lang="en-IL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⋅</m:t>
                      </m:r>
                      <m:sSup>
                        <m:sSupPr>
                          <m:ctrlP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en-IL" altLang="en-IL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B58D3-6747-4C28-8F67-6522569C6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397" y="517845"/>
                <a:ext cx="6626212" cy="911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E778F62-8705-43ED-B20B-2E833768F671}"/>
              </a:ext>
            </a:extLst>
          </p:cNvPr>
          <p:cNvSpPr/>
          <p:nvPr/>
        </p:nvSpPr>
        <p:spPr>
          <a:xfrm>
            <a:off x="10883899" y="2732920"/>
            <a:ext cx="1200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en-IL" sz="2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פתרון:</a:t>
            </a:r>
            <a:endParaRPr kumimoji="0" lang="en-IL" altLang="en-I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45FBD03F-5A0F-45DE-89EE-80E6EA24A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601" y="3289991"/>
                <a:ext cx="11728422" cy="2972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algn="r" rtl="1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הפונקציה היא  </a:t>
                </a:r>
                <a14:m>
                  <m:oMath xmlns:m="http://schemas.openxmlformats.org/officeDocument/2006/math"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rad>
                  </m:oMath>
                </a14:m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 ונסמן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e-IL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 ,</a:t>
                </a:r>
                <a14:m>
                  <m:oMath xmlns:m="http://schemas.openxmlformats.org/officeDocument/2006/math">
                    <m:r>
                      <a:rPr kumimoji="0" lang="en-US" altLang="en-I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kumimoji="0" lang="en-US" altLang="en-I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altLang="en-I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</m:oMath>
                </a14:m>
                <a:r>
                  <a:rPr kumimoji="0" lang="en-US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.  אזי</a:t>
                </a:r>
                <a:r>
                  <a:rPr kumimoji="0" lang="en-US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  </a:t>
                </a:r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p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num>
                      <m:den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8</m:t>
                        </m:r>
                        <m:sSup>
                          <m:sSupPr>
                            <m:ctrlPr>
                              <a:rPr kumimoji="0" lang="en-US" altLang="en-I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en-IL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kumimoji="0" lang="en-US" altLang="en-IL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en-US" altLang="en-IL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kumimoji="0" lang="en-US" altLang="en-I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5</m:t>
                            </m:r>
                          </m:sup>
                        </m:sSup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</m:den>
                    </m:f>
                  </m:oMath>
                </a14:m>
                <a:endParaRPr kumimoji="0" lang="he-IL" altLang="en-IL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לפי משפט </a:t>
                </a:r>
                <a:r>
                  <a:rPr kumimoji="0" lang="he-IL" altLang="en-I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לגרנז</a:t>
                </a:r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'  </a:t>
                </a:r>
                <a14:m>
                  <m:oMath xmlns:m="http://schemas.openxmlformats.org/officeDocument/2006/math"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 לכן בפרט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he-IL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rad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</m:oMath>
                </a14:m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  ולכן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he-IL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0" lang="he-IL" altLang="en-I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he-IL" altLang="en-IL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kumimoji="0" lang="he-IL" altLang="en-IL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en-US" altLang="en-IL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𝑐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kumimoji="0" lang="en-US" altLang="en-I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</m:oMath>
                </a14:m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 . נשתמש בנוסחת השארית:</a:t>
                </a:r>
                <a:endParaRPr kumimoji="0" lang="he-IL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L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  <m: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!</m:t>
                              </m:r>
                            </m:den>
                          </m:f>
                          <m:r>
                            <a:rPr kumimoji="0" lang="en-IL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0" lang="en-IL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  <m:r>
                                    <a:rPr kumimoji="0" lang="en-IL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IL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IL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IL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en-US" alt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  <m:r>
                                <a:rPr kumimoji="0" lang="en-US" alt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kumimoji="0" lang="en-US" altLang="en-IL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en-IL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en-IL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en-US" altLang="en-IL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en-IL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  <m:r>
                                <a:rPr kumimoji="0" lang="en-US" alt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!∙</m:t>
                              </m:r>
                              <m:r>
                                <a:rPr kumimoji="0" lang="en-US" alt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kumimoji="0" lang="en-US" altLang="en-IL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en-IL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kumimoji="0" lang="en-US" altLang="en-IL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kumimoji="0" lang="en-US" altLang="en-IL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𝑐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en-IL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kumimoji="0" lang="en-US" alt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=</m:t>
                      </m:r>
                      <m:f>
                        <m:fPr>
                          <m:ctrlPr>
                            <a:rPr kumimoji="0" lang="en-US" altLang="en-IL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en-IL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en-IL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16</m:t>
                          </m:r>
                          <m:sSup>
                            <m:sSupPr>
                              <m:ctrlPr>
                                <a:rPr kumimoji="0" lang="en-US" alt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en-IL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kumimoji="0" lang="en-US" altLang="en-IL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0" lang="en-US" altLang="en-IL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𝑐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kumimoji="0" lang="en-US" altLang="en-IL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sup>
                          </m:sSup>
                          <m:r>
                            <a:rPr kumimoji="0" lang="en-US" altLang="en-IL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16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0625</m:t>
                      </m:r>
                    </m:oMath>
                  </m:oMathPara>
                </a14:m>
                <a:endParaRPr kumimoji="0" lang="he-IL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בקירוב קודם קיבלנו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e>
                      <m:sub>
                        <m:r>
                          <a:rPr kumimoji="0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e>
                    </m:d>
                    <m:r>
                      <a:rPr kumimoji="0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111</m:t>
                        </m:r>
                      </m:num>
                      <m:den>
                        <m:r>
                          <a:rPr kumimoji="0" lang="en-I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64</m:t>
                        </m:r>
                      </m:den>
                    </m:f>
                    <m:r>
                      <a:rPr kumimoji="0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r>
                      <a:rPr kumimoji="0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a:rPr kumimoji="0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734375</m:t>
                    </m:r>
                    <m:r>
                      <a:rPr kumimoji="0" lang="en-I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...</m:t>
                    </m:r>
                  </m:oMath>
                </a14:m>
                <a:r>
                  <a:rPr kumimoji="0" lang="he-IL" altLang="en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Arial" panose="020B0604020202020204" pitchFamily="34" charset="0"/>
                  </a:rPr>
                  <a:t>, ואכן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he-IL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0" lang="he-IL" altLang="en-I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en-I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e>
                        </m:rad>
                        <m:r>
                          <a:rPr kumimoji="0" lang="en-US" altLang="en-I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f>
                          <m:fPr>
                            <m:ctrlPr>
                              <a:rPr kumimoji="0" lang="en-IL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en-IL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111</m:t>
                            </m:r>
                          </m:num>
                          <m:den>
                            <m:r>
                              <a:rPr kumimoji="0" lang="en-IL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64</m:t>
                            </m:r>
                          </m:den>
                        </m:f>
                      </m:e>
                    </m:d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002324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a:rPr kumimoji="0" lang="en-US" altLang="en-I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0625</m:t>
                    </m:r>
                  </m:oMath>
                </a14:m>
                <a:endParaRPr kumimoji="0" lang="en-IL" altLang="en-IL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45FBD03F-5A0F-45DE-89EE-80E6EA24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01" y="3289991"/>
                <a:ext cx="11728422" cy="2972224"/>
              </a:xfrm>
              <a:prstGeom prst="rect">
                <a:avLst/>
              </a:prstGeom>
              <a:blipFill>
                <a:blip r:embed="rId8"/>
                <a:stretch>
                  <a:fillRect r="-832" b="-16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9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b="1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4098" name="Picture 6" descr="MPj03900990000[1]">
            <a:extLst>
              <a:ext uri="{FF2B5EF4-FFF2-40B4-BE49-F238E27FC236}">
                <a16:creationId xmlns:a16="http://schemas.microsoft.com/office/drawing/2014/main" id="{350EFB6E-518B-4D3B-8DAA-5E146536D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-1" b="-1"/>
          <a:stretch/>
        </p:blipFill>
        <p:spPr bwMode="auto">
          <a:xfrm>
            <a:off x="15240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099" name="WordArt 7">
            <a:extLst>
              <a:ext uri="{FF2B5EF4-FFF2-40B4-BE49-F238E27FC236}">
                <a16:creationId xmlns:a16="http://schemas.microsoft.com/office/drawing/2014/main" id="{14EC9DD0-B745-4866-B84C-F8F6F32B34A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115780" y="2852937"/>
            <a:ext cx="3960440" cy="2272231"/>
          </a:xfrm>
          <a:prstGeom prst="rect">
            <a:avLst/>
          </a:prstGeom>
        </p:spPr>
        <p:txBody>
          <a:bodyPr vert="horz" lIns="91440" tIns="45720" rIns="91440" bIns="45720" numCol="1" rtlCol="0" fromWordArt="1" anchor="b">
            <a:prstTxWarp prst="textWave1">
              <a:avLst>
                <a:gd name="adj1" fmla="val 13005"/>
                <a:gd name="adj2" fmla="val 0"/>
              </a:avLst>
            </a:prstTxWarp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kumimoji="1" lang="he-IL" sz="4800" b="1" cap="all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C2C9DC"/>
                </a:solidFill>
                <a:latin typeface="Tw Cen MT" panose="020B0602020104020603"/>
                <a:cs typeface="Arial" panose="020B0604020202020204" pitchFamily="34" charset="0"/>
              </a:rPr>
              <a:t>הסוף</a:t>
            </a:r>
            <a:endParaRPr kumimoji="1" lang="en-US" sz="4800" b="1" cap="all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C2C9DC"/>
              </a:solidFill>
              <a:latin typeface="Tw Cen MT" panose="020B0602020104020603"/>
              <a:cs typeface="Arial" panose="020B0604020202020204" pitchFamily="34" charset="0"/>
            </a:endParaRPr>
          </a:p>
        </p:txBody>
      </p:sp>
      <p:sp>
        <p:nvSpPr>
          <p:cNvPr id="4100" name="Text Box 8">
            <a:extLst>
              <a:ext uri="{FF2B5EF4-FFF2-40B4-BE49-F238E27FC236}">
                <a16:creationId xmlns:a16="http://schemas.microsoft.com/office/drawing/2014/main" id="{1F2C4D3D-C6D2-45F3-A387-A484CF9CE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9" y="4909143"/>
            <a:ext cx="2468579" cy="4320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he-IL" altLang="he-IL" sz="2000" b="1" dirty="0">
                <a:solidFill>
                  <a:srgbClr val="FFFFFF"/>
                </a:solidFill>
                <a:latin typeface="Tw Cen MT" panose="020B0602020104020603"/>
              </a:rPr>
              <a:t>דר' </a:t>
            </a:r>
            <a:r>
              <a:rPr lang="he-IL" altLang="he-IL" sz="2000" b="1" dirty="0" err="1">
                <a:solidFill>
                  <a:srgbClr val="FFFFFF"/>
                </a:solidFill>
                <a:latin typeface="Tw Cen MT" panose="020B0602020104020603"/>
              </a:rPr>
              <a:t>פיאנה</a:t>
            </a:r>
            <a:r>
              <a:rPr lang="he-IL" altLang="he-IL" sz="2000" b="1" dirty="0">
                <a:solidFill>
                  <a:srgbClr val="FFFFFF"/>
                </a:solidFill>
                <a:latin typeface="Tw Cen MT" panose="020B0602020104020603"/>
              </a:rPr>
              <a:t> </a:t>
            </a:r>
            <a:r>
              <a:rPr lang="he-IL" altLang="he-IL" sz="2000" b="1" dirty="0" err="1">
                <a:solidFill>
                  <a:srgbClr val="FFFFFF"/>
                </a:solidFill>
                <a:latin typeface="Tw Cen MT" panose="020B0602020104020603"/>
              </a:rPr>
              <a:t>יעקובזון</a:t>
            </a:r>
            <a:endParaRPr lang="en-US" altLang="he-IL" sz="2000" b="1" dirty="0">
              <a:solidFill>
                <a:srgbClr val="FFFFFF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48903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849D0A22B4C78647A0C37495F1D07C16" ma:contentTypeVersion="13" ma:contentTypeDescription="צור מסמך חדש." ma:contentTypeScope="" ma:versionID="bdf6192880327d5d15f1af7460a48d10">
  <xsd:schema xmlns:xsd="http://www.w3.org/2001/XMLSchema" xmlns:xs="http://www.w3.org/2001/XMLSchema" xmlns:p="http://schemas.microsoft.com/office/2006/metadata/properties" xmlns:ns3="6eca4281-902b-480b-b15b-d48b9211e29d" xmlns:ns4="5e7c0a19-715d-474c-a140-65bc7d48cc8c" targetNamespace="http://schemas.microsoft.com/office/2006/metadata/properties" ma:root="true" ma:fieldsID="7aef2be3c92882b7892eddbfc2105d39" ns3:_="" ns4:_="">
    <xsd:import namespace="6eca4281-902b-480b-b15b-d48b9211e29d"/>
    <xsd:import namespace="5e7c0a19-715d-474c-a140-65bc7d48cc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a4281-902b-480b-b15b-d48b9211e2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c0a19-715d-474c-a140-65bc7d48cc8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של רמז לשיתוף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1AA0FD-33FC-4165-B18C-52F1626D2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63CC24-AE86-430C-ACCE-89FB20BCD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a4281-902b-480b-b15b-d48b9211e29d"/>
    <ds:schemaRef ds:uri="5e7c0a19-715d-474c-a140-65bc7d48c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109E59-1C9D-415A-AEB8-9E6A313E8D6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517</Words>
  <Application>Microsoft Office PowerPoint</Application>
  <PresentationFormat>Widescreen</PresentationFormat>
  <Paragraphs>80</Paragraphs>
  <Slides>9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Arial Nova Light</vt:lpstr>
      <vt:lpstr>Arial Rounded MT Bold</vt:lpstr>
      <vt:lpstr>Calibri</vt:lpstr>
      <vt:lpstr>Calibri Light</vt:lpstr>
      <vt:lpstr>Cambria Math</vt:lpstr>
      <vt:lpstr>David</vt:lpstr>
      <vt:lpstr>Times New Roman</vt:lpstr>
      <vt:lpstr>Tw Cen MT</vt:lpstr>
      <vt:lpstr>Verdana</vt:lpstr>
      <vt:lpstr>Wingdings</vt:lpstr>
      <vt:lpstr>Droplet</vt:lpstr>
      <vt:lpstr>Office Theme</vt:lpstr>
      <vt:lpstr>Eclipse</vt:lpstr>
      <vt:lpstr>משוואה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Fiana Jacobzon</dc:creator>
  <cp:lastModifiedBy>Fiana Jacobzon</cp:lastModifiedBy>
  <cp:revision>35</cp:revision>
  <dcterms:created xsi:type="dcterms:W3CDTF">2020-09-29T05:56:58Z</dcterms:created>
  <dcterms:modified xsi:type="dcterms:W3CDTF">2024-10-25T15:39:54Z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0x010100849D0A22B4C78647A0C37495F1D07C16</vt:lpwstr>
  </property>
</Properties>
</file>